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54"/>
  </p:notesMasterIdLst>
  <p:sldIdLst>
    <p:sldId id="256" r:id="rId2"/>
    <p:sldId id="333" r:id="rId3"/>
    <p:sldId id="335" r:id="rId4"/>
    <p:sldId id="258" r:id="rId5"/>
    <p:sldId id="284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70" r:id="rId14"/>
    <p:sldId id="271" r:id="rId15"/>
    <p:sldId id="285" r:id="rId16"/>
    <p:sldId id="286" r:id="rId17"/>
    <p:sldId id="287" r:id="rId18"/>
    <p:sldId id="288" r:id="rId19"/>
    <p:sldId id="289" r:id="rId20"/>
    <p:sldId id="290" r:id="rId21"/>
    <p:sldId id="291" r:id="rId22"/>
    <p:sldId id="292" r:id="rId23"/>
    <p:sldId id="293" r:id="rId24"/>
    <p:sldId id="294" r:id="rId25"/>
    <p:sldId id="295" r:id="rId26"/>
    <p:sldId id="296" r:id="rId27"/>
    <p:sldId id="297" r:id="rId28"/>
    <p:sldId id="298" r:id="rId29"/>
    <p:sldId id="299" r:id="rId30"/>
    <p:sldId id="300" r:id="rId31"/>
    <p:sldId id="301" r:id="rId32"/>
    <p:sldId id="302" r:id="rId33"/>
    <p:sldId id="304" r:id="rId34"/>
    <p:sldId id="305" r:id="rId35"/>
    <p:sldId id="306" r:id="rId36"/>
    <p:sldId id="307" r:id="rId37"/>
    <p:sldId id="308" r:id="rId38"/>
    <p:sldId id="309" r:id="rId39"/>
    <p:sldId id="315" r:id="rId40"/>
    <p:sldId id="319" r:id="rId41"/>
    <p:sldId id="320" r:id="rId42"/>
    <p:sldId id="321" r:id="rId43"/>
    <p:sldId id="322" r:id="rId44"/>
    <p:sldId id="324" r:id="rId45"/>
    <p:sldId id="325" r:id="rId46"/>
    <p:sldId id="326" r:id="rId47"/>
    <p:sldId id="327" r:id="rId48"/>
    <p:sldId id="328" r:id="rId49"/>
    <p:sldId id="329" r:id="rId50"/>
    <p:sldId id="330" r:id="rId51"/>
    <p:sldId id="331" r:id="rId52"/>
    <p:sldId id="332" r:id="rId53"/>
  </p:sldIdLst>
  <p:sldSz cx="9144000" cy="6858000" type="screen4x3"/>
  <p:notesSz cx="6858000" cy="9144000"/>
  <p:custDataLst>
    <p:tags r:id="rId55"/>
  </p:custDataLst>
  <p:defaultTextStyle>
    <a:defPPr>
      <a:defRPr lang="it-IT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677" autoAdjust="0"/>
    <p:restoredTop sz="90929"/>
  </p:normalViewPr>
  <p:slideViewPr>
    <p:cSldViewPr>
      <p:cViewPr varScale="1">
        <p:scale>
          <a:sx n="117" d="100"/>
          <a:sy n="117" d="100"/>
        </p:scale>
        <p:origin x="978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gs" Target="tags/tag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3.wmf"/><Relationship Id="rId1" Type="http://schemas.openxmlformats.org/officeDocument/2006/relationships/image" Target="../media/image29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Relationship Id="rId4" Type="http://schemas.openxmlformats.org/officeDocument/2006/relationships/image" Target="../media/image41.wmf"/></Relationships>
</file>

<file path=ppt/drawings/_rels/vmlDrawing26.vml.rels><?xml version="1.0" encoding="UTF-8" standalone="yes"?>
<Relationships xmlns="http://schemas.openxmlformats.org/package/2006/relationships"><Relationship Id="rId2" Type="http://schemas.openxmlformats.org/officeDocument/2006/relationships/image" Target="../media/image43.wmf"/><Relationship Id="rId1" Type="http://schemas.openxmlformats.org/officeDocument/2006/relationships/image" Target="../media/image42.wmf"/></Relationships>
</file>

<file path=ppt/drawings/_rels/vmlDrawing2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/Relationships>
</file>

<file path=ppt/drawings/_rels/vmlDrawing28.vml.rels><?xml version="1.0" encoding="UTF-8" standalone="yes"?>
<Relationships xmlns="http://schemas.openxmlformats.org/package/2006/relationships"><Relationship Id="rId2" Type="http://schemas.openxmlformats.org/officeDocument/2006/relationships/image" Target="../media/image48.wmf"/><Relationship Id="rId1" Type="http://schemas.openxmlformats.org/officeDocument/2006/relationships/image" Target="../media/image47.wmf"/></Relationships>
</file>

<file path=ppt/drawings/_rels/vmlDrawing2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2" Type="http://schemas.openxmlformats.org/officeDocument/2006/relationships/image" Target="../media/image50.wmf"/><Relationship Id="rId1" Type="http://schemas.openxmlformats.org/officeDocument/2006/relationships/image" Target="../media/image49.w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wmf"/><Relationship Id="rId2" Type="http://schemas.openxmlformats.org/officeDocument/2006/relationships/image" Target="../media/image53.wmf"/><Relationship Id="rId1" Type="http://schemas.openxmlformats.org/officeDocument/2006/relationships/image" Target="../media/image52.wmf"/></Relationships>
</file>

<file path=ppt/drawings/_rels/vmlDrawing3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6.wmf"/><Relationship Id="rId1" Type="http://schemas.openxmlformats.org/officeDocument/2006/relationships/image" Target="../media/image55.wmf"/></Relationships>
</file>

<file path=ppt/drawings/_rels/vmlDrawing3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8.wmf"/><Relationship Id="rId1" Type="http://schemas.openxmlformats.org/officeDocument/2006/relationships/image" Target="../media/image57.wmf"/></Relationships>
</file>

<file path=ppt/drawings/_rels/vmlDrawing3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1.wmf"/><Relationship Id="rId2" Type="http://schemas.openxmlformats.org/officeDocument/2006/relationships/image" Target="../media/image60.wmf"/><Relationship Id="rId1" Type="http://schemas.openxmlformats.org/officeDocument/2006/relationships/image" Target="../media/image59.wmf"/><Relationship Id="rId4" Type="http://schemas.openxmlformats.org/officeDocument/2006/relationships/image" Target="../media/image6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fld id="{AA419286-0151-45FC-B0A0-56D3D6599914}" type="datetimeFigureOut">
              <a:rPr lang="en-US"/>
              <a:pPr>
                <a:defRPr/>
              </a:pPr>
              <a:t>5/29/2016</a:t>
            </a:fld>
            <a:endParaRPr lang="en-US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noProof="0" smtClean="0"/>
              <a:t>Fare clic per modificare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  <a:endParaRPr lang="en-US" noProof="0" smtClean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fld id="{91BE35B9-B67E-4D1B-B258-2FFC60FA406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2504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3D41FC-21C7-49EC-8007-195B3FBC320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AC1C1F-5E1B-4C48-9F15-FAFE0966AF2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43B80D-3D40-4931-9BCE-48601142C13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54800C-2D17-4E41-9DF5-B0923CAF22F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990AC3-E1B5-4AB2-A963-3F590C081B7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EAD4D8-8CDA-4392-ABA9-0C65BDEB36A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8041E5-F7D0-4F8D-9EF8-16CAA9A3472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80BFF1-6FA0-4B8F-A378-8D235AF9BEB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430E75-7B11-4D7A-8ECA-200CC0BD481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1EDF26-454A-4D5F-8CA2-C0BBD746879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2A7427-8FD2-4C9C-B65E-812BCFC55BE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olo, test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996B0F-E8BF-4CAE-854F-38EEC89CF77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olo, testo e 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C92D12-DEA4-4F5C-BCFB-1A2C1B726C7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stile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fld id="{F1B91E1B-10FA-448D-9CD0-FB785390491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6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9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oleObject" Target="../embeddings/oleObject10.bin"/><Relationship Id="rId7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0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3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14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16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17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18.w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0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1.w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oleObject" Target="../embeddings/oleObject22.bin"/><Relationship Id="rId7" Type="http://schemas.openxmlformats.org/officeDocument/2006/relationships/oleObject" Target="../embeddings/oleObject2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23.bin"/><Relationship Id="rId4" Type="http://schemas.openxmlformats.org/officeDocument/2006/relationships/image" Target="../media/image22.w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25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4" Type="http://schemas.openxmlformats.org/officeDocument/2006/relationships/image" Target="../media/image26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4" Type="http://schemas.openxmlformats.org/officeDocument/2006/relationships/image" Target="../media/image27.wm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4" Type="http://schemas.openxmlformats.org/officeDocument/2006/relationships/image" Target="../media/image28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4" Type="http://schemas.openxmlformats.org/officeDocument/2006/relationships/image" Target="../media/image29.w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31.wmf"/><Relationship Id="rId5" Type="http://schemas.openxmlformats.org/officeDocument/2006/relationships/oleObject" Target="../embeddings/oleObject31.bin"/><Relationship Id="rId4" Type="http://schemas.openxmlformats.org/officeDocument/2006/relationships/image" Target="../media/image30.wmf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Relationship Id="rId4" Type="http://schemas.openxmlformats.org/officeDocument/2006/relationships/image" Target="../media/image32.w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33.wmf"/><Relationship Id="rId5" Type="http://schemas.openxmlformats.org/officeDocument/2006/relationships/oleObject" Target="../embeddings/oleObject34.bin"/><Relationship Id="rId4" Type="http://schemas.openxmlformats.org/officeDocument/2006/relationships/image" Target="../media/image29.wmf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Relationship Id="rId4" Type="http://schemas.openxmlformats.org/officeDocument/2006/relationships/image" Target="../media/image34.wm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3" Type="http://schemas.openxmlformats.org/officeDocument/2006/relationships/oleObject" Target="../embeddings/oleObject36.bin"/><Relationship Id="rId7" Type="http://schemas.openxmlformats.org/officeDocument/2006/relationships/oleObject" Target="../embeddings/oleObject3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36.wmf"/><Relationship Id="rId5" Type="http://schemas.openxmlformats.org/officeDocument/2006/relationships/oleObject" Target="../embeddings/oleObject37.bin"/><Relationship Id="rId4" Type="http://schemas.openxmlformats.org/officeDocument/2006/relationships/image" Target="../media/image35.wm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3" Type="http://schemas.openxmlformats.org/officeDocument/2006/relationships/oleObject" Target="../embeddings/oleObject39.bin"/><Relationship Id="rId7" Type="http://schemas.openxmlformats.org/officeDocument/2006/relationships/oleObject" Target="../embeddings/oleObject4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39.wmf"/><Relationship Id="rId5" Type="http://schemas.openxmlformats.org/officeDocument/2006/relationships/oleObject" Target="../embeddings/oleObject40.bin"/><Relationship Id="rId10" Type="http://schemas.openxmlformats.org/officeDocument/2006/relationships/image" Target="../media/image41.wmf"/><Relationship Id="rId4" Type="http://schemas.openxmlformats.org/officeDocument/2006/relationships/image" Target="../media/image38.wmf"/><Relationship Id="rId9" Type="http://schemas.openxmlformats.org/officeDocument/2006/relationships/oleObject" Target="../embeddings/oleObject42.bin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43.wmf"/><Relationship Id="rId5" Type="http://schemas.openxmlformats.org/officeDocument/2006/relationships/oleObject" Target="../embeddings/oleObject44.bin"/><Relationship Id="rId4" Type="http://schemas.openxmlformats.org/officeDocument/2006/relationships/image" Target="../media/image42.wm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wmf"/><Relationship Id="rId3" Type="http://schemas.openxmlformats.org/officeDocument/2006/relationships/oleObject" Target="../embeddings/oleObject45.bin"/><Relationship Id="rId7" Type="http://schemas.openxmlformats.org/officeDocument/2006/relationships/oleObject" Target="../embeddings/oleObject4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7.vml"/><Relationship Id="rId6" Type="http://schemas.openxmlformats.org/officeDocument/2006/relationships/image" Target="../media/image45.wmf"/><Relationship Id="rId5" Type="http://schemas.openxmlformats.org/officeDocument/2006/relationships/oleObject" Target="../embeddings/oleObject46.bin"/><Relationship Id="rId4" Type="http://schemas.openxmlformats.org/officeDocument/2006/relationships/image" Target="../media/image44.w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48.wmf"/><Relationship Id="rId5" Type="http://schemas.openxmlformats.org/officeDocument/2006/relationships/oleObject" Target="../embeddings/oleObject49.bin"/><Relationship Id="rId4" Type="http://schemas.openxmlformats.org/officeDocument/2006/relationships/image" Target="../media/image47.wmf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wmf"/><Relationship Id="rId3" Type="http://schemas.openxmlformats.org/officeDocument/2006/relationships/oleObject" Target="../embeddings/oleObject50.bin"/><Relationship Id="rId7" Type="http://schemas.openxmlformats.org/officeDocument/2006/relationships/oleObject" Target="../embeddings/oleObject5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9.vml"/><Relationship Id="rId6" Type="http://schemas.openxmlformats.org/officeDocument/2006/relationships/image" Target="../media/image50.wmf"/><Relationship Id="rId5" Type="http://schemas.openxmlformats.org/officeDocument/2006/relationships/oleObject" Target="../embeddings/oleObject51.bin"/><Relationship Id="rId4" Type="http://schemas.openxmlformats.org/officeDocument/2006/relationships/image" Target="../media/image49.wmf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wmf"/><Relationship Id="rId3" Type="http://schemas.openxmlformats.org/officeDocument/2006/relationships/oleObject" Target="../embeddings/oleObject53.bin"/><Relationship Id="rId7" Type="http://schemas.openxmlformats.org/officeDocument/2006/relationships/oleObject" Target="../embeddings/oleObject5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0.vml"/><Relationship Id="rId6" Type="http://schemas.openxmlformats.org/officeDocument/2006/relationships/image" Target="../media/image53.wmf"/><Relationship Id="rId5" Type="http://schemas.openxmlformats.org/officeDocument/2006/relationships/oleObject" Target="../embeddings/oleObject54.bin"/><Relationship Id="rId4" Type="http://schemas.openxmlformats.org/officeDocument/2006/relationships/image" Target="../media/image52.w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1.vml"/><Relationship Id="rId6" Type="http://schemas.openxmlformats.org/officeDocument/2006/relationships/image" Target="../media/image56.wmf"/><Relationship Id="rId5" Type="http://schemas.openxmlformats.org/officeDocument/2006/relationships/oleObject" Target="../embeddings/oleObject57.bin"/><Relationship Id="rId4" Type="http://schemas.openxmlformats.org/officeDocument/2006/relationships/image" Target="../media/image55.wm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2.vml"/><Relationship Id="rId6" Type="http://schemas.openxmlformats.org/officeDocument/2006/relationships/image" Target="../media/image58.wmf"/><Relationship Id="rId5" Type="http://schemas.openxmlformats.org/officeDocument/2006/relationships/oleObject" Target="../embeddings/oleObject59.bin"/><Relationship Id="rId4" Type="http://schemas.openxmlformats.org/officeDocument/2006/relationships/image" Target="../media/image57.wmf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wmf"/><Relationship Id="rId3" Type="http://schemas.openxmlformats.org/officeDocument/2006/relationships/oleObject" Target="../embeddings/oleObject60.bin"/><Relationship Id="rId7" Type="http://schemas.openxmlformats.org/officeDocument/2006/relationships/oleObject" Target="../embeddings/oleObject6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3.vml"/><Relationship Id="rId6" Type="http://schemas.openxmlformats.org/officeDocument/2006/relationships/image" Target="../media/image60.wmf"/><Relationship Id="rId5" Type="http://schemas.openxmlformats.org/officeDocument/2006/relationships/oleObject" Target="../embeddings/oleObject61.bin"/><Relationship Id="rId10" Type="http://schemas.openxmlformats.org/officeDocument/2006/relationships/image" Target="../media/image62.wmf"/><Relationship Id="rId4" Type="http://schemas.openxmlformats.org/officeDocument/2006/relationships/image" Target="../media/image59.wmf"/><Relationship Id="rId9" Type="http://schemas.openxmlformats.org/officeDocument/2006/relationships/oleObject" Target="../embeddings/oleObject63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/>
          <a:p>
            <a:pPr eaLnBrk="1" hangingPunct="1"/>
            <a:r>
              <a:rPr lang="it-IT" dirty="0" smtClean="0"/>
              <a:t>Primo </a:t>
            </a:r>
            <a:r>
              <a:rPr lang="it-IT" dirty="0" smtClean="0"/>
              <a:t>Principio della Termodinamica e applicazioni alle trasformazioni</a:t>
            </a:r>
            <a:endParaRPr lang="it-IT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it-IT" smtClean="0"/>
              <a:t>Calore scambiato in una TQS isocora per il </a:t>
            </a:r>
            <a:r>
              <a:rPr lang="it-IT" i="1" smtClean="0">
                <a:solidFill>
                  <a:schemeClr val="accent2"/>
                </a:solidFill>
              </a:rPr>
              <a:t>gas ideale</a:t>
            </a:r>
            <a:r>
              <a:rPr lang="it-IT" smtClean="0"/>
              <a:t> </a:t>
            </a:r>
          </a:p>
        </p:txBody>
      </p:sp>
      <p:sp>
        <p:nvSpPr>
          <p:cNvPr id="410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924800" cy="4114800"/>
          </a:xfrm>
          <a:noFill/>
        </p:spPr>
        <p:txBody>
          <a:bodyPr/>
          <a:lstStyle/>
          <a:p>
            <a:pPr eaLnBrk="1" hangingPunct="1"/>
            <a:r>
              <a:rPr lang="it-IT" sz="2600" smtClean="0"/>
              <a:t>Il calore specifico appropriato è </a:t>
            </a:r>
            <a:r>
              <a:rPr lang="it-IT" sz="2600" i="1" smtClean="0"/>
              <a:t>c</a:t>
            </a:r>
            <a:r>
              <a:rPr lang="it-IT" sz="2600" i="1" baseline="-25000" smtClean="0"/>
              <a:t>v</a:t>
            </a:r>
            <a:endParaRPr lang="it-IT" sz="2600" i="1" smtClean="0"/>
          </a:p>
          <a:p>
            <a:pPr eaLnBrk="1" hangingPunct="1"/>
            <a:endParaRPr lang="it-IT" sz="2600" smtClean="0"/>
          </a:p>
          <a:p>
            <a:pPr eaLnBrk="1" hangingPunct="1"/>
            <a:r>
              <a:rPr lang="it-IT" sz="2600" smtClean="0"/>
              <a:t>Il calore scambiato è:</a:t>
            </a:r>
          </a:p>
          <a:p>
            <a:pPr eaLnBrk="1" hangingPunct="1"/>
            <a:endParaRPr lang="it-IT" sz="2600" smtClean="0"/>
          </a:p>
          <a:p>
            <a:pPr eaLnBrk="1" hangingPunct="1"/>
            <a:endParaRPr lang="it-IT" sz="2600" smtClean="0"/>
          </a:p>
          <a:p>
            <a:pPr eaLnBrk="1" hangingPunct="1"/>
            <a:endParaRPr lang="it-IT" sz="2600" smtClean="0"/>
          </a:p>
          <a:p>
            <a:pPr eaLnBrk="1" hangingPunct="1"/>
            <a:r>
              <a:rPr lang="it-IT" sz="2600" smtClean="0"/>
              <a:t>Per una mole:</a:t>
            </a:r>
          </a:p>
        </p:txBody>
      </p:sp>
      <p:grpSp>
        <p:nvGrpSpPr>
          <p:cNvPr id="4102" name="Group 4"/>
          <p:cNvGrpSpPr>
            <a:grpSpLocks/>
          </p:cNvGrpSpPr>
          <p:nvPr/>
        </p:nvGrpSpPr>
        <p:grpSpPr bwMode="auto">
          <a:xfrm>
            <a:off x="5186363" y="4068763"/>
            <a:ext cx="2886075" cy="2789237"/>
            <a:chOff x="3552" y="1488"/>
            <a:chExt cx="2269" cy="1952"/>
          </a:xfrm>
        </p:grpSpPr>
        <p:sp>
          <p:nvSpPr>
            <p:cNvPr id="4104" name="Line 5"/>
            <p:cNvSpPr>
              <a:spLocks noChangeShapeType="1"/>
            </p:cNvSpPr>
            <p:nvPr/>
          </p:nvSpPr>
          <p:spPr bwMode="auto">
            <a:xfrm flipV="1">
              <a:off x="3792" y="1632"/>
              <a:ext cx="0" cy="15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105" name="Line 6"/>
            <p:cNvSpPr>
              <a:spLocks noChangeShapeType="1"/>
            </p:cNvSpPr>
            <p:nvPr/>
          </p:nvSpPr>
          <p:spPr bwMode="auto">
            <a:xfrm>
              <a:off x="3792" y="3168"/>
              <a:ext cx="172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106" name="Oval 7"/>
            <p:cNvSpPr>
              <a:spLocks noChangeArrowheads="1"/>
            </p:cNvSpPr>
            <p:nvPr/>
          </p:nvSpPr>
          <p:spPr bwMode="auto">
            <a:xfrm>
              <a:off x="4080" y="2016"/>
              <a:ext cx="48" cy="48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07" name="Oval 8"/>
            <p:cNvSpPr>
              <a:spLocks noChangeArrowheads="1"/>
            </p:cNvSpPr>
            <p:nvPr/>
          </p:nvSpPr>
          <p:spPr bwMode="auto">
            <a:xfrm>
              <a:off x="4080" y="2784"/>
              <a:ext cx="48" cy="48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4108" name="Text Box 9"/>
            <p:cNvSpPr txBox="1">
              <a:spLocks noChangeArrowheads="1"/>
            </p:cNvSpPr>
            <p:nvPr/>
          </p:nvSpPr>
          <p:spPr bwMode="auto">
            <a:xfrm>
              <a:off x="4125" y="1872"/>
              <a:ext cx="304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A</a:t>
              </a:r>
            </a:p>
          </p:txBody>
        </p:sp>
        <p:sp>
          <p:nvSpPr>
            <p:cNvPr id="4109" name="Text Box 10"/>
            <p:cNvSpPr txBox="1">
              <a:spLocks noChangeArrowheads="1"/>
            </p:cNvSpPr>
            <p:nvPr/>
          </p:nvSpPr>
          <p:spPr bwMode="auto">
            <a:xfrm>
              <a:off x="4129" y="2688"/>
              <a:ext cx="304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B</a:t>
              </a:r>
            </a:p>
          </p:txBody>
        </p:sp>
        <p:sp>
          <p:nvSpPr>
            <p:cNvPr id="4110" name="Text Box 11"/>
            <p:cNvSpPr txBox="1">
              <a:spLocks noChangeArrowheads="1"/>
            </p:cNvSpPr>
            <p:nvPr/>
          </p:nvSpPr>
          <p:spPr bwMode="auto">
            <a:xfrm>
              <a:off x="3552" y="1488"/>
              <a:ext cx="278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p</a:t>
              </a:r>
            </a:p>
          </p:txBody>
        </p:sp>
        <p:sp>
          <p:nvSpPr>
            <p:cNvPr id="4111" name="Text Box 12"/>
            <p:cNvSpPr txBox="1">
              <a:spLocks noChangeArrowheads="1"/>
            </p:cNvSpPr>
            <p:nvPr/>
          </p:nvSpPr>
          <p:spPr bwMode="auto">
            <a:xfrm>
              <a:off x="5516" y="3120"/>
              <a:ext cx="305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V</a:t>
              </a:r>
            </a:p>
          </p:txBody>
        </p:sp>
        <p:sp>
          <p:nvSpPr>
            <p:cNvPr id="4112" name="Line 13"/>
            <p:cNvSpPr>
              <a:spLocks noChangeShapeType="1"/>
            </p:cNvSpPr>
            <p:nvPr/>
          </p:nvSpPr>
          <p:spPr bwMode="auto">
            <a:xfrm>
              <a:off x="4080" y="2016"/>
              <a:ext cx="0" cy="76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</p:grpSp>
      <p:graphicFrame>
        <p:nvGraphicFramePr>
          <p:cNvPr id="4098" name="Object 14"/>
          <p:cNvGraphicFramePr>
            <a:graphicFrameLocks noChangeAspect="1"/>
          </p:cNvGraphicFramePr>
          <p:nvPr/>
        </p:nvGraphicFramePr>
        <p:xfrm>
          <a:off x="1000125" y="3429000"/>
          <a:ext cx="6400800" cy="1185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" name="Equation" r:id="rId3" imgW="2666880" imgH="495000" progId="Equation.DSMT4">
                  <p:embed/>
                </p:oleObj>
              </mc:Choice>
              <mc:Fallback>
                <p:oleObj name="Equation" r:id="rId3" imgW="2666880" imgH="495000" progId="Equation.DSMT4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0125" y="3429000"/>
                        <a:ext cx="6400800" cy="1185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9" name="Object 15"/>
          <p:cNvGraphicFramePr>
            <a:graphicFrameLocks noChangeAspect="1"/>
          </p:cNvGraphicFramePr>
          <p:nvPr/>
        </p:nvGraphicFramePr>
        <p:xfrm>
          <a:off x="1214438" y="5500688"/>
          <a:ext cx="2038350" cy="438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1" name="Equazione" r:id="rId5" imgW="939800" imgH="203200" progId="Equation.3">
                  <p:embed/>
                </p:oleObj>
              </mc:Choice>
              <mc:Fallback>
                <p:oleObj name="Equazione" r:id="rId5" imgW="939800" imgH="20320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4438" y="5500688"/>
                        <a:ext cx="2038350" cy="438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3" name="Segnaposto numero diapositiva 1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0CBC615-B6D0-4AC0-ACF6-91D3938D7705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2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it-IT" smtClean="0"/>
              <a:t>Calore scambiato in una TQ isobara per il </a:t>
            </a:r>
            <a:r>
              <a:rPr lang="it-IT" i="1" smtClean="0">
                <a:solidFill>
                  <a:schemeClr val="accent2"/>
                </a:solidFill>
              </a:rPr>
              <a:t>gas ideale</a:t>
            </a:r>
            <a:r>
              <a:rPr lang="it-IT" smtClean="0"/>
              <a:t> </a:t>
            </a:r>
          </a:p>
        </p:txBody>
      </p:sp>
      <p:sp>
        <p:nvSpPr>
          <p:cNvPr id="512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924800" cy="4114800"/>
          </a:xfrm>
          <a:noFill/>
        </p:spPr>
        <p:txBody>
          <a:bodyPr/>
          <a:lstStyle/>
          <a:p>
            <a:pPr eaLnBrk="1" hangingPunct="1"/>
            <a:r>
              <a:rPr lang="it-IT" sz="2600" smtClean="0"/>
              <a:t>Il calore specifico appropriato è </a:t>
            </a:r>
            <a:r>
              <a:rPr lang="it-IT" sz="2600" i="1" smtClean="0"/>
              <a:t>c</a:t>
            </a:r>
            <a:r>
              <a:rPr lang="it-IT" sz="2600" i="1" baseline="-25000" smtClean="0"/>
              <a:t>p</a:t>
            </a:r>
            <a:endParaRPr lang="it-IT" sz="2600" i="1" smtClean="0"/>
          </a:p>
          <a:p>
            <a:pPr eaLnBrk="1" hangingPunct="1"/>
            <a:r>
              <a:rPr lang="it-IT" sz="2600" smtClean="0"/>
              <a:t>Il calore scambiato è:</a:t>
            </a:r>
          </a:p>
          <a:p>
            <a:pPr eaLnBrk="1" hangingPunct="1"/>
            <a:endParaRPr lang="it-IT" sz="2600" smtClean="0"/>
          </a:p>
          <a:p>
            <a:pPr eaLnBrk="1" hangingPunct="1"/>
            <a:endParaRPr lang="it-IT" sz="2600" smtClean="0"/>
          </a:p>
          <a:p>
            <a:pPr eaLnBrk="1" hangingPunct="1"/>
            <a:r>
              <a:rPr lang="it-IT" sz="2600" smtClean="0"/>
              <a:t>Per una mole:</a:t>
            </a:r>
          </a:p>
        </p:txBody>
      </p:sp>
      <p:graphicFrame>
        <p:nvGraphicFramePr>
          <p:cNvPr id="5122" name="Object 4"/>
          <p:cNvGraphicFramePr>
            <a:graphicFrameLocks noChangeAspect="1"/>
          </p:cNvGraphicFramePr>
          <p:nvPr/>
        </p:nvGraphicFramePr>
        <p:xfrm>
          <a:off x="1858963" y="2903538"/>
          <a:ext cx="5892800" cy="1071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4" name="Equation" r:id="rId3" imgW="2717640" imgH="495000" progId="Equation.DSMT4">
                  <p:embed/>
                </p:oleObj>
              </mc:Choice>
              <mc:Fallback>
                <p:oleObj name="Equation" r:id="rId3" imgW="2717640" imgH="49500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58963" y="2903538"/>
                        <a:ext cx="5892800" cy="1071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126" name="Group 5"/>
          <p:cNvGrpSpPr>
            <a:grpSpLocks/>
          </p:cNvGrpSpPr>
          <p:nvPr/>
        </p:nvGrpSpPr>
        <p:grpSpPr bwMode="auto">
          <a:xfrm>
            <a:off x="4876800" y="3886200"/>
            <a:ext cx="2962275" cy="2789238"/>
            <a:chOff x="3216" y="2592"/>
            <a:chExt cx="1866" cy="1757"/>
          </a:xfrm>
        </p:grpSpPr>
        <p:sp>
          <p:nvSpPr>
            <p:cNvPr id="5128" name="Oval 6"/>
            <p:cNvSpPr>
              <a:spLocks noChangeArrowheads="1"/>
            </p:cNvSpPr>
            <p:nvPr/>
          </p:nvSpPr>
          <p:spPr bwMode="auto">
            <a:xfrm>
              <a:off x="3677" y="3441"/>
              <a:ext cx="38" cy="43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129" name="Oval 7"/>
            <p:cNvSpPr>
              <a:spLocks noChangeArrowheads="1"/>
            </p:cNvSpPr>
            <p:nvPr/>
          </p:nvSpPr>
          <p:spPr bwMode="auto">
            <a:xfrm>
              <a:off x="4566" y="3447"/>
              <a:ext cx="38" cy="43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5130" name="Text Box 8"/>
            <p:cNvSpPr txBox="1">
              <a:spLocks noChangeArrowheads="1"/>
            </p:cNvSpPr>
            <p:nvPr/>
          </p:nvSpPr>
          <p:spPr bwMode="auto">
            <a:xfrm>
              <a:off x="3552" y="3168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A</a:t>
              </a:r>
            </a:p>
          </p:txBody>
        </p:sp>
        <p:sp>
          <p:nvSpPr>
            <p:cNvPr id="5131" name="Text Box 9"/>
            <p:cNvSpPr txBox="1">
              <a:spLocks noChangeArrowheads="1"/>
            </p:cNvSpPr>
            <p:nvPr/>
          </p:nvSpPr>
          <p:spPr bwMode="auto">
            <a:xfrm>
              <a:off x="4464" y="3168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B</a:t>
              </a:r>
            </a:p>
          </p:txBody>
        </p:sp>
        <p:grpSp>
          <p:nvGrpSpPr>
            <p:cNvPr id="5132" name="Group 10"/>
            <p:cNvGrpSpPr>
              <a:grpSpLocks/>
            </p:cNvGrpSpPr>
            <p:nvPr/>
          </p:nvGrpSpPr>
          <p:grpSpPr bwMode="auto">
            <a:xfrm>
              <a:off x="3216" y="2592"/>
              <a:ext cx="1866" cy="1757"/>
              <a:chOff x="3216" y="2592"/>
              <a:chExt cx="1823" cy="1757"/>
            </a:xfrm>
          </p:grpSpPr>
          <p:sp>
            <p:nvSpPr>
              <p:cNvPr id="5134" name="Line 11"/>
              <p:cNvSpPr>
                <a:spLocks noChangeShapeType="1"/>
              </p:cNvSpPr>
              <p:nvPr/>
            </p:nvSpPr>
            <p:spPr bwMode="auto">
              <a:xfrm flipV="1">
                <a:off x="3452" y="2722"/>
                <a:ext cx="0" cy="138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5135" name="Line 12"/>
              <p:cNvSpPr>
                <a:spLocks noChangeShapeType="1"/>
              </p:cNvSpPr>
              <p:nvPr/>
            </p:nvSpPr>
            <p:spPr bwMode="auto">
              <a:xfrm>
                <a:off x="3452" y="4104"/>
                <a:ext cx="135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5136" name="Text Box 13"/>
              <p:cNvSpPr txBox="1">
                <a:spLocks noChangeArrowheads="1"/>
              </p:cNvSpPr>
              <p:nvPr/>
            </p:nvSpPr>
            <p:spPr bwMode="auto">
              <a:xfrm>
                <a:off x="3216" y="2592"/>
                <a:ext cx="218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it-IT"/>
                  <a:t>p</a:t>
                </a:r>
              </a:p>
            </p:txBody>
          </p:sp>
          <p:sp>
            <p:nvSpPr>
              <p:cNvPr id="5137" name="Text Box 14"/>
              <p:cNvSpPr txBox="1">
                <a:spLocks noChangeArrowheads="1"/>
              </p:cNvSpPr>
              <p:nvPr/>
            </p:nvSpPr>
            <p:spPr bwMode="auto">
              <a:xfrm>
                <a:off x="4801" y="4061"/>
                <a:ext cx="238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it-IT"/>
                  <a:t>V</a:t>
                </a:r>
              </a:p>
            </p:txBody>
          </p:sp>
        </p:grpSp>
        <p:sp>
          <p:nvSpPr>
            <p:cNvPr id="5133" name="Line 15"/>
            <p:cNvSpPr>
              <a:spLocks noChangeShapeType="1"/>
            </p:cNvSpPr>
            <p:nvPr/>
          </p:nvSpPr>
          <p:spPr bwMode="auto">
            <a:xfrm>
              <a:off x="3696" y="3456"/>
              <a:ext cx="86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</p:grpSp>
      <p:graphicFrame>
        <p:nvGraphicFramePr>
          <p:cNvPr id="5123" name="Object 16"/>
          <p:cNvGraphicFramePr>
            <a:graphicFrameLocks noChangeAspect="1"/>
          </p:cNvGraphicFramePr>
          <p:nvPr/>
        </p:nvGraphicFramePr>
        <p:xfrm>
          <a:off x="1933575" y="4518025"/>
          <a:ext cx="2259013" cy="547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5" name="Equation" r:id="rId5" imgW="1041120" imgH="253800" progId="Equation.DSMT4">
                  <p:embed/>
                </p:oleObj>
              </mc:Choice>
              <mc:Fallback>
                <p:oleObj name="Equation" r:id="rId5" imgW="1041120" imgH="253800" progId="Equation.DSMT4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33575" y="4518025"/>
                        <a:ext cx="2259013" cy="547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7" name="Segnaposto numero diapositiva 1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E4BE5E0-BDEF-4904-BF04-D2D2A9768415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3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404813"/>
            <a:ext cx="7772400" cy="1143000"/>
          </a:xfrm>
        </p:spPr>
        <p:txBody>
          <a:bodyPr/>
          <a:lstStyle/>
          <a:p>
            <a:pPr eaLnBrk="1" hangingPunct="1"/>
            <a:r>
              <a:rPr lang="it-IT" smtClean="0"/>
              <a:t>Lavoro termodinamico 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676400"/>
            <a:ext cx="59436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400" smtClean="0"/>
              <a:t>È una generalizzazione del lavoro meccanico</a:t>
            </a:r>
          </a:p>
          <a:p>
            <a:pPr eaLnBrk="1" hangingPunct="1">
              <a:lnSpc>
                <a:spcPct val="90000"/>
              </a:lnSpc>
            </a:pPr>
            <a:r>
              <a:rPr lang="it-IT" sz="2400" smtClean="0"/>
              <a:t>In TD si considera:</a:t>
            </a:r>
          </a:p>
          <a:p>
            <a:pPr lvl="1" eaLnBrk="1" hangingPunct="1">
              <a:lnSpc>
                <a:spcPct val="90000"/>
              </a:lnSpc>
            </a:pPr>
            <a:r>
              <a:rPr lang="it-IT" sz="2400" smtClean="0"/>
              <a:t>il lavoro </a:t>
            </a:r>
            <a:r>
              <a:rPr lang="it-IT" sz="2400" i="1" smtClean="0"/>
              <a:t>fatto dal sistema</a:t>
            </a:r>
            <a:r>
              <a:rPr lang="it-IT" sz="2400" smtClean="0"/>
              <a:t> sull’ambiente (innalzamento di un peso, compressione di una molla), assegnandogli convenzionalmente valore </a:t>
            </a:r>
            <a:r>
              <a:rPr lang="it-IT" sz="2400" b="1" smtClean="0"/>
              <a:t>positivo</a:t>
            </a:r>
            <a:endParaRPr lang="it-IT" sz="2400" smtClean="0"/>
          </a:p>
          <a:p>
            <a:pPr lvl="1" eaLnBrk="1" hangingPunct="1">
              <a:lnSpc>
                <a:spcPct val="90000"/>
              </a:lnSpc>
            </a:pPr>
            <a:r>
              <a:rPr lang="it-IT" sz="2400" smtClean="0"/>
              <a:t>il lavoro </a:t>
            </a:r>
            <a:r>
              <a:rPr lang="it-IT" sz="2400" i="1" smtClean="0"/>
              <a:t>fatto dall’ambiente</a:t>
            </a:r>
            <a:r>
              <a:rPr lang="it-IT" sz="2400" smtClean="0"/>
              <a:t> sul sistema (abbassamento di un peso, decompressione di una molla), assegnandogli convenzionalmente valore </a:t>
            </a:r>
            <a:r>
              <a:rPr lang="it-IT" sz="2400" b="1" smtClean="0"/>
              <a:t>negativo</a:t>
            </a:r>
            <a:endParaRPr lang="it-IT" sz="2400" smtClean="0"/>
          </a:p>
        </p:txBody>
      </p:sp>
      <p:sp>
        <p:nvSpPr>
          <p:cNvPr id="44036" name="Oval 4"/>
          <p:cNvSpPr>
            <a:spLocks noChangeArrowheads="1"/>
          </p:cNvSpPr>
          <p:nvPr/>
        </p:nvSpPr>
        <p:spPr bwMode="auto">
          <a:xfrm>
            <a:off x="6781800" y="4038600"/>
            <a:ext cx="1905000" cy="914400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4037" name="Line 5"/>
          <p:cNvSpPr>
            <a:spLocks noChangeShapeType="1"/>
          </p:cNvSpPr>
          <p:nvPr/>
        </p:nvSpPr>
        <p:spPr bwMode="auto">
          <a:xfrm flipV="1">
            <a:off x="8077200" y="3810000"/>
            <a:ext cx="228600" cy="381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44038" name="Line 6"/>
          <p:cNvSpPr>
            <a:spLocks noChangeShapeType="1"/>
          </p:cNvSpPr>
          <p:nvPr/>
        </p:nvSpPr>
        <p:spPr bwMode="auto">
          <a:xfrm flipV="1">
            <a:off x="7315200" y="4724400"/>
            <a:ext cx="228600" cy="381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44039" name="Text Box 7"/>
          <p:cNvSpPr txBox="1">
            <a:spLocks noChangeArrowheads="1"/>
          </p:cNvSpPr>
          <p:nvPr/>
        </p:nvSpPr>
        <p:spPr bwMode="auto">
          <a:xfrm>
            <a:off x="7620000" y="3352800"/>
            <a:ext cx="7080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/>
              <a:t>L&gt;0</a:t>
            </a:r>
          </a:p>
        </p:txBody>
      </p:sp>
      <p:sp>
        <p:nvSpPr>
          <p:cNvPr id="44040" name="Text Box 8"/>
          <p:cNvSpPr txBox="1">
            <a:spLocks noChangeArrowheads="1"/>
          </p:cNvSpPr>
          <p:nvPr/>
        </p:nvSpPr>
        <p:spPr bwMode="auto">
          <a:xfrm>
            <a:off x="6629400" y="5105400"/>
            <a:ext cx="7080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/>
              <a:t>L&lt;0</a:t>
            </a:r>
          </a:p>
        </p:txBody>
      </p:sp>
      <p:sp>
        <p:nvSpPr>
          <p:cNvPr id="44041" name="Segnaposto numero diapositiva 8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A3D7603-B14B-49DE-922E-3E7678B3A867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4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04813"/>
            <a:ext cx="7772400" cy="1143000"/>
          </a:xfrm>
        </p:spPr>
        <p:txBody>
          <a:bodyPr/>
          <a:lstStyle/>
          <a:p>
            <a:pPr eaLnBrk="1" hangingPunct="1"/>
            <a:r>
              <a:rPr lang="it-IT" smtClean="0"/>
              <a:t>Esempio di lavoro </a:t>
            </a:r>
          </a:p>
        </p:txBody>
      </p:sp>
      <p:sp>
        <p:nvSpPr>
          <p:cNvPr id="6148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1412875"/>
            <a:ext cx="5041900" cy="460851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it-IT" sz="2000" smtClean="0"/>
              <a:t>Un cilindro riempito di gas, chiuso da un coperchio mobile pesante</a:t>
            </a:r>
          </a:p>
          <a:p>
            <a:pPr eaLnBrk="1" hangingPunct="1">
              <a:lnSpc>
                <a:spcPct val="80000"/>
              </a:lnSpc>
            </a:pPr>
            <a:r>
              <a:rPr lang="it-IT" sz="2000" smtClean="0"/>
              <a:t>Si riscalda il gas e se ne osserva l’espansione</a:t>
            </a:r>
          </a:p>
          <a:p>
            <a:pPr eaLnBrk="1" hangingPunct="1">
              <a:lnSpc>
                <a:spcPct val="80000"/>
              </a:lnSpc>
            </a:pPr>
            <a:r>
              <a:rPr lang="it-IT" sz="2000" smtClean="0"/>
              <a:t>Il gas solleva il coperchio ed esegue lavoro </a:t>
            </a:r>
          </a:p>
          <a:p>
            <a:pPr lvl="1" eaLnBrk="1" hangingPunct="1">
              <a:lnSpc>
                <a:spcPct val="80000"/>
              </a:lnSpc>
            </a:pPr>
            <a:r>
              <a:rPr lang="it-IT" sz="2000" smtClean="0"/>
              <a:t>contro la forza della pressione atmosferica -</a:t>
            </a:r>
            <a:r>
              <a:rPr lang="it-IT" sz="2000" i="1" smtClean="0"/>
              <a:t>p</a:t>
            </a:r>
            <a:r>
              <a:rPr lang="it-IT" sz="2000" i="1" baseline="-25000" smtClean="0"/>
              <a:t>a</a:t>
            </a:r>
            <a:r>
              <a:rPr lang="it-IT" sz="2000" i="1" smtClean="0">
                <a:latin typeface="Edwardian Script ITC" pitchFamily="66" charset="0"/>
              </a:rPr>
              <a:t>A </a:t>
            </a:r>
            <a:r>
              <a:rPr lang="it-IT" sz="2000" b="1" i="1" smtClean="0"/>
              <a:t>k</a:t>
            </a:r>
          </a:p>
          <a:p>
            <a:pPr lvl="1" eaLnBrk="1" hangingPunct="1">
              <a:lnSpc>
                <a:spcPct val="80000"/>
              </a:lnSpc>
            </a:pPr>
            <a:r>
              <a:rPr lang="it-IT" sz="2000" smtClean="0"/>
              <a:t>contro il peso </a:t>
            </a:r>
            <a:r>
              <a:rPr lang="it-IT" sz="2000" b="1" i="1" smtClean="0"/>
              <a:t>P</a:t>
            </a:r>
            <a:r>
              <a:rPr lang="it-IT" sz="2000" smtClean="0"/>
              <a:t> del coperchio</a:t>
            </a:r>
          </a:p>
          <a:p>
            <a:pPr lvl="1" eaLnBrk="1" hangingPunct="1">
              <a:lnSpc>
                <a:spcPct val="80000"/>
              </a:lnSpc>
            </a:pPr>
            <a:r>
              <a:rPr lang="it-IT" sz="2000" smtClean="0"/>
              <a:t>contro un’eventuale forza d’attrito </a:t>
            </a:r>
            <a:r>
              <a:rPr lang="it-IT" sz="2000" b="1" i="1" smtClean="0"/>
              <a:t>A</a:t>
            </a:r>
            <a:r>
              <a:rPr lang="it-IT" sz="2000" smtClean="0"/>
              <a:t> del coperchio sul cilindro</a:t>
            </a:r>
            <a:endParaRPr lang="it-IT" sz="2000" i="1" smtClean="0"/>
          </a:p>
          <a:p>
            <a:pPr eaLnBrk="1" hangingPunct="1">
              <a:lnSpc>
                <a:spcPct val="80000"/>
              </a:lnSpc>
            </a:pPr>
            <a:r>
              <a:rPr lang="it-IT" sz="2000" smtClean="0"/>
              <a:t>Diciamo </a:t>
            </a:r>
            <a:r>
              <a:rPr lang="it-IT" sz="2000" b="1" i="1" smtClean="0"/>
              <a:t>F</a:t>
            </a:r>
            <a:r>
              <a:rPr lang="it-IT" sz="2000" i="1" baseline="-25000" smtClean="0"/>
              <a:t>e</a:t>
            </a:r>
            <a:r>
              <a:rPr lang="it-IT" sz="2000" smtClean="0"/>
              <a:t> la risultante delle forze esterne e </a:t>
            </a:r>
            <a:r>
              <a:rPr lang="it-IT" sz="2000" i="1" smtClean="0"/>
              <a:t>p</a:t>
            </a:r>
            <a:r>
              <a:rPr lang="it-IT" sz="2000" i="1" baseline="-25000" smtClean="0"/>
              <a:t>e</a:t>
            </a:r>
            <a:r>
              <a:rPr lang="it-IT" sz="2000" smtClean="0"/>
              <a:t> la pressione equivalente</a:t>
            </a:r>
          </a:p>
          <a:p>
            <a:pPr eaLnBrk="1" hangingPunct="1">
              <a:lnSpc>
                <a:spcPct val="80000"/>
              </a:lnSpc>
            </a:pPr>
            <a:r>
              <a:rPr lang="it-IT" sz="2000" smtClean="0"/>
              <a:t>Le forze esterne fanno </a:t>
            </a:r>
            <a:r>
              <a:rPr lang="it-IT" sz="2000" i="1" smtClean="0"/>
              <a:t>lavoro resistente e </a:t>
            </a:r>
            <a:r>
              <a:rPr lang="it-IT" sz="2000" smtClean="0"/>
              <a:t>danno contributo negativo, poiche’ hanno verso opposto allo spostamento</a:t>
            </a:r>
          </a:p>
        </p:txBody>
      </p:sp>
      <p:grpSp>
        <p:nvGrpSpPr>
          <p:cNvPr id="6149" name="Gruppo 20"/>
          <p:cNvGrpSpPr>
            <a:grpSpLocks/>
          </p:cNvGrpSpPr>
          <p:nvPr/>
        </p:nvGrpSpPr>
        <p:grpSpPr bwMode="auto">
          <a:xfrm>
            <a:off x="5364163" y="1431925"/>
            <a:ext cx="3556000" cy="3509963"/>
            <a:chOff x="5364163" y="1431925"/>
            <a:chExt cx="3556000" cy="3509963"/>
          </a:xfrm>
        </p:grpSpPr>
        <p:sp>
          <p:nvSpPr>
            <p:cNvPr id="6151" name="Rectangle 4"/>
            <p:cNvSpPr>
              <a:spLocks noChangeArrowheads="1"/>
            </p:cNvSpPr>
            <p:nvPr/>
          </p:nvSpPr>
          <p:spPr bwMode="auto">
            <a:xfrm>
              <a:off x="5867400" y="2493963"/>
              <a:ext cx="1800225" cy="2376487"/>
            </a:xfrm>
            <a:prstGeom prst="rect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52" name="Rectangle 5"/>
            <p:cNvSpPr>
              <a:spLocks noChangeArrowheads="1"/>
            </p:cNvSpPr>
            <p:nvPr/>
          </p:nvSpPr>
          <p:spPr bwMode="auto">
            <a:xfrm>
              <a:off x="5940425" y="2420938"/>
              <a:ext cx="1655763" cy="2376487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53" name="Rectangle 6"/>
            <p:cNvSpPr>
              <a:spLocks noChangeArrowheads="1"/>
            </p:cNvSpPr>
            <p:nvPr/>
          </p:nvSpPr>
          <p:spPr bwMode="auto">
            <a:xfrm>
              <a:off x="5940425" y="2925763"/>
              <a:ext cx="1655763" cy="360362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54" name="Rectangle 7"/>
            <p:cNvSpPr>
              <a:spLocks noChangeArrowheads="1"/>
            </p:cNvSpPr>
            <p:nvPr/>
          </p:nvSpPr>
          <p:spPr bwMode="auto">
            <a:xfrm>
              <a:off x="5940425" y="3286125"/>
              <a:ext cx="1655763" cy="1511300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6155" name="Line 8"/>
            <p:cNvSpPr>
              <a:spLocks noChangeShapeType="1"/>
            </p:cNvSpPr>
            <p:nvPr/>
          </p:nvSpPr>
          <p:spPr bwMode="auto">
            <a:xfrm>
              <a:off x="6732588" y="3070225"/>
              <a:ext cx="0" cy="7921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6156" name="Line 9"/>
            <p:cNvSpPr>
              <a:spLocks noChangeShapeType="1"/>
            </p:cNvSpPr>
            <p:nvPr/>
          </p:nvSpPr>
          <p:spPr bwMode="auto">
            <a:xfrm>
              <a:off x="5795963" y="3070225"/>
              <a:ext cx="0" cy="431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6157" name="Line 10"/>
            <p:cNvSpPr>
              <a:spLocks noChangeShapeType="1"/>
            </p:cNvSpPr>
            <p:nvPr/>
          </p:nvSpPr>
          <p:spPr bwMode="auto">
            <a:xfrm>
              <a:off x="6732588" y="2205038"/>
              <a:ext cx="0" cy="5048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6158" name="Text Box 11"/>
            <p:cNvSpPr txBox="1">
              <a:spLocks noChangeArrowheads="1"/>
            </p:cNvSpPr>
            <p:nvPr/>
          </p:nvSpPr>
          <p:spPr bwMode="auto">
            <a:xfrm>
              <a:off x="6856413" y="1819275"/>
              <a:ext cx="113204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/>
                <a:t>-</a:t>
              </a:r>
              <a:r>
                <a:rPr lang="en-US" i="1"/>
                <a:t>p</a:t>
              </a:r>
              <a:r>
                <a:rPr lang="en-US" i="1" baseline="-25000"/>
                <a:t>a</a:t>
              </a:r>
              <a:r>
                <a:rPr lang="en-US">
                  <a:latin typeface="Edwardian Script ITC" pitchFamily="66" charset="0"/>
                </a:rPr>
                <a:t>A  </a:t>
              </a:r>
              <a:r>
                <a:rPr lang="en-US" b="1" i="1"/>
                <a:t>k</a:t>
              </a:r>
            </a:p>
          </p:txBody>
        </p:sp>
        <p:sp>
          <p:nvSpPr>
            <p:cNvPr id="6159" name="Line 12"/>
            <p:cNvSpPr>
              <a:spLocks noChangeShapeType="1"/>
            </p:cNvSpPr>
            <p:nvPr/>
          </p:nvSpPr>
          <p:spPr bwMode="auto">
            <a:xfrm flipV="1">
              <a:off x="8388350" y="1485900"/>
              <a:ext cx="0" cy="34559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6160" name="Text Box 13"/>
            <p:cNvSpPr txBox="1">
              <a:spLocks noChangeArrowheads="1"/>
            </p:cNvSpPr>
            <p:nvPr/>
          </p:nvSpPr>
          <p:spPr bwMode="auto">
            <a:xfrm>
              <a:off x="8583613" y="1431925"/>
              <a:ext cx="33655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i="1"/>
                <a:t>z</a:t>
              </a:r>
            </a:p>
          </p:txBody>
        </p:sp>
        <p:sp>
          <p:nvSpPr>
            <p:cNvPr id="6161" name="Rectangle 14"/>
            <p:cNvSpPr>
              <a:spLocks noChangeArrowheads="1"/>
            </p:cNvSpPr>
            <p:nvPr/>
          </p:nvSpPr>
          <p:spPr bwMode="auto">
            <a:xfrm>
              <a:off x="6804025" y="3573463"/>
              <a:ext cx="38735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i="1"/>
                <a:t>P</a:t>
              </a:r>
            </a:p>
          </p:txBody>
        </p:sp>
        <p:sp>
          <p:nvSpPr>
            <p:cNvPr id="6162" name="Rectangle 15"/>
            <p:cNvSpPr>
              <a:spLocks noChangeArrowheads="1"/>
            </p:cNvSpPr>
            <p:nvPr/>
          </p:nvSpPr>
          <p:spPr bwMode="auto">
            <a:xfrm>
              <a:off x="5364163" y="2925763"/>
              <a:ext cx="40748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i="1"/>
                <a:t>A</a:t>
              </a:r>
            </a:p>
          </p:txBody>
        </p:sp>
        <p:sp>
          <p:nvSpPr>
            <p:cNvPr id="6163" name="Text Box 16"/>
            <p:cNvSpPr txBox="1">
              <a:spLocks noChangeArrowheads="1"/>
            </p:cNvSpPr>
            <p:nvPr/>
          </p:nvSpPr>
          <p:spPr bwMode="auto">
            <a:xfrm>
              <a:off x="7812088" y="2636838"/>
              <a:ext cx="506412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i="1"/>
                <a:t>dz</a:t>
              </a:r>
            </a:p>
          </p:txBody>
        </p:sp>
        <p:sp>
          <p:nvSpPr>
            <p:cNvPr id="6164" name="Line 17"/>
            <p:cNvSpPr>
              <a:spLocks noChangeShapeType="1"/>
            </p:cNvSpPr>
            <p:nvPr/>
          </p:nvSpPr>
          <p:spPr bwMode="auto">
            <a:xfrm flipV="1">
              <a:off x="7812088" y="2708275"/>
              <a:ext cx="0" cy="3603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t-IT"/>
            </a:p>
          </p:txBody>
        </p:sp>
      </p:grpSp>
      <p:graphicFrame>
        <p:nvGraphicFramePr>
          <p:cNvPr id="6146" name="Object 18"/>
          <p:cNvGraphicFramePr>
            <a:graphicFrameLocks noGrp="1" noChangeAspect="1"/>
          </p:cNvGraphicFramePr>
          <p:nvPr>
            <p:ph sz="half" idx="2"/>
          </p:nvPr>
        </p:nvGraphicFramePr>
        <p:xfrm>
          <a:off x="1763713" y="6064250"/>
          <a:ext cx="5940425" cy="579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7" name="Equation" r:id="rId3" imgW="2603160" imgH="253800" progId="Equation.3">
                  <p:embed/>
                </p:oleObj>
              </mc:Choice>
              <mc:Fallback>
                <p:oleObj name="Equation" r:id="rId3" imgW="2603160" imgH="25380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713" y="6064250"/>
                        <a:ext cx="5940425" cy="579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0" name="Segnaposto numero diapositiva 19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001EC6-69D6-4E48-A83C-5309FDFBFA5C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5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Esempio di lavoro </a:t>
            </a:r>
          </a:p>
        </p:txBody>
      </p:sp>
      <p:sp>
        <p:nvSpPr>
          <p:cNvPr id="717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981200"/>
            <a:ext cx="4462463" cy="4114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it-IT" sz="2000" smtClean="0"/>
              <a:t>Il contributo positivo al lavoro è dato dalla pressione del gas, che fa </a:t>
            </a:r>
            <a:r>
              <a:rPr lang="it-IT" sz="2000" i="1" smtClean="0"/>
              <a:t>lavoro motore</a:t>
            </a:r>
          </a:p>
          <a:p>
            <a:pPr eaLnBrk="1" hangingPunct="1">
              <a:lnSpc>
                <a:spcPct val="80000"/>
              </a:lnSpc>
            </a:pPr>
            <a:r>
              <a:rPr lang="it-IT" sz="2000" smtClean="0"/>
              <a:t>Supponiamo di voler valutare il lavoro compiuto dal gas tra due stati, iniziale e finale, in cui il coperchio sia fermo</a:t>
            </a:r>
          </a:p>
          <a:p>
            <a:pPr eaLnBrk="1" hangingPunct="1">
              <a:lnSpc>
                <a:spcPct val="80000"/>
              </a:lnSpc>
            </a:pPr>
            <a:r>
              <a:rPr lang="it-IT" sz="2000" smtClean="0"/>
              <a:t>La variazione dell’energia cinetica del coperchio è nulla e quindi, per il teorema dell’energia cinetica, anche il lavoro totale delle forze che agiscono su di esso è nullo</a:t>
            </a:r>
          </a:p>
          <a:p>
            <a:pPr eaLnBrk="1" hangingPunct="1">
              <a:lnSpc>
                <a:spcPct val="80000"/>
              </a:lnSpc>
            </a:pPr>
            <a:endParaRPr lang="it-IT" sz="1800" smtClean="0"/>
          </a:p>
          <a:p>
            <a:pPr eaLnBrk="1" hangingPunct="1">
              <a:lnSpc>
                <a:spcPct val="80000"/>
              </a:lnSpc>
            </a:pPr>
            <a:endParaRPr lang="it-IT" sz="1800" smtClean="0"/>
          </a:p>
          <a:p>
            <a:pPr eaLnBrk="1" hangingPunct="1">
              <a:lnSpc>
                <a:spcPct val="80000"/>
              </a:lnSpc>
            </a:pPr>
            <a:r>
              <a:rPr lang="it-IT" sz="2000" smtClean="0"/>
              <a:t>Il lavoro del gas e` quindi</a:t>
            </a:r>
          </a:p>
        </p:txBody>
      </p:sp>
      <p:grpSp>
        <p:nvGrpSpPr>
          <p:cNvPr id="7175" name="Gruppo 18"/>
          <p:cNvGrpSpPr>
            <a:grpSpLocks/>
          </p:cNvGrpSpPr>
          <p:nvPr/>
        </p:nvGrpSpPr>
        <p:grpSpPr bwMode="auto">
          <a:xfrm>
            <a:off x="5842000" y="1431925"/>
            <a:ext cx="3078163" cy="3509963"/>
            <a:chOff x="5842000" y="1431925"/>
            <a:chExt cx="3078163" cy="3509963"/>
          </a:xfrm>
        </p:grpSpPr>
        <p:graphicFrame>
          <p:nvGraphicFramePr>
            <p:cNvPr id="7172" name="Object 34"/>
            <p:cNvGraphicFramePr>
              <a:graphicFrameLocks noChangeAspect="1"/>
            </p:cNvGraphicFramePr>
            <p:nvPr/>
          </p:nvGraphicFramePr>
          <p:xfrm>
            <a:off x="5842000" y="2851150"/>
            <a:ext cx="1422400" cy="2413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73" name="Equation" r:id="rId3" imgW="1422360" imgH="241200" progId="Equation.3">
                    <p:embed/>
                  </p:oleObj>
                </mc:Choice>
                <mc:Fallback>
                  <p:oleObj name="Equation" r:id="rId3" imgW="1422360" imgH="241200" progId="Equation.3">
                    <p:embed/>
                    <p:pic>
                      <p:nvPicPr>
                        <p:cNvPr id="0" name="Object 3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842000" y="2851150"/>
                          <a:ext cx="1422400" cy="2413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177" name="Rectangle 20"/>
            <p:cNvSpPr>
              <a:spLocks noChangeArrowheads="1"/>
            </p:cNvSpPr>
            <p:nvPr/>
          </p:nvSpPr>
          <p:spPr bwMode="auto">
            <a:xfrm>
              <a:off x="5867400" y="2493963"/>
              <a:ext cx="1800225" cy="2376487"/>
            </a:xfrm>
            <a:prstGeom prst="rect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78" name="Rectangle 21"/>
            <p:cNvSpPr>
              <a:spLocks noChangeArrowheads="1"/>
            </p:cNvSpPr>
            <p:nvPr/>
          </p:nvSpPr>
          <p:spPr bwMode="auto">
            <a:xfrm>
              <a:off x="5940425" y="2420938"/>
              <a:ext cx="1655763" cy="2376487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79" name="Rectangle 22"/>
            <p:cNvSpPr>
              <a:spLocks noChangeArrowheads="1"/>
            </p:cNvSpPr>
            <p:nvPr/>
          </p:nvSpPr>
          <p:spPr bwMode="auto">
            <a:xfrm>
              <a:off x="5940425" y="2925763"/>
              <a:ext cx="1655763" cy="360362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80" name="Rectangle 23"/>
            <p:cNvSpPr>
              <a:spLocks noChangeArrowheads="1"/>
            </p:cNvSpPr>
            <p:nvPr/>
          </p:nvSpPr>
          <p:spPr bwMode="auto">
            <a:xfrm>
              <a:off x="5940425" y="3286125"/>
              <a:ext cx="1655763" cy="1511300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7181" name="Line 24"/>
            <p:cNvSpPr>
              <a:spLocks noChangeShapeType="1"/>
            </p:cNvSpPr>
            <p:nvPr/>
          </p:nvSpPr>
          <p:spPr bwMode="auto">
            <a:xfrm flipV="1">
              <a:off x="6732588" y="2276475"/>
              <a:ext cx="0" cy="7921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7182" name="Line 28"/>
            <p:cNvSpPr>
              <a:spLocks noChangeShapeType="1"/>
            </p:cNvSpPr>
            <p:nvPr/>
          </p:nvSpPr>
          <p:spPr bwMode="auto">
            <a:xfrm flipV="1">
              <a:off x="8388350" y="1485900"/>
              <a:ext cx="0" cy="34559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7183" name="Text Box 29"/>
            <p:cNvSpPr txBox="1">
              <a:spLocks noChangeArrowheads="1"/>
            </p:cNvSpPr>
            <p:nvPr/>
          </p:nvSpPr>
          <p:spPr bwMode="auto">
            <a:xfrm>
              <a:off x="8583613" y="1431925"/>
              <a:ext cx="33655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i="1"/>
                <a:t>z</a:t>
              </a:r>
            </a:p>
          </p:txBody>
        </p:sp>
        <p:sp>
          <p:nvSpPr>
            <p:cNvPr id="7184" name="Rectangle 30"/>
            <p:cNvSpPr>
              <a:spLocks noChangeArrowheads="1"/>
            </p:cNvSpPr>
            <p:nvPr/>
          </p:nvSpPr>
          <p:spPr bwMode="auto">
            <a:xfrm>
              <a:off x="6804025" y="2420938"/>
              <a:ext cx="48260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i="1"/>
                <a:t>F</a:t>
              </a:r>
              <a:r>
                <a:rPr lang="en-US" baseline="-25000"/>
                <a:t>g</a:t>
              </a:r>
            </a:p>
          </p:txBody>
        </p:sp>
        <p:sp>
          <p:nvSpPr>
            <p:cNvPr id="7185" name="Text Box 32"/>
            <p:cNvSpPr txBox="1">
              <a:spLocks noChangeArrowheads="1"/>
            </p:cNvSpPr>
            <p:nvPr/>
          </p:nvSpPr>
          <p:spPr bwMode="auto">
            <a:xfrm>
              <a:off x="7812088" y="2636838"/>
              <a:ext cx="506412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i="1"/>
                <a:t>dz</a:t>
              </a:r>
            </a:p>
          </p:txBody>
        </p:sp>
        <p:sp>
          <p:nvSpPr>
            <p:cNvPr id="7186" name="Line 33"/>
            <p:cNvSpPr>
              <a:spLocks noChangeShapeType="1"/>
            </p:cNvSpPr>
            <p:nvPr/>
          </p:nvSpPr>
          <p:spPr bwMode="auto">
            <a:xfrm flipV="1">
              <a:off x="7812088" y="2708275"/>
              <a:ext cx="0" cy="3603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t-IT"/>
            </a:p>
          </p:txBody>
        </p:sp>
      </p:grpSp>
      <p:graphicFrame>
        <p:nvGraphicFramePr>
          <p:cNvPr id="7170" name="Object 44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1917700" y="5084763"/>
          <a:ext cx="4803775" cy="53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4" name="Equation" r:id="rId5" imgW="2387520" imgH="266400" progId="Equation.3">
                  <p:embed/>
                </p:oleObj>
              </mc:Choice>
              <mc:Fallback>
                <p:oleObj name="Equation" r:id="rId5" imgW="2387520" imgH="266400" progId="Equation.3">
                  <p:embed/>
                  <p:pic>
                    <p:nvPicPr>
                      <p:cNvPr id="0" name="Object 4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17700" y="5084763"/>
                        <a:ext cx="4803775" cy="536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1" name="Object 46"/>
          <p:cNvGraphicFramePr>
            <a:graphicFrameLocks noChangeAspect="1"/>
          </p:cNvGraphicFramePr>
          <p:nvPr/>
        </p:nvGraphicFramePr>
        <p:xfrm>
          <a:off x="2339975" y="5949950"/>
          <a:ext cx="1943100" cy="560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5" name="Equation" r:id="rId7" imgW="838080" imgH="241200" progId="Equation.3">
                  <p:embed/>
                </p:oleObj>
              </mc:Choice>
              <mc:Fallback>
                <p:oleObj name="Equation" r:id="rId7" imgW="838080" imgH="241200" progId="Equation.3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9975" y="5949950"/>
                        <a:ext cx="1943100" cy="560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6" name="Segnaposto numero diapositiva 17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10761D2-F4F2-4252-A9EB-22E25B1BDE8A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6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7772400" cy="1143000"/>
          </a:xfrm>
        </p:spPr>
        <p:txBody>
          <a:bodyPr/>
          <a:lstStyle/>
          <a:p>
            <a:pPr eaLnBrk="1" hangingPunct="1"/>
            <a:r>
              <a:rPr lang="it-IT" smtClean="0"/>
              <a:t>Esempio di lavoro </a:t>
            </a:r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8077200" cy="46482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it-IT" sz="2800" smtClean="0"/>
              <a:t>Per uno spostamento finito del coperchio, dal volume iniziale </a:t>
            </a:r>
            <a:r>
              <a:rPr lang="it-IT" sz="2800" i="1" smtClean="0"/>
              <a:t>V</a:t>
            </a:r>
            <a:r>
              <a:rPr lang="it-IT" sz="2800" i="1" baseline="-25000" smtClean="0"/>
              <a:t>A</a:t>
            </a:r>
            <a:r>
              <a:rPr lang="it-IT" sz="2800" smtClean="0"/>
              <a:t> a quello finale </a:t>
            </a:r>
            <a:r>
              <a:rPr lang="it-IT" sz="2800" i="1" smtClean="0"/>
              <a:t>V</a:t>
            </a:r>
            <a:r>
              <a:rPr lang="it-IT" sz="2800" i="1" baseline="-25000" smtClean="0"/>
              <a:t>B</a:t>
            </a:r>
            <a:r>
              <a:rPr lang="it-IT" sz="2800" smtClean="0"/>
              <a:t>, corrisponde il lavoro</a:t>
            </a:r>
          </a:p>
          <a:p>
            <a:pPr eaLnBrk="1" hangingPunct="1">
              <a:lnSpc>
                <a:spcPct val="80000"/>
              </a:lnSpc>
            </a:pPr>
            <a:endParaRPr lang="it-IT" sz="2800" smtClean="0"/>
          </a:p>
          <a:p>
            <a:pPr eaLnBrk="1" hangingPunct="1">
              <a:lnSpc>
                <a:spcPct val="80000"/>
              </a:lnSpc>
            </a:pPr>
            <a:endParaRPr lang="it-IT" sz="2800" smtClean="0"/>
          </a:p>
          <a:p>
            <a:pPr eaLnBrk="1" hangingPunct="1">
              <a:lnSpc>
                <a:spcPct val="80000"/>
              </a:lnSpc>
            </a:pPr>
            <a:endParaRPr lang="it-IT" sz="2800" smtClean="0"/>
          </a:p>
          <a:p>
            <a:pPr eaLnBrk="1" hangingPunct="1">
              <a:lnSpc>
                <a:spcPct val="80000"/>
              </a:lnSpc>
            </a:pPr>
            <a:r>
              <a:rPr lang="it-IT" sz="2800" smtClean="0"/>
              <a:t>Le considerazioni fatte si possono generalizzare, </a:t>
            </a:r>
            <a:r>
              <a:rPr lang="it-IT" sz="2800" i="1" smtClean="0">
                <a:solidFill>
                  <a:schemeClr val="accent2"/>
                </a:solidFill>
              </a:rPr>
              <a:t>qualunque sia la forma del corpo</a:t>
            </a:r>
            <a:r>
              <a:rPr lang="it-IT" sz="2800" smtClean="0"/>
              <a:t> che subisce una variazione di volume sotto una pressione esterna </a:t>
            </a:r>
          </a:p>
          <a:p>
            <a:pPr eaLnBrk="1" hangingPunct="1">
              <a:lnSpc>
                <a:spcPct val="80000"/>
              </a:lnSpc>
            </a:pPr>
            <a:r>
              <a:rPr lang="it-IT" sz="2800" smtClean="0"/>
              <a:t>In generale non si sa calcolare questo integrale, tranne alcuni casi semplici</a:t>
            </a:r>
          </a:p>
        </p:txBody>
      </p:sp>
      <p:graphicFrame>
        <p:nvGraphicFramePr>
          <p:cNvPr id="8194" name="Object 4"/>
          <p:cNvGraphicFramePr>
            <a:graphicFrameLocks noChangeAspect="1"/>
          </p:cNvGraphicFramePr>
          <p:nvPr/>
        </p:nvGraphicFramePr>
        <p:xfrm>
          <a:off x="3714750" y="2641600"/>
          <a:ext cx="1706563" cy="1149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5" name="Equazione" r:id="rId3" imgW="736560" imgH="495000" progId="Equation.3">
                  <p:embed/>
                </p:oleObj>
              </mc:Choice>
              <mc:Fallback>
                <p:oleObj name="Equazione" r:id="rId3" imgW="736560" imgH="4950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4750" y="2641600"/>
                        <a:ext cx="1706563" cy="1149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7" name="Segnaposto numero diapositiva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098F9EF-0CBB-4766-8502-FF47F9E3B127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7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7772400" cy="1143000"/>
          </a:xfrm>
        </p:spPr>
        <p:txBody>
          <a:bodyPr/>
          <a:lstStyle/>
          <a:p>
            <a:pPr eaLnBrk="1" hangingPunct="1"/>
            <a:r>
              <a:rPr lang="it-IT" smtClean="0"/>
              <a:t>Esempio di lavoro </a:t>
            </a:r>
          </a:p>
        </p:txBody>
      </p:sp>
      <p:sp>
        <p:nvSpPr>
          <p:cNvPr id="92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8153400" cy="4648200"/>
          </a:xfrm>
        </p:spPr>
        <p:txBody>
          <a:bodyPr/>
          <a:lstStyle/>
          <a:p>
            <a:pPr eaLnBrk="1" hangingPunct="1"/>
            <a:r>
              <a:rPr lang="it-IT" sz="2400" smtClean="0"/>
              <a:t>è nota la relazione tra la pressione esterna e volume del sistema, in particolare:</a:t>
            </a:r>
          </a:p>
          <a:p>
            <a:pPr lvl="1" eaLnBrk="1" hangingPunct="1"/>
            <a:r>
              <a:rPr lang="it-IT" sz="2000" smtClean="0"/>
              <a:t>il sistema si espande liberamente (la pressione esterna è nulla)</a:t>
            </a:r>
          </a:p>
          <a:p>
            <a:pPr lvl="1" eaLnBrk="1" hangingPunct="1"/>
            <a:endParaRPr lang="it-IT" sz="2000" smtClean="0"/>
          </a:p>
          <a:p>
            <a:pPr lvl="1" eaLnBrk="1" hangingPunct="1"/>
            <a:r>
              <a:rPr lang="it-IT" sz="2000" smtClean="0"/>
              <a:t>La pressione esterna e` uniforme</a:t>
            </a:r>
          </a:p>
          <a:p>
            <a:pPr lvl="1" eaLnBrk="1" hangingPunct="1"/>
            <a:endParaRPr lang="it-IT" sz="2000" smtClean="0"/>
          </a:p>
          <a:p>
            <a:pPr lvl="1" eaLnBrk="1" hangingPunct="1"/>
            <a:endParaRPr lang="it-IT" sz="2000" smtClean="0"/>
          </a:p>
          <a:p>
            <a:pPr lvl="1" eaLnBrk="1" hangingPunct="1"/>
            <a:r>
              <a:rPr lang="it-IT" sz="2400" smtClean="0"/>
              <a:t>la trasformazione è quasi-statica, quindi la pressione esterna è uguale a quella del sistema,</a:t>
            </a:r>
            <a:r>
              <a:rPr lang="it-IT" sz="2400" smtClean="0">
                <a:solidFill>
                  <a:schemeClr val="accent2"/>
                </a:solidFill>
              </a:rPr>
              <a:t> </a:t>
            </a:r>
            <a:r>
              <a:rPr lang="it-IT" sz="2400" u="sng" smtClean="0">
                <a:solidFill>
                  <a:schemeClr val="accent2"/>
                </a:solidFill>
              </a:rPr>
              <a:t>e</a:t>
            </a:r>
            <a:r>
              <a:rPr lang="it-IT" sz="2400" smtClean="0"/>
              <a:t> si conosce la relazione che lega la pressione al volume </a:t>
            </a:r>
            <a:r>
              <a:rPr lang="it-IT" sz="2400" i="1" smtClean="0"/>
              <a:t>durante tutta la trasformazione</a:t>
            </a:r>
            <a:endParaRPr lang="it-IT" sz="2400" smtClean="0"/>
          </a:p>
        </p:txBody>
      </p:sp>
      <p:graphicFrame>
        <p:nvGraphicFramePr>
          <p:cNvPr id="9218" name="Object 4"/>
          <p:cNvGraphicFramePr>
            <a:graphicFrameLocks noChangeAspect="1"/>
          </p:cNvGraphicFramePr>
          <p:nvPr/>
        </p:nvGraphicFramePr>
        <p:xfrm>
          <a:off x="4787900" y="5300663"/>
          <a:ext cx="3441700" cy="1147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1" name="Equazione" r:id="rId3" imgW="1485720" imgH="495000" progId="Equation.3">
                  <p:embed/>
                </p:oleObj>
              </mc:Choice>
              <mc:Fallback>
                <p:oleObj name="Equazione" r:id="rId3" imgW="1485720" imgH="4950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7900" y="5300663"/>
                        <a:ext cx="3441700" cy="1147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9" name="Object 5"/>
          <p:cNvGraphicFramePr>
            <a:graphicFrameLocks noChangeAspect="1"/>
          </p:cNvGraphicFramePr>
          <p:nvPr/>
        </p:nvGraphicFramePr>
        <p:xfrm>
          <a:off x="4286250" y="2786063"/>
          <a:ext cx="793750" cy="295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2" name="Equazione" r:id="rId5" imgW="342900" imgH="127000" progId="Equation.3">
                  <p:embed/>
                </p:oleObj>
              </mc:Choice>
              <mc:Fallback>
                <p:oleObj name="Equazione" r:id="rId5" imgW="342900" imgH="1270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6250" y="2786063"/>
                        <a:ext cx="793750" cy="295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0" name="Object 4"/>
          <p:cNvGraphicFramePr>
            <a:graphicFrameLocks noChangeAspect="1"/>
          </p:cNvGraphicFramePr>
          <p:nvPr/>
        </p:nvGraphicFramePr>
        <p:xfrm>
          <a:off x="2841625" y="3435350"/>
          <a:ext cx="4394200" cy="1001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3" name="Equazione" r:id="rId7" imgW="2171520" imgH="495000" progId="Equation.3">
                  <p:embed/>
                </p:oleObj>
              </mc:Choice>
              <mc:Fallback>
                <p:oleObj name="Equazione" r:id="rId7" imgW="2171520" imgH="4950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1625" y="3435350"/>
                        <a:ext cx="4394200" cy="1001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3" name="Segnaposto numero diapositiva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5698443-B0E7-4C92-830A-F24876843AE3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8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Interpretazione geometrica del lavoro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sz="2700" smtClean="0"/>
              <a:t>Nel piano </a:t>
            </a:r>
            <a:r>
              <a:rPr lang="it-IT" sz="2700" i="1" smtClean="0"/>
              <a:t>p,V</a:t>
            </a:r>
            <a:r>
              <a:rPr lang="it-IT" sz="2700" smtClean="0"/>
              <a:t> e per trasformazioni quasi-statiche</a:t>
            </a:r>
          </a:p>
          <a:p>
            <a:pPr eaLnBrk="1" hangingPunct="1"/>
            <a:r>
              <a:rPr lang="it-IT" sz="2700" smtClean="0"/>
              <a:t>È l’area sottesa dalla curva che rappresenta la trasformazione</a:t>
            </a:r>
          </a:p>
          <a:p>
            <a:pPr eaLnBrk="1" hangingPunct="1"/>
            <a:r>
              <a:rPr lang="it-IT" sz="2700" smtClean="0"/>
              <a:t>Se il volume finale è minore di quello iniziale, il lavoro è negativo</a:t>
            </a:r>
          </a:p>
        </p:txBody>
      </p:sp>
      <p:grpSp>
        <p:nvGrpSpPr>
          <p:cNvPr id="45060" name="Group 4"/>
          <p:cNvGrpSpPr>
            <a:grpSpLocks/>
          </p:cNvGrpSpPr>
          <p:nvPr/>
        </p:nvGrpSpPr>
        <p:grpSpPr bwMode="auto">
          <a:xfrm>
            <a:off x="5511800" y="4724400"/>
            <a:ext cx="2641600" cy="1908175"/>
            <a:chOff x="3472" y="2976"/>
            <a:chExt cx="1664" cy="1202"/>
          </a:xfrm>
        </p:grpSpPr>
        <p:sp>
          <p:nvSpPr>
            <p:cNvPr id="45071" name="Line 5"/>
            <p:cNvSpPr>
              <a:spLocks noChangeShapeType="1"/>
            </p:cNvSpPr>
            <p:nvPr/>
          </p:nvSpPr>
          <p:spPr bwMode="auto">
            <a:xfrm flipV="1">
              <a:off x="3681" y="2976"/>
              <a:ext cx="0" cy="103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5072" name="Line 6"/>
            <p:cNvSpPr>
              <a:spLocks noChangeShapeType="1"/>
            </p:cNvSpPr>
            <p:nvPr/>
          </p:nvSpPr>
          <p:spPr bwMode="auto">
            <a:xfrm>
              <a:off x="3681" y="4009"/>
              <a:ext cx="116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5073" name="Freeform 7"/>
            <p:cNvSpPr>
              <a:spLocks/>
            </p:cNvSpPr>
            <p:nvPr/>
          </p:nvSpPr>
          <p:spPr bwMode="auto">
            <a:xfrm>
              <a:off x="3890" y="3334"/>
              <a:ext cx="668" cy="457"/>
            </a:xfrm>
            <a:custGeom>
              <a:avLst/>
              <a:gdLst>
                <a:gd name="T0" fmla="*/ 0 w 768"/>
                <a:gd name="T1" fmla="*/ 70 h 552"/>
                <a:gd name="T2" fmla="*/ 28 w 768"/>
                <a:gd name="T3" fmla="*/ 53 h 552"/>
                <a:gd name="T4" fmla="*/ 68 w 768"/>
                <a:gd name="T5" fmla="*/ 53 h 552"/>
                <a:gd name="T6" fmla="*/ 96 w 768"/>
                <a:gd name="T7" fmla="*/ 61 h 552"/>
                <a:gd name="T8" fmla="*/ 137 w 768"/>
                <a:gd name="T9" fmla="*/ 79 h 552"/>
                <a:gd name="T10" fmla="*/ 178 w 768"/>
                <a:gd name="T11" fmla="*/ 87 h 552"/>
                <a:gd name="T12" fmla="*/ 218 w 768"/>
                <a:gd name="T13" fmla="*/ 0 h 5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68"/>
                <a:gd name="T22" fmla="*/ 0 h 552"/>
                <a:gd name="T23" fmla="*/ 768 w 768"/>
                <a:gd name="T24" fmla="*/ 552 h 55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68" h="552">
                  <a:moveTo>
                    <a:pt x="0" y="384"/>
                  </a:moveTo>
                  <a:cubicBezTo>
                    <a:pt x="28" y="344"/>
                    <a:pt x="56" y="304"/>
                    <a:pt x="96" y="288"/>
                  </a:cubicBezTo>
                  <a:cubicBezTo>
                    <a:pt x="136" y="272"/>
                    <a:pt x="200" y="280"/>
                    <a:pt x="240" y="288"/>
                  </a:cubicBezTo>
                  <a:cubicBezTo>
                    <a:pt x="280" y="296"/>
                    <a:pt x="296" y="312"/>
                    <a:pt x="336" y="336"/>
                  </a:cubicBezTo>
                  <a:cubicBezTo>
                    <a:pt x="376" y="360"/>
                    <a:pt x="432" y="408"/>
                    <a:pt x="480" y="432"/>
                  </a:cubicBezTo>
                  <a:cubicBezTo>
                    <a:pt x="528" y="456"/>
                    <a:pt x="576" y="552"/>
                    <a:pt x="624" y="480"/>
                  </a:cubicBezTo>
                  <a:cubicBezTo>
                    <a:pt x="672" y="408"/>
                    <a:pt x="744" y="80"/>
                    <a:pt x="768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5074" name="Line 8"/>
            <p:cNvSpPr>
              <a:spLocks noChangeShapeType="1"/>
            </p:cNvSpPr>
            <p:nvPr/>
          </p:nvSpPr>
          <p:spPr bwMode="auto">
            <a:xfrm>
              <a:off x="3890" y="3652"/>
              <a:ext cx="0" cy="35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5075" name="Line 9"/>
            <p:cNvSpPr>
              <a:spLocks noChangeShapeType="1"/>
            </p:cNvSpPr>
            <p:nvPr/>
          </p:nvSpPr>
          <p:spPr bwMode="auto">
            <a:xfrm>
              <a:off x="4558" y="3334"/>
              <a:ext cx="0" cy="67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5076" name="Text Box 10"/>
            <p:cNvSpPr txBox="1">
              <a:spLocks noChangeArrowheads="1"/>
            </p:cNvSpPr>
            <p:nvPr/>
          </p:nvSpPr>
          <p:spPr bwMode="auto">
            <a:xfrm>
              <a:off x="3472" y="2976"/>
              <a:ext cx="22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p</a:t>
              </a:r>
            </a:p>
          </p:txBody>
        </p:sp>
        <p:sp>
          <p:nvSpPr>
            <p:cNvPr id="45077" name="Text Box 11"/>
            <p:cNvSpPr txBox="1">
              <a:spLocks noChangeArrowheads="1"/>
            </p:cNvSpPr>
            <p:nvPr/>
          </p:nvSpPr>
          <p:spPr bwMode="auto">
            <a:xfrm>
              <a:off x="4892" y="3890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V</a:t>
              </a:r>
            </a:p>
          </p:txBody>
        </p:sp>
        <p:sp>
          <p:nvSpPr>
            <p:cNvPr id="45078" name="Text Box 12"/>
            <p:cNvSpPr txBox="1">
              <a:spLocks noChangeArrowheads="1"/>
            </p:cNvSpPr>
            <p:nvPr/>
          </p:nvSpPr>
          <p:spPr bwMode="auto">
            <a:xfrm>
              <a:off x="4080" y="3648"/>
              <a:ext cx="22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+</a:t>
              </a:r>
            </a:p>
          </p:txBody>
        </p:sp>
      </p:grpSp>
      <p:grpSp>
        <p:nvGrpSpPr>
          <p:cNvPr id="45061" name="Group 13"/>
          <p:cNvGrpSpPr>
            <a:grpSpLocks/>
          </p:cNvGrpSpPr>
          <p:nvPr/>
        </p:nvGrpSpPr>
        <p:grpSpPr bwMode="auto">
          <a:xfrm>
            <a:off x="1549400" y="4724400"/>
            <a:ext cx="2641600" cy="1908175"/>
            <a:chOff x="976" y="2976"/>
            <a:chExt cx="1664" cy="1202"/>
          </a:xfrm>
        </p:grpSpPr>
        <p:sp>
          <p:nvSpPr>
            <p:cNvPr id="45063" name="Line 14"/>
            <p:cNvSpPr>
              <a:spLocks noChangeShapeType="1"/>
            </p:cNvSpPr>
            <p:nvPr/>
          </p:nvSpPr>
          <p:spPr bwMode="auto">
            <a:xfrm flipV="1">
              <a:off x="1185" y="2976"/>
              <a:ext cx="0" cy="103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5064" name="Line 15"/>
            <p:cNvSpPr>
              <a:spLocks noChangeShapeType="1"/>
            </p:cNvSpPr>
            <p:nvPr/>
          </p:nvSpPr>
          <p:spPr bwMode="auto">
            <a:xfrm>
              <a:off x="1185" y="4009"/>
              <a:ext cx="116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5065" name="Freeform 16"/>
            <p:cNvSpPr>
              <a:spLocks/>
            </p:cNvSpPr>
            <p:nvPr/>
          </p:nvSpPr>
          <p:spPr bwMode="auto">
            <a:xfrm>
              <a:off x="1394" y="3334"/>
              <a:ext cx="668" cy="457"/>
            </a:xfrm>
            <a:custGeom>
              <a:avLst/>
              <a:gdLst>
                <a:gd name="T0" fmla="*/ 0 w 768"/>
                <a:gd name="T1" fmla="*/ 70 h 552"/>
                <a:gd name="T2" fmla="*/ 28 w 768"/>
                <a:gd name="T3" fmla="*/ 53 h 552"/>
                <a:gd name="T4" fmla="*/ 68 w 768"/>
                <a:gd name="T5" fmla="*/ 53 h 552"/>
                <a:gd name="T6" fmla="*/ 96 w 768"/>
                <a:gd name="T7" fmla="*/ 61 h 552"/>
                <a:gd name="T8" fmla="*/ 137 w 768"/>
                <a:gd name="T9" fmla="*/ 79 h 552"/>
                <a:gd name="T10" fmla="*/ 178 w 768"/>
                <a:gd name="T11" fmla="*/ 87 h 552"/>
                <a:gd name="T12" fmla="*/ 218 w 768"/>
                <a:gd name="T13" fmla="*/ 0 h 5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68"/>
                <a:gd name="T22" fmla="*/ 0 h 552"/>
                <a:gd name="T23" fmla="*/ 768 w 768"/>
                <a:gd name="T24" fmla="*/ 552 h 55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68" h="552">
                  <a:moveTo>
                    <a:pt x="0" y="384"/>
                  </a:moveTo>
                  <a:cubicBezTo>
                    <a:pt x="28" y="344"/>
                    <a:pt x="56" y="304"/>
                    <a:pt x="96" y="288"/>
                  </a:cubicBezTo>
                  <a:cubicBezTo>
                    <a:pt x="136" y="272"/>
                    <a:pt x="200" y="280"/>
                    <a:pt x="240" y="288"/>
                  </a:cubicBezTo>
                  <a:cubicBezTo>
                    <a:pt x="280" y="296"/>
                    <a:pt x="296" y="312"/>
                    <a:pt x="336" y="336"/>
                  </a:cubicBezTo>
                  <a:cubicBezTo>
                    <a:pt x="376" y="360"/>
                    <a:pt x="432" y="408"/>
                    <a:pt x="480" y="432"/>
                  </a:cubicBezTo>
                  <a:cubicBezTo>
                    <a:pt x="528" y="456"/>
                    <a:pt x="576" y="552"/>
                    <a:pt x="624" y="480"/>
                  </a:cubicBezTo>
                  <a:cubicBezTo>
                    <a:pt x="672" y="408"/>
                    <a:pt x="744" y="80"/>
                    <a:pt x="768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triangle" w="med" len="med"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5066" name="Line 17"/>
            <p:cNvSpPr>
              <a:spLocks noChangeShapeType="1"/>
            </p:cNvSpPr>
            <p:nvPr/>
          </p:nvSpPr>
          <p:spPr bwMode="auto">
            <a:xfrm>
              <a:off x="1394" y="3652"/>
              <a:ext cx="0" cy="35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5067" name="Line 18"/>
            <p:cNvSpPr>
              <a:spLocks noChangeShapeType="1"/>
            </p:cNvSpPr>
            <p:nvPr/>
          </p:nvSpPr>
          <p:spPr bwMode="auto">
            <a:xfrm>
              <a:off x="2062" y="3334"/>
              <a:ext cx="0" cy="67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45068" name="Text Box 19"/>
            <p:cNvSpPr txBox="1">
              <a:spLocks noChangeArrowheads="1"/>
            </p:cNvSpPr>
            <p:nvPr/>
          </p:nvSpPr>
          <p:spPr bwMode="auto">
            <a:xfrm>
              <a:off x="976" y="2976"/>
              <a:ext cx="22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p</a:t>
              </a:r>
            </a:p>
          </p:txBody>
        </p:sp>
        <p:sp>
          <p:nvSpPr>
            <p:cNvPr id="45069" name="Text Box 20"/>
            <p:cNvSpPr txBox="1">
              <a:spLocks noChangeArrowheads="1"/>
            </p:cNvSpPr>
            <p:nvPr/>
          </p:nvSpPr>
          <p:spPr bwMode="auto">
            <a:xfrm>
              <a:off x="2396" y="3890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V</a:t>
              </a:r>
            </a:p>
          </p:txBody>
        </p:sp>
        <p:sp>
          <p:nvSpPr>
            <p:cNvPr id="45070" name="Text Box 21"/>
            <p:cNvSpPr txBox="1">
              <a:spLocks noChangeArrowheads="1"/>
            </p:cNvSpPr>
            <p:nvPr/>
          </p:nvSpPr>
          <p:spPr bwMode="auto">
            <a:xfrm>
              <a:off x="1584" y="3648"/>
              <a:ext cx="18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-</a:t>
              </a:r>
            </a:p>
          </p:txBody>
        </p:sp>
      </p:grpSp>
      <p:sp>
        <p:nvSpPr>
          <p:cNvPr id="45062" name="Segnaposto numero diapositiva 2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55A0A42-E541-4494-B85C-18AD10AE10F3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9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Interpretazione geometrica del lavoro</a:t>
            </a:r>
          </a:p>
        </p:txBody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sz="2700" smtClean="0"/>
              <a:t>Per un ciclo è l’area contenuta dalla curva chiusa</a:t>
            </a:r>
          </a:p>
          <a:p>
            <a:pPr eaLnBrk="1" hangingPunct="1"/>
            <a:r>
              <a:rPr lang="it-IT" sz="2700" smtClean="0"/>
              <a:t>Basta pensare al ciclo come unione di due trasformazioni opportune</a:t>
            </a:r>
          </a:p>
          <a:p>
            <a:pPr eaLnBrk="1" hangingPunct="1"/>
            <a:r>
              <a:rPr lang="it-IT" sz="2700" smtClean="0"/>
              <a:t>È positivo o negativo a seconda del verso di percorrenza, orario o antiorario</a:t>
            </a:r>
          </a:p>
        </p:txBody>
      </p:sp>
      <p:grpSp>
        <p:nvGrpSpPr>
          <p:cNvPr id="10245" name="Group 4"/>
          <p:cNvGrpSpPr>
            <a:grpSpLocks/>
          </p:cNvGrpSpPr>
          <p:nvPr/>
        </p:nvGrpSpPr>
        <p:grpSpPr bwMode="auto">
          <a:xfrm>
            <a:off x="609600" y="4797425"/>
            <a:ext cx="2641600" cy="1908175"/>
            <a:chOff x="976" y="2976"/>
            <a:chExt cx="1664" cy="1202"/>
          </a:xfrm>
        </p:grpSpPr>
        <p:sp>
          <p:nvSpPr>
            <p:cNvPr id="10266" name="Freeform 5"/>
            <p:cNvSpPr>
              <a:spLocks/>
            </p:cNvSpPr>
            <p:nvPr/>
          </p:nvSpPr>
          <p:spPr bwMode="auto">
            <a:xfrm rot="10800000">
              <a:off x="1392" y="3191"/>
              <a:ext cx="668" cy="457"/>
            </a:xfrm>
            <a:custGeom>
              <a:avLst/>
              <a:gdLst>
                <a:gd name="T0" fmla="*/ 0 w 768"/>
                <a:gd name="T1" fmla="*/ 70 h 552"/>
                <a:gd name="T2" fmla="*/ 28 w 768"/>
                <a:gd name="T3" fmla="*/ 53 h 552"/>
                <a:gd name="T4" fmla="*/ 68 w 768"/>
                <a:gd name="T5" fmla="*/ 53 h 552"/>
                <a:gd name="T6" fmla="*/ 96 w 768"/>
                <a:gd name="T7" fmla="*/ 61 h 552"/>
                <a:gd name="T8" fmla="*/ 137 w 768"/>
                <a:gd name="T9" fmla="*/ 79 h 552"/>
                <a:gd name="T10" fmla="*/ 178 w 768"/>
                <a:gd name="T11" fmla="*/ 87 h 552"/>
                <a:gd name="T12" fmla="*/ 218 w 768"/>
                <a:gd name="T13" fmla="*/ 0 h 5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68"/>
                <a:gd name="T22" fmla="*/ 0 h 552"/>
                <a:gd name="T23" fmla="*/ 768 w 768"/>
                <a:gd name="T24" fmla="*/ 552 h 55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68" h="552">
                  <a:moveTo>
                    <a:pt x="0" y="384"/>
                  </a:moveTo>
                  <a:cubicBezTo>
                    <a:pt x="28" y="344"/>
                    <a:pt x="56" y="304"/>
                    <a:pt x="96" y="288"/>
                  </a:cubicBezTo>
                  <a:cubicBezTo>
                    <a:pt x="136" y="272"/>
                    <a:pt x="200" y="280"/>
                    <a:pt x="240" y="288"/>
                  </a:cubicBezTo>
                  <a:cubicBezTo>
                    <a:pt x="280" y="296"/>
                    <a:pt x="296" y="312"/>
                    <a:pt x="336" y="336"/>
                  </a:cubicBezTo>
                  <a:cubicBezTo>
                    <a:pt x="376" y="360"/>
                    <a:pt x="432" y="408"/>
                    <a:pt x="480" y="432"/>
                  </a:cubicBezTo>
                  <a:cubicBezTo>
                    <a:pt x="528" y="456"/>
                    <a:pt x="576" y="552"/>
                    <a:pt x="624" y="480"/>
                  </a:cubicBezTo>
                  <a:cubicBezTo>
                    <a:pt x="672" y="408"/>
                    <a:pt x="744" y="80"/>
                    <a:pt x="768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triangle" w="med" len="med"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267" name="Line 6"/>
            <p:cNvSpPr>
              <a:spLocks noChangeShapeType="1"/>
            </p:cNvSpPr>
            <p:nvPr/>
          </p:nvSpPr>
          <p:spPr bwMode="auto">
            <a:xfrm flipV="1">
              <a:off x="1185" y="2976"/>
              <a:ext cx="0" cy="103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268" name="Line 7"/>
            <p:cNvSpPr>
              <a:spLocks noChangeShapeType="1"/>
            </p:cNvSpPr>
            <p:nvPr/>
          </p:nvSpPr>
          <p:spPr bwMode="auto">
            <a:xfrm>
              <a:off x="1185" y="4009"/>
              <a:ext cx="116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269" name="Freeform 8"/>
            <p:cNvSpPr>
              <a:spLocks/>
            </p:cNvSpPr>
            <p:nvPr/>
          </p:nvSpPr>
          <p:spPr bwMode="auto">
            <a:xfrm>
              <a:off x="1394" y="3334"/>
              <a:ext cx="668" cy="457"/>
            </a:xfrm>
            <a:custGeom>
              <a:avLst/>
              <a:gdLst>
                <a:gd name="T0" fmla="*/ 0 w 768"/>
                <a:gd name="T1" fmla="*/ 70 h 552"/>
                <a:gd name="T2" fmla="*/ 28 w 768"/>
                <a:gd name="T3" fmla="*/ 53 h 552"/>
                <a:gd name="T4" fmla="*/ 68 w 768"/>
                <a:gd name="T5" fmla="*/ 53 h 552"/>
                <a:gd name="T6" fmla="*/ 96 w 768"/>
                <a:gd name="T7" fmla="*/ 61 h 552"/>
                <a:gd name="T8" fmla="*/ 137 w 768"/>
                <a:gd name="T9" fmla="*/ 79 h 552"/>
                <a:gd name="T10" fmla="*/ 178 w 768"/>
                <a:gd name="T11" fmla="*/ 87 h 552"/>
                <a:gd name="T12" fmla="*/ 218 w 768"/>
                <a:gd name="T13" fmla="*/ 0 h 5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68"/>
                <a:gd name="T22" fmla="*/ 0 h 552"/>
                <a:gd name="T23" fmla="*/ 768 w 768"/>
                <a:gd name="T24" fmla="*/ 552 h 55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68" h="552">
                  <a:moveTo>
                    <a:pt x="0" y="384"/>
                  </a:moveTo>
                  <a:cubicBezTo>
                    <a:pt x="28" y="344"/>
                    <a:pt x="56" y="304"/>
                    <a:pt x="96" y="288"/>
                  </a:cubicBezTo>
                  <a:cubicBezTo>
                    <a:pt x="136" y="272"/>
                    <a:pt x="200" y="280"/>
                    <a:pt x="240" y="288"/>
                  </a:cubicBezTo>
                  <a:cubicBezTo>
                    <a:pt x="280" y="296"/>
                    <a:pt x="296" y="312"/>
                    <a:pt x="336" y="336"/>
                  </a:cubicBezTo>
                  <a:cubicBezTo>
                    <a:pt x="376" y="360"/>
                    <a:pt x="432" y="408"/>
                    <a:pt x="480" y="432"/>
                  </a:cubicBezTo>
                  <a:cubicBezTo>
                    <a:pt x="528" y="456"/>
                    <a:pt x="576" y="552"/>
                    <a:pt x="624" y="480"/>
                  </a:cubicBezTo>
                  <a:cubicBezTo>
                    <a:pt x="672" y="408"/>
                    <a:pt x="744" y="80"/>
                    <a:pt x="768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triangle" w="med" len="med"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270" name="Line 9"/>
            <p:cNvSpPr>
              <a:spLocks noChangeShapeType="1"/>
            </p:cNvSpPr>
            <p:nvPr/>
          </p:nvSpPr>
          <p:spPr bwMode="auto">
            <a:xfrm>
              <a:off x="1394" y="3652"/>
              <a:ext cx="0" cy="35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271" name="Line 10"/>
            <p:cNvSpPr>
              <a:spLocks noChangeShapeType="1"/>
            </p:cNvSpPr>
            <p:nvPr/>
          </p:nvSpPr>
          <p:spPr bwMode="auto">
            <a:xfrm>
              <a:off x="2062" y="3334"/>
              <a:ext cx="0" cy="67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272" name="Text Box 11"/>
            <p:cNvSpPr txBox="1">
              <a:spLocks noChangeArrowheads="1"/>
            </p:cNvSpPr>
            <p:nvPr/>
          </p:nvSpPr>
          <p:spPr bwMode="auto">
            <a:xfrm>
              <a:off x="976" y="2976"/>
              <a:ext cx="22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p</a:t>
              </a:r>
            </a:p>
          </p:txBody>
        </p:sp>
        <p:sp>
          <p:nvSpPr>
            <p:cNvPr id="10273" name="Text Box 12"/>
            <p:cNvSpPr txBox="1">
              <a:spLocks noChangeArrowheads="1"/>
            </p:cNvSpPr>
            <p:nvPr/>
          </p:nvSpPr>
          <p:spPr bwMode="auto">
            <a:xfrm>
              <a:off x="2396" y="3890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V</a:t>
              </a:r>
            </a:p>
          </p:txBody>
        </p:sp>
      </p:grpSp>
      <p:grpSp>
        <p:nvGrpSpPr>
          <p:cNvPr id="10246" name="Group 13"/>
          <p:cNvGrpSpPr>
            <a:grpSpLocks/>
          </p:cNvGrpSpPr>
          <p:nvPr/>
        </p:nvGrpSpPr>
        <p:grpSpPr bwMode="auto">
          <a:xfrm>
            <a:off x="3581400" y="4870450"/>
            <a:ext cx="2641600" cy="1908175"/>
            <a:chOff x="976" y="2976"/>
            <a:chExt cx="1664" cy="1202"/>
          </a:xfrm>
        </p:grpSpPr>
        <p:sp>
          <p:nvSpPr>
            <p:cNvPr id="10258" name="Line 14"/>
            <p:cNvSpPr>
              <a:spLocks noChangeShapeType="1"/>
            </p:cNvSpPr>
            <p:nvPr/>
          </p:nvSpPr>
          <p:spPr bwMode="auto">
            <a:xfrm flipV="1">
              <a:off x="1185" y="2976"/>
              <a:ext cx="0" cy="103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259" name="Line 15"/>
            <p:cNvSpPr>
              <a:spLocks noChangeShapeType="1"/>
            </p:cNvSpPr>
            <p:nvPr/>
          </p:nvSpPr>
          <p:spPr bwMode="auto">
            <a:xfrm>
              <a:off x="1185" y="4009"/>
              <a:ext cx="116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260" name="Freeform 16"/>
            <p:cNvSpPr>
              <a:spLocks/>
            </p:cNvSpPr>
            <p:nvPr/>
          </p:nvSpPr>
          <p:spPr bwMode="auto">
            <a:xfrm>
              <a:off x="1394" y="3334"/>
              <a:ext cx="668" cy="457"/>
            </a:xfrm>
            <a:custGeom>
              <a:avLst/>
              <a:gdLst>
                <a:gd name="T0" fmla="*/ 0 w 768"/>
                <a:gd name="T1" fmla="*/ 70 h 552"/>
                <a:gd name="T2" fmla="*/ 28 w 768"/>
                <a:gd name="T3" fmla="*/ 53 h 552"/>
                <a:gd name="T4" fmla="*/ 68 w 768"/>
                <a:gd name="T5" fmla="*/ 53 h 552"/>
                <a:gd name="T6" fmla="*/ 96 w 768"/>
                <a:gd name="T7" fmla="*/ 61 h 552"/>
                <a:gd name="T8" fmla="*/ 137 w 768"/>
                <a:gd name="T9" fmla="*/ 79 h 552"/>
                <a:gd name="T10" fmla="*/ 178 w 768"/>
                <a:gd name="T11" fmla="*/ 87 h 552"/>
                <a:gd name="T12" fmla="*/ 218 w 768"/>
                <a:gd name="T13" fmla="*/ 0 h 5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68"/>
                <a:gd name="T22" fmla="*/ 0 h 552"/>
                <a:gd name="T23" fmla="*/ 768 w 768"/>
                <a:gd name="T24" fmla="*/ 552 h 55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68" h="552">
                  <a:moveTo>
                    <a:pt x="0" y="384"/>
                  </a:moveTo>
                  <a:cubicBezTo>
                    <a:pt x="28" y="344"/>
                    <a:pt x="56" y="304"/>
                    <a:pt x="96" y="288"/>
                  </a:cubicBezTo>
                  <a:cubicBezTo>
                    <a:pt x="136" y="272"/>
                    <a:pt x="200" y="280"/>
                    <a:pt x="240" y="288"/>
                  </a:cubicBezTo>
                  <a:cubicBezTo>
                    <a:pt x="280" y="296"/>
                    <a:pt x="296" y="312"/>
                    <a:pt x="336" y="336"/>
                  </a:cubicBezTo>
                  <a:cubicBezTo>
                    <a:pt x="376" y="360"/>
                    <a:pt x="432" y="408"/>
                    <a:pt x="480" y="432"/>
                  </a:cubicBezTo>
                  <a:cubicBezTo>
                    <a:pt x="528" y="456"/>
                    <a:pt x="576" y="552"/>
                    <a:pt x="624" y="480"/>
                  </a:cubicBezTo>
                  <a:cubicBezTo>
                    <a:pt x="672" y="408"/>
                    <a:pt x="744" y="80"/>
                    <a:pt x="768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triangle" w="med" len="med"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261" name="Line 17"/>
            <p:cNvSpPr>
              <a:spLocks noChangeShapeType="1"/>
            </p:cNvSpPr>
            <p:nvPr/>
          </p:nvSpPr>
          <p:spPr bwMode="auto">
            <a:xfrm>
              <a:off x="1394" y="3652"/>
              <a:ext cx="0" cy="35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262" name="Line 18"/>
            <p:cNvSpPr>
              <a:spLocks noChangeShapeType="1"/>
            </p:cNvSpPr>
            <p:nvPr/>
          </p:nvSpPr>
          <p:spPr bwMode="auto">
            <a:xfrm>
              <a:off x="2062" y="3334"/>
              <a:ext cx="0" cy="67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263" name="Text Box 19"/>
            <p:cNvSpPr txBox="1">
              <a:spLocks noChangeArrowheads="1"/>
            </p:cNvSpPr>
            <p:nvPr/>
          </p:nvSpPr>
          <p:spPr bwMode="auto">
            <a:xfrm>
              <a:off x="976" y="2976"/>
              <a:ext cx="22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p</a:t>
              </a:r>
            </a:p>
          </p:txBody>
        </p:sp>
        <p:sp>
          <p:nvSpPr>
            <p:cNvPr id="10264" name="Text Box 20"/>
            <p:cNvSpPr txBox="1">
              <a:spLocks noChangeArrowheads="1"/>
            </p:cNvSpPr>
            <p:nvPr/>
          </p:nvSpPr>
          <p:spPr bwMode="auto">
            <a:xfrm>
              <a:off x="2396" y="3890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V</a:t>
              </a:r>
            </a:p>
          </p:txBody>
        </p:sp>
        <p:sp>
          <p:nvSpPr>
            <p:cNvPr id="10265" name="Text Box 21"/>
            <p:cNvSpPr txBox="1">
              <a:spLocks noChangeArrowheads="1"/>
            </p:cNvSpPr>
            <p:nvPr/>
          </p:nvSpPr>
          <p:spPr bwMode="auto">
            <a:xfrm>
              <a:off x="1584" y="3648"/>
              <a:ext cx="18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-</a:t>
              </a:r>
            </a:p>
          </p:txBody>
        </p:sp>
      </p:grpSp>
      <p:grpSp>
        <p:nvGrpSpPr>
          <p:cNvPr id="10247" name="Group 22"/>
          <p:cNvGrpSpPr>
            <a:grpSpLocks/>
          </p:cNvGrpSpPr>
          <p:nvPr/>
        </p:nvGrpSpPr>
        <p:grpSpPr bwMode="auto">
          <a:xfrm>
            <a:off x="6197600" y="4873625"/>
            <a:ext cx="2641600" cy="1908175"/>
            <a:chOff x="4048" y="2976"/>
            <a:chExt cx="1664" cy="1202"/>
          </a:xfrm>
        </p:grpSpPr>
        <p:sp>
          <p:nvSpPr>
            <p:cNvPr id="10250" name="Line 23"/>
            <p:cNvSpPr>
              <a:spLocks noChangeShapeType="1"/>
            </p:cNvSpPr>
            <p:nvPr/>
          </p:nvSpPr>
          <p:spPr bwMode="auto">
            <a:xfrm flipV="1">
              <a:off x="4257" y="2976"/>
              <a:ext cx="0" cy="103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251" name="Line 24"/>
            <p:cNvSpPr>
              <a:spLocks noChangeShapeType="1"/>
            </p:cNvSpPr>
            <p:nvPr/>
          </p:nvSpPr>
          <p:spPr bwMode="auto">
            <a:xfrm>
              <a:off x="4257" y="4009"/>
              <a:ext cx="116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252" name="Freeform 25"/>
            <p:cNvSpPr>
              <a:spLocks/>
            </p:cNvSpPr>
            <p:nvPr/>
          </p:nvSpPr>
          <p:spPr bwMode="auto">
            <a:xfrm rot="10800000">
              <a:off x="4466" y="3191"/>
              <a:ext cx="668" cy="457"/>
            </a:xfrm>
            <a:custGeom>
              <a:avLst/>
              <a:gdLst>
                <a:gd name="T0" fmla="*/ 0 w 768"/>
                <a:gd name="T1" fmla="*/ 70 h 552"/>
                <a:gd name="T2" fmla="*/ 28 w 768"/>
                <a:gd name="T3" fmla="*/ 53 h 552"/>
                <a:gd name="T4" fmla="*/ 68 w 768"/>
                <a:gd name="T5" fmla="*/ 53 h 552"/>
                <a:gd name="T6" fmla="*/ 96 w 768"/>
                <a:gd name="T7" fmla="*/ 61 h 552"/>
                <a:gd name="T8" fmla="*/ 137 w 768"/>
                <a:gd name="T9" fmla="*/ 79 h 552"/>
                <a:gd name="T10" fmla="*/ 178 w 768"/>
                <a:gd name="T11" fmla="*/ 87 h 552"/>
                <a:gd name="T12" fmla="*/ 218 w 768"/>
                <a:gd name="T13" fmla="*/ 0 h 5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68"/>
                <a:gd name="T22" fmla="*/ 0 h 552"/>
                <a:gd name="T23" fmla="*/ 768 w 768"/>
                <a:gd name="T24" fmla="*/ 552 h 55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68" h="552">
                  <a:moveTo>
                    <a:pt x="0" y="384"/>
                  </a:moveTo>
                  <a:cubicBezTo>
                    <a:pt x="28" y="344"/>
                    <a:pt x="56" y="304"/>
                    <a:pt x="96" y="288"/>
                  </a:cubicBezTo>
                  <a:cubicBezTo>
                    <a:pt x="136" y="272"/>
                    <a:pt x="200" y="280"/>
                    <a:pt x="240" y="288"/>
                  </a:cubicBezTo>
                  <a:cubicBezTo>
                    <a:pt x="280" y="296"/>
                    <a:pt x="296" y="312"/>
                    <a:pt x="336" y="336"/>
                  </a:cubicBezTo>
                  <a:cubicBezTo>
                    <a:pt x="376" y="360"/>
                    <a:pt x="432" y="408"/>
                    <a:pt x="480" y="432"/>
                  </a:cubicBezTo>
                  <a:cubicBezTo>
                    <a:pt x="528" y="456"/>
                    <a:pt x="576" y="552"/>
                    <a:pt x="624" y="480"/>
                  </a:cubicBezTo>
                  <a:cubicBezTo>
                    <a:pt x="672" y="408"/>
                    <a:pt x="744" y="80"/>
                    <a:pt x="768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triangle" w="med" len="med"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253" name="Line 26"/>
            <p:cNvSpPr>
              <a:spLocks noChangeShapeType="1"/>
            </p:cNvSpPr>
            <p:nvPr/>
          </p:nvSpPr>
          <p:spPr bwMode="auto">
            <a:xfrm>
              <a:off x="4466" y="3652"/>
              <a:ext cx="0" cy="35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254" name="Line 27"/>
            <p:cNvSpPr>
              <a:spLocks noChangeShapeType="1"/>
            </p:cNvSpPr>
            <p:nvPr/>
          </p:nvSpPr>
          <p:spPr bwMode="auto">
            <a:xfrm>
              <a:off x="5134" y="3334"/>
              <a:ext cx="0" cy="67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255" name="Text Box 28"/>
            <p:cNvSpPr txBox="1">
              <a:spLocks noChangeArrowheads="1"/>
            </p:cNvSpPr>
            <p:nvPr/>
          </p:nvSpPr>
          <p:spPr bwMode="auto">
            <a:xfrm>
              <a:off x="4048" y="2976"/>
              <a:ext cx="22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p</a:t>
              </a:r>
            </a:p>
          </p:txBody>
        </p:sp>
        <p:sp>
          <p:nvSpPr>
            <p:cNvPr id="10256" name="Text Box 29"/>
            <p:cNvSpPr txBox="1">
              <a:spLocks noChangeArrowheads="1"/>
            </p:cNvSpPr>
            <p:nvPr/>
          </p:nvSpPr>
          <p:spPr bwMode="auto">
            <a:xfrm>
              <a:off x="5468" y="3890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V</a:t>
              </a:r>
            </a:p>
          </p:txBody>
        </p:sp>
        <p:sp>
          <p:nvSpPr>
            <p:cNvPr id="10257" name="Text Box 30"/>
            <p:cNvSpPr txBox="1">
              <a:spLocks noChangeArrowheads="1"/>
            </p:cNvSpPr>
            <p:nvPr/>
          </p:nvSpPr>
          <p:spPr bwMode="auto">
            <a:xfrm>
              <a:off x="4656" y="3648"/>
              <a:ext cx="22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+</a:t>
              </a:r>
            </a:p>
          </p:txBody>
        </p:sp>
      </p:grpSp>
      <p:sp>
        <p:nvSpPr>
          <p:cNvPr id="10248" name="Text Box 31"/>
          <p:cNvSpPr txBox="1">
            <a:spLocks noChangeArrowheads="1"/>
          </p:cNvSpPr>
          <p:nvPr/>
        </p:nvSpPr>
        <p:spPr bwMode="auto">
          <a:xfrm>
            <a:off x="3108325" y="5530850"/>
            <a:ext cx="361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/>
              <a:t>=</a:t>
            </a:r>
          </a:p>
        </p:txBody>
      </p:sp>
      <p:graphicFrame>
        <p:nvGraphicFramePr>
          <p:cNvPr id="10242" name="Object 32"/>
          <p:cNvGraphicFramePr>
            <a:graphicFrameLocks noChangeAspect="1"/>
          </p:cNvGraphicFramePr>
          <p:nvPr/>
        </p:nvGraphicFramePr>
        <p:xfrm>
          <a:off x="5878513" y="5483225"/>
          <a:ext cx="293687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3" name="Equazione" r:id="rId3" imgW="127000" imgH="165100" progId="Equation.3">
                  <p:embed/>
                </p:oleObj>
              </mc:Choice>
              <mc:Fallback>
                <p:oleObj name="Equazione" r:id="rId3" imgW="127000" imgH="165100" progId="Equation.3">
                  <p:embed/>
                  <p:pic>
                    <p:nvPicPr>
                      <p:cNvPr id="0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78513" y="5483225"/>
                        <a:ext cx="293687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9" name="Segnaposto numero diapositiva 3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C8FB077-FC15-4529-A188-8D376368CF99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10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Proprietà del lavoro</a:t>
            </a:r>
          </a:p>
        </p:txBody>
      </p:sp>
      <p:sp>
        <p:nvSpPr>
          <p:cNvPr id="1126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mtClean="0"/>
              <a:t>In un ciclo il lavoro non è nullo</a:t>
            </a:r>
          </a:p>
          <a:p>
            <a:pPr eaLnBrk="1" hangingPunct="1">
              <a:lnSpc>
                <a:spcPct val="90000"/>
              </a:lnSpc>
            </a:pPr>
            <a:r>
              <a:rPr lang="it-IT" smtClean="0"/>
              <a:t>Quindi:</a:t>
            </a:r>
          </a:p>
          <a:p>
            <a:pPr lvl="1" eaLnBrk="1" hangingPunct="1">
              <a:lnSpc>
                <a:spcPct val="90000"/>
              </a:lnSpc>
            </a:pPr>
            <a:r>
              <a:rPr lang="it-IT" smtClean="0"/>
              <a:t>le forze agenti </a:t>
            </a:r>
            <a:r>
              <a:rPr lang="it-IT" u="sng" smtClean="0"/>
              <a:t>non</a:t>
            </a:r>
            <a:r>
              <a:rPr lang="it-IT" smtClean="0"/>
              <a:t> sono conservative</a:t>
            </a:r>
          </a:p>
          <a:p>
            <a:pPr lvl="1" eaLnBrk="1" hangingPunct="1">
              <a:lnSpc>
                <a:spcPct val="90000"/>
              </a:lnSpc>
            </a:pPr>
            <a:r>
              <a:rPr lang="it-IT" smtClean="0"/>
              <a:t>il lavoro TD </a:t>
            </a:r>
            <a:r>
              <a:rPr lang="it-IT" u="sng" smtClean="0"/>
              <a:t>non</a:t>
            </a:r>
            <a:r>
              <a:rPr lang="it-IT" smtClean="0"/>
              <a:t> è una funzione di stato</a:t>
            </a:r>
          </a:p>
          <a:p>
            <a:pPr eaLnBrk="1" hangingPunct="1">
              <a:lnSpc>
                <a:spcPct val="90000"/>
              </a:lnSpc>
            </a:pPr>
            <a:r>
              <a:rPr lang="it-IT" smtClean="0"/>
              <a:t>Il lavoro elementare non può essere espresso come differenziale esatto</a:t>
            </a:r>
          </a:p>
          <a:p>
            <a:pPr eaLnBrk="1" hangingPunct="1">
              <a:lnSpc>
                <a:spcPct val="90000"/>
              </a:lnSpc>
            </a:pPr>
            <a:r>
              <a:rPr lang="it-IT" smtClean="0"/>
              <a:t>Per evidenziare questo fatto useremo il simbolo       invece che </a:t>
            </a:r>
          </a:p>
        </p:txBody>
      </p:sp>
      <p:graphicFrame>
        <p:nvGraphicFramePr>
          <p:cNvPr id="11266" name="Object 4"/>
          <p:cNvGraphicFramePr>
            <a:graphicFrameLocks noChangeAspect="1"/>
          </p:cNvGraphicFramePr>
          <p:nvPr/>
        </p:nvGraphicFramePr>
        <p:xfrm>
          <a:off x="2667000" y="5486400"/>
          <a:ext cx="476250" cy="349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8" name="Equazione" r:id="rId3" imgW="190500" imgH="139700" progId="Equation.3">
                  <p:embed/>
                </p:oleObj>
              </mc:Choice>
              <mc:Fallback>
                <p:oleObj name="Equazione" r:id="rId3" imgW="190500" imgH="1397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7000" y="5486400"/>
                        <a:ext cx="476250" cy="349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7" name="Object 5"/>
          <p:cNvGraphicFramePr>
            <a:graphicFrameLocks noChangeAspect="1"/>
          </p:cNvGraphicFramePr>
          <p:nvPr/>
        </p:nvGraphicFramePr>
        <p:xfrm>
          <a:off x="5410200" y="5486400"/>
          <a:ext cx="508000" cy="349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9" name="Equazione" r:id="rId5" imgW="203200" imgH="139700" progId="Equation.3">
                  <p:embed/>
                </p:oleObj>
              </mc:Choice>
              <mc:Fallback>
                <p:oleObj name="Equazione" r:id="rId5" imgW="203200" imgH="1397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0200" y="5486400"/>
                        <a:ext cx="508000" cy="349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70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FAE8E41-756E-451A-8AC2-A53026627D1A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11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17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it-IT" smtClean="0"/>
              <a:t>Lavoro in una TQS isocora</a:t>
            </a:r>
          </a:p>
        </p:txBody>
      </p:sp>
      <p:sp>
        <p:nvSpPr>
          <p:cNvPr id="12292" name="Rectangle 18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924800" cy="4114800"/>
          </a:xfrm>
          <a:noFill/>
        </p:spPr>
        <p:txBody>
          <a:bodyPr/>
          <a:lstStyle/>
          <a:p>
            <a:pPr eaLnBrk="1" hangingPunct="1"/>
            <a:r>
              <a:rPr lang="it-IT" sz="2600" smtClean="0"/>
              <a:t>Dall’interpretazione geometrica del lavoro, o dalla formula generale</a:t>
            </a:r>
          </a:p>
          <a:p>
            <a:pPr eaLnBrk="1" hangingPunct="1">
              <a:buFontTx/>
              <a:buNone/>
            </a:pPr>
            <a:r>
              <a:rPr lang="it-IT" sz="2600" smtClean="0"/>
              <a:t> </a:t>
            </a:r>
          </a:p>
          <a:p>
            <a:pPr eaLnBrk="1" hangingPunct="1"/>
            <a:endParaRPr lang="it-IT" sz="2600" smtClean="0"/>
          </a:p>
          <a:p>
            <a:pPr eaLnBrk="1" hangingPunct="1"/>
            <a:r>
              <a:rPr lang="it-IT" sz="2600" smtClean="0"/>
              <a:t>segue banalmente che il lavoro è nullo, poiché </a:t>
            </a:r>
            <a:r>
              <a:rPr lang="it-IT" sz="2600" i="1" smtClean="0"/>
              <a:t>dV</a:t>
            </a:r>
            <a:r>
              <a:rPr lang="it-IT" sz="2600" smtClean="0"/>
              <a:t> è nullo</a:t>
            </a:r>
          </a:p>
        </p:txBody>
      </p:sp>
      <p:grpSp>
        <p:nvGrpSpPr>
          <p:cNvPr id="12293" name="Group 19"/>
          <p:cNvGrpSpPr>
            <a:grpSpLocks/>
          </p:cNvGrpSpPr>
          <p:nvPr/>
        </p:nvGrpSpPr>
        <p:grpSpPr bwMode="auto">
          <a:xfrm>
            <a:off x="5400675" y="4143375"/>
            <a:ext cx="2886075" cy="2789238"/>
            <a:chOff x="3552" y="1488"/>
            <a:chExt cx="2269" cy="1952"/>
          </a:xfrm>
        </p:grpSpPr>
        <p:sp>
          <p:nvSpPr>
            <p:cNvPr id="12296" name="Line 20"/>
            <p:cNvSpPr>
              <a:spLocks noChangeShapeType="1"/>
            </p:cNvSpPr>
            <p:nvPr/>
          </p:nvSpPr>
          <p:spPr bwMode="auto">
            <a:xfrm flipV="1">
              <a:off x="3792" y="1632"/>
              <a:ext cx="0" cy="15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2297" name="Line 21"/>
            <p:cNvSpPr>
              <a:spLocks noChangeShapeType="1"/>
            </p:cNvSpPr>
            <p:nvPr/>
          </p:nvSpPr>
          <p:spPr bwMode="auto">
            <a:xfrm>
              <a:off x="3792" y="3168"/>
              <a:ext cx="172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2298" name="Oval 22"/>
            <p:cNvSpPr>
              <a:spLocks noChangeArrowheads="1"/>
            </p:cNvSpPr>
            <p:nvPr/>
          </p:nvSpPr>
          <p:spPr bwMode="auto">
            <a:xfrm>
              <a:off x="4080" y="2016"/>
              <a:ext cx="48" cy="48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299" name="Oval 23"/>
            <p:cNvSpPr>
              <a:spLocks noChangeArrowheads="1"/>
            </p:cNvSpPr>
            <p:nvPr/>
          </p:nvSpPr>
          <p:spPr bwMode="auto">
            <a:xfrm>
              <a:off x="4080" y="2784"/>
              <a:ext cx="48" cy="48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12300" name="Text Box 24"/>
            <p:cNvSpPr txBox="1">
              <a:spLocks noChangeArrowheads="1"/>
            </p:cNvSpPr>
            <p:nvPr/>
          </p:nvSpPr>
          <p:spPr bwMode="auto">
            <a:xfrm>
              <a:off x="4125" y="1872"/>
              <a:ext cx="304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A</a:t>
              </a:r>
            </a:p>
          </p:txBody>
        </p:sp>
        <p:sp>
          <p:nvSpPr>
            <p:cNvPr id="12301" name="Text Box 25"/>
            <p:cNvSpPr txBox="1">
              <a:spLocks noChangeArrowheads="1"/>
            </p:cNvSpPr>
            <p:nvPr/>
          </p:nvSpPr>
          <p:spPr bwMode="auto">
            <a:xfrm>
              <a:off x="4129" y="2688"/>
              <a:ext cx="304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B</a:t>
              </a:r>
            </a:p>
          </p:txBody>
        </p:sp>
        <p:sp>
          <p:nvSpPr>
            <p:cNvPr id="12302" name="Text Box 26"/>
            <p:cNvSpPr txBox="1">
              <a:spLocks noChangeArrowheads="1"/>
            </p:cNvSpPr>
            <p:nvPr/>
          </p:nvSpPr>
          <p:spPr bwMode="auto">
            <a:xfrm>
              <a:off x="3552" y="1488"/>
              <a:ext cx="278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p</a:t>
              </a:r>
            </a:p>
          </p:txBody>
        </p:sp>
        <p:sp>
          <p:nvSpPr>
            <p:cNvPr id="12303" name="Text Box 27"/>
            <p:cNvSpPr txBox="1">
              <a:spLocks noChangeArrowheads="1"/>
            </p:cNvSpPr>
            <p:nvPr/>
          </p:nvSpPr>
          <p:spPr bwMode="auto">
            <a:xfrm>
              <a:off x="5516" y="3120"/>
              <a:ext cx="305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V</a:t>
              </a:r>
            </a:p>
          </p:txBody>
        </p:sp>
        <p:sp>
          <p:nvSpPr>
            <p:cNvPr id="12304" name="Line 28"/>
            <p:cNvSpPr>
              <a:spLocks noChangeShapeType="1"/>
            </p:cNvSpPr>
            <p:nvPr/>
          </p:nvSpPr>
          <p:spPr bwMode="auto">
            <a:xfrm>
              <a:off x="4080" y="2016"/>
              <a:ext cx="0" cy="76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</p:grpSp>
      <p:graphicFrame>
        <p:nvGraphicFramePr>
          <p:cNvPr id="12290" name="Object 30"/>
          <p:cNvGraphicFramePr>
            <a:graphicFrameLocks noChangeAspect="1"/>
          </p:cNvGraphicFramePr>
          <p:nvPr/>
        </p:nvGraphicFramePr>
        <p:xfrm>
          <a:off x="3757613" y="2327275"/>
          <a:ext cx="2865437" cy="147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1" name="Equation" r:id="rId3" imgW="965160" imgH="495000" progId="Equation.DSMT4">
                  <p:embed/>
                </p:oleObj>
              </mc:Choice>
              <mc:Fallback>
                <p:oleObj name="Equation" r:id="rId3" imgW="965160" imgH="495000" progId="Equation.DSMT4">
                  <p:embed/>
                  <p:pic>
                    <p:nvPicPr>
                      <p:cNvPr id="0" name="Object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7613" y="2327275"/>
                        <a:ext cx="2865437" cy="147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4" name="Rectangle 33"/>
          <p:cNvSpPr>
            <a:spLocks noChangeArrowheads="1"/>
          </p:cNvSpPr>
          <p:nvPr/>
        </p:nvSpPr>
        <p:spPr bwMode="auto">
          <a:xfrm>
            <a:off x="685800" y="4760913"/>
            <a:ext cx="41148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it-IT" sz="2600">
                <a:solidFill>
                  <a:schemeClr val="accent2"/>
                </a:solidFill>
              </a:rPr>
              <a:t>Vale per un sistema qualunque, non solo per il gas ideale</a:t>
            </a:r>
            <a:endParaRPr lang="it-IT" sz="2600"/>
          </a:p>
        </p:txBody>
      </p:sp>
      <p:sp>
        <p:nvSpPr>
          <p:cNvPr id="12295" name="Segnaposto numero diapositiva 1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7A294BA-E35A-4411-92BA-B091C53BF9C9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12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28"/>
          <p:cNvSpPr>
            <a:spLocks noChangeArrowheads="1"/>
          </p:cNvSpPr>
          <p:nvPr/>
        </p:nvSpPr>
        <p:spPr bwMode="auto">
          <a:xfrm>
            <a:off x="5562600" y="5334000"/>
            <a:ext cx="1524000" cy="990600"/>
          </a:xfrm>
          <a:prstGeom prst="rect">
            <a:avLst/>
          </a:prstGeom>
          <a:solidFill>
            <a:srgbClr val="C0C0C0">
              <a:alpha val="5098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31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it-IT" smtClean="0"/>
              <a:t>Lavoro in una TQS isobara</a:t>
            </a:r>
          </a:p>
        </p:txBody>
      </p:sp>
      <p:sp>
        <p:nvSpPr>
          <p:cNvPr id="1331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924800" cy="4114800"/>
          </a:xfrm>
          <a:noFill/>
        </p:spPr>
        <p:txBody>
          <a:bodyPr/>
          <a:lstStyle/>
          <a:p>
            <a:pPr eaLnBrk="1" hangingPunct="1"/>
            <a:r>
              <a:rPr lang="it-IT" sz="2600" smtClean="0"/>
              <a:t>Poiché </a:t>
            </a:r>
            <a:r>
              <a:rPr lang="it-IT" sz="2600" i="1" smtClean="0"/>
              <a:t>p</a:t>
            </a:r>
            <a:r>
              <a:rPr lang="it-IT" sz="2600" smtClean="0"/>
              <a:t> è costante, il lavoro è</a:t>
            </a:r>
          </a:p>
        </p:txBody>
      </p:sp>
      <p:graphicFrame>
        <p:nvGraphicFramePr>
          <p:cNvPr id="13314" name="Object 15"/>
          <p:cNvGraphicFramePr>
            <a:graphicFrameLocks noChangeAspect="1"/>
          </p:cNvGraphicFramePr>
          <p:nvPr/>
        </p:nvGraphicFramePr>
        <p:xfrm>
          <a:off x="1906588" y="2746375"/>
          <a:ext cx="5441950" cy="1149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5" name="Equation" r:id="rId3" imgW="2349360" imgH="495000" progId="Equation.DSMT4">
                  <p:embed/>
                </p:oleObj>
              </mc:Choice>
              <mc:Fallback>
                <p:oleObj name="Equation" r:id="rId3" imgW="2349360" imgH="495000" progId="Equation.DSMT4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6588" y="2746375"/>
                        <a:ext cx="5441950" cy="1149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3318" name="Group 16"/>
          <p:cNvGrpSpPr>
            <a:grpSpLocks/>
          </p:cNvGrpSpPr>
          <p:nvPr/>
        </p:nvGrpSpPr>
        <p:grpSpPr bwMode="auto">
          <a:xfrm>
            <a:off x="4724400" y="3962400"/>
            <a:ext cx="3187700" cy="2762250"/>
            <a:chOff x="3216" y="2592"/>
            <a:chExt cx="1845" cy="1760"/>
          </a:xfrm>
        </p:grpSpPr>
        <p:sp>
          <p:nvSpPr>
            <p:cNvPr id="13321" name="Oval 17"/>
            <p:cNvSpPr>
              <a:spLocks noChangeArrowheads="1"/>
            </p:cNvSpPr>
            <p:nvPr/>
          </p:nvSpPr>
          <p:spPr bwMode="auto">
            <a:xfrm>
              <a:off x="3677" y="3441"/>
              <a:ext cx="38" cy="43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22" name="Oval 18"/>
            <p:cNvSpPr>
              <a:spLocks noChangeArrowheads="1"/>
            </p:cNvSpPr>
            <p:nvPr/>
          </p:nvSpPr>
          <p:spPr bwMode="auto">
            <a:xfrm>
              <a:off x="4566" y="3447"/>
              <a:ext cx="38" cy="43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13323" name="Text Box 19"/>
            <p:cNvSpPr txBox="1">
              <a:spLocks noChangeArrowheads="1"/>
            </p:cNvSpPr>
            <p:nvPr/>
          </p:nvSpPr>
          <p:spPr bwMode="auto">
            <a:xfrm>
              <a:off x="3552" y="3168"/>
              <a:ext cx="224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A</a:t>
              </a:r>
            </a:p>
          </p:txBody>
        </p:sp>
        <p:sp>
          <p:nvSpPr>
            <p:cNvPr id="13324" name="Text Box 20"/>
            <p:cNvSpPr txBox="1">
              <a:spLocks noChangeArrowheads="1"/>
            </p:cNvSpPr>
            <p:nvPr/>
          </p:nvSpPr>
          <p:spPr bwMode="auto">
            <a:xfrm>
              <a:off x="4464" y="3168"/>
              <a:ext cx="224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B</a:t>
              </a:r>
            </a:p>
          </p:txBody>
        </p:sp>
        <p:grpSp>
          <p:nvGrpSpPr>
            <p:cNvPr id="13325" name="Group 21"/>
            <p:cNvGrpSpPr>
              <a:grpSpLocks/>
            </p:cNvGrpSpPr>
            <p:nvPr/>
          </p:nvGrpSpPr>
          <p:grpSpPr bwMode="auto">
            <a:xfrm>
              <a:off x="3216" y="2592"/>
              <a:ext cx="1845" cy="1760"/>
              <a:chOff x="3216" y="2592"/>
              <a:chExt cx="1802" cy="1760"/>
            </a:xfrm>
          </p:grpSpPr>
          <p:sp>
            <p:nvSpPr>
              <p:cNvPr id="13327" name="Line 22"/>
              <p:cNvSpPr>
                <a:spLocks noChangeShapeType="1"/>
              </p:cNvSpPr>
              <p:nvPr/>
            </p:nvSpPr>
            <p:spPr bwMode="auto">
              <a:xfrm flipV="1">
                <a:off x="3452" y="2722"/>
                <a:ext cx="0" cy="138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3328" name="Line 23"/>
              <p:cNvSpPr>
                <a:spLocks noChangeShapeType="1"/>
              </p:cNvSpPr>
              <p:nvPr/>
            </p:nvSpPr>
            <p:spPr bwMode="auto">
              <a:xfrm>
                <a:off x="3452" y="4104"/>
                <a:ext cx="135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3329" name="Text Box 24"/>
              <p:cNvSpPr txBox="1">
                <a:spLocks noChangeArrowheads="1"/>
              </p:cNvSpPr>
              <p:nvPr/>
            </p:nvSpPr>
            <p:spPr bwMode="auto">
              <a:xfrm>
                <a:off x="3216" y="2592"/>
                <a:ext cx="200" cy="29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it-IT"/>
                  <a:t>p</a:t>
                </a:r>
              </a:p>
            </p:txBody>
          </p:sp>
          <p:sp>
            <p:nvSpPr>
              <p:cNvPr id="13330" name="Text Box 25"/>
              <p:cNvSpPr txBox="1">
                <a:spLocks noChangeArrowheads="1"/>
              </p:cNvSpPr>
              <p:nvPr/>
            </p:nvSpPr>
            <p:spPr bwMode="auto">
              <a:xfrm>
                <a:off x="4799" y="4061"/>
                <a:ext cx="219" cy="29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it-IT"/>
                  <a:t>V</a:t>
                </a:r>
              </a:p>
            </p:txBody>
          </p:sp>
        </p:grpSp>
        <p:sp>
          <p:nvSpPr>
            <p:cNvPr id="13326" name="Line 26"/>
            <p:cNvSpPr>
              <a:spLocks noChangeShapeType="1"/>
            </p:cNvSpPr>
            <p:nvPr/>
          </p:nvSpPr>
          <p:spPr bwMode="auto">
            <a:xfrm>
              <a:off x="3696" y="3456"/>
              <a:ext cx="86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</p:grpSp>
      <p:sp>
        <p:nvSpPr>
          <p:cNvPr id="13319" name="Rectangle 35"/>
          <p:cNvSpPr>
            <a:spLocks noChangeArrowheads="1"/>
          </p:cNvSpPr>
          <p:nvPr/>
        </p:nvSpPr>
        <p:spPr bwMode="auto">
          <a:xfrm>
            <a:off x="685800" y="4191000"/>
            <a:ext cx="41148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it-IT" sz="2600">
                <a:solidFill>
                  <a:schemeClr val="accent2"/>
                </a:solidFill>
              </a:rPr>
              <a:t>Vale per un sistema qualunque, non solo per il gas ideale</a:t>
            </a:r>
            <a:endParaRPr lang="it-IT" sz="2600"/>
          </a:p>
        </p:txBody>
      </p:sp>
      <p:sp>
        <p:nvSpPr>
          <p:cNvPr id="13320" name="Segnaposto numero diapositiva 17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14AE69F-98E0-4007-9E04-63AC79479AA7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13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Freeform 37"/>
          <p:cNvSpPr>
            <a:spLocks/>
          </p:cNvSpPr>
          <p:nvPr/>
        </p:nvSpPr>
        <p:spPr bwMode="auto">
          <a:xfrm>
            <a:off x="5791200" y="5029200"/>
            <a:ext cx="1447800" cy="1447800"/>
          </a:xfrm>
          <a:custGeom>
            <a:avLst/>
            <a:gdLst>
              <a:gd name="T0" fmla="*/ 0 w 912"/>
              <a:gd name="T1" fmla="*/ 0 h 912"/>
              <a:gd name="T2" fmla="*/ 2147483647 w 912"/>
              <a:gd name="T3" fmla="*/ 2147483647 h 912"/>
              <a:gd name="T4" fmla="*/ 2147483647 w 912"/>
              <a:gd name="T5" fmla="*/ 2147483647 h 912"/>
              <a:gd name="T6" fmla="*/ 2147483647 w 912"/>
              <a:gd name="T7" fmla="*/ 2147483647 h 912"/>
              <a:gd name="T8" fmla="*/ 2147483647 w 912"/>
              <a:gd name="T9" fmla="*/ 2147483647 h 912"/>
              <a:gd name="T10" fmla="*/ 2147483647 w 912"/>
              <a:gd name="T11" fmla="*/ 2147483647 h 912"/>
              <a:gd name="T12" fmla="*/ 2147483647 w 912"/>
              <a:gd name="T13" fmla="*/ 2147483647 h 912"/>
              <a:gd name="T14" fmla="*/ 2147483647 w 912"/>
              <a:gd name="T15" fmla="*/ 2147483647 h 912"/>
              <a:gd name="T16" fmla="*/ 0 w 912"/>
              <a:gd name="T17" fmla="*/ 2147483647 h 912"/>
              <a:gd name="T18" fmla="*/ 0 w 912"/>
              <a:gd name="T19" fmla="*/ 0 h 912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12"/>
              <a:gd name="T31" fmla="*/ 0 h 912"/>
              <a:gd name="T32" fmla="*/ 912 w 912"/>
              <a:gd name="T33" fmla="*/ 912 h 912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12" h="912">
                <a:moveTo>
                  <a:pt x="0" y="0"/>
                </a:moveTo>
                <a:lnTo>
                  <a:pt x="48" y="240"/>
                </a:lnTo>
                <a:lnTo>
                  <a:pt x="144" y="384"/>
                </a:lnTo>
                <a:lnTo>
                  <a:pt x="288" y="528"/>
                </a:lnTo>
                <a:lnTo>
                  <a:pt x="480" y="624"/>
                </a:lnTo>
                <a:lnTo>
                  <a:pt x="720" y="672"/>
                </a:lnTo>
                <a:lnTo>
                  <a:pt x="912" y="720"/>
                </a:lnTo>
                <a:lnTo>
                  <a:pt x="912" y="912"/>
                </a:lnTo>
                <a:lnTo>
                  <a:pt x="0" y="912"/>
                </a:lnTo>
                <a:lnTo>
                  <a:pt x="0" y="0"/>
                </a:lnTo>
                <a:close/>
              </a:path>
            </a:pathLst>
          </a:custGeom>
          <a:solidFill>
            <a:srgbClr val="C0C0C0">
              <a:alpha val="58038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4341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it-IT" smtClean="0"/>
              <a:t>Lavoro in una TQS isoterma per il </a:t>
            </a:r>
            <a:r>
              <a:rPr lang="it-IT" i="1" smtClean="0">
                <a:solidFill>
                  <a:schemeClr val="accent2"/>
                </a:solidFill>
              </a:rPr>
              <a:t>gas ideale</a:t>
            </a:r>
            <a:r>
              <a:rPr lang="it-IT" smtClean="0"/>
              <a:t> </a:t>
            </a:r>
          </a:p>
        </p:txBody>
      </p:sp>
      <p:sp>
        <p:nvSpPr>
          <p:cNvPr id="14342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85800" y="1828800"/>
            <a:ext cx="7924800" cy="4114800"/>
          </a:xfrm>
          <a:noFill/>
        </p:spPr>
        <p:txBody>
          <a:bodyPr/>
          <a:lstStyle/>
          <a:p>
            <a:pPr eaLnBrk="1" hangingPunct="1"/>
            <a:r>
              <a:rPr lang="it-IT" sz="2600" smtClean="0"/>
              <a:t>Usiamo l’espressione generale del lavoro, ove la pressione può essere espressa in funzione della variabile di integrazione </a:t>
            </a:r>
            <a:r>
              <a:rPr lang="it-IT" sz="2600" i="1" smtClean="0"/>
              <a:t>V</a:t>
            </a:r>
            <a:r>
              <a:rPr lang="it-IT" sz="2600" smtClean="0"/>
              <a:t>, grazie all’equazione di stato</a:t>
            </a:r>
          </a:p>
        </p:txBody>
      </p:sp>
      <p:graphicFrame>
        <p:nvGraphicFramePr>
          <p:cNvPr id="14338" name="Object 6"/>
          <p:cNvGraphicFramePr>
            <a:graphicFrameLocks noChangeAspect="1"/>
          </p:cNvGraphicFramePr>
          <p:nvPr/>
        </p:nvGraphicFramePr>
        <p:xfrm>
          <a:off x="931863" y="3355975"/>
          <a:ext cx="7735887" cy="1147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0" name="Equation" r:id="rId3" imgW="3340080" imgH="495000" progId="Equation.DSMT4">
                  <p:embed/>
                </p:oleObj>
              </mc:Choice>
              <mc:Fallback>
                <p:oleObj name="Equation" r:id="rId3" imgW="3340080" imgH="49500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1863" y="3355975"/>
                        <a:ext cx="7735887" cy="1147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4343" name="Group 18"/>
          <p:cNvGrpSpPr>
            <a:grpSpLocks/>
          </p:cNvGrpSpPr>
          <p:nvPr/>
        </p:nvGrpSpPr>
        <p:grpSpPr bwMode="auto">
          <a:xfrm>
            <a:off x="5029200" y="4068763"/>
            <a:ext cx="3028950" cy="2789237"/>
            <a:chOff x="3216" y="2592"/>
            <a:chExt cx="1908" cy="1757"/>
          </a:xfrm>
        </p:grpSpPr>
        <p:sp>
          <p:nvSpPr>
            <p:cNvPr id="14347" name="Oval 19"/>
            <p:cNvSpPr>
              <a:spLocks noChangeArrowheads="1"/>
            </p:cNvSpPr>
            <p:nvPr/>
          </p:nvSpPr>
          <p:spPr bwMode="auto">
            <a:xfrm>
              <a:off x="3677" y="3153"/>
              <a:ext cx="38" cy="43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48" name="Oval 20"/>
            <p:cNvSpPr>
              <a:spLocks noChangeArrowheads="1"/>
            </p:cNvSpPr>
            <p:nvPr/>
          </p:nvSpPr>
          <p:spPr bwMode="auto">
            <a:xfrm>
              <a:off x="4610" y="3893"/>
              <a:ext cx="38" cy="43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14349" name="Text Box 21"/>
            <p:cNvSpPr txBox="1">
              <a:spLocks noChangeArrowheads="1"/>
            </p:cNvSpPr>
            <p:nvPr/>
          </p:nvSpPr>
          <p:spPr bwMode="auto">
            <a:xfrm>
              <a:off x="3552" y="2880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A</a:t>
              </a:r>
            </a:p>
          </p:txBody>
        </p:sp>
        <p:sp>
          <p:nvSpPr>
            <p:cNvPr id="14350" name="Text Box 22"/>
            <p:cNvSpPr txBox="1">
              <a:spLocks noChangeArrowheads="1"/>
            </p:cNvSpPr>
            <p:nvPr/>
          </p:nvSpPr>
          <p:spPr bwMode="auto">
            <a:xfrm>
              <a:off x="4604" y="3648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B</a:t>
              </a:r>
            </a:p>
          </p:txBody>
        </p:sp>
        <p:grpSp>
          <p:nvGrpSpPr>
            <p:cNvPr id="14351" name="Group 23"/>
            <p:cNvGrpSpPr>
              <a:grpSpLocks/>
            </p:cNvGrpSpPr>
            <p:nvPr/>
          </p:nvGrpSpPr>
          <p:grpSpPr bwMode="auto">
            <a:xfrm>
              <a:off x="3216" y="2592"/>
              <a:ext cx="1908" cy="1757"/>
              <a:chOff x="3216" y="2592"/>
              <a:chExt cx="1818" cy="1757"/>
            </a:xfrm>
          </p:grpSpPr>
          <p:sp>
            <p:nvSpPr>
              <p:cNvPr id="14353" name="Line 24"/>
              <p:cNvSpPr>
                <a:spLocks noChangeShapeType="1"/>
              </p:cNvSpPr>
              <p:nvPr/>
            </p:nvSpPr>
            <p:spPr bwMode="auto">
              <a:xfrm flipV="1">
                <a:off x="3452" y="2722"/>
                <a:ext cx="0" cy="138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4354" name="Line 25"/>
              <p:cNvSpPr>
                <a:spLocks noChangeShapeType="1"/>
              </p:cNvSpPr>
              <p:nvPr/>
            </p:nvSpPr>
            <p:spPr bwMode="auto">
              <a:xfrm>
                <a:off x="3452" y="4104"/>
                <a:ext cx="135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4355" name="Text Box 26"/>
              <p:cNvSpPr txBox="1">
                <a:spLocks noChangeArrowheads="1"/>
              </p:cNvSpPr>
              <p:nvPr/>
            </p:nvSpPr>
            <p:spPr bwMode="auto">
              <a:xfrm>
                <a:off x="3216" y="2592"/>
                <a:ext cx="212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it-IT"/>
                  <a:t>p</a:t>
                </a:r>
              </a:p>
            </p:txBody>
          </p:sp>
          <p:sp>
            <p:nvSpPr>
              <p:cNvPr id="14356" name="Text Box 27"/>
              <p:cNvSpPr txBox="1">
                <a:spLocks noChangeArrowheads="1"/>
              </p:cNvSpPr>
              <p:nvPr/>
            </p:nvSpPr>
            <p:spPr bwMode="auto">
              <a:xfrm>
                <a:off x="4801" y="4061"/>
                <a:ext cx="233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it-IT"/>
                  <a:t>V</a:t>
                </a:r>
              </a:p>
            </p:txBody>
          </p:sp>
        </p:grpSp>
        <p:sp>
          <p:nvSpPr>
            <p:cNvPr id="14352" name="Freeform 28"/>
            <p:cNvSpPr>
              <a:spLocks/>
            </p:cNvSpPr>
            <p:nvPr/>
          </p:nvSpPr>
          <p:spPr bwMode="auto">
            <a:xfrm>
              <a:off x="3696" y="3168"/>
              <a:ext cx="912" cy="720"/>
            </a:xfrm>
            <a:custGeom>
              <a:avLst/>
              <a:gdLst>
                <a:gd name="T0" fmla="*/ 0 w 912"/>
                <a:gd name="T1" fmla="*/ 0 h 720"/>
                <a:gd name="T2" fmla="*/ 48 w 912"/>
                <a:gd name="T3" fmla="*/ 240 h 720"/>
                <a:gd name="T4" fmla="*/ 144 w 912"/>
                <a:gd name="T5" fmla="*/ 432 h 720"/>
                <a:gd name="T6" fmla="*/ 336 w 912"/>
                <a:gd name="T7" fmla="*/ 576 h 720"/>
                <a:gd name="T8" fmla="*/ 576 w 912"/>
                <a:gd name="T9" fmla="*/ 672 h 720"/>
                <a:gd name="T10" fmla="*/ 912 w 912"/>
                <a:gd name="T11" fmla="*/ 720 h 7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12"/>
                <a:gd name="T19" fmla="*/ 0 h 720"/>
                <a:gd name="T20" fmla="*/ 912 w 912"/>
                <a:gd name="T21" fmla="*/ 720 h 72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12" h="720">
                  <a:moveTo>
                    <a:pt x="0" y="0"/>
                  </a:moveTo>
                  <a:cubicBezTo>
                    <a:pt x="12" y="84"/>
                    <a:pt x="24" y="168"/>
                    <a:pt x="48" y="240"/>
                  </a:cubicBezTo>
                  <a:cubicBezTo>
                    <a:pt x="72" y="312"/>
                    <a:pt x="96" y="376"/>
                    <a:pt x="144" y="432"/>
                  </a:cubicBezTo>
                  <a:cubicBezTo>
                    <a:pt x="192" y="488"/>
                    <a:pt x="264" y="536"/>
                    <a:pt x="336" y="576"/>
                  </a:cubicBezTo>
                  <a:cubicBezTo>
                    <a:pt x="408" y="616"/>
                    <a:pt x="480" y="648"/>
                    <a:pt x="576" y="672"/>
                  </a:cubicBezTo>
                  <a:cubicBezTo>
                    <a:pt x="672" y="696"/>
                    <a:pt x="792" y="708"/>
                    <a:pt x="912" y="72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</p:grpSp>
      <p:grpSp>
        <p:nvGrpSpPr>
          <p:cNvPr id="14344" name="Group 39"/>
          <p:cNvGrpSpPr>
            <a:grpSpLocks/>
          </p:cNvGrpSpPr>
          <p:nvPr/>
        </p:nvGrpSpPr>
        <p:grpSpPr bwMode="auto">
          <a:xfrm>
            <a:off x="838200" y="4953000"/>
            <a:ext cx="2362200" cy="762000"/>
            <a:chOff x="528" y="3120"/>
            <a:chExt cx="1488" cy="480"/>
          </a:xfrm>
        </p:grpSpPr>
        <p:sp>
          <p:nvSpPr>
            <p:cNvPr id="14346" name="Rectangle 40"/>
            <p:cNvSpPr>
              <a:spLocks noChangeArrowheads="1"/>
            </p:cNvSpPr>
            <p:nvPr/>
          </p:nvSpPr>
          <p:spPr bwMode="auto">
            <a:xfrm>
              <a:off x="528" y="3120"/>
              <a:ext cx="1488" cy="48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14339" name="Object 41"/>
            <p:cNvGraphicFramePr>
              <a:graphicFrameLocks noChangeAspect="1"/>
            </p:cNvGraphicFramePr>
            <p:nvPr/>
          </p:nvGraphicFramePr>
          <p:xfrm>
            <a:off x="672" y="3216"/>
            <a:ext cx="1200" cy="3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341" name="Equazione" r:id="rId5" imgW="660400" imgH="165100" progId="Equation.3">
                    <p:embed/>
                  </p:oleObj>
                </mc:Choice>
                <mc:Fallback>
                  <p:oleObj name="Equazione" r:id="rId5" imgW="660400" imgH="165100" progId="Equation.3">
                    <p:embed/>
                    <p:pic>
                      <p:nvPicPr>
                        <p:cNvPr id="0" name="Object 4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72" y="3216"/>
                          <a:ext cx="1200" cy="3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4345" name="Segnaposto numero diapositiva 19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316758C-09F8-4432-BE4A-F72D27F0AA31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14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76250"/>
            <a:ext cx="7772400" cy="1143000"/>
          </a:xfrm>
        </p:spPr>
        <p:txBody>
          <a:bodyPr/>
          <a:lstStyle/>
          <a:p>
            <a:pPr eaLnBrk="1" hangingPunct="1"/>
            <a:r>
              <a:rPr lang="it-IT" smtClean="0"/>
              <a:t>L’energia si conserva?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557338"/>
            <a:ext cx="7772400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500" smtClean="0"/>
              <a:t>Ci sono chiare evidenze sperimentali  che l’energia (meccanica, elettromagnetica, ecc.) non si conserva</a:t>
            </a:r>
          </a:p>
          <a:p>
            <a:pPr eaLnBrk="1" hangingPunct="1">
              <a:lnSpc>
                <a:spcPct val="90000"/>
              </a:lnSpc>
            </a:pPr>
            <a:r>
              <a:rPr lang="it-IT" sz="2500" smtClean="0"/>
              <a:t>A volte (attrito) sparisce, altre volte (macchina a vapore) è generata</a:t>
            </a:r>
          </a:p>
          <a:p>
            <a:pPr eaLnBrk="1" hangingPunct="1">
              <a:lnSpc>
                <a:spcPct val="90000"/>
              </a:lnSpc>
            </a:pPr>
            <a:r>
              <a:rPr lang="it-IT" sz="2500" smtClean="0"/>
              <a:t>Ma in tutti i casi questi sbilanci di energia sono accompagnati dalla presenza di calore</a:t>
            </a:r>
          </a:p>
          <a:p>
            <a:pPr eaLnBrk="1" hangingPunct="1">
              <a:lnSpc>
                <a:spcPct val="90000"/>
              </a:lnSpc>
            </a:pPr>
            <a:r>
              <a:rPr lang="it-IT" sz="2500" smtClean="0"/>
              <a:t>Nacque così l’idea che il calore fosse a sua volta una forma di energia e che la somma di tutte le forme di energia, termica inclusa, si conservasse rigorosamente</a:t>
            </a:r>
          </a:p>
          <a:p>
            <a:pPr eaLnBrk="1" hangingPunct="1">
              <a:lnSpc>
                <a:spcPct val="90000"/>
              </a:lnSpc>
            </a:pPr>
            <a:r>
              <a:rPr lang="it-IT" sz="2500" smtClean="0"/>
              <a:t>Questo rappresenta </a:t>
            </a:r>
            <a:r>
              <a:rPr lang="it-IT" sz="2500" i="1" smtClean="0">
                <a:solidFill>
                  <a:srgbClr val="2217BC"/>
                </a:solidFill>
              </a:rPr>
              <a:t>un’estensione del</a:t>
            </a:r>
            <a:r>
              <a:rPr lang="it-IT" sz="2500" smtClean="0">
                <a:solidFill>
                  <a:srgbClr val="2217BC"/>
                </a:solidFill>
              </a:rPr>
              <a:t> </a:t>
            </a:r>
            <a:r>
              <a:rPr lang="it-IT" sz="2500" i="1" smtClean="0">
                <a:solidFill>
                  <a:srgbClr val="2217BC"/>
                </a:solidFill>
              </a:rPr>
              <a:t>principio di conservazione dell’energia meccanica</a:t>
            </a:r>
            <a:endParaRPr lang="it-IT" sz="2500" smtClean="0">
              <a:solidFill>
                <a:srgbClr val="2217BC"/>
              </a:solidFill>
            </a:endParaRPr>
          </a:p>
        </p:txBody>
      </p:sp>
      <p:sp>
        <p:nvSpPr>
          <p:cNvPr id="47108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4F3A261-877B-4ED5-A9A8-A9D12F4803F2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15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Equivalenza calore-lavoro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sz="2800" smtClean="0"/>
              <a:t>L’equivalenza calore-energia (meccanica, elettromagnetica, ecc.) o calore-lavoro, ha due aspetti</a:t>
            </a:r>
          </a:p>
          <a:p>
            <a:pPr lvl="1" eaLnBrk="1" hangingPunct="1"/>
            <a:r>
              <a:rPr lang="it-IT" sz="2400" smtClean="0">
                <a:solidFill>
                  <a:srgbClr val="2217BC"/>
                </a:solidFill>
              </a:rPr>
              <a:t>Qualitativo</a:t>
            </a:r>
            <a:r>
              <a:rPr lang="it-IT" sz="2400" smtClean="0"/>
              <a:t>: le due grandezze sono omogenee, nonostante i diversi ambiti fisici e le diverse unità, e sono convertibili una nell’altra</a:t>
            </a:r>
          </a:p>
          <a:p>
            <a:pPr lvl="1" eaLnBrk="1" hangingPunct="1"/>
            <a:r>
              <a:rPr lang="it-IT" sz="2400" smtClean="0">
                <a:solidFill>
                  <a:srgbClr val="2217BC"/>
                </a:solidFill>
              </a:rPr>
              <a:t>Quantitativo</a:t>
            </a:r>
            <a:r>
              <a:rPr lang="it-IT" sz="2400" smtClean="0"/>
              <a:t>: ad una data quantità dell’una corrisponde sempre la stessa quantità dell’altra</a:t>
            </a:r>
          </a:p>
          <a:p>
            <a:pPr eaLnBrk="1" hangingPunct="1"/>
            <a:endParaRPr lang="it-IT" sz="2800" smtClean="0"/>
          </a:p>
        </p:txBody>
      </p:sp>
      <p:sp>
        <p:nvSpPr>
          <p:cNvPr id="48132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7D36964-2938-4C82-AFE4-7B80D639B27D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16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Aspetto quantitativo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sz="2800" smtClean="0"/>
              <a:t>Per poter dire che “tanta” energia si è trasformata in “tanto” calore bisognerebbe misurare entrambi con la stessa unità di misura</a:t>
            </a:r>
          </a:p>
          <a:p>
            <a:pPr eaLnBrk="1" hangingPunct="1"/>
            <a:r>
              <a:rPr lang="it-IT" sz="2800" smtClean="0"/>
              <a:t>Altrimenti, usando unità indipendenti, dobbiamo attenderci una </a:t>
            </a:r>
            <a:r>
              <a:rPr lang="it-IT" sz="2800" i="1" smtClean="0">
                <a:solidFill>
                  <a:srgbClr val="2217BC"/>
                </a:solidFill>
              </a:rPr>
              <a:t>proporzionalità costante</a:t>
            </a:r>
            <a:r>
              <a:rPr lang="it-IT" sz="2800" smtClean="0"/>
              <a:t> tra le misure di energia (espressa, p.e., in joule) e le misure di calore (espresse in calorie)</a:t>
            </a:r>
          </a:p>
        </p:txBody>
      </p:sp>
      <p:sp>
        <p:nvSpPr>
          <p:cNvPr id="49156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578455A-B6AC-4B11-A128-B41E9F4CA387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17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Aspetto quantitativo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sz="2800" smtClean="0"/>
              <a:t>Verificare questa rigorosa proporzionalità tra le due grandezze è evidentemente un punto essenziale</a:t>
            </a:r>
          </a:p>
          <a:p>
            <a:pPr eaLnBrk="1" hangingPunct="1"/>
            <a:r>
              <a:rPr lang="it-IT" sz="2800" smtClean="0"/>
              <a:t>È questa proporzionalità che stabilisce come un fatto sperimentale che </a:t>
            </a:r>
            <a:r>
              <a:rPr lang="it-IT" sz="2800" i="1" smtClean="0">
                <a:solidFill>
                  <a:srgbClr val="2217BC"/>
                </a:solidFill>
              </a:rPr>
              <a:t>il calore è energia</a:t>
            </a:r>
            <a:r>
              <a:rPr lang="it-IT" sz="2800" smtClean="0"/>
              <a:t> e quindi ci induce a postulare il principio di conservazione dell’energia</a:t>
            </a:r>
          </a:p>
          <a:p>
            <a:pPr eaLnBrk="1" hangingPunct="1"/>
            <a:r>
              <a:rPr lang="it-IT" sz="2300" smtClean="0"/>
              <a:t>Naturalmente il valore della costante di proporzionalità dipenderà dalle unità scelte per le due grandezze</a:t>
            </a:r>
          </a:p>
        </p:txBody>
      </p:sp>
      <p:sp>
        <p:nvSpPr>
          <p:cNvPr id="50180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96669B0-CE93-4F7A-9E2F-FB6AEA09ECAB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18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Le esperienze di Joule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400" smtClean="0"/>
              <a:t>Joule si propose di studiare gli effetti termici del lavoro eseguendo una serie di esperimenti</a:t>
            </a:r>
          </a:p>
          <a:p>
            <a:pPr eaLnBrk="1" hangingPunct="1">
              <a:lnSpc>
                <a:spcPct val="90000"/>
              </a:lnSpc>
            </a:pPr>
            <a:r>
              <a:rPr lang="it-IT" sz="2400" smtClean="0"/>
              <a:t>1) Il lavoro impiegato per muovere un mulinello a palette immerso in un liquido, viene dissipato, a causa dell’attrito interno del liquido, con conseguente aumento della temperatura del liquido</a:t>
            </a:r>
          </a:p>
          <a:p>
            <a:pPr lvl="1" eaLnBrk="1" hangingPunct="1">
              <a:lnSpc>
                <a:spcPct val="90000"/>
              </a:lnSpc>
            </a:pPr>
            <a:r>
              <a:rPr lang="it-IT" sz="2000" smtClean="0"/>
              <a:t>Il lavoro </a:t>
            </a:r>
            <a:r>
              <a:rPr lang="it-IT" sz="2000" i="1" smtClean="0"/>
              <a:t>L</a:t>
            </a:r>
            <a:r>
              <a:rPr lang="it-IT" sz="2000" smtClean="0"/>
              <a:t> viene misurato dall’abbassamento di un peso che muove il mulinello</a:t>
            </a:r>
          </a:p>
          <a:p>
            <a:pPr lvl="1" eaLnBrk="1" hangingPunct="1">
              <a:lnSpc>
                <a:spcPct val="90000"/>
              </a:lnSpc>
            </a:pPr>
            <a:r>
              <a:rPr lang="it-IT" sz="2000" smtClean="0"/>
              <a:t>Il recipiente contenente il liquido è un calorimetro, con cui si misura il cambiamento di stato termico del liquido </a:t>
            </a:r>
          </a:p>
        </p:txBody>
      </p:sp>
      <p:sp>
        <p:nvSpPr>
          <p:cNvPr id="51204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554AFC7-D37F-4C6C-9D77-0A20A612AFF1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19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Le esperienze di Joule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800" smtClean="0"/>
              <a:t>2) due pulegge di ferro immerse in un calorimetro pieno di mercurio ruotano l’una contro l’altra. Per attrito il mercurio si riscalda</a:t>
            </a:r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3) un nucleo di ferro si muove in un campo magnetico. Questo moto produce correnti indotte che riscaldano il ferro</a:t>
            </a:r>
          </a:p>
          <a:p>
            <a:pPr eaLnBrk="1" hangingPunct="1">
              <a:lnSpc>
                <a:spcPct val="90000"/>
              </a:lnSpc>
            </a:pPr>
            <a:endParaRPr lang="it-IT" sz="2800" smtClean="0"/>
          </a:p>
        </p:txBody>
      </p:sp>
      <p:sp>
        <p:nvSpPr>
          <p:cNvPr id="52228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C94FCAA-3E77-4D5D-8664-DC587EA7D493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20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Le esperienze di Joule</a:t>
            </a:r>
          </a:p>
        </p:txBody>
      </p:sp>
      <p:sp>
        <p:nvSpPr>
          <p:cNvPr id="1536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981200"/>
            <a:ext cx="813435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800" smtClean="0"/>
              <a:t>In tutti i casi abbiamo dissipazione di lavoro e cambiamento di stato del sistema</a:t>
            </a:r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Cambiamento che però può essere ottenuto per via puramente termica riscaldando il sistema</a:t>
            </a:r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Possiamo quindi far passare un sistema da uno stato A ad uno stato B o fornendo lavoro </a:t>
            </a:r>
            <a:r>
              <a:rPr lang="it-IT" sz="2800" i="1" smtClean="0"/>
              <a:t>L</a:t>
            </a:r>
            <a:r>
              <a:rPr lang="it-IT" sz="2800" smtClean="0"/>
              <a:t> o fornendo calore </a:t>
            </a:r>
            <a:r>
              <a:rPr lang="it-IT" sz="2800" i="1" smtClean="0"/>
              <a:t>Q</a:t>
            </a:r>
            <a:endParaRPr lang="it-IT" sz="2800" smtClean="0"/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Queste quantità </a:t>
            </a:r>
            <a:r>
              <a:rPr lang="it-IT" sz="2800" i="1" smtClean="0"/>
              <a:t>L</a:t>
            </a:r>
            <a:r>
              <a:rPr lang="it-IT" sz="2800" smtClean="0"/>
              <a:t> e </a:t>
            </a:r>
            <a:r>
              <a:rPr lang="it-IT" sz="2800" i="1" smtClean="0"/>
              <a:t>Q</a:t>
            </a:r>
            <a:r>
              <a:rPr lang="it-IT" sz="2800" smtClean="0"/>
              <a:t> sono sempre proporzionali:</a:t>
            </a:r>
          </a:p>
          <a:p>
            <a:pPr eaLnBrk="1" hangingPunct="1">
              <a:lnSpc>
                <a:spcPct val="90000"/>
              </a:lnSpc>
            </a:pPr>
            <a:endParaRPr lang="it-IT" sz="2800" smtClean="0"/>
          </a:p>
        </p:txBody>
      </p:sp>
      <p:graphicFrame>
        <p:nvGraphicFramePr>
          <p:cNvPr id="15362" name="Object 4"/>
          <p:cNvGraphicFramePr>
            <a:graphicFrameLocks noGrp="1" noChangeAspect="1"/>
          </p:cNvGraphicFramePr>
          <p:nvPr>
            <p:ph sz="half" idx="2"/>
          </p:nvPr>
        </p:nvGraphicFramePr>
        <p:xfrm>
          <a:off x="3995738" y="5445125"/>
          <a:ext cx="8636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3" name="Equazione" r:id="rId3" imgW="393700" imgH="393700" progId="Equation.3">
                  <p:embed/>
                </p:oleObj>
              </mc:Choice>
              <mc:Fallback>
                <p:oleObj name="Equazione" r:id="rId3" imgW="393700" imgH="3937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95738" y="5445125"/>
                        <a:ext cx="863600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5" name="Segnaposto numero diapositiva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05A10F8-1E60-4FDA-BB0C-1C305C4E553E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21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Aspetto quantitativo</a:t>
            </a:r>
          </a:p>
        </p:txBody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smtClean="0"/>
              <a:t>Se </a:t>
            </a:r>
            <a:r>
              <a:rPr lang="it-IT" i="1" smtClean="0"/>
              <a:t>Q=1 caloria</a:t>
            </a:r>
            <a:r>
              <a:rPr lang="it-IT" smtClean="0"/>
              <a:t>, si ha </a:t>
            </a:r>
            <a:r>
              <a:rPr lang="it-IT" i="1" smtClean="0"/>
              <a:t>L=J</a:t>
            </a:r>
            <a:r>
              <a:rPr lang="it-IT" smtClean="0"/>
              <a:t>, cioè </a:t>
            </a:r>
            <a:r>
              <a:rPr lang="it-IT" i="1" smtClean="0"/>
              <a:t>J</a:t>
            </a:r>
            <a:r>
              <a:rPr lang="it-IT" smtClean="0"/>
              <a:t> è il numero di joule che equivale a una caloria. Per questo è detto </a:t>
            </a:r>
            <a:r>
              <a:rPr lang="it-IT" i="1" smtClean="0">
                <a:solidFill>
                  <a:srgbClr val="2217BC"/>
                </a:solidFill>
              </a:rPr>
              <a:t>equivalente meccanico della caloria</a:t>
            </a:r>
            <a:endParaRPr lang="it-IT" smtClean="0">
              <a:solidFill>
                <a:srgbClr val="2217BC"/>
              </a:solidFill>
            </a:endParaRPr>
          </a:p>
          <a:p>
            <a:pPr eaLnBrk="1" hangingPunct="1"/>
            <a:r>
              <a:rPr lang="it-IT" smtClean="0"/>
              <a:t>Il suo valore nel SI è </a:t>
            </a:r>
          </a:p>
        </p:txBody>
      </p:sp>
      <p:graphicFrame>
        <p:nvGraphicFramePr>
          <p:cNvPr id="16386" name="Object 5"/>
          <p:cNvGraphicFramePr>
            <a:graphicFrameLocks noChangeAspect="1"/>
          </p:cNvGraphicFramePr>
          <p:nvPr/>
        </p:nvGraphicFramePr>
        <p:xfrm>
          <a:off x="3779838" y="4652963"/>
          <a:ext cx="2041525" cy="896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7" name="Equazione" r:id="rId3" imgW="838200" imgH="368300" progId="Equation.3">
                  <p:embed/>
                </p:oleObj>
              </mc:Choice>
              <mc:Fallback>
                <p:oleObj name="Equazione" r:id="rId3" imgW="838200" imgH="3683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9838" y="4652963"/>
                        <a:ext cx="2041525" cy="896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9" name="Segnaposto numero diapositiva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C95F7A3-0CDD-49A0-9767-F3E2BABC74AD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22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Aspetto quantitativo</a:t>
            </a:r>
          </a:p>
        </p:txBody>
      </p:sp>
      <p:sp>
        <p:nvSpPr>
          <p:cNvPr id="174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sz="2700" smtClean="0"/>
              <a:t>Grazie a questa costante possiamo esprimere </a:t>
            </a:r>
            <a:r>
              <a:rPr lang="it-IT" sz="2700" i="1" smtClean="0">
                <a:solidFill>
                  <a:srgbClr val="2217BC"/>
                </a:solidFill>
              </a:rPr>
              <a:t>ogni misura di calore in unità di energia</a:t>
            </a:r>
            <a:r>
              <a:rPr lang="it-IT" sz="2700" smtClean="0"/>
              <a:t>, cioè le stesse unità del lavoro</a:t>
            </a:r>
          </a:p>
          <a:p>
            <a:pPr eaLnBrk="1" hangingPunct="1"/>
            <a:r>
              <a:rPr lang="it-IT" sz="2700" smtClean="0"/>
              <a:t>L’equazione</a:t>
            </a:r>
          </a:p>
          <a:p>
            <a:pPr eaLnBrk="1" hangingPunct="1"/>
            <a:r>
              <a:rPr lang="it-IT" sz="2700" smtClean="0"/>
              <a:t>equivalente a </a:t>
            </a:r>
          </a:p>
          <a:p>
            <a:pPr eaLnBrk="1" hangingPunct="1"/>
            <a:r>
              <a:rPr lang="it-IT" sz="2700" smtClean="0"/>
              <a:t>verrà ora scritta semplicemente </a:t>
            </a:r>
          </a:p>
          <a:p>
            <a:pPr eaLnBrk="1" hangingPunct="1"/>
            <a:r>
              <a:rPr lang="it-IT" sz="2700" smtClean="0"/>
              <a:t>restando sottointeso che il calore è espresso nelle unità dell’energia</a:t>
            </a:r>
          </a:p>
        </p:txBody>
      </p:sp>
      <p:graphicFrame>
        <p:nvGraphicFramePr>
          <p:cNvPr id="17410" name="Object 4"/>
          <p:cNvGraphicFramePr>
            <a:graphicFrameLocks noChangeAspect="1"/>
          </p:cNvGraphicFramePr>
          <p:nvPr/>
        </p:nvGraphicFramePr>
        <p:xfrm>
          <a:off x="3505200" y="3276600"/>
          <a:ext cx="1268413" cy="433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3" name="Equazione" r:id="rId3" imgW="520700" imgH="177800" progId="Equation.3">
                  <p:embed/>
                </p:oleObj>
              </mc:Choice>
              <mc:Fallback>
                <p:oleObj name="Equazione" r:id="rId3" imgW="520700" imgH="1778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5200" y="3276600"/>
                        <a:ext cx="1268413" cy="433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1" name="Object 6"/>
          <p:cNvGraphicFramePr>
            <a:graphicFrameLocks noChangeAspect="1"/>
          </p:cNvGraphicFramePr>
          <p:nvPr/>
        </p:nvGraphicFramePr>
        <p:xfrm>
          <a:off x="4025900" y="3757613"/>
          <a:ext cx="117475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4" name="Equation" r:id="rId5" imgW="482400" imgH="203040" progId="Equation.3">
                  <p:embed/>
                </p:oleObj>
              </mc:Choice>
              <mc:Fallback>
                <p:oleObj name="Equation" r:id="rId5" imgW="482400" imgH="20304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25900" y="3757613"/>
                        <a:ext cx="117475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2" name="Object 7"/>
          <p:cNvGraphicFramePr>
            <a:graphicFrameLocks noChangeAspect="1"/>
          </p:cNvGraphicFramePr>
          <p:nvPr/>
        </p:nvGraphicFramePr>
        <p:xfrm>
          <a:off x="6227763" y="4291013"/>
          <a:ext cx="989012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5" name="Equation" r:id="rId7" imgW="406080" imgH="203040" progId="Equation.3">
                  <p:embed/>
                </p:oleObj>
              </mc:Choice>
              <mc:Fallback>
                <p:oleObj name="Equation" r:id="rId7" imgW="406080" imgH="20304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27763" y="4291013"/>
                        <a:ext cx="989012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5" name="Segnaposto numero diapositiva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68AFD1B-CC8A-4A20-B4C7-88C13F8BEBC7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23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Energia interna </a:t>
            </a:r>
            <a:r>
              <a:rPr lang="it-IT" i="1" smtClean="0"/>
              <a:t>U</a:t>
            </a:r>
            <a:endParaRPr lang="it-IT" smtClean="0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47198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it-IT" sz="2800" smtClean="0"/>
              <a:t>Supponiamo di avere un sistema termodinamico in un determinato stato </a:t>
            </a:r>
            <a:r>
              <a:rPr lang="it-IT" sz="2800" i="1" smtClean="0"/>
              <a:t>A</a:t>
            </a:r>
            <a:endParaRPr lang="it-IT" sz="2800" smtClean="0"/>
          </a:p>
          <a:p>
            <a:pPr eaLnBrk="1" hangingPunct="1">
              <a:lnSpc>
                <a:spcPct val="80000"/>
              </a:lnSpc>
            </a:pPr>
            <a:r>
              <a:rPr lang="it-IT" sz="2800" smtClean="0"/>
              <a:t>Il sistema sia delimitato da una superficie che lo contiene interamente, in modo che il flusso di energia (meccanica e termica) attraverso di essa sia misurabile con operazioni esterne al sistema</a:t>
            </a:r>
          </a:p>
          <a:p>
            <a:pPr eaLnBrk="1" hangingPunct="1">
              <a:lnSpc>
                <a:spcPct val="80000"/>
              </a:lnSpc>
            </a:pPr>
            <a:r>
              <a:rPr lang="it-IT" sz="2800" i="1" smtClean="0">
                <a:solidFill>
                  <a:srgbClr val="2217BC"/>
                </a:solidFill>
              </a:rPr>
              <a:t>Ammettiamo senz’altro che il sistema possegga una ben determinata energia U in ciascuno stato in cui possa trovarsi</a:t>
            </a:r>
          </a:p>
          <a:p>
            <a:pPr eaLnBrk="1" hangingPunct="1">
              <a:lnSpc>
                <a:spcPct val="80000"/>
              </a:lnSpc>
            </a:pPr>
            <a:r>
              <a:rPr lang="it-IT" sz="2800" i="1" smtClean="0">
                <a:solidFill>
                  <a:srgbClr val="2217BC"/>
                </a:solidFill>
              </a:rPr>
              <a:t>Ammettiamo che l’energia termodinamica sia una funzione di stato</a:t>
            </a:r>
          </a:p>
        </p:txBody>
      </p:sp>
      <p:sp>
        <p:nvSpPr>
          <p:cNvPr id="53252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B2D9C6D-2049-409C-BAA6-2FBDD089F1A9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24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Energia interna </a:t>
            </a:r>
            <a:r>
              <a:rPr lang="it-IT" i="1" smtClean="0"/>
              <a:t>U</a:t>
            </a:r>
            <a:endParaRPr lang="it-IT" smtClean="0"/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800" smtClean="0"/>
              <a:t>La quantità totale di energia del sistema in uno stato arbitrario è generalmente ignota</a:t>
            </a:r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Si può però conoscere la differenza </a:t>
            </a:r>
          </a:p>
          <a:p>
            <a:pPr eaLnBrk="1" hangingPunct="1">
              <a:lnSpc>
                <a:spcPct val="90000"/>
              </a:lnSpc>
            </a:pPr>
            <a:endParaRPr lang="it-IT" sz="2800" smtClean="0"/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che l’energia subisce quando il sistema passa dallo stato </a:t>
            </a:r>
            <a:r>
              <a:rPr lang="it-IT" sz="2800" i="1" smtClean="0"/>
              <a:t>A</a:t>
            </a:r>
            <a:r>
              <a:rPr lang="it-IT" sz="2800" smtClean="0"/>
              <a:t> a quello </a:t>
            </a:r>
            <a:r>
              <a:rPr lang="it-IT" sz="2800" i="1" smtClean="0"/>
              <a:t>B</a:t>
            </a:r>
            <a:r>
              <a:rPr lang="it-IT" sz="2800" smtClean="0"/>
              <a:t>, in quanto possiamo misurare il flusso di energia attraverso la superficie che limita il sistema</a:t>
            </a:r>
          </a:p>
        </p:txBody>
      </p:sp>
      <p:graphicFrame>
        <p:nvGraphicFramePr>
          <p:cNvPr id="18434" name="Object 4"/>
          <p:cNvGraphicFramePr>
            <a:graphicFrameLocks noChangeAspect="1"/>
          </p:cNvGraphicFramePr>
          <p:nvPr/>
        </p:nvGraphicFramePr>
        <p:xfrm>
          <a:off x="3779838" y="3357563"/>
          <a:ext cx="1250950" cy="427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5" name="Equazione" r:id="rId3" imgW="520700" imgH="177800" progId="Equation.3">
                  <p:embed/>
                </p:oleObj>
              </mc:Choice>
              <mc:Fallback>
                <p:oleObj name="Equazione" r:id="rId3" imgW="520700" imgH="1778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9838" y="3357563"/>
                        <a:ext cx="1250950" cy="427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7" name="Segnaposto numero diapositiva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11E21F3-BA49-4C24-BBF7-F7FACDA9EDC0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25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Primo principio della termodinamica</a:t>
            </a:r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smtClean="0"/>
              <a:t>Durante la trasformazione che porta il sistema dallo stato </a:t>
            </a:r>
            <a:r>
              <a:rPr lang="it-IT" i="1" smtClean="0"/>
              <a:t>A</a:t>
            </a:r>
            <a:r>
              <a:rPr lang="it-IT" smtClean="0"/>
              <a:t> allo stato </a:t>
            </a:r>
            <a:r>
              <a:rPr lang="it-IT" i="1" smtClean="0"/>
              <a:t>B</a:t>
            </a:r>
            <a:r>
              <a:rPr lang="it-IT" smtClean="0"/>
              <a:t>, sia </a:t>
            </a:r>
            <a:r>
              <a:rPr lang="it-IT" i="1" smtClean="0"/>
              <a:t>Q</a:t>
            </a:r>
            <a:r>
              <a:rPr lang="it-IT" smtClean="0"/>
              <a:t> l’energia che entra nel sistema come calore e </a:t>
            </a:r>
            <a:r>
              <a:rPr lang="it-IT" i="1" smtClean="0"/>
              <a:t>L</a:t>
            </a:r>
            <a:r>
              <a:rPr lang="it-IT" smtClean="0"/>
              <a:t> il lavoro che il sistema compie verso l’esterno</a:t>
            </a:r>
          </a:p>
          <a:p>
            <a:pPr eaLnBrk="1" hangingPunct="1"/>
            <a:r>
              <a:rPr lang="it-IT" smtClean="0"/>
              <a:t>Se l’energia si conserva, deve valere l’equazione</a:t>
            </a:r>
          </a:p>
        </p:txBody>
      </p:sp>
      <p:graphicFrame>
        <p:nvGraphicFramePr>
          <p:cNvPr id="19458" name="Object 4"/>
          <p:cNvGraphicFramePr>
            <a:graphicFrameLocks noChangeAspect="1"/>
          </p:cNvGraphicFramePr>
          <p:nvPr/>
        </p:nvGraphicFramePr>
        <p:xfrm>
          <a:off x="3732213" y="5135563"/>
          <a:ext cx="2439987" cy="427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59" name="Equazione" r:id="rId3" imgW="1016000" imgH="177800" progId="Equation.3">
                  <p:embed/>
                </p:oleObj>
              </mc:Choice>
              <mc:Fallback>
                <p:oleObj name="Equazione" r:id="rId3" imgW="1016000" imgH="1778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2213" y="5135563"/>
                        <a:ext cx="2439987" cy="427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61" name="Segnaposto numero diapositiva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45FEC79-91BD-4463-AF05-126BF72FD5FE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26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Primo principio della termodinamica</a:t>
            </a:r>
          </a:p>
        </p:txBody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4953000" cy="4114800"/>
          </a:xfrm>
        </p:spPr>
        <p:txBody>
          <a:bodyPr/>
          <a:lstStyle/>
          <a:p>
            <a:pPr eaLnBrk="1" hangingPunct="1"/>
            <a:r>
              <a:rPr lang="it-IT" sz="2800" smtClean="0"/>
              <a:t>Il sistema può andare da A a B seguendo trasformazioni diverse, in cui il calore </a:t>
            </a:r>
            <a:r>
              <a:rPr lang="it-IT" sz="2800" i="1" smtClean="0"/>
              <a:t>Q</a:t>
            </a:r>
            <a:r>
              <a:rPr lang="it-IT" sz="2800" i="1" baseline="-25000" smtClean="0"/>
              <a:t>i</a:t>
            </a:r>
            <a:r>
              <a:rPr lang="it-IT" sz="2800" smtClean="0"/>
              <a:t> e il lavoro </a:t>
            </a:r>
            <a:r>
              <a:rPr lang="it-IT" sz="2800" i="1" smtClean="0"/>
              <a:t>L</a:t>
            </a:r>
            <a:r>
              <a:rPr lang="it-IT" sz="2800" i="1" baseline="-25000" smtClean="0"/>
              <a:t>i</a:t>
            </a:r>
            <a:r>
              <a:rPr lang="it-IT" sz="2800" smtClean="0"/>
              <a:t> assumono valori in ciascun caso diversi </a:t>
            </a:r>
          </a:p>
          <a:p>
            <a:pPr eaLnBrk="1" hangingPunct="1"/>
            <a:r>
              <a:rPr lang="it-IT" sz="2800" smtClean="0"/>
              <a:t>per ogni trasformazione deve però valere la stessa equazione </a:t>
            </a:r>
          </a:p>
        </p:txBody>
      </p:sp>
      <p:graphicFrame>
        <p:nvGraphicFramePr>
          <p:cNvPr id="20482" name="Object 4"/>
          <p:cNvGraphicFramePr>
            <a:graphicFrameLocks noChangeAspect="1"/>
          </p:cNvGraphicFramePr>
          <p:nvPr/>
        </p:nvGraphicFramePr>
        <p:xfrm>
          <a:off x="2971800" y="5594350"/>
          <a:ext cx="2592388" cy="427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3" name="Equazione" r:id="rId3" imgW="1079500" imgH="177800" progId="Equation.3">
                  <p:embed/>
                </p:oleObj>
              </mc:Choice>
              <mc:Fallback>
                <p:oleObj name="Equazione" r:id="rId3" imgW="1079500" imgH="1778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1800" y="5594350"/>
                        <a:ext cx="2592388" cy="427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0485" name="Group 11"/>
          <p:cNvGrpSpPr>
            <a:grpSpLocks/>
          </p:cNvGrpSpPr>
          <p:nvPr/>
        </p:nvGrpSpPr>
        <p:grpSpPr bwMode="auto">
          <a:xfrm>
            <a:off x="6172200" y="2209800"/>
            <a:ext cx="2743200" cy="2438400"/>
            <a:chOff x="3888" y="1392"/>
            <a:chExt cx="1728" cy="1536"/>
          </a:xfrm>
        </p:grpSpPr>
        <p:sp>
          <p:nvSpPr>
            <p:cNvPr id="20490" name="Line 5"/>
            <p:cNvSpPr>
              <a:spLocks noChangeShapeType="1"/>
            </p:cNvSpPr>
            <p:nvPr/>
          </p:nvSpPr>
          <p:spPr bwMode="auto">
            <a:xfrm flipV="1">
              <a:off x="3888" y="1392"/>
              <a:ext cx="0" cy="15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0491" name="Line 6"/>
            <p:cNvSpPr>
              <a:spLocks noChangeShapeType="1"/>
            </p:cNvSpPr>
            <p:nvPr/>
          </p:nvSpPr>
          <p:spPr bwMode="auto">
            <a:xfrm>
              <a:off x="3888" y="2928"/>
              <a:ext cx="172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0492" name="Oval 7"/>
            <p:cNvSpPr>
              <a:spLocks noChangeArrowheads="1"/>
            </p:cNvSpPr>
            <p:nvPr/>
          </p:nvSpPr>
          <p:spPr bwMode="auto">
            <a:xfrm>
              <a:off x="4176" y="1776"/>
              <a:ext cx="48" cy="48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93" name="Oval 8"/>
            <p:cNvSpPr>
              <a:spLocks noChangeArrowheads="1"/>
            </p:cNvSpPr>
            <p:nvPr/>
          </p:nvSpPr>
          <p:spPr bwMode="auto">
            <a:xfrm>
              <a:off x="5136" y="2544"/>
              <a:ext cx="48" cy="48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20494" name="Text Box 9"/>
            <p:cNvSpPr txBox="1">
              <a:spLocks noChangeArrowheads="1"/>
            </p:cNvSpPr>
            <p:nvPr/>
          </p:nvSpPr>
          <p:spPr bwMode="auto">
            <a:xfrm>
              <a:off x="4080" y="1440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A</a:t>
              </a:r>
            </a:p>
          </p:txBody>
        </p:sp>
        <p:sp>
          <p:nvSpPr>
            <p:cNvPr id="20495" name="Text Box 10"/>
            <p:cNvSpPr txBox="1">
              <a:spLocks noChangeArrowheads="1"/>
            </p:cNvSpPr>
            <p:nvPr/>
          </p:nvSpPr>
          <p:spPr bwMode="auto">
            <a:xfrm>
              <a:off x="5270" y="2352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B</a:t>
              </a:r>
            </a:p>
          </p:txBody>
        </p:sp>
      </p:grpSp>
      <p:sp>
        <p:nvSpPr>
          <p:cNvPr id="20486" name="Freeform 12"/>
          <p:cNvSpPr>
            <a:spLocks/>
          </p:cNvSpPr>
          <p:nvPr/>
        </p:nvSpPr>
        <p:spPr bwMode="auto">
          <a:xfrm>
            <a:off x="6629400" y="2590800"/>
            <a:ext cx="2057400" cy="1447800"/>
          </a:xfrm>
          <a:custGeom>
            <a:avLst/>
            <a:gdLst>
              <a:gd name="T0" fmla="*/ 0 w 1296"/>
              <a:gd name="T1" fmla="*/ 2147483647 h 912"/>
              <a:gd name="T2" fmla="*/ 2147483647 w 1296"/>
              <a:gd name="T3" fmla="*/ 0 h 912"/>
              <a:gd name="T4" fmla="*/ 2147483647 w 1296"/>
              <a:gd name="T5" fmla="*/ 2147483647 h 912"/>
              <a:gd name="T6" fmla="*/ 2147483647 w 1296"/>
              <a:gd name="T7" fmla="*/ 2147483647 h 912"/>
              <a:gd name="T8" fmla="*/ 2147483647 w 1296"/>
              <a:gd name="T9" fmla="*/ 2147483647 h 912"/>
              <a:gd name="T10" fmla="*/ 2147483647 w 1296"/>
              <a:gd name="T11" fmla="*/ 2147483647 h 912"/>
              <a:gd name="T12" fmla="*/ 2147483647 w 1296"/>
              <a:gd name="T13" fmla="*/ 2147483647 h 912"/>
              <a:gd name="T14" fmla="*/ 2147483647 w 1296"/>
              <a:gd name="T15" fmla="*/ 2147483647 h 91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296"/>
              <a:gd name="T25" fmla="*/ 0 h 912"/>
              <a:gd name="T26" fmla="*/ 1296 w 1296"/>
              <a:gd name="T27" fmla="*/ 912 h 912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296" h="912">
                <a:moveTo>
                  <a:pt x="0" y="144"/>
                </a:moveTo>
                <a:cubicBezTo>
                  <a:pt x="96" y="72"/>
                  <a:pt x="192" y="0"/>
                  <a:pt x="288" y="0"/>
                </a:cubicBezTo>
                <a:cubicBezTo>
                  <a:pt x="384" y="0"/>
                  <a:pt x="472" y="96"/>
                  <a:pt x="576" y="144"/>
                </a:cubicBezTo>
                <a:cubicBezTo>
                  <a:pt x="680" y="192"/>
                  <a:pt x="800" y="232"/>
                  <a:pt x="912" y="288"/>
                </a:cubicBezTo>
                <a:cubicBezTo>
                  <a:pt x="1024" y="344"/>
                  <a:pt x="1200" y="408"/>
                  <a:pt x="1248" y="480"/>
                </a:cubicBezTo>
                <a:cubicBezTo>
                  <a:pt x="1296" y="552"/>
                  <a:pt x="1232" y="656"/>
                  <a:pt x="1200" y="720"/>
                </a:cubicBezTo>
                <a:cubicBezTo>
                  <a:pt x="1168" y="784"/>
                  <a:pt x="1096" y="832"/>
                  <a:pt x="1056" y="864"/>
                </a:cubicBezTo>
                <a:cubicBezTo>
                  <a:pt x="1016" y="896"/>
                  <a:pt x="988" y="904"/>
                  <a:pt x="960" y="912"/>
                </a:cubicBezTo>
              </a:path>
            </a:pathLst>
          </a:custGeom>
          <a:noFill/>
          <a:ln w="38100">
            <a:solidFill>
              <a:srgbClr val="FFCC99"/>
            </a:solidFill>
            <a:prstDash val="dash"/>
            <a:round/>
            <a:headEnd/>
            <a:tailEnd type="arrow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0487" name="Freeform 13"/>
          <p:cNvSpPr>
            <a:spLocks/>
          </p:cNvSpPr>
          <p:nvPr/>
        </p:nvSpPr>
        <p:spPr bwMode="auto">
          <a:xfrm>
            <a:off x="6248400" y="2705100"/>
            <a:ext cx="1981200" cy="1562100"/>
          </a:xfrm>
          <a:custGeom>
            <a:avLst/>
            <a:gdLst>
              <a:gd name="T0" fmla="*/ 2147483647 w 1248"/>
              <a:gd name="T1" fmla="*/ 2147483647 h 984"/>
              <a:gd name="T2" fmla="*/ 2147483647 w 1248"/>
              <a:gd name="T3" fmla="*/ 2147483647 h 984"/>
              <a:gd name="T4" fmla="*/ 0 w 1248"/>
              <a:gd name="T5" fmla="*/ 2147483647 h 984"/>
              <a:gd name="T6" fmla="*/ 2147483647 w 1248"/>
              <a:gd name="T7" fmla="*/ 2147483647 h 984"/>
              <a:gd name="T8" fmla="*/ 2147483647 w 1248"/>
              <a:gd name="T9" fmla="*/ 2147483647 h 984"/>
              <a:gd name="T10" fmla="*/ 2147483647 w 1248"/>
              <a:gd name="T11" fmla="*/ 2147483647 h 984"/>
              <a:gd name="T12" fmla="*/ 2147483647 w 1248"/>
              <a:gd name="T13" fmla="*/ 2147483647 h 98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248"/>
              <a:gd name="T22" fmla="*/ 0 h 984"/>
              <a:gd name="T23" fmla="*/ 1248 w 1248"/>
              <a:gd name="T24" fmla="*/ 984 h 98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248" h="984">
                <a:moveTo>
                  <a:pt x="240" y="72"/>
                </a:moveTo>
                <a:cubicBezTo>
                  <a:pt x="188" y="36"/>
                  <a:pt x="136" y="0"/>
                  <a:pt x="96" y="24"/>
                </a:cubicBezTo>
                <a:cubicBezTo>
                  <a:pt x="56" y="48"/>
                  <a:pt x="0" y="136"/>
                  <a:pt x="0" y="216"/>
                </a:cubicBezTo>
                <a:cubicBezTo>
                  <a:pt x="0" y="296"/>
                  <a:pt x="24" y="400"/>
                  <a:pt x="96" y="504"/>
                </a:cubicBezTo>
                <a:cubicBezTo>
                  <a:pt x="168" y="608"/>
                  <a:pt x="296" y="760"/>
                  <a:pt x="432" y="840"/>
                </a:cubicBezTo>
                <a:cubicBezTo>
                  <a:pt x="568" y="920"/>
                  <a:pt x="776" y="984"/>
                  <a:pt x="912" y="984"/>
                </a:cubicBezTo>
                <a:cubicBezTo>
                  <a:pt x="1048" y="984"/>
                  <a:pt x="1192" y="864"/>
                  <a:pt x="1248" y="840"/>
                </a:cubicBezTo>
              </a:path>
            </a:pathLst>
          </a:custGeom>
          <a:noFill/>
          <a:ln w="38100">
            <a:solidFill>
              <a:srgbClr val="969696"/>
            </a:solidFill>
            <a:prstDash val="dash"/>
            <a:round/>
            <a:headEnd/>
            <a:tailEnd type="arrow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0488" name="Freeform 14"/>
          <p:cNvSpPr>
            <a:spLocks/>
          </p:cNvSpPr>
          <p:nvPr/>
        </p:nvSpPr>
        <p:spPr bwMode="auto">
          <a:xfrm>
            <a:off x="6578600" y="2819400"/>
            <a:ext cx="1752600" cy="1219200"/>
          </a:xfrm>
          <a:custGeom>
            <a:avLst/>
            <a:gdLst>
              <a:gd name="T0" fmla="*/ 2147483647 w 1104"/>
              <a:gd name="T1" fmla="*/ 0 h 768"/>
              <a:gd name="T2" fmla="*/ 2147483647 w 1104"/>
              <a:gd name="T3" fmla="*/ 2147483647 h 768"/>
              <a:gd name="T4" fmla="*/ 2147483647 w 1104"/>
              <a:gd name="T5" fmla="*/ 2147483647 h 768"/>
              <a:gd name="T6" fmla="*/ 2147483647 w 1104"/>
              <a:gd name="T7" fmla="*/ 2147483647 h 768"/>
              <a:gd name="T8" fmla="*/ 2147483647 w 1104"/>
              <a:gd name="T9" fmla="*/ 2147483647 h 768"/>
              <a:gd name="T10" fmla="*/ 2147483647 w 1104"/>
              <a:gd name="T11" fmla="*/ 2147483647 h 768"/>
              <a:gd name="T12" fmla="*/ 2147483647 w 1104"/>
              <a:gd name="T13" fmla="*/ 2147483647 h 768"/>
              <a:gd name="T14" fmla="*/ 2147483647 w 1104"/>
              <a:gd name="T15" fmla="*/ 2147483647 h 768"/>
              <a:gd name="T16" fmla="*/ 2147483647 w 1104"/>
              <a:gd name="T17" fmla="*/ 2147483647 h 76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04"/>
              <a:gd name="T28" fmla="*/ 0 h 768"/>
              <a:gd name="T29" fmla="*/ 1104 w 1104"/>
              <a:gd name="T30" fmla="*/ 768 h 76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04" h="768">
                <a:moveTo>
                  <a:pt x="32" y="0"/>
                </a:moveTo>
                <a:cubicBezTo>
                  <a:pt x="16" y="68"/>
                  <a:pt x="0" y="136"/>
                  <a:pt x="32" y="192"/>
                </a:cubicBezTo>
                <a:cubicBezTo>
                  <a:pt x="64" y="248"/>
                  <a:pt x="152" y="312"/>
                  <a:pt x="224" y="336"/>
                </a:cubicBezTo>
                <a:cubicBezTo>
                  <a:pt x="296" y="360"/>
                  <a:pt x="384" y="336"/>
                  <a:pt x="464" y="336"/>
                </a:cubicBezTo>
                <a:cubicBezTo>
                  <a:pt x="544" y="336"/>
                  <a:pt x="624" y="320"/>
                  <a:pt x="704" y="336"/>
                </a:cubicBezTo>
                <a:cubicBezTo>
                  <a:pt x="784" y="352"/>
                  <a:pt x="880" y="400"/>
                  <a:pt x="944" y="432"/>
                </a:cubicBezTo>
                <a:cubicBezTo>
                  <a:pt x="1008" y="464"/>
                  <a:pt x="1072" y="488"/>
                  <a:pt x="1088" y="528"/>
                </a:cubicBezTo>
                <a:cubicBezTo>
                  <a:pt x="1104" y="568"/>
                  <a:pt x="1056" y="632"/>
                  <a:pt x="1040" y="672"/>
                </a:cubicBezTo>
                <a:cubicBezTo>
                  <a:pt x="1024" y="712"/>
                  <a:pt x="1000" y="752"/>
                  <a:pt x="992" y="768"/>
                </a:cubicBezTo>
              </a:path>
            </a:pathLst>
          </a:custGeom>
          <a:noFill/>
          <a:ln w="38100">
            <a:solidFill>
              <a:srgbClr val="99CCFF"/>
            </a:solidFill>
            <a:prstDash val="dash"/>
            <a:round/>
            <a:headEnd/>
            <a:tailEnd type="arrow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0489" name="Segnaposto numero diapositiva 1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187956F-6C77-4FC5-907D-56364FF8C462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27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Primo principio della termodinamica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800" smtClean="0"/>
              <a:t>Le ipotesi che facciamo per ottenere questo risultato sono:</a:t>
            </a:r>
          </a:p>
          <a:p>
            <a:pPr lvl="1" eaLnBrk="1" hangingPunct="1">
              <a:lnSpc>
                <a:spcPct val="90000"/>
              </a:lnSpc>
            </a:pPr>
            <a:r>
              <a:rPr lang="it-IT" sz="2700" i="1" smtClean="0">
                <a:solidFill>
                  <a:srgbClr val="2217BC"/>
                </a:solidFill>
              </a:rPr>
              <a:t>Il calore è una forma di energia</a:t>
            </a:r>
          </a:p>
          <a:p>
            <a:pPr lvl="1" eaLnBrk="1" hangingPunct="1">
              <a:lnSpc>
                <a:spcPct val="90000"/>
              </a:lnSpc>
            </a:pPr>
            <a:r>
              <a:rPr lang="it-IT" sz="2700" i="1" smtClean="0">
                <a:solidFill>
                  <a:srgbClr val="2217BC"/>
                </a:solidFill>
              </a:rPr>
              <a:t>L’energia si conserva</a:t>
            </a:r>
          </a:p>
          <a:p>
            <a:pPr lvl="1" eaLnBrk="1" hangingPunct="1">
              <a:lnSpc>
                <a:spcPct val="90000"/>
              </a:lnSpc>
            </a:pPr>
            <a:r>
              <a:rPr lang="it-IT" sz="2700" i="1" smtClean="0">
                <a:solidFill>
                  <a:srgbClr val="2217BC"/>
                </a:solidFill>
              </a:rPr>
              <a:t>Lo stato del sistema è determinato univocamente dalle variabili termodinamiche</a:t>
            </a:r>
          </a:p>
          <a:p>
            <a:pPr lvl="1" eaLnBrk="1" hangingPunct="1">
              <a:lnSpc>
                <a:spcPct val="90000"/>
              </a:lnSpc>
            </a:pPr>
            <a:r>
              <a:rPr lang="it-IT" sz="2700" i="1" smtClean="0">
                <a:solidFill>
                  <a:srgbClr val="2217BC"/>
                </a:solidFill>
              </a:rPr>
              <a:t>U dipende solo dallo stato del sistema</a:t>
            </a:r>
            <a:endParaRPr lang="it-IT" sz="2400" smtClean="0"/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Queste ipotesi sono indotte dai fatti sperimentali e si riassumono nel primo principio della termodinamica</a:t>
            </a:r>
          </a:p>
        </p:txBody>
      </p:sp>
      <p:sp>
        <p:nvSpPr>
          <p:cNvPr id="54276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358022B-B0D8-41A8-BE3B-0BCE232BB911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28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Primo principio della termodinamica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600" b="1" smtClean="0">
                <a:solidFill>
                  <a:srgbClr val="2217BC"/>
                </a:solidFill>
              </a:rPr>
              <a:t>La variazione di energia </a:t>
            </a:r>
            <a:r>
              <a:rPr lang="it-IT" sz="2600" b="1" i="1" smtClean="0">
                <a:solidFill>
                  <a:srgbClr val="2217BC"/>
                </a:solidFill>
              </a:rPr>
              <a:t>U</a:t>
            </a:r>
            <a:r>
              <a:rPr lang="it-IT" sz="2600" b="1" smtClean="0">
                <a:solidFill>
                  <a:srgbClr val="2217BC"/>
                </a:solidFill>
              </a:rPr>
              <a:t> che un sistema subisce nel passare da uno stato </a:t>
            </a:r>
            <a:r>
              <a:rPr lang="it-IT" sz="2600" b="1" i="1" smtClean="0">
                <a:solidFill>
                  <a:srgbClr val="2217BC"/>
                </a:solidFill>
              </a:rPr>
              <a:t>A</a:t>
            </a:r>
            <a:r>
              <a:rPr lang="it-IT" sz="2600" b="1" smtClean="0">
                <a:solidFill>
                  <a:srgbClr val="2217BC"/>
                </a:solidFill>
              </a:rPr>
              <a:t> ad uno </a:t>
            </a:r>
            <a:r>
              <a:rPr lang="it-IT" sz="2600" b="1" i="1" smtClean="0">
                <a:solidFill>
                  <a:srgbClr val="2217BC"/>
                </a:solidFill>
              </a:rPr>
              <a:t>B</a:t>
            </a:r>
            <a:r>
              <a:rPr lang="it-IT" sz="2600" b="1" smtClean="0">
                <a:solidFill>
                  <a:srgbClr val="2217BC"/>
                </a:solidFill>
              </a:rPr>
              <a:t> è uguale alla differenza tra  l’energia termica e il lavoro meccanico scambiati con l’ambiente</a:t>
            </a:r>
          </a:p>
          <a:p>
            <a:pPr eaLnBrk="1" hangingPunct="1">
              <a:lnSpc>
                <a:spcPct val="90000"/>
              </a:lnSpc>
            </a:pPr>
            <a:r>
              <a:rPr lang="it-IT" sz="2600" b="1" smtClean="0">
                <a:solidFill>
                  <a:srgbClr val="2217BC"/>
                </a:solidFill>
              </a:rPr>
              <a:t>Questa variazione dipende solo dallo stato iniziale </a:t>
            </a:r>
            <a:r>
              <a:rPr lang="it-IT" sz="2600" b="1" i="1" smtClean="0">
                <a:solidFill>
                  <a:srgbClr val="2217BC"/>
                </a:solidFill>
              </a:rPr>
              <a:t>A</a:t>
            </a:r>
            <a:r>
              <a:rPr lang="it-IT" sz="2600" b="1" smtClean="0">
                <a:solidFill>
                  <a:srgbClr val="2217BC"/>
                </a:solidFill>
              </a:rPr>
              <a:t> e finale </a:t>
            </a:r>
            <a:r>
              <a:rPr lang="it-IT" sz="2600" b="1" i="1" smtClean="0">
                <a:solidFill>
                  <a:srgbClr val="2217BC"/>
                </a:solidFill>
              </a:rPr>
              <a:t>B</a:t>
            </a:r>
            <a:r>
              <a:rPr lang="it-IT" sz="2600" b="1" smtClean="0">
                <a:solidFill>
                  <a:srgbClr val="2217BC"/>
                </a:solidFill>
              </a:rPr>
              <a:t> e non dalla particolare trasformazione seguita nel passare dall’uno all’altro</a:t>
            </a:r>
          </a:p>
          <a:p>
            <a:pPr eaLnBrk="1" hangingPunct="1">
              <a:lnSpc>
                <a:spcPct val="90000"/>
              </a:lnSpc>
            </a:pPr>
            <a:r>
              <a:rPr lang="it-IT" sz="2100" b="1" smtClean="0">
                <a:solidFill>
                  <a:srgbClr val="2217BC"/>
                </a:solidFill>
              </a:rPr>
              <a:t>Il </a:t>
            </a:r>
            <a:r>
              <a:rPr lang="it-IT" sz="2100" b="1" u="sng" smtClean="0">
                <a:solidFill>
                  <a:srgbClr val="2217BC"/>
                </a:solidFill>
              </a:rPr>
              <a:t>calore</a:t>
            </a:r>
            <a:r>
              <a:rPr lang="it-IT" sz="2100" b="1" smtClean="0">
                <a:solidFill>
                  <a:srgbClr val="2217BC"/>
                </a:solidFill>
              </a:rPr>
              <a:t> e il </a:t>
            </a:r>
            <a:r>
              <a:rPr lang="it-IT" sz="2100" b="1" u="sng" smtClean="0">
                <a:solidFill>
                  <a:srgbClr val="2217BC"/>
                </a:solidFill>
              </a:rPr>
              <a:t>lavoro</a:t>
            </a:r>
            <a:r>
              <a:rPr lang="it-IT" sz="2100" b="1" smtClean="0">
                <a:solidFill>
                  <a:srgbClr val="2217BC"/>
                </a:solidFill>
              </a:rPr>
              <a:t> scambiati per andare da </a:t>
            </a:r>
            <a:r>
              <a:rPr lang="it-IT" sz="2100" b="1" i="1" smtClean="0">
                <a:solidFill>
                  <a:srgbClr val="2217BC"/>
                </a:solidFill>
              </a:rPr>
              <a:t>A</a:t>
            </a:r>
            <a:r>
              <a:rPr lang="it-IT" sz="2100" b="1" smtClean="0">
                <a:solidFill>
                  <a:srgbClr val="2217BC"/>
                </a:solidFill>
              </a:rPr>
              <a:t> a </a:t>
            </a:r>
            <a:r>
              <a:rPr lang="it-IT" sz="2100" b="1" i="1" smtClean="0">
                <a:solidFill>
                  <a:srgbClr val="2217BC"/>
                </a:solidFill>
              </a:rPr>
              <a:t>B</a:t>
            </a:r>
            <a:r>
              <a:rPr lang="it-IT" sz="2100" b="1" smtClean="0">
                <a:solidFill>
                  <a:srgbClr val="2217BC"/>
                </a:solidFill>
              </a:rPr>
              <a:t> in generale </a:t>
            </a:r>
            <a:r>
              <a:rPr lang="it-IT" sz="2100" b="1" u="sng" smtClean="0">
                <a:solidFill>
                  <a:srgbClr val="2217BC"/>
                </a:solidFill>
              </a:rPr>
              <a:t>dipendono invece</a:t>
            </a:r>
            <a:r>
              <a:rPr lang="it-IT" sz="2100" b="1" smtClean="0">
                <a:solidFill>
                  <a:srgbClr val="2217BC"/>
                </a:solidFill>
              </a:rPr>
              <a:t> dalla particolare trasformazione seguita</a:t>
            </a:r>
            <a:endParaRPr lang="it-IT" sz="2400" b="1" smtClean="0">
              <a:solidFill>
                <a:srgbClr val="2217BC"/>
              </a:solidFill>
            </a:endParaRPr>
          </a:p>
        </p:txBody>
      </p:sp>
      <p:sp>
        <p:nvSpPr>
          <p:cNvPr id="55300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8B83EB6-5BBA-43D0-8D65-30F8DED567E9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29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Forme alternative</a:t>
            </a:r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81534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mtClean="0"/>
              <a:t>Il primo principio della TD può essere espresso anche così: </a:t>
            </a:r>
          </a:p>
          <a:p>
            <a:pPr eaLnBrk="1" hangingPunct="1">
              <a:lnSpc>
                <a:spcPct val="90000"/>
              </a:lnSpc>
            </a:pPr>
            <a:endParaRPr lang="it-IT" smtClean="0"/>
          </a:p>
          <a:p>
            <a:pPr eaLnBrk="1" hangingPunct="1">
              <a:lnSpc>
                <a:spcPct val="90000"/>
              </a:lnSpc>
            </a:pPr>
            <a:r>
              <a:rPr lang="it-IT" smtClean="0"/>
              <a:t>e interpretato dicendo che il calore </a:t>
            </a:r>
            <a:r>
              <a:rPr lang="it-IT" i="1" smtClean="0"/>
              <a:t>scambiato</a:t>
            </a:r>
            <a:r>
              <a:rPr lang="it-IT" smtClean="0"/>
              <a:t> da un sistema durante una trasformazione da </a:t>
            </a:r>
            <a:r>
              <a:rPr lang="it-IT" i="1" smtClean="0"/>
              <a:t>A</a:t>
            </a:r>
            <a:r>
              <a:rPr lang="it-IT" smtClean="0"/>
              <a:t> a </a:t>
            </a:r>
            <a:r>
              <a:rPr lang="it-IT" i="1" smtClean="0"/>
              <a:t>B</a:t>
            </a:r>
            <a:r>
              <a:rPr lang="it-IT" smtClean="0"/>
              <a:t> in parte va a </a:t>
            </a:r>
            <a:r>
              <a:rPr lang="it-IT" i="1" smtClean="0"/>
              <a:t>cambiare</a:t>
            </a:r>
            <a:r>
              <a:rPr lang="it-IT" smtClean="0"/>
              <a:t> l’energia interna del sistema e in parte in lavoro </a:t>
            </a:r>
            <a:r>
              <a:rPr lang="it-IT" i="1" smtClean="0"/>
              <a:t>scambiato</a:t>
            </a:r>
            <a:r>
              <a:rPr lang="it-IT" smtClean="0"/>
              <a:t> con l’ambiente</a:t>
            </a:r>
          </a:p>
        </p:txBody>
      </p:sp>
      <p:graphicFrame>
        <p:nvGraphicFramePr>
          <p:cNvPr id="21506" name="Object 5"/>
          <p:cNvGraphicFramePr>
            <a:graphicFrameLocks noChangeAspect="1"/>
          </p:cNvGraphicFramePr>
          <p:nvPr/>
        </p:nvGraphicFramePr>
        <p:xfrm>
          <a:off x="2789238" y="2941638"/>
          <a:ext cx="4148137" cy="48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7" name="Equazione" r:id="rId3" imgW="1727200" imgH="203200" progId="Equation.3">
                  <p:embed/>
                </p:oleObj>
              </mc:Choice>
              <mc:Fallback>
                <p:oleObj name="Equazione" r:id="rId3" imgW="1727200" imgH="2032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9238" y="2941638"/>
                        <a:ext cx="4148137" cy="487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09" name="Segnaposto numero diapositiva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60E9320-5738-4CD7-8AF6-991AC28325B5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30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Forme alternative</a:t>
            </a:r>
          </a:p>
        </p:txBody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8153400" cy="45720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700" smtClean="0"/>
              <a:t>Per trasformazioni infinitesime il principio si scrive</a:t>
            </a:r>
          </a:p>
          <a:p>
            <a:pPr eaLnBrk="1" hangingPunct="1">
              <a:lnSpc>
                <a:spcPct val="90000"/>
              </a:lnSpc>
            </a:pPr>
            <a:endParaRPr lang="it-IT" sz="2700" smtClean="0"/>
          </a:p>
          <a:p>
            <a:pPr eaLnBrk="1" hangingPunct="1">
              <a:lnSpc>
                <a:spcPct val="90000"/>
              </a:lnSpc>
            </a:pPr>
            <a:r>
              <a:rPr lang="it-IT" sz="2700" smtClean="0"/>
              <a:t>Ove si è fatto uso del simbolo </a:t>
            </a:r>
            <a:r>
              <a:rPr lang="it-IT" sz="2700" i="1" smtClean="0">
                <a:latin typeface="Symbol" pitchFamily="18" charset="2"/>
                <a:sym typeface="Symbol" pitchFamily="18" charset="2"/>
              </a:rPr>
              <a:t></a:t>
            </a:r>
            <a:r>
              <a:rPr lang="it-IT" sz="2700" smtClean="0"/>
              <a:t> sia per il lavoro che per il calore</a:t>
            </a:r>
          </a:p>
          <a:p>
            <a:pPr eaLnBrk="1" hangingPunct="1">
              <a:lnSpc>
                <a:spcPct val="90000"/>
              </a:lnSpc>
            </a:pPr>
            <a:r>
              <a:rPr lang="it-IT" sz="2700" smtClean="0"/>
              <a:t>Abbiamo visto infatti che calore e lavoro dipendono dalla particolare trasformazione seguita, quindi non sono funzioni di stato, quindi i relativi differenziali non sono esatti</a:t>
            </a:r>
          </a:p>
          <a:p>
            <a:pPr eaLnBrk="1" hangingPunct="1">
              <a:lnSpc>
                <a:spcPct val="90000"/>
              </a:lnSpc>
            </a:pPr>
            <a:r>
              <a:rPr lang="it-IT" sz="2700" smtClean="0"/>
              <a:t>L’energia interna è invece una funzione di stato e pertanto il suo differenziale e` esatto</a:t>
            </a:r>
          </a:p>
        </p:txBody>
      </p:sp>
      <p:graphicFrame>
        <p:nvGraphicFramePr>
          <p:cNvPr id="22530" name="Object 4"/>
          <p:cNvGraphicFramePr>
            <a:graphicFrameLocks noChangeAspect="1"/>
          </p:cNvGraphicFramePr>
          <p:nvPr/>
        </p:nvGraphicFramePr>
        <p:xfrm>
          <a:off x="3810000" y="2438400"/>
          <a:ext cx="2044700" cy="395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1" name="Equazione" r:id="rId3" imgW="850900" imgH="165100" progId="Equation.3">
                  <p:embed/>
                </p:oleObj>
              </mc:Choice>
              <mc:Fallback>
                <p:oleObj name="Equazione" r:id="rId3" imgW="850900" imgH="1651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0" y="2438400"/>
                        <a:ext cx="2044700" cy="395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3" name="Segnaposto numero diapositiva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616372C-7ADC-4901-AD4B-11014343FDDC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31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Caso particolare: cicli</a:t>
            </a:r>
          </a:p>
        </p:txBody>
      </p:sp>
      <p:sp>
        <p:nvSpPr>
          <p:cNvPr id="23557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smtClean="0"/>
              <a:t>Se la trasformazione e` ciclica, allora stato iniziale e finale coincidono e il principio assume la forma</a:t>
            </a:r>
          </a:p>
          <a:p>
            <a:r>
              <a:rPr lang="en-US" sz="2800" smtClean="0"/>
              <a:t>Cioe` tutto il calore si trasforma in lavoro (o viceversa) e l’energia interna del sistema  non cambia</a:t>
            </a:r>
          </a:p>
        </p:txBody>
      </p:sp>
      <p:graphicFrame>
        <p:nvGraphicFramePr>
          <p:cNvPr id="23554" name="Object 5"/>
          <p:cNvGraphicFramePr>
            <a:graphicFrameLocks noChangeAspect="1"/>
          </p:cNvGraphicFramePr>
          <p:nvPr/>
        </p:nvGraphicFramePr>
        <p:xfrm>
          <a:off x="4071938" y="2857500"/>
          <a:ext cx="976312" cy="487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6" name="Equazione" r:id="rId3" imgW="406080" imgH="203040" progId="Equation.3">
                  <p:embed/>
                </p:oleObj>
              </mc:Choice>
              <mc:Fallback>
                <p:oleObj name="Equazione" r:id="rId3" imgW="406080" imgH="20304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1938" y="2857500"/>
                        <a:ext cx="976312" cy="487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5" name="Object 3"/>
          <p:cNvGraphicFramePr>
            <a:graphicFrameLocks noChangeAspect="1"/>
          </p:cNvGraphicFramePr>
          <p:nvPr/>
        </p:nvGraphicFramePr>
        <p:xfrm>
          <a:off x="3786188" y="4429125"/>
          <a:ext cx="1189037" cy="42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7" name="Equazione" r:id="rId5" imgW="495000" imgH="177480" progId="Equation.3">
                  <p:embed/>
                </p:oleObj>
              </mc:Choice>
              <mc:Fallback>
                <p:oleObj name="Equazione" r:id="rId5" imgW="495000" imgH="17748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86188" y="4429125"/>
                        <a:ext cx="1189037" cy="425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C69E96E-60EA-4857-B957-A106DAD8D317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32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Espansione libera del gas ideale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3886200" cy="45434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it-IT" sz="2800" smtClean="0"/>
              <a:t>Un contenitore a pareti rigide e diatermiche  è costituito da due parti (non necessariamente uguali) separate da un rubinetto</a:t>
            </a:r>
          </a:p>
          <a:p>
            <a:pPr eaLnBrk="1" hangingPunct="1">
              <a:lnSpc>
                <a:spcPct val="80000"/>
              </a:lnSpc>
            </a:pPr>
            <a:r>
              <a:rPr lang="it-IT" sz="2800" smtClean="0"/>
              <a:t>La parte sinistra contiene gas, in quella destra è stato fatto il vuoto</a:t>
            </a:r>
          </a:p>
        </p:txBody>
      </p:sp>
      <p:sp>
        <p:nvSpPr>
          <p:cNvPr id="57348" name="Segnaposto numero diapositiva 1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5C3B698-F4D8-4CD3-A446-33B5DCFDF342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33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  <p:grpSp>
        <p:nvGrpSpPr>
          <p:cNvPr id="57349" name="Gruppo 15"/>
          <p:cNvGrpSpPr>
            <a:grpSpLocks/>
          </p:cNvGrpSpPr>
          <p:nvPr/>
        </p:nvGrpSpPr>
        <p:grpSpPr bwMode="auto">
          <a:xfrm>
            <a:off x="5410200" y="2514600"/>
            <a:ext cx="2971800" cy="2819400"/>
            <a:chOff x="5410200" y="2514600"/>
            <a:chExt cx="2971800" cy="2819400"/>
          </a:xfrm>
        </p:grpSpPr>
        <p:sp>
          <p:nvSpPr>
            <p:cNvPr id="57350" name="AutoShape 5"/>
            <p:cNvSpPr>
              <a:spLocks noChangeArrowheads="1"/>
            </p:cNvSpPr>
            <p:nvPr/>
          </p:nvSpPr>
          <p:spPr bwMode="auto">
            <a:xfrm>
              <a:off x="5410200" y="3429000"/>
              <a:ext cx="1219200" cy="1905000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351" name="AutoShape 6"/>
            <p:cNvSpPr>
              <a:spLocks noChangeArrowheads="1"/>
            </p:cNvSpPr>
            <p:nvPr/>
          </p:nvSpPr>
          <p:spPr bwMode="auto">
            <a:xfrm>
              <a:off x="7162800" y="3429000"/>
              <a:ext cx="1219200" cy="190500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352" name="Rectangle 7"/>
            <p:cNvSpPr>
              <a:spLocks noChangeArrowheads="1"/>
            </p:cNvSpPr>
            <p:nvPr/>
          </p:nvSpPr>
          <p:spPr bwMode="auto">
            <a:xfrm>
              <a:off x="6629400" y="4267200"/>
              <a:ext cx="533400" cy="22860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353" name="Rectangle 17"/>
            <p:cNvSpPr>
              <a:spLocks noChangeArrowheads="1"/>
            </p:cNvSpPr>
            <p:nvPr/>
          </p:nvSpPr>
          <p:spPr bwMode="auto">
            <a:xfrm>
              <a:off x="6629400" y="4267200"/>
              <a:ext cx="228600" cy="22860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354" name="Rectangle 18"/>
            <p:cNvSpPr>
              <a:spLocks noChangeArrowheads="1"/>
            </p:cNvSpPr>
            <p:nvPr/>
          </p:nvSpPr>
          <p:spPr bwMode="auto">
            <a:xfrm>
              <a:off x="6934200" y="4267200"/>
              <a:ext cx="228600" cy="2286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57355" name="Group 16"/>
            <p:cNvGrpSpPr>
              <a:grpSpLocks/>
            </p:cNvGrpSpPr>
            <p:nvPr/>
          </p:nvGrpSpPr>
          <p:grpSpPr bwMode="auto">
            <a:xfrm>
              <a:off x="6629400" y="2514600"/>
              <a:ext cx="533400" cy="2057400"/>
              <a:chOff x="4176" y="1584"/>
              <a:chExt cx="336" cy="1296"/>
            </a:xfrm>
          </p:grpSpPr>
          <p:sp>
            <p:nvSpPr>
              <p:cNvPr id="57357" name="Rectangle 13"/>
              <p:cNvSpPr>
                <a:spLocks noChangeArrowheads="1"/>
              </p:cNvSpPr>
              <p:nvPr/>
            </p:nvSpPr>
            <p:spPr bwMode="auto">
              <a:xfrm>
                <a:off x="4320" y="1632"/>
                <a:ext cx="48" cy="1056"/>
              </a:xfrm>
              <a:prstGeom prst="rect">
                <a:avLst/>
              </a:prstGeom>
              <a:solidFill>
                <a:srgbClr val="80808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358" name="Oval 14"/>
              <p:cNvSpPr>
                <a:spLocks noChangeArrowheads="1"/>
              </p:cNvSpPr>
              <p:nvPr/>
            </p:nvSpPr>
            <p:spPr bwMode="auto">
              <a:xfrm>
                <a:off x="4176" y="1584"/>
                <a:ext cx="144" cy="144"/>
              </a:xfrm>
              <a:prstGeom prst="ellipse">
                <a:avLst/>
              </a:prstGeom>
              <a:solidFill>
                <a:srgbClr val="80808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359" name="Oval 15"/>
              <p:cNvSpPr>
                <a:spLocks noChangeArrowheads="1"/>
              </p:cNvSpPr>
              <p:nvPr/>
            </p:nvSpPr>
            <p:spPr bwMode="auto">
              <a:xfrm>
                <a:off x="4368" y="1584"/>
                <a:ext cx="144" cy="144"/>
              </a:xfrm>
              <a:prstGeom prst="ellipse">
                <a:avLst/>
              </a:prstGeom>
              <a:solidFill>
                <a:srgbClr val="80808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360" name="AutoShape 12"/>
              <p:cNvSpPr>
                <a:spLocks noChangeArrowheads="1"/>
              </p:cNvSpPr>
              <p:nvPr/>
            </p:nvSpPr>
            <p:spPr bwMode="auto">
              <a:xfrm>
                <a:off x="4272" y="2640"/>
                <a:ext cx="144" cy="24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00 h 21600"/>
                  <a:gd name="T14" fmla="*/ 17100 w 21600"/>
                  <a:gd name="T15" fmla="*/ 171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rgbClr val="80808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</p:grpSp>
        <p:sp>
          <p:nvSpPr>
            <p:cNvPr id="15" name="Ovale 14"/>
            <p:cNvSpPr/>
            <p:nvPr/>
          </p:nvSpPr>
          <p:spPr bwMode="auto">
            <a:xfrm>
              <a:off x="6840538" y="4329113"/>
              <a:ext cx="107950" cy="107950"/>
            </a:xfrm>
            <a:prstGeom prst="ellipse">
              <a:avLst/>
            </a:prstGeom>
            <a:solidFill>
              <a:schemeClr val="tx2">
                <a:lumMod val="65000"/>
                <a:lumOff val="3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ＭＳ Ｐゴシック" pitchFamily="1" charset="-128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Espansione libera del gas ideale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38862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400" smtClean="0"/>
              <a:t>Il contenitore è immerso in un calorimetro</a:t>
            </a:r>
          </a:p>
          <a:p>
            <a:pPr eaLnBrk="1" hangingPunct="1">
              <a:lnSpc>
                <a:spcPct val="90000"/>
              </a:lnSpc>
            </a:pPr>
            <a:r>
              <a:rPr lang="it-IT" sz="2400" smtClean="0"/>
              <a:t>Il termometro permette di rilevare l’eventuale cambiamento di temperatura del fluido calorimetrico segnalando in tal modo uno scambio di calore tra gas e calorimetro</a:t>
            </a:r>
          </a:p>
          <a:p>
            <a:pPr eaLnBrk="1" hangingPunct="1">
              <a:lnSpc>
                <a:spcPct val="90000"/>
              </a:lnSpc>
            </a:pPr>
            <a:r>
              <a:rPr lang="it-IT" sz="2400" smtClean="0"/>
              <a:t>La temperatura di equilibrio sia </a:t>
            </a:r>
            <a:r>
              <a:rPr lang="it-IT" sz="2400" i="1" smtClean="0"/>
              <a:t>T</a:t>
            </a:r>
            <a:endParaRPr lang="it-IT" sz="2400" smtClean="0"/>
          </a:p>
        </p:txBody>
      </p:sp>
      <p:sp>
        <p:nvSpPr>
          <p:cNvPr id="58372" name="Segnaposto numero diapositiva 18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EF49E62-73E5-4428-BA9A-F6451931A941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34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  <p:grpSp>
        <p:nvGrpSpPr>
          <p:cNvPr id="58373" name="Gruppo 20"/>
          <p:cNvGrpSpPr>
            <a:grpSpLocks/>
          </p:cNvGrpSpPr>
          <p:nvPr/>
        </p:nvGrpSpPr>
        <p:grpSpPr bwMode="auto">
          <a:xfrm>
            <a:off x="4953000" y="2133600"/>
            <a:ext cx="3886200" cy="3581400"/>
            <a:chOff x="4953000" y="2133600"/>
            <a:chExt cx="3886200" cy="3581400"/>
          </a:xfrm>
        </p:grpSpPr>
        <p:sp>
          <p:nvSpPr>
            <p:cNvPr id="58374" name="AutoShape 4"/>
            <p:cNvSpPr>
              <a:spLocks noChangeArrowheads="1"/>
            </p:cNvSpPr>
            <p:nvPr/>
          </p:nvSpPr>
          <p:spPr bwMode="auto">
            <a:xfrm>
              <a:off x="4953000" y="2971800"/>
              <a:ext cx="3886200" cy="2743200"/>
            </a:xfrm>
            <a:prstGeom prst="roundRect">
              <a:avLst>
                <a:gd name="adj" fmla="val 16667"/>
              </a:avLst>
            </a:prstGeom>
            <a:solidFill>
              <a:srgbClr val="99CCFF"/>
            </a:solidFill>
            <a:ln w="635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8375" name="AutoShape 5"/>
            <p:cNvSpPr>
              <a:spLocks noChangeArrowheads="1"/>
            </p:cNvSpPr>
            <p:nvPr/>
          </p:nvSpPr>
          <p:spPr bwMode="auto">
            <a:xfrm>
              <a:off x="5410200" y="3429000"/>
              <a:ext cx="1219200" cy="1905000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8376" name="AutoShape 6"/>
            <p:cNvSpPr>
              <a:spLocks noChangeArrowheads="1"/>
            </p:cNvSpPr>
            <p:nvPr/>
          </p:nvSpPr>
          <p:spPr bwMode="auto">
            <a:xfrm>
              <a:off x="7162800" y="3429000"/>
              <a:ext cx="1219200" cy="190500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8377" name="Rectangle 7"/>
            <p:cNvSpPr>
              <a:spLocks noChangeArrowheads="1"/>
            </p:cNvSpPr>
            <p:nvPr/>
          </p:nvSpPr>
          <p:spPr bwMode="auto">
            <a:xfrm>
              <a:off x="6629400" y="4267200"/>
              <a:ext cx="533400" cy="22860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58378" name="Group 8"/>
            <p:cNvGrpSpPr>
              <a:grpSpLocks/>
            </p:cNvGrpSpPr>
            <p:nvPr/>
          </p:nvGrpSpPr>
          <p:grpSpPr bwMode="auto">
            <a:xfrm>
              <a:off x="5105400" y="2133600"/>
              <a:ext cx="228600" cy="2133600"/>
              <a:chOff x="1872" y="1968"/>
              <a:chExt cx="144" cy="1344"/>
            </a:xfrm>
          </p:grpSpPr>
          <p:sp>
            <p:nvSpPr>
              <p:cNvPr id="58387" name="Oval 9"/>
              <p:cNvSpPr>
                <a:spLocks noChangeArrowheads="1"/>
              </p:cNvSpPr>
              <p:nvPr/>
            </p:nvSpPr>
            <p:spPr bwMode="auto">
              <a:xfrm>
                <a:off x="1872" y="3168"/>
                <a:ext cx="144" cy="144"/>
              </a:xfrm>
              <a:prstGeom prst="ellipse">
                <a:avLst/>
              </a:prstGeom>
              <a:solidFill>
                <a:srgbClr val="FF0000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8388" name="Rectangle 10"/>
              <p:cNvSpPr>
                <a:spLocks noChangeArrowheads="1"/>
              </p:cNvSpPr>
              <p:nvPr/>
            </p:nvSpPr>
            <p:spPr bwMode="auto">
              <a:xfrm>
                <a:off x="1920" y="1968"/>
                <a:ext cx="48" cy="1200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8389" name="Rectangle 11"/>
              <p:cNvSpPr>
                <a:spLocks noChangeArrowheads="1"/>
              </p:cNvSpPr>
              <p:nvPr/>
            </p:nvSpPr>
            <p:spPr bwMode="auto">
              <a:xfrm>
                <a:off x="1920" y="2352"/>
                <a:ext cx="48" cy="816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8379" name="Rectangle 12"/>
            <p:cNvSpPr>
              <a:spLocks noChangeArrowheads="1"/>
            </p:cNvSpPr>
            <p:nvPr/>
          </p:nvSpPr>
          <p:spPr bwMode="auto">
            <a:xfrm>
              <a:off x="6629400" y="4267200"/>
              <a:ext cx="228600" cy="22860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8380" name="Rectangle 13"/>
            <p:cNvSpPr>
              <a:spLocks noChangeArrowheads="1"/>
            </p:cNvSpPr>
            <p:nvPr/>
          </p:nvSpPr>
          <p:spPr bwMode="auto">
            <a:xfrm>
              <a:off x="6934200" y="4267200"/>
              <a:ext cx="228600" cy="2286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58381" name="Group 14"/>
            <p:cNvGrpSpPr>
              <a:grpSpLocks/>
            </p:cNvGrpSpPr>
            <p:nvPr/>
          </p:nvGrpSpPr>
          <p:grpSpPr bwMode="auto">
            <a:xfrm>
              <a:off x="6629400" y="2514600"/>
              <a:ext cx="533400" cy="2057400"/>
              <a:chOff x="4176" y="1584"/>
              <a:chExt cx="336" cy="1296"/>
            </a:xfrm>
          </p:grpSpPr>
          <p:sp>
            <p:nvSpPr>
              <p:cNvPr id="58383" name="Rectangle 15"/>
              <p:cNvSpPr>
                <a:spLocks noChangeArrowheads="1"/>
              </p:cNvSpPr>
              <p:nvPr/>
            </p:nvSpPr>
            <p:spPr bwMode="auto">
              <a:xfrm>
                <a:off x="4320" y="1632"/>
                <a:ext cx="48" cy="1056"/>
              </a:xfrm>
              <a:prstGeom prst="rect">
                <a:avLst/>
              </a:prstGeom>
              <a:solidFill>
                <a:srgbClr val="80808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8384" name="Oval 16"/>
              <p:cNvSpPr>
                <a:spLocks noChangeArrowheads="1"/>
              </p:cNvSpPr>
              <p:nvPr/>
            </p:nvSpPr>
            <p:spPr bwMode="auto">
              <a:xfrm>
                <a:off x="4176" y="1584"/>
                <a:ext cx="144" cy="144"/>
              </a:xfrm>
              <a:prstGeom prst="ellipse">
                <a:avLst/>
              </a:prstGeom>
              <a:solidFill>
                <a:srgbClr val="80808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8385" name="Oval 17"/>
              <p:cNvSpPr>
                <a:spLocks noChangeArrowheads="1"/>
              </p:cNvSpPr>
              <p:nvPr/>
            </p:nvSpPr>
            <p:spPr bwMode="auto">
              <a:xfrm>
                <a:off x="4368" y="1584"/>
                <a:ext cx="144" cy="144"/>
              </a:xfrm>
              <a:prstGeom prst="ellipse">
                <a:avLst/>
              </a:prstGeom>
              <a:solidFill>
                <a:srgbClr val="80808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8386" name="AutoShape 18"/>
              <p:cNvSpPr>
                <a:spLocks noChangeArrowheads="1"/>
              </p:cNvSpPr>
              <p:nvPr/>
            </p:nvSpPr>
            <p:spPr bwMode="auto">
              <a:xfrm>
                <a:off x="4272" y="2640"/>
                <a:ext cx="144" cy="24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00 h 21600"/>
                  <a:gd name="T14" fmla="*/ 17100 w 21600"/>
                  <a:gd name="T15" fmla="*/ 171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rgbClr val="80808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</p:grpSp>
        <p:sp>
          <p:nvSpPr>
            <p:cNvPr id="20" name="Ovale 19"/>
            <p:cNvSpPr/>
            <p:nvPr/>
          </p:nvSpPr>
          <p:spPr bwMode="auto">
            <a:xfrm>
              <a:off x="6840538" y="4329113"/>
              <a:ext cx="107950" cy="107950"/>
            </a:xfrm>
            <a:prstGeom prst="ellipse">
              <a:avLst/>
            </a:prstGeom>
            <a:solidFill>
              <a:schemeClr val="tx2">
                <a:lumMod val="65000"/>
                <a:lumOff val="3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ＭＳ Ｐゴシック" pitchFamily="1" charset="-128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Espansione libera del gas ideale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3886200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800" smtClean="0"/>
              <a:t>Si apre il rubinetto e si lascia espandere il gas nella parte destra del contenitore</a:t>
            </a:r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Il processo è irreversibile</a:t>
            </a:r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L’espansione è detta </a:t>
            </a:r>
            <a:r>
              <a:rPr lang="it-IT" sz="2800" i="1" smtClean="0"/>
              <a:t>libera</a:t>
            </a:r>
            <a:r>
              <a:rPr lang="it-IT" sz="2800" smtClean="0"/>
              <a:t> perché non ci sono forze esterne agenti sul gas</a:t>
            </a:r>
          </a:p>
        </p:txBody>
      </p:sp>
      <p:grpSp>
        <p:nvGrpSpPr>
          <p:cNvPr id="59396" name="Gruppo 25"/>
          <p:cNvGrpSpPr>
            <a:grpSpLocks/>
          </p:cNvGrpSpPr>
          <p:nvPr/>
        </p:nvGrpSpPr>
        <p:grpSpPr bwMode="auto">
          <a:xfrm>
            <a:off x="4953000" y="2133600"/>
            <a:ext cx="3886200" cy="3581400"/>
            <a:chOff x="4953000" y="2133600"/>
            <a:chExt cx="3886200" cy="3581400"/>
          </a:xfrm>
        </p:grpSpPr>
        <p:sp>
          <p:nvSpPr>
            <p:cNvPr id="59398" name="AutoShape 4"/>
            <p:cNvSpPr>
              <a:spLocks noChangeArrowheads="1"/>
            </p:cNvSpPr>
            <p:nvPr/>
          </p:nvSpPr>
          <p:spPr bwMode="auto">
            <a:xfrm>
              <a:off x="4953000" y="2971800"/>
              <a:ext cx="3886200" cy="2743200"/>
            </a:xfrm>
            <a:prstGeom prst="roundRect">
              <a:avLst>
                <a:gd name="adj" fmla="val 16667"/>
              </a:avLst>
            </a:prstGeom>
            <a:solidFill>
              <a:srgbClr val="99CCFF"/>
            </a:solidFill>
            <a:ln w="635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399" name="AutoShape 5"/>
            <p:cNvSpPr>
              <a:spLocks noChangeArrowheads="1"/>
            </p:cNvSpPr>
            <p:nvPr/>
          </p:nvSpPr>
          <p:spPr bwMode="auto">
            <a:xfrm>
              <a:off x="5410200" y="3429000"/>
              <a:ext cx="1219200" cy="190500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400" name="Rectangle 7"/>
            <p:cNvSpPr>
              <a:spLocks noChangeArrowheads="1"/>
            </p:cNvSpPr>
            <p:nvPr/>
          </p:nvSpPr>
          <p:spPr bwMode="auto">
            <a:xfrm>
              <a:off x="6629400" y="4267200"/>
              <a:ext cx="533400" cy="22860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59401" name="Group 8"/>
            <p:cNvGrpSpPr>
              <a:grpSpLocks/>
            </p:cNvGrpSpPr>
            <p:nvPr/>
          </p:nvGrpSpPr>
          <p:grpSpPr bwMode="auto">
            <a:xfrm>
              <a:off x="5105400" y="2133600"/>
              <a:ext cx="228600" cy="2133600"/>
              <a:chOff x="1872" y="1968"/>
              <a:chExt cx="144" cy="1344"/>
            </a:xfrm>
          </p:grpSpPr>
          <p:sp>
            <p:nvSpPr>
              <p:cNvPr id="59416" name="Oval 9"/>
              <p:cNvSpPr>
                <a:spLocks noChangeArrowheads="1"/>
              </p:cNvSpPr>
              <p:nvPr/>
            </p:nvSpPr>
            <p:spPr bwMode="auto">
              <a:xfrm>
                <a:off x="1872" y="3168"/>
                <a:ext cx="144" cy="144"/>
              </a:xfrm>
              <a:prstGeom prst="ellipse">
                <a:avLst/>
              </a:prstGeom>
              <a:solidFill>
                <a:srgbClr val="FF0000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9417" name="Rectangle 10"/>
              <p:cNvSpPr>
                <a:spLocks noChangeArrowheads="1"/>
              </p:cNvSpPr>
              <p:nvPr/>
            </p:nvSpPr>
            <p:spPr bwMode="auto">
              <a:xfrm>
                <a:off x="1920" y="1968"/>
                <a:ext cx="48" cy="1200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9418" name="Rectangle 11"/>
              <p:cNvSpPr>
                <a:spLocks noChangeArrowheads="1"/>
              </p:cNvSpPr>
              <p:nvPr/>
            </p:nvSpPr>
            <p:spPr bwMode="auto">
              <a:xfrm>
                <a:off x="1920" y="2352"/>
                <a:ext cx="48" cy="816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9402" name="Rectangle 12"/>
            <p:cNvSpPr>
              <a:spLocks noChangeArrowheads="1"/>
            </p:cNvSpPr>
            <p:nvPr/>
          </p:nvSpPr>
          <p:spPr bwMode="auto">
            <a:xfrm>
              <a:off x="6629400" y="4267200"/>
              <a:ext cx="228600" cy="2286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403" name="Rectangle 13"/>
            <p:cNvSpPr>
              <a:spLocks noChangeArrowheads="1"/>
            </p:cNvSpPr>
            <p:nvPr/>
          </p:nvSpPr>
          <p:spPr bwMode="auto">
            <a:xfrm>
              <a:off x="6934200" y="4267200"/>
              <a:ext cx="228600" cy="2286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404" name="AutoShape 20"/>
            <p:cNvSpPr>
              <a:spLocks noChangeArrowheads="1"/>
            </p:cNvSpPr>
            <p:nvPr/>
          </p:nvSpPr>
          <p:spPr bwMode="auto">
            <a:xfrm>
              <a:off x="5410200" y="3429000"/>
              <a:ext cx="1219200" cy="1905000"/>
            </a:xfrm>
            <a:prstGeom prst="roundRect">
              <a:avLst>
                <a:gd name="adj" fmla="val 16667"/>
              </a:avLst>
            </a:prstGeom>
            <a:solidFill>
              <a:srgbClr val="FFFF00">
                <a:alpha val="50195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405" name="AutoShape 21"/>
            <p:cNvSpPr>
              <a:spLocks noChangeArrowheads="1"/>
            </p:cNvSpPr>
            <p:nvPr/>
          </p:nvSpPr>
          <p:spPr bwMode="auto">
            <a:xfrm>
              <a:off x="7162800" y="3429000"/>
              <a:ext cx="1219200" cy="190500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406" name="AutoShape 6"/>
            <p:cNvSpPr>
              <a:spLocks noChangeArrowheads="1"/>
            </p:cNvSpPr>
            <p:nvPr/>
          </p:nvSpPr>
          <p:spPr bwMode="auto">
            <a:xfrm>
              <a:off x="7162800" y="3429000"/>
              <a:ext cx="1219200" cy="1905000"/>
            </a:xfrm>
            <a:prstGeom prst="roundRect">
              <a:avLst>
                <a:gd name="adj" fmla="val 16667"/>
              </a:avLst>
            </a:prstGeom>
            <a:solidFill>
              <a:srgbClr val="FFFF00">
                <a:alpha val="43921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407" name="Rectangle 22"/>
            <p:cNvSpPr>
              <a:spLocks noChangeArrowheads="1"/>
            </p:cNvSpPr>
            <p:nvPr/>
          </p:nvSpPr>
          <p:spPr bwMode="auto">
            <a:xfrm>
              <a:off x="6934200" y="4267200"/>
              <a:ext cx="228600" cy="228600"/>
            </a:xfrm>
            <a:prstGeom prst="rect">
              <a:avLst/>
            </a:prstGeom>
            <a:solidFill>
              <a:srgbClr val="FFFF00">
                <a:alpha val="50195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408" name="Rectangle 23"/>
            <p:cNvSpPr>
              <a:spLocks noChangeArrowheads="1"/>
            </p:cNvSpPr>
            <p:nvPr/>
          </p:nvSpPr>
          <p:spPr bwMode="auto">
            <a:xfrm>
              <a:off x="6629400" y="4267200"/>
              <a:ext cx="228600" cy="228600"/>
            </a:xfrm>
            <a:prstGeom prst="rect">
              <a:avLst/>
            </a:prstGeom>
            <a:solidFill>
              <a:srgbClr val="FFFF00">
                <a:alpha val="50195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59409" name="Group 25"/>
            <p:cNvGrpSpPr>
              <a:grpSpLocks/>
            </p:cNvGrpSpPr>
            <p:nvPr/>
          </p:nvGrpSpPr>
          <p:grpSpPr bwMode="auto">
            <a:xfrm>
              <a:off x="6781800" y="2514600"/>
              <a:ext cx="228600" cy="2057400"/>
              <a:chOff x="4272" y="1584"/>
              <a:chExt cx="144" cy="1296"/>
            </a:xfrm>
          </p:grpSpPr>
          <p:sp>
            <p:nvSpPr>
              <p:cNvPr id="59412" name="Rectangle 15"/>
              <p:cNvSpPr>
                <a:spLocks noChangeArrowheads="1"/>
              </p:cNvSpPr>
              <p:nvPr/>
            </p:nvSpPr>
            <p:spPr bwMode="auto">
              <a:xfrm>
                <a:off x="4320" y="1632"/>
                <a:ext cx="48" cy="1056"/>
              </a:xfrm>
              <a:prstGeom prst="rect">
                <a:avLst/>
              </a:prstGeom>
              <a:solidFill>
                <a:srgbClr val="80808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9413" name="Oval 16"/>
              <p:cNvSpPr>
                <a:spLocks noChangeArrowheads="1"/>
              </p:cNvSpPr>
              <p:nvPr/>
            </p:nvSpPr>
            <p:spPr bwMode="auto">
              <a:xfrm>
                <a:off x="4272" y="1584"/>
                <a:ext cx="48" cy="144"/>
              </a:xfrm>
              <a:prstGeom prst="ellipse">
                <a:avLst/>
              </a:prstGeom>
              <a:solidFill>
                <a:srgbClr val="80808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9414" name="Oval 17"/>
              <p:cNvSpPr>
                <a:spLocks noChangeArrowheads="1"/>
              </p:cNvSpPr>
              <p:nvPr/>
            </p:nvSpPr>
            <p:spPr bwMode="auto">
              <a:xfrm>
                <a:off x="4368" y="1584"/>
                <a:ext cx="48" cy="144"/>
              </a:xfrm>
              <a:prstGeom prst="ellipse">
                <a:avLst/>
              </a:prstGeom>
              <a:solidFill>
                <a:srgbClr val="80808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9415" name="AutoShape 18"/>
              <p:cNvSpPr>
                <a:spLocks noChangeArrowheads="1"/>
              </p:cNvSpPr>
              <p:nvPr/>
            </p:nvSpPr>
            <p:spPr bwMode="auto">
              <a:xfrm>
                <a:off x="4272" y="2640"/>
                <a:ext cx="144" cy="24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00 h 21600"/>
                  <a:gd name="T14" fmla="*/ 17100 w 21600"/>
                  <a:gd name="T15" fmla="*/ 171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rgbClr val="80808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</p:grpSp>
        <p:sp>
          <p:nvSpPr>
            <p:cNvPr id="59410" name="Rectangle 19"/>
            <p:cNvSpPr>
              <a:spLocks noChangeArrowheads="1"/>
            </p:cNvSpPr>
            <p:nvPr/>
          </p:nvSpPr>
          <p:spPr bwMode="auto">
            <a:xfrm>
              <a:off x="6781800" y="4343400"/>
              <a:ext cx="228600" cy="76200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411" name="Rectangle 24"/>
            <p:cNvSpPr>
              <a:spLocks noChangeArrowheads="1"/>
            </p:cNvSpPr>
            <p:nvPr/>
          </p:nvSpPr>
          <p:spPr bwMode="auto">
            <a:xfrm>
              <a:off x="6781800" y="4343400"/>
              <a:ext cx="228600" cy="76200"/>
            </a:xfrm>
            <a:prstGeom prst="rect">
              <a:avLst/>
            </a:prstGeom>
            <a:solidFill>
              <a:srgbClr val="FFFF00">
                <a:alpha val="5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9397" name="Segnaposto numero diapositiva 2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C684A2D-FFAA-4393-B8FD-415673DE80C9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35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Espansione libera del gas ideale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133600"/>
            <a:ext cx="8001000" cy="4267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800" smtClean="0"/>
              <a:t>Sperimentalmente si osserva che la temperatura rimane invariata</a:t>
            </a:r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Il gas quindi non scambia calore con l’ambiente (il calorimetro): </a:t>
            </a:r>
            <a:r>
              <a:rPr lang="it-IT" sz="2800" i="1" smtClean="0"/>
              <a:t>Q=0</a:t>
            </a:r>
            <a:endParaRPr lang="it-IT" sz="2800" smtClean="0"/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Inoltre non scambia lavoro con l’ambiente (le pareti del contenitore sono rigide): </a:t>
            </a:r>
            <a:r>
              <a:rPr lang="it-IT" sz="2800" i="1" smtClean="0"/>
              <a:t>L=0</a:t>
            </a:r>
            <a:endParaRPr lang="it-IT" sz="2800" smtClean="0"/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Dal 1° principio segue che </a:t>
            </a:r>
            <a:r>
              <a:rPr lang="it-IT" sz="2800" i="1" smtClean="0">
                <a:latin typeface="Symbol" pitchFamily="18" charset="2"/>
                <a:sym typeface="Symbol" pitchFamily="18" charset="2"/>
              </a:rPr>
              <a:t></a:t>
            </a:r>
            <a:r>
              <a:rPr lang="it-IT" sz="2800" i="1" smtClean="0"/>
              <a:t>U=0</a:t>
            </a:r>
            <a:endParaRPr lang="it-IT" sz="2800" smtClean="0"/>
          </a:p>
          <a:p>
            <a:pPr eaLnBrk="1" hangingPunct="1">
              <a:lnSpc>
                <a:spcPct val="90000"/>
              </a:lnSpc>
            </a:pPr>
            <a:r>
              <a:rPr lang="it-IT" sz="2800" i="1" smtClean="0">
                <a:solidFill>
                  <a:srgbClr val="2217BC"/>
                </a:solidFill>
              </a:rPr>
              <a:t>Nell’espansione libera l’energia interna di un gas ideale non varia</a:t>
            </a:r>
          </a:p>
        </p:txBody>
      </p:sp>
      <p:sp>
        <p:nvSpPr>
          <p:cNvPr id="60420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B30BF15-B195-4D3C-947B-9346DE2C5454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36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Espansione libera del gas ideale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286000"/>
            <a:ext cx="8001000" cy="2895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800" smtClean="0"/>
              <a:t>In realtà</a:t>
            </a:r>
            <a:r>
              <a:rPr lang="it-IT" sz="2800" i="1" smtClean="0"/>
              <a:t> </a:t>
            </a:r>
            <a:r>
              <a:rPr lang="it-IT" sz="2800" smtClean="0"/>
              <a:t>si osserva una piccola variazione di temperatura, tanto più piccola quanto più il gas è vicino alle condizioni di idealità</a:t>
            </a:r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Si assume quindi che per un gas ideale si avrebbe variazione di temperatura rigorosamente nulla</a:t>
            </a:r>
          </a:p>
        </p:txBody>
      </p:sp>
      <p:sp>
        <p:nvSpPr>
          <p:cNvPr id="61444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7168BCC-CA54-4D82-B5E8-1FD98941C793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37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Espansione libera del gas ideale</a:t>
            </a:r>
          </a:p>
        </p:txBody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209800"/>
            <a:ext cx="8001000" cy="34290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800" smtClean="0"/>
              <a:t>Nella trasformazione il gas cambia sia pressione che volume, ma l’energia interna non varia</a:t>
            </a:r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Se ne conclude che </a:t>
            </a:r>
            <a:r>
              <a:rPr lang="it-IT" sz="2800" i="1" smtClean="0">
                <a:solidFill>
                  <a:srgbClr val="2217BC"/>
                </a:solidFill>
              </a:rPr>
              <a:t>l’energia interna del gas ideale può dipendere solo dalla temperatura</a:t>
            </a:r>
            <a:endParaRPr lang="it-IT" sz="2800" smtClean="0"/>
          </a:p>
        </p:txBody>
      </p:sp>
      <p:graphicFrame>
        <p:nvGraphicFramePr>
          <p:cNvPr id="24578" name="Object 4"/>
          <p:cNvGraphicFramePr>
            <a:graphicFrameLocks noChangeAspect="1"/>
          </p:cNvGraphicFramePr>
          <p:nvPr/>
        </p:nvGraphicFramePr>
        <p:xfrm>
          <a:off x="3886200" y="4387850"/>
          <a:ext cx="1433513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79" name="Equazione" r:id="rId3" imgW="596900" imgH="203200" progId="Equation.3">
                  <p:embed/>
                </p:oleObj>
              </mc:Choice>
              <mc:Fallback>
                <p:oleObj name="Equazione" r:id="rId3" imgW="596900" imgH="2032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86200" y="4387850"/>
                        <a:ext cx="1433513" cy="488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1" name="Segnaposto numero diapositiva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89B59E4-CB41-48EF-8471-11C2AA2F6A29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38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Relazione tra </a:t>
            </a:r>
            <a:r>
              <a:rPr lang="it-IT" i="1" smtClean="0"/>
              <a:t>C</a:t>
            </a:r>
            <a:r>
              <a:rPr lang="it-IT" i="1" baseline="-25000" smtClean="0"/>
              <a:t>v</a:t>
            </a:r>
            <a:r>
              <a:rPr lang="it-IT" smtClean="0"/>
              <a:t> e </a:t>
            </a:r>
            <a:r>
              <a:rPr lang="it-IT" i="1" smtClean="0"/>
              <a:t>U</a:t>
            </a:r>
            <a:endParaRPr lang="it-IT" smtClean="0"/>
          </a:p>
        </p:txBody>
      </p:sp>
      <p:sp>
        <p:nvSpPr>
          <p:cNvPr id="2560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9248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300" smtClean="0"/>
              <a:t>Consideriamo una </a:t>
            </a:r>
            <a:r>
              <a:rPr lang="it-IT" sz="2300" i="1" smtClean="0">
                <a:solidFill>
                  <a:srgbClr val="2217BC"/>
                </a:solidFill>
              </a:rPr>
              <a:t>trasformazione isocora</a:t>
            </a:r>
            <a:r>
              <a:rPr lang="it-IT" sz="2300" smtClean="0">
                <a:solidFill>
                  <a:srgbClr val="2217BC"/>
                </a:solidFill>
              </a:rPr>
              <a:t> </a:t>
            </a:r>
            <a:r>
              <a:rPr lang="it-IT" sz="2300" i="1" smtClean="0">
                <a:solidFill>
                  <a:srgbClr val="2217BC"/>
                </a:solidFill>
              </a:rPr>
              <a:t>quasistatica</a:t>
            </a:r>
            <a:r>
              <a:rPr lang="it-IT" sz="2300" smtClean="0"/>
              <a:t> di </a:t>
            </a:r>
            <a:r>
              <a:rPr lang="it-IT" sz="2300" i="1" smtClean="0"/>
              <a:t>n</a:t>
            </a:r>
            <a:r>
              <a:rPr lang="it-IT" sz="2300" smtClean="0"/>
              <a:t> moli di una </a:t>
            </a:r>
            <a:r>
              <a:rPr lang="it-IT" sz="2300" i="1" smtClean="0">
                <a:solidFill>
                  <a:srgbClr val="2217BC"/>
                </a:solidFill>
              </a:rPr>
              <a:t>sostanza generica</a:t>
            </a:r>
          </a:p>
          <a:p>
            <a:pPr eaLnBrk="1" hangingPunct="1">
              <a:lnSpc>
                <a:spcPct val="90000"/>
              </a:lnSpc>
            </a:pPr>
            <a:r>
              <a:rPr lang="it-IT" sz="2300" smtClean="0"/>
              <a:t>Esprimiamo il 1° principio in forma differenziale</a:t>
            </a:r>
          </a:p>
          <a:p>
            <a:pPr eaLnBrk="1" hangingPunct="1">
              <a:lnSpc>
                <a:spcPct val="90000"/>
              </a:lnSpc>
            </a:pPr>
            <a:endParaRPr lang="it-IT" sz="2300" smtClean="0"/>
          </a:p>
          <a:p>
            <a:pPr eaLnBrk="1" hangingPunct="1">
              <a:lnSpc>
                <a:spcPct val="90000"/>
              </a:lnSpc>
            </a:pPr>
            <a:r>
              <a:rPr lang="it-IT" sz="2300" smtClean="0"/>
              <a:t>Sia </a:t>
            </a:r>
            <a:r>
              <a:rPr lang="it-IT" sz="2300" i="1" smtClean="0"/>
              <a:t>dT</a:t>
            </a:r>
            <a:r>
              <a:rPr lang="it-IT" sz="2300" smtClean="0"/>
              <a:t> la variazione di temperatura corrispondente allo scambio di calore </a:t>
            </a:r>
            <a:r>
              <a:rPr lang="it-IT" sz="2300" i="1" smtClean="0">
                <a:latin typeface="Symbol" pitchFamily="18" charset="2"/>
                <a:sym typeface="Symbol" pitchFamily="18" charset="2"/>
              </a:rPr>
              <a:t></a:t>
            </a:r>
            <a:r>
              <a:rPr lang="it-IT" sz="2300" i="1" smtClean="0"/>
              <a:t>Q </a:t>
            </a:r>
          </a:p>
          <a:p>
            <a:pPr eaLnBrk="1" hangingPunct="1">
              <a:lnSpc>
                <a:spcPct val="90000"/>
              </a:lnSpc>
            </a:pPr>
            <a:r>
              <a:rPr lang="it-IT" sz="2300" smtClean="0"/>
              <a:t>Per una trasformazione isocora avremo che il lavoro scambiato è nullo: </a:t>
            </a:r>
            <a:r>
              <a:rPr lang="it-IT" sz="2300" i="1" smtClean="0">
                <a:latin typeface="Symbol" pitchFamily="18" charset="2"/>
                <a:sym typeface="Symbol" pitchFamily="18" charset="2"/>
              </a:rPr>
              <a:t></a:t>
            </a:r>
            <a:r>
              <a:rPr lang="it-IT" sz="2300" i="1" smtClean="0"/>
              <a:t>L=pdV=0</a:t>
            </a:r>
          </a:p>
          <a:p>
            <a:pPr eaLnBrk="1" hangingPunct="1">
              <a:lnSpc>
                <a:spcPct val="90000"/>
              </a:lnSpc>
            </a:pPr>
            <a:r>
              <a:rPr lang="it-IT" sz="2300" smtClean="0"/>
              <a:t>e che</a:t>
            </a:r>
            <a:r>
              <a:rPr lang="it-IT" sz="2300" i="1" smtClean="0"/>
              <a:t> </a:t>
            </a:r>
            <a:r>
              <a:rPr lang="it-IT" sz="2300" smtClean="0"/>
              <a:t>il rapporto tra calore scambiato e variazione di temperatura è (</a:t>
            </a:r>
            <a:r>
              <a:rPr lang="it-IT" sz="2300" i="1" smtClean="0"/>
              <a:t>n</a:t>
            </a:r>
            <a:r>
              <a:rPr lang="it-IT" sz="2300" smtClean="0"/>
              <a:t> volte) il calore molare a volume costante:</a:t>
            </a:r>
          </a:p>
          <a:p>
            <a:pPr eaLnBrk="1" hangingPunct="1">
              <a:lnSpc>
                <a:spcPct val="90000"/>
              </a:lnSpc>
            </a:pPr>
            <a:endParaRPr lang="it-IT" sz="2800" smtClean="0"/>
          </a:p>
        </p:txBody>
      </p:sp>
      <p:graphicFrame>
        <p:nvGraphicFramePr>
          <p:cNvPr id="25602" name="Object 4"/>
          <p:cNvGraphicFramePr>
            <a:graphicFrameLocks noChangeAspect="1"/>
          </p:cNvGraphicFramePr>
          <p:nvPr/>
        </p:nvGraphicFramePr>
        <p:xfrm>
          <a:off x="3657600" y="3048000"/>
          <a:ext cx="2044700" cy="395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4" name="Equazione" r:id="rId3" imgW="850900" imgH="165100" progId="Equation.3">
                  <p:embed/>
                </p:oleObj>
              </mc:Choice>
              <mc:Fallback>
                <p:oleObj name="Equazione" r:id="rId3" imgW="850900" imgH="1651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0" y="3048000"/>
                        <a:ext cx="2044700" cy="395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3" name="Object 5"/>
          <p:cNvGraphicFramePr>
            <a:graphicFrameLocks noChangeAspect="1"/>
          </p:cNvGraphicFramePr>
          <p:nvPr/>
        </p:nvGraphicFramePr>
        <p:xfrm>
          <a:off x="3017838" y="5562600"/>
          <a:ext cx="3325812" cy="973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5" name="Equazione" r:id="rId5" imgW="1384300" imgH="406400" progId="Equation.3">
                  <p:embed/>
                </p:oleObj>
              </mc:Choice>
              <mc:Fallback>
                <p:oleObj name="Equazione" r:id="rId5" imgW="1384300" imgH="4064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17838" y="5562600"/>
                        <a:ext cx="3325812" cy="973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6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F0E2C86-9C2E-4E3F-BD8A-406A49907485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39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Relazione di Mayer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smtClean="0"/>
              <a:t>Mediante il 1° principio è possibile dimostrare un’importante relazione tra i calori molari del </a:t>
            </a:r>
            <a:r>
              <a:rPr lang="it-IT" i="1" smtClean="0">
                <a:solidFill>
                  <a:srgbClr val="2217BC"/>
                </a:solidFill>
              </a:rPr>
              <a:t>gas ideale</a:t>
            </a:r>
            <a:endParaRPr lang="it-IT" smtClean="0"/>
          </a:p>
        </p:txBody>
      </p:sp>
      <p:sp>
        <p:nvSpPr>
          <p:cNvPr id="62468" name="Oval 5"/>
          <p:cNvSpPr>
            <a:spLocks noChangeArrowheads="1"/>
          </p:cNvSpPr>
          <p:nvPr/>
        </p:nvSpPr>
        <p:spPr bwMode="auto">
          <a:xfrm>
            <a:off x="6211888" y="5341938"/>
            <a:ext cx="60325" cy="68262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2469" name="Text Box 7"/>
          <p:cNvSpPr txBox="1">
            <a:spLocks noChangeArrowheads="1"/>
          </p:cNvSpPr>
          <p:nvPr/>
        </p:nvSpPr>
        <p:spPr bwMode="auto">
          <a:xfrm>
            <a:off x="5867400" y="5181600"/>
            <a:ext cx="38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/>
              <a:t>A</a:t>
            </a:r>
          </a:p>
        </p:txBody>
      </p:sp>
      <p:grpSp>
        <p:nvGrpSpPr>
          <p:cNvPr id="62470" name="Group 9"/>
          <p:cNvGrpSpPr>
            <a:grpSpLocks/>
          </p:cNvGrpSpPr>
          <p:nvPr/>
        </p:nvGrpSpPr>
        <p:grpSpPr bwMode="auto">
          <a:xfrm>
            <a:off x="5257800" y="3581400"/>
            <a:ext cx="3028950" cy="2789238"/>
            <a:chOff x="3216" y="2592"/>
            <a:chExt cx="1818" cy="1757"/>
          </a:xfrm>
        </p:grpSpPr>
        <p:sp>
          <p:nvSpPr>
            <p:cNvPr id="62474" name="Line 10"/>
            <p:cNvSpPr>
              <a:spLocks noChangeShapeType="1"/>
            </p:cNvSpPr>
            <p:nvPr/>
          </p:nvSpPr>
          <p:spPr bwMode="auto">
            <a:xfrm flipV="1">
              <a:off x="3452" y="2722"/>
              <a:ext cx="0" cy="13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62475" name="Line 11"/>
            <p:cNvSpPr>
              <a:spLocks noChangeShapeType="1"/>
            </p:cNvSpPr>
            <p:nvPr/>
          </p:nvSpPr>
          <p:spPr bwMode="auto">
            <a:xfrm>
              <a:off x="3452" y="4104"/>
              <a:ext cx="135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62476" name="Text Box 12"/>
            <p:cNvSpPr txBox="1">
              <a:spLocks noChangeArrowheads="1"/>
            </p:cNvSpPr>
            <p:nvPr/>
          </p:nvSpPr>
          <p:spPr bwMode="auto">
            <a:xfrm>
              <a:off x="3216" y="2592"/>
              <a:ext cx="2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p</a:t>
              </a:r>
            </a:p>
          </p:txBody>
        </p:sp>
        <p:sp>
          <p:nvSpPr>
            <p:cNvPr id="62477" name="Text Box 13"/>
            <p:cNvSpPr txBox="1">
              <a:spLocks noChangeArrowheads="1"/>
            </p:cNvSpPr>
            <p:nvPr/>
          </p:nvSpPr>
          <p:spPr bwMode="auto">
            <a:xfrm>
              <a:off x="4801" y="4061"/>
              <a:ext cx="23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V</a:t>
              </a:r>
            </a:p>
          </p:txBody>
        </p:sp>
      </p:grpSp>
      <p:sp>
        <p:nvSpPr>
          <p:cNvPr id="62471" name="Freeform 17"/>
          <p:cNvSpPr>
            <a:spLocks/>
          </p:cNvSpPr>
          <p:nvPr/>
        </p:nvSpPr>
        <p:spPr bwMode="auto">
          <a:xfrm>
            <a:off x="6019800" y="4724400"/>
            <a:ext cx="914400" cy="914400"/>
          </a:xfrm>
          <a:custGeom>
            <a:avLst/>
            <a:gdLst>
              <a:gd name="T0" fmla="*/ 0 w 912"/>
              <a:gd name="T1" fmla="*/ 0 h 720"/>
              <a:gd name="T2" fmla="*/ 2147483647 w 912"/>
              <a:gd name="T3" fmla="*/ 2147483647 h 720"/>
              <a:gd name="T4" fmla="*/ 2147483647 w 912"/>
              <a:gd name="T5" fmla="*/ 2147483647 h 720"/>
              <a:gd name="T6" fmla="*/ 2147483647 w 912"/>
              <a:gd name="T7" fmla="*/ 2147483647 h 720"/>
              <a:gd name="T8" fmla="*/ 2147483647 w 912"/>
              <a:gd name="T9" fmla="*/ 2147483647 h 720"/>
              <a:gd name="T10" fmla="*/ 2147483647 w 912"/>
              <a:gd name="T11" fmla="*/ 2147483647 h 72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912"/>
              <a:gd name="T19" fmla="*/ 0 h 720"/>
              <a:gd name="T20" fmla="*/ 912 w 912"/>
              <a:gd name="T21" fmla="*/ 720 h 72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912" h="720">
                <a:moveTo>
                  <a:pt x="0" y="0"/>
                </a:moveTo>
                <a:cubicBezTo>
                  <a:pt x="12" y="84"/>
                  <a:pt x="24" y="168"/>
                  <a:pt x="48" y="240"/>
                </a:cubicBezTo>
                <a:cubicBezTo>
                  <a:pt x="72" y="312"/>
                  <a:pt x="96" y="376"/>
                  <a:pt x="144" y="432"/>
                </a:cubicBezTo>
                <a:cubicBezTo>
                  <a:pt x="192" y="488"/>
                  <a:pt x="264" y="536"/>
                  <a:pt x="336" y="576"/>
                </a:cubicBezTo>
                <a:cubicBezTo>
                  <a:pt x="408" y="616"/>
                  <a:pt x="480" y="648"/>
                  <a:pt x="576" y="672"/>
                </a:cubicBezTo>
                <a:cubicBezTo>
                  <a:pt x="672" y="696"/>
                  <a:pt x="792" y="708"/>
                  <a:pt x="912" y="720"/>
                </a:cubicBezTo>
              </a:path>
            </a:pathLst>
          </a:cu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62472" name="Rectangle 23"/>
          <p:cNvSpPr>
            <a:spLocks noChangeArrowheads="1"/>
          </p:cNvSpPr>
          <p:nvPr/>
        </p:nvSpPr>
        <p:spPr bwMode="auto">
          <a:xfrm>
            <a:off x="838200" y="3733800"/>
            <a:ext cx="45720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it-IT" sz="3200"/>
              <a:t>Supponiamo di avere </a:t>
            </a:r>
            <a:r>
              <a:rPr lang="it-IT" sz="3200" i="1"/>
              <a:t>una mole</a:t>
            </a:r>
            <a:r>
              <a:rPr lang="it-IT" sz="3200"/>
              <a:t> di gas nello stato iniziale A posto sull’isoterma </a:t>
            </a:r>
            <a:r>
              <a:rPr lang="it-IT" sz="3200" i="1"/>
              <a:t>T</a:t>
            </a:r>
            <a:r>
              <a:rPr lang="it-IT" sz="3200" i="1" baseline="-25000"/>
              <a:t>1</a:t>
            </a:r>
            <a:endParaRPr lang="it-IT" sz="3200"/>
          </a:p>
        </p:txBody>
      </p:sp>
      <p:sp>
        <p:nvSpPr>
          <p:cNvPr id="62473" name="Segnaposto numero diapositiva 1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0A85BA5-8545-406D-89BE-9CC0D0279EC9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40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Relazione di Mayer</a:t>
            </a:r>
          </a:p>
        </p:txBody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752600"/>
            <a:ext cx="5562600" cy="4114800"/>
          </a:xfrm>
        </p:spPr>
        <p:txBody>
          <a:bodyPr/>
          <a:lstStyle/>
          <a:p>
            <a:pPr eaLnBrk="1" hangingPunct="1"/>
            <a:r>
              <a:rPr lang="it-IT" sz="2500" smtClean="0"/>
              <a:t>Consideriamo due TQS</a:t>
            </a:r>
          </a:p>
          <a:p>
            <a:pPr lvl="1" eaLnBrk="1" hangingPunct="1"/>
            <a:r>
              <a:rPr lang="it-IT" sz="2500" smtClean="0"/>
              <a:t>la prima isocora verso lo stato B</a:t>
            </a:r>
          </a:p>
          <a:p>
            <a:pPr lvl="1" eaLnBrk="1" hangingPunct="1"/>
            <a:r>
              <a:rPr lang="it-IT" sz="2500" smtClean="0"/>
              <a:t>la seconda isobara verso lo stato C</a:t>
            </a:r>
          </a:p>
          <a:p>
            <a:pPr eaLnBrk="1" hangingPunct="1"/>
            <a:r>
              <a:rPr lang="it-IT" sz="2500" smtClean="0"/>
              <a:t>Entrambi gli stati B e C si trovino sull’isoterma </a:t>
            </a:r>
            <a:r>
              <a:rPr lang="it-IT" sz="2500" i="1" smtClean="0"/>
              <a:t>T</a:t>
            </a:r>
            <a:r>
              <a:rPr lang="it-IT" sz="2500" i="1" baseline="-25000" smtClean="0"/>
              <a:t>2</a:t>
            </a:r>
            <a:endParaRPr lang="it-IT" sz="2500" smtClean="0"/>
          </a:p>
        </p:txBody>
      </p:sp>
      <p:grpSp>
        <p:nvGrpSpPr>
          <p:cNvPr id="26629" name="Group 4"/>
          <p:cNvGrpSpPr>
            <a:grpSpLocks/>
          </p:cNvGrpSpPr>
          <p:nvPr/>
        </p:nvGrpSpPr>
        <p:grpSpPr bwMode="auto">
          <a:xfrm>
            <a:off x="5638800" y="2209800"/>
            <a:ext cx="3124200" cy="2941638"/>
            <a:chOff x="3312" y="2160"/>
            <a:chExt cx="1968" cy="1853"/>
          </a:xfrm>
        </p:grpSpPr>
        <p:sp>
          <p:nvSpPr>
            <p:cNvPr id="26633" name="Oval 5"/>
            <p:cNvSpPr>
              <a:spLocks noChangeArrowheads="1"/>
            </p:cNvSpPr>
            <p:nvPr/>
          </p:nvSpPr>
          <p:spPr bwMode="auto">
            <a:xfrm>
              <a:off x="3913" y="3365"/>
              <a:ext cx="38" cy="43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634" name="Text Box 6"/>
            <p:cNvSpPr txBox="1">
              <a:spLocks noChangeArrowheads="1"/>
            </p:cNvSpPr>
            <p:nvPr/>
          </p:nvSpPr>
          <p:spPr bwMode="auto">
            <a:xfrm>
              <a:off x="3696" y="3264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A</a:t>
              </a:r>
            </a:p>
          </p:txBody>
        </p:sp>
        <p:grpSp>
          <p:nvGrpSpPr>
            <p:cNvPr id="26635" name="Group 7"/>
            <p:cNvGrpSpPr>
              <a:grpSpLocks/>
            </p:cNvGrpSpPr>
            <p:nvPr/>
          </p:nvGrpSpPr>
          <p:grpSpPr bwMode="auto">
            <a:xfrm>
              <a:off x="3312" y="2256"/>
              <a:ext cx="1908" cy="1757"/>
              <a:chOff x="3216" y="2592"/>
              <a:chExt cx="1818" cy="1757"/>
            </a:xfrm>
          </p:grpSpPr>
          <p:sp>
            <p:nvSpPr>
              <p:cNvPr id="26644" name="Line 8"/>
              <p:cNvSpPr>
                <a:spLocks noChangeShapeType="1"/>
              </p:cNvSpPr>
              <p:nvPr/>
            </p:nvSpPr>
            <p:spPr bwMode="auto">
              <a:xfrm flipV="1">
                <a:off x="3452" y="2722"/>
                <a:ext cx="0" cy="138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26645" name="Line 9"/>
              <p:cNvSpPr>
                <a:spLocks noChangeShapeType="1"/>
              </p:cNvSpPr>
              <p:nvPr/>
            </p:nvSpPr>
            <p:spPr bwMode="auto">
              <a:xfrm>
                <a:off x="3452" y="4104"/>
                <a:ext cx="135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26646" name="Text Box 10"/>
              <p:cNvSpPr txBox="1">
                <a:spLocks noChangeArrowheads="1"/>
              </p:cNvSpPr>
              <p:nvPr/>
            </p:nvSpPr>
            <p:spPr bwMode="auto">
              <a:xfrm>
                <a:off x="3216" y="2592"/>
                <a:ext cx="212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it-IT"/>
                  <a:t>p</a:t>
                </a:r>
              </a:p>
            </p:txBody>
          </p:sp>
          <p:sp>
            <p:nvSpPr>
              <p:cNvPr id="26647" name="Text Box 11"/>
              <p:cNvSpPr txBox="1">
                <a:spLocks noChangeArrowheads="1"/>
              </p:cNvSpPr>
              <p:nvPr/>
            </p:nvSpPr>
            <p:spPr bwMode="auto">
              <a:xfrm>
                <a:off x="4801" y="4061"/>
                <a:ext cx="233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it-IT"/>
                  <a:t>V</a:t>
                </a:r>
              </a:p>
            </p:txBody>
          </p:sp>
        </p:grpSp>
        <p:sp>
          <p:nvSpPr>
            <p:cNvPr id="26636" name="Freeform 12"/>
            <p:cNvSpPr>
              <a:spLocks/>
            </p:cNvSpPr>
            <p:nvPr/>
          </p:nvSpPr>
          <p:spPr bwMode="auto">
            <a:xfrm>
              <a:off x="3936" y="2256"/>
              <a:ext cx="1344" cy="1152"/>
            </a:xfrm>
            <a:custGeom>
              <a:avLst/>
              <a:gdLst>
                <a:gd name="T0" fmla="*/ 0 w 912"/>
                <a:gd name="T1" fmla="*/ 0 h 720"/>
                <a:gd name="T2" fmla="*/ 2333 w 912"/>
                <a:gd name="T3" fmla="*/ 26358 h 720"/>
                <a:gd name="T4" fmla="*/ 6941 w 912"/>
                <a:gd name="T5" fmla="*/ 47514 h 720"/>
                <a:gd name="T6" fmla="*/ 16216 w 912"/>
                <a:gd name="T7" fmla="*/ 63352 h 720"/>
                <a:gd name="T8" fmla="*/ 27831 w 912"/>
                <a:gd name="T9" fmla="*/ 73872 h 720"/>
                <a:gd name="T10" fmla="*/ 44068 w 912"/>
                <a:gd name="T11" fmla="*/ 79155 h 7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12"/>
                <a:gd name="T19" fmla="*/ 0 h 720"/>
                <a:gd name="T20" fmla="*/ 912 w 912"/>
                <a:gd name="T21" fmla="*/ 720 h 72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12" h="720">
                  <a:moveTo>
                    <a:pt x="0" y="0"/>
                  </a:moveTo>
                  <a:cubicBezTo>
                    <a:pt x="12" y="84"/>
                    <a:pt x="24" y="168"/>
                    <a:pt x="48" y="240"/>
                  </a:cubicBezTo>
                  <a:cubicBezTo>
                    <a:pt x="72" y="312"/>
                    <a:pt x="96" y="376"/>
                    <a:pt x="144" y="432"/>
                  </a:cubicBezTo>
                  <a:cubicBezTo>
                    <a:pt x="192" y="488"/>
                    <a:pt x="264" y="536"/>
                    <a:pt x="336" y="576"/>
                  </a:cubicBezTo>
                  <a:cubicBezTo>
                    <a:pt x="408" y="616"/>
                    <a:pt x="480" y="648"/>
                    <a:pt x="576" y="672"/>
                  </a:cubicBezTo>
                  <a:cubicBezTo>
                    <a:pt x="672" y="696"/>
                    <a:pt x="792" y="708"/>
                    <a:pt x="912" y="72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6637" name="Oval 13"/>
            <p:cNvSpPr>
              <a:spLocks noChangeArrowheads="1"/>
            </p:cNvSpPr>
            <p:nvPr/>
          </p:nvSpPr>
          <p:spPr bwMode="auto">
            <a:xfrm>
              <a:off x="5006" y="3365"/>
              <a:ext cx="38" cy="43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638" name="Text Box 14"/>
            <p:cNvSpPr txBox="1">
              <a:spLocks noChangeArrowheads="1"/>
            </p:cNvSpPr>
            <p:nvPr/>
          </p:nvSpPr>
          <p:spPr bwMode="auto">
            <a:xfrm>
              <a:off x="4881" y="3092"/>
              <a:ext cx="2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C</a:t>
              </a:r>
            </a:p>
          </p:txBody>
        </p:sp>
        <p:sp>
          <p:nvSpPr>
            <p:cNvPr id="26639" name="Freeform 15"/>
            <p:cNvSpPr>
              <a:spLocks/>
            </p:cNvSpPr>
            <p:nvPr/>
          </p:nvSpPr>
          <p:spPr bwMode="auto">
            <a:xfrm>
              <a:off x="3792" y="2976"/>
              <a:ext cx="576" cy="576"/>
            </a:xfrm>
            <a:custGeom>
              <a:avLst/>
              <a:gdLst>
                <a:gd name="T0" fmla="*/ 0 w 912"/>
                <a:gd name="T1" fmla="*/ 0 h 720"/>
                <a:gd name="T2" fmla="*/ 1 w 912"/>
                <a:gd name="T3" fmla="*/ 26 h 720"/>
                <a:gd name="T4" fmla="*/ 2 w 912"/>
                <a:gd name="T5" fmla="*/ 46 h 720"/>
                <a:gd name="T6" fmla="*/ 3 w 912"/>
                <a:gd name="T7" fmla="*/ 62 h 720"/>
                <a:gd name="T8" fmla="*/ 6 w 912"/>
                <a:gd name="T9" fmla="*/ 72 h 720"/>
                <a:gd name="T10" fmla="*/ 9 w 912"/>
                <a:gd name="T11" fmla="*/ 78 h 7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12"/>
                <a:gd name="T19" fmla="*/ 0 h 720"/>
                <a:gd name="T20" fmla="*/ 912 w 912"/>
                <a:gd name="T21" fmla="*/ 720 h 72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12" h="720">
                  <a:moveTo>
                    <a:pt x="0" y="0"/>
                  </a:moveTo>
                  <a:cubicBezTo>
                    <a:pt x="12" y="84"/>
                    <a:pt x="24" y="168"/>
                    <a:pt x="48" y="240"/>
                  </a:cubicBezTo>
                  <a:cubicBezTo>
                    <a:pt x="72" y="312"/>
                    <a:pt x="96" y="376"/>
                    <a:pt x="144" y="432"/>
                  </a:cubicBezTo>
                  <a:cubicBezTo>
                    <a:pt x="192" y="488"/>
                    <a:pt x="264" y="536"/>
                    <a:pt x="336" y="576"/>
                  </a:cubicBezTo>
                  <a:cubicBezTo>
                    <a:pt x="408" y="616"/>
                    <a:pt x="480" y="648"/>
                    <a:pt x="576" y="672"/>
                  </a:cubicBezTo>
                  <a:cubicBezTo>
                    <a:pt x="672" y="696"/>
                    <a:pt x="792" y="708"/>
                    <a:pt x="912" y="72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6640" name="Oval 16"/>
            <p:cNvSpPr>
              <a:spLocks noChangeArrowheads="1"/>
            </p:cNvSpPr>
            <p:nvPr/>
          </p:nvSpPr>
          <p:spPr bwMode="auto">
            <a:xfrm>
              <a:off x="3917" y="2289"/>
              <a:ext cx="38" cy="43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641" name="Text Box 17"/>
            <p:cNvSpPr txBox="1">
              <a:spLocks noChangeArrowheads="1"/>
            </p:cNvSpPr>
            <p:nvPr/>
          </p:nvSpPr>
          <p:spPr bwMode="auto">
            <a:xfrm>
              <a:off x="3932" y="2160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B</a:t>
              </a:r>
            </a:p>
          </p:txBody>
        </p:sp>
        <p:sp>
          <p:nvSpPr>
            <p:cNvPr id="26642" name="Line 18"/>
            <p:cNvSpPr>
              <a:spLocks noChangeShapeType="1"/>
            </p:cNvSpPr>
            <p:nvPr/>
          </p:nvSpPr>
          <p:spPr bwMode="auto">
            <a:xfrm flipV="1">
              <a:off x="3936" y="2304"/>
              <a:ext cx="0" cy="105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6643" name="Line 19"/>
            <p:cNvSpPr>
              <a:spLocks noChangeShapeType="1"/>
            </p:cNvSpPr>
            <p:nvPr/>
          </p:nvSpPr>
          <p:spPr bwMode="auto">
            <a:xfrm>
              <a:off x="3936" y="3408"/>
              <a:ext cx="110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</p:grpSp>
      <p:sp>
        <p:nvSpPr>
          <p:cNvPr id="26630" name="Rectangle 20"/>
          <p:cNvSpPr>
            <a:spLocks noChangeArrowheads="1"/>
          </p:cNvSpPr>
          <p:nvPr/>
        </p:nvSpPr>
        <p:spPr bwMode="auto">
          <a:xfrm>
            <a:off x="304800" y="3733800"/>
            <a:ext cx="43434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endParaRPr lang="en-US" sz="3200"/>
          </a:p>
        </p:txBody>
      </p:sp>
      <p:sp>
        <p:nvSpPr>
          <p:cNvPr id="26631" name="Rectangle 21"/>
          <p:cNvSpPr>
            <a:spLocks noChangeArrowheads="1"/>
          </p:cNvSpPr>
          <p:nvPr/>
        </p:nvSpPr>
        <p:spPr bwMode="auto">
          <a:xfrm>
            <a:off x="228600" y="5029200"/>
            <a:ext cx="81534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it-IT" sz="2800"/>
              <a:t>Per l’esperienza di Joule-Thomson, l’energia interna del gas dipende solo da </a:t>
            </a:r>
            <a:r>
              <a:rPr lang="it-IT" sz="2800" i="1"/>
              <a:t>T</a:t>
            </a:r>
            <a:r>
              <a:rPr lang="it-IT" sz="2800"/>
              <a:t>, ne segue che</a:t>
            </a:r>
            <a:r>
              <a:rPr lang="it-IT" sz="3200"/>
              <a:t> </a:t>
            </a:r>
          </a:p>
        </p:txBody>
      </p:sp>
      <p:graphicFrame>
        <p:nvGraphicFramePr>
          <p:cNvPr id="26626" name="Object 22"/>
          <p:cNvGraphicFramePr>
            <a:graphicFrameLocks noChangeAspect="1"/>
          </p:cNvGraphicFramePr>
          <p:nvPr/>
        </p:nvGraphicFramePr>
        <p:xfrm>
          <a:off x="3581400" y="6142038"/>
          <a:ext cx="2044700" cy="427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27" name="Equazione" r:id="rId3" imgW="850900" imgH="177800" progId="Equation.3">
                  <p:embed/>
                </p:oleObj>
              </mc:Choice>
              <mc:Fallback>
                <p:oleObj name="Equazione" r:id="rId3" imgW="850900" imgH="17780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1400" y="6142038"/>
                        <a:ext cx="2044700" cy="427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32" name="Segnaposto numero diapositiva 2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7BD317B-2A1F-4762-94D2-A4528333DF74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41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Relazione di Mayer</a:t>
            </a:r>
          </a:p>
        </p:txBody>
      </p:sp>
      <p:sp>
        <p:nvSpPr>
          <p:cNvPr id="2765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5181600" cy="4114800"/>
          </a:xfrm>
        </p:spPr>
        <p:txBody>
          <a:bodyPr/>
          <a:lstStyle/>
          <a:p>
            <a:pPr eaLnBrk="1" hangingPunct="1"/>
            <a:r>
              <a:rPr lang="it-IT" sz="2800" smtClean="0"/>
              <a:t>Applichiamo il 1° principio a entrambe le trasformazioni nella forma</a:t>
            </a:r>
          </a:p>
          <a:p>
            <a:pPr eaLnBrk="1" hangingPunct="1"/>
            <a:r>
              <a:rPr lang="it-IT" sz="2800" smtClean="0"/>
              <a:t>Per l’isocora abbiamo</a:t>
            </a:r>
          </a:p>
          <a:p>
            <a:pPr eaLnBrk="1" hangingPunct="1"/>
            <a:endParaRPr lang="it-IT" sz="2800" smtClean="0"/>
          </a:p>
          <a:p>
            <a:pPr eaLnBrk="1" hangingPunct="1"/>
            <a:endParaRPr lang="it-IT" sz="2800" smtClean="0"/>
          </a:p>
          <a:p>
            <a:pPr eaLnBrk="1" hangingPunct="1"/>
            <a:r>
              <a:rPr lang="it-IT" sz="2800" smtClean="0"/>
              <a:t>Per l’isobara</a:t>
            </a:r>
          </a:p>
        </p:txBody>
      </p:sp>
      <p:grpSp>
        <p:nvGrpSpPr>
          <p:cNvPr id="27655" name="Group 4"/>
          <p:cNvGrpSpPr>
            <a:grpSpLocks/>
          </p:cNvGrpSpPr>
          <p:nvPr/>
        </p:nvGrpSpPr>
        <p:grpSpPr bwMode="auto">
          <a:xfrm>
            <a:off x="5638800" y="2468563"/>
            <a:ext cx="3124200" cy="2941637"/>
            <a:chOff x="3312" y="2160"/>
            <a:chExt cx="1968" cy="1853"/>
          </a:xfrm>
        </p:grpSpPr>
        <p:sp>
          <p:nvSpPr>
            <p:cNvPr id="27658" name="Oval 5"/>
            <p:cNvSpPr>
              <a:spLocks noChangeArrowheads="1"/>
            </p:cNvSpPr>
            <p:nvPr/>
          </p:nvSpPr>
          <p:spPr bwMode="auto">
            <a:xfrm>
              <a:off x="3913" y="3365"/>
              <a:ext cx="38" cy="43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59" name="Text Box 6"/>
            <p:cNvSpPr txBox="1">
              <a:spLocks noChangeArrowheads="1"/>
            </p:cNvSpPr>
            <p:nvPr/>
          </p:nvSpPr>
          <p:spPr bwMode="auto">
            <a:xfrm>
              <a:off x="3696" y="3264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A</a:t>
              </a:r>
            </a:p>
          </p:txBody>
        </p:sp>
        <p:grpSp>
          <p:nvGrpSpPr>
            <p:cNvPr id="27660" name="Group 7"/>
            <p:cNvGrpSpPr>
              <a:grpSpLocks/>
            </p:cNvGrpSpPr>
            <p:nvPr/>
          </p:nvGrpSpPr>
          <p:grpSpPr bwMode="auto">
            <a:xfrm>
              <a:off x="3312" y="2256"/>
              <a:ext cx="1907" cy="1757"/>
              <a:chOff x="3216" y="2592"/>
              <a:chExt cx="1817" cy="1757"/>
            </a:xfrm>
          </p:grpSpPr>
          <p:sp>
            <p:nvSpPr>
              <p:cNvPr id="27669" name="Line 8"/>
              <p:cNvSpPr>
                <a:spLocks noChangeShapeType="1"/>
              </p:cNvSpPr>
              <p:nvPr/>
            </p:nvSpPr>
            <p:spPr bwMode="auto">
              <a:xfrm flipV="1">
                <a:off x="3452" y="2722"/>
                <a:ext cx="0" cy="138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27670" name="Line 9"/>
              <p:cNvSpPr>
                <a:spLocks noChangeShapeType="1"/>
              </p:cNvSpPr>
              <p:nvPr/>
            </p:nvSpPr>
            <p:spPr bwMode="auto">
              <a:xfrm>
                <a:off x="3452" y="4104"/>
                <a:ext cx="135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27671" name="Text Box 10"/>
              <p:cNvSpPr txBox="1">
                <a:spLocks noChangeArrowheads="1"/>
              </p:cNvSpPr>
              <p:nvPr/>
            </p:nvSpPr>
            <p:spPr bwMode="auto">
              <a:xfrm>
                <a:off x="3216" y="2592"/>
                <a:ext cx="212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it-IT"/>
                  <a:t>p</a:t>
                </a:r>
              </a:p>
            </p:txBody>
          </p:sp>
          <p:sp>
            <p:nvSpPr>
              <p:cNvPr id="27672" name="Text Box 11"/>
              <p:cNvSpPr txBox="1">
                <a:spLocks noChangeArrowheads="1"/>
              </p:cNvSpPr>
              <p:nvPr/>
            </p:nvSpPr>
            <p:spPr bwMode="auto">
              <a:xfrm>
                <a:off x="4801" y="4061"/>
                <a:ext cx="232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it-IT"/>
                  <a:t>V</a:t>
                </a:r>
              </a:p>
            </p:txBody>
          </p:sp>
        </p:grpSp>
        <p:sp>
          <p:nvSpPr>
            <p:cNvPr id="27661" name="Freeform 12"/>
            <p:cNvSpPr>
              <a:spLocks/>
            </p:cNvSpPr>
            <p:nvPr/>
          </p:nvSpPr>
          <p:spPr bwMode="auto">
            <a:xfrm>
              <a:off x="3936" y="2256"/>
              <a:ext cx="1344" cy="1152"/>
            </a:xfrm>
            <a:custGeom>
              <a:avLst/>
              <a:gdLst>
                <a:gd name="T0" fmla="*/ 0 w 912"/>
                <a:gd name="T1" fmla="*/ 0 h 720"/>
                <a:gd name="T2" fmla="*/ 2333 w 912"/>
                <a:gd name="T3" fmla="*/ 26358 h 720"/>
                <a:gd name="T4" fmla="*/ 6941 w 912"/>
                <a:gd name="T5" fmla="*/ 47514 h 720"/>
                <a:gd name="T6" fmla="*/ 16216 w 912"/>
                <a:gd name="T7" fmla="*/ 63352 h 720"/>
                <a:gd name="T8" fmla="*/ 27831 w 912"/>
                <a:gd name="T9" fmla="*/ 73872 h 720"/>
                <a:gd name="T10" fmla="*/ 44068 w 912"/>
                <a:gd name="T11" fmla="*/ 79155 h 7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12"/>
                <a:gd name="T19" fmla="*/ 0 h 720"/>
                <a:gd name="T20" fmla="*/ 912 w 912"/>
                <a:gd name="T21" fmla="*/ 720 h 72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12" h="720">
                  <a:moveTo>
                    <a:pt x="0" y="0"/>
                  </a:moveTo>
                  <a:cubicBezTo>
                    <a:pt x="12" y="84"/>
                    <a:pt x="24" y="168"/>
                    <a:pt x="48" y="240"/>
                  </a:cubicBezTo>
                  <a:cubicBezTo>
                    <a:pt x="72" y="312"/>
                    <a:pt x="96" y="376"/>
                    <a:pt x="144" y="432"/>
                  </a:cubicBezTo>
                  <a:cubicBezTo>
                    <a:pt x="192" y="488"/>
                    <a:pt x="264" y="536"/>
                    <a:pt x="336" y="576"/>
                  </a:cubicBezTo>
                  <a:cubicBezTo>
                    <a:pt x="408" y="616"/>
                    <a:pt x="480" y="648"/>
                    <a:pt x="576" y="672"/>
                  </a:cubicBezTo>
                  <a:cubicBezTo>
                    <a:pt x="672" y="696"/>
                    <a:pt x="792" y="708"/>
                    <a:pt x="912" y="72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7662" name="Oval 13"/>
            <p:cNvSpPr>
              <a:spLocks noChangeArrowheads="1"/>
            </p:cNvSpPr>
            <p:nvPr/>
          </p:nvSpPr>
          <p:spPr bwMode="auto">
            <a:xfrm>
              <a:off x="5006" y="3365"/>
              <a:ext cx="38" cy="43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63" name="Text Box 14"/>
            <p:cNvSpPr txBox="1">
              <a:spLocks noChangeArrowheads="1"/>
            </p:cNvSpPr>
            <p:nvPr/>
          </p:nvSpPr>
          <p:spPr bwMode="auto">
            <a:xfrm>
              <a:off x="4881" y="3092"/>
              <a:ext cx="2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C</a:t>
              </a:r>
            </a:p>
          </p:txBody>
        </p:sp>
        <p:sp>
          <p:nvSpPr>
            <p:cNvPr id="27664" name="Freeform 15"/>
            <p:cNvSpPr>
              <a:spLocks/>
            </p:cNvSpPr>
            <p:nvPr/>
          </p:nvSpPr>
          <p:spPr bwMode="auto">
            <a:xfrm>
              <a:off x="3792" y="2976"/>
              <a:ext cx="576" cy="576"/>
            </a:xfrm>
            <a:custGeom>
              <a:avLst/>
              <a:gdLst>
                <a:gd name="T0" fmla="*/ 0 w 912"/>
                <a:gd name="T1" fmla="*/ 0 h 720"/>
                <a:gd name="T2" fmla="*/ 1 w 912"/>
                <a:gd name="T3" fmla="*/ 26 h 720"/>
                <a:gd name="T4" fmla="*/ 2 w 912"/>
                <a:gd name="T5" fmla="*/ 46 h 720"/>
                <a:gd name="T6" fmla="*/ 3 w 912"/>
                <a:gd name="T7" fmla="*/ 62 h 720"/>
                <a:gd name="T8" fmla="*/ 6 w 912"/>
                <a:gd name="T9" fmla="*/ 72 h 720"/>
                <a:gd name="T10" fmla="*/ 9 w 912"/>
                <a:gd name="T11" fmla="*/ 78 h 7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12"/>
                <a:gd name="T19" fmla="*/ 0 h 720"/>
                <a:gd name="T20" fmla="*/ 912 w 912"/>
                <a:gd name="T21" fmla="*/ 720 h 72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12" h="720">
                  <a:moveTo>
                    <a:pt x="0" y="0"/>
                  </a:moveTo>
                  <a:cubicBezTo>
                    <a:pt x="12" y="84"/>
                    <a:pt x="24" y="168"/>
                    <a:pt x="48" y="240"/>
                  </a:cubicBezTo>
                  <a:cubicBezTo>
                    <a:pt x="72" y="312"/>
                    <a:pt x="96" y="376"/>
                    <a:pt x="144" y="432"/>
                  </a:cubicBezTo>
                  <a:cubicBezTo>
                    <a:pt x="192" y="488"/>
                    <a:pt x="264" y="536"/>
                    <a:pt x="336" y="576"/>
                  </a:cubicBezTo>
                  <a:cubicBezTo>
                    <a:pt x="408" y="616"/>
                    <a:pt x="480" y="648"/>
                    <a:pt x="576" y="672"/>
                  </a:cubicBezTo>
                  <a:cubicBezTo>
                    <a:pt x="672" y="696"/>
                    <a:pt x="792" y="708"/>
                    <a:pt x="912" y="72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7665" name="Oval 16"/>
            <p:cNvSpPr>
              <a:spLocks noChangeArrowheads="1"/>
            </p:cNvSpPr>
            <p:nvPr/>
          </p:nvSpPr>
          <p:spPr bwMode="auto">
            <a:xfrm>
              <a:off x="3917" y="2289"/>
              <a:ext cx="38" cy="43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66" name="Text Box 17"/>
            <p:cNvSpPr txBox="1">
              <a:spLocks noChangeArrowheads="1"/>
            </p:cNvSpPr>
            <p:nvPr/>
          </p:nvSpPr>
          <p:spPr bwMode="auto">
            <a:xfrm>
              <a:off x="3932" y="2160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B</a:t>
              </a:r>
            </a:p>
          </p:txBody>
        </p:sp>
        <p:sp>
          <p:nvSpPr>
            <p:cNvPr id="27667" name="Line 18"/>
            <p:cNvSpPr>
              <a:spLocks noChangeShapeType="1"/>
            </p:cNvSpPr>
            <p:nvPr/>
          </p:nvSpPr>
          <p:spPr bwMode="auto">
            <a:xfrm flipV="1">
              <a:off x="3936" y="2304"/>
              <a:ext cx="0" cy="105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7668" name="Line 19"/>
            <p:cNvSpPr>
              <a:spLocks noChangeShapeType="1"/>
            </p:cNvSpPr>
            <p:nvPr/>
          </p:nvSpPr>
          <p:spPr bwMode="auto">
            <a:xfrm>
              <a:off x="3936" y="3408"/>
              <a:ext cx="110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</p:grpSp>
      <p:sp>
        <p:nvSpPr>
          <p:cNvPr id="27656" name="Rectangle 20"/>
          <p:cNvSpPr>
            <a:spLocks noChangeArrowheads="1"/>
          </p:cNvSpPr>
          <p:nvPr/>
        </p:nvSpPr>
        <p:spPr bwMode="auto">
          <a:xfrm>
            <a:off x="304800" y="3733800"/>
            <a:ext cx="43434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endParaRPr lang="en-US" sz="3200"/>
          </a:p>
        </p:txBody>
      </p:sp>
      <p:graphicFrame>
        <p:nvGraphicFramePr>
          <p:cNvPr id="27650" name="Object 21"/>
          <p:cNvGraphicFramePr>
            <a:graphicFrameLocks noChangeAspect="1"/>
          </p:cNvGraphicFramePr>
          <p:nvPr/>
        </p:nvGraphicFramePr>
        <p:xfrm>
          <a:off x="2909888" y="2911475"/>
          <a:ext cx="1738312" cy="365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3" name="Equazione" r:id="rId3" imgW="723900" imgH="152400" progId="Equation.3">
                  <p:embed/>
                </p:oleObj>
              </mc:Choice>
              <mc:Fallback>
                <p:oleObj name="Equazione" r:id="rId3" imgW="723900" imgH="152400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09888" y="2911475"/>
                        <a:ext cx="1738312" cy="365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1" name="Object 22"/>
          <p:cNvGraphicFramePr>
            <a:graphicFrameLocks noChangeAspect="1"/>
          </p:cNvGraphicFramePr>
          <p:nvPr/>
        </p:nvGraphicFramePr>
        <p:xfrm>
          <a:off x="1874838" y="3810000"/>
          <a:ext cx="2225675" cy="973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4" name="Equazione" r:id="rId5" imgW="927100" imgH="406400" progId="Equation.3">
                  <p:embed/>
                </p:oleObj>
              </mc:Choice>
              <mc:Fallback>
                <p:oleObj name="Equazione" r:id="rId5" imgW="927100" imgH="40640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838" y="3810000"/>
                        <a:ext cx="2225675" cy="973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2" name="Object 23"/>
          <p:cNvGraphicFramePr>
            <a:graphicFrameLocks noChangeAspect="1"/>
          </p:cNvGraphicFramePr>
          <p:nvPr/>
        </p:nvGraphicFramePr>
        <p:xfrm>
          <a:off x="1960563" y="5321300"/>
          <a:ext cx="3967162" cy="1155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5" name="Equazione" r:id="rId7" imgW="1651000" imgH="482600" progId="Equation.3">
                  <p:embed/>
                </p:oleObj>
              </mc:Choice>
              <mc:Fallback>
                <p:oleObj name="Equazione" r:id="rId7" imgW="1651000" imgH="482600" progId="Equation.3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60563" y="5321300"/>
                        <a:ext cx="3967162" cy="1155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7" name="Segnaposto numero diapositiva 2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4F028A1-FF4F-4B2C-A810-79D7F1464738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42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Relazione di Mayer</a:t>
            </a:r>
          </a:p>
        </p:txBody>
      </p:sp>
      <p:sp>
        <p:nvSpPr>
          <p:cNvPr id="286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5181600" cy="4419600"/>
          </a:xfrm>
        </p:spPr>
        <p:txBody>
          <a:bodyPr/>
          <a:lstStyle/>
          <a:p>
            <a:pPr eaLnBrk="1" hangingPunct="1"/>
            <a:r>
              <a:rPr lang="it-IT" sz="2800" smtClean="0"/>
              <a:t>Imponendo l’uguaglianza delle differenze di energia interna:</a:t>
            </a:r>
          </a:p>
          <a:p>
            <a:pPr eaLnBrk="1" hangingPunct="1"/>
            <a:endParaRPr lang="it-IT" sz="2800" smtClean="0"/>
          </a:p>
          <a:p>
            <a:pPr eaLnBrk="1" hangingPunct="1"/>
            <a:r>
              <a:rPr lang="it-IT" sz="2800" smtClean="0"/>
              <a:t>E semplificando</a:t>
            </a:r>
          </a:p>
          <a:p>
            <a:pPr eaLnBrk="1" hangingPunct="1"/>
            <a:endParaRPr lang="it-IT" sz="2800" smtClean="0"/>
          </a:p>
          <a:p>
            <a:pPr eaLnBrk="1" hangingPunct="1"/>
            <a:endParaRPr lang="it-IT" sz="2000" smtClean="0"/>
          </a:p>
          <a:p>
            <a:pPr eaLnBrk="1" hangingPunct="1"/>
            <a:r>
              <a:rPr lang="it-IT" sz="2000" smtClean="0"/>
              <a:t>Da cui segue</a:t>
            </a:r>
            <a:r>
              <a:rPr lang="it-IT" sz="2800" smtClean="0"/>
              <a:t> </a:t>
            </a:r>
          </a:p>
          <a:p>
            <a:pPr eaLnBrk="1" hangingPunct="1"/>
            <a:endParaRPr lang="it-IT" sz="2800" smtClean="0"/>
          </a:p>
        </p:txBody>
      </p:sp>
      <p:grpSp>
        <p:nvGrpSpPr>
          <p:cNvPr id="28680" name="Group 4"/>
          <p:cNvGrpSpPr>
            <a:grpSpLocks/>
          </p:cNvGrpSpPr>
          <p:nvPr/>
        </p:nvGrpSpPr>
        <p:grpSpPr bwMode="auto">
          <a:xfrm>
            <a:off x="5638800" y="2468563"/>
            <a:ext cx="3124200" cy="2941637"/>
            <a:chOff x="3312" y="2160"/>
            <a:chExt cx="1968" cy="1853"/>
          </a:xfrm>
        </p:grpSpPr>
        <p:sp>
          <p:nvSpPr>
            <p:cNvPr id="28683" name="Oval 5"/>
            <p:cNvSpPr>
              <a:spLocks noChangeArrowheads="1"/>
            </p:cNvSpPr>
            <p:nvPr/>
          </p:nvSpPr>
          <p:spPr bwMode="auto">
            <a:xfrm>
              <a:off x="3913" y="3365"/>
              <a:ext cx="38" cy="43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684" name="Text Box 6"/>
            <p:cNvSpPr txBox="1">
              <a:spLocks noChangeArrowheads="1"/>
            </p:cNvSpPr>
            <p:nvPr/>
          </p:nvSpPr>
          <p:spPr bwMode="auto">
            <a:xfrm>
              <a:off x="3696" y="3264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A</a:t>
              </a:r>
            </a:p>
          </p:txBody>
        </p:sp>
        <p:grpSp>
          <p:nvGrpSpPr>
            <p:cNvPr id="28685" name="Group 7"/>
            <p:cNvGrpSpPr>
              <a:grpSpLocks/>
            </p:cNvGrpSpPr>
            <p:nvPr/>
          </p:nvGrpSpPr>
          <p:grpSpPr bwMode="auto">
            <a:xfrm>
              <a:off x="3312" y="2256"/>
              <a:ext cx="1908" cy="1757"/>
              <a:chOff x="3216" y="2592"/>
              <a:chExt cx="1818" cy="1757"/>
            </a:xfrm>
          </p:grpSpPr>
          <p:sp>
            <p:nvSpPr>
              <p:cNvPr id="28694" name="Line 8"/>
              <p:cNvSpPr>
                <a:spLocks noChangeShapeType="1"/>
              </p:cNvSpPr>
              <p:nvPr/>
            </p:nvSpPr>
            <p:spPr bwMode="auto">
              <a:xfrm flipV="1">
                <a:off x="3452" y="2722"/>
                <a:ext cx="0" cy="138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28695" name="Line 9"/>
              <p:cNvSpPr>
                <a:spLocks noChangeShapeType="1"/>
              </p:cNvSpPr>
              <p:nvPr/>
            </p:nvSpPr>
            <p:spPr bwMode="auto">
              <a:xfrm>
                <a:off x="3452" y="4104"/>
                <a:ext cx="135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28696" name="Text Box 10"/>
              <p:cNvSpPr txBox="1">
                <a:spLocks noChangeArrowheads="1"/>
              </p:cNvSpPr>
              <p:nvPr/>
            </p:nvSpPr>
            <p:spPr bwMode="auto">
              <a:xfrm>
                <a:off x="3216" y="2592"/>
                <a:ext cx="212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it-IT"/>
                  <a:t>p</a:t>
                </a:r>
              </a:p>
            </p:txBody>
          </p:sp>
          <p:sp>
            <p:nvSpPr>
              <p:cNvPr id="28697" name="Text Box 11"/>
              <p:cNvSpPr txBox="1">
                <a:spLocks noChangeArrowheads="1"/>
              </p:cNvSpPr>
              <p:nvPr/>
            </p:nvSpPr>
            <p:spPr bwMode="auto">
              <a:xfrm>
                <a:off x="4801" y="4061"/>
                <a:ext cx="233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it-IT"/>
                  <a:t>V</a:t>
                </a:r>
              </a:p>
            </p:txBody>
          </p:sp>
        </p:grpSp>
        <p:sp>
          <p:nvSpPr>
            <p:cNvPr id="28686" name="Freeform 12"/>
            <p:cNvSpPr>
              <a:spLocks/>
            </p:cNvSpPr>
            <p:nvPr/>
          </p:nvSpPr>
          <p:spPr bwMode="auto">
            <a:xfrm>
              <a:off x="3936" y="2256"/>
              <a:ext cx="1344" cy="1152"/>
            </a:xfrm>
            <a:custGeom>
              <a:avLst/>
              <a:gdLst>
                <a:gd name="T0" fmla="*/ 0 w 912"/>
                <a:gd name="T1" fmla="*/ 0 h 720"/>
                <a:gd name="T2" fmla="*/ 2333 w 912"/>
                <a:gd name="T3" fmla="*/ 26358 h 720"/>
                <a:gd name="T4" fmla="*/ 6941 w 912"/>
                <a:gd name="T5" fmla="*/ 47514 h 720"/>
                <a:gd name="T6" fmla="*/ 16216 w 912"/>
                <a:gd name="T7" fmla="*/ 63352 h 720"/>
                <a:gd name="T8" fmla="*/ 27831 w 912"/>
                <a:gd name="T9" fmla="*/ 73872 h 720"/>
                <a:gd name="T10" fmla="*/ 44068 w 912"/>
                <a:gd name="T11" fmla="*/ 79155 h 7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12"/>
                <a:gd name="T19" fmla="*/ 0 h 720"/>
                <a:gd name="T20" fmla="*/ 912 w 912"/>
                <a:gd name="T21" fmla="*/ 720 h 72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12" h="720">
                  <a:moveTo>
                    <a:pt x="0" y="0"/>
                  </a:moveTo>
                  <a:cubicBezTo>
                    <a:pt x="12" y="84"/>
                    <a:pt x="24" y="168"/>
                    <a:pt x="48" y="240"/>
                  </a:cubicBezTo>
                  <a:cubicBezTo>
                    <a:pt x="72" y="312"/>
                    <a:pt x="96" y="376"/>
                    <a:pt x="144" y="432"/>
                  </a:cubicBezTo>
                  <a:cubicBezTo>
                    <a:pt x="192" y="488"/>
                    <a:pt x="264" y="536"/>
                    <a:pt x="336" y="576"/>
                  </a:cubicBezTo>
                  <a:cubicBezTo>
                    <a:pt x="408" y="616"/>
                    <a:pt x="480" y="648"/>
                    <a:pt x="576" y="672"/>
                  </a:cubicBezTo>
                  <a:cubicBezTo>
                    <a:pt x="672" y="696"/>
                    <a:pt x="792" y="708"/>
                    <a:pt x="912" y="72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8687" name="Oval 13"/>
            <p:cNvSpPr>
              <a:spLocks noChangeArrowheads="1"/>
            </p:cNvSpPr>
            <p:nvPr/>
          </p:nvSpPr>
          <p:spPr bwMode="auto">
            <a:xfrm>
              <a:off x="5006" y="3365"/>
              <a:ext cx="38" cy="43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688" name="Text Box 14"/>
            <p:cNvSpPr txBox="1">
              <a:spLocks noChangeArrowheads="1"/>
            </p:cNvSpPr>
            <p:nvPr/>
          </p:nvSpPr>
          <p:spPr bwMode="auto">
            <a:xfrm>
              <a:off x="4881" y="3092"/>
              <a:ext cx="2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C</a:t>
              </a:r>
            </a:p>
          </p:txBody>
        </p:sp>
        <p:sp>
          <p:nvSpPr>
            <p:cNvPr id="28689" name="Freeform 15"/>
            <p:cNvSpPr>
              <a:spLocks/>
            </p:cNvSpPr>
            <p:nvPr/>
          </p:nvSpPr>
          <p:spPr bwMode="auto">
            <a:xfrm>
              <a:off x="3792" y="2976"/>
              <a:ext cx="576" cy="576"/>
            </a:xfrm>
            <a:custGeom>
              <a:avLst/>
              <a:gdLst>
                <a:gd name="T0" fmla="*/ 0 w 912"/>
                <a:gd name="T1" fmla="*/ 0 h 720"/>
                <a:gd name="T2" fmla="*/ 1 w 912"/>
                <a:gd name="T3" fmla="*/ 26 h 720"/>
                <a:gd name="T4" fmla="*/ 2 w 912"/>
                <a:gd name="T5" fmla="*/ 46 h 720"/>
                <a:gd name="T6" fmla="*/ 3 w 912"/>
                <a:gd name="T7" fmla="*/ 62 h 720"/>
                <a:gd name="T8" fmla="*/ 6 w 912"/>
                <a:gd name="T9" fmla="*/ 72 h 720"/>
                <a:gd name="T10" fmla="*/ 9 w 912"/>
                <a:gd name="T11" fmla="*/ 78 h 7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12"/>
                <a:gd name="T19" fmla="*/ 0 h 720"/>
                <a:gd name="T20" fmla="*/ 912 w 912"/>
                <a:gd name="T21" fmla="*/ 720 h 72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12" h="720">
                  <a:moveTo>
                    <a:pt x="0" y="0"/>
                  </a:moveTo>
                  <a:cubicBezTo>
                    <a:pt x="12" y="84"/>
                    <a:pt x="24" y="168"/>
                    <a:pt x="48" y="240"/>
                  </a:cubicBezTo>
                  <a:cubicBezTo>
                    <a:pt x="72" y="312"/>
                    <a:pt x="96" y="376"/>
                    <a:pt x="144" y="432"/>
                  </a:cubicBezTo>
                  <a:cubicBezTo>
                    <a:pt x="192" y="488"/>
                    <a:pt x="264" y="536"/>
                    <a:pt x="336" y="576"/>
                  </a:cubicBezTo>
                  <a:cubicBezTo>
                    <a:pt x="408" y="616"/>
                    <a:pt x="480" y="648"/>
                    <a:pt x="576" y="672"/>
                  </a:cubicBezTo>
                  <a:cubicBezTo>
                    <a:pt x="672" y="696"/>
                    <a:pt x="792" y="708"/>
                    <a:pt x="912" y="72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8690" name="Oval 16"/>
            <p:cNvSpPr>
              <a:spLocks noChangeArrowheads="1"/>
            </p:cNvSpPr>
            <p:nvPr/>
          </p:nvSpPr>
          <p:spPr bwMode="auto">
            <a:xfrm>
              <a:off x="3917" y="2289"/>
              <a:ext cx="38" cy="43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691" name="Text Box 17"/>
            <p:cNvSpPr txBox="1">
              <a:spLocks noChangeArrowheads="1"/>
            </p:cNvSpPr>
            <p:nvPr/>
          </p:nvSpPr>
          <p:spPr bwMode="auto">
            <a:xfrm>
              <a:off x="3932" y="2160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B</a:t>
              </a:r>
            </a:p>
          </p:txBody>
        </p:sp>
        <p:sp>
          <p:nvSpPr>
            <p:cNvPr id="28692" name="Line 18"/>
            <p:cNvSpPr>
              <a:spLocks noChangeShapeType="1"/>
            </p:cNvSpPr>
            <p:nvPr/>
          </p:nvSpPr>
          <p:spPr bwMode="auto">
            <a:xfrm flipV="1">
              <a:off x="3936" y="2304"/>
              <a:ext cx="0" cy="105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8693" name="Line 19"/>
            <p:cNvSpPr>
              <a:spLocks noChangeShapeType="1"/>
            </p:cNvSpPr>
            <p:nvPr/>
          </p:nvSpPr>
          <p:spPr bwMode="auto">
            <a:xfrm>
              <a:off x="3936" y="3408"/>
              <a:ext cx="110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</p:grpSp>
      <p:sp>
        <p:nvSpPr>
          <p:cNvPr id="28681" name="Rectangle 20"/>
          <p:cNvSpPr>
            <a:spLocks noChangeArrowheads="1"/>
          </p:cNvSpPr>
          <p:nvPr/>
        </p:nvSpPr>
        <p:spPr bwMode="auto">
          <a:xfrm>
            <a:off x="304800" y="3733800"/>
            <a:ext cx="43434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endParaRPr lang="en-US" sz="3200"/>
          </a:p>
        </p:txBody>
      </p:sp>
      <p:graphicFrame>
        <p:nvGraphicFramePr>
          <p:cNvPr id="28674" name="Object 22"/>
          <p:cNvGraphicFramePr>
            <a:graphicFrameLocks noChangeAspect="1"/>
          </p:cNvGraphicFramePr>
          <p:nvPr/>
        </p:nvGraphicFramePr>
        <p:xfrm>
          <a:off x="381000" y="3352800"/>
          <a:ext cx="5213350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8" name="Equazione" r:id="rId3" imgW="2171700" imgH="215900" progId="Equation.3">
                  <p:embed/>
                </p:oleObj>
              </mc:Choice>
              <mc:Fallback>
                <p:oleObj name="Equazione" r:id="rId3" imgW="2171700" imgH="21590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" y="3352800"/>
                        <a:ext cx="5213350" cy="517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5" name="Object 24"/>
          <p:cNvGraphicFramePr>
            <a:graphicFrameLocks noChangeAspect="1"/>
          </p:cNvGraphicFramePr>
          <p:nvPr/>
        </p:nvGraphicFramePr>
        <p:xfrm>
          <a:off x="2135188" y="4373563"/>
          <a:ext cx="1797050" cy="48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9" name="Equazione" r:id="rId5" imgW="749300" imgH="203200" progId="Equation.3">
                  <p:embed/>
                </p:oleObj>
              </mc:Choice>
              <mc:Fallback>
                <p:oleObj name="Equazione" r:id="rId5" imgW="749300" imgH="203200" progId="Equation.3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5188" y="4373563"/>
                        <a:ext cx="1797050" cy="487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6" name="Object 26"/>
          <p:cNvGraphicFramePr>
            <a:graphicFrameLocks noChangeAspect="1"/>
          </p:cNvGraphicFramePr>
          <p:nvPr/>
        </p:nvGraphicFramePr>
        <p:xfrm>
          <a:off x="1112838" y="5684838"/>
          <a:ext cx="1189037" cy="48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0" name="Equazione" r:id="rId7" imgW="495300" imgH="203200" progId="Equation.3">
                  <p:embed/>
                </p:oleObj>
              </mc:Choice>
              <mc:Fallback>
                <p:oleObj name="Equazione" r:id="rId7" imgW="495300" imgH="203200" progId="Equation.3">
                  <p:embed/>
                  <p:pic>
                    <p:nvPicPr>
                      <p:cNvPr id="0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2838" y="5684838"/>
                        <a:ext cx="1189037" cy="487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7" name="Object 27"/>
          <p:cNvGraphicFramePr>
            <a:graphicFrameLocks noChangeAspect="1"/>
          </p:cNvGraphicFramePr>
          <p:nvPr/>
        </p:nvGraphicFramePr>
        <p:xfrm>
          <a:off x="3490913" y="5395913"/>
          <a:ext cx="1555750" cy="1004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1" name="Equazione" r:id="rId9" imgW="647700" imgH="419100" progId="Equation.3">
                  <p:embed/>
                </p:oleObj>
              </mc:Choice>
              <mc:Fallback>
                <p:oleObj name="Equazione" r:id="rId9" imgW="647700" imgH="419100" progId="Equation.3">
                  <p:embed/>
                  <p:pic>
                    <p:nvPicPr>
                      <p:cNvPr id="0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0913" y="5395913"/>
                        <a:ext cx="1555750" cy="1004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82" name="Segnaposto numero diapositiva 2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CE4E94D-9378-45C7-9ABE-541E314F30C9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43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Applicazioni al gas ideale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smtClean="0"/>
              <a:t>Possiamo ora calcolare </a:t>
            </a:r>
          </a:p>
          <a:p>
            <a:pPr lvl="1" eaLnBrk="1" hangingPunct="1"/>
            <a:r>
              <a:rPr lang="it-IT" smtClean="0"/>
              <a:t>il calore scambiato in una trasformazione isoterma</a:t>
            </a:r>
          </a:p>
          <a:p>
            <a:pPr lvl="1" eaLnBrk="1" hangingPunct="1"/>
            <a:r>
              <a:rPr lang="it-IT" smtClean="0"/>
              <a:t>la legge delle trasformazioni adiabatiche e le relazioni intercorrenti tra </a:t>
            </a:r>
            <a:r>
              <a:rPr lang="it-IT" i="1" smtClean="0"/>
              <a:t>p, V, T</a:t>
            </a:r>
            <a:endParaRPr lang="it-IT" smtClean="0"/>
          </a:p>
          <a:p>
            <a:pPr lvl="1" eaLnBrk="1" hangingPunct="1"/>
            <a:r>
              <a:rPr lang="it-IT" smtClean="0"/>
              <a:t>il lavoro scambiato in una trasformazione adiabatica</a:t>
            </a:r>
          </a:p>
        </p:txBody>
      </p:sp>
      <p:sp>
        <p:nvSpPr>
          <p:cNvPr id="63492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0E62DF0-EDEA-4615-9D32-69953DB2C210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44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it-IT" smtClean="0"/>
              <a:t>Calore scambiato in una TQS isoterma per il </a:t>
            </a:r>
            <a:r>
              <a:rPr lang="it-IT" i="1" smtClean="0">
                <a:solidFill>
                  <a:srgbClr val="2217BC"/>
                </a:solidFill>
              </a:rPr>
              <a:t>gas ideale</a:t>
            </a:r>
            <a:r>
              <a:rPr lang="it-IT" smtClean="0"/>
              <a:t> </a:t>
            </a:r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85800" y="2362200"/>
            <a:ext cx="7924800" cy="3276600"/>
          </a:xfrm>
          <a:noFill/>
        </p:spPr>
        <p:txBody>
          <a:bodyPr/>
          <a:lstStyle/>
          <a:p>
            <a:pPr eaLnBrk="1" hangingPunct="1"/>
            <a:r>
              <a:rPr lang="it-IT" sz="2600" smtClean="0"/>
              <a:t>Grazie all’esperienza di Joule-Thomson possiamo concludere che l’energia interna di un gas ideale non cambia in una trasformazione isoterma</a:t>
            </a:r>
          </a:p>
          <a:p>
            <a:pPr eaLnBrk="1" hangingPunct="1"/>
            <a:r>
              <a:rPr lang="it-IT" sz="2600" smtClean="0"/>
              <a:t>Il 1° principio, in questo caso, si scrive dunque</a:t>
            </a:r>
          </a:p>
        </p:txBody>
      </p:sp>
      <p:grpSp>
        <p:nvGrpSpPr>
          <p:cNvPr id="29702" name="Group 6"/>
          <p:cNvGrpSpPr>
            <a:grpSpLocks/>
          </p:cNvGrpSpPr>
          <p:nvPr/>
        </p:nvGrpSpPr>
        <p:grpSpPr bwMode="auto">
          <a:xfrm>
            <a:off x="5257800" y="4038600"/>
            <a:ext cx="3027363" cy="2789238"/>
            <a:chOff x="3216" y="2592"/>
            <a:chExt cx="1907" cy="1757"/>
          </a:xfrm>
        </p:grpSpPr>
        <p:sp>
          <p:nvSpPr>
            <p:cNvPr id="29705" name="Oval 7"/>
            <p:cNvSpPr>
              <a:spLocks noChangeArrowheads="1"/>
            </p:cNvSpPr>
            <p:nvPr/>
          </p:nvSpPr>
          <p:spPr bwMode="auto">
            <a:xfrm>
              <a:off x="3677" y="3153"/>
              <a:ext cx="38" cy="43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9706" name="Oval 8"/>
            <p:cNvSpPr>
              <a:spLocks noChangeArrowheads="1"/>
            </p:cNvSpPr>
            <p:nvPr/>
          </p:nvSpPr>
          <p:spPr bwMode="auto">
            <a:xfrm>
              <a:off x="4610" y="3893"/>
              <a:ext cx="38" cy="43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29707" name="Text Box 9"/>
            <p:cNvSpPr txBox="1">
              <a:spLocks noChangeArrowheads="1"/>
            </p:cNvSpPr>
            <p:nvPr/>
          </p:nvSpPr>
          <p:spPr bwMode="auto">
            <a:xfrm>
              <a:off x="3552" y="2880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A</a:t>
              </a:r>
            </a:p>
          </p:txBody>
        </p:sp>
        <p:sp>
          <p:nvSpPr>
            <p:cNvPr id="29708" name="Text Box 10"/>
            <p:cNvSpPr txBox="1">
              <a:spLocks noChangeArrowheads="1"/>
            </p:cNvSpPr>
            <p:nvPr/>
          </p:nvSpPr>
          <p:spPr bwMode="auto">
            <a:xfrm>
              <a:off x="4604" y="3648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B</a:t>
              </a:r>
            </a:p>
          </p:txBody>
        </p:sp>
        <p:grpSp>
          <p:nvGrpSpPr>
            <p:cNvPr id="29709" name="Group 11"/>
            <p:cNvGrpSpPr>
              <a:grpSpLocks/>
            </p:cNvGrpSpPr>
            <p:nvPr/>
          </p:nvGrpSpPr>
          <p:grpSpPr bwMode="auto">
            <a:xfrm>
              <a:off x="3216" y="2592"/>
              <a:ext cx="1907" cy="1757"/>
              <a:chOff x="3216" y="2592"/>
              <a:chExt cx="1817" cy="1757"/>
            </a:xfrm>
          </p:grpSpPr>
          <p:sp>
            <p:nvSpPr>
              <p:cNvPr id="29711" name="Line 12"/>
              <p:cNvSpPr>
                <a:spLocks noChangeShapeType="1"/>
              </p:cNvSpPr>
              <p:nvPr/>
            </p:nvSpPr>
            <p:spPr bwMode="auto">
              <a:xfrm flipV="1">
                <a:off x="3452" y="2722"/>
                <a:ext cx="0" cy="138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29712" name="Line 13"/>
              <p:cNvSpPr>
                <a:spLocks noChangeShapeType="1"/>
              </p:cNvSpPr>
              <p:nvPr/>
            </p:nvSpPr>
            <p:spPr bwMode="auto">
              <a:xfrm>
                <a:off x="3452" y="4104"/>
                <a:ext cx="135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29713" name="Text Box 14"/>
              <p:cNvSpPr txBox="1">
                <a:spLocks noChangeArrowheads="1"/>
              </p:cNvSpPr>
              <p:nvPr/>
            </p:nvSpPr>
            <p:spPr bwMode="auto">
              <a:xfrm>
                <a:off x="3216" y="2592"/>
                <a:ext cx="212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it-IT"/>
                  <a:t>p</a:t>
                </a:r>
              </a:p>
            </p:txBody>
          </p:sp>
          <p:sp>
            <p:nvSpPr>
              <p:cNvPr id="29714" name="Text Box 15"/>
              <p:cNvSpPr txBox="1">
                <a:spLocks noChangeArrowheads="1"/>
              </p:cNvSpPr>
              <p:nvPr/>
            </p:nvSpPr>
            <p:spPr bwMode="auto">
              <a:xfrm>
                <a:off x="4801" y="4061"/>
                <a:ext cx="232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it-IT"/>
                  <a:t>V</a:t>
                </a:r>
              </a:p>
            </p:txBody>
          </p:sp>
        </p:grpSp>
        <p:sp>
          <p:nvSpPr>
            <p:cNvPr id="29710" name="Freeform 16"/>
            <p:cNvSpPr>
              <a:spLocks/>
            </p:cNvSpPr>
            <p:nvPr/>
          </p:nvSpPr>
          <p:spPr bwMode="auto">
            <a:xfrm>
              <a:off x="3696" y="3168"/>
              <a:ext cx="912" cy="720"/>
            </a:xfrm>
            <a:custGeom>
              <a:avLst/>
              <a:gdLst>
                <a:gd name="T0" fmla="*/ 0 w 912"/>
                <a:gd name="T1" fmla="*/ 0 h 720"/>
                <a:gd name="T2" fmla="*/ 48 w 912"/>
                <a:gd name="T3" fmla="*/ 240 h 720"/>
                <a:gd name="T4" fmla="*/ 144 w 912"/>
                <a:gd name="T5" fmla="*/ 432 h 720"/>
                <a:gd name="T6" fmla="*/ 336 w 912"/>
                <a:gd name="T7" fmla="*/ 576 h 720"/>
                <a:gd name="T8" fmla="*/ 576 w 912"/>
                <a:gd name="T9" fmla="*/ 672 h 720"/>
                <a:gd name="T10" fmla="*/ 912 w 912"/>
                <a:gd name="T11" fmla="*/ 720 h 7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12"/>
                <a:gd name="T19" fmla="*/ 0 h 720"/>
                <a:gd name="T20" fmla="*/ 912 w 912"/>
                <a:gd name="T21" fmla="*/ 720 h 72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12" h="720">
                  <a:moveTo>
                    <a:pt x="0" y="0"/>
                  </a:moveTo>
                  <a:cubicBezTo>
                    <a:pt x="12" y="84"/>
                    <a:pt x="24" y="168"/>
                    <a:pt x="48" y="240"/>
                  </a:cubicBezTo>
                  <a:cubicBezTo>
                    <a:pt x="72" y="312"/>
                    <a:pt x="96" y="376"/>
                    <a:pt x="144" y="432"/>
                  </a:cubicBezTo>
                  <a:cubicBezTo>
                    <a:pt x="192" y="488"/>
                    <a:pt x="264" y="536"/>
                    <a:pt x="336" y="576"/>
                  </a:cubicBezTo>
                  <a:cubicBezTo>
                    <a:pt x="408" y="616"/>
                    <a:pt x="480" y="648"/>
                    <a:pt x="576" y="672"/>
                  </a:cubicBezTo>
                  <a:cubicBezTo>
                    <a:pt x="672" y="696"/>
                    <a:pt x="792" y="708"/>
                    <a:pt x="912" y="72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</p:grpSp>
      <p:graphicFrame>
        <p:nvGraphicFramePr>
          <p:cNvPr id="29698" name="Object 17"/>
          <p:cNvGraphicFramePr>
            <a:graphicFrameLocks noChangeAspect="1"/>
          </p:cNvGraphicFramePr>
          <p:nvPr/>
        </p:nvGraphicFramePr>
        <p:xfrm>
          <a:off x="2284413" y="4343400"/>
          <a:ext cx="915987" cy="365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0" name="Equazione" r:id="rId3" imgW="381000" imgH="152400" progId="Equation.3">
                  <p:embed/>
                </p:oleObj>
              </mc:Choice>
              <mc:Fallback>
                <p:oleObj name="Equazione" r:id="rId3" imgW="381000" imgH="15240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4413" y="4343400"/>
                        <a:ext cx="915987" cy="365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03" name="Rectangle 18"/>
          <p:cNvSpPr>
            <a:spLocks noChangeArrowheads="1"/>
          </p:cNvSpPr>
          <p:nvPr/>
        </p:nvSpPr>
        <p:spPr bwMode="auto">
          <a:xfrm>
            <a:off x="838200" y="4800600"/>
            <a:ext cx="47244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it-IT" sz="2600"/>
              <a:t>Ricordando l’espressione del lavoro, ne segue</a:t>
            </a:r>
          </a:p>
        </p:txBody>
      </p:sp>
      <p:graphicFrame>
        <p:nvGraphicFramePr>
          <p:cNvPr id="29699" name="Object 20"/>
          <p:cNvGraphicFramePr>
            <a:graphicFrameLocks noChangeAspect="1"/>
          </p:cNvGraphicFramePr>
          <p:nvPr/>
        </p:nvGraphicFramePr>
        <p:xfrm>
          <a:off x="2057400" y="5562600"/>
          <a:ext cx="2235200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1" name="Equazione" r:id="rId5" imgW="965200" imgH="406400" progId="Equation.3">
                  <p:embed/>
                </p:oleObj>
              </mc:Choice>
              <mc:Fallback>
                <p:oleObj name="Equazione" r:id="rId5" imgW="965200" imgH="40640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7400" y="5562600"/>
                        <a:ext cx="2235200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04" name="Segnaposto numero diapositiva 17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4294EFE-E70F-4F59-88DF-BD69E5D323E1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45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Legge delle adiabatiche per il </a:t>
            </a:r>
            <a:r>
              <a:rPr lang="it-IT" i="1" smtClean="0">
                <a:solidFill>
                  <a:srgbClr val="2217BC"/>
                </a:solidFill>
              </a:rPr>
              <a:t>gas ideale</a:t>
            </a:r>
            <a:r>
              <a:rPr lang="it-IT" smtClean="0"/>
              <a:t> </a:t>
            </a:r>
          </a:p>
        </p:txBody>
      </p:sp>
      <p:sp>
        <p:nvSpPr>
          <p:cNvPr id="3072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mtClean="0"/>
              <a:t>Il 1° principio per una trasformazione adiabatica infinitesima è</a:t>
            </a:r>
          </a:p>
          <a:p>
            <a:pPr eaLnBrk="1" hangingPunct="1">
              <a:lnSpc>
                <a:spcPct val="90000"/>
              </a:lnSpc>
            </a:pPr>
            <a:endParaRPr lang="it-IT" smtClean="0"/>
          </a:p>
          <a:p>
            <a:pPr eaLnBrk="1" hangingPunct="1">
              <a:lnSpc>
                <a:spcPct val="90000"/>
              </a:lnSpc>
            </a:pPr>
            <a:r>
              <a:rPr lang="it-IT" smtClean="0"/>
              <a:t>Il lavoro in una TQS è</a:t>
            </a:r>
          </a:p>
          <a:p>
            <a:pPr eaLnBrk="1" hangingPunct="1">
              <a:lnSpc>
                <a:spcPct val="90000"/>
              </a:lnSpc>
            </a:pPr>
            <a:r>
              <a:rPr lang="it-IT" smtClean="0"/>
              <a:t>Scegliendo </a:t>
            </a:r>
            <a:r>
              <a:rPr lang="it-IT" i="1" smtClean="0"/>
              <a:t>V</a:t>
            </a:r>
            <a:r>
              <a:rPr lang="it-IT" smtClean="0"/>
              <a:t> e </a:t>
            </a:r>
            <a:r>
              <a:rPr lang="it-IT" i="1" smtClean="0"/>
              <a:t>T</a:t>
            </a:r>
            <a:r>
              <a:rPr lang="it-IT" smtClean="0"/>
              <a:t> come variabili indipendenti, scriviamo la variazione infinitesima dell’energia interna</a:t>
            </a:r>
          </a:p>
          <a:p>
            <a:pPr eaLnBrk="1" hangingPunct="1">
              <a:lnSpc>
                <a:spcPct val="90000"/>
              </a:lnSpc>
            </a:pPr>
            <a:endParaRPr lang="it-IT" smtClean="0"/>
          </a:p>
        </p:txBody>
      </p:sp>
      <p:graphicFrame>
        <p:nvGraphicFramePr>
          <p:cNvPr id="30722" name="Object 4"/>
          <p:cNvGraphicFramePr>
            <a:graphicFrameLocks noChangeAspect="1"/>
          </p:cNvGraphicFramePr>
          <p:nvPr/>
        </p:nvGraphicFramePr>
        <p:xfrm>
          <a:off x="3657600" y="2971800"/>
          <a:ext cx="1525588" cy="333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5" name="Equazione" r:id="rId3" imgW="635000" imgH="139700" progId="Equation.3">
                  <p:embed/>
                </p:oleObj>
              </mc:Choice>
              <mc:Fallback>
                <p:oleObj name="Equazione" r:id="rId3" imgW="635000" imgH="1397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0" y="2971800"/>
                        <a:ext cx="1525588" cy="333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3" name="Object 5"/>
          <p:cNvGraphicFramePr>
            <a:graphicFrameLocks noChangeAspect="1"/>
          </p:cNvGraphicFramePr>
          <p:nvPr/>
        </p:nvGraphicFramePr>
        <p:xfrm>
          <a:off x="5207000" y="3581400"/>
          <a:ext cx="1525588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6" name="Equazione" r:id="rId5" imgW="635000" imgH="177800" progId="Equation.3">
                  <p:embed/>
                </p:oleObj>
              </mc:Choice>
              <mc:Fallback>
                <p:oleObj name="Equazione" r:id="rId5" imgW="635000" imgH="1778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07000" y="3581400"/>
                        <a:ext cx="1525588" cy="423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4" name="Object 6"/>
          <p:cNvGraphicFramePr>
            <a:graphicFrameLocks noChangeAspect="1"/>
          </p:cNvGraphicFramePr>
          <p:nvPr/>
        </p:nvGraphicFramePr>
        <p:xfrm>
          <a:off x="2387600" y="5430838"/>
          <a:ext cx="4089400" cy="969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7" name="Equazione" r:id="rId7" imgW="1701800" imgH="406400" progId="Equation.3">
                  <p:embed/>
                </p:oleObj>
              </mc:Choice>
              <mc:Fallback>
                <p:oleObj name="Equazione" r:id="rId7" imgW="1701800" imgH="4064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7600" y="5430838"/>
                        <a:ext cx="4089400" cy="969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27" name="Segnaposto numero diapositiva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B13C34C-4CC2-43D7-B8A2-B2E175631733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46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Legge delle adiabatiche per il </a:t>
            </a:r>
            <a:r>
              <a:rPr lang="it-IT" i="1" smtClean="0">
                <a:solidFill>
                  <a:srgbClr val="2217BC"/>
                </a:solidFill>
              </a:rPr>
              <a:t>gas ideale</a:t>
            </a:r>
            <a:r>
              <a:rPr lang="it-IT" smtClean="0"/>
              <a:t> </a:t>
            </a:r>
          </a:p>
        </p:txBody>
      </p:sp>
      <p:sp>
        <p:nvSpPr>
          <p:cNvPr id="3174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800" smtClean="0"/>
              <a:t>L’esperienza di Joule stabilisce che </a:t>
            </a:r>
            <a:r>
              <a:rPr lang="it-IT" sz="2800" i="1" smtClean="0"/>
              <a:t>U</a:t>
            </a:r>
            <a:r>
              <a:rPr lang="it-IT" sz="2800" smtClean="0"/>
              <a:t> dipende solo da </a:t>
            </a:r>
            <a:r>
              <a:rPr lang="it-IT" sz="2800" i="1" smtClean="0"/>
              <a:t>T</a:t>
            </a:r>
            <a:r>
              <a:rPr lang="it-IT" sz="2800" smtClean="0"/>
              <a:t>, quindi la derivata rispetto a </a:t>
            </a:r>
            <a:r>
              <a:rPr lang="it-IT" sz="2800" i="1" smtClean="0"/>
              <a:t>V</a:t>
            </a:r>
            <a:r>
              <a:rPr lang="it-IT" sz="2800" smtClean="0"/>
              <a:t> è nulla, quella rispetto a </a:t>
            </a:r>
            <a:r>
              <a:rPr lang="it-IT" sz="2800" i="1" smtClean="0"/>
              <a:t>T</a:t>
            </a:r>
            <a:r>
              <a:rPr lang="it-IT" sz="2800" smtClean="0"/>
              <a:t> è (</a:t>
            </a:r>
            <a:r>
              <a:rPr lang="it-IT" sz="2800" i="1" smtClean="0"/>
              <a:t>n</a:t>
            </a:r>
            <a:r>
              <a:rPr lang="it-IT" sz="2800" smtClean="0"/>
              <a:t> volte) il calore molare a volume costante:</a:t>
            </a:r>
          </a:p>
          <a:p>
            <a:pPr eaLnBrk="1" hangingPunct="1">
              <a:lnSpc>
                <a:spcPct val="90000"/>
              </a:lnSpc>
            </a:pPr>
            <a:endParaRPr lang="it-IT" sz="2800" smtClean="0"/>
          </a:p>
          <a:p>
            <a:pPr eaLnBrk="1" hangingPunct="1">
              <a:lnSpc>
                <a:spcPct val="90000"/>
              </a:lnSpc>
            </a:pPr>
            <a:endParaRPr lang="it-IT" sz="2800" smtClean="0"/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Tornando al 1° principio e esprimendo </a:t>
            </a:r>
            <a:r>
              <a:rPr lang="it-IT" sz="2800" i="1" smtClean="0"/>
              <a:t>p</a:t>
            </a:r>
            <a:r>
              <a:rPr lang="it-IT" sz="2800" smtClean="0"/>
              <a:t> in funzione di </a:t>
            </a:r>
            <a:r>
              <a:rPr lang="it-IT" sz="2800" i="1" smtClean="0"/>
              <a:t>V</a:t>
            </a:r>
            <a:r>
              <a:rPr lang="it-IT" sz="2800" smtClean="0"/>
              <a:t> e </a:t>
            </a:r>
            <a:r>
              <a:rPr lang="it-IT" sz="2800" i="1" smtClean="0"/>
              <a:t>T</a:t>
            </a:r>
            <a:r>
              <a:rPr lang="it-IT" sz="2800" smtClean="0"/>
              <a:t> (eq. di stato), otteniamo:</a:t>
            </a:r>
          </a:p>
          <a:p>
            <a:pPr eaLnBrk="1" hangingPunct="1">
              <a:lnSpc>
                <a:spcPct val="90000"/>
              </a:lnSpc>
            </a:pPr>
            <a:endParaRPr lang="it-IT" sz="2800" smtClean="0"/>
          </a:p>
        </p:txBody>
      </p:sp>
      <p:graphicFrame>
        <p:nvGraphicFramePr>
          <p:cNvPr id="31746" name="Object 6"/>
          <p:cNvGraphicFramePr>
            <a:graphicFrameLocks noChangeAspect="1"/>
          </p:cNvGraphicFramePr>
          <p:nvPr/>
        </p:nvGraphicFramePr>
        <p:xfrm>
          <a:off x="2584450" y="3611563"/>
          <a:ext cx="3694113" cy="969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48" name="Equazione" r:id="rId3" imgW="1536700" imgH="406400" progId="Equation.3">
                  <p:embed/>
                </p:oleObj>
              </mc:Choice>
              <mc:Fallback>
                <p:oleObj name="Equazione" r:id="rId3" imgW="1536700" imgH="4064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84450" y="3611563"/>
                        <a:ext cx="3694113" cy="969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47" name="Object 7"/>
          <p:cNvGraphicFramePr>
            <a:graphicFrameLocks noChangeAspect="1"/>
          </p:cNvGraphicFramePr>
          <p:nvPr/>
        </p:nvGraphicFramePr>
        <p:xfrm>
          <a:off x="2601913" y="5399088"/>
          <a:ext cx="3967162" cy="879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49" name="Equazione" r:id="rId5" imgW="1651000" imgH="368300" progId="Equation.3">
                  <p:embed/>
                </p:oleObj>
              </mc:Choice>
              <mc:Fallback>
                <p:oleObj name="Equazione" r:id="rId5" imgW="1651000" imgH="3683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1913" y="5399088"/>
                        <a:ext cx="3967162" cy="879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50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35FD85B-9F20-43E0-9D00-1A83EA0A239F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47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Legge delle adiabatiche per il </a:t>
            </a:r>
            <a:r>
              <a:rPr lang="it-IT" i="1" smtClean="0">
                <a:solidFill>
                  <a:srgbClr val="2217BC"/>
                </a:solidFill>
              </a:rPr>
              <a:t>gas ideale</a:t>
            </a:r>
            <a:r>
              <a:rPr lang="it-IT" smtClean="0"/>
              <a:t> </a:t>
            </a:r>
          </a:p>
        </p:txBody>
      </p:sp>
      <p:sp>
        <p:nvSpPr>
          <p:cNvPr id="327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193925"/>
            <a:ext cx="77724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mtClean="0"/>
              <a:t>Ovvero</a:t>
            </a:r>
          </a:p>
          <a:p>
            <a:pPr eaLnBrk="1" hangingPunct="1">
              <a:lnSpc>
                <a:spcPct val="90000"/>
              </a:lnSpc>
            </a:pPr>
            <a:r>
              <a:rPr lang="it-IT" smtClean="0"/>
              <a:t>L’integrazione di questa equazione dà</a:t>
            </a:r>
          </a:p>
          <a:p>
            <a:pPr eaLnBrk="1" hangingPunct="1">
              <a:lnSpc>
                <a:spcPct val="90000"/>
              </a:lnSpc>
            </a:pPr>
            <a:endParaRPr lang="it-IT" smtClean="0"/>
          </a:p>
          <a:p>
            <a:pPr eaLnBrk="1" hangingPunct="1">
              <a:lnSpc>
                <a:spcPct val="90000"/>
              </a:lnSpc>
            </a:pPr>
            <a:endParaRPr lang="it-IT" smtClean="0"/>
          </a:p>
          <a:p>
            <a:pPr eaLnBrk="1" hangingPunct="1">
              <a:lnSpc>
                <a:spcPct val="90000"/>
              </a:lnSpc>
            </a:pPr>
            <a:r>
              <a:rPr lang="it-IT" smtClean="0"/>
              <a:t>Dove l’indice 0 si riferisce ad uno stato arbitrario</a:t>
            </a:r>
          </a:p>
          <a:p>
            <a:pPr eaLnBrk="1" hangingPunct="1">
              <a:lnSpc>
                <a:spcPct val="90000"/>
              </a:lnSpc>
            </a:pPr>
            <a:r>
              <a:rPr lang="it-IT" smtClean="0"/>
              <a:t>Ricordando la relazione di Mayer</a:t>
            </a:r>
          </a:p>
        </p:txBody>
      </p:sp>
      <p:graphicFrame>
        <p:nvGraphicFramePr>
          <p:cNvPr id="32770" name="Object 6"/>
          <p:cNvGraphicFramePr>
            <a:graphicFrameLocks noChangeAspect="1"/>
          </p:cNvGraphicFramePr>
          <p:nvPr/>
        </p:nvGraphicFramePr>
        <p:xfrm>
          <a:off x="3697288" y="1901825"/>
          <a:ext cx="2382837" cy="879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3" name="Equazione" r:id="rId3" imgW="990600" imgH="368300" progId="Equation.3">
                  <p:embed/>
                </p:oleObj>
              </mc:Choice>
              <mc:Fallback>
                <p:oleObj name="Equazione" r:id="rId3" imgW="990600" imgH="3683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97288" y="1901825"/>
                        <a:ext cx="2382837" cy="879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1" name="Object 7"/>
          <p:cNvGraphicFramePr>
            <a:graphicFrameLocks noChangeAspect="1"/>
          </p:cNvGraphicFramePr>
          <p:nvPr/>
        </p:nvGraphicFramePr>
        <p:xfrm>
          <a:off x="3352800" y="3322638"/>
          <a:ext cx="2960688" cy="969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4" name="Equazione" r:id="rId5" imgW="1231900" imgH="406400" progId="Equation.3">
                  <p:embed/>
                </p:oleObj>
              </mc:Choice>
              <mc:Fallback>
                <p:oleObj name="Equazione" r:id="rId5" imgW="1231900" imgH="4064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2800" y="3322638"/>
                        <a:ext cx="2960688" cy="969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2" name="Object 8"/>
          <p:cNvGraphicFramePr>
            <a:graphicFrameLocks noChangeAspect="1"/>
          </p:cNvGraphicFramePr>
          <p:nvPr/>
        </p:nvGraphicFramePr>
        <p:xfrm>
          <a:off x="3879850" y="5772150"/>
          <a:ext cx="1555750" cy="969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5" name="Equazione" r:id="rId7" imgW="647700" imgH="406400" progId="Equation.3">
                  <p:embed/>
                </p:oleObj>
              </mc:Choice>
              <mc:Fallback>
                <p:oleObj name="Equazione" r:id="rId7" imgW="647700" imgH="4064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79850" y="5772150"/>
                        <a:ext cx="1555750" cy="969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5" name="Segnaposto numero diapositiva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15C7A4D-3728-446A-BB3A-95C522746A0A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48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Relazioni tra </a:t>
            </a:r>
            <a:r>
              <a:rPr lang="it-IT" i="1" smtClean="0"/>
              <a:t>p, V, T </a:t>
            </a:r>
            <a:br>
              <a:rPr lang="it-IT" i="1" smtClean="0"/>
            </a:br>
            <a:r>
              <a:rPr lang="it-IT" smtClean="0"/>
              <a:t>per il </a:t>
            </a:r>
            <a:r>
              <a:rPr lang="it-IT" i="1" smtClean="0">
                <a:solidFill>
                  <a:srgbClr val="2217BC"/>
                </a:solidFill>
              </a:rPr>
              <a:t>gas ideale</a:t>
            </a:r>
            <a:r>
              <a:rPr lang="it-IT" smtClean="0"/>
              <a:t> </a:t>
            </a:r>
          </a:p>
        </p:txBody>
      </p:sp>
      <p:sp>
        <p:nvSpPr>
          <p:cNvPr id="337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2205038"/>
            <a:ext cx="77724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mtClean="0"/>
              <a:t>Otteniamo infine</a:t>
            </a:r>
          </a:p>
          <a:p>
            <a:pPr eaLnBrk="1" hangingPunct="1">
              <a:lnSpc>
                <a:spcPct val="90000"/>
              </a:lnSpc>
            </a:pPr>
            <a:endParaRPr lang="it-IT" smtClean="0"/>
          </a:p>
          <a:p>
            <a:pPr eaLnBrk="1" hangingPunct="1">
              <a:lnSpc>
                <a:spcPct val="90000"/>
              </a:lnSpc>
            </a:pPr>
            <a:r>
              <a:rPr lang="it-IT" smtClean="0"/>
              <a:t>Ovvero la legge delle adiabatiche</a:t>
            </a:r>
          </a:p>
          <a:p>
            <a:pPr eaLnBrk="1" hangingPunct="1">
              <a:lnSpc>
                <a:spcPct val="90000"/>
              </a:lnSpc>
            </a:pPr>
            <a:endParaRPr lang="it-IT" smtClean="0"/>
          </a:p>
          <a:p>
            <a:pPr eaLnBrk="1" hangingPunct="1">
              <a:lnSpc>
                <a:spcPct val="90000"/>
              </a:lnSpc>
            </a:pPr>
            <a:r>
              <a:rPr lang="it-IT" smtClean="0"/>
              <a:t>Sfruttando l’equazione di stato, possiamo esprimere la legge in termini di </a:t>
            </a:r>
            <a:r>
              <a:rPr lang="it-IT" i="1" smtClean="0"/>
              <a:t>p</a:t>
            </a:r>
            <a:r>
              <a:rPr lang="it-IT" smtClean="0"/>
              <a:t> e </a:t>
            </a:r>
            <a:r>
              <a:rPr lang="it-IT" i="1" smtClean="0"/>
              <a:t>V</a:t>
            </a:r>
            <a:r>
              <a:rPr lang="it-IT" smtClean="0"/>
              <a:t>:</a:t>
            </a:r>
          </a:p>
        </p:txBody>
      </p:sp>
      <p:graphicFrame>
        <p:nvGraphicFramePr>
          <p:cNvPr id="33794" name="Object 5"/>
          <p:cNvGraphicFramePr>
            <a:graphicFrameLocks noChangeAspect="1"/>
          </p:cNvGraphicFramePr>
          <p:nvPr/>
        </p:nvGraphicFramePr>
        <p:xfrm>
          <a:off x="4648200" y="1989138"/>
          <a:ext cx="1831975" cy="1150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97" name="Equazione" r:id="rId3" imgW="762000" imgH="482600" progId="Equation.3">
                  <p:embed/>
                </p:oleObj>
              </mc:Choice>
              <mc:Fallback>
                <p:oleObj name="Equazione" r:id="rId3" imgW="762000" imgH="4826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8200" y="1989138"/>
                        <a:ext cx="1831975" cy="1150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795" name="Object 7"/>
          <p:cNvGraphicFramePr>
            <a:graphicFrameLocks noChangeAspect="1"/>
          </p:cNvGraphicFramePr>
          <p:nvPr/>
        </p:nvGraphicFramePr>
        <p:xfrm>
          <a:off x="2586038" y="3865563"/>
          <a:ext cx="3357562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98" name="Equazione" r:id="rId5" imgW="1397000" imgH="203200" progId="Equation.3">
                  <p:embed/>
                </p:oleObj>
              </mc:Choice>
              <mc:Fallback>
                <p:oleObj name="Equazione" r:id="rId5" imgW="1397000" imgH="2032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86038" y="3865563"/>
                        <a:ext cx="3357562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796" name="Object 10"/>
          <p:cNvGraphicFramePr>
            <a:graphicFrameLocks noChangeAspect="1"/>
          </p:cNvGraphicFramePr>
          <p:nvPr/>
        </p:nvGraphicFramePr>
        <p:xfrm>
          <a:off x="3133725" y="5465763"/>
          <a:ext cx="3022600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99" name="Equazione" r:id="rId7" imgW="1257300" imgH="203200" progId="Equation.3">
                  <p:embed/>
                </p:oleObj>
              </mc:Choice>
              <mc:Fallback>
                <p:oleObj name="Equazione" r:id="rId7" imgW="1257300" imgH="2032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3725" y="5465763"/>
                        <a:ext cx="3022600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799" name="Segnaposto numero diapositiva 7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931710F-3C9B-4B53-A1A4-398BCCDAA38D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49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Equazione di Poisson per il </a:t>
            </a:r>
            <a:r>
              <a:rPr lang="it-IT" i="1" smtClean="0">
                <a:solidFill>
                  <a:srgbClr val="2217BC"/>
                </a:solidFill>
              </a:rPr>
              <a:t>gas ideale</a:t>
            </a:r>
            <a:r>
              <a:rPr lang="it-IT" smtClean="0"/>
              <a:t> </a:t>
            </a:r>
          </a:p>
        </p:txBody>
      </p:sp>
      <p:sp>
        <p:nvSpPr>
          <p:cNvPr id="3482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mtClean="0"/>
              <a:t>L’equazione di Poisson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it-IT" smtClean="0"/>
              <a:t>   è un’iperbole di grado superiore, il cui andamento è abbozzato in figura</a:t>
            </a:r>
          </a:p>
        </p:txBody>
      </p:sp>
      <p:graphicFrame>
        <p:nvGraphicFramePr>
          <p:cNvPr id="34818" name="Object 6"/>
          <p:cNvGraphicFramePr>
            <a:graphicFrameLocks noChangeAspect="1"/>
          </p:cNvGraphicFramePr>
          <p:nvPr/>
        </p:nvGraphicFramePr>
        <p:xfrm>
          <a:off x="4489450" y="3371850"/>
          <a:ext cx="165100" cy="114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0" name="Equazione" r:id="rId3" imgW="165100" imgH="114300" progId="Equation.3">
                  <p:embed/>
                </p:oleObj>
              </mc:Choice>
              <mc:Fallback>
                <p:oleObj name="Equazione" r:id="rId3" imgW="165100" imgH="1143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89450" y="3371850"/>
                        <a:ext cx="165100" cy="114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19" name="Object 7"/>
          <p:cNvGraphicFramePr>
            <a:graphicFrameLocks noChangeAspect="1"/>
          </p:cNvGraphicFramePr>
          <p:nvPr/>
        </p:nvGraphicFramePr>
        <p:xfrm>
          <a:off x="5543550" y="1952625"/>
          <a:ext cx="1924050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1" name="Equazione" r:id="rId5" imgW="800100" imgH="203200" progId="Equation.3">
                  <p:embed/>
                </p:oleObj>
              </mc:Choice>
              <mc:Fallback>
                <p:oleObj name="Equazione" r:id="rId5" imgW="800100" imgH="2032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43550" y="1952625"/>
                        <a:ext cx="1924050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22" name="Rectangle 23"/>
          <p:cNvSpPr>
            <a:spLocks noChangeArrowheads="1"/>
          </p:cNvSpPr>
          <p:nvPr/>
        </p:nvSpPr>
        <p:spPr bwMode="auto">
          <a:xfrm>
            <a:off x="838200" y="4038600"/>
            <a:ext cx="36576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it-IT" sz="3200"/>
              <a:t>Le isoterme su cui stanno gli stati A e B sono state tratteggiate per chiarezza</a:t>
            </a:r>
          </a:p>
        </p:txBody>
      </p:sp>
      <p:grpSp>
        <p:nvGrpSpPr>
          <p:cNvPr id="34823" name="Group 28"/>
          <p:cNvGrpSpPr>
            <a:grpSpLocks/>
          </p:cNvGrpSpPr>
          <p:nvPr/>
        </p:nvGrpSpPr>
        <p:grpSpPr bwMode="auto">
          <a:xfrm>
            <a:off x="4800600" y="3657600"/>
            <a:ext cx="3027363" cy="3197225"/>
            <a:chOff x="3024" y="2304"/>
            <a:chExt cx="1907" cy="2014"/>
          </a:xfrm>
        </p:grpSpPr>
        <p:grpSp>
          <p:nvGrpSpPr>
            <p:cNvPr id="34825" name="Group 24"/>
            <p:cNvGrpSpPr>
              <a:grpSpLocks/>
            </p:cNvGrpSpPr>
            <p:nvPr/>
          </p:nvGrpSpPr>
          <p:grpSpPr bwMode="auto">
            <a:xfrm>
              <a:off x="3024" y="2304"/>
              <a:ext cx="1907" cy="2014"/>
              <a:chOff x="3024" y="2304"/>
              <a:chExt cx="1907" cy="2014"/>
            </a:xfrm>
          </p:grpSpPr>
          <p:sp>
            <p:nvSpPr>
              <p:cNvPr id="34827" name="Oval 12"/>
              <p:cNvSpPr>
                <a:spLocks noChangeArrowheads="1"/>
              </p:cNvSpPr>
              <p:nvPr/>
            </p:nvSpPr>
            <p:spPr bwMode="auto">
              <a:xfrm>
                <a:off x="3629" y="2577"/>
                <a:ext cx="38" cy="43"/>
              </a:xfrm>
              <a:prstGeom prst="ellipse">
                <a:avLst/>
              </a:prstGeom>
              <a:solidFill>
                <a:srgbClr val="0000FF"/>
              </a:solidFill>
              <a:ln w="9525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828" name="Oval 13"/>
              <p:cNvSpPr>
                <a:spLocks noChangeArrowheads="1"/>
              </p:cNvSpPr>
              <p:nvPr/>
            </p:nvSpPr>
            <p:spPr bwMode="auto">
              <a:xfrm>
                <a:off x="4562" y="3701"/>
                <a:ext cx="38" cy="43"/>
              </a:xfrm>
              <a:prstGeom prst="ellipse">
                <a:avLst/>
              </a:prstGeom>
              <a:solidFill>
                <a:srgbClr val="0000FF"/>
              </a:solidFill>
              <a:ln w="9525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/>
              </a:p>
            </p:txBody>
          </p:sp>
          <p:sp>
            <p:nvSpPr>
              <p:cNvPr id="34829" name="Text Box 14"/>
              <p:cNvSpPr txBox="1">
                <a:spLocks noChangeArrowheads="1"/>
              </p:cNvSpPr>
              <p:nvPr/>
            </p:nvSpPr>
            <p:spPr bwMode="auto">
              <a:xfrm>
                <a:off x="3504" y="2304"/>
                <a:ext cx="244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it-IT"/>
                  <a:t>A</a:t>
                </a:r>
              </a:p>
            </p:txBody>
          </p:sp>
          <p:sp>
            <p:nvSpPr>
              <p:cNvPr id="34830" name="Text Box 15"/>
              <p:cNvSpPr txBox="1">
                <a:spLocks noChangeArrowheads="1"/>
              </p:cNvSpPr>
              <p:nvPr/>
            </p:nvSpPr>
            <p:spPr bwMode="auto">
              <a:xfrm>
                <a:off x="4604" y="3600"/>
                <a:ext cx="244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it-IT"/>
                  <a:t>B</a:t>
                </a:r>
              </a:p>
            </p:txBody>
          </p:sp>
          <p:grpSp>
            <p:nvGrpSpPr>
              <p:cNvPr id="34831" name="Group 16"/>
              <p:cNvGrpSpPr>
                <a:grpSpLocks/>
              </p:cNvGrpSpPr>
              <p:nvPr/>
            </p:nvGrpSpPr>
            <p:grpSpPr bwMode="auto">
              <a:xfrm>
                <a:off x="3024" y="2561"/>
                <a:ext cx="1907" cy="1757"/>
                <a:chOff x="3216" y="2592"/>
                <a:chExt cx="1817" cy="1757"/>
              </a:xfrm>
            </p:grpSpPr>
            <p:sp>
              <p:nvSpPr>
                <p:cNvPr id="34834" name="Line 17"/>
                <p:cNvSpPr>
                  <a:spLocks noChangeShapeType="1"/>
                </p:cNvSpPr>
                <p:nvPr/>
              </p:nvSpPr>
              <p:spPr bwMode="auto">
                <a:xfrm flipV="1">
                  <a:off x="3452" y="2722"/>
                  <a:ext cx="0" cy="1382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34835" name="Line 18"/>
                <p:cNvSpPr>
                  <a:spLocks noChangeShapeType="1"/>
                </p:cNvSpPr>
                <p:nvPr/>
              </p:nvSpPr>
              <p:spPr bwMode="auto">
                <a:xfrm>
                  <a:off x="3452" y="4104"/>
                  <a:ext cx="1352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34836" name="Text Box 19"/>
                <p:cNvSpPr txBox="1">
                  <a:spLocks noChangeArrowheads="1"/>
                </p:cNvSpPr>
                <p:nvPr/>
              </p:nvSpPr>
              <p:spPr bwMode="auto">
                <a:xfrm>
                  <a:off x="3216" y="2592"/>
                  <a:ext cx="212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it-IT"/>
                    <a:t>p</a:t>
                  </a:r>
                </a:p>
              </p:txBody>
            </p:sp>
            <p:sp>
              <p:nvSpPr>
                <p:cNvPr id="34837" name="Text Box 20"/>
                <p:cNvSpPr txBox="1">
                  <a:spLocks noChangeArrowheads="1"/>
                </p:cNvSpPr>
                <p:nvPr/>
              </p:nvSpPr>
              <p:spPr bwMode="auto">
                <a:xfrm>
                  <a:off x="4801" y="4061"/>
                  <a:ext cx="232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it-IT"/>
                    <a:t>V</a:t>
                  </a:r>
                </a:p>
              </p:txBody>
            </p:sp>
          </p:grpSp>
          <p:sp>
            <p:nvSpPr>
              <p:cNvPr id="34832" name="Freeform 21"/>
              <p:cNvSpPr>
                <a:spLocks/>
              </p:cNvSpPr>
              <p:nvPr/>
            </p:nvSpPr>
            <p:spPr bwMode="auto">
              <a:xfrm>
                <a:off x="3552" y="3024"/>
                <a:ext cx="1008" cy="720"/>
              </a:xfrm>
              <a:custGeom>
                <a:avLst/>
                <a:gdLst>
                  <a:gd name="T0" fmla="*/ 0 w 912"/>
                  <a:gd name="T1" fmla="*/ 0 h 720"/>
                  <a:gd name="T2" fmla="*/ 130 w 912"/>
                  <a:gd name="T3" fmla="*/ 240 h 720"/>
                  <a:gd name="T4" fmla="*/ 395 w 912"/>
                  <a:gd name="T5" fmla="*/ 432 h 720"/>
                  <a:gd name="T6" fmla="*/ 913 w 912"/>
                  <a:gd name="T7" fmla="*/ 576 h 720"/>
                  <a:gd name="T8" fmla="*/ 1568 w 912"/>
                  <a:gd name="T9" fmla="*/ 672 h 720"/>
                  <a:gd name="T10" fmla="*/ 2480 w 912"/>
                  <a:gd name="T11" fmla="*/ 720 h 72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912"/>
                  <a:gd name="T19" fmla="*/ 0 h 720"/>
                  <a:gd name="T20" fmla="*/ 912 w 912"/>
                  <a:gd name="T21" fmla="*/ 720 h 72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912" h="720">
                    <a:moveTo>
                      <a:pt x="0" y="0"/>
                    </a:moveTo>
                    <a:cubicBezTo>
                      <a:pt x="12" y="84"/>
                      <a:pt x="24" y="168"/>
                      <a:pt x="48" y="240"/>
                    </a:cubicBezTo>
                    <a:cubicBezTo>
                      <a:pt x="72" y="312"/>
                      <a:pt x="96" y="376"/>
                      <a:pt x="144" y="432"/>
                    </a:cubicBezTo>
                    <a:cubicBezTo>
                      <a:pt x="192" y="488"/>
                      <a:pt x="264" y="536"/>
                      <a:pt x="336" y="576"/>
                    </a:cubicBezTo>
                    <a:cubicBezTo>
                      <a:pt x="408" y="616"/>
                      <a:pt x="480" y="648"/>
                      <a:pt x="576" y="672"/>
                    </a:cubicBezTo>
                    <a:cubicBezTo>
                      <a:pt x="672" y="696"/>
                      <a:pt x="792" y="708"/>
                      <a:pt x="912" y="72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34833" name="Freeform 22"/>
              <p:cNvSpPr>
                <a:spLocks/>
              </p:cNvSpPr>
              <p:nvPr/>
            </p:nvSpPr>
            <p:spPr bwMode="auto">
              <a:xfrm>
                <a:off x="3648" y="2448"/>
                <a:ext cx="1152" cy="1200"/>
              </a:xfrm>
              <a:custGeom>
                <a:avLst/>
                <a:gdLst>
                  <a:gd name="T0" fmla="*/ 0 w 912"/>
                  <a:gd name="T1" fmla="*/ 0 h 720"/>
                  <a:gd name="T2" fmla="*/ 499 w 912"/>
                  <a:gd name="T3" fmla="*/ 39713 h 720"/>
                  <a:gd name="T4" fmla="*/ 1493 w 912"/>
                  <a:gd name="T5" fmla="*/ 71437 h 720"/>
                  <a:gd name="T6" fmla="*/ 3472 w 912"/>
                  <a:gd name="T7" fmla="*/ 95270 h 720"/>
                  <a:gd name="T8" fmla="*/ 5961 w 912"/>
                  <a:gd name="T9" fmla="*/ 111172 h 720"/>
                  <a:gd name="T10" fmla="*/ 9433 w 912"/>
                  <a:gd name="T11" fmla="*/ 119062 h 72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912"/>
                  <a:gd name="T19" fmla="*/ 0 h 720"/>
                  <a:gd name="T20" fmla="*/ 912 w 912"/>
                  <a:gd name="T21" fmla="*/ 720 h 72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912" h="720">
                    <a:moveTo>
                      <a:pt x="0" y="0"/>
                    </a:moveTo>
                    <a:cubicBezTo>
                      <a:pt x="12" y="84"/>
                      <a:pt x="24" y="168"/>
                      <a:pt x="48" y="240"/>
                    </a:cubicBezTo>
                    <a:cubicBezTo>
                      <a:pt x="72" y="312"/>
                      <a:pt x="96" y="376"/>
                      <a:pt x="144" y="432"/>
                    </a:cubicBezTo>
                    <a:cubicBezTo>
                      <a:pt x="192" y="488"/>
                      <a:pt x="264" y="536"/>
                      <a:pt x="336" y="576"/>
                    </a:cubicBezTo>
                    <a:cubicBezTo>
                      <a:pt x="408" y="616"/>
                      <a:pt x="480" y="648"/>
                      <a:pt x="576" y="672"/>
                    </a:cubicBezTo>
                    <a:cubicBezTo>
                      <a:pt x="672" y="696"/>
                      <a:pt x="792" y="708"/>
                      <a:pt x="912" y="72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</p:grpSp>
        <p:sp>
          <p:nvSpPr>
            <p:cNvPr id="34826" name="Freeform 27"/>
            <p:cNvSpPr>
              <a:spLocks/>
            </p:cNvSpPr>
            <p:nvPr/>
          </p:nvSpPr>
          <p:spPr bwMode="auto">
            <a:xfrm>
              <a:off x="3648" y="2640"/>
              <a:ext cx="960" cy="1100"/>
            </a:xfrm>
            <a:custGeom>
              <a:avLst/>
              <a:gdLst>
                <a:gd name="T0" fmla="*/ 0 w 912"/>
                <a:gd name="T1" fmla="*/ 0 h 720"/>
                <a:gd name="T2" fmla="*/ 81 w 912"/>
                <a:gd name="T3" fmla="*/ 16650 h 720"/>
                <a:gd name="T4" fmla="*/ 240 w 912"/>
                <a:gd name="T5" fmla="*/ 29923 h 720"/>
                <a:gd name="T6" fmla="*/ 563 w 912"/>
                <a:gd name="T7" fmla="*/ 39896 h 720"/>
                <a:gd name="T8" fmla="*/ 961 w 912"/>
                <a:gd name="T9" fmla="*/ 46568 h 720"/>
                <a:gd name="T10" fmla="*/ 1523 w 912"/>
                <a:gd name="T11" fmla="*/ 49882 h 7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12"/>
                <a:gd name="T19" fmla="*/ 0 h 720"/>
                <a:gd name="T20" fmla="*/ 912 w 912"/>
                <a:gd name="T21" fmla="*/ 720 h 72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12" h="720">
                  <a:moveTo>
                    <a:pt x="0" y="0"/>
                  </a:moveTo>
                  <a:cubicBezTo>
                    <a:pt x="12" y="84"/>
                    <a:pt x="24" y="168"/>
                    <a:pt x="48" y="240"/>
                  </a:cubicBezTo>
                  <a:cubicBezTo>
                    <a:pt x="72" y="312"/>
                    <a:pt x="96" y="376"/>
                    <a:pt x="144" y="432"/>
                  </a:cubicBezTo>
                  <a:cubicBezTo>
                    <a:pt x="192" y="488"/>
                    <a:pt x="264" y="536"/>
                    <a:pt x="336" y="576"/>
                  </a:cubicBezTo>
                  <a:cubicBezTo>
                    <a:pt x="408" y="616"/>
                    <a:pt x="480" y="648"/>
                    <a:pt x="576" y="672"/>
                  </a:cubicBezTo>
                  <a:cubicBezTo>
                    <a:pt x="672" y="696"/>
                    <a:pt x="792" y="708"/>
                    <a:pt x="912" y="72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</p:grpSp>
      <p:sp>
        <p:nvSpPr>
          <p:cNvPr id="34824" name="Segnaposto numero diapositiva 20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D2A9290-50CD-49A9-81D5-48916CFDDFF4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50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Lavoro in una TQS adiabatica per il </a:t>
            </a:r>
            <a:r>
              <a:rPr lang="it-IT" i="1" smtClean="0">
                <a:solidFill>
                  <a:srgbClr val="2217BC"/>
                </a:solidFill>
              </a:rPr>
              <a:t>gas ideale</a:t>
            </a:r>
            <a:r>
              <a:rPr lang="it-IT" smtClean="0"/>
              <a:t> </a:t>
            </a:r>
          </a:p>
        </p:txBody>
      </p:sp>
      <p:sp>
        <p:nvSpPr>
          <p:cNvPr id="3584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sz="3100" smtClean="0"/>
              <a:t>Prendiamo A come stato 0:</a:t>
            </a:r>
          </a:p>
          <a:p>
            <a:pPr eaLnBrk="1" hangingPunct="1"/>
            <a:r>
              <a:rPr lang="it-IT" sz="3100" smtClean="0"/>
              <a:t>Il lavoro compiuto per andare da A a B è</a:t>
            </a:r>
            <a:endParaRPr lang="it-IT" smtClean="0"/>
          </a:p>
        </p:txBody>
      </p:sp>
      <p:grpSp>
        <p:nvGrpSpPr>
          <p:cNvPr id="35846" name="Group 37"/>
          <p:cNvGrpSpPr>
            <a:grpSpLocks/>
          </p:cNvGrpSpPr>
          <p:nvPr/>
        </p:nvGrpSpPr>
        <p:grpSpPr bwMode="auto">
          <a:xfrm>
            <a:off x="4800600" y="3657600"/>
            <a:ext cx="3028950" cy="3197225"/>
            <a:chOff x="3024" y="2304"/>
            <a:chExt cx="1908" cy="2014"/>
          </a:xfrm>
        </p:grpSpPr>
        <p:grpSp>
          <p:nvGrpSpPr>
            <p:cNvPr id="35848" name="Group 16"/>
            <p:cNvGrpSpPr>
              <a:grpSpLocks/>
            </p:cNvGrpSpPr>
            <p:nvPr/>
          </p:nvGrpSpPr>
          <p:grpSpPr bwMode="auto">
            <a:xfrm>
              <a:off x="3648" y="2640"/>
              <a:ext cx="960" cy="1438"/>
              <a:chOff x="3648" y="3137"/>
              <a:chExt cx="912" cy="941"/>
            </a:xfrm>
          </p:grpSpPr>
          <p:sp>
            <p:nvSpPr>
              <p:cNvPr id="35860" name="Freeform 4"/>
              <p:cNvSpPr>
                <a:spLocks/>
              </p:cNvSpPr>
              <p:nvPr/>
            </p:nvSpPr>
            <p:spPr bwMode="auto">
              <a:xfrm>
                <a:off x="3648" y="3166"/>
                <a:ext cx="912" cy="912"/>
              </a:xfrm>
              <a:custGeom>
                <a:avLst/>
                <a:gdLst>
                  <a:gd name="T0" fmla="*/ 0 w 912"/>
                  <a:gd name="T1" fmla="*/ 0 h 912"/>
                  <a:gd name="T2" fmla="*/ 48 w 912"/>
                  <a:gd name="T3" fmla="*/ 240 h 912"/>
                  <a:gd name="T4" fmla="*/ 144 w 912"/>
                  <a:gd name="T5" fmla="*/ 384 h 912"/>
                  <a:gd name="T6" fmla="*/ 288 w 912"/>
                  <a:gd name="T7" fmla="*/ 528 h 912"/>
                  <a:gd name="T8" fmla="*/ 480 w 912"/>
                  <a:gd name="T9" fmla="*/ 624 h 912"/>
                  <a:gd name="T10" fmla="*/ 720 w 912"/>
                  <a:gd name="T11" fmla="*/ 672 h 912"/>
                  <a:gd name="T12" fmla="*/ 912 w 912"/>
                  <a:gd name="T13" fmla="*/ 720 h 912"/>
                  <a:gd name="T14" fmla="*/ 912 w 912"/>
                  <a:gd name="T15" fmla="*/ 912 h 912"/>
                  <a:gd name="T16" fmla="*/ 0 w 912"/>
                  <a:gd name="T17" fmla="*/ 912 h 912"/>
                  <a:gd name="T18" fmla="*/ 0 w 912"/>
                  <a:gd name="T19" fmla="*/ 0 h 91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912"/>
                  <a:gd name="T31" fmla="*/ 0 h 912"/>
                  <a:gd name="T32" fmla="*/ 912 w 912"/>
                  <a:gd name="T33" fmla="*/ 912 h 912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912" h="912">
                    <a:moveTo>
                      <a:pt x="0" y="0"/>
                    </a:moveTo>
                    <a:lnTo>
                      <a:pt x="48" y="240"/>
                    </a:lnTo>
                    <a:lnTo>
                      <a:pt x="144" y="384"/>
                    </a:lnTo>
                    <a:lnTo>
                      <a:pt x="288" y="528"/>
                    </a:lnTo>
                    <a:lnTo>
                      <a:pt x="480" y="624"/>
                    </a:lnTo>
                    <a:lnTo>
                      <a:pt x="720" y="672"/>
                    </a:lnTo>
                    <a:lnTo>
                      <a:pt x="912" y="720"/>
                    </a:lnTo>
                    <a:lnTo>
                      <a:pt x="912" y="912"/>
                    </a:lnTo>
                    <a:lnTo>
                      <a:pt x="0" y="91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0C0C0">
                  <a:alpha val="58038"/>
                </a:srgbClr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35861" name="Freeform 15"/>
              <p:cNvSpPr>
                <a:spLocks/>
              </p:cNvSpPr>
              <p:nvPr/>
            </p:nvSpPr>
            <p:spPr bwMode="auto">
              <a:xfrm>
                <a:off x="3648" y="3137"/>
                <a:ext cx="912" cy="720"/>
              </a:xfrm>
              <a:custGeom>
                <a:avLst/>
                <a:gdLst>
                  <a:gd name="T0" fmla="*/ 0 w 912"/>
                  <a:gd name="T1" fmla="*/ 0 h 720"/>
                  <a:gd name="T2" fmla="*/ 48 w 912"/>
                  <a:gd name="T3" fmla="*/ 240 h 720"/>
                  <a:gd name="T4" fmla="*/ 144 w 912"/>
                  <a:gd name="T5" fmla="*/ 432 h 720"/>
                  <a:gd name="T6" fmla="*/ 336 w 912"/>
                  <a:gd name="T7" fmla="*/ 576 h 720"/>
                  <a:gd name="T8" fmla="*/ 576 w 912"/>
                  <a:gd name="T9" fmla="*/ 672 h 720"/>
                  <a:gd name="T10" fmla="*/ 912 w 912"/>
                  <a:gd name="T11" fmla="*/ 720 h 72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912"/>
                  <a:gd name="T19" fmla="*/ 0 h 720"/>
                  <a:gd name="T20" fmla="*/ 912 w 912"/>
                  <a:gd name="T21" fmla="*/ 720 h 72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912" h="720">
                    <a:moveTo>
                      <a:pt x="0" y="0"/>
                    </a:moveTo>
                    <a:cubicBezTo>
                      <a:pt x="12" y="84"/>
                      <a:pt x="24" y="168"/>
                      <a:pt x="48" y="240"/>
                    </a:cubicBezTo>
                    <a:cubicBezTo>
                      <a:pt x="72" y="312"/>
                      <a:pt x="96" y="376"/>
                      <a:pt x="144" y="432"/>
                    </a:cubicBezTo>
                    <a:cubicBezTo>
                      <a:pt x="192" y="488"/>
                      <a:pt x="264" y="536"/>
                      <a:pt x="336" y="576"/>
                    </a:cubicBezTo>
                    <a:cubicBezTo>
                      <a:pt x="408" y="616"/>
                      <a:pt x="480" y="648"/>
                      <a:pt x="576" y="672"/>
                    </a:cubicBezTo>
                    <a:cubicBezTo>
                      <a:pt x="672" y="696"/>
                      <a:pt x="792" y="708"/>
                      <a:pt x="912" y="72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</p:grpSp>
        <p:sp>
          <p:nvSpPr>
            <p:cNvPr id="35849" name="Oval 6"/>
            <p:cNvSpPr>
              <a:spLocks noChangeArrowheads="1"/>
            </p:cNvSpPr>
            <p:nvPr/>
          </p:nvSpPr>
          <p:spPr bwMode="auto">
            <a:xfrm>
              <a:off x="3629" y="2577"/>
              <a:ext cx="38" cy="43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50" name="Oval 7"/>
            <p:cNvSpPr>
              <a:spLocks noChangeArrowheads="1"/>
            </p:cNvSpPr>
            <p:nvPr/>
          </p:nvSpPr>
          <p:spPr bwMode="auto">
            <a:xfrm>
              <a:off x="4562" y="3701"/>
              <a:ext cx="38" cy="43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35851" name="Text Box 8"/>
            <p:cNvSpPr txBox="1">
              <a:spLocks noChangeArrowheads="1"/>
            </p:cNvSpPr>
            <p:nvPr/>
          </p:nvSpPr>
          <p:spPr bwMode="auto">
            <a:xfrm>
              <a:off x="3504" y="2304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A</a:t>
              </a:r>
            </a:p>
          </p:txBody>
        </p:sp>
        <p:sp>
          <p:nvSpPr>
            <p:cNvPr id="35852" name="Text Box 9"/>
            <p:cNvSpPr txBox="1">
              <a:spLocks noChangeArrowheads="1"/>
            </p:cNvSpPr>
            <p:nvPr/>
          </p:nvSpPr>
          <p:spPr bwMode="auto">
            <a:xfrm>
              <a:off x="4604" y="3600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/>
                <a:t>B</a:t>
              </a:r>
            </a:p>
          </p:txBody>
        </p:sp>
        <p:grpSp>
          <p:nvGrpSpPr>
            <p:cNvPr id="35853" name="Group 10"/>
            <p:cNvGrpSpPr>
              <a:grpSpLocks/>
            </p:cNvGrpSpPr>
            <p:nvPr/>
          </p:nvGrpSpPr>
          <p:grpSpPr bwMode="auto">
            <a:xfrm>
              <a:off x="3024" y="2561"/>
              <a:ext cx="1908" cy="1757"/>
              <a:chOff x="3216" y="2592"/>
              <a:chExt cx="1818" cy="1757"/>
            </a:xfrm>
          </p:grpSpPr>
          <p:sp>
            <p:nvSpPr>
              <p:cNvPr id="35856" name="Line 11"/>
              <p:cNvSpPr>
                <a:spLocks noChangeShapeType="1"/>
              </p:cNvSpPr>
              <p:nvPr/>
            </p:nvSpPr>
            <p:spPr bwMode="auto">
              <a:xfrm flipV="1">
                <a:off x="3452" y="2722"/>
                <a:ext cx="0" cy="138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35857" name="Line 12"/>
              <p:cNvSpPr>
                <a:spLocks noChangeShapeType="1"/>
              </p:cNvSpPr>
              <p:nvPr/>
            </p:nvSpPr>
            <p:spPr bwMode="auto">
              <a:xfrm>
                <a:off x="3452" y="4104"/>
                <a:ext cx="135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35858" name="Text Box 13"/>
              <p:cNvSpPr txBox="1">
                <a:spLocks noChangeArrowheads="1"/>
              </p:cNvSpPr>
              <p:nvPr/>
            </p:nvSpPr>
            <p:spPr bwMode="auto">
              <a:xfrm>
                <a:off x="3216" y="2592"/>
                <a:ext cx="212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it-IT"/>
                  <a:t>p</a:t>
                </a:r>
              </a:p>
            </p:txBody>
          </p:sp>
          <p:sp>
            <p:nvSpPr>
              <p:cNvPr id="35859" name="Text Box 14"/>
              <p:cNvSpPr txBox="1">
                <a:spLocks noChangeArrowheads="1"/>
              </p:cNvSpPr>
              <p:nvPr/>
            </p:nvSpPr>
            <p:spPr bwMode="auto">
              <a:xfrm>
                <a:off x="4801" y="4061"/>
                <a:ext cx="233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it-IT"/>
                  <a:t>V</a:t>
                </a:r>
              </a:p>
            </p:txBody>
          </p:sp>
        </p:grpSp>
        <p:sp>
          <p:nvSpPr>
            <p:cNvPr id="35854" name="Freeform 28"/>
            <p:cNvSpPr>
              <a:spLocks/>
            </p:cNvSpPr>
            <p:nvPr/>
          </p:nvSpPr>
          <p:spPr bwMode="auto">
            <a:xfrm>
              <a:off x="3552" y="3024"/>
              <a:ext cx="960" cy="720"/>
            </a:xfrm>
            <a:custGeom>
              <a:avLst/>
              <a:gdLst>
                <a:gd name="T0" fmla="*/ 0 w 912"/>
                <a:gd name="T1" fmla="*/ 0 h 720"/>
                <a:gd name="T2" fmla="*/ 81 w 912"/>
                <a:gd name="T3" fmla="*/ 240 h 720"/>
                <a:gd name="T4" fmla="*/ 240 w 912"/>
                <a:gd name="T5" fmla="*/ 432 h 720"/>
                <a:gd name="T6" fmla="*/ 563 w 912"/>
                <a:gd name="T7" fmla="*/ 576 h 720"/>
                <a:gd name="T8" fmla="*/ 961 w 912"/>
                <a:gd name="T9" fmla="*/ 672 h 720"/>
                <a:gd name="T10" fmla="*/ 1523 w 912"/>
                <a:gd name="T11" fmla="*/ 720 h 7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12"/>
                <a:gd name="T19" fmla="*/ 0 h 720"/>
                <a:gd name="T20" fmla="*/ 912 w 912"/>
                <a:gd name="T21" fmla="*/ 720 h 72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12" h="720">
                  <a:moveTo>
                    <a:pt x="0" y="0"/>
                  </a:moveTo>
                  <a:cubicBezTo>
                    <a:pt x="12" y="84"/>
                    <a:pt x="24" y="168"/>
                    <a:pt x="48" y="240"/>
                  </a:cubicBezTo>
                  <a:cubicBezTo>
                    <a:pt x="72" y="312"/>
                    <a:pt x="96" y="376"/>
                    <a:pt x="144" y="432"/>
                  </a:cubicBezTo>
                  <a:cubicBezTo>
                    <a:pt x="192" y="488"/>
                    <a:pt x="264" y="536"/>
                    <a:pt x="336" y="576"/>
                  </a:cubicBezTo>
                  <a:cubicBezTo>
                    <a:pt x="408" y="616"/>
                    <a:pt x="480" y="648"/>
                    <a:pt x="576" y="672"/>
                  </a:cubicBezTo>
                  <a:cubicBezTo>
                    <a:pt x="672" y="696"/>
                    <a:pt x="792" y="708"/>
                    <a:pt x="912" y="72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5855" name="Freeform 29"/>
            <p:cNvSpPr>
              <a:spLocks/>
            </p:cNvSpPr>
            <p:nvPr/>
          </p:nvSpPr>
          <p:spPr bwMode="auto">
            <a:xfrm>
              <a:off x="3648" y="2448"/>
              <a:ext cx="1152" cy="1200"/>
            </a:xfrm>
            <a:custGeom>
              <a:avLst/>
              <a:gdLst>
                <a:gd name="T0" fmla="*/ 0 w 912"/>
                <a:gd name="T1" fmla="*/ 0 h 720"/>
                <a:gd name="T2" fmla="*/ 499 w 912"/>
                <a:gd name="T3" fmla="*/ 39713 h 720"/>
                <a:gd name="T4" fmla="*/ 1493 w 912"/>
                <a:gd name="T5" fmla="*/ 71437 h 720"/>
                <a:gd name="T6" fmla="*/ 3472 w 912"/>
                <a:gd name="T7" fmla="*/ 95270 h 720"/>
                <a:gd name="T8" fmla="*/ 5961 w 912"/>
                <a:gd name="T9" fmla="*/ 111172 h 720"/>
                <a:gd name="T10" fmla="*/ 9433 w 912"/>
                <a:gd name="T11" fmla="*/ 119062 h 7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12"/>
                <a:gd name="T19" fmla="*/ 0 h 720"/>
                <a:gd name="T20" fmla="*/ 912 w 912"/>
                <a:gd name="T21" fmla="*/ 720 h 72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12" h="720">
                  <a:moveTo>
                    <a:pt x="0" y="0"/>
                  </a:moveTo>
                  <a:cubicBezTo>
                    <a:pt x="12" y="84"/>
                    <a:pt x="24" y="168"/>
                    <a:pt x="48" y="240"/>
                  </a:cubicBezTo>
                  <a:cubicBezTo>
                    <a:pt x="72" y="312"/>
                    <a:pt x="96" y="376"/>
                    <a:pt x="144" y="432"/>
                  </a:cubicBezTo>
                  <a:cubicBezTo>
                    <a:pt x="192" y="488"/>
                    <a:pt x="264" y="536"/>
                    <a:pt x="336" y="576"/>
                  </a:cubicBezTo>
                  <a:cubicBezTo>
                    <a:pt x="408" y="616"/>
                    <a:pt x="480" y="648"/>
                    <a:pt x="576" y="672"/>
                  </a:cubicBezTo>
                  <a:cubicBezTo>
                    <a:pt x="672" y="696"/>
                    <a:pt x="792" y="708"/>
                    <a:pt x="912" y="72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</p:grpSp>
      <p:graphicFrame>
        <p:nvGraphicFramePr>
          <p:cNvPr id="35842" name="Object 31"/>
          <p:cNvGraphicFramePr>
            <a:graphicFrameLocks noChangeAspect="1"/>
          </p:cNvGraphicFramePr>
          <p:nvPr/>
        </p:nvGraphicFramePr>
        <p:xfrm>
          <a:off x="914400" y="3298825"/>
          <a:ext cx="3989388" cy="325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4" name="Equazione" r:id="rId3" imgW="1854200" imgH="1511300" progId="Equation.3">
                  <p:embed/>
                </p:oleObj>
              </mc:Choice>
              <mc:Fallback>
                <p:oleObj name="Equazione" r:id="rId3" imgW="1854200" imgH="1511300" progId="Equation.3">
                  <p:embed/>
                  <p:pic>
                    <p:nvPicPr>
                      <p:cNvPr id="0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3298825"/>
                        <a:ext cx="3989388" cy="3254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43" name="Object 33"/>
          <p:cNvGraphicFramePr>
            <a:graphicFrameLocks noChangeAspect="1"/>
          </p:cNvGraphicFramePr>
          <p:nvPr/>
        </p:nvGraphicFramePr>
        <p:xfrm>
          <a:off x="6172200" y="1981200"/>
          <a:ext cx="183197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5" name="Equazione" r:id="rId5" imgW="762000" imgH="203200" progId="Equation.3">
                  <p:embed/>
                </p:oleObj>
              </mc:Choice>
              <mc:Fallback>
                <p:oleObj name="Equazione" r:id="rId5" imgW="762000" imgH="203200" progId="Equation.3">
                  <p:embed/>
                  <p:pic>
                    <p:nvPicPr>
                      <p:cNvPr id="0" name="Object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72200" y="1981200"/>
                        <a:ext cx="1831975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47" name="Segnaposto numero diapositiva 20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E1C7A5C-560B-4B19-8227-B66117448C00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51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Lavoro in una TQS adiabatica per il </a:t>
            </a:r>
            <a:r>
              <a:rPr lang="it-IT" i="1" smtClean="0">
                <a:solidFill>
                  <a:srgbClr val="2217BC"/>
                </a:solidFill>
              </a:rPr>
              <a:t>gas ideale</a:t>
            </a:r>
            <a:r>
              <a:rPr lang="it-IT" smtClean="0"/>
              <a:t> </a:t>
            </a:r>
          </a:p>
        </p:txBody>
      </p:sp>
      <p:sp>
        <p:nvSpPr>
          <p:cNvPr id="368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981200"/>
            <a:ext cx="52578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500" smtClean="0"/>
              <a:t>Ovvero</a:t>
            </a:r>
          </a:p>
          <a:p>
            <a:pPr eaLnBrk="1" hangingPunct="1">
              <a:lnSpc>
                <a:spcPct val="90000"/>
              </a:lnSpc>
            </a:pPr>
            <a:r>
              <a:rPr lang="it-IT" sz="2500" smtClean="0"/>
              <a:t>E facendo uso dell’equazione di stato:</a:t>
            </a:r>
          </a:p>
          <a:p>
            <a:pPr eaLnBrk="1" hangingPunct="1">
              <a:lnSpc>
                <a:spcPct val="90000"/>
              </a:lnSpc>
            </a:pPr>
            <a:endParaRPr lang="it-IT" sz="2500" smtClean="0"/>
          </a:p>
          <a:p>
            <a:pPr eaLnBrk="1" hangingPunct="1">
              <a:lnSpc>
                <a:spcPct val="90000"/>
              </a:lnSpc>
            </a:pPr>
            <a:r>
              <a:rPr lang="it-IT" sz="2500" smtClean="0"/>
              <a:t>Un modo più rapido è partire dal 1° principio</a:t>
            </a:r>
          </a:p>
          <a:p>
            <a:pPr eaLnBrk="1" hangingPunct="1">
              <a:lnSpc>
                <a:spcPct val="90000"/>
              </a:lnSpc>
            </a:pPr>
            <a:r>
              <a:rPr lang="it-IT" sz="2500" smtClean="0"/>
              <a:t>e integrare tra gli stati A e B:</a:t>
            </a:r>
          </a:p>
          <a:p>
            <a:pPr eaLnBrk="1" hangingPunct="1">
              <a:lnSpc>
                <a:spcPct val="90000"/>
              </a:lnSpc>
            </a:pPr>
            <a:r>
              <a:rPr lang="it-IT" sz="2500" smtClean="0"/>
              <a:t>Espressione che coincide con quella ottenuta in precedenza (usare la relazione di Mayer)</a:t>
            </a:r>
          </a:p>
        </p:txBody>
      </p:sp>
      <p:graphicFrame>
        <p:nvGraphicFramePr>
          <p:cNvPr id="36866" name="Object 19"/>
          <p:cNvGraphicFramePr>
            <a:graphicFrameLocks noChangeAspect="1"/>
          </p:cNvGraphicFramePr>
          <p:nvPr/>
        </p:nvGraphicFramePr>
        <p:xfrm>
          <a:off x="5562600" y="1828800"/>
          <a:ext cx="2322513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0" name="Equazione" r:id="rId3" imgW="1079500" imgH="419100" progId="Equation.3">
                  <p:embed/>
                </p:oleObj>
              </mc:Choice>
              <mc:Fallback>
                <p:oleObj name="Equazione" r:id="rId3" imgW="1079500" imgH="41910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2600" y="1828800"/>
                        <a:ext cx="2322513" cy="901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867" name="Object 21"/>
          <p:cNvGraphicFramePr>
            <a:graphicFrameLocks noChangeAspect="1"/>
          </p:cNvGraphicFramePr>
          <p:nvPr/>
        </p:nvGraphicFramePr>
        <p:xfrm>
          <a:off x="5689600" y="2819400"/>
          <a:ext cx="2159000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1" name="Equazione" r:id="rId5" imgW="1003300" imgH="419100" progId="Equation.3">
                  <p:embed/>
                </p:oleObj>
              </mc:Choice>
              <mc:Fallback>
                <p:oleObj name="Equazione" r:id="rId5" imgW="1003300" imgH="419100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89600" y="2819400"/>
                        <a:ext cx="2159000" cy="901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868" name="Object 22"/>
          <p:cNvGraphicFramePr>
            <a:graphicFrameLocks noChangeAspect="1"/>
          </p:cNvGraphicFramePr>
          <p:nvPr/>
        </p:nvGraphicFramePr>
        <p:xfrm>
          <a:off x="5364163" y="3962400"/>
          <a:ext cx="3113087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2" name="Equazione" r:id="rId7" imgW="1295400" imgH="177800" progId="Equation.3">
                  <p:embed/>
                </p:oleObj>
              </mc:Choice>
              <mc:Fallback>
                <p:oleObj name="Equazione" r:id="rId7" imgW="1295400" imgH="17780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4163" y="3962400"/>
                        <a:ext cx="3113087" cy="423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869" name="Object 23"/>
          <p:cNvGraphicFramePr>
            <a:graphicFrameLocks noChangeAspect="1"/>
          </p:cNvGraphicFramePr>
          <p:nvPr/>
        </p:nvGraphicFramePr>
        <p:xfrm>
          <a:off x="5530850" y="4343400"/>
          <a:ext cx="2747963" cy="484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3" name="Equazione" r:id="rId9" imgW="1143000" imgH="203200" progId="Equation.3">
                  <p:embed/>
                </p:oleObj>
              </mc:Choice>
              <mc:Fallback>
                <p:oleObj name="Equazione" r:id="rId9" imgW="1143000" imgH="203200" progId="Equation.3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30850" y="4343400"/>
                        <a:ext cx="2747963" cy="484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872" name="Segnaposto numero diapositiva 7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2D7ACC1-ED8C-4B9B-AEC7-8A33A4121563}" type="slidenum">
              <a:rPr lang="it-IT" smtClean="0">
                <a:latin typeface="Arial" pitchFamily="34" charset="0"/>
                <a:ea typeface="ＭＳ Ｐゴシック" pitchFamily="34" charset="-128"/>
              </a:rPr>
              <a:pPr/>
              <a:t>52</a:t>
            </a:fld>
            <a:endParaRPr 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8.0&quot;&gt;&lt;object type=&quot;1&quot; unique_id=&quot;10001&quot;&gt;&lt;object type=&quot;2&quot; unique_id=&quot;10002&quot;&gt;&lt;object type=&quot;3&quot; unique_id=&quot;10003&quot;&gt;&lt;property id=&quot;20148&quot; value=&quot;5&quot;/&gt;&lt;property id=&quot;20300&quot; value=&quot;Slide 1 - &amp;quot;Primo Principio&amp;quot;&quot;/&gt;&lt;property id=&quot;20307&quot; value=&quot;256&quot;/&gt;&lt;/object&gt;&lt;object type=&quot;3&quot; unique_id=&quot;10004&quot;&gt;&lt;property id=&quot;20148&quot; value=&quot;5&quot;/&gt;&lt;property id=&quot;20300&quot; value=&quot;Slide 2 - &amp;quot;Equazioni di bilancio&amp;quot;&quot;/&gt;&lt;property id=&quot;20307&quot; value=&quot;334&quot;/&gt;&lt;/object&gt;&lt;object type=&quot;3&quot; unique_id=&quot;10005&quot;&gt;&lt;property id=&quot;20148&quot; value=&quot;5&quot;/&gt;&lt;property id=&quot;20300&quot; value=&quot;Slide 9 - &amp;quot;Calore scambiato in una TQS isocora per il gas ideale &amp;quot;&quot;/&gt;&lt;property id=&quot;20307&quot; value=&quot;333&quot;/&gt;&lt;/object&gt;&lt;object type=&quot;3&quot; unique_id=&quot;10006&quot;&gt;&lt;property id=&quot;20148&quot; value=&quot;5&quot;/&gt;&lt;property id=&quot;20300&quot; value=&quot;Slide 10 - &amp;quot;Calore scambiato in una TQ isobara per il gas ideale &amp;quot;&quot;/&gt;&lt;property id=&quot;20307&quot; value=&quot;335&quot;/&gt;&lt;/object&gt;&lt;object type=&quot;3&quot; unique_id=&quot;10007&quot;&gt;&lt;property id=&quot;20148&quot; value=&quot;5&quot;/&gt;&lt;property id=&quot;20300&quot; value=&quot;Slide 11 - &amp;quot;Lavoro termodinamico &amp;quot;&quot;/&gt;&lt;property id=&quot;20307&quot; value=&quot;258&quot;/&gt;&lt;/object&gt;&lt;object type=&quot;3&quot; unique_id=&quot;10009&quot;&gt;&lt;property id=&quot;20148&quot; value=&quot;5&quot;/&gt;&lt;property id=&quot;20300&quot; value=&quot;Slide 12 - &amp;quot;Esempio di lavoro &amp;quot;&quot;/&gt;&lt;property id=&quot;20307&quot; value=&quot;284&quot;/&gt;&lt;/object&gt;&lt;object type=&quot;3&quot; unique_id=&quot;10010&quot;&gt;&lt;property id=&quot;20148&quot; value=&quot;5&quot;/&gt;&lt;property id=&quot;20300&quot; value=&quot;Slide 13 - &amp;quot;Esempio di lavoro &amp;quot;&quot;/&gt;&lt;property id=&quot;20307&quot; value=&quot;261&quot;/&gt;&lt;/object&gt;&lt;object type=&quot;3&quot; unique_id=&quot;10011&quot;&gt;&lt;property id=&quot;20148&quot; value=&quot;5&quot;/&gt;&lt;property id=&quot;20300&quot; value=&quot;Slide 14 - &amp;quot;Esempio di lavoro &amp;quot;&quot;/&gt;&lt;property id=&quot;20307&quot; value=&quot;262&quot;/&gt;&lt;/object&gt;&lt;object type=&quot;3&quot; unique_id=&quot;10012&quot;&gt;&lt;property id=&quot;20148&quot; value=&quot;5&quot;/&gt;&lt;property id=&quot;20300&quot; value=&quot;Slide 15 - &amp;quot;Esempio di lavoro &amp;quot;&quot;/&gt;&lt;property id=&quot;20307&quot; value=&quot;263&quot;/&gt;&lt;/object&gt;&lt;object type=&quot;3&quot; unique_id=&quot;10013&quot;&gt;&lt;property id=&quot;20148&quot; value=&quot;5&quot;/&gt;&lt;property id=&quot;20300&quot; value=&quot;Slide 16 - &amp;quot;Interpretazione geometrica del lavoro&amp;quot;&quot;/&gt;&lt;property id=&quot;20307&quot; value=&quot;264&quot;/&gt;&lt;/object&gt;&lt;object type=&quot;3&quot; unique_id=&quot;10014&quot;&gt;&lt;property id=&quot;20148&quot; value=&quot;5&quot;/&gt;&lt;property id=&quot;20300&quot; value=&quot;Slide 17 - &amp;quot;Interpretazione geometrica del lavoro&amp;quot;&quot;/&gt;&lt;property id=&quot;20307&quot; value=&quot;265&quot;/&gt;&lt;/object&gt;&lt;object type=&quot;3&quot; unique_id=&quot;10015&quot;&gt;&lt;property id=&quot;20148&quot; value=&quot;5&quot;/&gt;&lt;property id=&quot;20300&quot; value=&quot;Slide 18 - &amp;quot;Proprietà del lavoro&amp;quot;&quot;/&gt;&lt;property id=&quot;20307&quot; value=&quot;266&quot;/&gt;&lt;/object&gt;&lt;object type=&quot;3&quot; unique_id=&quot;10016&quot;&gt;&lt;property id=&quot;20148&quot; value=&quot;5&quot;/&gt;&lt;property id=&quot;20300&quot; value=&quot;Slide 19 - &amp;quot;Lavoro in una TQS isocora&amp;quot;&quot;/&gt;&lt;property id=&quot;20307&quot; value=&quot;269&quot;/&gt;&lt;/object&gt;&lt;object type=&quot;3&quot; unique_id=&quot;10017&quot;&gt;&lt;property id=&quot;20148&quot; value=&quot;5&quot;/&gt;&lt;property id=&quot;20300&quot; value=&quot;Slide 20 - &amp;quot;Lavoro in una TQS isobara&amp;quot;&quot;/&gt;&lt;property id=&quot;20307&quot; value=&quot;270&quot;/&gt;&lt;/object&gt;&lt;object type=&quot;3&quot; unique_id=&quot;10018&quot;&gt;&lt;property id=&quot;20148&quot; value=&quot;5&quot;/&gt;&lt;property id=&quot;20300&quot; value=&quot;Slide 21 - &amp;quot;Lavoro in una TQS isoterma per il gas ideale &amp;quot;&quot;/&gt;&lt;property id=&quot;20307&quot; value=&quot;271&quot;/&gt;&lt;/object&gt;&lt;object type=&quot;3&quot; unique_id=&quot;10019&quot;&gt;&lt;property id=&quot;20148&quot; value=&quot;5&quot;/&gt;&lt;property id=&quot;20300&quot; value=&quot;Slide 23 - &amp;quot;L’energia si conserva?&amp;quot;&quot;/&gt;&lt;property id=&quot;20307&quot; value=&quot;285&quot;/&gt;&lt;/object&gt;&lt;object type=&quot;3&quot; unique_id=&quot;10020&quot;&gt;&lt;property id=&quot;20148&quot; value=&quot;5&quot;/&gt;&lt;property id=&quot;20300&quot; value=&quot;Slide 24 - &amp;quot;Equivalenza calore-lavoro&amp;quot;&quot;/&gt;&lt;property id=&quot;20307&quot; value=&quot;286&quot;/&gt;&lt;/object&gt;&lt;object type=&quot;3&quot; unique_id=&quot;10021&quot;&gt;&lt;property id=&quot;20148&quot; value=&quot;5&quot;/&gt;&lt;property id=&quot;20300&quot; value=&quot;Slide 25 - &amp;quot;Aspetto quantitativo&amp;quot;&quot;/&gt;&lt;property id=&quot;20307&quot; value=&quot;287&quot;/&gt;&lt;/object&gt;&lt;object type=&quot;3&quot; unique_id=&quot;10022&quot;&gt;&lt;property id=&quot;20148&quot; value=&quot;5&quot;/&gt;&lt;property id=&quot;20300&quot; value=&quot;Slide 26 - &amp;quot;Aspetto quantitativo&amp;quot;&quot;/&gt;&lt;property id=&quot;20307&quot; value=&quot;288&quot;/&gt;&lt;/object&gt;&lt;object type=&quot;3&quot; unique_id=&quot;10023&quot;&gt;&lt;property id=&quot;20148&quot; value=&quot;5&quot;/&gt;&lt;property id=&quot;20300&quot; value=&quot;Slide 27 - &amp;quot;Le esperienze di Joule&amp;quot;&quot;/&gt;&lt;property id=&quot;20307&quot; value=&quot;289&quot;/&gt;&lt;/object&gt;&lt;object type=&quot;3&quot; unique_id=&quot;10024&quot;&gt;&lt;property id=&quot;20148&quot; value=&quot;5&quot;/&gt;&lt;property id=&quot;20300&quot; value=&quot;Slide 28 - &amp;quot;Le esperienze di Joule&amp;quot;&quot;/&gt;&lt;property id=&quot;20307&quot; value=&quot;290&quot;/&gt;&lt;/object&gt;&lt;object type=&quot;3&quot; unique_id=&quot;10025&quot;&gt;&lt;property id=&quot;20148&quot; value=&quot;5&quot;/&gt;&lt;property id=&quot;20300&quot; value=&quot;Slide 29 - &amp;quot;Le esperienze di Joule&amp;quot;&quot;/&gt;&lt;property id=&quot;20307&quot; value=&quot;291&quot;/&gt;&lt;/object&gt;&lt;object type=&quot;3&quot; unique_id=&quot;10026&quot;&gt;&lt;property id=&quot;20148&quot; value=&quot;5&quot;/&gt;&lt;property id=&quot;20300&quot; value=&quot;Slide 30 - &amp;quot;Aspetto quantitativo&amp;quot;&quot;/&gt;&lt;property id=&quot;20307&quot; value=&quot;292&quot;/&gt;&lt;/object&gt;&lt;object type=&quot;3&quot; unique_id=&quot;10027&quot;&gt;&lt;property id=&quot;20148&quot; value=&quot;5&quot;/&gt;&lt;property id=&quot;20300&quot; value=&quot;Slide 31 - &amp;quot;Aspetto quantitativo&amp;quot;&quot;/&gt;&lt;property id=&quot;20307&quot; value=&quot;293&quot;/&gt;&lt;/object&gt;&lt;object type=&quot;3&quot; unique_id=&quot;10028&quot;&gt;&lt;property id=&quot;20148&quot; value=&quot;5&quot;/&gt;&lt;property id=&quot;20300&quot; value=&quot;Slide 32 - &amp;quot;Energia interna U&amp;quot;&quot;/&gt;&lt;property id=&quot;20307&quot; value=&quot;294&quot;/&gt;&lt;/object&gt;&lt;object type=&quot;3&quot; unique_id=&quot;10029&quot;&gt;&lt;property id=&quot;20148&quot; value=&quot;5&quot;/&gt;&lt;property id=&quot;20300&quot; value=&quot;Slide 33 - &amp;quot;Energia interna U&amp;quot;&quot;/&gt;&lt;property id=&quot;20307&quot; value=&quot;295&quot;/&gt;&lt;/object&gt;&lt;object type=&quot;3&quot; unique_id=&quot;10030&quot;&gt;&lt;property id=&quot;20148&quot; value=&quot;5&quot;/&gt;&lt;property id=&quot;20300&quot; value=&quot;Slide 34 - &amp;quot;Primo principio della termodinamica&amp;quot;&quot;/&gt;&lt;property id=&quot;20307&quot; value=&quot;296&quot;/&gt;&lt;/object&gt;&lt;object type=&quot;3&quot; unique_id=&quot;10031&quot;&gt;&lt;property id=&quot;20148&quot; value=&quot;5&quot;/&gt;&lt;property id=&quot;20300&quot; value=&quot;Slide 35 - &amp;quot;Primo principio della termodinamica&amp;quot;&quot;/&gt;&lt;property id=&quot;20307&quot; value=&quot;297&quot;/&gt;&lt;/object&gt;&lt;object type=&quot;3&quot; unique_id=&quot;10032&quot;&gt;&lt;property id=&quot;20148&quot; value=&quot;5&quot;/&gt;&lt;property id=&quot;20300&quot; value=&quot;Slide 36 - &amp;quot;Primo principio della termodinamica&amp;quot;&quot;/&gt;&lt;property id=&quot;20307&quot; value=&quot;298&quot;/&gt;&lt;/object&gt;&lt;object type=&quot;3&quot; unique_id=&quot;10033&quot;&gt;&lt;property id=&quot;20148&quot; value=&quot;5&quot;/&gt;&lt;property id=&quot;20300&quot; value=&quot;Slide 37 - &amp;quot;Primo principio della termodinamica&amp;quot;&quot;/&gt;&lt;property id=&quot;20307&quot; value=&quot;299&quot;/&gt;&lt;/object&gt;&lt;object type=&quot;3&quot; unique_id=&quot;10034&quot;&gt;&lt;property id=&quot;20148&quot; value=&quot;5&quot;/&gt;&lt;property id=&quot;20300&quot; value=&quot;Slide 38 - &amp;quot;Forme alternative&amp;quot;&quot;/&gt;&lt;property id=&quot;20307&quot; value=&quot;300&quot;/&gt;&lt;/object&gt;&lt;object type=&quot;3&quot; unique_id=&quot;10035&quot;&gt;&lt;property id=&quot;20148&quot; value=&quot;5&quot;/&gt;&lt;property id=&quot;20300&quot; value=&quot;Slide 39 - &amp;quot;Forme alternative&amp;quot;&quot;/&gt;&lt;property id=&quot;20307&quot; value=&quot;301&quot;/&gt;&lt;/object&gt;&lt;object type=&quot;3&quot; unique_id=&quot;10036&quot;&gt;&lt;property id=&quot;20148&quot; value=&quot;5&quot;/&gt;&lt;property id=&quot;20300&quot; value=&quot;Slide 40 - &amp;quot;Caso particolare: cicli&amp;quot;&quot;/&gt;&lt;property id=&quot;20307&quot; value=&quot;302&quot;/&gt;&lt;/object&gt;&lt;object type=&quot;3&quot; unique_id=&quot;10037&quot;&gt;&lt;property id=&quot;20148&quot; value=&quot;5&quot;/&gt;&lt;property id=&quot;20300&quot; value=&quot;Slide 41 - &amp;quot;Espansione libera del gas ideale&amp;quot;&quot;/&gt;&lt;property id=&quot;20307&quot; value=&quot;303&quot;/&gt;&lt;/object&gt;&lt;object type=&quot;3&quot; unique_id=&quot;10038&quot;&gt;&lt;property id=&quot;20148&quot; value=&quot;5&quot;/&gt;&lt;property id=&quot;20300&quot; value=&quot;Slide 42 - &amp;quot;Espansione libera del gas ideale&amp;quot;&quot;/&gt;&lt;property id=&quot;20307&quot; value=&quot;304&quot;/&gt;&lt;/object&gt;&lt;object type=&quot;3&quot; unique_id=&quot;10039&quot;&gt;&lt;property id=&quot;20148&quot; value=&quot;5&quot;/&gt;&lt;property id=&quot;20300&quot; value=&quot;Slide 43 - &amp;quot;Espansione libera del gas ideale&amp;quot;&quot;/&gt;&lt;property id=&quot;20307&quot; value=&quot;305&quot;/&gt;&lt;/object&gt;&lt;object type=&quot;3&quot; unique_id=&quot;10040&quot;&gt;&lt;property id=&quot;20148&quot; value=&quot;5&quot;/&gt;&lt;property id=&quot;20300&quot; value=&quot;Slide 44 - &amp;quot;Espansione libera del gas ideale&amp;quot;&quot;/&gt;&lt;property id=&quot;20307&quot; value=&quot;306&quot;/&gt;&lt;/object&gt;&lt;object type=&quot;3&quot; unique_id=&quot;10041&quot;&gt;&lt;property id=&quot;20148&quot; value=&quot;5&quot;/&gt;&lt;property id=&quot;20300&quot; value=&quot;Slide 45 - &amp;quot;Espansione libera del gas ideale&amp;quot;&quot;/&gt;&lt;property id=&quot;20307&quot; value=&quot;307&quot;/&gt;&lt;/object&gt;&lt;object type=&quot;3&quot; unique_id=&quot;10042&quot;&gt;&lt;property id=&quot;20148&quot; value=&quot;5&quot;/&gt;&lt;property id=&quot;20300&quot; value=&quot;Slide 46 - &amp;quot;Espansione libera del gas ideale&amp;quot;&quot;/&gt;&lt;property id=&quot;20307&quot; value=&quot;308&quot;/&gt;&lt;/object&gt;&lt;object type=&quot;3&quot; unique_id=&quot;10043&quot;&gt;&lt;property id=&quot;20148&quot; value=&quot;5&quot;/&gt;&lt;property id=&quot;20300&quot; value=&quot;Slide 47 - &amp;quot;Espansione libera del gas ideale&amp;quot;&quot;/&gt;&lt;property id=&quot;20307&quot; value=&quot;309&quot;/&gt;&lt;/object&gt;&lt;object type=&quot;3&quot; unique_id=&quot;10044&quot;&gt;&lt;property id=&quot;20148&quot; value=&quot;5&quot;/&gt;&lt;property id=&quot;20300&quot; value=&quot;Slide 48 - &amp;quot;Relazione tra Cv e U&amp;quot;&quot;/&gt;&lt;property id=&quot;20307&quot; value=&quot;315&quot;/&gt;&lt;/object&gt;&lt;object type=&quot;3&quot; unique_id=&quot;10045&quot;&gt;&lt;property id=&quot;20148&quot; value=&quot;5&quot;/&gt;&lt;property id=&quot;20300&quot; value=&quot;Slide 49 - &amp;quot;Relazione di Mayer&amp;quot;&quot;/&gt;&lt;property id=&quot;20307&quot; value=&quot;319&quot;/&gt;&lt;/object&gt;&lt;object type=&quot;3&quot; unique_id=&quot;10046&quot;&gt;&lt;property id=&quot;20148&quot; value=&quot;5&quot;/&gt;&lt;property id=&quot;20300&quot; value=&quot;Slide 50 - &amp;quot;Relazione di Mayer&amp;quot;&quot;/&gt;&lt;property id=&quot;20307&quot; value=&quot;320&quot;/&gt;&lt;/object&gt;&lt;object type=&quot;3&quot; unique_id=&quot;10047&quot;&gt;&lt;property id=&quot;20148&quot; value=&quot;5&quot;/&gt;&lt;property id=&quot;20300&quot; value=&quot;Slide 51 - &amp;quot;Relazione di Mayer&amp;quot;&quot;/&gt;&lt;property id=&quot;20307&quot; value=&quot;321&quot;/&gt;&lt;/object&gt;&lt;object type=&quot;3&quot; unique_id=&quot;10048&quot;&gt;&lt;property id=&quot;20148&quot; value=&quot;5&quot;/&gt;&lt;property id=&quot;20300&quot; value=&quot;Slide 52 - &amp;quot;Relazione di Mayer&amp;quot;&quot;/&gt;&lt;property id=&quot;20307&quot; value=&quot;322&quot;/&gt;&lt;/object&gt;&lt;object type=&quot;3&quot; unique_id=&quot;10049&quot;&gt;&lt;property id=&quot;20148&quot; value=&quot;5&quot;/&gt;&lt;property id=&quot;20300&quot; value=&quot;Slide 53 - &amp;quot;Applicazioni al gas ideale&amp;quot;&quot;/&gt;&lt;property id=&quot;20307&quot; value=&quot;324&quot;/&gt;&lt;/object&gt;&lt;object type=&quot;3&quot; unique_id=&quot;10050&quot;&gt;&lt;property id=&quot;20148&quot; value=&quot;5&quot;/&gt;&lt;property id=&quot;20300&quot; value=&quot;Slide 54 - &amp;quot;Calore scambiato in una TQS isoterma per il gas ideale &amp;quot;&quot;/&gt;&lt;property id=&quot;20307&quot; value=&quot;325&quot;/&gt;&lt;/object&gt;&lt;object type=&quot;3&quot; unique_id=&quot;10051&quot;&gt;&lt;property id=&quot;20148&quot; value=&quot;5&quot;/&gt;&lt;property id=&quot;20300&quot; value=&quot;Slide 55 - &amp;quot;Legge delle adiabatiche per il gas ideale &amp;quot;&quot;/&gt;&lt;property id=&quot;20307&quot; value=&quot;326&quot;/&gt;&lt;/object&gt;&lt;object type=&quot;3&quot; unique_id=&quot;10052&quot;&gt;&lt;property id=&quot;20148&quot; value=&quot;5&quot;/&gt;&lt;property id=&quot;20300&quot; value=&quot;Slide 56 - &amp;quot;Legge delle adiabatiche per il gas ideale &amp;quot;&quot;/&gt;&lt;property id=&quot;20307&quot; value=&quot;327&quot;/&gt;&lt;/object&gt;&lt;object type=&quot;3&quot; unique_id=&quot;10053&quot;&gt;&lt;property id=&quot;20148&quot; value=&quot;5&quot;/&gt;&lt;property id=&quot;20300&quot; value=&quot;Slide 57 - &amp;quot;Legge delle adiabatiche per il gas ideale &amp;quot;&quot;/&gt;&lt;property id=&quot;20307&quot; value=&quot;328&quot;/&gt;&lt;/object&gt;&lt;object type=&quot;3&quot; unique_id=&quot;10054&quot;&gt;&lt;property id=&quot;20148&quot; value=&quot;5&quot;/&gt;&lt;property id=&quot;20300&quot; value=&quot;Slide 58 - &amp;quot;Relazioni tra p, V, T  per il gas ideale &amp;quot;&quot;/&gt;&lt;property id=&quot;20307&quot; value=&quot;329&quot;/&gt;&lt;/object&gt;&lt;object type=&quot;3&quot; unique_id=&quot;10055&quot;&gt;&lt;property id=&quot;20148&quot; value=&quot;5&quot;/&gt;&lt;property id=&quot;20300&quot; value=&quot;Slide 59 - &amp;quot;Equazione di Poisson per il gas ideale &amp;quot;&quot;/&gt;&lt;property id=&quot;20307&quot; value=&quot;330&quot;/&gt;&lt;/object&gt;&lt;object type=&quot;3&quot; unique_id=&quot;10056&quot;&gt;&lt;property id=&quot;20148&quot; value=&quot;5&quot;/&gt;&lt;property id=&quot;20300&quot; value=&quot;Slide 60 - &amp;quot;Lavoro in una TQS adiabatica per il gas ideale &amp;quot;&quot;/&gt;&lt;property id=&quot;20307&quot; value=&quot;331&quot;/&gt;&lt;/object&gt;&lt;object type=&quot;3&quot; unique_id=&quot;10057&quot;&gt;&lt;property id=&quot;20148&quot; value=&quot;5&quot;/&gt;&lt;property id=&quot;20300&quot; value=&quot;Slide 61 - &amp;quot;Lavoro in una TQS adiabatica per il gas ideale &amp;quot;&quot;/&gt;&lt;property id=&quot;20307&quot; value=&quot;332&quot;/&gt;&lt;/object&gt;&lt;object type=&quot;3&quot; unique_id=&quot;10457&quot;&gt;&lt;property id=&quot;20148&quot; value=&quot;5&quot;/&gt;&lt;property id=&quot;20300&quot; value=&quot;Slide 3&quot;/&gt;&lt;property id=&quot;20307&quot; value=&quot;337&quot;/&gt;&lt;/object&gt;&lt;object type=&quot;3&quot; unique_id=&quot;10458&quot;&gt;&lt;property id=&quot;20148&quot; value=&quot;5&quot;/&gt;&lt;property id=&quot;20300&quot; value=&quot;Slide 4&quot;/&gt;&lt;property id=&quot;20307&quot; value=&quot;339&quot;/&gt;&lt;/object&gt;&lt;object type=&quot;3&quot; unique_id=&quot;10459&quot;&gt;&lt;property id=&quot;20148&quot; value=&quot;5&quot;/&gt;&lt;property id=&quot;20300&quot; value=&quot;Slide 5&quot;/&gt;&lt;property id=&quot;20307&quot; value=&quot;338&quot;/&gt;&lt;/object&gt;&lt;object type=&quot;3&quot; unique_id=&quot;10460&quot;&gt;&lt;property id=&quot;20148&quot; value=&quot;5&quot;/&gt;&lt;property id=&quot;20300&quot; value=&quot;Slide 8 - &amp;quot;ESEMPI DI Trasferimenti di energia nelle modalità Calore e lavoro&amp;quot;&quot;/&gt;&lt;property id=&quot;20307&quot; value=&quot;336&quot;/&gt;&lt;/object&gt;&lt;object type=&quot;3&quot; unique_id=&quot;10827&quot;&gt;&lt;property id=&quot;20148&quot; value=&quot;5&quot;/&gt;&lt;property id=&quot;20300&quot; value=&quot;Slide 6&quot;/&gt;&lt;property id=&quot;20307&quot; value=&quot;340&quot;/&gt;&lt;/object&gt;&lt;object type=&quot;3&quot; unique_id=&quot;10828&quot;&gt;&lt;property id=&quot;20148&quot; value=&quot;5&quot;/&gt;&lt;property id=&quot;20300&quot; value=&quot;Slide 7&quot;/&gt;&lt;property id=&quot;20307&quot; value=&quot;341&quot;/&gt;&lt;/object&gt;&lt;object type=&quot;3&quot; unique_id=&quot;10829&quot;&gt;&lt;property id=&quot;20148&quot; value=&quot;5&quot;/&gt;&lt;property id=&quot;20300&quot; value=&quot;Slide 22 - &amp;quot;Esperimenti di joule sul bilancio di energia&amp;quot;&quot;/&gt;&lt;property id=&quot;20307&quot; value=&quot;342&quot;/&gt;&lt;/object&gt;&lt;/object&gt;&lt;object type=&quot;8&quot; unique_id=&quot;10114&quot;&gt;&lt;/object&gt;&lt;/object&gt;&lt;/database&gt;"/>
  <p:tag name="SECTOMILLISECCONVERTED" val="1"/>
</p:tagLst>
</file>

<file path=ppt/theme/theme1.xml><?xml version="1.0" encoding="utf-8"?>
<a:theme xmlns:a="http://schemas.openxmlformats.org/drawingml/2006/main" name="Presentazione vuota">
  <a:themeElements>
    <a:clrScheme name="Presentazione vuo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esentazione vuota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Presentazione vuo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zione vuo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zione vuo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zione vuo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zione vuo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zione vuo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zione vuo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zione vuo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zione vuo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zione vuo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zione vuo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zione vuo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8794</TotalTime>
  <Words>2591</Words>
  <Application>Microsoft Office PowerPoint</Application>
  <PresentationFormat>Presentazione su schermo (4:3)</PresentationFormat>
  <Paragraphs>382</Paragraphs>
  <Slides>52</Slides>
  <Notes>0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2</vt:i4>
      </vt:variant>
      <vt:variant>
        <vt:lpstr>Titoli diapositive</vt:lpstr>
      </vt:variant>
      <vt:variant>
        <vt:i4>52</vt:i4>
      </vt:variant>
    </vt:vector>
  </HeadingPairs>
  <TitlesOfParts>
    <vt:vector size="60" baseType="lpstr">
      <vt:lpstr>ＭＳ Ｐゴシック</vt:lpstr>
      <vt:lpstr>Arial</vt:lpstr>
      <vt:lpstr>Calibri</vt:lpstr>
      <vt:lpstr>Edwardian Script ITC</vt:lpstr>
      <vt:lpstr>Symbol</vt:lpstr>
      <vt:lpstr>Presentazione vuota</vt:lpstr>
      <vt:lpstr>Equation</vt:lpstr>
      <vt:lpstr>Equazione</vt:lpstr>
      <vt:lpstr>Primo Principio della Termodinamica e applicazioni alle trasformazioni</vt:lpstr>
      <vt:lpstr>Calore scambiato in una TQS isocora per il gas ideale </vt:lpstr>
      <vt:lpstr>Calore scambiato in una TQ isobara per il gas ideale </vt:lpstr>
      <vt:lpstr>Lavoro termodinamico </vt:lpstr>
      <vt:lpstr>Esempio di lavoro </vt:lpstr>
      <vt:lpstr>Esempio di lavoro </vt:lpstr>
      <vt:lpstr>Esempio di lavoro </vt:lpstr>
      <vt:lpstr>Esempio di lavoro </vt:lpstr>
      <vt:lpstr>Interpretazione geometrica del lavoro</vt:lpstr>
      <vt:lpstr>Interpretazione geometrica del lavoro</vt:lpstr>
      <vt:lpstr>Proprietà del lavoro</vt:lpstr>
      <vt:lpstr>Lavoro in una TQS isocora</vt:lpstr>
      <vt:lpstr>Lavoro in una TQS isobara</vt:lpstr>
      <vt:lpstr>Lavoro in una TQS isoterma per il gas ideale </vt:lpstr>
      <vt:lpstr>L’energia si conserva?</vt:lpstr>
      <vt:lpstr>Equivalenza calore-lavoro</vt:lpstr>
      <vt:lpstr>Aspetto quantitativo</vt:lpstr>
      <vt:lpstr>Aspetto quantitativo</vt:lpstr>
      <vt:lpstr>Le esperienze di Joule</vt:lpstr>
      <vt:lpstr>Le esperienze di Joule</vt:lpstr>
      <vt:lpstr>Le esperienze di Joule</vt:lpstr>
      <vt:lpstr>Aspetto quantitativo</vt:lpstr>
      <vt:lpstr>Aspetto quantitativo</vt:lpstr>
      <vt:lpstr>Energia interna U</vt:lpstr>
      <vt:lpstr>Energia interna U</vt:lpstr>
      <vt:lpstr>Primo principio della termodinamica</vt:lpstr>
      <vt:lpstr>Primo principio della termodinamica</vt:lpstr>
      <vt:lpstr>Primo principio della termodinamica</vt:lpstr>
      <vt:lpstr>Primo principio della termodinamica</vt:lpstr>
      <vt:lpstr>Forme alternative</vt:lpstr>
      <vt:lpstr>Forme alternative</vt:lpstr>
      <vt:lpstr>Caso particolare: cicli</vt:lpstr>
      <vt:lpstr>Espansione libera del gas ideale</vt:lpstr>
      <vt:lpstr>Espansione libera del gas ideale</vt:lpstr>
      <vt:lpstr>Espansione libera del gas ideale</vt:lpstr>
      <vt:lpstr>Espansione libera del gas ideale</vt:lpstr>
      <vt:lpstr>Espansione libera del gas ideale</vt:lpstr>
      <vt:lpstr>Espansione libera del gas ideale</vt:lpstr>
      <vt:lpstr>Relazione tra Cv e U</vt:lpstr>
      <vt:lpstr>Relazione di Mayer</vt:lpstr>
      <vt:lpstr>Relazione di Mayer</vt:lpstr>
      <vt:lpstr>Relazione di Mayer</vt:lpstr>
      <vt:lpstr>Relazione di Mayer</vt:lpstr>
      <vt:lpstr>Applicazioni al gas ideale</vt:lpstr>
      <vt:lpstr>Calore scambiato in una TQS isoterma per il gas ideale </vt:lpstr>
      <vt:lpstr>Legge delle adiabatiche per il gas ideale </vt:lpstr>
      <vt:lpstr>Legge delle adiabatiche per il gas ideale </vt:lpstr>
      <vt:lpstr>Legge delle adiabatiche per il gas ideale </vt:lpstr>
      <vt:lpstr>Relazioni tra p, V, T  per il gas ideale </vt:lpstr>
      <vt:lpstr>Equazione di Poisson per il gas ideale </vt:lpstr>
      <vt:lpstr>Lavoro in una TQS adiabatica per il gas ideale </vt:lpstr>
      <vt:lpstr>Lavoro in una TQS adiabatica per il gas ideale </vt:lpstr>
    </vt:vector>
  </TitlesOfParts>
  <Company>diego cauz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Fisica 1 3° lezione</dc:title>
  <dc:creator>diego cauz</dc:creator>
  <cp:lastModifiedBy>Italo Testa</cp:lastModifiedBy>
  <cp:revision>51</cp:revision>
  <dcterms:created xsi:type="dcterms:W3CDTF">2009-02-12T18:04:09Z</dcterms:created>
  <dcterms:modified xsi:type="dcterms:W3CDTF">2016-05-29T21:08:45Z</dcterms:modified>
</cp:coreProperties>
</file>