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7"/>
  </p:notesMasterIdLst>
  <p:sldIdLst>
    <p:sldId id="257" r:id="rId2"/>
    <p:sldId id="281" r:id="rId3"/>
    <p:sldId id="282" r:id="rId4"/>
    <p:sldId id="283" r:id="rId5"/>
    <p:sldId id="258" r:id="rId6"/>
    <p:sldId id="259" r:id="rId7"/>
    <p:sldId id="260" r:id="rId8"/>
    <p:sldId id="261" r:id="rId9"/>
    <p:sldId id="262" r:id="rId10"/>
    <p:sldId id="284" r:id="rId11"/>
    <p:sldId id="285" r:id="rId12"/>
    <p:sldId id="263" r:id="rId13"/>
    <p:sldId id="286" r:id="rId14"/>
    <p:sldId id="287" r:id="rId15"/>
    <p:sldId id="288" r:id="rId16"/>
    <p:sldId id="264" r:id="rId17"/>
    <p:sldId id="265" r:id="rId18"/>
    <p:sldId id="266" r:id="rId19"/>
    <p:sldId id="267" r:id="rId20"/>
    <p:sldId id="268" r:id="rId21"/>
    <p:sldId id="269" r:id="rId22"/>
    <p:sldId id="290" r:id="rId23"/>
    <p:sldId id="289" r:id="rId24"/>
    <p:sldId id="272" r:id="rId25"/>
    <p:sldId id="270" r:id="rId26"/>
    <p:sldId id="271" r:id="rId27"/>
    <p:sldId id="273" r:id="rId28"/>
    <p:sldId id="274" r:id="rId29"/>
    <p:sldId id="291" r:id="rId30"/>
    <p:sldId id="275" r:id="rId31"/>
    <p:sldId id="276" r:id="rId32"/>
    <p:sldId id="277" r:id="rId33"/>
    <p:sldId id="278" r:id="rId34"/>
    <p:sldId id="279" r:id="rId35"/>
    <p:sldId id="280" r:id="rId36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4" d="100"/>
          <a:sy n="54" d="100"/>
        </p:scale>
        <p:origin x="-24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notesMaster" Target="notesMasters/notesMaster1.xml"/><Relationship Id="rId38" Type="http://schemas.openxmlformats.org/officeDocument/2006/relationships/printerSettings" Target="printerSettings/printerSettings1.bin"/><Relationship Id="rId39" Type="http://schemas.openxmlformats.org/officeDocument/2006/relationships/presProps" Target="presProps.xml"/><Relationship Id="rId40" Type="http://schemas.openxmlformats.org/officeDocument/2006/relationships/viewProps" Target="viewProps.xml"/><Relationship Id="rId41" Type="http://schemas.openxmlformats.org/officeDocument/2006/relationships/theme" Target="theme/theme1.xml"/><Relationship Id="rId4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D1524E-1B52-7640-939E-26377CFBC6E7}" type="datetimeFigureOut">
              <a:rPr lang="it-IT" smtClean="0"/>
              <a:t>23/03/16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8EA91A-87A7-6347-98B9-AE0C3EE4E038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22779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AB6AF-C373-F747-AD7B-AC407CA5C085}" type="datetimeFigureOut">
              <a:rPr lang="it-IT" smtClean="0"/>
              <a:t>23/03/16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5BDA7-E27A-1146-9B23-C32D2D292B1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83116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AB6AF-C373-F747-AD7B-AC407CA5C085}" type="datetimeFigureOut">
              <a:rPr lang="it-IT" smtClean="0"/>
              <a:t>23/03/16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5BDA7-E27A-1146-9B23-C32D2D292B1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18602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AB6AF-C373-F747-AD7B-AC407CA5C085}" type="datetimeFigureOut">
              <a:rPr lang="it-IT" smtClean="0"/>
              <a:t>23/03/16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5BDA7-E27A-1146-9B23-C32D2D292B1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215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AB6AF-C373-F747-AD7B-AC407CA5C085}" type="datetimeFigureOut">
              <a:rPr lang="it-IT" smtClean="0"/>
              <a:t>23/03/16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5BDA7-E27A-1146-9B23-C32D2D292B1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94793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AB6AF-C373-F747-AD7B-AC407CA5C085}" type="datetimeFigureOut">
              <a:rPr lang="it-IT" smtClean="0"/>
              <a:t>23/03/16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5BDA7-E27A-1146-9B23-C32D2D292B1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07112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AB6AF-C373-F747-AD7B-AC407CA5C085}" type="datetimeFigureOut">
              <a:rPr lang="it-IT" smtClean="0"/>
              <a:t>23/03/16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5BDA7-E27A-1146-9B23-C32D2D292B1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69737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AB6AF-C373-F747-AD7B-AC407CA5C085}" type="datetimeFigureOut">
              <a:rPr lang="it-IT" smtClean="0"/>
              <a:t>23/03/16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5BDA7-E27A-1146-9B23-C32D2D292B1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6726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AB6AF-C373-F747-AD7B-AC407CA5C085}" type="datetimeFigureOut">
              <a:rPr lang="it-IT" smtClean="0"/>
              <a:t>23/03/16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5BDA7-E27A-1146-9B23-C32D2D292B1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9035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AB6AF-C373-F747-AD7B-AC407CA5C085}" type="datetimeFigureOut">
              <a:rPr lang="it-IT" smtClean="0"/>
              <a:t>23/03/16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5BDA7-E27A-1146-9B23-C32D2D292B1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59668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AB6AF-C373-F747-AD7B-AC407CA5C085}" type="datetimeFigureOut">
              <a:rPr lang="it-IT" smtClean="0"/>
              <a:t>23/03/16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5BDA7-E27A-1146-9B23-C32D2D292B1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1035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AB6AF-C373-F747-AD7B-AC407CA5C085}" type="datetimeFigureOut">
              <a:rPr lang="it-IT" smtClean="0"/>
              <a:t>23/03/16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5BDA7-E27A-1146-9B23-C32D2D292B1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2064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AB6AF-C373-F747-AD7B-AC407CA5C085}" type="datetimeFigureOut">
              <a:rPr lang="it-IT" smtClean="0"/>
              <a:t>23/03/16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65BDA7-E27A-1146-9B23-C32D2D292B1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17661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ctrTitle"/>
          </p:nvPr>
        </p:nvSpPr>
        <p:spPr>
          <a:xfrm>
            <a:off x="1320840" y="1880276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 b="1" dirty="0" smtClean="0">
                <a:latin typeface="Calibri" charset="0"/>
              </a:rPr>
              <a:t/>
            </a:r>
            <a:br>
              <a:rPr lang="it-IT" b="1" dirty="0" smtClean="0">
                <a:latin typeface="Calibri" charset="0"/>
              </a:rPr>
            </a:br>
            <a:r>
              <a:rPr lang="it-IT" b="1" dirty="0" smtClean="0">
                <a:latin typeface="Calibri" charset="0"/>
              </a:rPr>
              <a:t/>
            </a:r>
            <a:br>
              <a:rPr lang="it-IT" b="1" dirty="0" smtClean="0">
                <a:latin typeface="Calibri" charset="0"/>
              </a:rPr>
            </a:br>
            <a:r>
              <a:rPr lang="it-IT" b="1" dirty="0" smtClean="0">
                <a:latin typeface="Calibri" charset="0"/>
              </a:rPr>
              <a:t>L’esame obiettivo in psichiatria</a:t>
            </a:r>
            <a:br>
              <a:rPr lang="it-IT" b="1" dirty="0" smtClean="0">
                <a:latin typeface="Calibri" charset="0"/>
              </a:rPr>
            </a:br>
            <a:endParaRPr lang="it-IT" b="1" dirty="0">
              <a:latin typeface="Calibri" charset="0"/>
            </a:endParaRPr>
          </a:p>
        </p:txBody>
      </p:sp>
      <p:pic>
        <p:nvPicPr>
          <p:cNvPr id="14339" name="Picture 3" descr="FEDERICO"/>
          <p:cNvPicPr>
            <a:picLocks noChangeAspect="1" noChangeArrowheads="1"/>
          </p:cNvPicPr>
          <p:nvPr/>
        </p:nvPicPr>
        <p:blipFill>
          <a:blip r:embed="rId3">
            <a:lum bright="6000"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65113"/>
            <a:ext cx="2001837" cy="184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1400506" y="3721192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400" b="1" dirty="0" smtClean="0">
                <a:solidFill>
                  <a:schemeClr val="tx1"/>
                </a:solidFill>
                <a:latin typeface="Times New Roman" charset="0"/>
              </a:rPr>
              <a:t>Prof. Felice </a:t>
            </a:r>
            <a:r>
              <a:rPr lang="it-IT" sz="2400" b="1" dirty="0" err="1" smtClean="0">
                <a:solidFill>
                  <a:schemeClr val="tx1"/>
                </a:solidFill>
                <a:latin typeface="Times New Roman" charset="0"/>
              </a:rPr>
              <a:t>Iasevoli</a:t>
            </a:r>
            <a:endParaRPr lang="it-IT" sz="2400" b="1" dirty="0" smtClean="0">
              <a:solidFill>
                <a:schemeClr val="tx1"/>
              </a:solidFill>
              <a:latin typeface="Times New Roman" charset="0"/>
            </a:endParaRPr>
          </a:p>
          <a:p>
            <a:r>
              <a:rPr lang="it-IT" sz="2400" b="1" dirty="0" smtClean="0">
                <a:solidFill>
                  <a:schemeClr val="tx1"/>
                </a:solidFill>
                <a:latin typeface="Times New Roman" charset="0"/>
              </a:rPr>
              <a:t>Università “Federico II” di </a:t>
            </a:r>
            <a:r>
              <a:rPr lang="it-IT" sz="2400" b="1" dirty="0" smtClean="0">
                <a:solidFill>
                  <a:schemeClr val="tx1"/>
                </a:solidFill>
                <a:latin typeface="Times New Roman" charset="0"/>
              </a:rPr>
              <a:t>Napoli</a:t>
            </a:r>
            <a:endParaRPr lang="it-IT" sz="2400" b="1" dirty="0" smtClean="0">
              <a:solidFill>
                <a:schemeClr val="tx1"/>
              </a:solidFill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8889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954" name="Rectangle 2"/>
          <p:cNvSpPr>
            <a:spLocks noGrp="1" noChangeArrowheads="1"/>
          </p:cNvSpPr>
          <p:nvPr>
            <p:ph type="title"/>
          </p:nvPr>
        </p:nvSpPr>
        <p:spPr>
          <a:xfrm>
            <a:off x="316080" y="380484"/>
            <a:ext cx="82296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it-IT" sz="2400" b="1" dirty="0">
                <a:solidFill>
                  <a:schemeClr val="tx1"/>
                </a:solidFill>
                <a:latin typeface="Times New Roman"/>
                <a:cs typeface="Times New Roman"/>
              </a:rPr>
              <a:t>La semiologia</a:t>
            </a:r>
          </a:p>
        </p:txBody>
      </p:sp>
      <p:sp>
        <p:nvSpPr>
          <p:cNvPr id="38195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723713" y="1916113"/>
            <a:ext cx="8064500" cy="4465637"/>
          </a:xfrm>
        </p:spPr>
        <p:txBody>
          <a:bodyPr/>
          <a:lstStyle/>
          <a:p>
            <a:pPr marL="0" indent="0" algn="ctr" eaLnBrk="1" hangingPunct="1">
              <a:lnSpc>
                <a:spcPct val="245000"/>
              </a:lnSpc>
              <a:buFont typeface="Wingdings" charset="0"/>
              <a:buNone/>
              <a:defRPr/>
            </a:pPr>
            <a:r>
              <a:rPr lang="it-IT" sz="2000" dirty="0">
                <a:latin typeface="Times New Roman"/>
                <a:cs typeface="Times New Roman"/>
              </a:rPr>
              <a:t>La semiologia è la teoria generale dei segni sia verbali sia non verbali in ordine alla loro significazione, produzione, trasmissione e interpretazione; da ciò derivano le conoscenze delle competenze per individuare segni e sintomi che costituiscono il quadro delle patologie mentali al fine di giungere a una formulazione diagnostica.</a:t>
            </a:r>
          </a:p>
        </p:txBody>
      </p:sp>
    </p:spTree>
    <p:extLst>
      <p:ext uri="{BB962C8B-B14F-4D97-AF65-F5344CB8AC3E}">
        <p14:creationId xmlns:p14="http://schemas.microsoft.com/office/powerpoint/2010/main" val="36511623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98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it-IT" sz="2400" b="0" dirty="0">
                <a:latin typeface="Times New Roman"/>
                <a:cs typeface="Times New Roman"/>
              </a:rPr>
              <a:t>La</a:t>
            </a:r>
            <a:r>
              <a:rPr lang="it-IT" sz="2400" b="0" dirty="0">
                <a:latin typeface="Tahoma" charset="0"/>
                <a:cs typeface="Arial" charset="0"/>
              </a:rPr>
              <a:t> </a:t>
            </a:r>
            <a:r>
              <a:rPr lang="it-IT" sz="2400" b="0" dirty="0">
                <a:latin typeface="Times New Roman"/>
                <a:cs typeface="Times New Roman"/>
              </a:rPr>
              <a:t>semiologia</a:t>
            </a:r>
          </a:p>
        </p:txBody>
      </p:sp>
      <p:sp>
        <p:nvSpPr>
          <p:cNvPr id="382981" name="Rectangle 5"/>
          <p:cNvSpPr>
            <a:spLocks noGrp="1" noChangeArrowheads="1"/>
          </p:cNvSpPr>
          <p:nvPr>
            <p:ph type="subTitle" idx="4294967295"/>
          </p:nvPr>
        </p:nvSpPr>
        <p:spPr>
          <a:xfrm>
            <a:off x="406193" y="1844675"/>
            <a:ext cx="8243887" cy="5013325"/>
          </a:xfrm>
        </p:spPr>
        <p:txBody>
          <a:bodyPr/>
          <a:lstStyle/>
          <a:p>
            <a:pPr marL="0" indent="0" algn="ctr" eaLnBrk="1" hangingPunct="1">
              <a:lnSpc>
                <a:spcPct val="225000"/>
              </a:lnSpc>
              <a:buFont typeface="Wingdings" charset="0"/>
              <a:buNone/>
              <a:defRPr/>
            </a:pPr>
            <a:r>
              <a:rPr lang="it-IT" sz="1800" dirty="0">
                <a:latin typeface="Times New Roman"/>
                <a:cs typeface="Times New Roman"/>
              </a:rPr>
              <a:t> Con il termine </a:t>
            </a:r>
            <a:r>
              <a:rPr lang="it-IT" sz="1800" i="1" u="sng" dirty="0">
                <a:latin typeface="Times New Roman"/>
                <a:cs typeface="Times New Roman"/>
              </a:rPr>
              <a:t>funzioni psichiche</a:t>
            </a:r>
            <a:r>
              <a:rPr lang="it-IT" sz="1800" dirty="0">
                <a:latin typeface="Times New Roman"/>
                <a:cs typeface="Times New Roman"/>
              </a:rPr>
              <a:t> si indica </a:t>
            </a:r>
            <a:r>
              <a:rPr lang="it-IT" sz="1800" dirty="0" err="1">
                <a:latin typeface="Times New Roman"/>
                <a:cs typeface="Times New Roman"/>
              </a:rPr>
              <a:t>quell</a:t>
            </a:r>
            <a:r>
              <a:rPr lang="ja-JP" altLang="it-IT" sz="1800" dirty="0">
                <a:latin typeface="Times New Roman"/>
                <a:cs typeface="Times New Roman"/>
              </a:rPr>
              <a:t>’</a:t>
            </a:r>
            <a:r>
              <a:rPr lang="it-IT" sz="1800" dirty="0">
                <a:latin typeface="Times New Roman"/>
                <a:cs typeface="Times New Roman"/>
              </a:rPr>
              <a:t>insieme delle attività del sistema nervoso centrale (SNC)  che si sviluppano in gran parte con la consapevolezza del soggetto (coscienza), e che consentono il riconoscimento degli stimoli provenienti </a:t>
            </a:r>
            <a:r>
              <a:rPr lang="it-IT" sz="1800" dirty="0" err="1">
                <a:latin typeface="Times New Roman"/>
                <a:cs typeface="Times New Roman"/>
              </a:rPr>
              <a:t>dall</a:t>
            </a:r>
            <a:r>
              <a:rPr lang="ja-JP" altLang="it-IT" sz="1800" dirty="0">
                <a:latin typeface="Times New Roman"/>
                <a:cs typeface="Times New Roman"/>
              </a:rPr>
              <a:t>’</a:t>
            </a:r>
            <a:r>
              <a:rPr lang="it-IT" sz="1800" dirty="0">
                <a:latin typeface="Times New Roman"/>
                <a:cs typeface="Times New Roman"/>
              </a:rPr>
              <a:t>ambiente esterno (percezione e attenzione), l</a:t>
            </a:r>
            <a:r>
              <a:rPr lang="ja-JP" altLang="it-IT" sz="1800" dirty="0">
                <a:latin typeface="Times New Roman"/>
                <a:cs typeface="Times New Roman"/>
              </a:rPr>
              <a:t>’</a:t>
            </a:r>
            <a:r>
              <a:rPr lang="it-IT" sz="1800" dirty="0">
                <a:latin typeface="Times New Roman"/>
                <a:cs typeface="Times New Roman"/>
              </a:rPr>
              <a:t>immagazzinamento sotto forma di ricordi di molte delle sensazioni così originate (memoria), lo svolgimento del pensiero, le manifestazioni affettive (e istintive) e la formazione degli impulsi della volontà.</a:t>
            </a:r>
          </a:p>
        </p:txBody>
      </p:sp>
    </p:spTree>
    <p:extLst>
      <p:ext uri="{BB962C8B-B14F-4D97-AF65-F5344CB8AC3E}">
        <p14:creationId xmlns:p14="http://schemas.microsoft.com/office/powerpoint/2010/main" val="23955000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0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it-IT" sz="3000" b="0">
                <a:latin typeface="Tahoma" charset="0"/>
                <a:cs typeface="Arial" charset="0"/>
              </a:rPr>
              <a:t>Esame psichico diretto</a:t>
            </a:r>
          </a:p>
        </p:txBody>
      </p:sp>
      <p:sp>
        <p:nvSpPr>
          <p:cNvPr id="384005" name="Rectangle 5"/>
          <p:cNvSpPr>
            <a:spLocks noGrp="1" noChangeArrowheads="1"/>
          </p:cNvSpPr>
          <p:nvPr>
            <p:ph type="subTitle" idx="4294967295"/>
          </p:nvPr>
        </p:nvSpPr>
        <p:spPr>
          <a:xfrm>
            <a:off x="547313" y="2205038"/>
            <a:ext cx="8243887" cy="4176712"/>
          </a:xfrm>
        </p:spPr>
        <p:txBody>
          <a:bodyPr/>
          <a:lstStyle/>
          <a:p>
            <a:pPr marL="0" indent="0" algn="ctr" eaLnBrk="1" hangingPunct="1">
              <a:lnSpc>
                <a:spcPct val="245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esame psichico diretto è 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esame dello stato mentale del paziente ovvero la valutazione clinica che riflette le osservazioni e le impressioni </a:t>
            </a:r>
            <a:r>
              <a:rPr lang="it-IT" sz="1800" dirty="0" err="1">
                <a:latin typeface="Tahoma" charset="0"/>
                <a:cs typeface="Arial" charset="0"/>
              </a:rPr>
              <a:t>dell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esaminatore in relazione alle funzioni mentali complessive e ai </a:t>
            </a:r>
            <a:r>
              <a:rPr lang="it-IT" sz="1800" dirty="0" smtClean="0">
                <a:latin typeface="Tahoma" charset="0"/>
                <a:cs typeface="Arial" charset="0"/>
              </a:rPr>
              <a:t>risvolti </a:t>
            </a:r>
            <a:r>
              <a:rPr lang="it-IT" sz="1800" dirty="0">
                <a:latin typeface="Tahoma" charset="0"/>
                <a:cs typeface="Arial" charset="0"/>
              </a:rPr>
              <a:t>psicopatologici al momento del colloquio; non si basa solo su ciò che viene riferito dal paziente, ma anche sulla valutazione obiettiva del clinico.</a:t>
            </a:r>
          </a:p>
        </p:txBody>
      </p:sp>
    </p:spTree>
    <p:extLst>
      <p:ext uri="{BB962C8B-B14F-4D97-AF65-F5344CB8AC3E}">
        <p14:creationId xmlns:p14="http://schemas.microsoft.com/office/powerpoint/2010/main" val="38038069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Cosa è l’esame di stato mentale?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79310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it-IT" dirty="0" smtClean="0"/>
              <a:t>L’esame di stato mentale è l’esame obiettivo psichiatrico </a:t>
            </a:r>
          </a:p>
          <a:p>
            <a:pPr marL="0" indent="0" algn="ctr">
              <a:buNone/>
            </a:pPr>
            <a:endParaRPr lang="it-IT" i="1" dirty="0" smtClean="0"/>
          </a:p>
          <a:p>
            <a:pPr marL="0" indent="0" algn="ctr">
              <a:buNone/>
            </a:pPr>
            <a:r>
              <a:rPr lang="it-IT" i="1" dirty="0" smtClean="0"/>
              <a:t>ovvero </a:t>
            </a:r>
          </a:p>
          <a:p>
            <a:pPr marL="0" indent="0" algn="ctr">
              <a:buNone/>
            </a:pPr>
            <a:endParaRPr lang="it-IT" i="1" dirty="0" smtClean="0"/>
          </a:p>
          <a:p>
            <a:pPr marL="0" indent="0" algn="just">
              <a:buNone/>
            </a:pPr>
            <a:r>
              <a:rPr lang="it-IT" dirty="0" smtClean="0"/>
              <a:t>la disanima sistematica delle alterazioni psicopatologiche di un paziente in relazione a specifici domini sintomatologici e funzionali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2454291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Quali sono i domini sintomatologici che vanno indagati?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760950"/>
            <a:ext cx="8229600" cy="4861953"/>
          </a:xfrm>
        </p:spPr>
        <p:txBody>
          <a:bodyPr numCol="2" anchor="t">
            <a:normAutofit fontScale="85000" lnSpcReduction="20000"/>
          </a:bodyPr>
          <a:lstStyle/>
          <a:p>
            <a:pPr>
              <a:buFont typeface="Courier New"/>
              <a:buChar char="o"/>
            </a:pPr>
            <a:r>
              <a:rPr lang="it-IT" dirty="0" smtClean="0"/>
              <a:t>Atteggiamento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Aspetto generale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Stato di coscienza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Orientamento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Attenzione e concentrazione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Memoria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Funzioni cognitive superiori – Capacità di critica e di giudizio 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Forma e contenuto del pensiero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Forma e contenuto dell’eloquio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Senso-percezioni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Tono dell’umore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Affettività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Ansia e somatizzazioni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Volitività e controllo degli impulsi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Ritmo sonno-veglia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Consapevolezza di malattia</a:t>
            </a:r>
          </a:p>
          <a:p>
            <a:pPr>
              <a:buFont typeface="Courier New"/>
              <a:buChar char="o"/>
            </a:pPr>
            <a:r>
              <a:rPr lang="it-IT" dirty="0" smtClean="0"/>
              <a:t>Assetto di personalità</a:t>
            </a:r>
          </a:p>
          <a:p>
            <a:pPr>
              <a:buFont typeface="Courier New"/>
              <a:buChar char="o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776364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Come reperire informazioni per l’esame di stato mentale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94103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Colloquio con il paziente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Colloquio con i familiari o i conoscenti (dietro autorizzazione del paziente; in presenza o in assenza del paziente, in relazione alle condizioni)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Pregressi record clinici (cartella ambulatoriale; referto di precedenti ricoveri)</a:t>
            </a:r>
          </a:p>
          <a:p>
            <a:r>
              <a:rPr lang="it-IT" dirty="0" smtClean="0"/>
              <a:t>Esame delle certificazioni in possesso del paziente (es.: precedenti prescrizioni farmacologiche; relazioni di commissioni per invalidità; ecc.)</a:t>
            </a:r>
          </a:p>
          <a:p>
            <a:r>
              <a:rPr lang="it-IT" dirty="0" smtClean="0"/>
              <a:t>Raccordo clinico con MMG </a:t>
            </a:r>
          </a:p>
          <a:p>
            <a:r>
              <a:rPr lang="it-IT" dirty="0" smtClean="0"/>
              <a:t>Eventuale confronto con specialista pubblico o privato che ha precedentemente seguito il paziente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892761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Come completare l’esame di stato mentale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94103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Anamnesi psichiatrica remota e prossima</a:t>
            </a:r>
          </a:p>
          <a:p>
            <a:r>
              <a:rPr lang="it-IT" dirty="0" smtClean="0"/>
              <a:t>Anamnesi farmacologica</a:t>
            </a:r>
          </a:p>
          <a:p>
            <a:r>
              <a:rPr lang="it-IT" dirty="0" smtClean="0"/>
              <a:t>Anamnesi medica generale</a:t>
            </a:r>
          </a:p>
          <a:p>
            <a:r>
              <a:rPr lang="it-IT" dirty="0" smtClean="0"/>
              <a:t>Esame obiettivo generale (almeno per le componenti cliniche di rilievo)</a:t>
            </a:r>
          </a:p>
          <a:p>
            <a:r>
              <a:rPr lang="it-IT" dirty="0" smtClean="0"/>
              <a:t>Visionare esiti di indagini diagnostiche (es.: indagini ematochimiche, ECG, TC, ecc.)</a:t>
            </a:r>
            <a:r>
              <a:rPr lang="it-IT" dirty="0"/>
              <a:t> </a:t>
            </a:r>
            <a:r>
              <a:rPr lang="it-IT" dirty="0" smtClean="0"/>
              <a:t>e, laddove presenti, referti medici (es.: cartelle o epicrisi di precedenti ricoveri in ambiente medico)</a:t>
            </a:r>
          </a:p>
          <a:p>
            <a:r>
              <a:rPr lang="it-IT" dirty="0" smtClean="0"/>
              <a:t>Sottoporre il paziente a test psicodiagnostici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521195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Test psicodiagnostici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8028"/>
          </a:xfrm>
        </p:spPr>
        <p:txBody>
          <a:bodyPr>
            <a:normAutofit fontScale="85000" lnSpcReduction="10000"/>
          </a:bodyPr>
          <a:lstStyle/>
          <a:p>
            <a:r>
              <a:rPr lang="it-IT" dirty="0" smtClean="0"/>
              <a:t>Generali (SCID, MINI, MMPI): per orientare la diagnosi</a:t>
            </a:r>
          </a:p>
          <a:p>
            <a:r>
              <a:rPr lang="it-IT" dirty="0" smtClean="0"/>
              <a:t>Generici (BPRS, CGI): per ottenere una valutazione complessiva del quadro psicopatologico</a:t>
            </a:r>
          </a:p>
          <a:p>
            <a:r>
              <a:rPr lang="it-IT" dirty="0" smtClean="0"/>
              <a:t>Specifici (MRS, SAPS, Y-BOCS): per indagare uno specifico dominio sintomatologico all’interno di una specifica patologia psichiatrica</a:t>
            </a:r>
          </a:p>
          <a:p>
            <a:r>
              <a:rPr lang="it-IT" dirty="0" smtClean="0"/>
              <a:t>Test proiettivi (TAT, </a:t>
            </a:r>
            <a:r>
              <a:rPr lang="it-IT" dirty="0" err="1" smtClean="0"/>
              <a:t>Rorschach</a:t>
            </a:r>
            <a:r>
              <a:rPr lang="it-IT" dirty="0" smtClean="0"/>
              <a:t>): per ottenere il profilo personologico di un paziente</a:t>
            </a:r>
          </a:p>
          <a:p>
            <a:r>
              <a:rPr lang="it-IT" dirty="0" smtClean="0"/>
              <a:t>Test </a:t>
            </a:r>
            <a:r>
              <a:rPr lang="it-IT" dirty="0" err="1" smtClean="0"/>
              <a:t>neurocognitivi</a:t>
            </a:r>
            <a:r>
              <a:rPr lang="it-IT" dirty="0"/>
              <a:t> </a:t>
            </a:r>
            <a:r>
              <a:rPr lang="it-IT" dirty="0" smtClean="0"/>
              <a:t>(WAIS,</a:t>
            </a:r>
            <a:r>
              <a:rPr lang="it-IT" dirty="0"/>
              <a:t> </a:t>
            </a:r>
            <a:r>
              <a:rPr lang="it-IT" dirty="0" smtClean="0"/>
              <a:t>MMSE, BACS): indagano il profilo cognitivo di un paziente, nella sua globalità o in specifiche funzioni neuropsicologiche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617794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it-IT" sz="3400">
                <a:latin typeface="Tahoma" charset="0"/>
                <a:cs typeface="Arial" charset="0"/>
              </a:rPr>
              <a:t>Atteggiamento</a:t>
            </a:r>
          </a:p>
        </p:txBody>
      </p:sp>
      <p:sp>
        <p:nvSpPr>
          <p:cNvPr id="386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7630" y="1305445"/>
            <a:ext cx="8064500" cy="532763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15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Con questo termine si intende un </a:t>
            </a:r>
            <a:r>
              <a:rPr lang="it-IT" sz="1800" i="1" dirty="0">
                <a:latin typeface="Tahoma" charset="0"/>
                <a:cs typeface="Arial" charset="0"/>
              </a:rPr>
              <a:t>sistema relativamente stabile di valutazioni  </a:t>
            </a:r>
          </a:p>
          <a:p>
            <a:pPr eaLnBrk="1" hangingPunct="1">
              <a:lnSpc>
                <a:spcPct val="150000"/>
              </a:lnSpc>
              <a:buFont typeface="Wingdings" charset="0"/>
              <a:buNone/>
              <a:defRPr/>
            </a:pPr>
            <a:r>
              <a:rPr lang="it-IT" sz="1800" i="1" dirty="0">
                <a:latin typeface="Tahoma" charset="0"/>
                <a:cs typeface="Arial" charset="0"/>
              </a:rPr>
              <a:t>positive o negative, sentimenti e tendenze </a:t>
            </a:r>
            <a:r>
              <a:rPr lang="it-IT" sz="1800" i="1" dirty="0" err="1">
                <a:latin typeface="Tahoma" charset="0"/>
                <a:cs typeface="Arial" charset="0"/>
              </a:rPr>
              <a:t>all</a:t>
            </a:r>
            <a:r>
              <a:rPr lang="ja-JP" altLang="it-IT" sz="1800" i="1" dirty="0">
                <a:latin typeface="Tahoma" charset="0"/>
                <a:cs typeface="Arial" charset="0"/>
              </a:rPr>
              <a:t>’</a:t>
            </a:r>
            <a:r>
              <a:rPr lang="it-IT" sz="1800" i="1" dirty="0">
                <a:latin typeface="Tahoma" charset="0"/>
                <a:cs typeface="Arial" charset="0"/>
              </a:rPr>
              <a:t>azione nei confronti di oggetti  </a:t>
            </a:r>
          </a:p>
          <a:p>
            <a:pPr eaLnBrk="1" hangingPunct="1">
              <a:lnSpc>
                <a:spcPct val="150000"/>
              </a:lnSpc>
              <a:buFont typeface="Wingdings" charset="0"/>
              <a:buNone/>
              <a:defRPr/>
            </a:pPr>
            <a:r>
              <a:rPr lang="it-IT" sz="1800" i="1" dirty="0">
                <a:latin typeface="Tahoma" charset="0"/>
                <a:cs typeface="Arial" charset="0"/>
              </a:rPr>
              <a:t>sociali;</a:t>
            </a:r>
            <a:r>
              <a:rPr lang="it-IT" sz="1800" dirty="0">
                <a:latin typeface="Tahoma" charset="0"/>
                <a:cs typeface="Arial" charset="0"/>
              </a:rPr>
              <a:t> tendenza appresa a valutare persone, eventi o concetti, attraverso  </a:t>
            </a:r>
          </a:p>
          <a:p>
            <a:pPr eaLnBrk="1" hangingPunct="1">
              <a:lnSpc>
                <a:spcPct val="15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opinioni, sentimenti e tendenze </a:t>
            </a:r>
            <a:r>
              <a:rPr lang="it-IT" sz="1800" dirty="0" err="1">
                <a:latin typeface="Tahoma" charset="0"/>
                <a:cs typeface="Arial" charset="0"/>
              </a:rPr>
              <a:t>all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azione. </a:t>
            </a:r>
            <a:endParaRPr lang="it-IT" sz="1800" dirty="0" smtClean="0">
              <a:latin typeface="Tahoma" charset="0"/>
              <a:cs typeface="Arial" charset="0"/>
            </a:endParaRPr>
          </a:p>
          <a:p>
            <a:pPr eaLnBrk="1" hangingPunct="1">
              <a:lnSpc>
                <a:spcPct val="150000"/>
              </a:lnSpc>
              <a:buFont typeface="Wingdings" charset="0"/>
              <a:buNone/>
              <a:defRPr/>
            </a:pPr>
            <a:endParaRPr lang="it-IT" sz="1800" dirty="0" smtClean="0">
              <a:latin typeface="Tahoma" charset="0"/>
              <a:cs typeface="Arial" charset="0"/>
            </a:endParaRPr>
          </a:p>
          <a:p>
            <a:pPr marL="0" indent="0" eaLnBrk="1" hangingPunct="1">
              <a:lnSpc>
                <a:spcPct val="150000"/>
              </a:lnSpc>
              <a:buFont typeface="Wingdings" charset="0"/>
              <a:buNone/>
              <a:defRPr/>
            </a:pPr>
            <a:r>
              <a:rPr lang="it-IT" sz="1800" dirty="0" smtClean="0">
                <a:latin typeface="Tahoma" charset="0"/>
                <a:cs typeface="Arial" charset="0"/>
              </a:rPr>
              <a:t>Durante </a:t>
            </a:r>
            <a:r>
              <a:rPr lang="it-IT" sz="1800" dirty="0">
                <a:latin typeface="Tahoma" charset="0"/>
                <a:cs typeface="Arial" charset="0"/>
              </a:rPr>
              <a:t>il colloquio, il clinico deve </a:t>
            </a:r>
            <a:r>
              <a:rPr lang="it-IT" sz="1800" dirty="0" smtClean="0">
                <a:latin typeface="Tahoma" charset="0"/>
                <a:cs typeface="Arial" charset="0"/>
              </a:rPr>
              <a:t>esaminare </a:t>
            </a:r>
            <a:r>
              <a:rPr lang="it-IT" sz="1800" dirty="0">
                <a:latin typeface="Tahoma" charset="0"/>
                <a:cs typeface="Arial" charset="0"/>
              </a:rPr>
              <a:t>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atteggiamento generale </a:t>
            </a:r>
            <a:r>
              <a:rPr lang="it-IT" sz="1800" dirty="0" smtClean="0">
                <a:latin typeface="Tahoma" charset="0"/>
                <a:cs typeface="Arial" charset="0"/>
              </a:rPr>
              <a:t>del paziente </a:t>
            </a:r>
            <a:r>
              <a:rPr lang="it-IT" sz="1800" dirty="0">
                <a:latin typeface="Tahoma" charset="0"/>
                <a:cs typeface="Arial" charset="0"/>
              </a:rPr>
              <a:t>nei confronti della  </a:t>
            </a:r>
            <a:r>
              <a:rPr lang="it-IT" sz="1800" dirty="0" smtClean="0">
                <a:latin typeface="Tahoma" charset="0"/>
                <a:cs typeface="Arial" charset="0"/>
              </a:rPr>
              <a:t>situazione</a:t>
            </a:r>
            <a:r>
              <a:rPr lang="it-IT" sz="1800" dirty="0">
                <a:latin typeface="Tahoma" charset="0"/>
                <a:cs typeface="Arial" charset="0"/>
              </a:rPr>
              <a:t>, la sua disponibilità al colloquio stesso e la disposizione verso  </a:t>
            </a:r>
            <a:r>
              <a:rPr lang="it-IT" sz="1800" dirty="0" smtClean="0">
                <a:latin typeface="Tahoma" charset="0"/>
                <a:cs typeface="Arial" charset="0"/>
              </a:rPr>
              <a:t>l</a:t>
            </a:r>
            <a:r>
              <a:rPr lang="ja-JP" altLang="it-IT" sz="1800" dirty="0" smtClean="0">
                <a:latin typeface="Tahoma" charset="0"/>
                <a:cs typeface="Arial" charset="0"/>
              </a:rPr>
              <a:t>’</a:t>
            </a:r>
            <a:r>
              <a:rPr lang="it-IT" sz="1800" dirty="0" smtClean="0">
                <a:latin typeface="Tahoma" charset="0"/>
                <a:cs typeface="Arial" charset="0"/>
              </a:rPr>
              <a:t>esaminatore</a:t>
            </a:r>
            <a:r>
              <a:rPr lang="it-IT" sz="1800" dirty="0">
                <a:latin typeface="Tahoma" charset="0"/>
                <a:cs typeface="Arial" charset="0"/>
              </a:rPr>
              <a:t>. </a:t>
            </a:r>
            <a:endParaRPr lang="it-IT" sz="1800" dirty="0" smtClean="0">
              <a:latin typeface="Tahoma" charset="0"/>
              <a:cs typeface="Arial" charset="0"/>
            </a:endParaRPr>
          </a:p>
          <a:p>
            <a:pPr marL="0" indent="0" eaLnBrk="1" hangingPunct="1">
              <a:lnSpc>
                <a:spcPct val="150000"/>
              </a:lnSpc>
              <a:buFont typeface="Wingdings" charset="0"/>
              <a:buNone/>
              <a:defRPr/>
            </a:pPr>
            <a:endParaRPr lang="it-IT" sz="1800" dirty="0" smtClean="0">
              <a:latin typeface="Tahoma" charset="0"/>
              <a:cs typeface="Arial" charset="0"/>
            </a:endParaRPr>
          </a:p>
          <a:p>
            <a:pPr marL="0" indent="0" eaLnBrk="1" hangingPunct="1">
              <a:lnSpc>
                <a:spcPct val="150000"/>
              </a:lnSpc>
              <a:buFont typeface="Wingdings" charset="0"/>
              <a:buNone/>
              <a:defRPr/>
            </a:pPr>
            <a:r>
              <a:rPr lang="it-IT" sz="1800" dirty="0" smtClean="0">
                <a:latin typeface="Tahoma" charset="0"/>
                <a:cs typeface="Arial" charset="0"/>
              </a:rPr>
              <a:t>Il </a:t>
            </a:r>
            <a:r>
              <a:rPr lang="it-IT" sz="1800" dirty="0">
                <a:latin typeface="Tahoma" charset="0"/>
                <a:cs typeface="Arial" charset="0"/>
              </a:rPr>
              <a:t>paziente può infatti mostrarsi accessibile e disponibile al </a:t>
            </a:r>
            <a:r>
              <a:rPr lang="it-IT" sz="1800" dirty="0" smtClean="0">
                <a:latin typeface="Tahoma" charset="0"/>
                <a:cs typeface="Arial" charset="0"/>
              </a:rPr>
              <a:t>colloquio</a:t>
            </a:r>
            <a:r>
              <a:rPr lang="it-IT" sz="1800" dirty="0">
                <a:latin typeface="Tahoma" charset="0"/>
                <a:cs typeface="Arial" charset="0"/>
              </a:rPr>
              <a:t>, adeguato alla situazione e collaborativo nei confronti del </a:t>
            </a:r>
            <a:r>
              <a:rPr lang="it-IT" sz="1800" dirty="0" smtClean="0">
                <a:latin typeface="Tahoma" charset="0"/>
                <a:cs typeface="Arial" charset="0"/>
              </a:rPr>
              <a:t>medico</a:t>
            </a:r>
            <a:r>
              <a:rPr lang="it-IT" sz="1800" dirty="0">
                <a:latin typeface="Tahoma" charset="0"/>
                <a:cs typeface="Arial" charset="0"/>
              </a:rPr>
              <a:t>; al contrario, può apparire diffidente e irrispettoso di ogni regola </a:t>
            </a:r>
            <a:r>
              <a:rPr lang="it-IT" sz="1800" dirty="0" smtClean="0">
                <a:latin typeface="Tahoma" charset="0"/>
                <a:cs typeface="Arial" charset="0"/>
              </a:rPr>
              <a:t>formale </a:t>
            </a:r>
            <a:r>
              <a:rPr lang="it-IT" sz="1800" dirty="0">
                <a:latin typeface="Tahoma" charset="0"/>
                <a:cs typeface="Arial" charset="0"/>
              </a:rPr>
              <a:t>o manifestare aggressività e ostilità verso il clinico.</a:t>
            </a:r>
          </a:p>
          <a:p>
            <a:pPr eaLnBrk="1" hangingPunct="1">
              <a:lnSpc>
                <a:spcPct val="150000"/>
              </a:lnSpc>
              <a:buFont typeface="Wingdings" charset="0"/>
              <a:buNone/>
              <a:defRPr/>
            </a:pPr>
            <a:endParaRPr lang="it-IT" sz="1800" dirty="0">
              <a:latin typeface="Tahoma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61990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it-IT" sz="3400" b="0">
                <a:latin typeface="Tahoma" charset="0"/>
                <a:cs typeface="Arial" charset="0"/>
              </a:rPr>
              <a:t>Aspetto generale</a:t>
            </a:r>
          </a:p>
        </p:txBody>
      </p:sp>
      <p:sp>
        <p:nvSpPr>
          <p:cNvPr id="387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9733" y="1844675"/>
            <a:ext cx="7704137" cy="4437063"/>
          </a:xfrm>
        </p:spPr>
        <p:txBody>
          <a:bodyPr/>
          <a:lstStyle/>
          <a:p>
            <a:pPr algn="ctr" eaLnBrk="1" hangingPunct="1">
              <a:lnSpc>
                <a:spcPct val="22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Insieme di caratteristiche (somatiche, morfologiche, estetiche e  </a:t>
            </a:r>
          </a:p>
          <a:p>
            <a:pPr algn="ctr" eaLnBrk="1" hangingPunct="1">
              <a:lnSpc>
                <a:spcPct val="22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psicomotorie) che definisce 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esteriorità di un individuo. Esso include la  </a:t>
            </a:r>
          </a:p>
          <a:p>
            <a:pPr algn="ctr" eaLnBrk="1" hangingPunct="1">
              <a:lnSpc>
                <a:spcPct val="220000"/>
              </a:lnSpc>
              <a:buFont typeface="Wingdings" charset="0"/>
              <a:buNone/>
              <a:defRPr/>
            </a:pPr>
            <a:r>
              <a:rPr lang="it-IT" sz="1800" i="1" dirty="0">
                <a:latin typeface="Tahoma" charset="0"/>
                <a:cs typeface="Arial" charset="0"/>
              </a:rPr>
              <a:t>cura di sé</a:t>
            </a:r>
            <a:r>
              <a:rPr lang="it-IT" sz="1800" dirty="0">
                <a:latin typeface="Tahoma" charset="0"/>
                <a:cs typeface="Arial" charset="0"/>
              </a:rPr>
              <a:t> </a:t>
            </a:r>
            <a:r>
              <a:rPr lang="it-IT" sz="1800" i="1" dirty="0">
                <a:latin typeface="Tahoma" charset="0"/>
                <a:cs typeface="Arial" charset="0"/>
              </a:rPr>
              <a:t>e l</a:t>
            </a:r>
            <a:r>
              <a:rPr lang="ja-JP" altLang="it-IT" sz="1800" i="1" dirty="0">
                <a:latin typeface="Tahoma" charset="0"/>
                <a:cs typeface="Arial" charset="0"/>
              </a:rPr>
              <a:t>’</a:t>
            </a:r>
            <a:r>
              <a:rPr lang="it-IT" sz="1800" i="1" dirty="0">
                <a:latin typeface="Tahoma" charset="0"/>
                <a:cs typeface="Arial" charset="0"/>
              </a:rPr>
              <a:t>abbigliamento</a:t>
            </a:r>
            <a:r>
              <a:rPr lang="it-IT" sz="1800" dirty="0">
                <a:latin typeface="Tahoma" charset="0"/>
                <a:cs typeface="Arial" charset="0"/>
              </a:rPr>
              <a:t>. Tra gli elementi più significativi: 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ordine o il  </a:t>
            </a:r>
          </a:p>
          <a:p>
            <a:pPr algn="ctr" eaLnBrk="1" hangingPunct="1">
              <a:lnSpc>
                <a:spcPct val="22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disordine, la manierata ed eccessiva raffinatezza, 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eccentricità, la  </a:t>
            </a:r>
          </a:p>
          <a:p>
            <a:pPr algn="ctr" eaLnBrk="1" hangingPunct="1">
              <a:lnSpc>
                <a:spcPct val="22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trascuratezza, 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incoerenza, la meticolosità, la modificazione </a:t>
            </a:r>
            <a:r>
              <a:rPr lang="it-IT" sz="1800" dirty="0" err="1">
                <a:latin typeface="Tahoma" charset="0"/>
                <a:cs typeface="Arial" charset="0"/>
              </a:rPr>
              <a:t>dell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aspetto corporeo.</a:t>
            </a:r>
          </a:p>
          <a:p>
            <a:pPr algn="ctr" eaLnBrk="1" hangingPunct="1">
              <a:lnSpc>
                <a:spcPct val="220000"/>
              </a:lnSpc>
              <a:buFont typeface="Wingdings" charset="0"/>
              <a:buNone/>
              <a:defRPr/>
            </a:pPr>
            <a:endParaRPr lang="it-IT" sz="1800" dirty="0">
              <a:latin typeface="Tahoma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19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Aspetto generale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987152"/>
            <a:ext cx="8229600" cy="3158002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q"/>
            </a:pPr>
            <a:r>
              <a:rPr lang="it-IT" sz="2800" dirty="0" smtClean="0"/>
              <a:t>Cura del sé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Abbigliamento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Condotte motorie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Presenza di segni fisici di patologia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32229904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04280" y="98228"/>
            <a:ext cx="82296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it-IT" sz="3400" b="0" dirty="0">
                <a:latin typeface="Tahoma" charset="0"/>
                <a:cs typeface="Arial" charset="0"/>
              </a:rPr>
              <a:t>Psicomotricità</a:t>
            </a:r>
          </a:p>
        </p:txBody>
      </p:sp>
      <p:sp>
        <p:nvSpPr>
          <p:cNvPr id="388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6193" y="1202057"/>
            <a:ext cx="8243887" cy="5373687"/>
          </a:xfrm>
        </p:spPr>
        <p:txBody>
          <a:bodyPr/>
          <a:lstStyle/>
          <a:p>
            <a:pPr eaLnBrk="1" hangingPunct="1">
              <a:lnSpc>
                <a:spcPct val="20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Rappresenta un parametro fondamentale nella valutazione psichica diretta e  </a:t>
            </a:r>
          </a:p>
          <a:p>
            <a:pPr eaLnBrk="1" hangingPunct="1">
              <a:lnSpc>
                <a:spcPct val="20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consiste </a:t>
            </a:r>
            <a:r>
              <a:rPr lang="it-IT" sz="1800" dirty="0" err="1">
                <a:latin typeface="Tahoma" charset="0"/>
                <a:cs typeface="Arial" charset="0"/>
              </a:rPr>
              <a:t>nell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espressione a livello motorio della vita di relazione e del mondo  </a:t>
            </a:r>
          </a:p>
          <a:p>
            <a:pPr eaLnBrk="1" hangingPunct="1">
              <a:lnSpc>
                <a:spcPct val="20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affettivo-pulsionale </a:t>
            </a:r>
            <a:r>
              <a:rPr lang="it-IT" sz="1800" dirty="0" err="1">
                <a:latin typeface="Tahoma" charset="0"/>
                <a:cs typeface="Arial" charset="0"/>
              </a:rPr>
              <a:t>dell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individuo. Essa racchiude:</a:t>
            </a:r>
          </a:p>
          <a:p>
            <a:pPr eaLnBrk="1" hangingPunct="1">
              <a:lnSpc>
                <a:spcPct val="200000"/>
              </a:lnSpc>
              <a:buFont typeface="Wingdings" charset="0"/>
              <a:buChar char="§"/>
              <a:defRPr/>
            </a:pPr>
            <a:r>
              <a:rPr lang="it-IT" sz="1800" b="1" i="1" u="sng" dirty="0">
                <a:latin typeface="Tahoma" charset="0"/>
                <a:cs typeface="Arial" charset="0"/>
              </a:rPr>
              <a:t>La mimica</a:t>
            </a:r>
            <a:r>
              <a:rPr lang="it-IT" sz="1800" dirty="0">
                <a:latin typeface="Tahoma" charset="0"/>
                <a:cs typeface="Arial" charset="0"/>
              </a:rPr>
              <a:t>: insieme dei gesti e dei movimenti che accompagnano 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espressione verbale. </a:t>
            </a:r>
          </a:p>
          <a:p>
            <a:pPr eaLnBrk="1" hangingPunct="1">
              <a:lnSpc>
                <a:spcPct val="200000"/>
              </a:lnSpc>
              <a:buFont typeface="Wingdings" charset="0"/>
              <a:buChar char="§"/>
              <a:defRPr/>
            </a:pPr>
            <a:r>
              <a:rPr lang="it-IT" sz="1800" b="1" i="1" u="sng" dirty="0">
                <a:latin typeface="Tahoma" charset="0"/>
                <a:cs typeface="Arial" charset="0"/>
              </a:rPr>
              <a:t>La gestualità</a:t>
            </a:r>
            <a:r>
              <a:rPr lang="it-IT" sz="1800" dirty="0">
                <a:latin typeface="Tahoma" charset="0"/>
                <a:cs typeface="Arial" charset="0"/>
              </a:rPr>
              <a:t>: </a:t>
            </a:r>
            <a:r>
              <a:rPr lang="it-IT" sz="1800" dirty="0" smtClean="0">
                <a:latin typeface="Tahoma" charset="0"/>
                <a:cs typeface="Arial" charset="0"/>
              </a:rPr>
              <a:t>indica </a:t>
            </a:r>
            <a:r>
              <a:rPr lang="it-IT" sz="1800" dirty="0">
                <a:latin typeface="Tahoma" charset="0"/>
                <a:cs typeface="Arial" charset="0"/>
              </a:rPr>
              <a:t>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espressione non verbale mediante il corpo.</a:t>
            </a:r>
          </a:p>
          <a:p>
            <a:pPr eaLnBrk="1" hangingPunct="1">
              <a:lnSpc>
                <a:spcPct val="200000"/>
              </a:lnSpc>
              <a:buFont typeface="Wingdings" charset="0"/>
              <a:buChar char="§"/>
              <a:defRPr/>
            </a:pPr>
            <a:r>
              <a:rPr lang="it-IT" sz="1800" b="1" i="1" u="sng" dirty="0">
                <a:latin typeface="Tahoma" charset="0"/>
                <a:cs typeface="Arial" charset="0"/>
              </a:rPr>
              <a:t>La motilità</a:t>
            </a:r>
            <a:r>
              <a:rPr lang="it-IT" sz="1800" dirty="0">
                <a:latin typeface="Tahoma" charset="0"/>
                <a:cs typeface="Arial" charset="0"/>
              </a:rPr>
              <a:t>: riguarda 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attività motoria volontaria del soggetto al di là  del comportamento mimico-gestuale. 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attività motoria può essere  normale, ridotta o  accentuata.</a:t>
            </a:r>
          </a:p>
          <a:p>
            <a:pPr eaLnBrk="1" hangingPunct="1">
              <a:lnSpc>
                <a:spcPct val="200000"/>
              </a:lnSpc>
              <a:buFont typeface="Wingdings" charset="0"/>
              <a:buNone/>
              <a:defRPr/>
            </a:pPr>
            <a:endParaRPr lang="it-IT" sz="1800" dirty="0">
              <a:latin typeface="Tahoma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1314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19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304800"/>
            <a:ext cx="7710487" cy="892175"/>
          </a:xfrm>
        </p:spPr>
        <p:txBody>
          <a:bodyPr/>
          <a:lstStyle/>
          <a:p>
            <a:pPr algn="ctr" eaLnBrk="1" hangingPunct="1">
              <a:defRPr/>
            </a:pPr>
            <a:r>
              <a:rPr lang="it-IT" sz="2800" b="0">
                <a:latin typeface="Tahoma" charset="0"/>
                <a:cs typeface="Arial" charset="0"/>
              </a:rPr>
              <a:t>Alterazioni qualitative della motilità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41353" y="1491855"/>
            <a:ext cx="7993062" cy="4897438"/>
          </a:xfrm>
        </p:spPr>
        <p:txBody>
          <a:bodyPr/>
          <a:lstStyle/>
          <a:p>
            <a:pPr eaLnBrk="1" hangingPunct="1">
              <a:lnSpc>
                <a:spcPct val="175000"/>
              </a:lnSpc>
              <a:buFontTx/>
              <a:buChar char="•"/>
            </a:pPr>
            <a:r>
              <a:rPr lang="it-IT" sz="1800" b="1" i="1" u="sng" dirty="0">
                <a:effectLst/>
                <a:latin typeface="Tahoma" charset="0"/>
              </a:rPr>
              <a:t>Discinesie</a:t>
            </a:r>
            <a:r>
              <a:rPr lang="it-IT" sz="1800" dirty="0">
                <a:effectLst/>
                <a:latin typeface="Tahoma" charset="0"/>
              </a:rPr>
              <a:t>: movimenti oro-buccali continui di tipo masticatorio.</a:t>
            </a:r>
            <a:endParaRPr lang="it-IT" sz="1800" u="sng" dirty="0">
              <a:effectLst/>
              <a:latin typeface="Tahoma" charset="0"/>
            </a:endParaRPr>
          </a:p>
          <a:p>
            <a:pPr eaLnBrk="1" hangingPunct="1">
              <a:lnSpc>
                <a:spcPct val="175000"/>
              </a:lnSpc>
              <a:buFontTx/>
              <a:buChar char="•"/>
            </a:pPr>
            <a:r>
              <a:rPr lang="it-IT" sz="1800" b="1" i="1" u="sng" dirty="0">
                <a:effectLst/>
                <a:latin typeface="Tahoma" charset="0"/>
              </a:rPr>
              <a:t>Distonie</a:t>
            </a:r>
            <a:r>
              <a:rPr lang="it-IT" sz="1800" dirty="0">
                <a:effectLst/>
                <a:latin typeface="Tahoma" charset="0"/>
              </a:rPr>
              <a:t>: movimenti dolorosi non continuativi e non volontari che interessano interi segmenti e parti del corpo.</a:t>
            </a:r>
          </a:p>
          <a:p>
            <a:pPr eaLnBrk="1" hangingPunct="1">
              <a:lnSpc>
                <a:spcPct val="175000"/>
              </a:lnSpc>
              <a:buFontTx/>
              <a:buChar char="•"/>
            </a:pPr>
            <a:r>
              <a:rPr lang="it-IT" sz="1800" b="1" i="1" u="sng" dirty="0">
                <a:effectLst/>
                <a:latin typeface="Tahoma" charset="0"/>
              </a:rPr>
              <a:t>Stereotipie</a:t>
            </a:r>
            <a:r>
              <a:rPr lang="it-IT" sz="1800" dirty="0">
                <a:effectLst/>
                <a:latin typeface="Tahoma" charset="0"/>
              </a:rPr>
              <a:t>: movimenti ripetitivi non finalizzati.</a:t>
            </a:r>
          </a:p>
          <a:p>
            <a:pPr eaLnBrk="1" hangingPunct="1">
              <a:lnSpc>
                <a:spcPct val="175000"/>
              </a:lnSpc>
              <a:buFontTx/>
              <a:buChar char="•"/>
            </a:pPr>
            <a:r>
              <a:rPr lang="it-IT" sz="1800" b="1" i="1" u="sng" dirty="0">
                <a:effectLst/>
                <a:latin typeface="Tahoma" charset="0"/>
              </a:rPr>
              <a:t>Manierismi</a:t>
            </a:r>
            <a:r>
              <a:rPr lang="it-IT" sz="1800" dirty="0">
                <a:effectLst/>
                <a:latin typeface="Tahoma" charset="0"/>
              </a:rPr>
              <a:t>: gesti o movimenti bizzarri che conservano una qualche finalità; sono tipici della schizofrenia.</a:t>
            </a:r>
          </a:p>
          <a:p>
            <a:pPr eaLnBrk="1" hangingPunct="1">
              <a:lnSpc>
                <a:spcPct val="175000"/>
              </a:lnSpc>
              <a:buFontTx/>
              <a:buChar char="•"/>
            </a:pPr>
            <a:r>
              <a:rPr lang="it-IT" sz="1800" b="1" i="1" u="sng" dirty="0" err="1" smtClean="0">
                <a:effectLst/>
                <a:latin typeface="Tahoma" charset="0"/>
              </a:rPr>
              <a:t>Acatisia</a:t>
            </a:r>
            <a:endParaRPr lang="it-IT" sz="1800" dirty="0">
              <a:latin typeface="Tahoma" charset="0"/>
            </a:endParaRPr>
          </a:p>
          <a:p>
            <a:pPr eaLnBrk="1" hangingPunct="1">
              <a:lnSpc>
                <a:spcPct val="175000"/>
              </a:lnSpc>
              <a:buFontTx/>
              <a:buChar char="•"/>
            </a:pPr>
            <a:r>
              <a:rPr lang="it-IT" sz="1800" b="1" i="1" u="sng" dirty="0" err="1" smtClean="0">
                <a:effectLst/>
                <a:latin typeface="Tahoma" charset="0"/>
              </a:rPr>
              <a:t>Avolizione</a:t>
            </a:r>
            <a:r>
              <a:rPr lang="it-IT" sz="1800" dirty="0">
                <a:effectLst/>
                <a:latin typeface="Tahoma" charset="0"/>
              </a:rPr>
              <a:t>: riduzione </a:t>
            </a:r>
            <a:r>
              <a:rPr lang="it-IT" sz="1800" dirty="0" err="1">
                <a:effectLst/>
                <a:latin typeface="Tahoma" charset="0"/>
              </a:rPr>
              <a:t>dell</a:t>
            </a:r>
            <a:r>
              <a:rPr lang="ja-JP" altLang="it-IT" sz="1800" dirty="0">
                <a:effectLst/>
                <a:latin typeface="Tahoma" charset="0"/>
              </a:rPr>
              <a:t>’</a:t>
            </a:r>
            <a:r>
              <a:rPr lang="it-IT" altLang="ja-JP" sz="1800" dirty="0">
                <a:effectLst/>
                <a:latin typeface="Tahoma" charset="0"/>
              </a:rPr>
              <a:t>iniziativa psicomotoria spontanea.</a:t>
            </a:r>
            <a:endParaRPr lang="it-IT" sz="1800" dirty="0">
              <a:effectLst/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6149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3153" y="1597701"/>
            <a:ext cx="8064500" cy="46878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175000"/>
              </a:lnSpc>
              <a:buFontTx/>
              <a:buChar char="•"/>
            </a:pPr>
            <a:r>
              <a:rPr lang="it-IT" sz="2000" b="1" i="1" u="sng" dirty="0">
                <a:effectLst/>
                <a:latin typeface="Tahoma" charset="0"/>
              </a:rPr>
              <a:t>Stupor</a:t>
            </a:r>
            <a:r>
              <a:rPr lang="it-IT" sz="2000" dirty="0">
                <a:effectLst/>
                <a:latin typeface="Tahoma" charset="0"/>
              </a:rPr>
              <a:t>: il paziente si presenta immobile. Lo stupor può essere catatonico o catalettico.</a:t>
            </a:r>
          </a:p>
          <a:p>
            <a:pPr eaLnBrk="1" hangingPunct="1">
              <a:lnSpc>
                <a:spcPct val="175000"/>
              </a:lnSpc>
              <a:buFontTx/>
              <a:buChar char="•"/>
            </a:pPr>
            <a:r>
              <a:rPr lang="it-IT" sz="2000" b="1" i="1" u="sng" dirty="0">
                <a:effectLst/>
                <a:latin typeface="Tahoma" charset="0"/>
              </a:rPr>
              <a:t>Catatonia</a:t>
            </a:r>
            <a:r>
              <a:rPr lang="it-IT" sz="2000" dirty="0">
                <a:effectLst/>
                <a:latin typeface="Tahoma" charset="0"/>
              </a:rPr>
              <a:t>: ipertonia settoriale o generalizzata con tendenza a mantenere per lungo tempo posizioni anche incongrue assunte dal paziente che vengono difese con rigidità muscolare.</a:t>
            </a:r>
          </a:p>
          <a:p>
            <a:pPr eaLnBrk="1" hangingPunct="1">
              <a:lnSpc>
                <a:spcPct val="175000"/>
              </a:lnSpc>
              <a:buFontTx/>
              <a:buChar char="•"/>
            </a:pPr>
            <a:r>
              <a:rPr lang="it-IT" sz="2000" b="1" i="1" u="sng" dirty="0">
                <a:effectLst/>
                <a:latin typeface="Tahoma" charset="0"/>
              </a:rPr>
              <a:t>Catalessia</a:t>
            </a:r>
            <a:r>
              <a:rPr lang="it-IT" sz="2000" dirty="0">
                <a:effectLst/>
                <a:latin typeface="Tahoma" charset="0"/>
              </a:rPr>
              <a:t>: coesistenza della perdita della motilità volontaria con la capacità di conservare il grado di contrazione muscolare imposto passivamente, anche per posizioni incongrue (flessibilità cerea).</a:t>
            </a:r>
          </a:p>
          <a:p>
            <a:pPr>
              <a:lnSpc>
                <a:spcPct val="175000"/>
              </a:lnSpc>
              <a:buFont typeface="Wingdings" charset="0"/>
              <a:buNone/>
            </a:pPr>
            <a:endParaRPr lang="it-IT" sz="2000" dirty="0">
              <a:effectLst/>
              <a:latin typeface="Tahoma" charset="0"/>
            </a:endParaRPr>
          </a:p>
        </p:txBody>
      </p:sp>
      <p:sp>
        <p:nvSpPr>
          <p:cNvPr id="392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04800"/>
            <a:ext cx="7543800" cy="110807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it-IT" sz="2800" b="0">
                <a:latin typeface="Tahoma" charset="0"/>
                <a:cs typeface="Arial" charset="0"/>
              </a:rPr>
              <a:t>Alterazioni qualitative della motilità</a:t>
            </a:r>
          </a:p>
        </p:txBody>
      </p:sp>
    </p:spTree>
    <p:extLst>
      <p:ext uri="{BB962C8B-B14F-4D97-AF65-F5344CB8AC3E}">
        <p14:creationId xmlns:p14="http://schemas.microsoft.com/office/powerpoint/2010/main" val="2220602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Stato di coscienza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charset="2"/>
              <a:buChar char="q"/>
            </a:pPr>
            <a:r>
              <a:rPr lang="it-IT" dirty="0" smtClean="0"/>
              <a:t>Vigilanza e lucidità  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Alterazioni quantitative: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Stato di coscienza innalzato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Stato di coscienza ridotto (obnubilamento </a:t>
            </a:r>
            <a:r>
              <a:rPr lang="it-IT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it-IT" dirty="0">
                <a:sym typeface="Wingdings"/>
              </a:rPr>
              <a:t> </a:t>
            </a:r>
            <a:r>
              <a:rPr lang="it-IT" dirty="0" smtClean="0">
                <a:sym typeface="Wingdings"/>
              </a:rPr>
              <a:t>torpore </a:t>
            </a:r>
            <a:r>
              <a:rPr lang="it-IT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it-IT" dirty="0" smtClean="0">
                <a:ea typeface="Wingdings"/>
                <a:cs typeface="Wingdings"/>
                <a:sym typeface="Wingdings"/>
              </a:rPr>
              <a:t> sopore </a:t>
            </a:r>
            <a:r>
              <a:rPr lang="it-IT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it-IT" dirty="0" smtClean="0">
                <a:ea typeface="Wingdings"/>
                <a:cs typeface="Wingdings"/>
                <a:sym typeface="Wingdings"/>
              </a:rPr>
              <a:t>coma)</a:t>
            </a:r>
            <a:r>
              <a:rPr lang="it-IT" dirty="0" smtClean="0">
                <a:sym typeface="Wingdings"/>
              </a:rPr>
              <a:t> </a:t>
            </a:r>
          </a:p>
          <a:p>
            <a:pPr>
              <a:buFont typeface="Wingdings" charset="2"/>
              <a:buChar char="q"/>
            </a:pPr>
            <a:r>
              <a:rPr lang="it-IT" dirty="0" smtClean="0">
                <a:sym typeface="Wingdings"/>
              </a:rPr>
              <a:t> Alterazioni qualitative:</a:t>
            </a:r>
          </a:p>
          <a:p>
            <a:pPr lvl="1">
              <a:buFont typeface="Wingdings" charset="2"/>
              <a:buChar char="§"/>
            </a:pPr>
            <a:r>
              <a:rPr lang="it-IT" dirty="0" smtClean="0">
                <a:sym typeface="Wingdings"/>
              </a:rPr>
              <a:t>Confusione – sub-confusione – delirium</a:t>
            </a:r>
          </a:p>
          <a:p>
            <a:pPr lvl="1">
              <a:buFont typeface="Wingdings" charset="2"/>
              <a:buChar char="§"/>
            </a:pPr>
            <a:r>
              <a:rPr lang="it-IT" dirty="0" smtClean="0">
                <a:sym typeface="Wingdings"/>
              </a:rPr>
              <a:t>Stato crepuscolare</a:t>
            </a:r>
          </a:p>
          <a:p>
            <a:pPr lvl="1">
              <a:buFont typeface="Wingdings" charset="2"/>
              <a:buChar char="§"/>
            </a:pPr>
            <a:r>
              <a:rPr lang="it-IT" dirty="0" smtClean="0">
                <a:sym typeface="Wingdings"/>
              </a:rPr>
              <a:t>Automatismi</a:t>
            </a:r>
          </a:p>
          <a:p>
            <a:pPr lvl="1">
              <a:buFont typeface="Wingdings" charset="2"/>
              <a:buChar char="§"/>
            </a:pPr>
            <a:r>
              <a:rPr lang="it-IT" dirty="0" smtClean="0">
                <a:sym typeface="Wingdings"/>
              </a:rPr>
              <a:t>Stato </a:t>
            </a:r>
            <a:r>
              <a:rPr lang="it-IT" dirty="0" err="1" smtClean="0">
                <a:sym typeface="Wingdings"/>
              </a:rPr>
              <a:t>oniroide</a:t>
            </a:r>
            <a:endParaRPr lang="it-IT" dirty="0" smtClean="0">
              <a:sym typeface="Wingdings"/>
            </a:endParaRPr>
          </a:p>
          <a:p>
            <a:pPr lvl="1">
              <a:buFont typeface="Wingdings" charset="2"/>
              <a:buChar char="§"/>
            </a:pPr>
            <a:r>
              <a:rPr lang="it-IT" dirty="0" smtClean="0">
                <a:sym typeface="Wingdings"/>
              </a:rPr>
              <a:t>Stupor</a:t>
            </a:r>
          </a:p>
          <a:p>
            <a:pPr marL="457200" lvl="1" indent="0">
              <a:buNone/>
            </a:pPr>
            <a:endParaRPr lang="it-IT" dirty="0" smtClean="0"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val="20105248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Orientamento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2"/>
              <a:buChar char="q"/>
            </a:pPr>
            <a:r>
              <a:rPr lang="it-IT" dirty="0" smtClean="0"/>
              <a:t> Nel tempo</a:t>
            </a:r>
          </a:p>
          <a:p>
            <a:pPr>
              <a:buFont typeface="Wingdings" charset="2"/>
              <a:buChar char="q"/>
            </a:pPr>
            <a:r>
              <a:rPr lang="it-IT" dirty="0"/>
              <a:t> </a:t>
            </a:r>
            <a:r>
              <a:rPr lang="it-IT" dirty="0" smtClean="0"/>
              <a:t>Nello spazio</a:t>
            </a:r>
          </a:p>
          <a:p>
            <a:pPr>
              <a:buFont typeface="Wingdings" charset="2"/>
              <a:buChar char="q"/>
            </a:pPr>
            <a:r>
              <a:rPr lang="it-IT" dirty="0"/>
              <a:t> </a:t>
            </a:r>
            <a:r>
              <a:rPr lang="it-IT" dirty="0" smtClean="0"/>
              <a:t>Nella persona</a:t>
            </a:r>
          </a:p>
          <a:p>
            <a:pPr>
              <a:buFont typeface="Wingdings" charset="2"/>
              <a:buChar char="q"/>
            </a:pPr>
            <a:r>
              <a:rPr lang="it-IT" dirty="0"/>
              <a:t> </a:t>
            </a:r>
            <a:r>
              <a:rPr lang="it-IT" dirty="0" smtClean="0"/>
              <a:t>Fluttuazione o stabilità dei disordini dell’orientamento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182125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Attenzione e concentrazione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2"/>
              <a:buChar char="q"/>
            </a:pPr>
            <a:r>
              <a:rPr lang="it-IT" dirty="0" smtClean="0"/>
              <a:t>Grado di attenzione volontaria e involontaria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Innalzamento o restringimento dell’attenzione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Distraibilità </a:t>
            </a:r>
            <a:r>
              <a:rPr lang="it-IT" i="1" dirty="0" smtClean="0"/>
              <a:t>ovvero</a:t>
            </a:r>
            <a:r>
              <a:rPr lang="it-IT" dirty="0" smtClean="0"/>
              <a:t> Capacità di mantenere l’attenzione selettiva (cioè la concentrazione) 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Grado di distraibilità</a:t>
            </a:r>
          </a:p>
          <a:p>
            <a:pPr>
              <a:buFont typeface="Wingdings" charset="2"/>
              <a:buChar char="q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575243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Fisiopatologia delle funzioni mnesiche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6253"/>
          </a:xfrm>
        </p:spPr>
        <p:txBody>
          <a:bodyPr>
            <a:normAutofit fontScale="92500" lnSpcReduction="20000"/>
          </a:bodyPr>
          <a:lstStyle/>
          <a:p>
            <a:pPr>
              <a:buFont typeface="Wingdings" charset="2"/>
              <a:buChar char="q"/>
            </a:pPr>
            <a:r>
              <a:rPr lang="it-IT" dirty="0" smtClean="0"/>
              <a:t>Deficit della registrazione di nuove tracce mnesiche 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Amnesia anterograda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Black-out alcolici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Deficit della ritenzione di tracce mnesiche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Deficit della </a:t>
            </a:r>
            <a:r>
              <a:rPr lang="it-IT" dirty="0" err="1" smtClean="0"/>
              <a:t>working</a:t>
            </a:r>
            <a:r>
              <a:rPr lang="it-IT" dirty="0" smtClean="0"/>
              <a:t> </a:t>
            </a:r>
            <a:r>
              <a:rPr lang="it-IT" dirty="0" err="1" smtClean="0"/>
              <a:t>memory</a:t>
            </a:r>
            <a:endParaRPr lang="it-IT" dirty="0" smtClean="0"/>
          </a:p>
          <a:p>
            <a:pPr lvl="1">
              <a:buFont typeface="Wingdings" charset="2"/>
              <a:buChar char="§"/>
            </a:pPr>
            <a:r>
              <a:rPr lang="it-IT" dirty="0" smtClean="0"/>
              <a:t>Amnesia retrograda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Deficit della rievocazione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Sindrome di </a:t>
            </a:r>
            <a:r>
              <a:rPr lang="it-IT" dirty="0" err="1" smtClean="0"/>
              <a:t>Korsakoff</a:t>
            </a:r>
            <a:endParaRPr lang="it-IT" dirty="0"/>
          </a:p>
          <a:p>
            <a:pPr>
              <a:buFont typeface="Wingdings" charset="2"/>
              <a:buChar char="q"/>
            </a:pPr>
            <a:r>
              <a:rPr lang="it-IT" dirty="0"/>
              <a:t>Deficit del richiamo</a:t>
            </a:r>
          </a:p>
          <a:p>
            <a:pPr>
              <a:buFont typeface="Wingdings" charset="2"/>
              <a:buChar char="q"/>
            </a:pPr>
            <a:r>
              <a:rPr lang="it-IT" dirty="0"/>
              <a:t>Deficit del riconoscimento</a:t>
            </a:r>
          </a:p>
          <a:p>
            <a:pPr lvl="1">
              <a:buFont typeface="Wingdings" charset="2"/>
              <a:buChar char="§"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0368599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Disturbi della Memoria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61953"/>
          </a:xfrm>
        </p:spPr>
        <p:txBody>
          <a:bodyPr>
            <a:normAutofit fontScale="85000" lnSpcReduction="20000"/>
          </a:bodyPr>
          <a:lstStyle/>
          <a:p>
            <a:pPr>
              <a:buFont typeface="Wingdings" charset="2"/>
              <a:buChar char="q"/>
            </a:pPr>
            <a:r>
              <a:rPr lang="it-IT" dirty="0" smtClean="0"/>
              <a:t>Lacune mnesiche o amnesia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Caratteristiche (globale, focale)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Funzione coinvolta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Tipologia coinvolta (memoria recente, memoria a breve termine –</a:t>
            </a:r>
            <a:r>
              <a:rPr lang="it-IT" i="1" dirty="0" err="1" smtClean="0"/>
              <a:t>working</a:t>
            </a:r>
            <a:r>
              <a:rPr lang="it-IT" i="1" dirty="0" smtClean="0"/>
              <a:t> </a:t>
            </a:r>
            <a:r>
              <a:rPr lang="it-IT" i="1" dirty="0" err="1" smtClean="0"/>
              <a:t>memory</a:t>
            </a:r>
            <a:r>
              <a:rPr lang="it-IT" dirty="0" smtClean="0"/>
              <a:t>, memoria a lungo termine, memoria remota)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Ipermnesia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Paramnesie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Confabulazione 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Perseverazione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Falsi riconoscimenti (</a:t>
            </a:r>
            <a:r>
              <a:rPr lang="it-IT" dirty="0" err="1" smtClean="0"/>
              <a:t>deja-vu</a:t>
            </a:r>
            <a:r>
              <a:rPr lang="it-IT" dirty="0" smtClean="0"/>
              <a:t>, </a:t>
            </a:r>
            <a:r>
              <a:rPr lang="it-IT" dirty="0" err="1" smtClean="0"/>
              <a:t>jamais</a:t>
            </a:r>
            <a:r>
              <a:rPr lang="it-IT" dirty="0" smtClean="0"/>
              <a:t>-vu)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Rievocazione panoramica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Dimenticanza selettiva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202197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Funzioni cognitive superiori </a:t>
            </a:r>
            <a:br>
              <a:rPr lang="it-IT" dirty="0" smtClean="0"/>
            </a:br>
            <a:r>
              <a:rPr lang="it-IT" dirty="0" smtClean="0"/>
              <a:t>Capacità di critica e di giudizio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64500"/>
            <a:ext cx="8229600" cy="4525963"/>
          </a:xfrm>
        </p:spPr>
        <p:txBody>
          <a:bodyPr/>
          <a:lstStyle/>
          <a:p>
            <a:pPr>
              <a:buFont typeface="Wingdings" charset="2"/>
              <a:buChar char="q"/>
            </a:pPr>
            <a:r>
              <a:rPr lang="it-IT" dirty="0" smtClean="0"/>
              <a:t>Capacità simbolica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Capacità astrattiva</a:t>
            </a:r>
          </a:p>
          <a:p>
            <a:pPr>
              <a:buFont typeface="Wingdings" charset="2"/>
              <a:buChar char="q"/>
            </a:pPr>
            <a:r>
              <a:rPr lang="it-IT" dirty="0" err="1" smtClean="0"/>
              <a:t>Metacognizione</a:t>
            </a:r>
            <a:r>
              <a:rPr lang="it-IT" dirty="0" smtClean="0"/>
              <a:t> o </a:t>
            </a:r>
            <a:r>
              <a:rPr lang="it-IT" dirty="0" err="1" smtClean="0"/>
              <a:t>theory</a:t>
            </a:r>
            <a:r>
              <a:rPr lang="it-IT" dirty="0" smtClean="0"/>
              <a:t> of </a:t>
            </a:r>
            <a:r>
              <a:rPr lang="it-IT" dirty="0" err="1" smtClean="0"/>
              <a:t>mind</a:t>
            </a:r>
            <a:endParaRPr lang="it-IT" dirty="0" smtClean="0"/>
          </a:p>
          <a:p>
            <a:pPr>
              <a:buFont typeface="Wingdings" charset="2"/>
              <a:buChar char="q"/>
            </a:pPr>
            <a:r>
              <a:rPr lang="it-IT" dirty="0" smtClean="0"/>
              <a:t>Capacità di comprendere i discorsi e la realtà circostante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Capacità di esprimere ragionamenti congrui 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Capacità di esprimere un giudizio (es.: capacità di esprimere consenso)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929545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it-IT" sz="3400">
                <a:latin typeface="Tahoma" charset="0"/>
                <a:cs typeface="Arial" charset="0"/>
              </a:rPr>
              <a:t>Eloquio e linguaggio</a:t>
            </a:r>
          </a:p>
        </p:txBody>
      </p:sp>
      <p:sp>
        <p:nvSpPr>
          <p:cNvPr id="396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44848" y="1290262"/>
            <a:ext cx="8316912" cy="5373687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Con questo termine si indica la </a:t>
            </a:r>
            <a:r>
              <a:rPr lang="ja-JP" altLang="it-IT" sz="1800" dirty="0">
                <a:latin typeface="Tahoma" charset="0"/>
                <a:cs typeface="Arial" charset="0"/>
              </a:rPr>
              <a:t>“</a:t>
            </a:r>
            <a:r>
              <a:rPr lang="it-IT" sz="1800" dirty="0">
                <a:latin typeface="Tahoma" charset="0"/>
                <a:cs typeface="Arial" charset="0"/>
              </a:rPr>
              <a:t>capacità tipicamente umana di codificare il  </a:t>
            </a:r>
          </a:p>
          <a:p>
            <a:pPr eaLnBrk="1" hangingPunct="1">
              <a:lnSpc>
                <a:spcPct val="12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pensiero, grazie alla costituzione di rapporti semantici fra contenuti mentali e  </a:t>
            </a:r>
          </a:p>
          <a:p>
            <a:pPr eaLnBrk="1" hangingPunct="1">
              <a:lnSpc>
                <a:spcPct val="12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un  codice simbolico, ossia di mettere in forma udibile o visibile i contenuti del  </a:t>
            </a:r>
          </a:p>
          <a:p>
            <a:pPr eaLnBrk="1" hangingPunct="1">
              <a:lnSpc>
                <a:spcPct val="12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pensiero, rendendoli espliciti e pubblici, mettendoli in comune e trasmettendoli  </a:t>
            </a:r>
          </a:p>
          <a:p>
            <a:pPr eaLnBrk="1" hangingPunct="1">
              <a:lnSpc>
                <a:spcPct val="12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nello spazio e nel tempo mediante il processo della comunicazione</a:t>
            </a:r>
            <a:r>
              <a:rPr lang="ja-JP" altLang="it-IT" sz="1800" dirty="0">
                <a:latin typeface="Tahoma" charset="0"/>
                <a:cs typeface="Arial" charset="0"/>
              </a:rPr>
              <a:t>”</a:t>
            </a:r>
            <a:r>
              <a:rPr lang="it-IT" sz="1800" dirty="0">
                <a:latin typeface="Tahoma" charset="0"/>
                <a:cs typeface="Arial" charset="0"/>
              </a:rPr>
              <a:t>. Si deve   </a:t>
            </a:r>
          </a:p>
          <a:p>
            <a:pPr eaLnBrk="1" hangingPunct="1">
              <a:lnSpc>
                <a:spcPct val="12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tener presente eventuali alterazioni del linguaggio  a livello </a:t>
            </a:r>
            <a:r>
              <a:rPr lang="it-IT" sz="1800" b="1" i="1" dirty="0">
                <a:latin typeface="Tahoma" charset="0"/>
                <a:cs typeface="Arial" charset="0"/>
              </a:rPr>
              <a:t>fonetico</a:t>
            </a:r>
            <a:r>
              <a:rPr lang="it-IT" sz="1800" dirty="0">
                <a:latin typeface="Tahoma" charset="0"/>
                <a:cs typeface="Arial" charset="0"/>
              </a:rPr>
              <a:t> (è  </a:t>
            </a:r>
          </a:p>
          <a:p>
            <a:pPr eaLnBrk="1" hangingPunct="1">
              <a:lnSpc>
                <a:spcPct val="12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possibile riscontrare deformazioni di parole fino a veri e propri neologismi),  </a:t>
            </a:r>
          </a:p>
          <a:p>
            <a:pPr eaLnBrk="1" hangingPunct="1">
              <a:lnSpc>
                <a:spcPct val="120000"/>
              </a:lnSpc>
              <a:buFont typeface="Wingdings" charset="0"/>
              <a:buNone/>
              <a:defRPr/>
            </a:pPr>
            <a:r>
              <a:rPr lang="it-IT" sz="1800" b="1" i="1" dirty="0">
                <a:latin typeface="Tahoma" charset="0"/>
                <a:cs typeface="Arial" charset="0"/>
              </a:rPr>
              <a:t>semantico</a:t>
            </a:r>
            <a:r>
              <a:rPr lang="it-IT" sz="1800" i="1" dirty="0">
                <a:latin typeface="Tahoma" charset="0"/>
                <a:cs typeface="Arial" charset="0"/>
              </a:rPr>
              <a:t> </a:t>
            </a:r>
            <a:r>
              <a:rPr lang="it-IT" sz="1800" dirty="0">
                <a:latin typeface="Tahoma" charset="0"/>
                <a:cs typeface="Arial" charset="0"/>
              </a:rPr>
              <a:t>(alterazioni quali anomie, parafasie o </a:t>
            </a:r>
            <a:r>
              <a:rPr lang="it-IT" sz="1800" dirty="0" err="1">
                <a:latin typeface="Tahoma" charset="0"/>
                <a:cs typeface="Arial" charset="0"/>
              </a:rPr>
              <a:t>gergofasie</a:t>
            </a:r>
            <a:r>
              <a:rPr lang="it-IT" sz="1800" dirty="0">
                <a:latin typeface="Tahoma" charset="0"/>
                <a:cs typeface="Arial" charset="0"/>
              </a:rPr>
              <a:t>) e  </a:t>
            </a:r>
            <a:r>
              <a:rPr lang="it-IT" sz="1800" b="1" i="1" dirty="0">
                <a:latin typeface="Tahoma" charset="0"/>
                <a:cs typeface="Arial" charset="0"/>
              </a:rPr>
              <a:t>sintattico</a:t>
            </a:r>
            <a:r>
              <a:rPr lang="it-IT" sz="1800" b="1" dirty="0">
                <a:latin typeface="Tahoma" charset="0"/>
                <a:cs typeface="Arial" charset="0"/>
              </a:rPr>
              <a:t>  </a:t>
            </a:r>
          </a:p>
          <a:p>
            <a:pPr eaLnBrk="1" hangingPunct="1">
              <a:lnSpc>
                <a:spcPct val="12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(agrammatismi).  </a:t>
            </a:r>
          </a:p>
          <a:p>
            <a:pPr eaLnBrk="1" hangingPunct="1">
              <a:lnSpc>
                <a:spcPct val="12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E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 fondamentale considerare se il linguaggio del paziente è adeguato al livello  </a:t>
            </a:r>
          </a:p>
          <a:p>
            <a:pPr eaLnBrk="1" hangingPunct="1">
              <a:lnSpc>
                <a:spcPct val="12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socioculturale del paziente, (per esempio un linguaggio  povero o inadeguato  </a:t>
            </a:r>
          </a:p>
          <a:p>
            <a:pPr eaLnBrk="1" hangingPunct="1">
              <a:lnSpc>
                <a:spcPct val="12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rispetto al grado di istruzione del paziente potrebbe essere indice di una  </a:t>
            </a:r>
          </a:p>
          <a:p>
            <a:pPr eaLnBrk="1" hangingPunct="1">
              <a:lnSpc>
                <a:spcPct val="12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sindrome demenziale).</a:t>
            </a:r>
          </a:p>
        </p:txBody>
      </p:sp>
    </p:spTree>
    <p:extLst>
      <p:ext uri="{BB962C8B-B14F-4D97-AF65-F5344CB8AC3E}">
        <p14:creationId xmlns:p14="http://schemas.microsoft.com/office/powerpoint/2010/main" val="34022771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188913"/>
            <a:ext cx="7543800" cy="487362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it-IT" sz="3400">
                <a:latin typeface="Tahoma" charset="0"/>
                <a:cs typeface="Arial" charset="0"/>
              </a:rPr>
              <a:t>Eloquio e linguaggio</a:t>
            </a:r>
          </a:p>
        </p:txBody>
      </p:sp>
      <p:sp>
        <p:nvSpPr>
          <p:cNvPr id="395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9310" y="892870"/>
            <a:ext cx="8064500" cy="5761038"/>
          </a:xfrm>
        </p:spPr>
        <p:txBody>
          <a:bodyPr/>
          <a:lstStyle/>
          <a:p>
            <a:pPr eaLnBrk="1" hangingPunct="1">
              <a:lnSpc>
                <a:spcPct val="17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eloquio può essere definito come il </a:t>
            </a:r>
            <a:r>
              <a:rPr lang="ja-JP" altLang="it-IT" sz="1800" dirty="0">
                <a:latin typeface="Tahoma" charset="0"/>
                <a:cs typeface="Arial" charset="0"/>
              </a:rPr>
              <a:t>“</a:t>
            </a:r>
            <a:r>
              <a:rPr lang="it-IT" sz="1800" dirty="0">
                <a:latin typeface="Tahoma" charset="0"/>
                <a:cs typeface="Arial" charset="0"/>
              </a:rPr>
              <a:t>contenitore</a:t>
            </a:r>
            <a:r>
              <a:rPr lang="ja-JP" altLang="it-IT" sz="1800" dirty="0">
                <a:latin typeface="Tahoma" charset="0"/>
                <a:cs typeface="Arial" charset="0"/>
              </a:rPr>
              <a:t>”</a:t>
            </a:r>
            <a:r>
              <a:rPr lang="it-IT" sz="1800" dirty="0">
                <a:latin typeface="Tahoma" charset="0"/>
                <a:cs typeface="Arial" charset="0"/>
              </a:rPr>
              <a:t> del linguaggio; ne   </a:t>
            </a:r>
          </a:p>
          <a:p>
            <a:pPr eaLnBrk="1" hangingPunct="1">
              <a:lnSpc>
                <a:spcPct val="17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costituisce 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aspetto formale e ritmico. Se è presente, può infatti essere:</a:t>
            </a:r>
          </a:p>
          <a:p>
            <a:pPr eaLnBrk="1" hangingPunct="1">
              <a:lnSpc>
                <a:spcPct val="170000"/>
              </a:lnSpc>
              <a:buFont typeface="Wingdings" charset="0"/>
              <a:buChar char="§"/>
              <a:defRPr/>
            </a:pPr>
            <a:r>
              <a:rPr lang="it-IT" sz="1800" dirty="0">
                <a:latin typeface="Tahoma" charset="0"/>
                <a:cs typeface="Arial" charset="0"/>
              </a:rPr>
              <a:t>Spontaneo;</a:t>
            </a:r>
          </a:p>
          <a:p>
            <a:pPr eaLnBrk="1" hangingPunct="1">
              <a:lnSpc>
                <a:spcPct val="170000"/>
              </a:lnSpc>
              <a:buFont typeface="Wingdings" charset="0"/>
              <a:buChar char="§"/>
              <a:defRPr/>
            </a:pPr>
            <a:r>
              <a:rPr lang="it-IT" sz="1800" dirty="0">
                <a:latin typeface="Tahoma" charset="0"/>
                <a:cs typeface="Arial" charset="0"/>
              </a:rPr>
              <a:t>Assente;</a:t>
            </a:r>
          </a:p>
          <a:p>
            <a:pPr eaLnBrk="1" hangingPunct="1">
              <a:lnSpc>
                <a:spcPct val="170000"/>
              </a:lnSpc>
              <a:buFont typeface="Wingdings" charset="0"/>
              <a:buChar char="§"/>
              <a:defRPr/>
            </a:pPr>
            <a:r>
              <a:rPr lang="it-IT" sz="1800" dirty="0">
                <a:latin typeface="Tahoma" charset="0"/>
                <a:cs typeface="Arial" charset="0"/>
              </a:rPr>
              <a:t>Solo in risposta a domande;</a:t>
            </a:r>
          </a:p>
          <a:p>
            <a:pPr eaLnBrk="1" hangingPunct="1">
              <a:lnSpc>
                <a:spcPct val="170000"/>
              </a:lnSpc>
              <a:buFont typeface="Wingdings" charset="0"/>
              <a:buChar char="§"/>
              <a:defRPr/>
            </a:pPr>
            <a:r>
              <a:rPr lang="it-IT" sz="1800" dirty="0">
                <a:latin typeface="Tahoma" charset="0"/>
                <a:cs typeface="Arial" charset="0"/>
              </a:rPr>
              <a:t>Mutacico quando da parte del paziente è presente un rifiuto ostinato a rispondere alle domande.</a:t>
            </a:r>
          </a:p>
          <a:p>
            <a:pPr eaLnBrk="1" hangingPunct="1">
              <a:lnSpc>
                <a:spcPct val="17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In seguito bisogna valutare se è:</a:t>
            </a:r>
          </a:p>
          <a:p>
            <a:pPr eaLnBrk="1" hangingPunct="1">
              <a:lnSpc>
                <a:spcPct val="170000"/>
              </a:lnSpc>
              <a:buFont typeface="Wingdings" charset="0"/>
              <a:buChar char="§"/>
              <a:defRPr/>
            </a:pPr>
            <a:r>
              <a:rPr lang="it-IT" sz="1800" dirty="0">
                <a:latin typeface="Tahoma" charset="0"/>
                <a:cs typeface="Arial" charset="0"/>
              </a:rPr>
              <a:t>Fluido (normale);</a:t>
            </a:r>
          </a:p>
          <a:p>
            <a:pPr eaLnBrk="1" hangingPunct="1">
              <a:lnSpc>
                <a:spcPct val="170000"/>
              </a:lnSpc>
              <a:buFont typeface="Wingdings" charset="0"/>
              <a:buChar char="§"/>
              <a:defRPr/>
            </a:pPr>
            <a:r>
              <a:rPr lang="it-IT" sz="1800" dirty="0">
                <a:latin typeface="Tahoma" charset="0"/>
                <a:cs typeface="Arial" charset="0"/>
              </a:rPr>
              <a:t>Rallentato;</a:t>
            </a:r>
          </a:p>
          <a:p>
            <a:pPr eaLnBrk="1" hangingPunct="1">
              <a:lnSpc>
                <a:spcPct val="170000"/>
              </a:lnSpc>
              <a:buFont typeface="Wingdings" charset="0"/>
              <a:buChar char="§"/>
              <a:defRPr/>
            </a:pPr>
            <a:r>
              <a:rPr lang="it-IT" sz="1800" dirty="0">
                <a:latin typeface="Tahoma" charset="0"/>
                <a:cs typeface="Arial" charset="0"/>
              </a:rPr>
              <a:t>Accelerato.</a:t>
            </a:r>
          </a:p>
        </p:txBody>
      </p:sp>
    </p:spTree>
    <p:extLst>
      <p:ext uri="{BB962C8B-B14F-4D97-AF65-F5344CB8AC3E}">
        <p14:creationId xmlns:p14="http://schemas.microsoft.com/office/powerpoint/2010/main" val="17745763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Forma e contenuto dell’eloquio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charset="2"/>
              <a:buChar char="q"/>
            </a:pPr>
            <a:r>
              <a:rPr lang="it-IT" dirty="0" smtClean="0"/>
              <a:t>Afonia isterica e/o mutacismo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Ecolalia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Alterazione del volume e dell’intonazione dell’eloquio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Paragrammatismi; incoerenza sintattica; insalata di parole 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Neologismi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Uso di frasi e parole standard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Criptolalia o verbigerazione e criptografia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467272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Forma del pensiero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charset="2"/>
              <a:buChar char="q"/>
            </a:pPr>
            <a:r>
              <a:rPr lang="it-IT" dirty="0" smtClean="0"/>
              <a:t>Accelerazione del pensiero e fuga delle idee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Rallentamento del pensiero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Pensiero circostanziale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Deragliamento del flusso del pensiero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Allentamento dei nessi associativi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Fusione e miscuglio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Intoppo del pensiero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Affollamento delle idee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Perseverazione</a:t>
            </a:r>
          </a:p>
          <a:p>
            <a:pPr>
              <a:buFont typeface="Wingdings" charset="2"/>
              <a:buChar char="q"/>
            </a:pPr>
            <a:endParaRPr lang="it-IT" dirty="0" smtClean="0"/>
          </a:p>
          <a:p>
            <a:pPr>
              <a:buFont typeface="Wingdings" charset="2"/>
              <a:buChar char="q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982989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Contenuto del pensiero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8403"/>
          </a:xfrm>
        </p:spPr>
        <p:txBody>
          <a:bodyPr>
            <a:normAutofit fontScale="92500" lnSpcReduction="20000"/>
          </a:bodyPr>
          <a:lstStyle/>
          <a:p>
            <a:pPr>
              <a:buFont typeface="Wingdings" charset="2"/>
              <a:buChar char="q"/>
            </a:pPr>
            <a:r>
              <a:rPr lang="it-IT" dirty="0" smtClean="0"/>
              <a:t>Ideazione prevalente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Ideazione delirante (sistematizzata o non sistematizzata; bizzarra o riducibile)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Deliroidi 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Ideazione di riferimento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Ideazione ipocondriaca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Ruminazioni 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Fobie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Dinamismo psichico e pervasività delle alterazioni del contenuto del pensiero</a:t>
            </a:r>
          </a:p>
          <a:p>
            <a:pPr marL="0" indent="0">
              <a:buNone/>
            </a:pPr>
            <a:r>
              <a:rPr lang="it-IT" dirty="0" smtClean="0"/>
              <a:t> </a:t>
            </a:r>
          </a:p>
          <a:p>
            <a:pPr>
              <a:buFont typeface="Wingdings" charset="2"/>
              <a:buChar char="q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450485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Senso-percezioni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charset="2"/>
              <a:buChar char="q"/>
            </a:pPr>
            <a:r>
              <a:rPr lang="it-IT" dirty="0" smtClean="0"/>
              <a:t>Distorsione di percezioni sensoriali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Alterazioni della intensità delle percezioni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Alterazioni della qualità delle percezioni (micropsie, macropsie, </a:t>
            </a:r>
            <a:r>
              <a:rPr lang="it-IT" dirty="0" err="1" smtClean="0"/>
              <a:t>dismegalopsie</a:t>
            </a:r>
            <a:r>
              <a:rPr lang="it-IT" dirty="0" smtClean="0"/>
              <a:t>)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False percezioni</a:t>
            </a:r>
          </a:p>
          <a:p>
            <a:pPr lvl="1">
              <a:buFont typeface="Wingdings" charset="2"/>
              <a:buChar char="§"/>
            </a:pPr>
            <a:r>
              <a:rPr lang="it-IT" dirty="0" smtClean="0"/>
              <a:t>Illusioni</a:t>
            </a:r>
          </a:p>
          <a:p>
            <a:pPr lvl="1">
              <a:buFont typeface="Wingdings" charset="2"/>
              <a:buChar char="§"/>
            </a:pPr>
            <a:r>
              <a:rPr lang="it-IT" dirty="0" err="1" smtClean="0"/>
              <a:t>Pareidolie</a:t>
            </a:r>
            <a:endParaRPr lang="it-IT" dirty="0" smtClean="0"/>
          </a:p>
          <a:p>
            <a:pPr>
              <a:buFont typeface="Wingdings" charset="2"/>
              <a:buChar char="q"/>
            </a:pPr>
            <a:r>
              <a:rPr lang="it-IT" dirty="0" smtClean="0"/>
              <a:t>Allucinazioni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Pseudo-allucinazioni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90891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Senso-percezioni/2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charset="2"/>
              <a:buChar char="q"/>
            </a:pPr>
            <a:r>
              <a:rPr lang="it-IT" dirty="0" err="1" smtClean="0"/>
              <a:t>Autoscopia</a:t>
            </a:r>
            <a:endParaRPr lang="it-IT" dirty="0" smtClean="0"/>
          </a:p>
          <a:p>
            <a:pPr>
              <a:buFont typeface="Wingdings" charset="2"/>
              <a:buChar char="q"/>
            </a:pPr>
            <a:r>
              <a:rPr lang="it-IT" dirty="0" smtClean="0"/>
              <a:t>Allucinazioni </a:t>
            </a:r>
            <a:r>
              <a:rPr lang="it-IT" dirty="0" err="1" smtClean="0"/>
              <a:t>extracampali</a:t>
            </a:r>
            <a:endParaRPr lang="it-IT" dirty="0" smtClean="0"/>
          </a:p>
          <a:p>
            <a:pPr>
              <a:buFont typeface="Wingdings" charset="2"/>
              <a:buChar char="q"/>
            </a:pPr>
            <a:r>
              <a:rPr lang="it-IT" dirty="0" smtClean="0"/>
              <a:t>Allucinazioni ipnagogiche ed ipnopompiche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Allucinazioni funzionali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Derealizzazione e depersonalizzazione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967882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786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0"/>
            <a:ext cx="7127875" cy="692150"/>
          </a:xfrm>
        </p:spPr>
        <p:txBody>
          <a:bodyPr/>
          <a:lstStyle/>
          <a:p>
            <a:pPr algn="ctr" eaLnBrk="1" hangingPunct="1">
              <a:defRPr/>
            </a:pPr>
            <a:r>
              <a:rPr lang="it-IT" sz="2800">
                <a:latin typeface="Tahoma" charset="0"/>
                <a:cs typeface="Arial" charset="0"/>
              </a:rPr>
              <a:t>Umore e affettività</a:t>
            </a:r>
          </a:p>
        </p:txBody>
      </p:sp>
      <p:sp>
        <p:nvSpPr>
          <p:cNvPr id="502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5835" y="1220507"/>
            <a:ext cx="8773565" cy="4459941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Questo termine denota lo stato d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animo </a:t>
            </a:r>
            <a:r>
              <a:rPr lang="it-IT" sz="1800" dirty="0" err="1">
                <a:latin typeface="Tahoma" charset="0"/>
                <a:cs typeface="Arial" charset="0"/>
              </a:rPr>
              <a:t>dell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individuo, sia inteso nella sua  </a:t>
            </a:r>
          </a:p>
          <a:p>
            <a:pPr eaLnBrk="1" hangingPunct="1">
              <a:lnSpc>
                <a:spcPct val="9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spontaneità che nella sua reattività a stimoli ambientali. 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affettività è</a:t>
            </a:r>
          </a:p>
          <a:p>
            <a:pPr eaLnBrk="1" hangingPunct="1">
              <a:lnSpc>
                <a:spcPct val="9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quindi una </a:t>
            </a:r>
            <a:r>
              <a:rPr lang="it-IT" sz="1600" dirty="0">
                <a:latin typeface="Tahoma" charset="0"/>
                <a:cs typeface="Arial" charset="0"/>
              </a:rPr>
              <a:t>condizione esclusivamente soggettiva che appartiene al nucleo più</a:t>
            </a:r>
          </a:p>
          <a:p>
            <a:pPr eaLnBrk="1" hangingPunct="1">
              <a:lnSpc>
                <a:spcPct val="90000"/>
              </a:lnSpc>
              <a:buFont typeface="Wingdings" charset="0"/>
              <a:buNone/>
              <a:defRPr/>
            </a:pPr>
            <a:r>
              <a:rPr lang="it-IT" sz="1600" dirty="0">
                <a:latin typeface="Tahoma" charset="0"/>
                <a:cs typeface="Arial" charset="0"/>
              </a:rPr>
              <a:t>Intimo</a:t>
            </a:r>
            <a:r>
              <a:rPr lang="it-IT" sz="1800" dirty="0">
                <a:latin typeface="Tahoma" charset="0"/>
                <a:cs typeface="Arial" charset="0"/>
              </a:rPr>
              <a:t> della personalità; in base alla durata e alle modalità di insorgenza i</a:t>
            </a:r>
          </a:p>
          <a:p>
            <a:pPr eaLnBrk="1" hangingPunct="1">
              <a:lnSpc>
                <a:spcPct val="90000"/>
              </a:lnSpc>
              <a:buFont typeface="Wingdings" charset="0"/>
              <a:buNone/>
              <a:defRPr/>
            </a:pPr>
            <a:r>
              <a:rPr lang="it-IT" sz="1800" dirty="0">
                <a:latin typeface="Tahoma" charset="0"/>
                <a:cs typeface="Arial" charset="0"/>
              </a:rPr>
              <a:t>fenomeni affettivi si dividono in:</a:t>
            </a:r>
          </a:p>
          <a:p>
            <a:pPr eaLnBrk="1" hangingPunct="1">
              <a:lnSpc>
                <a:spcPct val="90000"/>
              </a:lnSpc>
              <a:buFont typeface="Wingdings" charset="0"/>
              <a:buChar char="§"/>
              <a:defRPr/>
            </a:pPr>
            <a:r>
              <a:rPr lang="it-IT" sz="1800" b="1" dirty="0">
                <a:latin typeface="Tahoma" charset="0"/>
                <a:cs typeface="Arial" charset="0"/>
              </a:rPr>
              <a:t>sentimenti:</a:t>
            </a:r>
            <a:r>
              <a:rPr lang="it-IT" sz="1800" dirty="0">
                <a:latin typeface="Tahoma" charset="0"/>
                <a:cs typeface="Arial" charset="0"/>
              </a:rPr>
              <a:t> stati affettivi che si mantengono a lungo più o meno immodificati e che coloriscono la risonanza emotiva personale;</a:t>
            </a:r>
          </a:p>
          <a:p>
            <a:pPr eaLnBrk="1" hangingPunct="1">
              <a:lnSpc>
                <a:spcPct val="90000"/>
              </a:lnSpc>
              <a:buFont typeface="Wingdings" charset="0"/>
              <a:buNone/>
              <a:defRPr/>
            </a:pPr>
            <a:endParaRPr lang="it-IT" sz="1800" dirty="0">
              <a:latin typeface="Tahoma" charset="0"/>
              <a:cs typeface="Arial" charset="0"/>
            </a:endParaRPr>
          </a:p>
          <a:p>
            <a:pPr eaLnBrk="1" hangingPunct="1">
              <a:lnSpc>
                <a:spcPct val="90000"/>
              </a:lnSpc>
              <a:buFont typeface="Wingdings" charset="0"/>
              <a:buChar char="§"/>
              <a:defRPr/>
            </a:pPr>
            <a:r>
              <a:rPr lang="it-IT" sz="1800" b="1" dirty="0">
                <a:latin typeface="Tahoma" charset="0"/>
                <a:cs typeface="Arial" charset="0"/>
              </a:rPr>
              <a:t>emozioni:</a:t>
            </a:r>
            <a:r>
              <a:rPr lang="it-IT" sz="1800" dirty="0">
                <a:latin typeface="Tahoma" charset="0"/>
                <a:cs typeface="Arial" charset="0"/>
              </a:rPr>
              <a:t> stati affettivi per lo più reattivi, intensi, a insorgenza acuta e di rapido esaurimento;</a:t>
            </a:r>
          </a:p>
          <a:p>
            <a:pPr eaLnBrk="1" hangingPunct="1">
              <a:lnSpc>
                <a:spcPct val="90000"/>
              </a:lnSpc>
              <a:buFont typeface="Wingdings" charset="0"/>
              <a:buNone/>
              <a:defRPr/>
            </a:pPr>
            <a:endParaRPr lang="it-IT" sz="1800" dirty="0">
              <a:latin typeface="Tahoma" charset="0"/>
              <a:cs typeface="Arial" charset="0"/>
            </a:endParaRPr>
          </a:p>
          <a:p>
            <a:pPr eaLnBrk="1" hangingPunct="1">
              <a:lnSpc>
                <a:spcPct val="90000"/>
              </a:lnSpc>
              <a:buFont typeface="Wingdings" charset="0"/>
              <a:buChar char="§"/>
              <a:defRPr/>
            </a:pPr>
            <a:r>
              <a:rPr lang="it-IT" sz="1800" b="1" dirty="0">
                <a:latin typeface="Tahoma" charset="0"/>
                <a:cs typeface="Arial" charset="0"/>
              </a:rPr>
              <a:t>umore:</a:t>
            </a:r>
            <a:r>
              <a:rPr lang="it-IT" sz="1800" dirty="0">
                <a:latin typeface="Tahoma" charset="0"/>
                <a:cs typeface="Arial" charset="0"/>
              </a:rPr>
              <a:t> stato basale </a:t>
            </a:r>
            <a:r>
              <a:rPr lang="it-IT" sz="1800" dirty="0" err="1">
                <a:latin typeface="Tahoma" charset="0"/>
                <a:cs typeface="Arial" charset="0"/>
              </a:rPr>
              <a:t>dell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affettività ovvero lo stato emotivo generalizzato e costante del paziente che risulta sia dal temperamento sia dagli effetti di stati affettivi temporanei che possono subire variazioni in base </a:t>
            </a:r>
            <a:r>
              <a:rPr lang="it-IT" sz="1800" dirty="0" err="1">
                <a:latin typeface="Tahoma" charset="0"/>
                <a:cs typeface="Arial" charset="0"/>
              </a:rPr>
              <a:t>all</a:t>
            </a:r>
            <a:r>
              <a:rPr lang="ja-JP" altLang="it-IT" sz="1800" dirty="0">
                <a:latin typeface="Tahoma" charset="0"/>
                <a:cs typeface="Arial" charset="0"/>
              </a:rPr>
              <a:t>’</a:t>
            </a:r>
            <a:r>
              <a:rPr lang="it-IT" sz="1800" dirty="0">
                <a:latin typeface="Tahoma" charset="0"/>
                <a:cs typeface="Arial" charset="0"/>
              </a:rPr>
              <a:t>equilibrio psichico e alla situazione </a:t>
            </a:r>
            <a:r>
              <a:rPr lang="it-IT" sz="1800" dirty="0" smtClean="0">
                <a:latin typeface="Tahoma" charset="0"/>
                <a:cs typeface="Arial" charset="0"/>
              </a:rPr>
              <a:t>contingente</a:t>
            </a:r>
            <a:r>
              <a:rPr lang="it-IT" sz="1800" i="1" dirty="0" smtClean="0">
                <a:latin typeface="Tahoma" charset="0"/>
                <a:cs typeface="Arial" charset="0"/>
              </a:rPr>
              <a:t>.</a:t>
            </a:r>
            <a:endParaRPr lang="it-IT" sz="1800" i="1" dirty="0">
              <a:latin typeface="Tahoma" charset="0"/>
              <a:cs typeface="Arial" charset="0"/>
            </a:endParaRPr>
          </a:p>
          <a:p>
            <a:pPr eaLnBrk="1" hangingPunct="1">
              <a:lnSpc>
                <a:spcPct val="90000"/>
              </a:lnSpc>
              <a:buFont typeface="Wingdings" charset="0"/>
              <a:buNone/>
              <a:defRPr/>
            </a:pPr>
            <a:endParaRPr lang="it-IT" sz="1800" i="1" dirty="0">
              <a:latin typeface="Tahoma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96818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Tono dell’umore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charset="2"/>
              <a:buChar char="q"/>
            </a:pPr>
            <a:r>
              <a:rPr lang="it-IT" dirty="0" smtClean="0"/>
              <a:t>Eutimia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Deflessione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Innalzamento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Disforia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Distimia 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Alterazione </a:t>
            </a:r>
            <a:r>
              <a:rPr lang="it-IT" dirty="0"/>
              <a:t>dei sentimenti di capacità, autosufficienza, dignità, ecc</a:t>
            </a:r>
            <a:r>
              <a:rPr lang="it-IT" dirty="0" smtClean="0"/>
              <a:t>.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Ideazione suicidaria</a:t>
            </a:r>
            <a:endParaRPr lang="it-IT" dirty="0"/>
          </a:p>
          <a:p>
            <a:pPr>
              <a:buFont typeface="Wingdings" charset="2"/>
              <a:buChar char="q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131550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Affettività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charset="2"/>
              <a:buChar char="q"/>
            </a:pPr>
            <a:r>
              <a:rPr lang="it-IT" dirty="0" smtClean="0"/>
              <a:t>Ottundimento o appiattimento affettivo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Labilità 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Apatia</a:t>
            </a:r>
          </a:p>
          <a:p>
            <a:pPr>
              <a:buFont typeface="Wingdings" charset="2"/>
              <a:buChar char="q"/>
            </a:pPr>
            <a:r>
              <a:rPr lang="it-IT" dirty="0" err="1" smtClean="0"/>
              <a:t>Alessitima</a:t>
            </a:r>
            <a:endParaRPr lang="it-IT" dirty="0" smtClean="0"/>
          </a:p>
          <a:p>
            <a:pPr>
              <a:buFont typeface="Wingdings" charset="2"/>
              <a:buChar char="q"/>
            </a:pPr>
            <a:r>
              <a:rPr lang="it-IT" dirty="0" err="1" smtClean="0"/>
              <a:t>Anedonia</a:t>
            </a:r>
            <a:endParaRPr lang="it-IT" dirty="0" smtClean="0"/>
          </a:p>
          <a:p>
            <a:pPr>
              <a:buFont typeface="Wingdings" charset="2"/>
              <a:buChar char="q"/>
            </a:pPr>
            <a:r>
              <a:rPr lang="it-IT" dirty="0" smtClean="0"/>
              <a:t>Dissociazione affettiva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Irritabilità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Ansia</a:t>
            </a:r>
          </a:p>
          <a:p>
            <a:pPr marL="0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42611435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Ansia e somatizzazioni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>
              <a:buFont typeface="Wingdings" charset="2"/>
              <a:buChar char="q"/>
            </a:pPr>
            <a:r>
              <a:rPr lang="it-IT" sz="2800" dirty="0" smtClean="0"/>
              <a:t>Ansia generalizzata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Ansia libera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Ansia situazionale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Agorafobia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Fobia sociale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Fobia semplice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Condotte di </a:t>
            </a:r>
            <a:r>
              <a:rPr lang="it-IT" sz="2800" dirty="0" err="1" smtClean="0"/>
              <a:t>evitamento</a:t>
            </a:r>
            <a:endParaRPr lang="it-IT" sz="2800" dirty="0" smtClean="0"/>
          </a:p>
          <a:p>
            <a:pPr>
              <a:buFont typeface="Wingdings" charset="2"/>
              <a:buChar char="q"/>
            </a:pPr>
            <a:r>
              <a:rPr lang="it-IT" sz="2800" dirty="0" smtClean="0"/>
              <a:t>Lamentele somatiche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Ideazione ipocondriaca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Ideazione ossessiva su base ansiosa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Rituali compulsivi su base ansiosa</a:t>
            </a:r>
          </a:p>
          <a:p>
            <a:pPr>
              <a:buFont typeface="Wingdings" charset="2"/>
              <a:buChar char="q"/>
            </a:pPr>
            <a:r>
              <a:rPr lang="it-IT" sz="2800" dirty="0" smtClean="0"/>
              <a:t>Fenomeni neurovegetativi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18342634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Volitività e Controllo degli Impulsi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2"/>
              <a:buChar char="q"/>
            </a:pPr>
            <a:r>
              <a:rPr lang="it-IT" dirty="0" smtClean="0"/>
              <a:t>Abulia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Anomalie della attività volitiva (</a:t>
            </a:r>
            <a:r>
              <a:rPr lang="it-IT" dirty="0" err="1" smtClean="0"/>
              <a:t>ipo</a:t>
            </a:r>
            <a:r>
              <a:rPr lang="it-IT" dirty="0" smtClean="0"/>
              <a:t>- o </a:t>
            </a:r>
            <a:r>
              <a:rPr lang="it-IT" dirty="0" err="1" smtClean="0"/>
              <a:t>iper</a:t>
            </a:r>
            <a:r>
              <a:rPr lang="it-IT" dirty="0" smtClean="0"/>
              <a:t>-volitività)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Impulsività</a:t>
            </a:r>
          </a:p>
          <a:p>
            <a:pPr>
              <a:buFont typeface="Wingdings" charset="2"/>
              <a:buChar char="q"/>
            </a:pPr>
            <a:r>
              <a:rPr lang="it-IT" dirty="0" err="1" smtClean="0"/>
              <a:t>Compulsività</a:t>
            </a:r>
            <a:endParaRPr lang="it-IT" dirty="0" smtClean="0"/>
          </a:p>
          <a:p>
            <a:pPr>
              <a:buFont typeface="Wingdings" charset="2"/>
              <a:buChar char="q"/>
            </a:pPr>
            <a:r>
              <a:rPr lang="it-IT" dirty="0" smtClean="0"/>
              <a:t>Esplosività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257446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-25110" y="313413"/>
            <a:ext cx="4430318" cy="639762"/>
          </a:xfrm>
        </p:spPr>
        <p:txBody>
          <a:bodyPr>
            <a:noAutofit/>
          </a:bodyPr>
          <a:lstStyle/>
          <a:p>
            <a:pPr algn="ctr"/>
            <a:r>
              <a:rPr lang="it-IT" sz="2800" b="0" dirty="0" smtClean="0"/>
              <a:t>Consapevolezza di malattia</a:t>
            </a:r>
            <a:endParaRPr lang="it-IT" sz="2800" b="0" dirty="0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146075"/>
            <a:ext cx="4040188" cy="3951288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q"/>
            </a:pPr>
            <a:r>
              <a:rPr lang="it-IT" sz="2800" dirty="0" smtClean="0"/>
              <a:t>Ridotto </a:t>
            </a:r>
            <a:r>
              <a:rPr lang="it-IT" sz="2800" dirty="0" err="1" smtClean="0"/>
              <a:t>insight</a:t>
            </a:r>
            <a:endParaRPr lang="it-IT" sz="2800" dirty="0" smtClean="0"/>
          </a:p>
          <a:p>
            <a:pPr>
              <a:buFont typeface="Wingdings" charset="2"/>
              <a:buChar char="q"/>
            </a:pPr>
            <a:r>
              <a:rPr lang="it-IT" sz="2800" dirty="0" err="1" smtClean="0"/>
              <a:t>Insight</a:t>
            </a:r>
            <a:r>
              <a:rPr lang="it-IT" sz="2800" dirty="0" smtClean="0"/>
              <a:t> parziale</a:t>
            </a:r>
          </a:p>
          <a:p>
            <a:pPr>
              <a:buFont typeface="Wingdings" charset="2"/>
              <a:buChar char="q"/>
            </a:pPr>
            <a:r>
              <a:rPr lang="it-IT" sz="2800" dirty="0" err="1" smtClean="0"/>
              <a:t>Insight</a:t>
            </a:r>
            <a:r>
              <a:rPr lang="it-IT" sz="2800" dirty="0" smtClean="0"/>
              <a:t> non </a:t>
            </a:r>
            <a:r>
              <a:rPr lang="it-IT" sz="2800" dirty="0" err="1" smtClean="0"/>
              <a:t>eslporabile</a:t>
            </a:r>
            <a:endParaRPr lang="it-IT" sz="2800" dirty="0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442013"/>
            <a:ext cx="4041775" cy="639762"/>
          </a:xfrm>
        </p:spPr>
        <p:txBody>
          <a:bodyPr anchor="t">
            <a:normAutofit/>
          </a:bodyPr>
          <a:lstStyle/>
          <a:p>
            <a:pPr algn="ctr"/>
            <a:r>
              <a:rPr lang="it-IT" sz="2800" b="0" dirty="0" smtClean="0"/>
              <a:t>Ritmo sonno-veglia</a:t>
            </a:r>
            <a:endParaRPr lang="it-IT" sz="2800" b="0" dirty="0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1178225"/>
            <a:ext cx="4041775" cy="3951288"/>
          </a:xfrm>
        </p:spPr>
        <p:txBody>
          <a:bodyPr/>
          <a:lstStyle/>
          <a:p>
            <a:pPr>
              <a:buFont typeface="Wingdings" charset="2"/>
              <a:buChar char="q"/>
            </a:pPr>
            <a:r>
              <a:rPr lang="it-IT" dirty="0" smtClean="0"/>
              <a:t>Insonnia iniziale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Insonnia terminale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Insonnia totale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Sonno frammentato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Inversione ritmo sonno-veglia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Ipersonnia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606698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882" y="457200"/>
            <a:ext cx="8229600" cy="1143000"/>
          </a:xfrm>
        </p:spPr>
        <p:txBody>
          <a:bodyPr/>
          <a:lstStyle/>
          <a:p>
            <a:r>
              <a:rPr lang="it-IT" dirty="0" smtClean="0"/>
              <a:t>Assetto di personalità</a:t>
            </a:r>
            <a:endParaRPr lang="it-IT" dirty="0"/>
          </a:p>
        </p:txBody>
      </p:sp>
      <p:sp>
        <p:nvSpPr>
          <p:cNvPr id="4" name="Segnaposto contenuto 3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pPr>
              <a:buFont typeface="Wingdings" charset="2"/>
              <a:buChar char="q"/>
            </a:pPr>
            <a:r>
              <a:rPr lang="it-IT" dirty="0" smtClean="0"/>
              <a:t>Assetto di personalità</a:t>
            </a:r>
          </a:p>
          <a:p>
            <a:pPr lvl="1"/>
            <a:r>
              <a:rPr lang="it-IT" dirty="0" smtClean="0"/>
              <a:t>Ciclotimica</a:t>
            </a:r>
          </a:p>
          <a:p>
            <a:pPr lvl="1"/>
            <a:r>
              <a:rPr lang="it-IT" dirty="0" smtClean="0"/>
              <a:t>Distimica</a:t>
            </a:r>
          </a:p>
          <a:p>
            <a:pPr lvl="1"/>
            <a:r>
              <a:rPr lang="it-IT" dirty="0" smtClean="0"/>
              <a:t>Ipertimica</a:t>
            </a:r>
          </a:p>
          <a:p>
            <a:pPr lvl="1"/>
            <a:r>
              <a:rPr lang="it-IT" dirty="0" smtClean="0"/>
              <a:t>Esplosiva</a:t>
            </a:r>
          </a:p>
          <a:p>
            <a:pPr lvl="1"/>
            <a:r>
              <a:rPr lang="it-IT" dirty="0" smtClean="0"/>
              <a:t>Istrionica</a:t>
            </a:r>
          </a:p>
          <a:p>
            <a:pPr lvl="1"/>
            <a:r>
              <a:rPr lang="it-IT" dirty="0" smtClean="0"/>
              <a:t>Anancastica</a:t>
            </a:r>
          </a:p>
          <a:p>
            <a:pPr lvl="1"/>
            <a:r>
              <a:rPr lang="it-IT" dirty="0" smtClean="0"/>
              <a:t>Paranoide, </a:t>
            </a:r>
            <a:r>
              <a:rPr lang="it-IT" dirty="0" err="1" smtClean="0"/>
              <a:t>ecc</a:t>
            </a:r>
            <a:r>
              <a:rPr lang="it-IT" dirty="0" smtClean="0"/>
              <a:t>……</a:t>
            </a:r>
          </a:p>
          <a:p>
            <a:pPr>
              <a:buFont typeface="Wingdings" charset="2"/>
              <a:buChar char="q"/>
            </a:pPr>
            <a:r>
              <a:rPr lang="it-IT" dirty="0" smtClean="0"/>
              <a:t>Personalità </a:t>
            </a:r>
            <a:r>
              <a:rPr lang="it-IT" dirty="0" err="1" smtClean="0"/>
              <a:t>premorbosa</a:t>
            </a:r>
            <a:endParaRPr lang="it-IT" dirty="0" smtClean="0"/>
          </a:p>
          <a:p>
            <a:pPr>
              <a:buFont typeface="Wingdings" charset="2"/>
              <a:buChar char="q"/>
            </a:pPr>
            <a:r>
              <a:rPr lang="it-IT" dirty="0" smtClean="0"/>
              <a:t>Variazioni dell’assetto di personalità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435666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1860</Words>
  <Application>Microsoft Macintosh PowerPoint</Application>
  <PresentationFormat>Presentazione su schermo (4:3)</PresentationFormat>
  <Paragraphs>279</Paragraphs>
  <Slides>35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35</vt:i4>
      </vt:variant>
    </vt:vector>
  </HeadingPairs>
  <TitlesOfParts>
    <vt:vector size="36" baseType="lpstr">
      <vt:lpstr>Tema di Office</vt:lpstr>
      <vt:lpstr>  L’esame obiettivo in psichiatria </vt:lpstr>
      <vt:lpstr>La semiologia</vt:lpstr>
      <vt:lpstr>La semiologia</vt:lpstr>
      <vt:lpstr>Esame psichico diretto</vt:lpstr>
      <vt:lpstr>Cosa è l’esame di stato mentale?</vt:lpstr>
      <vt:lpstr>Quali sono i domini sintomatologici che vanno indagati?</vt:lpstr>
      <vt:lpstr>Come reperire informazioni per l’esame di stato mentale</vt:lpstr>
      <vt:lpstr>Come completare l’esame di stato mentale</vt:lpstr>
      <vt:lpstr>Test psicodiagnostici</vt:lpstr>
      <vt:lpstr>Atteggiamento</vt:lpstr>
      <vt:lpstr>Aspetto generale</vt:lpstr>
      <vt:lpstr>Aspetto generale </vt:lpstr>
      <vt:lpstr>Psicomotricità</vt:lpstr>
      <vt:lpstr>Alterazioni qualitative della motilità</vt:lpstr>
      <vt:lpstr>Alterazioni qualitative della motilità</vt:lpstr>
      <vt:lpstr>Stato di coscienza</vt:lpstr>
      <vt:lpstr>Orientamento</vt:lpstr>
      <vt:lpstr>Attenzione e concentrazione</vt:lpstr>
      <vt:lpstr>Fisiopatologia delle funzioni mnesiche</vt:lpstr>
      <vt:lpstr>Disturbi della Memoria</vt:lpstr>
      <vt:lpstr>Funzioni cognitive superiori  Capacità di critica e di giudizio</vt:lpstr>
      <vt:lpstr>Eloquio e linguaggio</vt:lpstr>
      <vt:lpstr>Eloquio e linguaggio</vt:lpstr>
      <vt:lpstr>Forma e contenuto dell’eloquio</vt:lpstr>
      <vt:lpstr>Forma del pensiero</vt:lpstr>
      <vt:lpstr>Contenuto del pensiero</vt:lpstr>
      <vt:lpstr>Senso-percezioni</vt:lpstr>
      <vt:lpstr>Senso-percezioni/2</vt:lpstr>
      <vt:lpstr>Umore e affettività</vt:lpstr>
      <vt:lpstr>Tono dell’umore</vt:lpstr>
      <vt:lpstr>Affettività </vt:lpstr>
      <vt:lpstr>Ansia e somatizzazioni</vt:lpstr>
      <vt:lpstr>Volitività e Controllo degli Impulsi</vt:lpstr>
      <vt:lpstr>Presentazione di PowerPoint</vt:lpstr>
      <vt:lpstr>Assetto di personalità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L’esame di stato mentale  (nelle psicosi organiche)</dc:title>
  <dc:creator>apple</dc:creator>
  <cp:lastModifiedBy>Felice Iasevoli</cp:lastModifiedBy>
  <cp:revision>9</cp:revision>
  <dcterms:created xsi:type="dcterms:W3CDTF">2012-10-28T08:05:20Z</dcterms:created>
  <dcterms:modified xsi:type="dcterms:W3CDTF">2016-03-23T14:09:44Z</dcterms:modified>
</cp:coreProperties>
</file>