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58"/>
  </p:notesMasterIdLst>
  <p:sldIdLst>
    <p:sldId id="256" r:id="rId2"/>
    <p:sldId id="454" r:id="rId3"/>
    <p:sldId id="455" r:id="rId4"/>
    <p:sldId id="456" r:id="rId5"/>
    <p:sldId id="457" r:id="rId6"/>
    <p:sldId id="458" r:id="rId7"/>
    <p:sldId id="459" r:id="rId8"/>
    <p:sldId id="460" r:id="rId9"/>
    <p:sldId id="461" r:id="rId10"/>
    <p:sldId id="378" r:id="rId11"/>
    <p:sldId id="436" r:id="rId12"/>
    <p:sldId id="437" r:id="rId13"/>
    <p:sldId id="439" r:id="rId14"/>
    <p:sldId id="440" r:id="rId15"/>
    <p:sldId id="442" r:id="rId16"/>
    <p:sldId id="441" r:id="rId17"/>
    <p:sldId id="438" r:id="rId18"/>
    <p:sldId id="443" r:id="rId19"/>
    <p:sldId id="444" r:id="rId20"/>
    <p:sldId id="445" r:id="rId21"/>
    <p:sldId id="446" r:id="rId22"/>
    <p:sldId id="447" r:id="rId23"/>
    <p:sldId id="448" r:id="rId24"/>
    <p:sldId id="449" r:id="rId25"/>
    <p:sldId id="450" r:id="rId26"/>
    <p:sldId id="451" r:id="rId27"/>
    <p:sldId id="452" r:id="rId28"/>
    <p:sldId id="462" r:id="rId29"/>
    <p:sldId id="463" r:id="rId30"/>
    <p:sldId id="465" r:id="rId31"/>
    <p:sldId id="466" r:id="rId32"/>
    <p:sldId id="467" r:id="rId33"/>
    <p:sldId id="468" r:id="rId34"/>
    <p:sldId id="469" r:id="rId35"/>
    <p:sldId id="470" r:id="rId36"/>
    <p:sldId id="471" r:id="rId37"/>
    <p:sldId id="472" r:id="rId38"/>
    <p:sldId id="473" r:id="rId39"/>
    <p:sldId id="474" r:id="rId40"/>
    <p:sldId id="475" r:id="rId41"/>
    <p:sldId id="476" r:id="rId42"/>
    <p:sldId id="477" r:id="rId43"/>
    <p:sldId id="478" r:id="rId44"/>
    <p:sldId id="479" r:id="rId45"/>
    <p:sldId id="480" r:id="rId46"/>
    <p:sldId id="481" r:id="rId47"/>
    <p:sldId id="482" r:id="rId48"/>
    <p:sldId id="483" r:id="rId49"/>
    <p:sldId id="484" r:id="rId50"/>
    <p:sldId id="485" r:id="rId51"/>
    <p:sldId id="486" r:id="rId52"/>
    <p:sldId id="487" r:id="rId53"/>
    <p:sldId id="488" r:id="rId54"/>
    <p:sldId id="489" r:id="rId55"/>
    <p:sldId id="490" r:id="rId56"/>
    <p:sldId id="491" r:id="rId5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885" autoAdjust="0"/>
    <p:restoredTop sz="94602" autoAdjust="0"/>
  </p:normalViewPr>
  <p:slideViewPr>
    <p:cSldViewPr snapToGrid="0" snapToObjects="1">
      <p:cViewPr varScale="1">
        <p:scale>
          <a:sx n="65" d="100"/>
          <a:sy n="65" d="100"/>
        </p:scale>
        <p:origin x="-1920" y="-10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63" Type="http://schemas.openxmlformats.org/officeDocument/2006/relationships/tableStyles" Target="tableStyles.xml"/><Relationship Id="rId50" Type="http://schemas.openxmlformats.org/officeDocument/2006/relationships/slide" Target="slides/slide49.xml"/><Relationship Id="rId51" Type="http://schemas.openxmlformats.org/officeDocument/2006/relationships/slide" Target="slides/slide50.xml"/><Relationship Id="rId52" Type="http://schemas.openxmlformats.org/officeDocument/2006/relationships/slide" Target="slides/slide51.xml"/><Relationship Id="rId53" Type="http://schemas.openxmlformats.org/officeDocument/2006/relationships/slide" Target="slides/slide52.xml"/><Relationship Id="rId54" Type="http://schemas.openxmlformats.org/officeDocument/2006/relationships/slide" Target="slides/slide53.xml"/><Relationship Id="rId55" Type="http://schemas.openxmlformats.org/officeDocument/2006/relationships/slide" Target="slides/slide54.xml"/><Relationship Id="rId56" Type="http://schemas.openxmlformats.org/officeDocument/2006/relationships/slide" Target="slides/slide55.xml"/><Relationship Id="rId57" Type="http://schemas.openxmlformats.org/officeDocument/2006/relationships/slide" Target="slides/slide56.xml"/><Relationship Id="rId58" Type="http://schemas.openxmlformats.org/officeDocument/2006/relationships/notesMaster" Target="notesMasters/notesMaster1.xml"/><Relationship Id="rId59" Type="http://schemas.openxmlformats.org/officeDocument/2006/relationships/printerSettings" Target="printerSettings/printerSettings1.bin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slide" Target="slides/slide43.xml"/><Relationship Id="rId45" Type="http://schemas.openxmlformats.org/officeDocument/2006/relationships/slide" Target="slides/slide44.xml"/><Relationship Id="rId46" Type="http://schemas.openxmlformats.org/officeDocument/2006/relationships/slide" Target="slides/slide45.xml"/><Relationship Id="rId47" Type="http://schemas.openxmlformats.org/officeDocument/2006/relationships/slide" Target="slides/slide46.xml"/><Relationship Id="rId48" Type="http://schemas.openxmlformats.org/officeDocument/2006/relationships/slide" Target="slides/slide47.xml"/><Relationship Id="rId49" Type="http://schemas.openxmlformats.org/officeDocument/2006/relationships/slide" Target="slides/slide4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60" Type="http://schemas.openxmlformats.org/officeDocument/2006/relationships/presProps" Target="presProps.xml"/><Relationship Id="rId61" Type="http://schemas.openxmlformats.org/officeDocument/2006/relationships/viewProps" Target="viewProps.xml"/><Relationship Id="rId62" Type="http://schemas.openxmlformats.org/officeDocument/2006/relationships/theme" Target="theme/theme1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14CBADC-4AF6-B542-AB6F-1903BF2FD473}" type="datetimeFigureOut">
              <a:rPr lang="en-US" smtClean="0"/>
              <a:t>15/11/15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 smtClean="0"/>
              <a:t>Click to edit Master text styles</a:t>
            </a:r>
          </a:p>
          <a:p>
            <a:pPr lvl="1"/>
            <a:r>
              <a:rPr lang="it-IT" smtClean="0"/>
              <a:t>Second level</a:t>
            </a:r>
          </a:p>
          <a:p>
            <a:pPr lvl="2"/>
            <a:r>
              <a:rPr lang="it-IT" smtClean="0"/>
              <a:t>Third level</a:t>
            </a:r>
          </a:p>
          <a:p>
            <a:pPr lvl="3"/>
            <a:r>
              <a:rPr lang="it-IT" smtClean="0"/>
              <a:t>Fourth level</a:t>
            </a:r>
          </a:p>
          <a:p>
            <a:pPr lvl="4"/>
            <a:r>
              <a:rPr lang="it-IT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B59550-87DF-BC41-BF78-11BF78DB50B9}" type="slidenum">
              <a:rPr lang="en-US" smtClean="0"/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87061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it.wikipedia.org/wiki/Stato_di_coscienza" TargetMode="External"/><Relationship Id="rId4" Type="http://schemas.openxmlformats.org/officeDocument/2006/relationships/hyperlink" Target="http://it.wikipedia.org/wiki/Dolore" TargetMode="External"/><Relationship Id="rId5" Type="http://schemas.openxmlformats.org/officeDocument/2006/relationships/hyperlink" Target="http://it.wikipedia.org/wiki/Acinesia" TargetMode="External"/><Relationship Id="rId6" Type="http://schemas.openxmlformats.org/officeDocument/2006/relationships/hyperlink" Target="http://it.wikipedia.org/wiki/Mutismo" TargetMode="External"/><Relationship Id="rId7" Type="http://schemas.openxmlformats.org/officeDocument/2006/relationships/hyperlink" Target="http://it.wikipedia.org/wiki/Coscienza_(psichiatria)" TargetMode="External"/><Relationship Id="rId8" Type="http://schemas.openxmlformats.org/officeDocument/2006/relationships/hyperlink" Target="http://it.wikipedia.org/wiki/Coma" TargetMode="External"/><Relationship Id="rId9" Type="http://schemas.openxmlformats.org/officeDocument/2006/relationships/hyperlink" Target="http://it.wikipedia.org/wiki/Stato_vegetativo" TargetMode="External"/><Relationship Id="rId10" Type="http://schemas.openxmlformats.org/officeDocument/2006/relationships/hyperlink" Target="http://it.wikipedia.org/wiki/Attenzione" TargetMode="External"/><Relationship Id="rId11" Type="http://schemas.openxmlformats.org/officeDocument/2006/relationships/hyperlink" Target="http://it.wikipedia.org/wiki/Comprensione" TargetMode="External"/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it.wikipedia.org/wiki/Stato_di_coscienza" TargetMode="External"/><Relationship Id="rId4" Type="http://schemas.openxmlformats.org/officeDocument/2006/relationships/hyperlink" Target="http://it.wikipedia.org/wiki/Dolore" TargetMode="External"/><Relationship Id="rId5" Type="http://schemas.openxmlformats.org/officeDocument/2006/relationships/hyperlink" Target="http://it.wikipedia.org/wiki/Acinesia" TargetMode="External"/><Relationship Id="rId6" Type="http://schemas.openxmlformats.org/officeDocument/2006/relationships/hyperlink" Target="http://it.wikipedia.org/wiki/Mutismo" TargetMode="External"/><Relationship Id="rId7" Type="http://schemas.openxmlformats.org/officeDocument/2006/relationships/hyperlink" Target="http://it.wikipedia.org/wiki/Coscienza_(psichiatria)" TargetMode="External"/><Relationship Id="rId8" Type="http://schemas.openxmlformats.org/officeDocument/2006/relationships/hyperlink" Target="http://it.wikipedia.org/wiki/Coma" TargetMode="External"/><Relationship Id="rId9" Type="http://schemas.openxmlformats.org/officeDocument/2006/relationships/hyperlink" Target="http://it.wikipedia.org/wiki/Stato_vegetativo" TargetMode="External"/><Relationship Id="rId10" Type="http://schemas.openxmlformats.org/officeDocument/2006/relationships/hyperlink" Target="http://it.wikipedia.org/wiki/Attenzione" TargetMode="External"/><Relationship Id="rId11" Type="http://schemas.openxmlformats.org/officeDocument/2006/relationships/hyperlink" Target="http://it.wikipedia.org/wiki/Comprensione" TargetMode="External"/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it.wikipedia.org/wiki/Stato_di_coscienza" TargetMode="External"/><Relationship Id="rId4" Type="http://schemas.openxmlformats.org/officeDocument/2006/relationships/hyperlink" Target="http://it.wikipedia.org/wiki/Dolore" TargetMode="External"/><Relationship Id="rId5" Type="http://schemas.openxmlformats.org/officeDocument/2006/relationships/hyperlink" Target="http://it.wikipedia.org/wiki/Acinesia" TargetMode="External"/><Relationship Id="rId6" Type="http://schemas.openxmlformats.org/officeDocument/2006/relationships/hyperlink" Target="http://it.wikipedia.org/wiki/Mutismo" TargetMode="External"/><Relationship Id="rId7" Type="http://schemas.openxmlformats.org/officeDocument/2006/relationships/hyperlink" Target="http://it.wikipedia.org/wiki/Coscienza_(psichiatria)" TargetMode="External"/><Relationship Id="rId8" Type="http://schemas.openxmlformats.org/officeDocument/2006/relationships/hyperlink" Target="http://it.wikipedia.org/wiki/Coma" TargetMode="External"/><Relationship Id="rId9" Type="http://schemas.openxmlformats.org/officeDocument/2006/relationships/hyperlink" Target="http://it.wikipedia.org/wiki/Stato_vegetativo" TargetMode="External"/><Relationship Id="rId10" Type="http://schemas.openxmlformats.org/officeDocument/2006/relationships/hyperlink" Target="http://it.wikipedia.org/wiki/Attenzione" TargetMode="External"/><Relationship Id="rId11" Type="http://schemas.openxmlformats.org/officeDocument/2006/relationships/hyperlink" Target="http://it.wikipedia.org/wiki/Comprensione" TargetMode="External"/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6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it.wikipedia.org/wiki/Stato_di_coscienza" TargetMode="External"/><Relationship Id="rId4" Type="http://schemas.openxmlformats.org/officeDocument/2006/relationships/hyperlink" Target="http://it.wikipedia.org/wiki/Dolore" TargetMode="External"/><Relationship Id="rId5" Type="http://schemas.openxmlformats.org/officeDocument/2006/relationships/hyperlink" Target="http://it.wikipedia.org/wiki/Acinesia" TargetMode="External"/><Relationship Id="rId6" Type="http://schemas.openxmlformats.org/officeDocument/2006/relationships/hyperlink" Target="http://it.wikipedia.org/wiki/Mutismo" TargetMode="External"/><Relationship Id="rId7" Type="http://schemas.openxmlformats.org/officeDocument/2006/relationships/hyperlink" Target="http://it.wikipedia.org/wiki/Coscienza_(psichiatria)" TargetMode="External"/><Relationship Id="rId8" Type="http://schemas.openxmlformats.org/officeDocument/2006/relationships/hyperlink" Target="http://it.wikipedia.org/wiki/Coma" TargetMode="External"/><Relationship Id="rId9" Type="http://schemas.openxmlformats.org/officeDocument/2006/relationships/hyperlink" Target="http://it.wikipedia.org/wiki/Stato_vegetativo" TargetMode="External"/><Relationship Id="rId10" Type="http://schemas.openxmlformats.org/officeDocument/2006/relationships/hyperlink" Target="http://it.wikipedia.org/wiki/Attenzione" TargetMode="External"/><Relationship Id="rId11" Type="http://schemas.openxmlformats.org/officeDocument/2006/relationships/hyperlink" Target="http://it.wikipedia.org/wiki/Comprensione" TargetMode="External"/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7.xml"/></Relationships>
</file>

<file path=ppt/notesSlides/_rels/notes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it.wikipedia.org/wiki/Stato_di_coscienza" TargetMode="External"/><Relationship Id="rId4" Type="http://schemas.openxmlformats.org/officeDocument/2006/relationships/hyperlink" Target="http://it.wikipedia.org/wiki/Dolore" TargetMode="External"/><Relationship Id="rId5" Type="http://schemas.openxmlformats.org/officeDocument/2006/relationships/hyperlink" Target="http://it.wikipedia.org/wiki/Acinesia" TargetMode="External"/><Relationship Id="rId6" Type="http://schemas.openxmlformats.org/officeDocument/2006/relationships/hyperlink" Target="http://it.wikipedia.org/wiki/Mutismo" TargetMode="External"/><Relationship Id="rId7" Type="http://schemas.openxmlformats.org/officeDocument/2006/relationships/hyperlink" Target="http://it.wikipedia.org/wiki/Coscienza_(psichiatria)" TargetMode="External"/><Relationship Id="rId8" Type="http://schemas.openxmlformats.org/officeDocument/2006/relationships/hyperlink" Target="http://it.wikipedia.org/wiki/Coma" TargetMode="External"/><Relationship Id="rId9" Type="http://schemas.openxmlformats.org/officeDocument/2006/relationships/hyperlink" Target="http://it.wikipedia.org/wiki/Stato_vegetativo" TargetMode="External"/><Relationship Id="rId10" Type="http://schemas.openxmlformats.org/officeDocument/2006/relationships/hyperlink" Target="http://it.wikipedia.org/wiki/Attenzione" TargetMode="External"/><Relationship Id="rId11" Type="http://schemas.openxmlformats.org/officeDocument/2006/relationships/hyperlink" Target="http://it.wikipedia.org/wiki/Comprensione" TargetMode="External"/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8.xml"/></Relationships>
</file>

<file path=ppt/notesSlides/_rels/notes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it.wikipedia.org/wiki/Stato_di_coscienza" TargetMode="External"/><Relationship Id="rId4" Type="http://schemas.openxmlformats.org/officeDocument/2006/relationships/hyperlink" Target="http://it.wikipedia.org/wiki/Dolore" TargetMode="External"/><Relationship Id="rId5" Type="http://schemas.openxmlformats.org/officeDocument/2006/relationships/hyperlink" Target="http://it.wikipedia.org/wiki/Acinesia" TargetMode="External"/><Relationship Id="rId6" Type="http://schemas.openxmlformats.org/officeDocument/2006/relationships/hyperlink" Target="http://it.wikipedia.org/wiki/Mutismo" TargetMode="External"/><Relationship Id="rId7" Type="http://schemas.openxmlformats.org/officeDocument/2006/relationships/hyperlink" Target="http://it.wikipedia.org/wiki/Coscienza_(psichiatria)" TargetMode="External"/><Relationship Id="rId8" Type="http://schemas.openxmlformats.org/officeDocument/2006/relationships/hyperlink" Target="http://it.wikipedia.org/wiki/Coma" TargetMode="External"/><Relationship Id="rId9" Type="http://schemas.openxmlformats.org/officeDocument/2006/relationships/hyperlink" Target="http://it.wikipedia.org/wiki/Stato_vegetativo" TargetMode="External"/><Relationship Id="rId10" Type="http://schemas.openxmlformats.org/officeDocument/2006/relationships/hyperlink" Target="http://it.wikipedia.org/wiki/Attenzione" TargetMode="External"/><Relationship Id="rId11" Type="http://schemas.openxmlformats.org/officeDocument/2006/relationships/hyperlink" Target="http://it.wikipedia.org/wiki/Comprensione" TargetMode="External"/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9.xml"/></Relationships>
</file>

<file path=ppt/notesSlides/_rels/notes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it.wikipedia.org/wiki/Stato_di_coscienza" TargetMode="External"/><Relationship Id="rId4" Type="http://schemas.openxmlformats.org/officeDocument/2006/relationships/hyperlink" Target="http://it.wikipedia.org/wiki/Dolore" TargetMode="External"/><Relationship Id="rId5" Type="http://schemas.openxmlformats.org/officeDocument/2006/relationships/hyperlink" Target="http://it.wikipedia.org/wiki/Acinesia" TargetMode="External"/><Relationship Id="rId6" Type="http://schemas.openxmlformats.org/officeDocument/2006/relationships/hyperlink" Target="http://it.wikipedia.org/wiki/Mutismo" TargetMode="External"/><Relationship Id="rId7" Type="http://schemas.openxmlformats.org/officeDocument/2006/relationships/hyperlink" Target="http://it.wikipedia.org/wiki/Coscienza_(psichiatria)" TargetMode="External"/><Relationship Id="rId8" Type="http://schemas.openxmlformats.org/officeDocument/2006/relationships/hyperlink" Target="http://it.wikipedia.org/wiki/Coma" TargetMode="External"/><Relationship Id="rId9" Type="http://schemas.openxmlformats.org/officeDocument/2006/relationships/hyperlink" Target="http://it.wikipedia.org/wiki/Stato_vegetativo" TargetMode="External"/><Relationship Id="rId10" Type="http://schemas.openxmlformats.org/officeDocument/2006/relationships/hyperlink" Target="http://it.wikipedia.org/wiki/Attenzione" TargetMode="External"/><Relationship Id="rId11" Type="http://schemas.openxmlformats.org/officeDocument/2006/relationships/hyperlink" Target="http://it.wikipedia.org/wiki/Comprensione" TargetMode="External"/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0.xml"/></Relationships>
</file>

<file path=ppt/notesSlides/_rels/notes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it.wikipedia.org/wiki/Stato_di_coscienza" TargetMode="External"/><Relationship Id="rId4" Type="http://schemas.openxmlformats.org/officeDocument/2006/relationships/hyperlink" Target="http://it.wikipedia.org/wiki/Dolore" TargetMode="External"/><Relationship Id="rId5" Type="http://schemas.openxmlformats.org/officeDocument/2006/relationships/hyperlink" Target="http://it.wikipedia.org/wiki/Acinesia" TargetMode="External"/><Relationship Id="rId6" Type="http://schemas.openxmlformats.org/officeDocument/2006/relationships/hyperlink" Target="http://it.wikipedia.org/wiki/Mutismo" TargetMode="External"/><Relationship Id="rId7" Type="http://schemas.openxmlformats.org/officeDocument/2006/relationships/hyperlink" Target="http://it.wikipedia.org/wiki/Coscienza_(psichiatria)" TargetMode="External"/><Relationship Id="rId8" Type="http://schemas.openxmlformats.org/officeDocument/2006/relationships/hyperlink" Target="http://it.wikipedia.org/wiki/Coma" TargetMode="External"/><Relationship Id="rId9" Type="http://schemas.openxmlformats.org/officeDocument/2006/relationships/hyperlink" Target="http://it.wikipedia.org/wiki/Stato_vegetativo" TargetMode="External"/><Relationship Id="rId10" Type="http://schemas.openxmlformats.org/officeDocument/2006/relationships/hyperlink" Target="http://it.wikipedia.org/wiki/Attenzione" TargetMode="External"/><Relationship Id="rId11" Type="http://schemas.openxmlformats.org/officeDocument/2006/relationships/hyperlink" Target="http://it.wikipedia.org/wiki/Comprensione" TargetMode="External"/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1.xml"/></Relationships>
</file>

<file path=ppt/notesSlides/_rels/notes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it.wikipedia.org/wiki/Stato_di_coscienza" TargetMode="External"/><Relationship Id="rId4" Type="http://schemas.openxmlformats.org/officeDocument/2006/relationships/hyperlink" Target="http://it.wikipedia.org/wiki/Dolore" TargetMode="External"/><Relationship Id="rId5" Type="http://schemas.openxmlformats.org/officeDocument/2006/relationships/hyperlink" Target="http://it.wikipedia.org/wiki/Acinesia" TargetMode="External"/><Relationship Id="rId6" Type="http://schemas.openxmlformats.org/officeDocument/2006/relationships/hyperlink" Target="http://it.wikipedia.org/wiki/Mutismo" TargetMode="External"/><Relationship Id="rId7" Type="http://schemas.openxmlformats.org/officeDocument/2006/relationships/hyperlink" Target="http://it.wikipedia.org/wiki/Coscienza_(psichiatria)" TargetMode="External"/><Relationship Id="rId8" Type="http://schemas.openxmlformats.org/officeDocument/2006/relationships/hyperlink" Target="http://it.wikipedia.org/wiki/Coma" TargetMode="External"/><Relationship Id="rId9" Type="http://schemas.openxmlformats.org/officeDocument/2006/relationships/hyperlink" Target="http://it.wikipedia.org/wiki/Stato_vegetativo" TargetMode="External"/><Relationship Id="rId10" Type="http://schemas.openxmlformats.org/officeDocument/2006/relationships/hyperlink" Target="http://it.wikipedia.org/wiki/Attenzione" TargetMode="External"/><Relationship Id="rId11" Type="http://schemas.openxmlformats.org/officeDocument/2006/relationships/hyperlink" Target="http://it.wikipedia.org/wiki/Comprensione" TargetMode="External"/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2.xml"/></Relationships>
</file>

<file path=ppt/notesSlides/_rels/notes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it.wikipedia.org/wiki/Stato_di_coscienza" TargetMode="External"/><Relationship Id="rId4" Type="http://schemas.openxmlformats.org/officeDocument/2006/relationships/hyperlink" Target="http://it.wikipedia.org/wiki/Dolore" TargetMode="External"/><Relationship Id="rId5" Type="http://schemas.openxmlformats.org/officeDocument/2006/relationships/hyperlink" Target="http://it.wikipedia.org/wiki/Acinesia" TargetMode="External"/><Relationship Id="rId6" Type="http://schemas.openxmlformats.org/officeDocument/2006/relationships/hyperlink" Target="http://it.wikipedia.org/wiki/Mutismo" TargetMode="External"/><Relationship Id="rId7" Type="http://schemas.openxmlformats.org/officeDocument/2006/relationships/hyperlink" Target="http://it.wikipedia.org/wiki/Coscienza_(psichiatria)" TargetMode="External"/><Relationship Id="rId8" Type="http://schemas.openxmlformats.org/officeDocument/2006/relationships/hyperlink" Target="http://it.wikipedia.org/wiki/Coma" TargetMode="External"/><Relationship Id="rId9" Type="http://schemas.openxmlformats.org/officeDocument/2006/relationships/hyperlink" Target="http://it.wikipedia.org/wiki/Stato_vegetativo" TargetMode="External"/><Relationship Id="rId10" Type="http://schemas.openxmlformats.org/officeDocument/2006/relationships/hyperlink" Target="http://it.wikipedia.org/wiki/Attenzione" TargetMode="External"/><Relationship Id="rId11" Type="http://schemas.openxmlformats.org/officeDocument/2006/relationships/hyperlink" Target="http://it.wikipedia.org/wiki/Comprensione" TargetMode="External"/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3.xml"/></Relationships>
</file>

<file path=ppt/notesSlides/_rels/notes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it.wikipedia.org/wiki/Stato_di_coscienza" TargetMode="External"/><Relationship Id="rId4" Type="http://schemas.openxmlformats.org/officeDocument/2006/relationships/hyperlink" Target="http://it.wikipedia.org/wiki/Dolore" TargetMode="External"/><Relationship Id="rId5" Type="http://schemas.openxmlformats.org/officeDocument/2006/relationships/hyperlink" Target="http://it.wikipedia.org/wiki/Acinesia" TargetMode="External"/><Relationship Id="rId6" Type="http://schemas.openxmlformats.org/officeDocument/2006/relationships/hyperlink" Target="http://it.wikipedia.org/wiki/Mutismo" TargetMode="External"/><Relationship Id="rId7" Type="http://schemas.openxmlformats.org/officeDocument/2006/relationships/hyperlink" Target="http://it.wikipedia.org/wiki/Coscienza_(psichiatria)" TargetMode="External"/><Relationship Id="rId8" Type="http://schemas.openxmlformats.org/officeDocument/2006/relationships/hyperlink" Target="http://it.wikipedia.org/wiki/Coma" TargetMode="External"/><Relationship Id="rId9" Type="http://schemas.openxmlformats.org/officeDocument/2006/relationships/hyperlink" Target="http://it.wikipedia.org/wiki/Stato_vegetativo" TargetMode="External"/><Relationship Id="rId10" Type="http://schemas.openxmlformats.org/officeDocument/2006/relationships/hyperlink" Target="http://it.wikipedia.org/wiki/Attenzione" TargetMode="External"/><Relationship Id="rId11" Type="http://schemas.openxmlformats.org/officeDocument/2006/relationships/hyperlink" Target="http://it.wikipedia.org/wiki/Comprensione" TargetMode="External"/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4.xml"/></Relationships>
</file>

<file path=ppt/notesSlides/_rels/notes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it.wikipedia.org/wiki/Stato_di_coscienza" TargetMode="External"/><Relationship Id="rId4" Type="http://schemas.openxmlformats.org/officeDocument/2006/relationships/hyperlink" Target="http://it.wikipedia.org/wiki/Dolore" TargetMode="External"/><Relationship Id="rId5" Type="http://schemas.openxmlformats.org/officeDocument/2006/relationships/hyperlink" Target="http://it.wikipedia.org/wiki/Acinesia" TargetMode="External"/><Relationship Id="rId6" Type="http://schemas.openxmlformats.org/officeDocument/2006/relationships/hyperlink" Target="http://it.wikipedia.org/wiki/Mutismo" TargetMode="External"/><Relationship Id="rId7" Type="http://schemas.openxmlformats.org/officeDocument/2006/relationships/hyperlink" Target="http://it.wikipedia.org/wiki/Coscienza_(psichiatria)" TargetMode="External"/><Relationship Id="rId8" Type="http://schemas.openxmlformats.org/officeDocument/2006/relationships/hyperlink" Target="http://it.wikipedia.org/wiki/Coma" TargetMode="External"/><Relationship Id="rId9" Type="http://schemas.openxmlformats.org/officeDocument/2006/relationships/hyperlink" Target="http://it.wikipedia.org/wiki/Stato_vegetativo" TargetMode="External"/><Relationship Id="rId10" Type="http://schemas.openxmlformats.org/officeDocument/2006/relationships/hyperlink" Target="http://it.wikipedia.org/wiki/Attenzione" TargetMode="External"/><Relationship Id="rId11" Type="http://schemas.openxmlformats.org/officeDocument/2006/relationships/hyperlink" Target="http://it.wikipedia.org/wiki/Comprensione" TargetMode="External"/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5.xml"/></Relationships>
</file>

<file path=ppt/notesSlides/_rels/notes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it.wikipedia.org/wiki/Stato_di_coscienza" TargetMode="External"/><Relationship Id="rId4" Type="http://schemas.openxmlformats.org/officeDocument/2006/relationships/hyperlink" Target="http://it.wikipedia.org/wiki/Dolore" TargetMode="External"/><Relationship Id="rId5" Type="http://schemas.openxmlformats.org/officeDocument/2006/relationships/hyperlink" Target="http://it.wikipedia.org/wiki/Acinesia" TargetMode="External"/><Relationship Id="rId6" Type="http://schemas.openxmlformats.org/officeDocument/2006/relationships/hyperlink" Target="http://it.wikipedia.org/wiki/Mutismo" TargetMode="External"/><Relationship Id="rId7" Type="http://schemas.openxmlformats.org/officeDocument/2006/relationships/hyperlink" Target="http://it.wikipedia.org/wiki/Coscienza_(psichiatria)" TargetMode="External"/><Relationship Id="rId8" Type="http://schemas.openxmlformats.org/officeDocument/2006/relationships/hyperlink" Target="http://it.wikipedia.org/wiki/Coma" TargetMode="External"/><Relationship Id="rId9" Type="http://schemas.openxmlformats.org/officeDocument/2006/relationships/hyperlink" Target="http://it.wikipedia.org/wiki/Stato_vegetativo" TargetMode="External"/><Relationship Id="rId10" Type="http://schemas.openxmlformats.org/officeDocument/2006/relationships/hyperlink" Target="http://it.wikipedia.org/wiki/Attenzione" TargetMode="External"/><Relationship Id="rId11" Type="http://schemas.openxmlformats.org/officeDocument/2006/relationships/hyperlink" Target="http://it.wikipedia.org/wiki/Comprensione" TargetMode="External"/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6.xml"/></Relationships>
</file>

<file path=ppt/notesSlides/_rels/notes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it.wikipedia.org/wiki/Stato_di_coscienza" TargetMode="External"/><Relationship Id="rId4" Type="http://schemas.openxmlformats.org/officeDocument/2006/relationships/hyperlink" Target="http://it.wikipedia.org/wiki/Dolore" TargetMode="External"/><Relationship Id="rId5" Type="http://schemas.openxmlformats.org/officeDocument/2006/relationships/hyperlink" Target="http://it.wikipedia.org/wiki/Acinesia" TargetMode="External"/><Relationship Id="rId6" Type="http://schemas.openxmlformats.org/officeDocument/2006/relationships/hyperlink" Target="http://it.wikipedia.org/wiki/Mutismo" TargetMode="External"/><Relationship Id="rId7" Type="http://schemas.openxmlformats.org/officeDocument/2006/relationships/hyperlink" Target="http://it.wikipedia.org/wiki/Coscienza_(psichiatria)" TargetMode="External"/><Relationship Id="rId8" Type="http://schemas.openxmlformats.org/officeDocument/2006/relationships/hyperlink" Target="http://it.wikipedia.org/wiki/Coma" TargetMode="External"/><Relationship Id="rId9" Type="http://schemas.openxmlformats.org/officeDocument/2006/relationships/hyperlink" Target="http://it.wikipedia.org/wiki/Stato_vegetativo" TargetMode="External"/><Relationship Id="rId10" Type="http://schemas.openxmlformats.org/officeDocument/2006/relationships/hyperlink" Target="http://it.wikipedia.org/wiki/Attenzione" TargetMode="External"/><Relationship Id="rId11" Type="http://schemas.openxmlformats.org/officeDocument/2006/relationships/hyperlink" Target="http://it.wikipedia.org/wiki/Comprensione" TargetMode="External"/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7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8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9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0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1.xml"/></Relationships>
</file>

<file path=ppt/notesSlides/_rels/notesSlide2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2.xml"/></Relationships>
</file>

<file path=ppt/notesSlides/_rels/notesSlide2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3.xml"/></Relationships>
</file>

<file path=ppt/notesSlides/_rels/notesSlide2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4.xml"/></Relationships>
</file>

<file path=ppt/notesSlides/_rels/notesSlide2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5.xml"/></Relationships>
</file>

<file path=ppt/notesSlides/_rels/notesSlide2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6.xml"/></Relationships>
</file>

<file path=ppt/notesSlides/_rels/notesSlide2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7.xml"/></Relationships>
</file>

<file path=ppt/notesSlides/_rels/notesSlide2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8.xml"/></Relationships>
</file>

<file path=ppt/notesSlides/_rels/notesSlide2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9.xml"/></Relationships>
</file>

<file path=ppt/notesSlides/_rels/notesSlide2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0.xml"/></Relationships>
</file>

<file path=ppt/notesSlides/_rels/notesSlide2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1.xml"/></Relationships>
</file>

<file path=ppt/notesSlides/_rels/notesSlide3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2.xml"/></Relationships>
</file>

<file path=ppt/notesSlides/_rels/notesSlide3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3.xml"/></Relationships>
</file>

<file path=ppt/notesSlides/_rels/notesSlide3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4.xml"/></Relationships>
</file>

<file path=ppt/notesSlides/_rels/notesSlide3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5.xml"/></Relationships>
</file>

<file path=ppt/notesSlides/_rels/notesSlide3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it-IT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sz="1200" b="1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stupor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la mancanza della funzione cognitiva critica e il livello di 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coscienza, in cui un malato è in grado quasi interamente di rispondere a stimoli basilari, quali il 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4"/>
              </a:rPr>
              <a:t>dolore. È definita come una sindrome clinica dell'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5"/>
              </a:rPr>
              <a:t>acinesia (stato di impossibilità di movimento) e del 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6"/>
              </a:rPr>
              <a:t>mutismo, ma con una relativa conservazione della 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7"/>
              </a:rPr>
              <a:t>coscienza di sé, con gli occhi aperti e in grado di seguire gli oggetti circostanti. Lo </a:t>
            </a:r>
            <a:r>
              <a:rPr lang="it-IT" sz="1200" b="0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7"/>
              </a:rPr>
              <a:t>stupor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7"/>
              </a:rPr>
              <a:t> non è assimilabile al 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8"/>
              </a:rPr>
              <a:t>coma o allo 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9"/>
              </a:rPr>
              <a:t>stato vegetativo, mentre riguarda maggiormente la diminuzione dell'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10"/>
              </a:rPr>
              <a:t>attenzione, dell'orientamento e la modifica della capacità 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11"/>
              </a:rPr>
              <a:t>comprensione.</a:t>
            </a:r>
            <a:r>
              <a:rPr lang="it-IT" sz="1200" b="0" i="0" kern="1200" baseline="300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11"/>
              </a:rPr>
              <a:t>[1]</a:t>
            </a:r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B59550-87DF-BC41-BF78-11BF78DB50B9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126058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sz="1200" b="1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stupor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la mancanza della funzione cognitiva critica e il livello di 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coscienza, in cui un malato è in grado quasi interamente di rispondere a stimoli basilari, quali il 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4"/>
              </a:rPr>
              <a:t>dolore. È definita come una sindrome clinica dell'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5"/>
              </a:rPr>
              <a:t>acinesia (stato di impossibilità di movimento) e del 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6"/>
              </a:rPr>
              <a:t>mutismo, ma con una relativa conservazione della 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7"/>
              </a:rPr>
              <a:t>coscienza di sé, con gli occhi aperti e in grado di seguire gli oggetti circostanti. Lo </a:t>
            </a:r>
            <a:r>
              <a:rPr lang="it-IT" sz="1200" b="0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7"/>
              </a:rPr>
              <a:t>stupor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7"/>
              </a:rPr>
              <a:t> non è assimilabile al 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8"/>
              </a:rPr>
              <a:t>coma o allo 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9"/>
              </a:rPr>
              <a:t>stato vegetativo, mentre riguarda maggiormente la diminuzione dell'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10"/>
              </a:rPr>
              <a:t>attenzione, dell'orientamento e la modifica della capacità 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11"/>
              </a:rPr>
              <a:t>comprensione.</a:t>
            </a:r>
            <a:r>
              <a:rPr lang="it-IT" sz="1200" b="0" i="0" kern="1200" baseline="300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11"/>
              </a:rPr>
              <a:t>[1]</a:t>
            </a:r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B59550-87DF-BC41-BF78-11BF78DB50B9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12605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sz="1200" b="1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stupor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la mancanza della funzione cognitiva critica e il livello di 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coscienza, in cui un malato è in grado quasi interamente di rispondere a stimoli basilari, quali il 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4"/>
              </a:rPr>
              <a:t>dolore. È definita come una sindrome clinica dell'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5"/>
              </a:rPr>
              <a:t>acinesia (stato di impossibilità di movimento) e del 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6"/>
              </a:rPr>
              <a:t>mutismo, ma con una relativa conservazione della 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7"/>
              </a:rPr>
              <a:t>coscienza di sé, con gli occhi aperti e in grado di seguire gli oggetti circostanti. Lo </a:t>
            </a:r>
            <a:r>
              <a:rPr lang="it-IT" sz="1200" b="0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7"/>
              </a:rPr>
              <a:t>stupor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7"/>
              </a:rPr>
              <a:t> non è assimilabile al 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8"/>
              </a:rPr>
              <a:t>coma o allo 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9"/>
              </a:rPr>
              <a:t>stato vegetativo, mentre riguarda maggiormente la diminuzione dell'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10"/>
              </a:rPr>
              <a:t>attenzione, dell'orientamento e la modifica della capacità 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11"/>
              </a:rPr>
              <a:t>comprensione.</a:t>
            </a:r>
            <a:r>
              <a:rPr lang="it-IT" sz="1200" b="0" i="0" kern="1200" baseline="300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11"/>
              </a:rPr>
              <a:t>[1]</a:t>
            </a:r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B59550-87DF-BC41-BF78-11BF78DB50B9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12605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sz="1200" b="1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stupor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la mancanza della funzione cognitiva critica e il livello di 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coscienza, in cui un malato è in grado quasi interamente di rispondere a stimoli basilari, quali il 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4"/>
              </a:rPr>
              <a:t>dolore. È definita come una sindrome clinica dell'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5"/>
              </a:rPr>
              <a:t>acinesia (stato di impossibilità di movimento) e del 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6"/>
              </a:rPr>
              <a:t>mutismo, ma con una relativa conservazione della 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7"/>
              </a:rPr>
              <a:t>coscienza di sé, con gli occhi aperti e in grado di seguire gli oggetti circostanti. Lo </a:t>
            </a:r>
            <a:r>
              <a:rPr lang="it-IT" sz="1200" b="0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7"/>
              </a:rPr>
              <a:t>stupor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7"/>
              </a:rPr>
              <a:t> non è assimilabile al 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8"/>
              </a:rPr>
              <a:t>coma o allo 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9"/>
              </a:rPr>
              <a:t>stato vegetativo, mentre riguarda maggiormente la diminuzione dell'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10"/>
              </a:rPr>
              <a:t>attenzione, dell'orientamento e la modifica della capacità 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11"/>
              </a:rPr>
              <a:t>comprensione.</a:t>
            </a:r>
            <a:r>
              <a:rPr lang="it-IT" sz="1200" b="0" i="0" kern="1200" baseline="300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11"/>
              </a:rPr>
              <a:t>[1]</a:t>
            </a:r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B59550-87DF-BC41-BF78-11BF78DB50B9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126058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sz="1200" b="1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stupor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la mancanza della funzione cognitiva critica e il livello di 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coscienza, in cui un malato è in grado quasi interamente di rispondere a stimoli basilari, quali il 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4"/>
              </a:rPr>
              <a:t>dolore. È definita come una sindrome clinica dell'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5"/>
              </a:rPr>
              <a:t>acinesia (stato di impossibilità di movimento) e del 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6"/>
              </a:rPr>
              <a:t>mutismo, ma con una relativa conservazione della 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7"/>
              </a:rPr>
              <a:t>coscienza di sé, con gli occhi aperti e in grado di seguire gli oggetti circostanti. Lo </a:t>
            </a:r>
            <a:r>
              <a:rPr lang="it-IT" sz="1200" b="0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7"/>
              </a:rPr>
              <a:t>stupor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7"/>
              </a:rPr>
              <a:t> non è assimilabile al 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8"/>
              </a:rPr>
              <a:t>coma o allo 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9"/>
              </a:rPr>
              <a:t>stato vegetativo, mentre riguarda maggiormente la diminuzione dell'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10"/>
              </a:rPr>
              <a:t>attenzione, dell'orientamento e la modifica della capacità 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11"/>
              </a:rPr>
              <a:t>comprensione.</a:t>
            </a:r>
            <a:r>
              <a:rPr lang="it-IT" sz="1200" b="0" i="0" kern="1200" baseline="300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11"/>
              </a:rPr>
              <a:t>[1]</a:t>
            </a:r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B59550-87DF-BC41-BF78-11BF78DB50B9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12605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sz="1200" b="1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stupor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la mancanza della funzione cognitiva critica e il livello di 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coscienza, in cui un malato è in grado quasi interamente di rispondere a stimoli basilari, quali il 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4"/>
              </a:rPr>
              <a:t>dolore. È definita come una sindrome clinica dell'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5"/>
              </a:rPr>
              <a:t>acinesia (stato di impossibilità di movimento) e del 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6"/>
              </a:rPr>
              <a:t>mutismo, ma con una relativa conservazione della 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7"/>
              </a:rPr>
              <a:t>coscienza di sé, con gli occhi aperti e in grado di seguire gli oggetti circostanti. Lo </a:t>
            </a:r>
            <a:r>
              <a:rPr lang="it-IT" sz="1200" b="0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7"/>
              </a:rPr>
              <a:t>stupor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7"/>
              </a:rPr>
              <a:t> non è assimilabile al 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8"/>
              </a:rPr>
              <a:t>coma o allo 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9"/>
              </a:rPr>
              <a:t>stato vegetativo, mentre riguarda maggiormente la diminuzione dell'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10"/>
              </a:rPr>
              <a:t>attenzione, dell'orientamento e la modifica della capacità 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11"/>
              </a:rPr>
              <a:t>comprensione.</a:t>
            </a:r>
            <a:r>
              <a:rPr lang="it-IT" sz="1200" b="0" i="0" kern="1200" baseline="300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11"/>
              </a:rPr>
              <a:t>[1]</a:t>
            </a:r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B59550-87DF-BC41-BF78-11BF78DB50B9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126058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sz="1200" b="1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stupor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la mancanza della funzione cognitiva critica e il livello di 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coscienza, in cui un malato è in grado quasi interamente di rispondere a stimoli basilari, quali il 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4"/>
              </a:rPr>
              <a:t>dolore. È definita come una sindrome clinica dell'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5"/>
              </a:rPr>
              <a:t>acinesia (stato di impossibilità di movimento) e del 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6"/>
              </a:rPr>
              <a:t>mutismo, ma con una relativa conservazione della 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7"/>
              </a:rPr>
              <a:t>coscienza di sé, con gli occhi aperti e in grado di seguire gli oggetti circostanti. Lo </a:t>
            </a:r>
            <a:r>
              <a:rPr lang="it-IT" sz="1200" b="0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7"/>
              </a:rPr>
              <a:t>stupor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7"/>
              </a:rPr>
              <a:t> non è assimilabile al 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8"/>
              </a:rPr>
              <a:t>coma o allo 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9"/>
              </a:rPr>
              <a:t>stato vegetativo, mentre riguarda maggiormente la diminuzione dell'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10"/>
              </a:rPr>
              <a:t>attenzione, dell'orientamento e la modifica della capacità 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11"/>
              </a:rPr>
              <a:t>comprensione.</a:t>
            </a:r>
            <a:r>
              <a:rPr lang="it-IT" sz="1200" b="0" i="0" kern="1200" baseline="300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11"/>
              </a:rPr>
              <a:t>[1]</a:t>
            </a:r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B59550-87DF-BC41-BF78-11BF78DB50B9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126058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sz="1200" b="1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stupor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la mancanza della funzione cognitiva critica e il livello di 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coscienza, in cui un malato è in grado quasi interamente di rispondere a stimoli basilari, quali il 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4"/>
              </a:rPr>
              <a:t>dolore. È definita come una sindrome clinica dell'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5"/>
              </a:rPr>
              <a:t>acinesia (stato di impossibilità di movimento) e del 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6"/>
              </a:rPr>
              <a:t>mutismo, ma con una relativa conservazione della 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7"/>
              </a:rPr>
              <a:t>coscienza di sé, con gli occhi aperti e in grado di seguire gli oggetti circostanti. Lo </a:t>
            </a:r>
            <a:r>
              <a:rPr lang="it-IT" sz="1200" b="0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7"/>
              </a:rPr>
              <a:t>stupor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7"/>
              </a:rPr>
              <a:t> non è assimilabile al 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8"/>
              </a:rPr>
              <a:t>coma o allo 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9"/>
              </a:rPr>
              <a:t>stato vegetativo, mentre riguarda maggiormente la diminuzione dell'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10"/>
              </a:rPr>
              <a:t>attenzione, dell'orientamento e la modifica della capacità 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11"/>
              </a:rPr>
              <a:t>comprensione.</a:t>
            </a:r>
            <a:r>
              <a:rPr lang="it-IT" sz="1200" b="0" i="0" kern="1200" baseline="300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11"/>
              </a:rPr>
              <a:t>[1]</a:t>
            </a:r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B59550-87DF-BC41-BF78-11BF78DB50B9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126058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sz="1200" b="1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stupor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la mancanza della funzione cognitiva critica e il livello di 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coscienza, in cui un malato è in grado quasi interamente di rispondere a stimoli basilari, quali il 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4"/>
              </a:rPr>
              <a:t>dolore. È definita come una sindrome clinica dell'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5"/>
              </a:rPr>
              <a:t>acinesia (stato di impossibilità di movimento) e del 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6"/>
              </a:rPr>
              <a:t>mutismo, ma con una relativa conservazione della 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7"/>
              </a:rPr>
              <a:t>coscienza di sé, con gli occhi aperti e in grado di seguire gli oggetti circostanti. Lo </a:t>
            </a:r>
            <a:r>
              <a:rPr lang="it-IT" sz="1200" b="0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7"/>
              </a:rPr>
              <a:t>stupor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7"/>
              </a:rPr>
              <a:t> non è assimilabile al 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8"/>
              </a:rPr>
              <a:t>coma o allo 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9"/>
              </a:rPr>
              <a:t>stato vegetativo, mentre riguarda maggiormente la diminuzione dell'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10"/>
              </a:rPr>
              <a:t>attenzione, dell'orientamento e la modifica della capacità 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11"/>
              </a:rPr>
              <a:t>comprensione.</a:t>
            </a:r>
            <a:r>
              <a:rPr lang="it-IT" sz="1200" b="0" i="0" kern="1200" baseline="300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11"/>
              </a:rPr>
              <a:t>[1]</a:t>
            </a:r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B59550-87DF-BC41-BF78-11BF78DB50B9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126058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sz="1200" b="1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stupor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la mancanza della funzione cognitiva critica e il livello di 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coscienza, in cui un malato è in grado quasi interamente di rispondere a stimoli basilari, quali il 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4"/>
              </a:rPr>
              <a:t>dolore. È definita come una sindrome clinica dell'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5"/>
              </a:rPr>
              <a:t>acinesia (stato di impossibilità di movimento) e del 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6"/>
              </a:rPr>
              <a:t>mutismo, ma con una relativa conservazione della 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7"/>
              </a:rPr>
              <a:t>coscienza di sé, con gli occhi aperti e in grado di seguire gli oggetti circostanti. Lo </a:t>
            </a:r>
            <a:r>
              <a:rPr lang="it-IT" sz="1200" b="0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7"/>
              </a:rPr>
              <a:t>stupor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7"/>
              </a:rPr>
              <a:t> non è assimilabile al 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8"/>
              </a:rPr>
              <a:t>coma o allo 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9"/>
              </a:rPr>
              <a:t>stato vegetativo, mentre riguarda maggiormente la diminuzione dell'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10"/>
              </a:rPr>
              <a:t>attenzione, dell'orientamento e la modifica della capacità 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11"/>
              </a:rPr>
              <a:t>comprensione.</a:t>
            </a:r>
            <a:r>
              <a:rPr lang="it-IT" sz="1200" b="0" i="0" kern="1200" baseline="300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11"/>
              </a:rPr>
              <a:t>[1]</a:t>
            </a:r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B59550-87DF-BC41-BF78-11BF78DB50B9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126058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sz="1200" b="1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stupor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la mancanza della funzione cognitiva critica e il livello di 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coscienza, in cui un malato è in grado quasi interamente di rispondere a stimoli basilari, quali il 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4"/>
              </a:rPr>
              <a:t>dolore. È definita come una sindrome clinica dell'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5"/>
              </a:rPr>
              <a:t>acinesia (stato di impossibilità di movimento) e del 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6"/>
              </a:rPr>
              <a:t>mutismo, ma con una relativa conservazione della 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7"/>
              </a:rPr>
              <a:t>coscienza di sé, con gli occhi aperti e in grado di seguire gli oggetti circostanti. Lo </a:t>
            </a:r>
            <a:r>
              <a:rPr lang="it-IT" sz="1200" b="0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7"/>
              </a:rPr>
              <a:t>stupor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7"/>
              </a:rPr>
              <a:t> non è assimilabile al 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8"/>
              </a:rPr>
              <a:t>coma o allo 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9"/>
              </a:rPr>
              <a:t>stato vegetativo, mentre riguarda maggiormente la diminuzione dell'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10"/>
              </a:rPr>
              <a:t>attenzione, dell'orientamento e la modifica della capacità 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11"/>
              </a:rPr>
              <a:t>comprensione.</a:t>
            </a:r>
            <a:r>
              <a:rPr lang="it-IT" sz="1200" b="0" i="0" kern="1200" baseline="300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11"/>
              </a:rPr>
              <a:t>[1]</a:t>
            </a:r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B59550-87DF-BC41-BF78-11BF78DB50B9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126058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sz="1200" b="1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stupor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la mancanza della funzione cognitiva critica e il livello di 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coscienza, in cui un malato è in grado quasi interamente di rispondere a stimoli basilari, quali il 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4"/>
              </a:rPr>
              <a:t>dolore. È definita come una sindrome clinica dell'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5"/>
              </a:rPr>
              <a:t>acinesia (stato di impossibilità di movimento) e del 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6"/>
              </a:rPr>
              <a:t>mutismo, ma con una relativa conservazione della 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7"/>
              </a:rPr>
              <a:t>coscienza di sé, con gli occhi aperti e in grado di seguire gli oggetti circostanti. Lo </a:t>
            </a:r>
            <a:r>
              <a:rPr lang="it-IT" sz="1200" b="0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7"/>
              </a:rPr>
              <a:t>stupor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7"/>
              </a:rPr>
              <a:t> non è assimilabile al 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8"/>
              </a:rPr>
              <a:t>coma o allo 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9"/>
              </a:rPr>
              <a:t>stato vegetativo, mentre riguarda maggiormente la diminuzione dell'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10"/>
              </a:rPr>
              <a:t>attenzione, dell'orientamento e la modifica della capacità 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11"/>
              </a:rPr>
              <a:t>comprensione.</a:t>
            </a:r>
            <a:r>
              <a:rPr lang="it-IT" sz="1200" b="0" i="0" kern="1200" baseline="300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11"/>
              </a:rPr>
              <a:t>[1]</a:t>
            </a:r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B59550-87DF-BC41-BF78-11BF78DB50B9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126058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sz="1200" b="1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stupor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la mancanza della funzione cognitiva critica e il livello di 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coscienza, in cui un malato è in grado quasi interamente di rispondere a stimoli basilari, quali il 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4"/>
              </a:rPr>
              <a:t>dolore. È definita come una sindrome clinica dell'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5"/>
              </a:rPr>
              <a:t>acinesia (stato di impossibilità di movimento) e del 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6"/>
              </a:rPr>
              <a:t>mutismo, ma con una relativa conservazione della 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7"/>
              </a:rPr>
              <a:t>coscienza di sé, con gli occhi aperti e in grado di seguire gli oggetti circostanti. Lo </a:t>
            </a:r>
            <a:r>
              <a:rPr lang="it-IT" sz="1200" b="0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7"/>
              </a:rPr>
              <a:t>stupor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7"/>
              </a:rPr>
              <a:t> non è assimilabile al 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8"/>
              </a:rPr>
              <a:t>coma o allo 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9"/>
              </a:rPr>
              <a:t>stato vegetativo, mentre riguarda maggiormente la diminuzione dell'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10"/>
              </a:rPr>
              <a:t>attenzione, dell'orientamento e la modifica della capacità 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11"/>
              </a:rPr>
              <a:t>comprensione.</a:t>
            </a:r>
            <a:r>
              <a:rPr lang="it-IT" sz="1200" b="0" i="0" kern="1200" baseline="300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11"/>
              </a:rPr>
              <a:t>[1]</a:t>
            </a:r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B59550-87DF-BC41-BF78-11BF78DB50B9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126058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sz="1200" b="1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stupor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la mancanza della funzione cognitiva critica e il livello di 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coscienza, in cui un malato è in grado quasi interamente di rispondere a stimoli basilari, quali il 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4"/>
              </a:rPr>
              <a:t>dolore. È definita come una sindrome clinica dell'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5"/>
              </a:rPr>
              <a:t>acinesia (stato di impossibilità di movimento) e del 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6"/>
              </a:rPr>
              <a:t>mutismo, ma con una relativa conservazione della 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7"/>
              </a:rPr>
              <a:t>coscienza di sé, con gli occhi aperti e in grado di seguire gli oggetti circostanti. Lo </a:t>
            </a:r>
            <a:r>
              <a:rPr lang="it-IT" sz="1200" b="0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7"/>
              </a:rPr>
              <a:t>stupor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7"/>
              </a:rPr>
              <a:t> non è assimilabile al 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8"/>
              </a:rPr>
              <a:t>coma o allo 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9"/>
              </a:rPr>
              <a:t>stato vegetativo, mentre riguarda maggiormente la diminuzione dell'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10"/>
              </a:rPr>
              <a:t>attenzione, dell'orientamento e la modifica della capacità </a:t>
            </a:r>
            <a:r>
              <a:rPr lang="it-IT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11"/>
              </a:rPr>
              <a:t>comprensione.</a:t>
            </a:r>
            <a:r>
              <a:rPr lang="it-IT" sz="1200" b="0" i="0" kern="1200" baseline="300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11"/>
              </a:rPr>
              <a:t>[1]</a:t>
            </a:r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B59550-87DF-BC41-BF78-11BF78DB50B9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126058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 err="1" smtClean="0"/>
              <a:t>Diadococinesia</a:t>
            </a:r>
            <a:r>
              <a:rPr lang="it-IT" dirty="0" smtClean="0"/>
              <a:t>= movimenti rapidi alternati</a:t>
            </a:r>
          </a:p>
          <a:p>
            <a:pPr marL="0" marR="0" lvl="2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IT" dirty="0" smtClean="0"/>
              <a:t>Movimenti oculari saccadici parossistici: incapacità di seguire</a:t>
            </a:r>
            <a:r>
              <a:rPr lang="it-IT" baseline="0" dirty="0" smtClean="0"/>
              <a:t> lo spostamento di un oggetto nello spazio con movimenti uniformi dell’occhio</a:t>
            </a:r>
            <a:endParaRPr lang="it-IT" dirty="0" smtClean="0"/>
          </a:p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B59550-87DF-BC41-BF78-11BF78DB50B9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126058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 err="1" smtClean="0"/>
              <a:t>Diadococinesia</a:t>
            </a:r>
            <a:r>
              <a:rPr lang="it-IT" dirty="0" smtClean="0"/>
              <a:t>= movimenti rapidi alternati</a:t>
            </a:r>
          </a:p>
          <a:p>
            <a:pPr marL="0" marR="0" lvl="2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IT" dirty="0" smtClean="0"/>
              <a:t>Movimenti oculari saccadici parossistici: incapacità di seguire</a:t>
            </a:r>
            <a:r>
              <a:rPr lang="it-IT" baseline="0" dirty="0" smtClean="0"/>
              <a:t> lo spostamento di un oggetto nello spazio con movimenti </a:t>
            </a:r>
            <a:r>
              <a:rPr lang="it-IT" baseline="0" smtClean="0"/>
              <a:t>uniformi dell’occhio</a:t>
            </a:r>
            <a:endParaRPr lang="it-IT" smtClean="0"/>
          </a:p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B59550-87DF-BC41-BF78-11BF78DB50B9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126058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 err="1" smtClean="0"/>
              <a:t>Diadococinesia</a:t>
            </a:r>
            <a:r>
              <a:rPr lang="it-IT" dirty="0" smtClean="0"/>
              <a:t>= movimenti rapidi alternati</a:t>
            </a:r>
          </a:p>
          <a:p>
            <a:pPr marL="0" marR="0" lvl="2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IT" dirty="0" smtClean="0"/>
              <a:t>Movimenti oculari saccadici parossistici: incapacità di seguire</a:t>
            </a:r>
            <a:r>
              <a:rPr lang="it-IT" baseline="0" dirty="0" smtClean="0"/>
              <a:t> lo spostamento di un oggetto nello spazio con movimenti </a:t>
            </a:r>
            <a:r>
              <a:rPr lang="it-IT" baseline="0" smtClean="0"/>
              <a:t>uniformi dell’occhio</a:t>
            </a:r>
            <a:endParaRPr lang="it-IT" smtClean="0"/>
          </a:p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B59550-87DF-BC41-BF78-11BF78DB50B9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126058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 err="1" smtClean="0"/>
              <a:t>Diadococinesia</a:t>
            </a:r>
            <a:r>
              <a:rPr lang="it-IT" dirty="0" smtClean="0"/>
              <a:t>= movimenti rapidi alternati</a:t>
            </a:r>
          </a:p>
          <a:p>
            <a:pPr marL="0" marR="0" lvl="2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IT" dirty="0" smtClean="0"/>
              <a:t>Movimenti oculari saccadici parossistici: incapacità di seguire</a:t>
            </a:r>
            <a:r>
              <a:rPr lang="it-IT" baseline="0" dirty="0" smtClean="0"/>
              <a:t> lo spostamento di un oggetto nello spazio con movimenti </a:t>
            </a:r>
            <a:r>
              <a:rPr lang="it-IT" baseline="0" smtClean="0"/>
              <a:t>uniformi dell’occhio</a:t>
            </a:r>
            <a:endParaRPr lang="it-IT" smtClean="0"/>
          </a:p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B59550-87DF-BC41-BF78-11BF78DB50B9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126058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 err="1" smtClean="0"/>
              <a:t>Diadococinesia</a:t>
            </a:r>
            <a:r>
              <a:rPr lang="it-IT" dirty="0" smtClean="0"/>
              <a:t>= movimenti rapidi alternati</a:t>
            </a:r>
          </a:p>
          <a:p>
            <a:pPr marL="0" marR="0" lvl="2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IT" dirty="0" smtClean="0"/>
              <a:t>Movimenti oculari saccadici parossistici: incapacità di seguire</a:t>
            </a:r>
            <a:r>
              <a:rPr lang="it-IT" baseline="0" dirty="0" smtClean="0"/>
              <a:t> lo spostamento di un oggetto nello spazio con movimenti </a:t>
            </a:r>
            <a:r>
              <a:rPr lang="it-IT" baseline="0" smtClean="0"/>
              <a:t>uniformi dell’occhio</a:t>
            </a:r>
            <a:endParaRPr lang="it-IT" smtClean="0"/>
          </a:p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B59550-87DF-BC41-BF78-11BF78DB50B9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126058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 smtClean="0"/>
              <a:t>Con altra </a:t>
            </a:r>
            <a:r>
              <a:rPr lang="it-IT" dirty="0" err="1" smtClean="0"/>
              <a:t>sp</a:t>
            </a:r>
            <a:r>
              <a:rPr lang="it-IT" dirty="0" smtClean="0"/>
              <a:t>/senza </a:t>
            </a:r>
            <a:r>
              <a:rPr lang="it-IT" dirty="0" err="1" smtClean="0"/>
              <a:t>sp</a:t>
            </a:r>
            <a:r>
              <a:rPr lang="it-IT" dirty="0" smtClean="0"/>
              <a:t>. Il</a:t>
            </a:r>
            <a:r>
              <a:rPr lang="it-IT" baseline="0" dirty="0" smtClean="0"/>
              <a:t> clinico sceglie o non sceglie di specificare la ragione per cui i criteri non risultano soddisfatti</a:t>
            </a:r>
          </a:p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B59550-87DF-BC41-BF78-11BF78DB50B9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126058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 smtClean="0"/>
              <a:t>Con altra </a:t>
            </a:r>
            <a:r>
              <a:rPr lang="it-IT" dirty="0" err="1" smtClean="0"/>
              <a:t>sp</a:t>
            </a:r>
            <a:r>
              <a:rPr lang="it-IT" dirty="0" smtClean="0"/>
              <a:t>/senza </a:t>
            </a:r>
            <a:r>
              <a:rPr lang="it-IT" dirty="0" err="1" smtClean="0"/>
              <a:t>sp</a:t>
            </a:r>
            <a:r>
              <a:rPr lang="it-IT" dirty="0" smtClean="0"/>
              <a:t>. Il</a:t>
            </a:r>
            <a:r>
              <a:rPr lang="it-IT" baseline="0" dirty="0" smtClean="0"/>
              <a:t> clinico sceglie o non sceglie di specificare la ragione per cui i criteri non </a:t>
            </a:r>
            <a:r>
              <a:rPr lang="it-IT" baseline="0" smtClean="0"/>
              <a:t>risultano soddisfatti</a:t>
            </a:r>
          </a:p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B59550-87DF-BC41-BF78-11BF78DB50B9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126058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 smtClean="0"/>
              <a:t>Con altra </a:t>
            </a:r>
            <a:r>
              <a:rPr lang="it-IT" dirty="0" err="1" smtClean="0"/>
              <a:t>sp</a:t>
            </a:r>
            <a:r>
              <a:rPr lang="it-IT" dirty="0" smtClean="0"/>
              <a:t>/senza </a:t>
            </a:r>
            <a:r>
              <a:rPr lang="it-IT" dirty="0" err="1" smtClean="0"/>
              <a:t>sp</a:t>
            </a:r>
            <a:r>
              <a:rPr lang="it-IT" dirty="0" smtClean="0"/>
              <a:t>. Il</a:t>
            </a:r>
            <a:r>
              <a:rPr lang="it-IT" baseline="0" dirty="0" smtClean="0"/>
              <a:t> clinico sceglie o non sceglie di specificare la ragione per cui i criteri non </a:t>
            </a:r>
            <a:r>
              <a:rPr lang="it-IT" baseline="0" smtClean="0"/>
              <a:t>risultano soddisfatti</a:t>
            </a:r>
          </a:p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B59550-87DF-BC41-BF78-11BF78DB50B9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126058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 smtClean="0"/>
              <a:t>Con altra </a:t>
            </a:r>
            <a:r>
              <a:rPr lang="it-IT" dirty="0" err="1" smtClean="0"/>
              <a:t>sp</a:t>
            </a:r>
            <a:r>
              <a:rPr lang="it-IT" dirty="0" smtClean="0"/>
              <a:t>/senza </a:t>
            </a:r>
            <a:r>
              <a:rPr lang="it-IT" dirty="0" err="1" smtClean="0"/>
              <a:t>sp</a:t>
            </a:r>
            <a:r>
              <a:rPr lang="it-IT" dirty="0" smtClean="0"/>
              <a:t>. Il</a:t>
            </a:r>
            <a:r>
              <a:rPr lang="it-IT" baseline="0" dirty="0" smtClean="0"/>
              <a:t> clinico sceglie o non sceglie di specificare la ragione per cui i criteri non </a:t>
            </a:r>
            <a:r>
              <a:rPr lang="it-IT" baseline="0" smtClean="0"/>
              <a:t>risultano soddisfatti</a:t>
            </a:r>
          </a:p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B59550-87DF-BC41-BF78-11BF78DB50B9}" type="slidenum">
              <a:rPr lang="en-US" smtClean="0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126058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 smtClean="0"/>
              <a:t>Con altra </a:t>
            </a:r>
            <a:r>
              <a:rPr lang="it-IT" dirty="0" err="1" smtClean="0"/>
              <a:t>sp</a:t>
            </a:r>
            <a:r>
              <a:rPr lang="it-IT" dirty="0" smtClean="0"/>
              <a:t>/senza </a:t>
            </a:r>
            <a:r>
              <a:rPr lang="it-IT" dirty="0" err="1" smtClean="0"/>
              <a:t>sp</a:t>
            </a:r>
            <a:r>
              <a:rPr lang="it-IT" dirty="0" smtClean="0"/>
              <a:t>. Il</a:t>
            </a:r>
            <a:r>
              <a:rPr lang="it-IT" baseline="0" dirty="0" smtClean="0"/>
              <a:t> clinico sceglie o non sceglie di specificare la ragione per cui i criteri non </a:t>
            </a:r>
            <a:r>
              <a:rPr lang="it-IT" baseline="0" smtClean="0"/>
              <a:t>risultano soddisfatti</a:t>
            </a:r>
          </a:p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B59550-87DF-BC41-BF78-11BF78DB50B9}" type="slidenum">
              <a:rPr lang="en-US" smtClean="0"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126058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 smtClean="0"/>
              <a:t>Con altra </a:t>
            </a:r>
            <a:r>
              <a:rPr lang="it-IT" dirty="0" err="1" smtClean="0"/>
              <a:t>sp</a:t>
            </a:r>
            <a:r>
              <a:rPr lang="it-IT" dirty="0" smtClean="0"/>
              <a:t>/senza </a:t>
            </a:r>
            <a:r>
              <a:rPr lang="it-IT" dirty="0" err="1" smtClean="0"/>
              <a:t>sp</a:t>
            </a:r>
            <a:r>
              <a:rPr lang="it-IT" dirty="0" smtClean="0"/>
              <a:t>. Il</a:t>
            </a:r>
            <a:r>
              <a:rPr lang="it-IT" baseline="0" dirty="0" smtClean="0"/>
              <a:t> clinico sceglie o non sceglie di specificare la ragione per cui i criteri non </a:t>
            </a:r>
            <a:r>
              <a:rPr lang="it-IT" baseline="0" smtClean="0"/>
              <a:t>risultano soddisfatti</a:t>
            </a:r>
          </a:p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B59550-87DF-BC41-BF78-11BF78DB50B9}" type="slidenum">
              <a:rPr lang="en-US" smtClean="0"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126058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 smtClean="0"/>
              <a:t>Con altra </a:t>
            </a:r>
            <a:r>
              <a:rPr lang="it-IT" dirty="0" err="1" smtClean="0"/>
              <a:t>sp</a:t>
            </a:r>
            <a:r>
              <a:rPr lang="it-IT" dirty="0" smtClean="0"/>
              <a:t>/senza </a:t>
            </a:r>
            <a:r>
              <a:rPr lang="it-IT" dirty="0" err="1" smtClean="0"/>
              <a:t>sp</a:t>
            </a:r>
            <a:r>
              <a:rPr lang="it-IT" dirty="0" smtClean="0"/>
              <a:t>. Il</a:t>
            </a:r>
            <a:r>
              <a:rPr lang="it-IT" baseline="0" dirty="0" smtClean="0"/>
              <a:t> clinico sceglie o non sceglie di specificare la ragione per cui i criteri non </a:t>
            </a:r>
            <a:r>
              <a:rPr lang="it-IT" baseline="0" smtClean="0"/>
              <a:t>risultano soddisfatti</a:t>
            </a:r>
          </a:p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B59550-87DF-BC41-BF78-11BF78DB50B9}" type="slidenum">
              <a:rPr lang="en-US" smtClean="0"/>
              <a:t>49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126058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 smtClean="0"/>
              <a:t>Con altra </a:t>
            </a:r>
            <a:r>
              <a:rPr lang="it-IT" dirty="0" err="1" smtClean="0"/>
              <a:t>sp</a:t>
            </a:r>
            <a:r>
              <a:rPr lang="it-IT" dirty="0" smtClean="0"/>
              <a:t>/senza </a:t>
            </a:r>
            <a:r>
              <a:rPr lang="it-IT" dirty="0" err="1" smtClean="0"/>
              <a:t>sp</a:t>
            </a:r>
            <a:r>
              <a:rPr lang="it-IT" dirty="0" smtClean="0"/>
              <a:t>. Il</a:t>
            </a:r>
            <a:r>
              <a:rPr lang="it-IT" baseline="0" dirty="0" smtClean="0"/>
              <a:t> clinico sceglie o non sceglie di specificare la ragione per cui i criteri non </a:t>
            </a:r>
            <a:r>
              <a:rPr lang="it-IT" baseline="0" smtClean="0"/>
              <a:t>risultano soddisfatti</a:t>
            </a:r>
          </a:p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B59550-87DF-BC41-BF78-11BF78DB50B9}" type="slidenum">
              <a:rPr lang="en-US" smtClean="0"/>
              <a:t>50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126058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 smtClean="0"/>
              <a:t>Con altra </a:t>
            </a:r>
            <a:r>
              <a:rPr lang="it-IT" dirty="0" err="1" smtClean="0"/>
              <a:t>sp</a:t>
            </a:r>
            <a:r>
              <a:rPr lang="it-IT" dirty="0" smtClean="0"/>
              <a:t>/senza </a:t>
            </a:r>
            <a:r>
              <a:rPr lang="it-IT" dirty="0" err="1" smtClean="0"/>
              <a:t>sp</a:t>
            </a:r>
            <a:r>
              <a:rPr lang="it-IT" dirty="0" smtClean="0"/>
              <a:t>. Il</a:t>
            </a:r>
            <a:r>
              <a:rPr lang="it-IT" baseline="0" dirty="0" smtClean="0"/>
              <a:t> clinico sceglie o non sceglie di specificare la ragione per cui i criteri non </a:t>
            </a:r>
            <a:r>
              <a:rPr lang="it-IT" baseline="0" smtClean="0"/>
              <a:t>risultano soddisfatti</a:t>
            </a:r>
          </a:p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B59550-87DF-BC41-BF78-11BF78DB50B9}" type="slidenum">
              <a:rPr lang="en-US" smtClean="0"/>
              <a:t>51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1260587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 smtClean="0"/>
              <a:t>Con altra </a:t>
            </a:r>
            <a:r>
              <a:rPr lang="it-IT" dirty="0" err="1" smtClean="0"/>
              <a:t>sp</a:t>
            </a:r>
            <a:r>
              <a:rPr lang="it-IT" dirty="0" smtClean="0"/>
              <a:t>/senza </a:t>
            </a:r>
            <a:r>
              <a:rPr lang="it-IT" dirty="0" err="1" smtClean="0"/>
              <a:t>sp</a:t>
            </a:r>
            <a:r>
              <a:rPr lang="it-IT" dirty="0" smtClean="0"/>
              <a:t>. Il</a:t>
            </a:r>
            <a:r>
              <a:rPr lang="it-IT" baseline="0" dirty="0" smtClean="0"/>
              <a:t> clinico sceglie o non sceglie di specificare la ragione per cui i criteri non </a:t>
            </a:r>
            <a:r>
              <a:rPr lang="it-IT" baseline="0" smtClean="0"/>
              <a:t>risultano soddisfatti</a:t>
            </a:r>
          </a:p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B59550-87DF-BC41-BF78-11BF78DB50B9}" type="slidenum">
              <a:rPr lang="en-US" smtClean="0"/>
              <a:t>52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1260587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 smtClean="0"/>
              <a:t>Con altra </a:t>
            </a:r>
            <a:r>
              <a:rPr lang="it-IT" dirty="0" err="1" smtClean="0"/>
              <a:t>sp</a:t>
            </a:r>
            <a:r>
              <a:rPr lang="it-IT" dirty="0" smtClean="0"/>
              <a:t>/senza </a:t>
            </a:r>
            <a:r>
              <a:rPr lang="it-IT" dirty="0" err="1" smtClean="0"/>
              <a:t>sp</a:t>
            </a:r>
            <a:r>
              <a:rPr lang="it-IT" dirty="0" smtClean="0"/>
              <a:t>. Il</a:t>
            </a:r>
            <a:r>
              <a:rPr lang="it-IT" baseline="0" dirty="0" smtClean="0"/>
              <a:t> clinico sceglie o non sceglie di specificare la ragione per cui i criteri non </a:t>
            </a:r>
            <a:r>
              <a:rPr lang="it-IT" baseline="0" smtClean="0"/>
              <a:t>risultano soddisfatti</a:t>
            </a:r>
          </a:p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B59550-87DF-BC41-BF78-11BF78DB50B9}" type="slidenum">
              <a:rPr lang="en-US" smtClean="0"/>
              <a:t>53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1260587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 smtClean="0"/>
              <a:t>Con altra </a:t>
            </a:r>
            <a:r>
              <a:rPr lang="it-IT" dirty="0" err="1" smtClean="0"/>
              <a:t>sp</a:t>
            </a:r>
            <a:r>
              <a:rPr lang="it-IT" dirty="0" smtClean="0"/>
              <a:t>/senza </a:t>
            </a:r>
            <a:r>
              <a:rPr lang="it-IT" dirty="0" err="1" smtClean="0"/>
              <a:t>sp</a:t>
            </a:r>
            <a:r>
              <a:rPr lang="it-IT" dirty="0" smtClean="0"/>
              <a:t>. Il</a:t>
            </a:r>
            <a:r>
              <a:rPr lang="it-IT" baseline="0" dirty="0" smtClean="0"/>
              <a:t> clinico sceglie o non sceglie di specificare la ragione per cui i criteri non </a:t>
            </a:r>
            <a:r>
              <a:rPr lang="it-IT" baseline="0" smtClean="0"/>
              <a:t>risultano soddisfatti</a:t>
            </a:r>
          </a:p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B59550-87DF-BC41-BF78-11BF78DB50B9}" type="slidenum">
              <a:rPr lang="en-US" smtClean="0"/>
              <a:t>54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1260587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 smtClean="0"/>
              <a:t>Con altra </a:t>
            </a:r>
            <a:r>
              <a:rPr lang="it-IT" dirty="0" err="1" smtClean="0"/>
              <a:t>sp</a:t>
            </a:r>
            <a:r>
              <a:rPr lang="it-IT" dirty="0" smtClean="0"/>
              <a:t>/senza </a:t>
            </a:r>
            <a:r>
              <a:rPr lang="it-IT" dirty="0" err="1" smtClean="0"/>
              <a:t>sp</a:t>
            </a:r>
            <a:r>
              <a:rPr lang="it-IT" dirty="0" smtClean="0"/>
              <a:t>. Il</a:t>
            </a:r>
            <a:r>
              <a:rPr lang="it-IT" baseline="0" dirty="0" smtClean="0"/>
              <a:t> clinico sceglie o non sceglie di specificare la ragione per cui i criteri non </a:t>
            </a:r>
            <a:r>
              <a:rPr lang="it-IT" baseline="0" smtClean="0"/>
              <a:t>risultano soddisfatti</a:t>
            </a:r>
          </a:p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B59550-87DF-BC41-BF78-11BF78DB50B9}" type="slidenum">
              <a:rPr lang="en-US" smtClean="0"/>
              <a:t>55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1260587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 smtClean="0"/>
              <a:t>Con altra </a:t>
            </a:r>
            <a:r>
              <a:rPr lang="it-IT" dirty="0" err="1" smtClean="0"/>
              <a:t>sp</a:t>
            </a:r>
            <a:r>
              <a:rPr lang="it-IT" dirty="0" smtClean="0"/>
              <a:t>/senza </a:t>
            </a:r>
            <a:r>
              <a:rPr lang="it-IT" dirty="0" err="1" smtClean="0"/>
              <a:t>sp</a:t>
            </a:r>
            <a:r>
              <a:rPr lang="it-IT" dirty="0" smtClean="0"/>
              <a:t>. Il</a:t>
            </a:r>
            <a:r>
              <a:rPr lang="it-IT" baseline="0" dirty="0" smtClean="0"/>
              <a:t> clinico sceglie o non sceglie di specificare la ragione per cui i criteri non </a:t>
            </a:r>
            <a:r>
              <a:rPr lang="it-IT" baseline="0" smtClean="0"/>
              <a:t>risultano soddisfatti</a:t>
            </a:r>
          </a:p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B59550-87DF-BC41-BF78-11BF78DB50B9}" type="slidenum">
              <a:rPr lang="en-US" smtClean="0"/>
              <a:t>56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12605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DBE02-5FF3-8845-9036-7A84A8D73AB6}" type="datetimeFigureOut">
              <a:rPr lang="en-US" smtClean="0"/>
              <a:t>15/11/15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7592D-63D5-9244-A100-91070850C143}" type="slidenum">
              <a:rPr lang="en-US" smtClean="0"/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36614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Click to edit Master text styles</a:t>
            </a:r>
          </a:p>
          <a:p>
            <a:pPr lvl="1"/>
            <a:r>
              <a:rPr lang="it-IT" smtClean="0"/>
              <a:t>Second level</a:t>
            </a:r>
          </a:p>
          <a:p>
            <a:pPr lvl="2"/>
            <a:r>
              <a:rPr lang="it-IT" smtClean="0"/>
              <a:t>Third level</a:t>
            </a:r>
          </a:p>
          <a:p>
            <a:pPr lvl="3"/>
            <a:r>
              <a:rPr lang="it-IT" smtClean="0"/>
              <a:t>Fourth level</a:t>
            </a:r>
          </a:p>
          <a:p>
            <a:pPr lvl="4"/>
            <a:r>
              <a:rPr lang="it-IT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DBE02-5FF3-8845-9036-7A84A8D73AB6}" type="datetimeFigureOut">
              <a:rPr lang="en-US" smtClean="0"/>
              <a:t>15/11/15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7592D-63D5-9244-A100-91070850C143}" type="slidenum">
              <a:rPr lang="en-US" smtClean="0"/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33888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DBE02-5FF3-8845-9036-7A84A8D73AB6}" type="datetimeFigureOut">
              <a:rPr lang="en-US" smtClean="0"/>
              <a:t>15/11/15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7592D-63D5-9244-A100-91070850C143}" type="slidenum">
              <a:rPr lang="en-US" smtClean="0"/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83697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Click to edit Master text styles</a:t>
            </a:r>
          </a:p>
          <a:p>
            <a:pPr lvl="1"/>
            <a:r>
              <a:rPr lang="it-IT" smtClean="0"/>
              <a:t>Second level</a:t>
            </a:r>
          </a:p>
          <a:p>
            <a:pPr lvl="2"/>
            <a:r>
              <a:rPr lang="it-IT" smtClean="0"/>
              <a:t>Third level</a:t>
            </a:r>
          </a:p>
          <a:p>
            <a:pPr lvl="3"/>
            <a:r>
              <a:rPr lang="it-IT" smtClean="0"/>
              <a:t>Fourth level</a:t>
            </a:r>
          </a:p>
          <a:p>
            <a:pPr lvl="4"/>
            <a:r>
              <a:rPr lang="it-IT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Click to edit Master text styles</a:t>
            </a:r>
          </a:p>
          <a:p>
            <a:pPr lvl="1"/>
            <a:r>
              <a:rPr lang="it-IT" smtClean="0"/>
              <a:t>Second level</a:t>
            </a:r>
          </a:p>
          <a:p>
            <a:pPr lvl="2"/>
            <a:r>
              <a:rPr lang="it-IT" smtClean="0"/>
              <a:t>Third level</a:t>
            </a:r>
          </a:p>
          <a:p>
            <a:pPr lvl="3"/>
            <a:r>
              <a:rPr lang="it-IT" smtClean="0"/>
              <a:t>Fourth level</a:t>
            </a:r>
          </a:p>
          <a:p>
            <a:pPr lvl="4"/>
            <a:r>
              <a:rPr lang="it-IT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DBE02-5FF3-8845-9036-7A84A8D73AB6}" type="datetimeFigureOut">
              <a:rPr lang="en-US" smtClean="0"/>
              <a:t>15/11/15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7592D-63D5-9244-A100-91070850C143}" type="slidenum">
              <a:rPr lang="en-US" smtClean="0"/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85763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Click to edit Master text styles</a:t>
            </a:r>
          </a:p>
          <a:p>
            <a:pPr lvl="1"/>
            <a:r>
              <a:rPr lang="it-IT" smtClean="0"/>
              <a:t>Second level</a:t>
            </a:r>
          </a:p>
          <a:p>
            <a:pPr lvl="2"/>
            <a:r>
              <a:rPr lang="it-IT" smtClean="0"/>
              <a:t>Third level</a:t>
            </a:r>
          </a:p>
          <a:p>
            <a:pPr lvl="3"/>
            <a:r>
              <a:rPr lang="it-IT" smtClean="0"/>
              <a:t>Fourth level</a:t>
            </a:r>
          </a:p>
          <a:p>
            <a:pPr lvl="4"/>
            <a:r>
              <a:rPr lang="it-IT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Click to edit Master text styles</a:t>
            </a:r>
          </a:p>
          <a:p>
            <a:pPr lvl="1"/>
            <a:r>
              <a:rPr lang="it-IT" smtClean="0"/>
              <a:t>Second level</a:t>
            </a:r>
          </a:p>
          <a:p>
            <a:pPr lvl="2"/>
            <a:r>
              <a:rPr lang="it-IT" smtClean="0"/>
              <a:t>Third level</a:t>
            </a:r>
          </a:p>
          <a:p>
            <a:pPr lvl="3"/>
            <a:r>
              <a:rPr lang="it-IT" smtClean="0"/>
              <a:t>Fourth level</a:t>
            </a:r>
          </a:p>
          <a:p>
            <a:pPr lvl="4"/>
            <a:r>
              <a:rPr lang="it-IT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DBE02-5FF3-8845-9036-7A84A8D73AB6}" type="datetimeFigureOut">
              <a:rPr lang="en-US" smtClean="0"/>
              <a:t>15/11/15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7592D-63D5-9244-A100-91070850C143}" type="slidenum">
              <a:rPr lang="en-US" smtClean="0"/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70303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DBE02-5FF3-8845-9036-7A84A8D73AB6}" type="datetimeFigureOut">
              <a:rPr lang="en-US" smtClean="0"/>
              <a:t>15/11/15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7592D-63D5-9244-A100-91070850C143}" type="slidenum">
              <a:rPr lang="en-US" smtClean="0"/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18715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DBE02-5FF3-8845-9036-7A84A8D73AB6}" type="datetimeFigureOut">
              <a:rPr lang="en-US" smtClean="0"/>
              <a:t>15/11/15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7592D-63D5-9244-A100-91070850C143}" type="slidenum">
              <a:rPr lang="en-US" smtClean="0"/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36308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Click to edit Master text styles</a:t>
            </a:r>
          </a:p>
          <a:p>
            <a:pPr lvl="1"/>
            <a:r>
              <a:rPr lang="it-IT" smtClean="0"/>
              <a:t>Second level</a:t>
            </a:r>
          </a:p>
          <a:p>
            <a:pPr lvl="2"/>
            <a:r>
              <a:rPr lang="it-IT" smtClean="0"/>
              <a:t>Third level</a:t>
            </a:r>
          </a:p>
          <a:p>
            <a:pPr lvl="3"/>
            <a:r>
              <a:rPr lang="it-IT" smtClean="0"/>
              <a:t>Fourth level</a:t>
            </a:r>
          </a:p>
          <a:p>
            <a:pPr lvl="4"/>
            <a:r>
              <a:rPr lang="it-IT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DBE02-5FF3-8845-9036-7A84A8D73AB6}" type="datetimeFigureOut">
              <a:rPr lang="en-US" smtClean="0"/>
              <a:t>15/11/15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7592D-63D5-9244-A100-91070850C143}" type="slidenum">
              <a:rPr lang="en-US" smtClean="0"/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5636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DBE02-5FF3-8845-9036-7A84A8D73AB6}" type="datetimeFigureOut">
              <a:rPr lang="en-US" smtClean="0"/>
              <a:t>15/11/15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7592D-63D5-9244-A100-91070850C143}" type="slidenum">
              <a:rPr lang="en-US" smtClean="0"/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87054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Click to edit Master text styles</a:t>
            </a:r>
          </a:p>
          <a:p>
            <a:pPr lvl="1"/>
            <a:r>
              <a:rPr lang="it-IT" smtClean="0"/>
              <a:t>Second level</a:t>
            </a:r>
          </a:p>
          <a:p>
            <a:pPr lvl="2"/>
            <a:r>
              <a:rPr lang="it-IT" smtClean="0"/>
              <a:t>Third level</a:t>
            </a:r>
          </a:p>
          <a:p>
            <a:pPr lvl="3"/>
            <a:r>
              <a:rPr lang="it-IT" smtClean="0"/>
              <a:t>Fourth level</a:t>
            </a:r>
          </a:p>
          <a:p>
            <a:pPr lvl="4"/>
            <a:r>
              <a:rPr lang="it-IT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DBE02-5FF3-8845-9036-7A84A8D73AB6}" type="datetimeFigureOut">
              <a:rPr lang="en-US" smtClean="0"/>
              <a:t>15/11/15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7592D-63D5-9244-A100-91070850C143}" type="slidenum">
              <a:rPr lang="en-US" smtClean="0"/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11718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Click to edit Master text styles</a:t>
            </a:r>
          </a:p>
          <a:p>
            <a:pPr lvl="1"/>
            <a:r>
              <a:rPr lang="it-IT" smtClean="0"/>
              <a:t>Second level</a:t>
            </a:r>
          </a:p>
          <a:p>
            <a:pPr lvl="2"/>
            <a:r>
              <a:rPr lang="it-IT" smtClean="0"/>
              <a:t>Third level</a:t>
            </a:r>
          </a:p>
          <a:p>
            <a:pPr lvl="3"/>
            <a:r>
              <a:rPr lang="it-IT" smtClean="0"/>
              <a:t>Fourth level</a:t>
            </a:r>
          </a:p>
          <a:p>
            <a:pPr lvl="4"/>
            <a:r>
              <a:rPr lang="it-IT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DBE02-5FF3-8845-9036-7A84A8D73AB6}" type="datetimeFigureOut">
              <a:rPr lang="en-US" smtClean="0"/>
              <a:t>15/11/15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7592D-63D5-9244-A100-91070850C143}" type="slidenum">
              <a:rPr lang="en-US" smtClean="0"/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83232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Click to edit Master text styles</a:t>
            </a:r>
          </a:p>
          <a:p>
            <a:pPr lvl="1"/>
            <a:r>
              <a:rPr lang="it-IT" smtClean="0"/>
              <a:t>Second level</a:t>
            </a:r>
          </a:p>
          <a:p>
            <a:pPr lvl="2"/>
            <a:r>
              <a:rPr lang="it-IT" smtClean="0"/>
              <a:t>Third level</a:t>
            </a:r>
          </a:p>
          <a:p>
            <a:pPr lvl="3"/>
            <a:r>
              <a:rPr lang="it-IT" smtClean="0"/>
              <a:t>Fourth level</a:t>
            </a:r>
          </a:p>
          <a:p>
            <a:pPr lvl="4"/>
            <a:r>
              <a:rPr lang="it-IT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2DBE02-5FF3-8845-9036-7A84A8D73AB6}" type="datetimeFigureOut">
              <a:rPr lang="en-US" smtClean="0"/>
              <a:t>15/11/15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57592D-63D5-9244-A100-91070850C143}" type="slidenum">
              <a:rPr lang="en-US" smtClean="0"/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2330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3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Title 1"/>
          <p:cNvSpPr>
            <a:spLocks noGrp="1"/>
          </p:cNvSpPr>
          <p:nvPr>
            <p:ph type="ctrTitle"/>
          </p:nvPr>
        </p:nvSpPr>
        <p:spPr>
          <a:xfrm>
            <a:off x="685800" y="2127250"/>
            <a:ext cx="7772400" cy="1470025"/>
          </a:xfrm>
        </p:spPr>
        <p:txBody>
          <a:bodyPr/>
          <a:lstStyle/>
          <a:p>
            <a:pPr eaLnBrk="1" hangingPunct="1"/>
            <a:r>
              <a:rPr lang="it-IT" b="1" dirty="0" smtClean="0">
                <a:latin typeface="Calibri" charset="0"/>
              </a:rPr>
              <a:t>La schizofrenia e i disturbi psicotici</a:t>
            </a:r>
            <a:endParaRPr lang="it-IT" b="1" dirty="0">
              <a:latin typeface="Calibri" charset="0"/>
            </a:endParaRPr>
          </a:p>
        </p:txBody>
      </p:sp>
      <p:sp>
        <p:nvSpPr>
          <p:cNvPr id="14338" name="Subtitle 2"/>
          <p:cNvSpPr>
            <a:spLocks noGrp="1"/>
          </p:cNvSpPr>
          <p:nvPr>
            <p:ph type="subTitle" idx="1"/>
          </p:nvPr>
        </p:nvSpPr>
        <p:spPr>
          <a:xfrm>
            <a:off x="1371600" y="4186238"/>
            <a:ext cx="6400800" cy="1752600"/>
          </a:xfrm>
        </p:spPr>
        <p:txBody>
          <a:bodyPr/>
          <a:lstStyle/>
          <a:p>
            <a:pPr eaLnBrk="1" hangingPunct="1"/>
            <a:r>
              <a:rPr lang="it-IT" sz="2400" b="1" dirty="0" smtClean="0">
                <a:solidFill>
                  <a:schemeClr val="tx1"/>
                </a:solidFill>
                <a:latin typeface="Times New Roman" charset="0"/>
              </a:rPr>
              <a:t>Università </a:t>
            </a:r>
            <a:r>
              <a:rPr lang="it-IT" sz="2400" b="1" dirty="0">
                <a:solidFill>
                  <a:schemeClr val="tx1"/>
                </a:solidFill>
                <a:latin typeface="Times New Roman" charset="0"/>
              </a:rPr>
              <a:t>“Federico II” di Napoli</a:t>
            </a:r>
          </a:p>
          <a:p>
            <a:pPr eaLnBrk="1" hangingPunct="1"/>
            <a:r>
              <a:rPr lang="it-IT" sz="2400" b="1" dirty="0">
                <a:solidFill>
                  <a:schemeClr val="tx1"/>
                </a:solidFill>
                <a:latin typeface="Times New Roman" charset="0"/>
              </a:rPr>
              <a:t>C.I. Scienze Neurologiche e Psichiatriche</a:t>
            </a:r>
          </a:p>
        </p:txBody>
      </p:sp>
      <p:pic>
        <p:nvPicPr>
          <p:cNvPr id="14339" name="Picture 3" descr="FEDERICO"/>
          <p:cNvPicPr>
            <a:picLocks noChangeAspect="1" noChangeArrowheads="1"/>
          </p:cNvPicPr>
          <p:nvPr/>
        </p:nvPicPr>
        <p:blipFill>
          <a:blip r:embed="rId3">
            <a:lum bright="6000" contrast="-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738" y="265113"/>
            <a:ext cx="2001837" cy="184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0838981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 smtClean="0"/>
              <a:t>Disturbi dello spettro della schizofrenia e altri disturbi psicotici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 lnSpcReduction="10000"/>
          </a:bodyPr>
          <a:lstStyle/>
          <a:p>
            <a:r>
              <a:rPr lang="it-IT" dirty="0" smtClean="0"/>
              <a:t>Classe eterogenea di disturbi</a:t>
            </a:r>
          </a:p>
          <a:p>
            <a:r>
              <a:rPr lang="it-IT" dirty="0" smtClean="0"/>
              <a:t>Il termine psicotico indica perdita del giudizio di realtà, perdita dei confini dell’io</a:t>
            </a:r>
          </a:p>
          <a:p>
            <a:r>
              <a:rPr lang="it-IT" dirty="0" smtClean="0"/>
              <a:t>Generalmente definiti da anomalie psicopatologiche in uno o più di 5 ambiti:</a:t>
            </a:r>
          </a:p>
          <a:p>
            <a:pPr lvl="1"/>
            <a:r>
              <a:rPr lang="it-IT" dirty="0" smtClean="0"/>
              <a:t>Deliri</a:t>
            </a:r>
          </a:p>
          <a:p>
            <a:pPr lvl="1"/>
            <a:r>
              <a:rPr lang="it-IT" dirty="0" smtClean="0"/>
              <a:t>Allucinazioni</a:t>
            </a:r>
          </a:p>
          <a:p>
            <a:pPr lvl="1"/>
            <a:r>
              <a:rPr lang="it-IT" dirty="0" smtClean="0"/>
              <a:t>Pensiero disorganizzato (eloquio)</a:t>
            </a:r>
          </a:p>
          <a:p>
            <a:pPr lvl="1"/>
            <a:r>
              <a:rPr lang="it-IT" dirty="0" smtClean="0"/>
              <a:t>Comportamento psicomotorio grossolanamente disorganizzato o anormale</a:t>
            </a:r>
          </a:p>
          <a:p>
            <a:pPr lvl="1"/>
            <a:r>
              <a:rPr lang="it-IT" dirty="0" smtClean="0"/>
              <a:t>Sintomi negativi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6298525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 smtClean="0"/>
              <a:t>Disturbi dello spettro della schizofrenia e altri disturbi psicotici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 lnSpcReduction="10000"/>
          </a:bodyPr>
          <a:lstStyle/>
          <a:p>
            <a:r>
              <a:rPr lang="it-IT" dirty="0" smtClean="0"/>
              <a:t>Comprendono: </a:t>
            </a:r>
          </a:p>
          <a:p>
            <a:pPr lvl="1"/>
            <a:r>
              <a:rPr lang="it-IT" dirty="0" smtClean="0"/>
              <a:t>Schizofrenia</a:t>
            </a:r>
          </a:p>
          <a:p>
            <a:pPr lvl="1"/>
            <a:r>
              <a:rPr lang="it-IT" dirty="0" smtClean="0"/>
              <a:t>Disturbo </a:t>
            </a:r>
            <a:r>
              <a:rPr lang="it-IT" dirty="0" err="1" smtClean="0"/>
              <a:t>schizoaffettivo</a:t>
            </a:r>
            <a:endParaRPr lang="it-IT" dirty="0" smtClean="0"/>
          </a:p>
          <a:p>
            <a:pPr lvl="1"/>
            <a:r>
              <a:rPr lang="it-IT" dirty="0" smtClean="0"/>
              <a:t>Disturbo schizofreniforme</a:t>
            </a:r>
          </a:p>
          <a:p>
            <a:pPr lvl="1"/>
            <a:r>
              <a:rPr lang="it-IT" dirty="0"/>
              <a:t>Disturbo psicotico </a:t>
            </a:r>
            <a:r>
              <a:rPr lang="it-IT" dirty="0" smtClean="0"/>
              <a:t>breve</a:t>
            </a:r>
          </a:p>
          <a:p>
            <a:pPr lvl="1"/>
            <a:r>
              <a:rPr lang="it-IT" dirty="0" smtClean="0"/>
              <a:t>Disturbo delirante</a:t>
            </a:r>
          </a:p>
          <a:p>
            <a:pPr lvl="1"/>
            <a:r>
              <a:rPr lang="it-IT" dirty="0" smtClean="0"/>
              <a:t>Disturbo </a:t>
            </a:r>
            <a:r>
              <a:rPr lang="it-IT" dirty="0" err="1" smtClean="0"/>
              <a:t>schizotipico</a:t>
            </a:r>
            <a:r>
              <a:rPr lang="it-IT" dirty="0" smtClean="0"/>
              <a:t> (di personalità)</a:t>
            </a:r>
          </a:p>
          <a:p>
            <a:pPr lvl="1"/>
            <a:r>
              <a:rPr lang="it-IT" dirty="0" smtClean="0"/>
              <a:t>Disturbo psicotico indotto da sostanze/farmaci</a:t>
            </a:r>
          </a:p>
          <a:p>
            <a:pPr lvl="1"/>
            <a:r>
              <a:rPr lang="it-IT" dirty="0" smtClean="0"/>
              <a:t>Disturbo psicotico dovuto a condizione medica</a:t>
            </a:r>
          </a:p>
          <a:p>
            <a:pPr lvl="1"/>
            <a:r>
              <a:rPr lang="it-IT" dirty="0" smtClean="0"/>
              <a:t>Disturbi psicotici con altra specificazione/senza specificazione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2312251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Deliri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 fontScale="85000" lnSpcReduction="20000"/>
          </a:bodyPr>
          <a:lstStyle/>
          <a:p>
            <a:r>
              <a:rPr lang="it-IT" dirty="0" smtClean="0"/>
              <a:t>Convinzioni fortemente sostenute che non sono passibili di modifica alla luce di evidenze contrastanti</a:t>
            </a:r>
          </a:p>
          <a:p>
            <a:r>
              <a:rPr lang="it-IT" dirty="0" smtClean="0"/>
              <a:t>Il contenuto può comprendere una varietà di temi:</a:t>
            </a:r>
          </a:p>
          <a:p>
            <a:pPr lvl="1"/>
            <a:r>
              <a:rPr lang="it-IT" dirty="0" smtClean="0"/>
              <a:t>Persecuzione: convinzione di poter essere oggetto di aggressioni, danneggiamenti, molestie. Sono i più comuni</a:t>
            </a:r>
          </a:p>
          <a:p>
            <a:pPr lvl="1"/>
            <a:r>
              <a:rPr lang="it-IT" dirty="0" smtClean="0"/>
              <a:t>Riferimento: convinzione che certi gesti, commenti, stimoli ambientali sono diretti a se stessi. Comuni</a:t>
            </a:r>
          </a:p>
          <a:p>
            <a:pPr lvl="1"/>
            <a:r>
              <a:rPr lang="it-IT" dirty="0" smtClean="0"/>
              <a:t>Grandezza: convinzione di avere eccezionali capacità, ricchezza, fama</a:t>
            </a:r>
          </a:p>
          <a:p>
            <a:pPr lvl="1"/>
            <a:r>
              <a:rPr lang="it-IT" dirty="0" err="1" smtClean="0"/>
              <a:t>Erotomanici</a:t>
            </a:r>
            <a:r>
              <a:rPr lang="it-IT" dirty="0" smtClean="0"/>
              <a:t>: credenza erronea di essere oggetto dell’amore di un’altra persona</a:t>
            </a:r>
          </a:p>
          <a:p>
            <a:pPr lvl="1"/>
            <a:r>
              <a:rPr lang="it-IT" dirty="0" smtClean="0"/>
              <a:t>Nichilistici: convinzione che il mondo e ogni cosa correlata ad esso ha cessato di esistere</a:t>
            </a:r>
          </a:p>
          <a:p>
            <a:pPr lvl="1"/>
            <a:r>
              <a:rPr lang="it-IT" dirty="0" smtClean="0"/>
              <a:t>Somatici: preoccupazioni che riguardano la salute o il funzionamento degli organi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7734106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Deliri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 fontScale="85000" lnSpcReduction="20000"/>
          </a:bodyPr>
          <a:lstStyle/>
          <a:p>
            <a:r>
              <a:rPr lang="it-IT" dirty="0" smtClean="0"/>
              <a:t>Sono considerati bizzarri se:</a:t>
            </a:r>
          </a:p>
          <a:p>
            <a:pPr lvl="1"/>
            <a:r>
              <a:rPr lang="it-IT" dirty="0"/>
              <a:t>Chiaramente non plausibili</a:t>
            </a:r>
          </a:p>
          <a:p>
            <a:pPr lvl="1"/>
            <a:r>
              <a:rPr lang="it-IT" dirty="0"/>
              <a:t>Non comprensibili a pari appartenenti alla stessa cultura</a:t>
            </a:r>
          </a:p>
          <a:p>
            <a:pPr lvl="1"/>
            <a:r>
              <a:rPr lang="it-IT" dirty="0"/>
              <a:t>Non derivano da esperienze di vita </a:t>
            </a:r>
            <a:r>
              <a:rPr lang="it-IT" dirty="0" smtClean="0"/>
              <a:t>ordinarie</a:t>
            </a:r>
          </a:p>
          <a:p>
            <a:pPr marL="457200" lvl="1" indent="0">
              <a:buNone/>
            </a:pPr>
            <a:endParaRPr lang="it-IT" dirty="0" smtClean="0"/>
          </a:p>
          <a:p>
            <a:r>
              <a:rPr lang="it-IT" dirty="0" smtClean="0"/>
              <a:t>I d. che esprimono una perdita di controllo sulla mente e sul corpo sono generalmente considerati bizzarri. Comprendono:</a:t>
            </a:r>
          </a:p>
          <a:p>
            <a:pPr lvl="1"/>
            <a:r>
              <a:rPr lang="it-IT" dirty="0" smtClean="0"/>
              <a:t>Furto del pensiero: convinzione che i propri pensieri siano stati rimossi da alcune forze esterne</a:t>
            </a:r>
          </a:p>
          <a:p>
            <a:pPr lvl="1"/>
            <a:r>
              <a:rPr lang="it-IT" dirty="0" smtClean="0"/>
              <a:t>Inserzione del pensiero: convinzione che pensieri estranei siano stati introdotti nella propria mente</a:t>
            </a:r>
          </a:p>
          <a:p>
            <a:pPr lvl="1"/>
            <a:r>
              <a:rPr lang="it-IT" dirty="0" smtClean="0"/>
              <a:t>Controllo: convinzione che il </a:t>
            </a:r>
            <a:r>
              <a:rPr lang="it-IT" dirty="0" err="1" smtClean="0"/>
              <a:t>rporpio</a:t>
            </a:r>
            <a:r>
              <a:rPr lang="it-IT" dirty="0" smtClean="0"/>
              <a:t> corpo o le proprie azioni siano sotto il controllo o l’influenzamento di qualche forza esterna</a:t>
            </a:r>
          </a:p>
        </p:txBody>
      </p:sp>
    </p:spTree>
    <p:extLst>
      <p:ext uri="{BB962C8B-B14F-4D97-AF65-F5344CB8AC3E}">
        <p14:creationId xmlns:p14="http://schemas.microsoft.com/office/powerpoint/2010/main" val="5222360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Allucinazioni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 fontScale="92500"/>
          </a:bodyPr>
          <a:lstStyle/>
          <a:p>
            <a:r>
              <a:rPr lang="it-IT" dirty="0" smtClean="0"/>
              <a:t>Esperienze </a:t>
            </a:r>
            <a:r>
              <a:rPr lang="it-IT" dirty="0" err="1" smtClean="0"/>
              <a:t>simil</a:t>
            </a:r>
            <a:r>
              <a:rPr lang="it-IT" dirty="0" smtClean="0"/>
              <a:t>-percettive che si verificano senza uno stimolo esterno</a:t>
            </a:r>
          </a:p>
          <a:p>
            <a:r>
              <a:rPr lang="it-IT" dirty="0" smtClean="0"/>
              <a:t>Vivide, chiare come delle percezioni</a:t>
            </a:r>
          </a:p>
          <a:p>
            <a:r>
              <a:rPr lang="it-IT" dirty="0" smtClean="0"/>
              <a:t>Non sotto controllo volontario</a:t>
            </a:r>
          </a:p>
          <a:p>
            <a:r>
              <a:rPr lang="it-IT" dirty="0" smtClean="0"/>
              <a:t>Possono presentarsi in qualsiasi modalità sensoriale, ma le allucinazioni uditive sono le più comuni nella schizofrenia e nei disturbi correlati</a:t>
            </a:r>
          </a:p>
          <a:p>
            <a:r>
              <a:rPr lang="it-IT" dirty="0" smtClean="0"/>
              <a:t>Le a. uditive si presentano solitamente come voci, familiari o non familiari, percepite come distinte dai propri pensieri</a:t>
            </a:r>
          </a:p>
          <a:p>
            <a:endParaRPr lang="it-IT" dirty="0" smtClean="0"/>
          </a:p>
        </p:txBody>
      </p:sp>
    </p:spTree>
    <p:extLst>
      <p:ext uri="{BB962C8B-B14F-4D97-AF65-F5344CB8AC3E}">
        <p14:creationId xmlns:p14="http://schemas.microsoft.com/office/powerpoint/2010/main" val="22594962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Pensiero disorganizzato (eloquio)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 fontScale="77500" lnSpcReduction="20000"/>
          </a:bodyPr>
          <a:lstStyle/>
          <a:p>
            <a:r>
              <a:rPr lang="it-IT" dirty="0" smtClean="0"/>
              <a:t>Il pensiero disorganizzato (disturbo formale del pensiero) è tipicamente dedotto dall’eloquio</a:t>
            </a:r>
          </a:p>
          <a:p>
            <a:r>
              <a:rPr lang="it-IT" dirty="0" smtClean="0"/>
              <a:t>Alcune delle alterazioni più comuni della forma del pensiero sono:</a:t>
            </a:r>
          </a:p>
          <a:p>
            <a:pPr lvl="1"/>
            <a:r>
              <a:rPr lang="it-IT" dirty="0" smtClean="0"/>
              <a:t>Deragliamento o allentamento dei nessi associativi: alterazione della progressione logica dei pensieri, si manifesta come incapacità di comunicare in modo adeguato verbalmente; idee non correlate o non connesse che passano da un argomento all’altro</a:t>
            </a:r>
          </a:p>
          <a:p>
            <a:pPr lvl="1"/>
            <a:r>
              <a:rPr lang="it-IT" dirty="0" smtClean="0"/>
              <a:t>Tangenzialità: maniera obliqua, digressiva o irrilevante di parlare, in cui l’idea centrale non viene comunicata</a:t>
            </a:r>
          </a:p>
          <a:p>
            <a:pPr lvl="1"/>
            <a:r>
              <a:rPr lang="it-IT" dirty="0" smtClean="0"/>
              <a:t>Incoerenza: comunicazione sconnessa, disorganizzata o incomprensibile, fino a -&gt;</a:t>
            </a:r>
          </a:p>
          <a:p>
            <a:pPr lvl="1"/>
            <a:r>
              <a:rPr lang="it-IT" dirty="0" smtClean="0"/>
              <a:t>Insalata di parole: miscuglio incoerente ed essenzialmente incomprensibile di parole e frasi, che si osserva comunemente nei casi molto avanzati di schizofrenia</a:t>
            </a:r>
          </a:p>
          <a:p>
            <a:pPr lvl="1"/>
            <a:endParaRPr lang="it-IT" dirty="0" smtClean="0"/>
          </a:p>
        </p:txBody>
      </p:sp>
    </p:spTree>
    <p:extLst>
      <p:ext uri="{BB962C8B-B14F-4D97-AF65-F5344CB8AC3E}">
        <p14:creationId xmlns:p14="http://schemas.microsoft.com/office/powerpoint/2010/main" val="37927620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 smtClean="0"/>
              <a:t>Comportamento motorio grossolanamente disorganizzato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 fontScale="85000" lnSpcReduction="20000"/>
          </a:bodyPr>
          <a:lstStyle/>
          <a:p>
            <a:r>
              <a:rPr lang="it-IT" dirty="0" smtClean="0"/>
              <a:t>Può manifestarsi in una varietà di modi, da comportamenti di tipo infantile all’agitazione imprevedibile</a:t>
            </a:r>
          </a:p>
          <a:p>
            <a:r>
              <a:rPr lang="it-IT" dirty="0" smtClean="0"/>
              <a:t>Si possono osservare anomalie in qualunque forma di comportamento finalizzato , con conseguenti difficoltà nell’esecuzione delle attività quotidiane</a:t>
            </a:r>
          </a:p>
          <a:p>
            <a:r>
              <a:rPr lang="it-IT" dirty="0" smtClean="0">
                <a:solidFill>
                  <a:srgbClr val="000000"/>
                </a:solidFill>
              </a:rPr>
              <a:t>Comportamento catatonico:</a:t>
            </a:r>
          </a:p>
          <a:p>
            <a:pPr lvl="1"/>
            <a:r>
              <a:rPr lang="it-IT" dirty="0" smtClean="0">
                <a:solidFill>
                  <a:srgbClr val="000000"/>
                </a:solidFill>
              </a:rPr>
              <a:t>marcata </a:t>
            </a:r>
            <a:r>
              <a:rPr lang="it-IT" dirty="0" smtClean="0"/>
              <a:t>diminuzione della reattività all’ambiente, può variare dalla resistenza a istruzioni impartite (negativismo), al mantenimento di posture rigide, inappropriate o bizzarre, fino alla completa mancanza di risposte verbali e motorie (mutismo e stupor).</a:t>
            </a:r>
          </a:p>
          <a:p>
            <a:pPr lvl="1"/>
            <a:r>
              <a:rPr lang="it-IT" dirty="0" smtClean="0"/>
              <a:t>Può comprendere anche un’attività motoria non finalizzata ed eccessiva senza motivazione evidente (eccitamento catatonico)</a:t>
            </a:r>
          </a:p>
        </p:txBody>
      </p:sp>
    </p:spTree>
    <p:extLst>
      <p:ext uri="{BB962C8B-B14F-4D97-AF65-F5344CB8AC3E}">
        <p14:creationId xmlns:p14="http://schemas.microsoft.com/office/powerpoint/2010/main" val="28582273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Sintomi negativi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 fontScale="77500" lnSpcReduction="20000"/>
          </a:bodyPr>
          <a:lstStyle/>
          <a:p>
            <a:r>
              <a:rPr lang="it-IT" dirty="0" smtClean="0"/>
              <a:t>Spiegano una parte sostanziale della morbilità associata alla schizofrenia</a:t>
            </a:r>
          </a:p>
          <a:p>
            <a:r>
              <a:rPr lang="it-IT" dirty="0" smtClean="0"/>
              <a:t>Generalmente meno preminenti negli altri disturbi psicotici</a:t>
            </a:r>
          </a:p>
          <a:p>
            <a:pPr marL="0" indent="0">
              <a:buNone/>
            </a:pPr>
            <a:endParaRPr lang="it-IT" dirty="0" smtClean="0"/>
          </a:p>
          <a:p>
            <a:r>
              <a:rPr lang="it-IT" dirty="0" smtClean="0"/>
              <a:t>I principali sono:</a:t>
            </a:r>
          </a:p>
          <a:p>
            <a:pPr lvl="1"/>
            <a:r>
              <a:rPr lang="it-IT" dirty="0" smtClean="0"/>
              <a:t>Appiattimento dell’affettività: grave riduzione dell’espressione di emozioni e sentimenti (espressioni facciali, contatto visivo, prosodia)</a:t>
            </a:r>
          </a:p>
          <a:p>
            <a:pPr lvl="1"/>
            <a:r>
              <a:rPr lang="it-IT" dirty="0" smtClean="0"/>
              <a:t>Abulia: ridotto impulso ad agire e pensare, mancanza di volontà</a:t>
            </a:r>
          </a:p>
          <a:p>
            <a:pPr lvl="1"/>
            <a:r>
              <a:rPr lang="it-IT" dirty="0" smtClean="0"/>
              <a:t>Apatia: tono emozionale appiattito associato a distacco o indifferenza</a:t>
            </a:r>
          </a:p>
          <a:p>
            <a:pPr lvl="1"/>
            <a:r>
              <a:rPr lang="it-IT" dirty="0" err="1" smtClean="0"/>
              <a:t>Anedonia</a:t>
            </a:r>
            <a:r>
              <a:rPr lang="it-IT" dirty="0" smtClean="0"/>
              <a:t>: diminuzione della capacità di provare piacere da stimoli positivi, perdita di interesse in attività piacevoli</a:t>
            </a:r>
          </a:p>
          <a:p>
            <a:pPr lvl="1"/>
            <a:r>
              <a:rPr lang="it-IT" dirty="0" err="1" smtClean="0"/>
              <a:t>Alogia</a:t>
            </a:r>
            <a:r>
              <a:rPr lang="it-IT" dirty="0" smtClean="0"/>
              <a:t>: diminuzione della produzione verbale</a:t>
            </a:r>
          </a:p>
          <a:p>
            <a:pPr lvl="1"/>
            <a:r>
              <a:rPr lang="it-IT" dirty="0" smtClean="0"/>
              <a:t>Asocialità: apparente mancanza di interesse nelle relazioni sociali</a:t>
            </a:r>
          </a:p>
        </p:txBody>
      </p:sp>
    </p:spTree>
    <p:extLst>
      <p:ext uri="{BB962C8B-B14F-4D97-AF65-F5344CB8AC3E}">
        <p14:creationId xmlns:p14="http://schemas.microsoft.com/office/powerpoint/2010/main" val="22653373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Schizofrenia: Definizione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65675"/>
          </a:xfrm>
        </p:spPr>
        <p:txBody>
          <a:bodyPr>
            <a:normAutofit fontScale="77500" lnSpcReduction="20000"/>
          </a:bodyPr>
          <a:lstStyle/>
          <a:p>
            <a:r>
              <a:rPr lang="it-IT" dirty="0"/>
              <a:t>D</a:t>
            </a:r>
            <a:r>
              <a:rPr lang="it-IT" dirty="0" smtClean="0"/>
              <a:t>isturbo a eziologia sconosciuta e con quadri clinici eterogenei</a:t>
            </a:r>
          </a:p>
          <a:p>
            <a:r>
              <a:rPr lang="it-IT" dirty="0" smtClean="0"/>
              <a:t>Caratterizzato da sintomi positivi, negativi e cognitivi</a:t>
            </a:r>
          </a:p>
          <a:p>
            <a:r>
              <a:rPr lang="it-IT" dirty="0" smtClean="0"/>
              <a:t>I sintomi compromettono negativamente pensiero, affettività, comportamento, funzionamento </a:t>
            </a:r>
            <a:r>
              <a:rPr lang="it-IT" dirty="0" err="1" smtClean="0"/>
              <a:t>sociolavorativo</a:t>
            </a:r>
            <a:endParaRPr lang="it-IT" dirty="0" smtClean="0"/>
          </a:p>
          <a:p>
            <a:r>
              <a:rPr lang="it-IT" dirty="0" smtClean="0"/>
              <a:t>Disturbo cronico, il decorso comprende una fase prodromica, una fase attiva e una fase residua</a:t>
            </a:r>
          </a:p>
          <a:p>
            <a:r>
              <a:rPr lang="it-IT" dirty="0" smtClean="0"/>
              <a:t>Fasi prodromica e residua caratterizzate da sintomi attenuati (strane opinioni, pensiero magico), deficit nella cura di sé e nelle relazioni interpersonali</a:t>
            </a:r>
          </a:p>
          <a:p>
            <a:r>
              <a:rPr lang="it-IT" dirty="0" smtClean="0"/>
              <a:t>Associate anomalie cerebrali </a:t>
            </a:r>
            <a:r>
              <a:rPr lang="it-IT" dirty="0" err="1" smtClean="0"/>
              <a:t>stutturali</a:t>
            </a:r>
            <a:r>
              <a:rPr lang="it-IT" dirty="0" smtClean="0"/>
              <a:t> e funzionali (studi neuroradiologici) e una componente genetica</a:t>
            </a:r>
          </a:p>
        </p:txBody>
      </p:sp>
    </p:spTree>
    <p:extLst>
      <p:ext uri="{BB962C8B-B14F-4D97-AF65-F5344CB8AC3E}">
        <p14:creationId xmlns:p14="http://schemas.microsoft.com/office/powerpoint/2010/main" val="130066190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Storia 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65675"/>
          </a:xfrm>
        </p:spPr>
        <p:txBody>
          <a:bodyPr>
            <a:normAutofit fontScale="92500" lnSpcReduction="20000"/>
          </a:bodyPr>
          <a:lstStyle/>
          <a:p>
            <a:r>
              <a:rPr lang="it-IT" dirty="0" smtClean="0"/>
              <a:t>1896 – Lo psichiatra tedesco </a:t>
            </a:r>
            <a:r>
              <a:rPr lang="it-IT" dirty="0" err="1" smtClean="0"/>
              <a:t>Emil</a:t>
            </a:r>
            <a:r>
              <a:rPr lang="it-IT" dirty="0" smtClean="0"/>
              <a:t> </a:t>
            </a:r>
            <a:r>
              <a:rPr lang="it-IT" dirty="0" err="1" smtClean="0"/>
              <a:t>Kraepelin</a:t>
            </a:r>
            <a:r>
              <a:rPr lang="it-IT" dirty="0" smtClean="0"/>
              <a:t> definisce “</a:t>
            </a:r>
            <a:r>
              <a:rPr lang="it-IT" dirty="0" err="1" smtClean="0"/>
              <a:t>dementia</a:t>
            </a:r>
            <a:r>
              <a:rPr lang="it-IT" dirty="0" smtClean="0"/>
              <a:t> </a:t>
            </a:r>
            <a:r>
              <a:rPr lang="it-IT" dirty="0" err="1" smtClean="0"/>
              <a:t>praecox</a:t>
            </a:r>
            <a:r>
              <a:rPr lang="it-IT" dirty="0" smtClean="0"/>
              <a:t>” un gruppo di malattie che esordiscono nell’adolescenza ed evolvono in demenza</a:t>
            </a:r>
          </a:p>
          <a:p>
            <a:r>
              <a:rPr lang="it-IT" dirty="0" smtClean="0"/>
              <a:t>1911 – lo psichiatra svizzero </a:t>
            </a:r>
            <a:r>
              <a:rPr lang="it-IT" dirty="0" err="1" smtClean="0"/>
              <a:t>Eugen</a:t>
            </a:r>
            <a:r>
              <a:rPr lang="it-IT" dirty="0" smtClean="0"/>
              <a:t> </a:t>
            </a:r>
            <a:r>
              <a:rPr lang="it-IT" dirty="0" err="1" smtClean="0"/>
              <a:t>Bleuler</a:t>
            </a:r>
            <a:r>
              <a:rPr lang="it-IT" dirty="0" smtClean="0"/>
              <a:t> introduce il termine “schizofrenia”. Il disturbo non presenta sintomi o segni patognomonici.</a:t>
            </a:r>
          </a:p>
          <a:p>
            <a:r>
              <a:rPr lang="it-IT" dirty="0" smtClean="0"/>
              <a:t>I criteri diagnostici attualmente in uso sono quelli del DSM-IV-TR. I criteri formulati da </a:t>
            </a:r>
            <a:r>
              <a:rPr lang="it-IT" dirty="0" err="1" smtClean="0"/>
              <a:t>Kraepelin</a:t>
            </a:r>
            <a:r>
              <a:rPr lang="it-IT" dirty="0" smtClean="0"/>
              <a:t>, </a:t>
            </a:r>
            <a:r>
              <a:rPr lang="it-IT" dirty="0" err="1" smtClean="0"/>
              <a:t>Bleuler</a:t>
            </a:r>
            <a:r>
              <a:rPr lang="it-IT" dirty="0" smtClean="0"/>
              <a:t> e Schneider sono utili, tuttavia quelli del DSM sono i più diffusamente accettati</a:t>
            </a:r>
          </a:p>
        </p:txBody>
      </p:sp>
    </p:spTree>
    <p:extLst>
      <p:ext uri="{BB962C8B-B14F-4D97-AF65-F5344CB8AC3E}">
        <p14:creationId xmlns:p14="http://schemas.microsoft.com/office/powerpoint/2010/main" val="424621145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Criteri </a:t>
            </a:r>
            <a:r>
              <a:rPr lang="it-IT" dirty="0"/>
              <a:t>DSM-5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6567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it-IT" sz="2200" i="1" dirty="0" smtClean="0"/>
              <a:t>A - Sintomi </a:t>
            </a:r>
            <a:r>
              <a:rPr lang="it-IT" sz="2200" i="1" dirty="0"/>
              <a:t>caratteristici: </a:t>
            </a:r>
            <a:r>
              <a:rPr lang="it-IT" sz="2200" dirty="0"/>
              <a:t>due (o più) dei sintomi seguenti, ciascuno presente per un periodo di tempo significativo durante un periodo di un mese (o meno se trattati con successo): </a:t>
            </a:r>
          </a:p>
          <a:p>
            <a:r>
              <a:rPr lang="it-IT" sz="2200" dirty="0"/>
              <a:t>deliri</a:t>
            </a:r>
          </a:p>
          <a:p>
            <a:r>
              <a:rPr lang="it-IT" sz="2200" dirty="0"/>
              <a:t>allucinazioni</a:t>
            </a:r>
          </a:p>
          <a:p>
            <a:r>
              <a:rPr lang="it-IT" sz="2200" dirty="0"/>
              <a:t>eloquio disorganizzato (per es., frequenti deragliamenti o incoerenza) </a:t>
            </a:r>
          </a:p>
          <a:p>
            <a:r>
              <a:rPr lang="it-IT" sz="2200" dirty="0"/>
              <a:t>comportamento grossolanamente disorganizzato o catatonico </a:t>
            </a:r>
          </a:p>
          <a:p>
            <a:r>
              <a:rPr lang="it-IT" sz="2200" dirty="0"/>
              <a:t>sintomi negativi, cioè appiattimento dell’affettività, </a:t>
            </a:r>
            <a:r>
              <a:rPr lang="it-IT" sz="2200" dirty="0" err="1"/>
              <a:t>alogia</a:t>
            </a:r>
            <a:r>
              <a:rPr lang="it-IT" sz="2200" dirty="0"/>
              <a:t>, abulia. </a:t>
            </a:r>
            <a:r>
              <a:rPr lang="it-IT" sz="2200" dirty="0" smtClean="0"/>
              <a:t> </a:t>
            </a:r>
          </a:p>
          <a:p>
            <a:pPr marL="0" indent="0">
              <a:buNone/>
            </a:pPr>
            <a:r>
              <a:rPr lang="it-IT" sz="2200" b="1" dirty="0" smtClean="0"/>
              <a:t>Nota</a:t>
            </a:r>
            <a:r>
              <a:rPr lang="it-IT" sz="2200" b="1" dirty="0"/>
              <a:t>:</a:t>
            </a:r>
            <a:r>
              <a:rPr lang="it-IT" sz="2200" dirty="0"/>
              <a:t> è richiesto un solo sintomo del Criterio A se i deliri sono bizzarri, o se le allucinazioni consistono di una voce che continua a commentare il comportamento o i pensieri del soggetto, o di due o più voci che conversano tra loro.</a:t>
            </a:r>
            <a:endParaRPr lang="it-IT" sz="2200" dirty="0" smtClean="0"/>
          </a:p>
        </p:txBody>
      </p:sp>
    </p:spTree>
    <p:extLst>
      <p:ext uri="{BB962C8B-B14F-4D97-AF65-F5344CB8AC3E}">
        <p14:creationId xmlns:p14="http://schemas.microsoft.com/office/powerpoint/2010/main" val="424621145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Criteri </a:t>
            </a:r>
            <a:r>
              <a:rPr lang="it-IT" dirty="0"/>
              <a:t>DSM-5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6567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it-IT" sz="2200" i="1" dirty="0"/>
              <a:t>B</a:t>
            </a:r>
            <a:r>
              <a:rPr lang="it-IT" sz="2200" i="1" dirty="0" smtClean="0"/>
              <a:t> - </a:t>
            </a:r>
            <a:r>
              <a:rPr lang="it-IT" sz="2400" i="1" dirty="0" smtClean="0"/>
              <a:t>Disfunzione </a:t>
            </a:r>
            <a:r>
              <a:rPr lang="it-IT" sz="2400" i="1" dirty="0"/>
              <a:t>sociale/lavorativa:</a:t>
            </a:r>
            <a:r>
              <a:rPr lang="it-IT" sz="2400" dirty="0"/>
              <a:t> per un periodo significativo di tempo dall’esordio del disturbo, una o più delle principali aree di funzionamento come il lavoro, le relazioni interpersonali, o la cura di sé si trovano notevolmente al di sotto del livello raggiunto prima della malattia (oppure, quando l’esordio è nell’infanzia o nell’adolescenza, si manifesta un’incapacità di raggiungere il livello di funzionamento interpersonale, scolastico o lavorativo prevedibile)</a:t>
            </a:r>
            <a:r>
              <a:rPr lang="it-IT" sz="2400" dirty="0" smtClean="0"/>
              <a:t>.</a:t>
            </a:r>
          </a:p>
          <a:p>
            <a:pPr marL="0" indent="0">
              <a:buNone/>
            </a:pPr>
            <a:endParaRPr lang="it-IT" sz="2400" dirty="0"/>
          </a:p>
          <a:p>
            <a:pPr marL="0" indent="0">
              <a:buNone/>
            </a:pPr>
            <a:endParaRPr lang="it-IT" sz="2200" dirty="0" smtClean="0"/>
          </a:p>
        </p:txBody>
      </p:sp>
    </p:spTree>
    <p:extLst>
      <p:ext uri="{BB962C8B-B14F-4D97-AF65-F5344CB8AC3E}">
        <p14:creationId xmlns:p14="http://schemas.microsoft.com/office/powerpoint/2010/main" val="193860809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Criteri </a:t>
            </a:r>
            <a:r>
              <a:rPr lang="it-IT" dirty="0"/>
              <a:t>DSM-5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6567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it-IT" sz="2200" i="1" dirty="0" smtClean="0"/>
              <a:t>C - </a:t>
            </a:r>
            <a:r>
              <a:rPr lang="it-IT" sz="2400" i="1" dirty="0"/>
              <a:t>Durata:</a:t>
            </a:r>
            <a:r>
              <a:rPr lang="it-IT" sz="2400" dirty="0"/>
              <a:t> segni continuativi del disturbo persistono per almeno 6 mesi. Questo periodo di 6 mesi deve includere almeno 1 mese di sintomi (o meno se trattati con successo) che soddisfino il Criterio A (cioè, sintomi della fase attiva), e può includere periodi di sintomi prodromici o residui. Durante questi periodi prodromici o residui, i segni del disturbo possono essere manifestati soltanto da sintomi negativi o da due o più sintomi elencati nel Criterio A presenti in forma attenuata (per es., convinzioni strane, esperienze percettive inusuali).</a:t>
            </a:r>
          </a:p>
          <a:p>
            <a:pPr marL="0" indent="0">
              <a:buNone/>
            </a:pPr>
            <a:endParaRPr lang="it-IT" sz="2200" dirty="0" smtClean="0"/>
          </a:p>
        </p:txBody>
      </p:sp>
    </p:spTree>
    <p:extLst>
      <p:ext uri="{BB962C8B-B14F-4D97-AF65-F5344CB8AC3E}">
        <p14:creationId xmlns:p14="http://schemas.microsoft.com/office/powerpoint/2010/main" val="214516289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Criteri </a:t>
            </a:r>
            <a:r>
              <a:rPr lang="it-IT" dirty="0"/>
              <a:t>DSM-5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6567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it-IT" sz="2200" i="1" dirty="0"/>
              <a:t>D</a:t>
            </a:r>
            <a:r>
              <a:rPr lang="it-IT" sz="2200" i="1" dirty="0" smtClean="0"/>
              <a:t> - </a:t>
            </a:r>
            <a:r>
              <a:rPr lang="it-IT" sz="2400" i="1" dirty="0"/>
              <a:t>Esclusione dei Disturbi </a:t>
            </a:r>
            <a:r>
              <a:rPr lang="it-IT" sz="2400" i="1" dirty="0" err="1"/>
              <a:t>Schizoaffettivo</a:t>
            </a:r>
            <a:r>
              <a:rPr lang="it-IT" sz="2400" i="1" dirty="0"/>
              <a:t> e dell’Umore: il Disturbo </a:t>
            </a:r>
            <a:r>
              <a:rPr lang="it-IT" sz="2400" i="1" dirty="0" err="1"/>
              <a:t>Schizoaffettivo</a:t>
            </a:r>
            <a:r>
              <a:rPr lang="it-IT" sz="2400" i="1" dirty="0"/>
              <a:t> ed il Disturbo dell’Umore Con Manifestazioni Psicotiche sono stati esclusi poiché: </a:t>
            </a:r>
          </a:p>
          <a:p>
            <a:r>
              <a:rPr lang="it-IT" sz="2400" i="1" dirty="0"/>
              <a:t>nessun Episodio Depressivo Maggiore, Maniacale o Misto si è verificato in concomitanza con i sintomi della fase attiva; </a:t>
            </a:r>
          </a:p>
          <a:p>
            <a:r>
              <a:rPr lang="it-IT" sz="2400" i="1" dirty="0"/>
              <a:t>oppure, se si sono verificati episodi di alterazioni dell’umore durante la fase di sintomi attivi, la loro durata totale risulta breve relativamente alla durata complessiva dei periodi attivo e residuo.</a:t>
            </a:r>
            <a:endParaRPr lang="it-IT" sz="2200" dirty="0" smtClean="0"/>
          </a:p>
        </p:txBody>
      </p:sp>
    </p:spTree>
    <p:extLst>
      <p:ext uri="{BB962C8B-B14F-4D97-AF65-F5344CB8AC3E}">
        <p14:creationId xmlns:p14="http://schemas.microsoft.com/office/powerpoint/2010/main" val="173557483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Criteri </a:t>
            </a:r>
            <a:r>
              <a:rPr lang="it-IT" dirty="0"/>
              <a:t>DSM-5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6567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it-IT" sz="2200" i="1" dirty="0" smtClean="0"/>
              <a:t>E - Esclusione </a:t>
            </a:r>
            <a:r>
              <a:rPr lang="it-IT" sz="2200" i="1" dirty="0"/>
              <a:t>di sostanze e di una condizione medica generale: il disturbo non è dovuto agli effetti fisiologici diretti di una sostanza (per es., una sostanza di abuso, un farmaco) o a una condizione medica generale. </a:t>
            </a:r>
            <a:endParaRPr lang="it-IT" sz="2200" i="1" dirty="0" smtClean="0"/>
          </a:p>
          <a:p>
            <a:pPr marL="0" indent="0">
              <a:buNone/>
            </a:pPr>
            <a:endParaRPr lang="it-IT" sz="2200" i="1" dirty="0"/>
          </a:p>
          <a:p>
            <a:pPr marL="0" indent="0">
              <a:buNone/>
            </a:pPr>
            <a:r>
              <a:rPr lang="it-IT" sz="2200" i="1" dirty="0" err="1" smtClean="0"/>
              <a:t>F</a:t>
            </a:r>
            <a:r>
              <a:rPr lang="it-IT" sz="2200" i="1" dirty="0" smtClean="0"/>
              <a:t> - Relazione </a:t>
            </a:r>
            <a:r>
              <a:rPr lang="it-IT" sz="2200" i="1" dirty="0"/>
              <a:t>con un Disturbo Pervasivo dello Sviluppo: se c’è una storia di Disturbo Autistico o di altro Disturbo Pervasivo dello Sviluppo, la diagnosi addizionale di Schizofrenia si fa soltanto se sono pure presenti deliri o allucinazioni rilevanti per almeno un mese (o meno se trattati con successo).</a:t>
            </a:r>
            <a:endParaRPr lang="it-IT" sz="2400" dirty="0"/>
          </a:p>
          <a:p>
            <a:pPr marL="0" indent="0">
              <a:buNone/>
            </a:pPr>
            <a:endParaRPr lang="it-IT" sz="2200" dirty="0" smtClean="0"/>
          </a:p>
        </p:txBody>
      </p:sp>
    </p:spTree>
    <p:extLst>
      <p:ext uri="{BB962C8B-B14F-4D97-AF65-F5344CB8AC3E}">
        <p14:creationId xmlns:p14="http://schemas.microsoft.com/office/powerpoint/2010/main" val="214516289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Criteri di </a:t>
            </a:r>
            <a:r>
              <a:rPr lang="it-IT" dirty="0" err="1" smtClean="0"/>
              <a:t>Emil</a:t>
            </a:r>
            <a:r>
              <a:rPr lang="it-IT" dirty="0" smtClean="0"/>
              <a:t> </a:t>
            </a:r>
            <a:r>
              <a:rPr lang="it-IT" dirty="0" err="1" smtClean="0"/>
              <a:t>Kraepelin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/>
          </a:bodyPr>
          <a:lstStyle/>
          <a:p>
            <a:r>
              <a:rPr lang="it-IT" sz="2400" i="1" dirty="0" smtClean="0"/>
              <a:t>Disturbi dell’attenzione e della comprensione</a:t>
            </a:r>
          </a:p>
          <a:p>
            <a:r>
              <a:rPr lang="it-IT" sz="2400" i="1" dirty="0" smtClean="0"/>
              <a:t>Allucinazioni, soprattutto uditive (voci)</a:t>
            </a:r>
          </a:p>
          <a:p>
            <a:r>
              <a:rPr lang="it-IT" sz="2400" i="1" dirty="0" smtClean="0"/>
              <a:t>Pensieri udibili (</a:t>
            </a:r>
            <a:r>
              <a:rPr lang="it-IT" sz="2400" i="1" dirty="0" err="1" smtClean="0"/>
              <a:t>Gedankenlautwerden</a:t>
            </a:r>
            <a:r>
              <a:rPr lang="it-IT" sz="2400" i="1" dirty="0" smtClean="0"/>
              <a:t>)</a:t>
            </a:r>
          </a:p>
          <a:p>
            <a:r>
              <a:rPr lang="it-IT" sz="2400" i="1" dirty="0" smtClean="0"/>
              <a:t>Esperienze di pensiero influenzato</a:t>
            </a:r>
          </a:p>
          <a:p>
            <a:r>
              <a:rPr lang="it-IT" sz="2400" i="1" dirty="0" smtClean="0"/>
              <a:t>Disturbi del flusso di pensiero, soprattutto riduzione della capacità di stabilire nessi associativi</a:t>
            </a:r>
          </a:p>
          <a:p>
            <a:r>
              <a:rPr lang="it-IT" sz="2400" i="1" dirty="0" smtClean="0"/>
              <a:t>Alterazione della funzione cognitiva e della capacità di giudizio</a:t>
            </a:r>
          </a:p>
          <a:p>
            <a:r>
              <a:rPr lang="it-IT" sz="2400" i="1" dirty="0" smtClean="0"/>
              <a:t>Comparsa di comportamento morboso (riduzione dell’iniziativa; obbedienza automatica; ecolalia, </a:t>
            </a:r>
            <a:r>
              <a:rPr lang="it-IT" sz="2400" i="1" dirty="0" err="1" smtClean="0"/>
              <a:t>ecoprassia</a:t>
            </a:r>
            <a:r>
              <a:rPr lang="it-IT" sz="2400" i="1" dirty="0" smtClean="0"/>
              <a:t>; comportamento dimostrativo; delirio catatonico; stereotipie; negativismo; autismo; disturbo dell’espressione vocale)</a:t>
            </a:r>
          </a:p>
        </p:txBody>
      </p:sp>
    </p:spTree>
    <p:extLst>
      <p:ext uri="{BB962C8B-B14F-4D97-AF65-F5344CB8AC3E}">
        <p14:creationId xmlns:p14="http://schemas.microsoft.com/office/powerpoint/2010/main" val="424621145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 smtClean="0"/>
              <a:t>Criteri sintomatologici di </a:t>
            </a:r>
            <a:r>
              <a:rPr lang="it-IT" dirty="0" err="1" smtClean="0"/>
              <a:t>Eugen</a:t>
            </a:r>
            <a:r>
              <a:rPr lang="it-IT" dirty="0" smtClean="0"/>
              <a:t> </a:t>
            </a:r>
            <a:r>
              <a:rPr lang="it-IT" dirty="0" err="1" smtClean="0"/>
              <a:t>Bleuler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290072"/>
            <a:ext cx="8229600" cy="567130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it-IT" sz="2000" i="1" dirty="0" smtClean="0"/>
              <a:t>Disturbi basilari o fondamentali:</a:t>
            </a:r>
          </a:p>
          <a:p>
            <a:r>
              <a:rPr lang="it-IT" sz="2000" i="1" dirty="0" smtClean="0"/>
              <a:t>Disturbi del pensiero formale</a:t>
            </a:r>
          </a:p>
          <a:p>
            <a:r>
              <a:rPr lang="it-IT" sz="2000" i="1" dirty="0" smtClean="0"/>
              <a:t>Disturbi dell’affettività</a:t>
            </a:r>
          </a:p>
          <a:p>
            <a:r>
              <a:rPr lang="it-IT" sz="2000" i="1" dirty="0" smtClean="0"/>
              <a:t>Disturbi dell’esperienza soggettiva del sé</a:t>
            </a:r>
          </a:p>
          <a:p>
            <a:r>
              <a:rPr lang="it-IT" sz="2000" i="1" dirty="0" smtClean="0"/>
              <a:t>Disturbi della volontà e del comportamento</a:t>
            </a:r>
          </a:p>
          <a:p>
            <a:r>
              <a:rPr lang="it-IT" sz="2000" i="1" dirty="0" smtClean="0"/>
              <a:t>Ambivalenza</a:t>
            </a:r>
          </a:p>
          <a:p>
            <a:r>
              <a:rPr lang="it-IT" sz="2000" i="1" dirty="0" smtClean="0"/>
              <a:t>Autismo</a:t>
            </a:r>
          </a:p>
          <a:p>
            <a:pPr marL="0" indent="0">
              <a:buNone/>
            </a:pPr>
            <a:r>
              <a:rPr lang="it-IT" sz="2000" i="1" dirty="0" smtClean="0"/>
              <a:t>Sintomi accessori:</a:t>
            </a:r>
          </a:p>
          <a:p>
            <a:r>
              <a:rPr lang="it-IT" sz="2000" i="1" dirty="0" smtClean="0"/>
              <a:t>Disturbi della percezione (allucinazioni)</a:t>
            </a:r>
          </a:p>
          <a:p>
            <a:r>
              <a:rPr lang="it-IT" sz="2000" i="1" dirty="0" smtClean="0"/>
              <a:t>Deliri</a:t>
            </a:r>
          </a:p>
          <a:p>
            <a:r>
              <a:rPr lang="it-IT" sz="2000" i="1" dirty="0" smtClean="0"/>
              <a:t>Particolari disturbi della memoria</a:t>
            </a:r>
          </a:p>
          <a:p>
            <a:r>
              <a:rPr lang="it-IT" sz="2000" i="1" dirty="0" smtClean="0"/>
              <a:t>Modificazione della personalità</a:t>
            </a:r>
          </a:p>
          <a:p>
            <a:r>
              <a:rPr lang="it-IT" sz="2000" i="1" dirty="0" smtClean="0"/>
              <a:t>Modificazioni del linguaggio e della scrittura</a:t>
            </a:r>
          </a:p>
          <a:p>
            <a:r>
              <a:rPr lang="it-IT" sz="2000" i="1" dirty="0" smtClean="0"/>
              <a:t>Sintomi somatici</a:t>
            </a:r>
          </a:p>
          <a:p>
            <a:r>
              <a:rPr lang="it-IT" sz="2000" i="1" dirty="0" smtClean="0"/>
              <a:t>Sintomi catatonici</a:t>
            </a:r>
          </a:p>
          <a:p>
            <a:r>
              <a:rPr lang="it-IT" sz="2000" i="1" dirty="0" smtClean="0"/>
              <a:t>Sindrome acuta (come melancolia, mania, catatonia o altre condizioni)</a:t>
            </a:r>
          </a:p>
        </p:txBody>
      </p:sp>
    </p:spTree>
    <p:extLst>
      <p:ext uri="{BB962C8B-B14F-4D97-AF65-F5344CB8AC3E}">
        <p14:creationId xmlns:p14="http://schemas.microsoft.com/office/powerpoint/2010/main" val="87653521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Criteri di Kurt Schneider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it-IT" sz="2000" i="1" dirty="0" smtClean="0"/>
              <a:t>Sintomi di primo rango:</a:t>
            </a:r>
          </a:p>
          <a:p>
            <a:r>
              <a:rPr lang="it-IT" sz="2000" i="1" dirty="0" smtClean="0"/>
              <a:t>Pensieri udibili</a:t>
            </a:r>
          </a:p>
          <a:p>
            <a:r>
              <a:rPr lang="it-IT" sz="2000" i="1" dirty="0" smtClean="0"/>
              <a:t>Voci che litigano o discutono</a:t>
            </a:r>
          </a:p>
          <a:p>
            <a:r>
              <a:rPr lang="it-IT" sz="2000" i="1" dirty="0" smtClean="0"/>
              <a:t>Voci che commentano</a:t>
            </a:r>
          </a:p>
          <a:p>
            <a:r>
              <a:rPr lang="it-IT" sz="2000" i="1" dirty="0" smtClean="0"/>
              <a:t>Esperienze di passività somatica</a:t>
            </a:r>
          </a:p>
          <a:p>
            <a:r>
              <a:rPr lang="it-IT" sz="2000" i="1" dirty="0" smtClean="0"/>
              <a:t>Furto del pensiero ed altre esperienze di influenzamento del pensiero</a:t>
            </a:r>
          </a:p>
          <a:p>
            <a:r>
              <a:rPr lang="it-IT" sz="2000" i="1" dirty="0" smtClean="0"/>
              <a:t>Trasmissione del pensiero</a:t>
            </a:r>
          </a:p>
          <a:p>
            <a:r>
              <a:rPr lang="it-IT" sz="2000" i="1" dirty="0" smtClean="0"/>
              <a:t>Percezioni deliranti</a:t>
            </a:r>
          </a:p>
          <a:p>
            <a:r>
              <a:rPr lang="it-IT" sz="2000" i="1" dirty="0" smtClean="0"/>
              <a:t>Tutte le altre esperienze che coinvolgono la volontà, l’affettività, gli impulsi</a:t>
            </a:r>
          </a:p>
          <a:p>
            <a:pPr marL="0" indent="0">
              <a:buNone/>
            </a:pPr>
            <a:r>
              <a:rPr lang="it-IT" sz="2000" i="1" dirty="0" smtClean="0"/>
              <a:t>Sintomi di secondo rango:</a:t>
            </a:r>
          </a:p>
          <a:p>
            <a:r>
              <a:rPr lang="it-IT" sz="2000" i="1" dirty="0" smtClean="0"/>
              <a:t>Altri disturbi della percezione</a:t>
            </a:r>
          </a:p>
          <a:p>
            <a:r>
              <a:rPr lang="it-IT" sz="2000" i="1" dirty="0" smtClean="0"/>
              <a:t>Idee deliranti improvvise</a:t>
            </a:r>
          </a:p>
          <a:p>
            <a:r>
              <a:rPr lang="it-IT" sz="2000" i="1" dirty="0" smtClean="0"/>
              <a:t>Perplessità</a:t>
            </a:r>
          </a:p>
          <a:p>
            <a:r>
              <a:rPr lang="it-IT" sz="2000" i="1" dirty="0" smtClean="0"/>
              <a:t>Modificazioni dell’umore di tipo depressivo ed euforico</a:t>
            </a:r>
          </a:p>
          <a:p>
            <a:r>
              <a:rPr lang="it-IT" sz="2000" i="1" dirty="0" smtClean="0"/>
              <a:t>Sentimenti di impoverimento emotivo</a:t>
            </a:r>
          </a:p>
          <a:p>
            <a:r>
              <a:rPr lang="it-IT" sz="2000" i="1" dirty="0" smtClean="0"/>
              <a:t>Altri sintomi</a:t>
            </a:r>
          </a:p>
        </p:txBody>
      </p:sp>
    </p:spTree>
    <p:extLst>
      <p:ext uri="{BB962C8B-B14F-4D97-AF65-F5344CB8AC3E}">
        <p14:creationId xmlns:p14="http://schemas.microsoft.com/office/powerpoint/2010/main" val="417508597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Diagnosi: segni e sintomi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65675"/>
          </a:xfrm>
        </p:spPr>
        <p:txBody>
          <a:bodyPr>
            <a:normAutofit fontScale="85000" lnSpcReduction="20000"/>
          </a:bodyPr>
          <a:lstStyle/>
          <a:p>
            <a:r>
              <a:rPr lang="it-IT" dirty="0" smtClean="0"/>
              <a:t>Funzionamento globale: diminuisce o non raggiunge il livello atteso</a:t>
            </a:r>
          </a:p>
          <a:p>
            <a:r>
              <a:rPr lang="it-IT" dirty="0" smtClean="0"/>
              <a:t>Contenuto del pensiero: anomalo per deliri, idee di riferimento, povertà del contenuto</a:t>
            </a:r>
          </a:p>
          <a:p>
            <a:r>
              <a:rPr lang="it-IT" dirty="0" smtClean="0"/>
              <a:t>Forma del pensiero: Illogicità, perdita dei nessi associativi, incoerenza, </a:t>
            </a:r>
            <a:r>
              <a:rPr lang="it-IT" dirty="0" err="1" smtClean="0"/>
              <a:t>circostanzialità</a:t>
            </a:r>
            <a:r>
              <a:rPr lang="it-IT" dirty="0" smtClean="0"/>
              <a:t>, tangenzialità, neologismi, blocco psichico, ecolalia (disturbo del pensiero)</a:t>
            </a:r>
          </a:p>
          <a:p>
            <a:r>
              <a:rPr lang="it-IT" dirty="0" smtClean="0"/>
              <a:t>Percezione: distorta (allucinazioni: soprattutto uditive ma anche tattili, olfattive, visive)</a:t>
            </a:r>
          </a:p>
          <a:p>
            <a:r>
              <a:rPr lang="it-IT" dirty="0" smtClean="0"/>
              <a:t>Affettività: anormale (appiattimento, ottundimento, superficialità, labilità, </a:t>
            </a:r>
            <a:r>
              <a:rPr lang="it-IT" dirty="0" err="1" smtClean="0"/>
              <a:t>inappropriatezza</a:t>
            </a:r>
            <a:r>
              <a:rPr lang="it-IT" dirty="0" smtClean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4394200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Diagnosi: segni e sintomi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65675"/>
          </a:xfrm>
        </p:spPr>
        <p:txBody>
          <a:bodyPr>
            <a:normAutofit fontScale="77500" lnSpcReduction="20000"/>
          </a:bodyPr>
          <a:lstStyle/>
          <a:p>
            <a:r>
              <a:rPr lang="it-IT" dirty="0"/>
              <a:t>Senso del sé: compromesso (perdita dei confini dell’ego, incapacità di distinguere la realtà interna da quella esterna)</a:t>
            </a:r>
          </a:p>
          <a:p>
            <a:r>
              <a:rPr lang="it-IT" dirty="0" smtClean="0"/>
              <a:t>Volontà: alterata (inadeguatezza di impulsi e motivazioni, ambivalenza)</a:t>
            </a:r>
          </a:p>
          <a:p>
            <a:r>
              <a:rPr lang="it-IT" dirty="0" smtClean="0"/>
              <a:t>Funzionamento interpersonale: compromesso (ritiro sociale, indifferenza emotiva, aggressività, inadeguatezza degli impulsi sessuali)</a:t>
            </a:r>
          </a:p>
          <a:p>
            <a:r>
              <a:rPr lang="it-IT" dirty="0" smtClean="0"/>
              <a:t>Comportamento psicomotorio: alterato (agitazione o rallentamento, smorfie, posture particolari, comportamenti rituali, catatonia)</a:t>
            </a:r>
          </a:p>
          <a:p>
            <a:r>
              <a:rPr lang="it-IT" dirty="0" smtClean="0"/>
              <a:t>Funzioni cognitive: compromesse (concretezza, disattenzione, compromessa elaborazione delle informazioni)</a:t>
            </a:r>
          </a:p>
        </p:txBody>
      </p:sp>
    </p:spTree>
    <p:extLst>
      <p:ext uri="{BB962C8B-B14F-4D97-AF65-F5344CB8AC3E}">
        <p14:creationId xmlns:p14="http://schemas.microsoft.com/office/powerpoint/2010/main" val="87071924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Tipi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65675"/>
          </a:xfrm>
        </p:spPr>
        <p:txBody>
          <a:bodyPr>
            <a:normAutofit/>
          </a:bodyPr>
          <a:lstStyle/>
          <a:p>
            <a:r>
              <a:rPr lang="it-IT" dirty="0" smtClean="0"/>
              <a:t>Paranoide</a:t>
            </a:r>
          </a:p>
          <a:p>
            <a:pPr lvl="1"/>
            <a:r>
              <a:rPr lang="it-IT" dirty="0"/>
              <a:t>Pensieri assillanti con deliri sistematizzati o con frequenti allucinazioni uditive correlate ad un singolo tema</a:t>
            </a:r>
          </a:p>
          <a:p>
            <a:pPr lvl="1"/>
            <a:r>
              <a:rPr lang="it-IT" dirty="0"/>
              <a:t>Assenza di: incoerenza, perdita nessi associativi, affettività appiattita o grossolanamente inappropriata, comportamento catatonico, comportamento grossolanamente disorganizzato</a:t>
            </a:r>
          </a:p>
          <a:p>
            <a:pPr lvl="1"/>
            <a:r>
              <a:rPr lang="it-IT" dirty="0"/>
              <a:t>Esordio più tardivo, prognosi migliore dei tipi catatonico e </a:t>
            </a:r>
            <a:r>
              <a:rPr lang="it-IT" dirty="0" smtClean="0"/>
              <a:t>disorganizzato</a:t>
            </a:r>
          </a:p>
        </p:txBody>
      </p:sp>
    </p:spTree>
    <p:extLst>
      <p:ext uri="{BB962C8B-B14F-4D97-AF65-F5344CB8AC3E}">
        <p14:creationId xmlns:p14="http://schemas.microsoft.com/office/powerpoint/2010/main" val="343995315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Tipi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65675"/>
          </a:xfrm>
        </p:spPr>
        <p:txBody>
          <a:bodyPr>
            <a:normAutofit/>
          </a:bodyPr>
          <a:lstStyle/>
          <a:p>
            <a:r>
              <a:rPr lang="it-IT" dirty="0" smtClean="0"/>
              <a:t>Disorganizzato</a:t>
            </a:r>
          </a:p>
          <a:p>
            <a:pPr lvl="1"/>
            <a:r>
              <a:rPr lang="it-IT" dirty="0" smtClean="0"/>
              <a:t>Incoerenza, marcata perdita dei nessi associativi, o comportamento grossolanamente disorganizzato</a:t>
            </a:r>
          </a:p>
          <a:p>
            <a:pPr lvl="1"/>
            <a:r>
              <a:rPr lang="it-IT" dirty="0" smtClean="0"/>
              <a:t>Affettività appiattita o grossolanamente inappropriata</a:t>
            </a:r>
          </a:p>
          <a:p>
            <a:pPr lvl="1"/>
            <a:r>
              <a:rPr lang="it-IT" dirty="0" smtClean="0"/>
              <a:t>Non soddisfa i criteri per tipo catatonico</a:t>
            </a:r>
          </a:p>
          <a:p>
            <a:pPr lvl="1"/>
            <a:r>
              <a:rPr lang="it-IT" dirty="0" smtClean="0"/>
              <a:t>Esordio precoce, aspetto trascurato</a:t>
            </a:r>
          </a:p>
        </p:txBody>
      </p:sp>
    </p:spTree>
    <p:extLst>
      <p:ext uri="{BB962C8B-B14F-4D97-AF65-F5344CB8AC3E}">
        <p14:creationId xmlns:p14="http://schemas.microsoft.com/office/powerpoint/2010/main" val="149982977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Tipi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65675"/>
          </a:xfrm>
        </p:spPr>
        <p:txBody>
          <a:bodyPr>
            <a:normAutofit/>
          </a:bodyPr>
          <a:lstStyle/>
          <a:p>
            <a:r>
              <a:rPr lang="it-IT" dirty="0" smtClean="0"/>
              <a:t>Catatonico</a:t>
            </a:r>
          </a:p>
          <a:p>
            <a:pPr lvl="1"/>
            <a:r>
              <a:rPr lang="it-IT" dirty="0" smtClean="0"/>
              <a:t>Stupor o mutismo</a:t>
            </a:r>
          </a:p>
          <a:p>
            <a:pPr lvl="1"/>
            <a:r>
              <a:rPr lang="it-IT" dirty="0" smtClean="0"/>
              <a:t>Negativismo</a:t>
            </a:r>
          </a:p>
          <a:p>
            <a:pPr lvl="1"/>
            <a:r>
              <a:rPr lang="it-IT" dirty="0" smtClean="0"/>
              <a:t>Rigidità</a:t>
            </a:r>
          </a:p>
          <a:p>
            <a:pPr lvl="1"/>
            <a:r>
              <a:rPr lang="it-IT" dirty="0" smtClean="0"/>
              <a:t>Eccitamento non finalizzato</a:t>
            </a:r>
          </a:p>
          <a:p>
            <a:pPr lvl="1"/>
            <a:r>
              <a:rPr lang="it-IT" dirty="0" smtClean="0"/>
              <a:t>Posture catatoniche</a:t>
            </a:r>
          </a:p>
          <a:p>
            <a:pPr lvl="1"/>
            <a:r>
              <a:rPr lang="it-IT" dirty="0" smtClean="0"/>
              <a:t>Ecolalia o </a:t>
            </a:r>
            <a:r>
              <a:rPr lang="it-IT" dirty="0" err="1" smtClean="0"/>
              <a:t>ecoprassia</a:t>
            </a:r>
            <a:endParaRPr lang="it-IT" dirty="0" smtClean="0"/>
          </a:p>
          <a:p>
            <a:pPr lvl="1"/>
            <a:r>
              <a:rPr lang="it-IT" dirty="0" smtClean="0"/>
              <a:t>Possibile necessità di assistenza medica</a:t>
            </a:r>
          </a:p>
        </p:txBody>
      </p:sp>
    </p:spTree>
    <p:extLst>
      <p:ext uri="{BB962C8B-B14F-4D97-AF65-F5344CB8AC3E}">
        <p14:creationId xmlns:p14="http://schemas.microsoft.com/office/powerpoint/2010/main" val="149982977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Tipi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65675"/>
          </a:xfrm>
        </p:spPr>
        <p:txBody>
          <a:bodyPr>
            <a:normAutofit fontScale="92500"/>
          </a:bodyPr>
          <a:lstStyle/>
          <a:p>
            <a:r>
              <a:rPr lang="it-IT" dirty="0" smtClean="0"/>
              <a:t>Indifferenziato</a:t>
            </a:r>
          </a:p>
          <a:p>
            <a:pPr lvl="1"/>
            <a:r>
              <a:rPr lang="it-IT" dirty="0"/>
              <a:t>Predominanza di deliri, allucinazioni, incoerenza, o comportamento grossolanamente disorganizzato</a:t>
            </a:r>
          </a:p>
          <a:p>
            <a:pPr lvl="1"/>
            <a:r>
              <a:rPr lang="it-IT" dirty="0"/>
              <a:t>Non soddisfa i criteri per tipo paranoide, catatonico, </a:t>
            </a:r>
            <a:r>
              <a:rPr lang="it-IT" dirty="0" smtClean="0"/>
              <a:t>disorganizzato</a:t>
            </a:r>
          </a:p>
          <a:p>
            <a:r>
              <a:rPr lang="it-IT" dirty="0" smtClean="0"/>
              <a:t>Residuo</a:t>
            </a:r>
          </a:p>
          <a:p>
            <a:pPr lvl="1"/>
            <a:r>
              <a:rPr lang="it-IT" dirty="0" smtClean="0"/>
              <a:t>Assenza di importanti deliri, allucinazioni, incoerenza o comportamento grossolanamente disorganizzato</a:t>
            </a:r>
          </a:p>
          <a:p>
            <a:pPr lvl="1"/>
            <a:r>
              <a:rPr lang="it-IT" dirty="0" smtClean="0"/>
              <a:t>Persistente evidenza del disturbo per la presenza di due o più sintomi residui</a:t>
            </a:r>
          </a:p>
          <a:p>
            <a:pPr marL="0" indent="0">
              <a:buNone/>
            </a:pPr>
            <a:endParaRPr lang="it-IT" dirty="0" smtClean="0"/>
          </a:p>
          <a:p>
            <a:pPr lvl="1"/>
            <a:endParaRPr lang="it-IT" dirty="0" smtClean="0"/>
          </a:p>
        </p:txBody>
      </p:sp>
    </p:spTree>
    <p:extLst>
      <p:ext uri="{BB962C8B-B14F-4D97-AF65-F5344CB8AC3E}">
        <p14:creationId xmlns:p14="http://schemas.microsoft.com/office/powerpoint/2010/main" val="274514519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Tipi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199" y="1600200"/>
            <a:ext cx="8343485" cy="4765675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it-IT" dirty="0" smtClean="0"/>
              <a:t>Un sistema alternativo di classificazione suddivide i pazienti schizofrenici in tipo I e tipo II, sulla base della prevalenza di sintomi positivi/produttivi (tipo I) o di sintomi negativi (</a:t>
            </a:r>
            <a:r>
              <a:rPr lang="it-IT" dirty="0" err="1" smtClean="0"/>
              <a:t>tipoII</a:t>
            </a:r>
            <a:r>
              <a:rPr lang="it-IT" dirty="0" smtClean="0"/>
              <a:t>).</a:t>
            </a:r>
          </a:p>
          <a:p>
            <a:pPr marL="0" indent="0">
              <a:buNone/>
            </a:pPr>
            <a:endParaRPr lang="it-IT" dirty="0" smtClean="0"/>
          </a:p>
          <a:p>
            <a:r>
              <a:rPr lang="it-IT" dirty="0" smtClean="0"/>
              <a:t>Sintomi positivi: deliri, allucinazioni, perdita dei nessi associativi, comportamento bizzarro, logorrea</a:t>
            </a:r>
          </a:p>
          <a:p>
            <a:r>
              <a:rPr lang="it-IT" dirty="0" smtClean="0"/>
              <a:t>Sintomi negativi: appiattimento/ottundimento affettivo, povertà ideativa e di linguaggio, trascuratezza della persona, perdita di interessi, </a:t>
            </a:r>
            <a:r>
              <a:rPr lang="it-IT" dirty="0" err="1" smtClean="0"/>
              <a:t>anedonia</a:t>
            </a:r>
            <a:r>
              <a:rPr lang="it-IT" dirty="0" smtClean="0"/>
              <a:t>, ritiro sociale, deficit cognitivi e di attenzione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38698237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Epidemiologia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199" y="1600200"/>
            <a:ext cx="8343485" cy="5257800"/>
          </a:xfrm>
        </p:spPr>
        <p:txBody>
          <a:bodyPr>
            <a:normAutofit fontScale="92500"/>
          </a:bodyPr>
          <a:lstStyle/>
          <a:p>
            <a:r>
              <a:rPr lang="it-IT" dirty="0" smtClean="0"/>
              <a:t>Incidenza e prevalenza</a:t>
            </a:r>
          </a:p>
          <a:p>
            <a:pPr lvl="1"/>
            <a:r>
              <a:rPr lang="it-IT" dirty="0"/>
              <a:t>Nel mondo ogni anno circa 2 mln di nuovi casi</a:t>
            </a:r>
          </a:p>
          <a:p>
            <a:pPr lvl="1"/>
            <a:r>
              <a:rPr lang="it-IT" dirty="0"/>
              <a:t>Prevalenza </a:t>
            </a:r>
            <a:r>
              <a:rPr lang="it-IT" dirty="0" err="1"/>
              <a:t>lifetime</a:t>
            </a:r>
            <a:r>
              <a:rPr lang="it-IT" dirty="0"/>
              <a:t> 1-1,5% </a:t>
            </a:r>
            <a:r>
              <a:rPr lang="it-IT" dirty="0" smtClean="0"/>
              <a:t>circa</a:t>
            </a:r>
          </a:p>
          <a:p>
            <a:pPr marL="457200" lvl="1" indent="0">
              <a:buNone/>
            </a:pPr>
            <a:endParaRPr lang="it-IT" dirty="0" smtClean="0"/>
          </a:p>
          <a:p>
            <a:r>
              <a:rPr lang="it-IT" dirty="0" smtClean="0"/>
              <a:t>Sex Ratio  M:F=1:1</a:t>
            </a:r>
          </a:p>
          <a:p>
            <a:pPr marL="0" indent="0">
              <a:buNone/>
            </a:pPr>
            <a:endParaRPr lang="it-IT" dirty="0" smtClean="0"/>
          </a:p>
          <a:p>
            <a:r>
              <a:rPr lang="it-IT" dirty="0" smtClean="0"/>
              <a:t>Condizioni socioeconomiche</a:t>
            </a:r>
          </a:p>
          <a:p>
            <a:pPr lvl="1"/>
            <a:r>
              <a:rPr lang="it-IT" dirty="0" smtClean="0"/>
              <a:t>Maggiore prevalenza in gruppi socioeconomici inferiori</a:t>
            </a:r>
          </a:p>
          <a:p>
            <a:pPr lvl="1"/>
            <a:r>
              <a:rPr lang="it-IT" dirty="0" smtClean="0"/>
              <a:t>Uguale incidenza nelle diverse classi socioeconomiche</a:t>
            </a:r>
          </a:p>
          <a:p>
            <a:pPr lvl="1"/>
            <a:r>
              <a:rPr lang="it-IT" dirty="0" smtClean="0"/>
              <a:t>Teoria della deriva verso il basso</a:t>
            </a:r>
          </a:p>
          <a:p>
            <a:endParaRPr lang="it-IT" dirty="0" smtClean="0"/>
          </a:p>
        </p:txBody>
      </p:sp>
    </p:spTree>
    <p:extLst>
      <p:ext uri="{BB962C8B-B14F-4D97-AF65-F5344CB8AC3E}">
        <p14:creationId xmlns:p14="http://schemas.microsoft.com/office/powerpoint/2010/main" val="285348723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Epidemiologia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199" y="1600200"/>
            <a:ext cx="8343485" cy="5257800"/>
          </a:xfrm>
        </p:spPr>
        <p:txBody>
          <a:bodyPr>
            <a:normAutofit/>
          </a:bodyPr>
          <a:lstStyle/>
          <a:p>
            <a:r>
              <a:rPr lang="it-IT" dirty="0" smtClean="0"/>
              <a:t>Età di esordio</a:t>
            </a:r>
          </a:p>
          <a:p>
            <a:pPr lvl="1"/>
            <a:r>
              <a:rPr lang="it-IT" dirty="0"/>
              <a:t>Comune tra i 15 e i 35 anni</a:t>
            </a:r>
          </a:p>
          <a:p>
            <a:pPr lvl="1"/>
            <a:r>
              <a:rPr lang="it-IT" dirty="0"/>
              <a:t>50% casi al di sotto dei 25 aa</a:t>
            </a:r>
          </a:p>
          <a:p>
            <a:pPr lvl="1"/>
            <a:r>
              <a:rPr lang="it-IT" dirty="0"/>
              <a:t>Raramente esordio prima dei 10 o dopo i 40 aa</a:t>
            </a:r>
          </a:p>
          <a:p>
            <a:pPr lvl="1"/>
            <a:r>
              <a:rPr lang="it-IT" dirty="0"/>
              <a:t>Esordio più precoce nei maschi che nelle </a:t>
            </a:r>
            <a:r>
              <a:rPr lang="it-IT" dirty="0" smtClean="0"/>
              <a:t>femmine</a:t>
            </a:r>
          </a:p>
          <a:p>
            <a:pPr lvl="1"/>
            <a:endParaRPr lang="it-IT" dirty="0"/>
          </a:p>
          <a:p>
            <a:pPr marL="457200" lvl="1" indent="0">
              <a:buNone/>
            </a:pPr>
            <a:endParaRPr lang="it-IT" dirty="0" smtClean="0"/>
          </a:p>
          <a:p>
            <a:r>
              <a:rPr lang="it-IT" dirty="0"/>
              <a:t>Stagionalità: incidenza maggiore nei nati in tardo inverno/inizio primavera</a:t>
            </a:r>
          </a:p>
          <a:p>
            <a:endParaRPr lang="it-IT" dirty="0" smtClean="0"/>
          </a:p>
        </p:txBody>
      </p:sp>
    </p:spTree>
    <p:extLst>
      <p:ext uri="{BB962C8B-B14F-4D97-AF65-F5344CB8AC3E}">
        <p14:creationId xmlns:p14="http://schemas.microsoft.com/office/powerpoint/2010/main" val="423302330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Eziologia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199" y="1600200"/>
            <a:ext cx="8343485" cy="5257800"/>
          </a:xfrm>
        </p:spPr>
        <p:txBody>
          <a:bodyPr>
            <a:normAutofit lnSpcReduction="10000"/>
          </a:bodyPr>
          <a:lstStyle/>
          <a:p>
            <a:r>
              <a:rPr lang="it-IT" dirty="0" smtClean="0"/>
              <a:t>A causa dell’eterogeneità del quadro clinico nessun singolo fattore eziologico è considerato la vera causa</a:t>
            </a:r>
          </a:p>
          <a:p>
            <a:r>
              <a:rPr lang="it-IT" dirty="0" smtClean="0"/>
              <a:t>Modello della vulnerabilità biologica scatenata da stress biologici, psicosociali, ambientali</a:t>
            </a:r>
          </a:p>
          <a:p>
            <a:r>
              <a:rPr lang="it-IT" dirty="0" smtClean="0"/>
              <a:t>Fattori</a:t>
            </a:r>
          </a:p>
          <a:p>
            <a:pPr lvl="1"/>
            <a:r>
              <a:rPr lang="it-IT" dirty="0" smtClean="0"/>
              <a:t>Genetici</a:t>
            </a:r>
          </a:p>
          <a:p>
            <a:pPr lvl="1"/>
            <a:r>
              <a:rPr lang="it-IT" dirty="0" smtClean="0"/>
              <a:t>Biologici</a:t>
            </a:r>
          </a:p>
          <a:p>
            <a:pPr lvl="1"/>
            <a:r>
              <a:rPr lang="it-IT" dirty="0" smtClean="0"/>
              <a:t>Psicosociali</a:t>
            </a:r>
          </a:p>
          <a:p>
            <a:pPr lvl="1"/>
            <a:r>
              <a:rPr lang="it-IT" dirty="0" smtClean="0"/>
              <a:t>Ambientali</a:t>
            </a:r>
          </a:p>
        </p:txBody>
      </p:sp>
    </p:spTree>
    <p:extLst>
      <p:ext uri="{BB962C8B-B14F-4D97-AF65-F5344CB8AC3E}">
        <p14:creationId xmlns:p14="http://schemas.microsoft.com/office/powerpoint/2010/main" val="278871924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Fattori biologici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199" y="1600200"/>
            <a:ext cx="8343485" cy="5257800"/>
          </a:xfrm>
        </p:spPr>
        <p:txBody>
          <a:bodyPr>
            <a:normAutofit/>
          </a:bodyPr>
          <a:lstStyle/>
          <a:p>
            <a:pPr marL="342900" lvl="1" indent="-342900">
              <a:buFont typeface="Arial"/>
              <a:buChar char="•"/>
            </a:pPr>
            <a:r>
              <a:rPr lang="it-IT" dirty="0" smtClean="0"/>
              <a:t>Ipotesi dopaminergica</a:t>
            </a:r>
          </a:p>
          <a:p>
            <a:pPr marL="742950" lvl="2" indent="-342900"/>
            <a:r>
              <a:rPr lang="it-IT" dirty="0" smtClean="0"/>
              <a:t>i </a:t>
            </a:r>
            <a:r>
              <a:rPr lang="it-IT" dirty="0"/>
              <a:t>sintomi della schizofrenia derivano in parte da un’iperattività dopaminergica a livello limbico (sintomi positivi) e da una riduzione dell’attività dopaminergica frontale (sintomi negativi</a:t>
            </a:r>
            <a:r>
              <a:rPr lang="it-IT" dirty="0" smtClean="0"/>
              <a:t>)</a:t>
            </a:r>
          </a:p>
          <a:p>
            <a:pPr marL="742950" lvl="2" indent="-342900"/>
            <a:r>
              <a:rPr lang="it-IT" dirty="0" smtClean="0"/>
              <a:t>Le </a:t>
            </a:r>
            <a:r>
              <a:rPr lang="it-IT" dirty="0"/>
              <a:t>alterazioni potrebbero essere causate da ipersensibilità dei recettori o da alterazioni del </a:t>
            </a:r>
            <a:r>
              <a:rPr lang="it-IT" dirty="0" err="1"/>
              <a:t>rlascio</a:t>
            </a:r>
            <a:r>
              <a:rPr lang="it-IT" dirty="0"/>
              <a:t> di </a:t>
            </a:r>
            <a:r>
              <a:rPr lang="it-IT" dirty="0" smtClean="0"/>
              <a:t>dopamina</a:t>
            </a:r>
          </a:p>
          <a:p>
            <a:pPr marL="742950" lvl="2" indent="-342900"/>
            <a:r>
              <a:rPr lang="it-IT" dirty="0" smtClean="0"/>
              <a:t>Teoria basata sugli effetti di farmaci che aumentano i livelli di dopamina (amfetamine, cocaina) e sugli effetti antipsicotici degli antagonisti dei recettori della dopamina (ad es. </a:t>
            </a:r>
            <a:r>
              <a:rPr lang="it-IT" dirty="0" err="1" smtClean="0"/>
              <a:t>aloperidolo</a:t>
            </a:r>
            <a:r>
              <a:rPr lang="it-IT" dirty="0" smtClean="0"/>
              <a:t>)</a:t>
            </a:r>
            <a:endParaRPr lang="it-IT" dirty="0"/>
          </a:p>
          <a:p>
            <a:endParaRPr lang="it-IT" dirty="0" smtClean="0"/>
          </a:p>
        </p:txBody>
      </p:sp>
    </p:spTree>
    <p:extLst>
      <p:ext uri="{BB962C8B-B14F-4D97-AF65-F5344CB8AC3E}">
        <p14:creationId xmlns:p14="http://schemas.microsoft.com/office/powerpoint/2010/main" val="363751686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Fattori biologici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199" y="1600200"/>
            <a:ext cx="8343485" cy="5257800"/>
          </a:xfrm>
        </p:spPr>
        <p:txBody>
          <a:bodyPr>
            <a:normAutofit/>
          </a:bodyPr>
          <a:lstStyle/>
          <a:p>
            <a:pPr marL="342900" lvl="1" indent="-342900">
              <a:buFont typeface="Arial"/>
              <a:buChar char="•"/>
            </a:pPr>
            <a:r>
              <a:rPr lang="it-IT" dirty="0" smtClean="0"/>
              <a:t>Ipotesi </a:t>
            </a:r>
            <a:r>
              <a:rPr lang="it-IT" dirty="0" err="1" smtClean="0"/>
              <a:t>glutammatergica</a:t>
            </a:r>
            <a:endParaRPr lang="it-IT" dirty="0" smtClean="0"/>
          </a:p>
          <a:p>
            <a:pPr marL="742950" lvl="2" indent="-342900"/>
            <a:r>
              <a:rPr lang="it-IT" dirty="0"/>
              <a:t>È stato ipotizzato che l’ipofunzione del recettore del glutammato </a:t>
            </a:r>
            <a:r>
              <a:rPr lang="it-IT" dirty="0" err="1"/>
              <a:t>N</a:t>
            </a:r>
            <a:r>
              <a:rPr lang="it-IT" dirty="0"/>
              <a:t>-</a:t>
            </a:r>
            <a:r>
              <a:rPr lang="it-IT" dirty="0" err="1"/>
              <a:t>metil</a:t>
            </a:r>
            <a:r>
              <a:rPr lang="it-IT" dirty="0"/>
              <a:t>-D-</a:t>
            </a:r>
            <a:r>
              <a:rPr lang="it-IT" dirty="0" err="1"/>
              <a:t>Aspartato</a:t>
            </a:r>
            <a:r>
              <a:rPr lang="it-IT" dirty="0"/>
              <a:t> (NMDA) possa causare i sintomi positivi e negativi</a:t>
            </a:r>
          </a:p>
          <a:p>
            <a:pPr marL="742950" lvl="2" indent="-342900"/>
            <a:r>
              <a:rPr lang="it-IT" dirty="0"/>
              <a:t>Effetti </a:t>
            </a:r>
            <a:r>
              <a:rPr lang="it-IT" dirty="0" err="1"/>
              <a:t>psicotogenici</a:t>
            </a:r>
            <a:r>
              <a:rPr lang="it-IT" dirty="0"/>
              <a:t> degli antagonisti NMDA </a:t>
            </a:r>
            <a:r>
              <a:rPr lang="it-IT" dirty="0" err="1"/>
              <a:t>fenciclidina</a:t>
            </a:r>
            <a:r>
              <a:rPr lang="it-IT" dirty="0"/>
              <a:t> e </a:t>
            </a:r>
            <a:r>
              <a:rPr lang="it-IT" dirty="0" err="1" smtClean="0"/>
              <a:t>ketamina</a:t>
            </a:r>
            <a:endParaRPr lang="it-IT" dirty="0" smtClean="0"/>
          </a:p>
          <a:p>
            <a:pPr marL="342900" lvl="1" indent="-342900">
              <a:buFont typeface="Arial"/>
              <a:buChar char="•"/>
            </a:pPr>
            <a:r>
              <a:rPr lang="it-IT" dirty="0" smtClean="0"/>
              <a:t>Ipotesi serotoninergica</a:t>
            </a:r>
          </a:p>
          <a:p>
            <a:pPr marL="742950" lvl="2" indent="-342900"/>
            <a:r>
              <a:rPr lang="it-IT" dirty="0" smtClean="0"/>
              <a:t>In alcuni pazienti schizofrenici sembra esservi un’alterazione del metabolismo della serotonina</a:t>
            </a:r>
          </a:p>
          <a:p>
            <a:pPr marL="742950" lvl="2" indent="-342900"/>
            <a:r>
              <a:rPr lang="it-IT" dirty="0" smtClean="0"/>
              <a:t>Descritta sia un’</a:t>
            </a:r>
            <a:r>
              <a:rPr lang="it-IT" dirty="0" err="1" smtClean="0"/>
              <a:t>iper</a:t>
            </a:r>
            <a:r>
              <a:rPr lang="it-IT" dirty="0" smtClean="0"/>
              <a:t> che un’</a:t>
            </a:r>
            <a:r>
              <a:rPr lang="it-IT" dirty="0" err="1" smtClean="0"/>
              <a:t>iposerotoninemia</a:t>
            </a:r>
            <a:endParaRPr lang="it-IT" dirty="0" smtClean="0"/>
          </a:p>
          <a:p>
            <a:pPr marL="742950" lvl="2" indent="-342900"/>
            <a:r>
              <a:rPr lang="it-IT" dirty="0" smtClean="0"/>
              <a:t>L’antagonismo dei recettori 5HT2 è stato considerato importante nel ridurre i sintomi psicotici</a:t>
            </a:r>
          </a:p>
          <a:p>
            <a:pPr marL="742950" lvl="2" indent="-342900"/>
            <a:endParaRPr lang="it-IT" dirty="0" smtClean="0"/>
          </a:p>
        </p:txBody>
      </p:sp>
    </p:spTree>
    <p:extLst>
      <p:ext uri="{BB962C8B-B14F-4D97-AF65-F5344CB8AC3E}">
        <p14:creationId xmlns:p14="http://schemas.microsoft.com/office/powerpoint/2010/main" val="335200325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Fattori biologici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199" y="1600200"/>
            <a:ext cx="8343485" cy="5257800"/>
          </a:xfrm>
        </p:spPr>
        <p:txBody>
          <a:bodyPr>
            <a:normAutofit fontScale="92500"/>
          </a:bodyPr>
          <a:lstStyle/>
          <a:p>
            <a:pPr marL="342900" lvl="1" indent="-342900">
              <a:buFont typeface="Arial"/>
              <a:buChar char="•"/>
            </a:pPr>
            <a:r>
              <a:rPr lang="it-IT" dirty="0" smtClean="0"/>
              <a:t>Ipotesi </a:t>
            </a:r>
            <a:r>
              <a:rPr lang="it-IT" dirty="0" err="1" smtClean="0"/>
              <a:t>GABAergica</a:t>
            </a:r>
            <a:endParaRPr lang="it-IT" dirty="0" smtClean="0"/>
          </a:p>
          <a:p>
            <a:pPr marL="742950" lvl="2" indent="-342900"/>
            <a:r>
              <a:rPr lang="it-IT" dirty="0"/>
              <a:t>La riduzione dell’attività dell’ acido </a:t>
            </a:r>
            <a:r>
              <a:rPr lang="el-GR" dirty="0"/>
              <a:t>γ</a:t>
            </a:r>
            <a:r>
              <a:rPr lang="it-IT" dirty="0"/>
              <a:t>-</a:t>
            </a:r>
            <a:r>
              <a:rPr lang="it-IT" dirty="0" err="1"/>
              <a:t>aminobutirrico</a:t>
            </a:r>
            <a:r>
              <a:rPr lang="it-IT" dirty="0"/>
              <a:t> può determinare aumento dell’attività </a:t>
            </a:r>
            <a:r>
              <a:rPr lang="it-IT" dirty="0" smtClean="0"/>
              <a:t>dopaminergica</a:t>
            </a:r>
          </a:p>
          <a:p>
            <a:pPr marL="342900" lvl="1" indent="-342900">
              <a:buFont typeface="Arial"/>
              <a:buChar char="•"/>
            </a:pPr>
            <a:r>
              <a:rPr lang="it-IT" dirty="0" smtClean="0"/>
              <a:t>Teorie relative allo sviluppo nervoso e neurodegenerative</a:t>
            </a:r>
          </a:p>
          <a:p>
            <a:pPr marL="742950" lvl="2" indent="-342900"/>
            <a:r>
              <a:rPr lang="it-IT" dirty="0" smtClean="0"/>
              <a:t>Evidenze di anomalie della migrazione neuronale durante il 2° trimestre dello sviluppo fetale</a:t>
            </a:r>
          </a:p>
          <a:p>
            <a:pPr marL="742950" lvl="2" indent="-342900"/>
            <a:r>
              <a:rPr lang="it-IT" dirty="0" smtClean="0"/>
              <a:t>Teorie relative all’anormale funzionamento neuronale durante l’adolescenza, che condurrebbe all’insorgenza dei sintomi</a:t>
            </a:r>
          </a:p>
          <a:p>
            <a:pPr marL="742950" lvl="2" indent="-342900"/>
            <a:r>
              <a:rPr lang="it-IT" dirty="0" smtClean="0"/>
              <a:t>Possibile perdita neuronale mediata dal glutammato</a:t>
            </a:r>
          </a:p>
          <a:p>
            <a:pPr marL="742950" lvl="2" indent="-342900"/>
            <a:r>
              <a:rPr lang="it-IT" dirty="0" smtClean="0"/>
              <a:t>Queste osservazioni potrebbero spiegare la perdita cellulare senza </a:t>
            </a:r>
            <a:r>
              <a:rPr lang="it-IT" dirty="0" err="1" smtClean="0"/>
              <a:t>gliosi</a:t>
            </a:r>
            <a:r>
              <a:rPr lang="it-IT" dirty="0" smtClean="0"/>
              <a:t> che si osserva nella schizofrenia</a:t>
            </a:r>
            <a:r>
              <a:rPr lang="it-IT" dirty="0"/>
              <a:t> </a:t>
            </a:r>
            <a:r>
              <a:rPr lang="it-IT" dirty="0" smtClean="0"/>
              <a:t>e la natura progressiva del disturbo in alcuni pazienti</a:t>
            </a:r>
          </a:p>
        </p:txBody>
      </p:sp>
    </p:spTree>
    <p:extLst>
      <p:ext uri="{BB962C8B-B14F-4D97-AF65-F5344CB8AC3E}">
        <p14:creationId xmlns:p14="http://schemas.microsoft.com/office/powerpoint/2010/main" val="249309262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Fattori </a:t>
            </a:r>
            <a:r>
              <a:rPr lang="it-IT" dirty="0" smtClean="0"/>
              <a:t>psicosociali e ambientali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199" y="1600200"/>
            <a:ext cx="8343485" cy="5257800"/>
          </a:xfrm>
        </p:spPr>
        <p:txBody>
          <a:bodyPr>
            <a:normAutofit/>
          </a:bodyPr>
          <a:lstStyle/>
          <a:p>
            <a:pPr marL="342900" lvl="1" indent="-342900">
              <a:buFont typeface="Arial"/>
              <a:buChar char="•"/>
            </a:pPr>
            <a:r>
              <a:rPr lang="it-IT" dirty="0" smtClean="0"/>
              <a:t>Fattori familiari</a:t>
            </a:r>
          </a:p>
          <a:p>
            <a:pPr marL="742950" lvl="2" indent="-342900"/>
            <a:r>
              <a:rPr lang="it-IT" dirty="0" smtClean="0"/>
              <a:t>Pazienti le cui famiglie hanno elevata Emotività Espressa (EE) hanno tassi di recidiva superiori</a:t>
            </a:r>
          </a:p>
          <a:p>
            <a:pPr marL="742950" lvl="2" indent="-342900"/>
            <a:r>
              <a:rPr lang="it-IT" dirty="0" smtClean="0"/>
              <a:t>EE: comportamenti esageratamente coinvolgenti e invadenti, ostili, critici o dominanti che relegano il soggetto in un ruolo infantile</a:t>
            </a:r>
          </a:p>
          <a:p>
            <a:pPr marL="342900" lvl="1" indent="-342900">
              <a:buFont typeface="Arial"/>
              <a:buChar char="•"/>
            </a:pPr>
            <a:r>
              <a:rPr lang="it-IT" dirty="0" smtClean="0"/>
              <a:t>Aspetti psicodinamici</a:t>
            </a:r>
          </a:p>
          <a:p>
            <a:pPr marL="742950" lvl="2" indent="-342900"/>
            <a:r>
              <a:rPr lang="it-IT" dirty="0" smtClean="0"/>
              <a:t>I fattori di stress psicologico e ambientale in grado di causare uno scompenso psicotico possono essere specifici per il singolo paziente</a:t>
            </a:r>
          </a:p>
        </p:txBody>
      </p:sp>
    </p:spTree>
    <p:extLst>
      <p:ext uri="{BB962C8B-B14F-4D97-AF65-F5344CB8AC3E}">
        <p14:creationId xmlns:p14="http://schemas.microsoft.com/office/powerpoint/2010/main" val="166925518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Teoria infettiva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199" y="1600200"/>
            <a:ext cx="8343485" cy="5257800"/>
          </a:xfrm>
        </p:spPr>
        <p:txBody>
          <a:bodyPr>
            <a:normAutofit/>
          </a:bodyPr>
          <a:lstStyle/>
          <a:p>
            <a:pPr marL="342900" lvl="1" indent="-342900">
              <a:buFont typeface="Arial"/>
              <a:buChar char="•"/>
            </a:pPr>
            <a:r>
              <a:rPr lang="it-IT" dirty="0" smtClean="0"/>
              <a:t>Evidenze a favore di un’eziologia virale:</a:t>
            </a:r>
          </a:p>
          <a:p>
            <a:pPr marL="742950" lvl="2" indent="-342900"/>
            <a:r>
              <a:rPr lang="it-IT" dirty="0" err="1" smtClean="0"/>
              <a:t>Gliosi</a:t>
            </a:r>
            <a:r>
              <a:rPr lang="it-IT" dirty="0" smtClean="0"/>
              <a:t>, cicatrici gliali</a:t>
            </a:r>
          </a:p>
          <a:p>
            <a:pPr marL="742950" lvl="2" indent="-342900"/>
            <a:r>
              <a:rPr lang="it-IT" dirty="0" smtClean="0"/>
              <a:t>Presenza di anticorpi antivirali nel siero e nel liquor di alcuni pazienti</a:t>
            </a:r>
          </a:p>
          <a:p>
            <a:pPr marL="742950" lvl="2" indent="-342900"/>
            <a:r>
              <a:rPr lang="it-IT" dirty="0" smtClean="0"/>
              <a:t>Maggior frequenza di complicazioni perinatali</a:t>
            </a:r>
          </a:p>
          <a:p>
            <a:pPr marL="742950" lvl="2" indent="-342900"/>
            <a:r>
              <a:rPr lang="it-IT" dirty="0" smtClean="0"/>
              <a:t>Stagionalità della data di nascita</a:t>
            </a:r>
          </a:p>
        </p:txBody>
      </p:sp>
    </p:spTree>
    <p:extLst>
      <p:ext uri="{BB962C8B-B14F-4D97-AF65-F5344CB8AC3E}">
        <p14:creationId xmlns:p14="http://schemas.microsoft.com/office/powerpoint/2010/main" val="230463512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 smtClean="0"/>
              <a:t>Esami di laboratorio e Test psicologici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199" y="1600200"/>
            <a:ext cx="8343485" cy="5257800"/>
          </a:xfrm>
        </p:spPr>
        <p:txBody>
          <a:bodyPr>
            <a:normAutofit/>
          </a:bodyPr>
          <a:lstStyle/>
          <a:p>
            <a:pPr marL="342900" lvl="1" indent="-342900">
              <a:buFont typeface="Arial"/>
              <a:buChar char="•"/>
            </a:pPr>
            <a:r>
              <a:rPr lang="it-IT" dirty="0" smtClean="0"/>
              <a:t>EEG: la maggior parte dei pazienti ha EEG normali; in alcuni casi si osservano ridotta attività alfa, aumento attività delta e theta; anomalie parossistiche e/o aumentata sensibilità alle procedure di attivazione</a:t>
            </a:r>
          </a:p>
          <a:p>
            <a:pPr marL="342900" lvl="1" indent="-342900">
              <a:buFont typeface="Arial"/>
              <a:buChar char="•"/>
            </a:pPr>
            <a:r>
              <a:rPr lang="it-IT" dirty="0" smtClean="0">
                <a:latin typeface="Calibri"/>
                <a:cs typeface="Calibri"/>
              </a:rPr>
              <a:t>Potenziali evocati: ipersensibilità agli stimoli sensoriali, riduzione di elaborazione a livello corticale</a:t>
            </a:r>
          </a:p>
          <a:p>
            <a:pPr marL="342900" lvl="1" indent="-342900">
              <a:buFont typeface="Arial"/>
              <a:buChar char="•"/>
            </a:pPr>
            <a:r>
              <a:rPr lang="it-IT" dirty="0" smtClean="0">
                <a:latin typeface="Calibri"/>
                <a:cs typeface="Calibri"/>
              </a:rPr>
              <a:t>Test neuropsicologici: deterioramento di attenzione e intelligenza, riduzione del tempo di ritenzione mnesica, alterazioni delle capacità di risoluzione dei problemi</a:t>
            </a:r>
          </a:p>
        </p:txBody>
      </p:sp>
    </p:spTree>
    <p:extLst>
      <p:ext uri="{BB962C8B-B14F-4D97-AF65-F5344CB8AC3E}">
        <p14:creationId xmlns:p14="http://schemas.microsoft.com/office/powerpoint/2010/main" val="415662963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Fisiopatologia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199" y="1600200"/>
            <a:ext cx="8343485" cy="5257800"/>
          </a:xfrm>
        </p:spPr>
        <p:txBody>
          <a:bodyPr>
            <a:normAutofit/>
          </a:bodyPr>
          <a:lstStyle/>
          <a:p>
            <a:pPr marL="342900" lvl="1" indent="-342900">
              <a:buFont typeface="Arial"/>
              <a:buChar char="•"/>
            </a:pPr>
            <a:r>
              <a:rPr lang="it-IT" dirty="0" smtClean="0"/>
              <a:t>Neuropatologia:</a:t>
            </a:r>
          </a:p>
          <a:p>
            <a:pPr marL="742950" lvl="2" indent="-342900"/>
            <a:r>
              <a:rPr lang="it-IT" dirty="0">
                <a:cs typeface="Calibri"/>
              </a:rPr>
              <a:t>Assenza di lesioni strutturali costanti</a:t>
            </a:r>
          </a:p>
          <a:p>
            <a:pPr marL="742950" lvl="2" indent="-342900"/>
            <a:r>
              <a:rPr lang="it-IT" dirty="0">
                <a:cs typeface="Calibri"/>
              </a:rPr>
              <a:t>Le lesioni osservate includono:</a:t>
            </a:r>
          </a:p>
          <a:p>
            <a:pPr marL="1200150" lvl="3" indent="-342900"/>
            <a:r>
              <a:rPr lang="it-IT" dirty="0">
                <a:cs typeface="Calibri"/>
              </a:rPr>
              <a:t>Riduzione del numero dei neuroni</a:t>
            </a:r>
          </a:p>
          <a:p>
            <a:pPr marL="1200150" lvl="3" indent="-342900"/>
            <a:r>
              <a:rPr lang="it-IT" dirty="0" err="1">
                <a:cs typeface="Calibri"/>
              </a:rPr>
              <a:t>Gliosi</a:t>
            </a:r>
            <a:endParaRPr lang="it-IT" dirty="0">
              <a:cs typeface="Calibri"/>
            </a:endParaRPr>
          </a:p>
          <a:p>
            <a:pPr marL="1200150" lvl="3" indent="-342900"/>
            <a:r>
              <a:rPr lang="it-IT" dirty="0">
                <a:cs typeface="Calibri"/>
              </a:rPr>
              <a:t>Disorganizzazione dell’architettura neuronale</a:t>
            </a:r>
          </a:p>
          <a:p>
            <a:pPr marL="1200150" lvl="3" indent="-342900"/>
            <a:r>
              <a:rPr lang="it-IT" dirty="0">
                <a:cs typeface="Calibri"/>
              </a:rPr>
              <a:t>Degenerazione </a:t>
            </a:r>
            <a:r>
              <a:rPr lang="it-IT" dirty="0" err="1">
                <a:cs typeface="Calibri"/>
              </a:rPr>
              <a:t>sist</a:t>
            </a:r>
            <a:r>
              <a:rPr lang="it-IT" dirty="0">
                <a:cs typeface="Calibri"/>
              </a:rPr>
              <a:t>. limbico, gangli della base, </a:t>
            </a:r>
            <a:r>
              <a:rPr lang="it-IT" dirty="0" err="1">
                <a:cs typeface="Calibri"/>
              </a:rPr>
              <a:t>sost</a:t>
            </a:r>
            <a:r>
              <a:rPr lang="it-IT" dirty="0">
                <a:cs typeface="Calibri"/>
              </a:rPr>
              <a:t>. nera, corteccia </a:t>
            </a:r>
            <a:r>
              <a:rPr lang="it-IT" dirty="0" smtClean="0">
                <a:cs typeface="Calibri"/>
              </a:rPr>
              <a:t>prefrontale</a:t>
            </a:r>
            <a:endParaRPr lang="it-IT" dirty="0" smtClean="0"/>
          </a:p>
        </p:txBody>
      </p:sp>
    </p:spTree>
    <p:extLst>
      <p:ext uri="{BB962C8B-B14F-4D97-AF65-F5344CB8AC3E}">
        <p14:creationId xmlns:p14="http://schemas.microsoft.com/office/powerpoint/2010/main" val="226002041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Fisiopatologia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199" y="1600200"/>
            <a:ext cx="8343485" cy="5257800"/>
          </a:xfrm>
        </p:spPr>
        <p:txBody>
          <a:bodyPr>
            <a:normAutofit lnSpcReduction="10000"/>
          </a:bodyPr>
          <a:lstStyle/>
          <a:p>
            <a:pPr marL="342900" lvl="1" indent="-342900">
              <a:buFont typeface="Arial"/>
              <a:buChar char="•"/>
            </a:pPr>
            <a:r>
              <a:rPr lang="it-IT" dirty="0" smtClean="0"/>
              <a:t>Esami neuroradiologici:</a:t>
            </a:r>
          </a:p>
          <a:p>
            <a:pPr marL="742950" lvl="2" indent="-342900"/>
            <a:r>
              <a:rPr lang="it-IT" dirty="0" smtClean="0"/>
              <a:t>TC: atrofia corticale in 10-35% dei pazienti; dilatazione ventricoli laterali e 3° ventricolo in 50%; atrofia del verme cerebellare; riduzione </a:t>
            </a:r>
            <a:r>
              <a:rPr lang="it-IT" dirty="0" err="1" smtClean="0"/>
              <a:t>radiodensità</a:t>
            </a:r>
            <a:r>
              <a:rPr lang="it-IT" dirty="0" smtClean="0"/>
              <a:t> del parenchima cerebrale</a:t>
            </a:r>
          </a:p>
          <a:p>
            <a:pPr marL="742950" lvl="2" indent="-342900"/>
            <a:r>
              <a:rPr lang="it-IT" dirty="0" smtClean="0"/>
              <a:t>RM: dilatazione ventricoli; ridotto volume ippocampo, amigdala e giro </a:t>
            </a:r>
            <a:r>
              <a:rPr lang="it-IT" dirty="0" err="1" smtClean="0"/>
              <a:t>paraippocampale</a:t>
            </a:r>
            <a:endParaRPr lang="it-IT" dirty="0" smtClean="0"/>
          </a:p>
          <a:p>
            <a:pPr marL="742950" lvl="2" indent="-342900"/>
            <a:r>
              <a:rPr lang="it-IT" dirty="0" smtClean="0"/>
              <a:t>RM Spettroscopia: ridotto metabolismo corteccia prefrontale</a:t>
            </a:r>
          </a:p>
          <a:p>
            <a:pPr marL="742950" lvl="2" indent="-342900"/>
            <a:r>
              <a:rPr lang="it-IT" dirty="0" smtClean="0"/>
              <a:t>PET: in alcuni pazienti riduzione del metabolismo frontale e parietale</a:t>
            </a:r>
          </a:p>
          <a:p>
            <a:pPr marL="742950" lvl="2" indent="-342900"/>
            <a:r>
              <a:rPr lang="it-IT" dirty="0" smtClean="0"/>
              <a:t>Flusso ematico cerebrale: ridotti livelli di flusso ematico frontale; aumento di quello parietale; ridotto flusso ematico globale</a:t>
            </a:r>
          </a:p>
        </p:txBody>
      </p:sp>
    </p:spTree>
    <p:extLst>
      <p:ext uri="{BB962C8B-B14F-4D97-AF65-F5344CB8AC3E}">
        <p14:creationId xmlns:p14="http://schemas.microsoft.com/office/powerpoint/2010/main" val="17928786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Fisiopatologia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199" y="1600200"/>
            <a:ext cx="8343485" cy="5257800"/>
          </a:xfrm>
        </p:spPr>
        <p:txBody>
          <a:bodyPr>
            <a:normAutofit/>
          </a:bodyPr>
          <a:lstStyle/>
          <a:p>
            <a:pPr marL="342900" lvl="1" indent="-342900">
              <a:buFont typeface="Arial"/>
              <a:buChar char="•"/>
            </a:pPr>
            <a:r>
              <a:rPr lang="it-IT" dirty="0" smtClean="0"/>
              <a:t>Reperti obiettivi: Nel 50-100% dei pazienti si osservano alterazioni neurologiche lievi</a:t>
            </a:r>
          </a:p>
          <a:p>
            <a:pPr marL="742950" lvl="2" indent="-342900"/>
            <a:r>
              <a:rPr lang="it-IT" dirty="0" smtClean="0"/>
              <a:t>Aumentata prevalenza di riflessi primitivi (es. riflesso di prensione)</a:t>
            </a:r>
          </a:p>
          <a:p>
            <a:pPr marL="742950" lvl="2" indent="-342900"/>
            <a:r>
              <a:rPr lang="it-IT" dirty="0" smtClean="0"/>
              <a:t>Anomalie della stereognosia</a:t>
            </a:r>
          </a:p>
          <a:p>
            <a:pPr marL="742950" lvl="2" indent="-342900"/>
            <a:r>
              <a:rPr lang="it-IT" dirty="0" err="1" smtClean="0"/>
              <a:t>Disdiadococinesia</a:t>
            </a:r>
            <a:endParaRPr lang="it-IT" dirty="0" smtClean="0"/>
          </a:p>
          <a:p>
            <a:pPr marL="742950" lvl="2" indent="-342900"/>
            <a:r>
              <a:rPr lang="it-IT" dirty="0" smtClean="0"/>
              <a:t>Movimenti oculari saccadici parossistici</a:t>
            </a:r>
          </a:p>
        </p:txBody>
      </p:sp>
    </p:spTree>
    <p:extLst>
      <p:ext uri="{BB962C8B-B14F-4D97-AF65-F5344CB8AC3E}">
        <p14:creationId xmlns:p14="http://schemas.microsoft.com/office/powerpoint/2010/main" val="334582501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Fattori psicodinamici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199" y="1600200"/>
            <a:ext cx="8343485" cy="5257800"/>
          </a:xfrm>
        </p:spPr>
        <p:txBody>
          <a:bodyPr>
            <a:normAutofit lnSpcReduction="10000"/>
          </a:bodyPr>
          <a:lstStyle/>
          <a:p>
            <a:pPr marL="342900" lvl="1" indent="-342900">
              <a:buFont typeface="Arial"/>
              <a:buChar char="•"/>
            </a:pPr>
            <a:r>
              <a:rPr lang="it-IT" dirty="0" smtClean="0"/>
              <a:t>L’esperienza interiore è caratterizzata da confusione, input sensoriali opprimenti. I meccanismi di difesa sono tentativi dell’io di ristabilire un equilibrio. I 3 </a:t>
            </a:r>
            <a:r>
              <a:rPr lang="it-IT" dirty="0" err="1" smtClean="0"/>
              <a:t>prncipali</a:t>
            </a:r>
            <a:r>
              <a:rPr lang="it-IT" dirty="0" smtClean="0"/>
              <a:t> meccanismi di difesa primitivi che interferiscono con l’esame della realtà sono:</a:t>
            </a:r>
          </a:p>
          <a:p>
            <a:pPr marL="742950" lvl="2" indent="-342900"/>
            <a:r>
              <a:rPr lang="it-IT" dirty="0" smtClean="0"/>
              <a:t>Proiezione psicotica: sensazioni interiori di confusione, aggressività, sessualità vengono proiettate nel mondo esterno, con confusione dei limiti tra esperienza interiore ed esterna</a:t>
            </a:r>
          </a:p>
          <a:p>
            <a:pPr marL="742950" lvl="2" indent="-342900"/>
            <a:r>
              <a:rPr lang="it-IT" dirty="0" smtClean="0"/>
              <a:t>Formazione reattiva: un idea, un impulso disturbante vengono convertiti nel loro opposto</a:t>
            </a:r>
          </a:p>
          <a:p>
            <a:pPr marL="742950" lvl="2" indent="-342900"/>
            <a:r>
              <a:rPr lang="it-IT" dirty="0" smtClean="0"/>
              <a:t>Negazione psicotica: trasformazione di stimoli confusi in deliri e allucinazioni</a:t>
            </a:r>
          </a:p>
        </p:txBody>
      </p:sp>
    </p:spTree>
    <p:extLst>
      <p:ext uri="{BB962C8B-B14F-4D97-AF65-F5344CB8AC3E}">
        <p14:creationId xmlns:p14="http://schemas.microsoft.com/office/powerpoint/2010/main" val="132337846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Diagnosi differenziale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199" y="1600200"/>
            <a:ext cx="8343485" cy="5257800"/>
          </a:xfrm>
        </p:spPr>
        <p:txBody>
          <a:bodyPr>
            <a:normAutofit/>
          </a:bodyPr>
          <a:lstStyle/>
          <a:p>
            <a:pPr marL="342900" lvl="1" indent="-342900">
              <a:buFont typeface="Arial"/>
              <a:buChar char="•"/>
            </a:pPr>
            <a:r>
              <a:rPr lang="it-IT" dirty="0" smtClean="0"/>
              <a:t>Disturbi medici e neurologici</a:t>
            </a:r>
          </a:p>
          <a:p>
            <a:pPr marL="742950" lvl="2" indent="-342900"/>
            <a:r>
              <a:rPr lang="it-IT" dirty="0"/>
              <a:t>Molti possono manifestarsi con sintomi identici a quelli della schizofrenia</a:t>
            </a:r>
          </a:p>
          <a:p>
            <a:pPr marL="742950" lvl="2" indent="-342900"/>
            <a:r>
              <a:rPr lang="it-IT" dirty="0"/>
              <a:t>Intossicazione da sostanze (cocaina, </a:t>
            </a:r>
            <a:r>
              <a:rPr lang="it-IT" dirty="0" err="1"/>
              <a:t>fenciclidina</a:t>
            </a:r>
            <a:r>
              <a:rPr lang="it-IT" dirty="0"/>
              <a:t>)</a:t>
            </a:r>
          </a:p>
          <a:p>
            <a:pPr marL="742950" lvl="2" indent="-342900"/>
            <a:r>
              <a:rPr lang="it-IT" dirty="0"/>
              <a:t>Disturbo psicotico indotto da sostanze</a:t>
            </a:r>
          </a:p>
          <a:p>
            <a:pPr marL="742950" lvl="2" indent="-342900"/>
            <a:r>
              <a:rPr lang="it-IT" dirty="0"/>
              <a:t>Infezioni del SNC (encefalite erpetica)</a:t>
            </a:r>
          </a:p>
          <a:p>
            <a:pPr marL="742950" lvl="2" indent="-342900"/>
            <a:r>
              <a:rPr lang="it-IT" dirty="0"/>
              <a:t>Disturbi vascolari (LES)</a:t>
            </a:r>
          </a:p>
          <a:p>
            <a:pPr marL="742950" lvl="2" indent="-342900"/>
            <a:r>
              <a:rPr lang="it-IT" dirty="0"/>
              <a:t>Crisi parziali complesse (epilessia lobo temporale)</a:t>
            </a:r>
          </a:p>
          <a:p>
            <a:pPr marL="742950" lvl="2" indent="-342900"/>
            <a:r>
              <a:rPr lang="it-IT" dirty="0"/>
              <a:t>Malattie degenerative (Huntington</a:t>
            </a:r>
            <a:r>
              <a:rPr lang="it-IT" dirty="0" smtClean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39455412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Diagnosi differenziale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199" y="1600200"/>
            <a:ext cx="8343485" cy="5257800"/>
          </a:xfrm>
        </p:spPr>
        <p:txBody>
          <a:bodyPr>
            <a:normAutofit/>
          </a:bodyPr>
          <a:lstStyle/>
          <a:p>
            <a:pPr marL="342900" lvl="1" indent="-342900">
              <a:buFont typeface="Arial"/>
              <a:buChar char="•"/>
            </a:pPr>
            <a:r>
              <a:rPr lang="it-IT" dirty="0" smtClean="0"/>
              <a:t>Disturbo schizofreniforme</a:t>
            </a:r>
          </a:p>
          <a:p>
            <a:pPr marL="742950" lvl="2" indent="-342900"/>
            <a:r>
              <a:rPr lang="it-IT" dirty="0"/>
              <a:t>Sintomi possono essere identici a schizofrenia, ma</a:t>
            </a:r>
          </a:p>
          <a:p>
            <a:pPr marL="742950" lvl="2" indent="-342900"/>
            <a:r>
              <a:rPr lang="it-IT" dirty="0"/>
              <a:t>Durata &lt;6 mesi</a:t>
            </a:r>
          </a:p>
          <a:p>
            <a:pPr marL="742950" lvl="2" indent="-342900"/>
            <a:r>
              <a:rPr lang="it-IT" dirty="0"/>
              <a:t>Deterioramento meno grave</a:t>
            </a:r>
          </a:p>
          <a:p>
            <a:pPr marL="742950" lvl="2" indent="-342900"/>
            <a:r>
              <a:rPr lang="it-IT" dirty="0"/>
              <a:t>Prognosi </a:t>
            </a:r>
            <a:r>
              <a:rPr lang="it-IT" dirty="0" smtClean="0"/>
              <a:t>migliore</a:t>
            </a:r>
          </a:p>
          <a:p>
            <a:pPr marL="400050" lvl="2" indent="0">
              <a:buNone/>
            </a:pPr>
            <a:endParaRPr lang="it-IT" dirty="0" smtClean="0"/>
          </a:p>
          <a:p>
            <a:pPr marL="342900" lvl="1" indent="-342900">
              <a:buFont typeface="Arial"/>
              <a:buChar char="•"/>
            </a:pPr>
            <a:r>
              <a:rPr lang="it-IT" dirty="0" smtClean="0"/>
              <a:t>Disturbo psicotico breve</a:t>
            </a:r>
          </a:p>
          <a:p>
            <a:pPr marL="742950" lvl="2" indent="-342900"/>
            <a:r>
              <a:rPr lang="it-IT" dirty="0" smtClean="0"/>
              <a:t>Durata &lt;1 mese</a:t>
            </a:r>
          </a:p>
          <a:p>
            <a:pPr marL="742950" lvl="2" indent="-342900"/>
            <a:r>
              <a:rPr lang="it-IT" dirty="0" smtClean="0"/>
              <a:t>Sintomi secondari a stress psicosociali chiaramente identificabili</a:t>
            </a:r>
            <a:endParaRPr lang="it-IT" dirty="0"/>
          </a:p>
          <a:p>
            <a:pPr marL="742950" lvl="2" indent="-342900"/>
            <a:endParaRPr lang="it-IT" dirty="0" smtClean="0"/>
          </a:p>
        </p:txBody>
      </p:sp>
    </p:spTree>
    <p:extLst>
      <p:ext uri="{BB962C8B-B14F-4D97-AF65-F5344CB8AC3E}">
        <p14:creationId xmlns:p14="http://schemas.microsoft.com/office/powerpoint/2010/main" val="356100890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Diagnosi differenziale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199" y="1600200"/>
            <a:ext cx="8343485" cy="5257800"/>
          </a:xfrm>
        </p:spPr>
        <p:txBody>
          <a:bodyPr>
            <a:normAutofit fontScale="85000" lnSpcReduction="10000"/>
          </a:bodyPr>
          <a:lstStyle/>
          <a:p>
            <a:pPr marL="342900" lvl="1" indent="-342900">
              <a:buFont typeface="Arial"/>
              <a:buChar char="•"/>
            </a:pPr>
            <a:r>
              <a:rPr lang="it-IT" dirty="0" smtClean="0"/>
              <a:t>Disturbi dell’umore</a:t>
            </a:r>
          </a:p>
          <a:p>
            <a:pPr marL="742950" lvl="2" indent="-342900"/>
            <a:r>
              <a:rPr lang="it-IT" dirty="0" smtClean="0"/>
              <a:t>Gli episodi </a:t>
            </a:r>
            <a:r>
              <a:rPr lang="it-IT" dirty="0"/>
              <a:t>m</a:t>
            </a:r>
            <a:r>
              <a:rPr lang="it-IT" dirty="0" smtClean="0"/>
              <a:t>aniacali e depressivi del disturbo bipolare I e del disturbo depressivo maggiore possono manifestarsi con sintomi psicotici</a:t>
            </a:r>
          </a:p>
          <a:p>
            <a:pPr marL="742950" lvl="2" indent="-342900"/>
            <a:r>
              <a:rPr lang="it-IT" dirty="0" err="1" smtClean="0"/>
              <a:t>D.d.importante</a:t>
            </a:r>
            <a:r>
              <a:rPr lang="it-IT" dirty="0" smtClean="0"/>
              <a:t> per la possibilità di trattamenti specifici per i disturbi dell’umore</a:t>
            </a:r>
          </a:p>
          <a:p>
            <a:pPr marL="742950" lvl="2" indent="-342900"/>
            <a:r>
              <a:rPr lang="it-IT" dirty="0" smtClean="0"/>
              <a:t>Nella schizofrenia i sintomi relativi al tono dell’umore devono essere di breve durata rispetto ai criteri diagnostici essenziali</a:t>
            </a:r>
          </a:p>
          <a:p>
            <a:pPr marL="742950" lvl="2" indent="-342900"/>
            <a:endParaRPr lang="it-IT" dirty="0" smtClean="0"/>
          </a:p>
          <a:p>
            <a:pPr marL="342900" lvl="1" indent="-342900">
              <a:buFont typeface="Arial"/>
              <a:buChar char="•"/>
            </a:pPr>
            <a:r>
              <a:rPr lang="it-IT" dirty="0" smtClean="0"/>
              <a:t>Disturbo </a:t>
            </a:r>
            <a:r>
              <a:rPr lang="it-IT" dirty="0" err="1" smtClean="0"/>
              <a:t>schizoaffettivo</a:t>
            </a:r>
            <a:endParaRPr lang="it-IT" dirty="0"/>
          </a:p>
          <a:p>
            <a:pPr marL="742950" lvl="2" indent="-342900"/>
            <a:r>
              <a:rPr lang="it-IT" dirty="0" smtClean="0"/>
              <a:t>Sintomi relativi all’umore si sviluppano insieme ai sintomi della schizofrenia, ma:</a:t>
            </a:r>
          </a:p>
          <a:p>
            <a:pPr marL="742950" lvl="2" indent="-342900"/>
            <a:r>
              <a:rPr lang="it-IT" dirty="0" smtClean="0"/>
              <a:t>Deliri o allucinazioni devono essere presenti per 2 settimane in assenza di importanti sintomi dell’umore nel corso di una fase della malattia</a:t>
            </a:r>
          </a:p>
          <a:p>
            <a:pPr marL="742950" lvl="2" indent="-342900"/>
            <a:r>
              <a:rPr lang="it-IT" dirty="0" smtClean="0"/>
              <a:t>Prognosi migliore rispetto a schizofrenia, peggiore rispetto ai disturbi dell’umore</a:t>
            </a:r>
          </a:p>
        </p:txBody>
      </p:sp>
    </p:spTree>
    <p:extLst>
      <p:ext uri="{BB962C8B-B14F-4D97-AF65-F5344CB8AC3E}">
        <p14:creationId xmlns:p14="http://schemas.microsoft.com/office/powerpoint/2010/main" val="356100890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Diagnosi differenziale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199" y="1600200"/>
            <a:ext cx="8343485" cy="5257800"/>
          </a:xfrm>
        </p:spPr>
        <p:txBody>
          <a:bodyPr>
            <a:normAutofit fontScale="92500" lnSpcReduction="10000"/>
          </a:bodyPr>
          <a:lstStyle/>
          <a:p>
            <a:pPr marL="342900" lvl="1" indent="-342900">
              <a:buFont typeface="Arial"/>
              <a:buChar char="•"/>
            </a:pPr>
            <a:r>
              <a:rPr lang="it-IT" dirty="0" smtClean="0"/>
              <a:t>Disturbo delirante</a:t>
            </a:r>
          </a:p>
          <a:p>
            <a:pPr marL="742950" lvl="2" indent="-342900"/>
            <a:r>
              <a:rPr lang="it-IT" dirty="0" smtClean="0"/>
              <a:t>Deliri non bizzarri, sistematizzati, di durata &gt; 6 mesi</a:t>
            </a:r>
          </a:p>
          <a:p>
            <a:pPr marL="742950" lvl="2" indent="-342900"/>
            <a:r>
              <a:rPr lang="it-IT" dirty="0" smtClean="0"/>
              <a:t>In un contesto di personalità intatta, con funzionamento relativamente buono, senza predominanza di allucinazioni o altri sintomi schizofrenici</a:t>
            </a:r>
          </a:p>
          <a:p>
            <a:pPr marL="742950" lvl="2" indent="-342900"/>
            <a:r>
              <a:rPr lang="it-IT" dirty="0" smtClean="0"/>
              <a:t>Generalmente esordio nella mezza età o negli anziani</a:t>
            </a:r>
          </a:p>
          <a:p>
            <a:pPr marL="342900" lvl="1" indent="-342900">
              <a:buFont typeface="Arial"/>
              <a:buChar char="•"/>
            </a:pPr>
            <a:r>
              <a:rPr lang="it-IT" dirty="0" smtClean="0"/>
              <a:t>Disturbo </a:t>
            </a:r>
            <a:r>
              <a:rPr lang="it-IT" dirty="0" err="1" smtClean="0"/>
              <a:t>schizotipico</a:t>
            </a:r>
            <a:r>
              <a:rPr lang="it-IT" dirty="0" smtClean="0"/>
              <a:t> di personalità</a:t>
            </a:r>
          </a:p>
          <a:p>
            <a:pPr marL="742950" lvl="2" indent="-342900"/>
            <a:r>
              <a:rPr lang="it-IT" dirty="0" smtClean="0"/>
              <a:t>Sintomi </a:t>
            </a:r>
            <a:r>
              <a:rPr lang="it-IT" dirty="0" err="1" smtClean="0"/>
              <a:t>sottosoglia</a:t>
            </a:r>
            <a:r>
              <a:rPr lang="it-IT" dirty="0" smtClean="0"/>
              <a:t>, associati a caratteristiche di personalità persistenti</a:t>
            </a:r>
          </a:p>
          <a:p>
            <a:pPr marL="342900" lvl="1" indent="-342900">
              <a:buFont typeface="Arial"/>
              <a:buChar char="•"/>
            </a:pPr>
            <a:r>
              <a:rPr lang="it-IT" dirty="0" smtClean="0"/>
              <a:t>Altri disturbi di personalità</a:t>
            </a:r>
          </a:p>
          <a:p>
            <a:pPr marL="742950" lvl="2" indent="-342900"/>
            <a:r>
              <a:rPr lang="it-IT" dirty="0" smtClean="0"/>
              <a:t>Sintomi psicotici in generale sono assenti o, se presenti, transitori e non predominanti</a:t>
            </a:r>
          </a:p>
          <a:p>
            <a:pPr marL="742950" lvl="2" indent="-342900"/>
            <a:r>
              <a:rPr lang="it-IT" dirty="0" smtClean="0"/>
              <a:t>Principali: disturbo di personalità schizoide, borderline, paranoide</a:t>
            </a:r>
          </a:p>
        </p:txBody>
      </p:sp>
    </p:spTree>
    <p:extLst>
      <p:ext uri="{BB962C8B-B14F-4D97-AF65-F5344CB8AC3E}">
        <p14:creationId xmlns:p14="http://schemas.microsoft.com/office/powerpoint/2010/main" val="428718466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Diagnosi differenziale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199" y="1600200"/>
            <a:ext cx="8343485" cy="5257800"/>
          </a:xfrm>
        </p:spPr>
        <p:txBody>
          <a:bodyPr>
            <a:normAutofit/>
          </a:bodyPr>
          <a:lstStyle/>
          <a:p>
            <a:pPr marL="342900" lvl="1" indent="-342900">
              <a:buFont typeface="Arial"/>
              <a:buChar char="•"/>
            </a:pPr>
            <a:r>
              <a:rPr lang="it-IT" dirty="0" smtClean="0"/>
              <a:t>Disturbo psicotico </a:t>
            </a:r>
            <a:r>
              <a:rPr lang="it-IT" dirty="0"/>
              <a:t>con altra specificazione/senza </a:t>
            </a:r>
            <a:r>
              <a:rPr lang="it-IT" dirty="0" smtClean="0"/>
              <a:t>specificazione</a:t>
            </a:r>
          </a:p>
          <a:p>
            <a:pPr marL="742950" lvl="2" indent="-342900"/>
            <a:r>
              <a:rPr lang="it-IT" dirty="0"/>
              <a:t>Sintomi di un disturbo psicotico sono presenti, causano disagio o compromissione del funzionamento, ma</a:t>
            </a:r>
          </a:p>
          <a:p>
            <a:pPr marL="742950" lvl="2" indent="-342900"/>
            <a:r>
              <a:rPr lang="it-IT" dirty="0"/>
              <a:t>Non soddisfano pienamente i criteri per uno degli altri disturbi </a:t>
            </a:r>
            <a:r>
              <a:rPr lang="it-IT" dirty="0" smtClean="0"/>
              <a:t>psicotici</a:t>
            </a:r>
          </a:p>
          <a:p>
            <a:pPr marL="342900" lvl="1" indent="-342900">
              <a:buFont typeface="Arial"/>
              <a:buChar char="•"/>
            </a:pPr>
            <a:r>
              <a:rPr lang="it-IT" dirty="0" smtClean="0"/>
              <a:t>Disturbo fittizio e di simulazione</a:t>
            </a:r>
          </a:p>
          <a:p>
            <a:pPr marL="742950" lvl="2" indent="-342900"/>
            <a:r>
              <a:rPr lang="it-IT" dirty="0"/>
              <a:t>Simulazione dei </a:t>
            </a:r>
            <a:r>
              <a:rPr lang="it-IT" dirty="0" smtClean="0"/>
              <a:t>sintomi </a:t>
            </a:r>
            <a:r>
              <a:rPr lang="it-IT" dirty="0"/>
              <a:t>per un chiaro guadagno secondario (simulazione) o per motivazioni psicologiche profonde (disturbo fittizio</a:t>
            </a:r>
            <a:r>
              <a:rPr lang="it-IT" dirty="0" smtClean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61823895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Diagnosi differenziale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199" y="1600200"/>
            <a:ext cx="8343485" cy="5257800"/>
          </a:xfrm>
        </p:spPr>
        <p:txBody>
          <a:bodyPr>
            <a:normAutofit/>
          </a:bodyPr>
          <a:lstStyle/>
          <a:p>
            <a:pPr marL="342900" lvl="1" indent="-342900">
              <a:buFont typeface="Arial"/>
              <a:buChar char="•"/>
            </a:pPr>
            <a:r>
              <a:rPr lang="it-IT" dirty="0" smtClean="0"/>
              <a:t>Disturbi generalizzati dello sviluppo (es. autismo)</a:t>
            </a:r>
          </a:p>
          <a:p>
            <a:pPr marL="742950" lvl="2" indent="-342900"/>
            <a:r>
              <a:rPr lang="it-IT" dirty="0"/>
              <a:t>Di solito diagnosi entro i 3 anni di </a:t>
            </a:r>
            <a:r>
              <a:rPr lang="it-IT" dirty="0" err="1"/>
              <a:t>etò</a:t>
            </a:r>
            <a:endParaRPr lang="it-IT" dirty="0"/>
          </a:p>
          <a:p>
            <a:pPr marL="742950" lvl="2" indent="-342900"/>
            <a:r>
              <a:rPr lang="it-IT" dirty="0"/>
              <a:t>Comportamento può essere bizzarro e deteriorato, ma</a:t>
            </a:r>
          </a:p>
          <a:p>
            <a:pPr marL="742950" lvl="2" indent="-342900"/>
            <a:r>
              <a:rPr lang="it-IT" dirty="0" err="1"/>
              <a:t>Generamente</a:t>
            </a:r>
            <a:r>
              <a:rPr lang="it-IT" dirty="0"/>
              <a:t> deficit più specifici nell’interazione sociale con comportamenti ripetitivi e ristretti</a:t>
            </a:r>
          </a:p>
          <a:p>
            <a:pPr marL="742950" lvl="2" indent="-342900"/>
            <a:r>
              <a:rPr lang="it-IT" dirty="0"/>
              <a:t>Generalmente non vi sono deliri, </a:t>
            </a:r>
            <a:r>
              <a:rPr lang="it-IT" dirty="0" smtClean="0"/>
              <a:t>allucinazioni</a:t>
            </a:r>
          </a:p>
          <a:p>
            <a:pPr marL="342900" lvl="1" indent="-342900">
              <a:buFont typeface="Arial"/>
              <a:buChar char="•"/>
            </a:pPr>
            <a:r>
              <a:rPr lang="it-IT" dirty="0" smtClean="0"/>
              <a:t>Ritardo mentale</a:t>
            </a:r>
          </a:p>
          <a:p>
            <a:pPr marL="742950" lvl="2" indent="-342900"/>
            <a:r>
              <a:rPr lang="it-IT" dirty="0" smtClean="0"/>
              <a:t>Può presentarsi con disturbi intellettivi, comportamentali e dell’umore simili a quelli della schizofrenia, ma</a:t>
            </a:r>
          </a:p>
          <a:p>
            <a:pPr marL="742950" lvl="2" indent="-342900"/>
            <a:r>
              <a:rPr lang="it-IT" dirty="0" smtClean="0"/>
              <a:t>Livello di funzionamento costantemente basso piuttosto che un deterioramento progressivo</a:t>
            </a:r>
          </a:p>
          <a:p>
            <a:pPr marL="742950" lvl="2" indent="-342900"/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92460542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Decorso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199" y="1600201"/>
            <a:ext cx="8343485" cy="2491908"/>
          </a:xfrm>
        </p:spPr>
        <p:txBody>
          <a:bodyPr>
            <a:normAutofit fontScale="77500" lnSpcReduction="20000"/>
          </a:bodyPr>
          <a:lstStyle/>
          <a:p>
            <a:pPr marL="342900" lvl="1" indent="-342900">
              <a:buFont typeface="Arial"/>
              <a:buChar char="•"/>
            </a:pPr>
            <a:r>
              <a:rPr lang="it-IT" dirty="0" smtClean="0"/>
              <a:t>Sintomi prodromici di ansia, confusione, terrore, depressione in genere precedono l’esordio e possono persistere per mesi</a:t>
            </a:r>
          </a:p>
          <a:p>
            <a:pPr marL="342900" lvl="1" indent="-342900">
              <a:buFont typeface="Arial"/>
              <a:buChar char="•"/>
            </a:pPr>
            <a:r>
              <a:rPr lang="it-IT" dirty="0" smtClean="0"/>
              <a:t>Esordio può essere acuto o insidioso, generalmente nella 2°-3° decade</a:t>
            </a:r>
          </a:p>
          <a:p>
            <a:pPr marL="342900" lvl="1" indent="-342900">
              <a:buFont typeface="Arial"/>
              <a:buChar char="•"/>
            </a:pPr>
            <a:r>
              <a:rPr lang="it-IT" dirty="0" smtClean="0"/>
              <a:t>Eventi precipitanti (es. traumi emotivi, droghe, separazioni) possono scatenare episodi in soggetti predisposti</a:t>
            </a:r>
          </a:p>
          <a:p>
            <a:pPr marL="342900" lvl="1" indent="-342900">
              <a:buFont typeface="Arial"/>
              <a:buChar char="•"/>
            </a:pPr>
            <a:r>
              <a:rPr lang="it-IT" dirty="0" smtClean="0"/>
              <a:t>Decorso caratterizzato da progressivo deterioramento, con esacerbazioni acute sovrapposte a un quadro cronico</a:t>
            </a:r>
          </a:p>
          <a:p>
            <a:pPr marL="342900" lvl="1" indent="-342900">
              <a:buFont typeface="Arial"/>
              <a:buChar char="•"/>
            </a:pPr>
            <a:endParaRPr lang="it-IT" dirty="0"/>
          </a:p>
        </p:txBody>
      </p:sp>
      <p:grpSp>
        <p:nvGrpSpPr>
          <p:cNvPr id="4" name="Gruppo 3"/>
          <p:cNvGrpSpPr/>
          <p:nvPr/>
        </p:nvGrpSpPr>
        <p:grpSpPr>
          <a:xfrm>
            <a:off x="1" y="4205706"/>
            <a:ext cx="8976236" cy="2652293"/>
            <a:chOff x="2116138" y="2206625"/>
            <a:chExt cx="6781800" cy="3695700"/>
          </a:xfrm>
        </p:grpSpPr>
        <p:grpSp>
          <p:nvGrpSpPr>
            <p:cNvPr id="5" name="Group 8"/>
            <p:cNvGrpSpPr>
              <a:grpSpLocks/>
            </p:cNvGrpSpPr>
            <p:nvPr/>
          </p:nvGrpSpPr>
          <p:grpSpPr bwMode="auto">
            <a:xfrm>
              <a:off x="3054350" y="3208338"/>
              <a:ext cx="5681663" cy="2139950"/>
              <a:chOff x="1931" y="2013"/>
              <a:chExt cx="3572" cy="1348"/>
            </a:xfrm>
          </p:grpSpPr>
          <p:sp>
            <p:nvSpPr>
              <p:cNvPr id="30" name="Freeform 9"/>
              <p:cNvSpPr>
                <a:spLocks/>
              </p:cNvSpPr>
              <p:nvPr/>
            </p:nvSpPr>
            <p:spPr bwMode="auto">
              <a:xfrm>
                <a:off x="2564" y="2013"/>
                <a:ext cx="535" cy="134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67" y="103"/>
                  </a:cxn>
                  <a:cxn ang="0">
                    <a:pos x="375" y="160"/>
                  </a:cxn>
                  <a:cxn ang="0">
                    <a:pos x="575" y="167"/>
                  </a:cxn>
                  <a:cxn ang="0">
                    <a:pos x="588" y="180"/>
                  </a:cxn>
                  <a:cxn ang="0">
                    <a:pos x="588" y="1683"/>
                  </a:cxn>
                  <a:cxn ang="0">
                    <a:pos x="0" y="1683"/>
                  </a:cxn>
                  <a:cxn ang="0">
                    <a:pos x="0" y="0"/>
                  </a:cxn>
                </a:cxnLst>
                <a:rect l="0" t="0" r="r" b="b"/>
                <a:pathLst>
                  <a:path w="589" h="1684">
                    <a:moveTo>
                      <a:pt x="0" y="0"/>
                    </a:moveTo>
                    <a:lnTo>
                      <a:pt x="167" y="103"/>
                    </a:lnTo>
                    <a:lnTo>
                      <a:pt x="375" y="160"/>
                    </a:lnTo>
                    <a:lnTo>
                      <a:pt x="575" y="167"/>
                    </a:lnTo>
                    <a:lnTo>
                      <a:pt x="588" y="180"/>
                    </a:lnTo>
                    <a:lnTo>
                      <a:pt x="588" y="1683"/>
                    </a:lnTo>
                    <a:lnTo>
                      <a:pt x="0" y="1683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FF0066"/>
              </a:solidFill>
              <a:ln w="19050" cap="flat" cmpd="sng">
                <a:solidFill>
                  <a:srgbClr val="77ABDF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it-IT" kern="1200"/>
              </a:p>
            </p:txBody>
          </p:sp>
          <p:sp>
            <p:nvSpPr>
              <p:cNvPr id="31" name="Freeform 10"/>
              <p:cNvSpPr>
                <a:spLocks/>
              </p:cNvSpPr>
              <p:nvPr/>
            </p:nvSpPr>
            <p:spPr bwMode="auto">
              <a:xfrm>
                <a:off x="3110" y="2107"/>
                <a:ext cx="768" cy="1229"/>
              </a:xfrm>
              <a:custGeom>
                <a:avLst/>
                <a:gdLst/>
                <a:ahLst/>
                <a:cxnLst>
                  <a:cxn ang="0">
                    <a:pos x="0" y="22"/>
                  </a:cxn>
                  <a:cxn ang="0">
                    <a:pos x="23" y="60"/>
                  </a:cxn>
                  <a:cxn ang="0">
                    <a:pos x="46" y="448"/>
                  </a:cxn>
                  <a:cxn ang="0">
                    <a:pos x="112" y="230"/>
                  </a:cxn>
                  <a:cxn ang="0">
                    <a:pos x="192" y="0"/>
                  </a:cxn>
                  <a:cxn ang="0">
                    <a:pos x="297" y="0"/>
                  </a:cxn>
                  <a:cxn ang="0">
                    <a:pos x="311" y="428"/>
                  </a:cxn>
                  <a:cxn ang="0">
                    <a:pos x="396" y="275"/>
                  </a:cxn>
                  <a:cxn ang="0">
                    <a:pos x="403" y="153"/>
                  </a:cxn>
                  <a:cxn ang="0">
                    <a:pos x="429" y="57"/>
                  </a:cxn>
                  <a:cxn ang="0">
                    <a:pos x="555" y="57"/>
                  </a:cxn>
                  <a:cxn ang="0">
                    <a:pos x="581" y="51"/>
                  </a:cxn>
                  <a:cxn ang="0">
                    <a:pos x="561" y="332"/>
                  </a:cxn>
                  <a:cxn ang="0">
                    <a:pos x="581" y="518"/>
                  </a:cxn>
                  <a:cxn ang="0">
                    <a:pos x="641" y="371"/>
                  </a:cxn>
                  <a:cxn ang="0">
                    <a:pos x="654" y="230"/>
                  </a:cxn>
                  <a:cxn ang="0">
                    <a:pos x="687" y="153"/>
                  </a:cxn>
                  <a:cxn ang="0">
                    <a:pos x="800" y="153"/>
                  </a:cxn>
                  <a:cxn ang="0">
                    <a:pos x="773" y="364"/>
                  </a:cxn>
                  <a:cxn ang="0">
                    <a:pos x="753" y="588"/>
                  </a:cxn>
                  <a:cxn ang="0">
                    <a:pos x="845" y="422"/>
                  </a:cxn>
                  <a:cxn ang="0">
                    <a:pos x="845" y="1535"/>
                  </a:cxn>
                  <a:cxn ang="0">
                    <a:pos x="0" y="1535"/>
                  </a:cxn>
                  <a:cxn ang="0">
                    <a:pos x="0" y="22"/>
                  </a:cxn>
                </a:cxnLst>
                <a:rect l="0" t="0" r="r" b="b"/>
                <a:pathLst>
                  <a:path w="846" h="1536">
                    <a:moveTo>
                      <a:pt x="0" y="22"/>
                    </a:moveTo>
                    <a:lnTo>
                      <a:pt x="23" y="60"/>
                    </a:lnTo>
                    <a:lnTo>
                      <a:pt x="46" y="448"/>
                    </a:lnTo>
                    <a:lnTo>
                      <a:pt x="112" y="230"/>
                    </a:lnTo>
                    <a:lnTo>
                      <a:pt x="192" y="0"/>
                    </a:lnTo>
                    <a:lnTo>
                      <a:pt x="297" y="0"/>
                    </a:lnTo>
                    <a:lnTo>
                      <a:pt x="311" y="428"/>
                    </a:lnTo>
                    <a:lnTo>
                      <a:pt x="396" y="275"/>
                    </a:lnTo>
                    <a:lnTo>
                      <a:pt x="403" y="153"/>
                    </a:lnTo>
                    <a:lnTo>
                      <a:pt x="429" y="57"/>
                    </a:lnTo>
                    <a:lnTo>
                      <a:pt x="555" y="57"/>
                    </a:lnTo>
                    <a:lnTo>
                      <a:pt x="581" y="51"/>
                    </a:lnTo>
                    <a:lnTo>
                      <a:pt x="561" y="332"/>
                    </a:lnTo>
                    <a:lnTo>
                      <a:pt x="581" y="518"/>
                    </a:lnTo>
                    <a:lnTo>
                      <a:pt x="641" y="371"/>
                    </a:lnTo>
                    <a:lnTo>
                      <a:pt x="654" y="230"/>
                    </a:lnTo>
                    <a:lnTo>
                      <a:pt x="687" y="153"/>
                    </a:lnTo>
                    <a:lnTo>
                      <a:pt x="800" y="153"/>
                    </a:lnTo>
                    <a:lnTo>
                      <a:pt x="773" y="364"/>
                    </a:lnTo>
                    <a:lnTo>
                      <a:pt x="753" y="588"/>
                    </a:lnTo>
                    <a:lnTo>
                      <a:pt x="845" y="422"/>
                    </a:lnTo>
                    <a:lnTo>
                      <a:pt x="845" y="1535"/>
                    </a:lnTo>
                    <a:lnTo>
                      <a:pt x="0" y="1535"/>
                    </a:lnTo>
                    <a:lnTo>
                      <a:pt x="0" y="22"/>
                    </a:lnTo>
                  </a:path>
                </a:pathLst>
              </a:custGeom>
              <a:solidFill>
                <a:srgbClr val="FF0000"/>
              </a:solidFill>
              <a:ln w="19050" cap="rnd">
                <a:solidFill>
                  <a:srgbClr val="5E8FC0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it-IT" kern="1200"/>
              </a:p>
            </p:txBody>
          </p:sp>
          <p:sp>
            <p:nvSpPr>
              <p:cNvPr id="32" name="Freeform 11"/>
              <p:cNvSpPr>
                <a:spLocks/>
              </p:cNvSpPr>
              <p:nvPr/>
            </p:nvSpPr>
            <p:spPr bwMode="auto">
              <a:xfrm>
                <a:off x="3852" y="2356"/>
                <a:ext cx="1343" cy="1005"/>
              </a:xfrm>
              <a:custGeom>
                <a:avLst/>
                <a:gdLst/>
                <a:ahLst/>
                <a:cxnLst>
                  <a:cxn ang="0">
                    <a:pos x="0" y="154"/>
                  </a:cxn>
                  <a:cxn ang="0">
                    <a:pos x="39" y="0"/>
                  </a:cxn>
                  <a:cxn ang="0">
                    <a:pos x="39" y="90"/>
                  </a:cxn>
                  <a:cxn ang="0">
                    <a:pos x="32" y="160"/>
                  </a:cxn>
                  <a:cxn ang="0">
                    <a:pos x="90" y="179"/>
                  </a:cxn>
                  <a:cxn ang="0">
                    <a:pos x="384" y="173"/>
                  </a:cxn>
                  <a:cxn ang="0">
                    <a:pos x="423" y="333"/>
                  </a:cxn>
                  <a:cxn ang="0">
                    <a:pos x="512" y="173"/>
                  </a:cxn>
                  <a:cxn ang="0">
                    <a:pos x="724" y="186"/>
                  </a:cxn>
                  <a:cxn ang="0">
                    <a:pos x="736" y="269"/>
                  </a:cxn>
                  <a:cxn ang="0">
                    <a:pos x="775" y="333"/>
                  </a:cxn>
                  <a:cxn ang="0">
                    <a:pos x="877" y="167"/>
                  </a:cxn>
                  <a:cxn ang="0">
                    <a:pos x="1012" y="173"/>
                  </a:cxn>
                  <a:cxn ang="0">
                    <a:pos x="1031" y="154"/>
                  </a:cxn>
                  <a:cxn ang="0">
                    <a:pos x="1063" y="211"/>
                  </a:cxn>
                  <a:cxn ang="0">
                    <a:pos x="1056" y="250"/>
                  </a:cxn>
                  <a:cxn ang="0">
                    <a:pos x="1082" y="314"/>
                  </a:cxn>
                  <a:cxn ang="0">
                    <a:pos x="1127" y="282"/>
                  </a:cxn>
                  <a:cxn ang="0">
                    <a:pos x="1178" y="192"/>
                  </a:cxn>
                  <a:cxn ang="0">
                    <a:pos x="1319" y="179"/>
                  </a:cxn>
                  <a:cxn ang="0">
                    <a:pos x="1428" y="179"/>
                  </a:cxn>
                  <a:cxn ang="0">
                    <a:pos x="1479" y="160"/>
                  </a:cxn>
                  <a:cxn ang="0">
                    <a:pos x="1479" y="1254"/>
                  </a:cxn>
                  <a:cxn ang="0">
                    <a:pos x="7" y="1254"/>
                  </a:cxn>
                  <a:cxn ang="0">
                    <a:pos x="7" y="115"/>
                  </a:cxn>
                </a:cxnLst>
                <a:rect l="0" t="0" r="r" b="b"/>
                <a:pathLst>
                  <a:path w="1480" h="1255">
                    <a:moveTo>
                      <a:pt x="0" y="154"/>
                    </a:moveTo>
                    <a:lnTo>
                      <a:pt x="39" y="0"/>
                    </a:lnTo>
                    <a:lnTo>
                      <a:pt x="39" y="90"/>
                    </a:lnTo>
                    <a:lnTo>
                      <a:pt x="32" y="160"/>
                    </a:lnTo>
                    <a:lnTo>
                      <a:pt x="90" y="179"/>
                    </a:lnTo>
                    <a:lnTo>
                      <a:pt x="384" y="173"/>
                    </a:lnTo>
                    <a:lnTo>
                      <a:pt x="423" y="333"/>
                    </a:lnTo>
                    <a:lnTo>
                      <a:pt x="512" y="173"/>
                    </a:lnTo>
                    <a:lnTo>
                      <a:pt x="724" y="186"/>
                    </a:lnTo>
                    <a:lnTo>
                      <a:pt x="736" y="269"/>
                    </a:lnTo>
                    <a:lnTo>
                      <a:pt x="775" y="333"/>
                    </a:lnTo>
                    <a:lnTo>
                      <a:pt x="877" y="167"/>
                    </a:lnTo>
                    <a:lnTo>
                      <a:pt x="1012" y="173"/>
                    </a:lnTo>
                    <a:lnTo>
                      <a:pt x="1031" y="154"/>
                    </a:lnTo>
                    <a:lnTo>
                      <a:pt x="1063" y="211"/>
                    </a:lnTo>
                    <a:lnTo>
                      <a:pt x="1056" y="250"/>
                    </a:lnTo>
                    <a:lnTo>
                      <a:pt x="1082" y="314"/>
                    </a:lnTo>
                    <a:lnTo>
                      <a:pt x="1127" y="282"/>
                    </a:lnTo>
                    <a:lnTo>
                      <a:pt x="1178" y="192"/>
                    </a:lnTo>
                    <a:lnTo>
                      <a:pt x="1319" y="179"/>
                    </a:lnTo>
                    <a:lnTo>
                      <a:pt x="1428" y="179"/>
                    </a:lnTo>
                    <a:lnTo>
                      <a:pt x="1479" y="160"/>
                    </a:lnTo>
                    <a:lnTo>
                      <a:pt x="1479" y="1254"/>
                    </a:lnTo>
                    <a:lnTo>
                      <a:pt x="7" y="1254"/>
                    </a:lnTo>
                    <a:lnTo>
                      <a:pt x="7" y="115"/>
                    </a:lnTo>
                  </a:path>
                </a:pathLst>
              </a:custGeom>
              <a:solidFill>
                <a:srgbClr val="5E8FC0"/>
              </a:solidFill>
              <a:ln w="19050" cap="rnd">
                <a:solidFill>
                  <a:srgbClr val="4174A7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it-IT" kern="1200"/>
              </a:p>
            </p:txBody>
          </p:sp>
          <p:sp>
            <p:nvSpPr>
              <p:cNvPr id="33" name="Freeform 12"/>
              <p:cNvSpPr>
                <a:spLocks/>
              </p:cNvSpPr>
              <p:nvPr/>
            </p:nvSpPr>
            <p:spPr bwMode="auto">
              <a:xfrm>
                <a:off x="5188" y="2428"/>
                <a:ext cx="315" cy="932"/>
              </a:xfrm>
              <a:custGeom>
                <a:avLst/>
                <a:gdLst/>
                <a:ahLst/>
                <a:cxnLst>
                  <a:cxn ang="0">
                    <a:pos x="0" y="77"/>
                  </a:cxn>
                  <a:cxn ang="0">
                    <a:pos x="141" y="64"/>
                  </a:cxn>
                  <a:cxn ang="0">
                    <a:pos x="275" y="20"/>
                  </a:cxn>
                  <a:cxn ang="0">
                    <a:pos x="346" y="0"/>
                  </a:cxn>
                  <a:cxn ang="0">
                    <a:pos x="346" y="1164"/>
                  </a:cxn>
                  <a:cxn ang="0">
                    <a:pos x="0" y="1164"/>
                  </a:cxn>
                  <a:cxn ang="0">
                    <a:pos x="0" y="77"/>
                  </a:cxn>
                </a:cxnLst>
                <a:rect l="0" t="0" r="r" b="b"/>
                <a:pathLst>
                  <a:path w="347" h="1165">
                    <a:moveTo>
                      <a:pt x="0" y="77"/>
                    </a:moveTo>
                    <a:lnTo>
                      <a:pt x="141" y="64"/>
                    </a:lnTo>
                    <a:lnTo>
                      <a:pt x="275" y="20"/>
                    </a:lnTo>
                    <a:lnTo>
                      <a:pt x="346" y="0"/>
                    </a:lnTo>
                    <a:lnTo>
                      <a:pt x="346" y="1164"/>
                    </a:lnTo>
                    <a:lnTo>
                      <a:pt x="0" y="1164"/>
                    </a:lnTo>
                    <a:lnTo>
                      <a:pt x="0" y="77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19050" cap="rnd">
                <a:solidFill>
                  <a:srgbClr val="808080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it-IT" kern="1200"/>
              </a:p>
            </p:txBody>
          </p:sp>
          <p:sp>
            <p:nvSpPr>
              <p:cNvPr id="34" name="Freeform 13"/>
              <p:cNvSpPr>
                <a:spLocks/>
              </p:cNvSpPr>
              <p:nvPr/>
            </p:nvSpPr>
            <p:spPr bwMode="auto">
              <a:xfrm>
                <a:off x="1931" y="2013"/>
                <a:ext cx="640" cy="1348"/>
              </a:xfrm>
              <a:custGeom>
                <a:avLst/>
                <a:gdLst/>
                <a:ahLst/>
                <a:cxnLst>
                  <a:cxn ang="0">
                    <a:pos x="0" y="13"/>
                  </a:cxn>
                  <a:cxn ang="0">
                    <a:pos x="704" y="0"/>
                  </a:cxn>
                  <a:cxn ang="0">
                    <a:pos x="704" y="1683"/>
                  </a:cxn>
                  <a:cxn ang="0">
                    <a:pos x="6" y="1683"/>
                  </a:cxn>
                  <a:cxn ang="0">
                    <a:pos x="0" y="13"/>
                  </a:cxn>
                </a:cxnLst>
                <a:rect l="0" t="0" r="r" b="b"/>
                <a:pathLst>
                  <a:path w="705" h="1684">
                    <a:moveTo>
                      <a:pt x="0" y="13"/>
                    </a:moveTo>
                    <a:lnTo>
                      <a:pt x="704" y="0"/>
                    </a:lnTo>
                    <a:lnTo>
                      <a:pt x="704" y="1683"/>
                    </a:lnTo>
                    <a:lnTo>
                      <a:pt x="6" y="1683"/>
                    </a:lnTo>
                    <a:lnTo>
                      <a:pt x="0" y="13"/>
                    </a:lnTo>
                  </a:path>
                </a:pathLst>
              </a:custGeom>
              <a:solidFill>
                <a:srgbClr val="99CC00"/>
              </a:solidFill>
              <a:ln w="19050" cap="flat" cmpd="sng">
                <a:solidFill>
                  <a:srgbClr val="79A400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it-IT" kern="1200"/>
              </a:p>
            </p:txBody>
          </p:sp>
        </p:grpSp>
        <p:grpSp>
          <p:nvGrpSpPr>
            <p:cNvPr id="6" name="Group 14"/>
            <p:cNvGrpSpPr>
              <a:grpSpLocks/>
            </p:cNvGrpSpPr>
            <p:nvPr/>
          </p:nvGrpSpPr>
          <p:grpSpPr bwMode="auto">
            <a:xfrm>
              <a:off x="2808288" y="2206625"/>
              <a:ext cx="1311275" cy="244475"/>
              <a:chOff x="1916" y="1390"/>
              <a:chExt cx="826" cy="154"/>
            </a:xfrm>
          </p:grpSpPr>
          <p:sp>
            <p:nvSpPr>
              <p:cNvPr id="28" name="Text Box 15"/>
              <p:cNvSpPr txBox="1">
                <a:spLocks noChangeArrowheads="1"/>
              </p:cNvSpPr>
              <p:nvPr/>
            </p:nvSpPr>
            <p:spPr bwMode="auto">
              <a:xfrm>
                <a:off x="2050" y="1390"/>
                <a:ext cx="692" cy="154"/>
              </a:xfrm>
              <a:prstGeom prst="rect">
                <a:avLst/>
              </a:prstGeom>
              <a:noFill/>
              <a:ln w="50800">
                <a:noFill/>
                <a:miter lim="800000"/>
                <a:headEnd/>
                <a:tailEnd/>
              </a:ln>
              <a:effectLst/>
            </p:spPr>
            <p:txBody>
              <a:bodyPr wrap="none" lIns="0" tIns="0" rIns="0" bIns="0" anchor="b">
                <a:spAutoFit/>
              </a:bodyPr>
              <a:lstStyle/>
              <a:p>
                <a:pPr defTabSz="874713" eaLnBrk="0" hangingPunct="0">
                  <a:spcBef>
                    <a:spcPct val="60000"/>
                  </a:spcBef>
                  <a:tabLst>
                    <a:tab pos="1250950" algn="l"/>
                  </a:tabLst>
                </a:pPr>
                <a:r>
                  <a:rPr lang="en-US" sz="1600" b="1" kern="1200">
                    <a:solidFill>
                      <a:srgbClr val="215487"/>
                    </a:solidFill>
                    <a:latin typeface="Arial Narrow" pitchFamily="34" charset="0"/>
                  </a:rPr>
                  <a:t>Prepatologica</a:t>
                </a:r>
              </a:p>
            </p:txBody>
          </p:sp>
          <p:sp>
            <p:nvSpPr>
              <p:cNvPr id="29" name="Rectangle 16"/>
              <p:cNvSpPr>
                <a:spLocks noChangeArrowheads="1"/>
              </p:cNvSpPr>
              <p:nvPr/>
            </p:nvSpPr>
            <p:spPr bwMode="auto">
              <a:xfrm>
                <a:off x="1916" y="1424"/>
                <a:ext cx="91" cy="91"/>
              </a:xfrm>
              <a:prstGeom prst="rect">
                <a:avLst/>
              </a:prstGeom>
              <a:solidFill>
                <a:srgbClr val="99CC00"/>
              </a:solidFill>
              <a:ln w="19050">
                <a:solidFill>
                  <a:srgbClr val="79A4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it-IT" kern="1200"/>
              </a:p>
            </p:txBody>
          </p:sp>
        </p:grpSp>
        <p:grpSp>
          <p:nvGrpSpPr>
            <p:cNvPr id="7" name="Group 17"/>
            <p:cNvGrpSpPr>
              <a:grpSpLocks/>
            </p:cNvGrpSpPr>
            <p:nvPr/>
          </p:nvGrpSpPr>
          <p:grpSpPr bwMode="auto">
            <a:xfrm>
              <a:off x="4235450" y="2206625"/>
              <a:ext cx="1150938" cy="244475"/>
              <a:chOff x="2710" y="1390"/>
              <a:chExt cx="725" cy="154"/>
            </a:xfrm>
          </p:grpSpPr>
          <p:sp>
            <p:nvSpPr>
              <p:cNvPr id="26" name="Text Box 18"/>
              <p:cNvSpPr txBox="1">
                <a:spLocks noChangeArrowheads="1"/>
              </p:cNvSpPr>
              <p:nvPr/>
            </p:nvSpPr>
            <p:spPr bwMode="auto">
              <a:xfrm>
                <a:off x="2853" y="1390"/>
                <a:ext cx="582" cy="154"/>
              </a:xfrm>
              <a:prstGeom prst="rect">
                <a:avLst/>
              </a:prstGeom>
              <a:noFill/>
              <a:ln w="50800">
                <a:noFill/>
                <a:miter lim="800000"/>
                <a:headEnd/>
                <a:tailEnd/>
              </a:ln>
              <a:effectLst/>
            </p:spPr>
            <p:txBody>
              <a:bodyPr wrap="none" lIns="0" tIns="0" rIns="0" bIns="0" anchor="b">
                <a:spAutoFit/>
              </a:bodyPr>
              <a:lstStyle/>
              <a:p>
                <a:pPr defTabSz="874713" eaLnBrk="0" hangingPunct="0">
                  <a:spcBef>
                    <a:spcPct val="60000"/>
                  </a:spcBef>
                  <a:tabLst>
                    <a:tab pos="1250950" algn="l"/>
                  </a:tabLst>
                </a:pPr>
                <a:r>
                  <a:rPr lang="en-US" sz="1600" b="1" kern="1200">
                    <a:solidFill>
                      <a:srgbClr val="215487"/>
                    </a:solidFill>
                    <a:latin typeface="Arial Narrow" pitchFamily="34" charset="0"/>
                  </a:rPr>
                  <a:t>Prodromica</a:t>
                </a:r>
              </a:p>
            </p:txBody>
          </p:sp>
          <p:sp>
            <p:nvSpPr>
              <p:cNvPr id="27" name="Rectangle 19"/>
              <p:cNvSpPr>
                <a:spLocks noChangeArrowheads="1"/>
              </p:cNvSpPr>
              <p:nvPr/>
            </p:nvSpPr>
            <p:spPr bwMode="auto">
              <a:xfrm>
                <a:off x="2710" y="1424"/>
                <a:ext cx="91" cy="91"/>
              </a:xfrm>
              <a:prstGeom prst="rect">
                <a:avLst/>
              </a:prstGeom>
              <a:solidFill>
                <a:srgbClr val="FF0066"/>
              </a:solidFill>
              <a:ln w="19050" algn="ctr">
                <a:solidFill>
                  <a:srgbClr val="77ABDF"/>
                </a:solidFill>
                <a:miter lim="800000"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it-IT" kern="1200"/>
              </a:p>
            </p:txBody>
          </p:sp>
        </p:grpSp>
        <p:sp>
          <p:nvSpPr>
            <p:cNvPr id="8" name="Line 20"/>
            <p:cNvSpPr>
              <a:spLocks noChangeShapeType="1"/>
            </p:cNvSpPr>
            <p:nvPr/>
          </p:nvSpPr>
          <p:spPr bwMode="auto">
            <a:xfrm>
              <a:off x="3051175" y="2544763"/>
              <a:ext cx="1588" cy="2813050"/>
            </a:xfrm>
            <a:prstGeom prst="line">
              <a:avLst/>
            </a:prstGeom>
            <a:noFill/>
            <a:ln w="19050">
              <a:solidFill>
                <a:srgbClr val="215487"/>
              </a:solidFill>
              <a:round/>
              <a:headEnd/>
              <a:tailEnd/>
            </a:ln>
          </p:spPr>
          <p:txBody>
            <a:bodyPr/>
            <a:lstStyle/>
            <a:p>
              <a:endParaRPr lang="it-IT" kern="1200"/>
            </a:p>
          </p:txBody>
        </p:sp>
        <p:sp>
          <p:nvSpPr>
            <p:cNvPr id="9" name="Line 21"/>
            <p:cNvSpPr>
              <a:spLocks noChangeShapeType="1"/>
            </p:cNvSpPr>
            <p:nvPr/>
          </p:nvSpPr>
          <p:spPr bwMode="auto">
            <a:xfrm>
              <a:off x="3038475" y="5345113"/>
              <a:ext cx="5838825" cy="3175"/>
            </a:xfrm>
            <a:prstGeom prst="line">
              <a:avLst/>
            </a:prstGeom>
            <a:noFill/>
            <a:ln w="38100">
              <a:solidFill>
                <a:srgbClr val="215487"/>
              </a:solidFill>
              <a:round/>
              <a:headEnd/>
              <a:tailEnd/>
            </a:ln>
          </p:spPr>
          <p:txBody>
            <a:bodyPr/>
            <a:lstStyle/>
            <a:p>
              <a:endParaRPr lang="it-IT" kern="1200"/>
            </a:p>
          </p:txBody>
        </p:sp>
        <p:sp>
          <p:nvSpPr>
            <p:cNvPr id="10" name="Rectangle 22"/>
            <p:cNvSpPr>
              <a:spLocks noChangeArrowheads="1"/>
            </p:cNvSpPr>
            <p:nvPr/>
          </p:nvSpPr>
          <p:spPr bwMode="auto">
            <a:xfrm>
              <a:off x="2116138" y="5053013"/>
              <a:ext cx="863600" cy="33020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lIns="0" tIns="0" rIns="0" bIns="0">
              <a:spAutoFit/>
            </a:bodyPr>
            <a:lstStyle/>
            <a:p>
              <a:pPr algn="r">
                <a:lnSpc>
                  <a:spcPct val="90000"/>
                </a:lnSpc>
              </a:pPr>
              <a:r>
                <a:rPr lang="it-IT" sz="1200" kern="1200">
                  <a:solidFill>
                    <a:srgbClr val="000000"/>
                  </a:solidFill>
                  <a:latin typeface="Arial Narrow" pitchFamily="34" charset="0"/>
                </a:rPr>
                <a:t>Cattivo</a:t>
              </a:r>
            </a:p>
            <a:p>
              <a:pPr algn="r">
                <a:lnSpc>
                  <a:spcPct val="90000"/>
                </a:lnSpc>
              </a:pPr>
              <a:r>
                <a:rPr lang="it-IT" sz="1200" kern="1200">
                  <a:solidFill>
                    <a:srgbClr val="000000"/>
                  </a:solidFill>
                  <a:latin typeface="Arial Narrow" pitchFamily="34" charset="0"/>
                </a:rPr>
                <a:t>Funzionamento</a:t>
              </a:r>
            </a:p>
          </p:txBody>
        </p:sp>
        <p:sp>
          <p:nvSpPr>
            <p:cNvPr id="11" name="Rectangle 23"/>
            <p:cNvSpPr>
              <a:spLocks noChangeArrowheads="1"/>
            </p:cNvSpPr>
            <p:nvPr/>
          </p:nvSpPr>
          <p:spPr bwMode="auto">
            <a:xfrm>
              <a:off x="2116138" y="2516188"/>
              <a:ext cx="863600" cy="330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algn="r">
                <a:lnSpc>
                  <a:spcPct val="90000"/>
                </a:lnSpc>
              </a:pPr>
              <a:r>
                <a:rPr lang="it-IT" sz="1200" kern="1200">
                  <a:solidFill>
                    <a:srgbClr val="000000"/>
                  </a:solidFill>
                  <a:latin typeface="Arial Narrow" pitchFamily="34" charset="0"/>
                </a:rPr>
                <a:t>Buon</a:t>
              </a:r>
              <a:br>
                <a:rPr lang="it-IT" sz="1200" kern="1200">
                  <a:solidFill>
                    <a:srgbClr val="000000"/>
                  </a:solidFill>
                  <a:latin typeface="Arial Narrow" pitchFamily="34" charset="0"/>
                </a:rPr>
              </a:br>
              <a:r>
                <a:rPr lang="it-IT" sz="1200" kern="1200">
                  <a:solidFill>
                    <a:srgbClr val="000000"/>
                  </a:solidFill>
                  <a:latin typeface="Arial Narrow" pitchFamily="34" charset="0"/>
                </a:rPr>
                <a:t>Funzionamento</a:t>
              </a:r>
            </a:p>
          </p:txBody>
        </p:sp>
        <p:sp>
          <p:nvSpPr>
            <p:cNvPr id="12" name="Rectangle 24"/>
            <p:cNvSpPr>
              <a:spLocks noChangeArrowheads="1"/>
            </p:cNvSpPr>
            <p:nvPr/>
          </p:nvSpPr>
          <p:spPr bwMode="auto">
            <a:xfrm>
              <a:off x="3949700" y="5456238"/>
              <a:ext cx="215900" cy="1825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/>
            <a:lstStyle/>
            <a:p>
              <a:pPr algn="ctr"/>
              <a:r>
                <a:rPr lang="it-IT" sz="1200" kern="1200">
                  <a:solidFill>
                    <a:srgbClr val="000000"/>
                  </a:solidFill>
                  <a:latin typeface="Arial Narrow" pitchFamily="34" charset="0"/>
                </a:rPr>
                <a:t>10</a:t>
              </a:r>
            </a:p>
          </p:txBody>
        </p:sp>
        <p:sp>
          <p:nvSpPr>
            <p:cNvPr id="13" name="Rectangle 25"/>
            <p:cNvSpPr>
              <a:spLocks noChangeArrowheads="1"/>
            </p:cNvSpPr>
            <p:nvPr/>
          </p:nvSpPr>
          <p:spPr bwMode="auto">
            <a:xfrm>
              <a:off x="4810125" y="5456238"/>
              <a:ext cx="215900" cy="1825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/>
            <a:lstStyle/>
            <a:p>
              <a:pPr algn="ctr"/>
              <a:r>
                <a:rPr lang="it-IT" sz="1200" kern="1200">
                  <a:solidFill>
                    <a:srgbClr val="000000"/>
                  </a:solidFill>
                  <a:latin typeface="Arial Narrow" pitchFamily="34" charset="0"/>
                </a:rPr>
                <a:t>20</a:t>
              </a:r>
            </a:p>
          </p:txBody>
        </p:sp>
        <p:sp>
          <p:nvSpPr>
            <p:cNvPr id="14" name="Rectangle 26"/>
            <p:cNvSpPr>
              <a:spLocks noChangeArrowheads="1"/>
            </p:cNvSpPr>
            <p:nvPr/>
          </p:nvSpPr>
          <p:spPr bwMode="auto">
            <a:xfrm>
              <a:off x="5999163" y="5456238"/>
              <a:ext cx="215900" cy="1825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/>
            <a:lstStyle/>
            <a:p>
              <a:pPr algn="ctr"/>
              <a:r>
                <a:rPr lang="it-IT" sz="1200" kern="1200">
                  <a:solidFill>
                    <a:srgbClr val="000000"/>
                  </a:solidFill>
                  <a:latin typeface="Arial Narrow" pitchFamily="34" charset="0"/>
                </a:rPr>
                <a:t>30</a:t>
              </a:r>
            </a:p>
          </p:txBody>
        </p:sp>
        <p:sp>
          <p:nvSpPr>
            <p:cNvPr id="15" name="Rectangle 27"/>
            <p:cNvSpPr>
              <a:spLocks noChangeArrowheads="1"/>
            </p:cNvSpPr>
            <p:nvPr/>
          </p:nvSpPr>
          <p:spPr bwMode="auto">
            <a:xfrm>
              <a:off x="6997700" y="5456238"/>
              <a:ext cx="215900" cy="1825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/>
            <a:lstStyle/>
            <a:p>
              <a:pPr algn="ctr"/>
              <a:r>
                <a:rPr lang="it-IT" sz="1200" kern="1200">
                  <a:solidFill>
                    <a:srgbClr val="000000"/>
                  </a:solidFill>
                  <a:latin typeface="Arial Narrow" pitchFamily="34" charset="0"/>
                </a:rPr>
                <a:t>40</a:t>
              </a:r>
            </a:p>
          </p:txBody>
        </p:sp>
        <p:sp>
          <p:nvSpPr>
            <p:cNvPr id="16" name="Rectangle 28"/>
            <p:cNvSpPr>
              <a:spLocks noChangeArrowheads="1"/>
            </p:cNvSpPr>
            <p:nvPr/>
          </p:nvSpPr>
          <p:spPr bwMode="auto">
            <a:xfrm>
              <a:off x="7997825" y="5456238"/>
              <a:ext cx="215900" cy="1825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/>
            <a:lstStyle/>
            <a:p>
              <a:pPr algn="ctr"/>
              <a:r>
                <a:rPr lang="it-IT" sz="1200" kern="1200">
                  <a:solidFill>
                    <a:srgbClr val="000000"/>
                  </a:solidFill>
                  <a:latin typeface="Arial Narrow" pitchFamily="34" charset="0"/>
                </a:rPr>
                <a:t>50</a:t>
              </a:r>
            </a:p>
          </p:txBody>
        </p:sp>
        <p:sp>
          <p:nvSpPr>
            <p:cNvPr id="17" name="Rectangle 29"/>
            <p:cNvSpPr>
              <a:spLocks noChangeArrowheads="1"/>
            </p:cNvSpPr>
            <p:nvPr/>
          </p:nvSpPr>
          <p:spPr bwMode="auto">
            <a:xfrm>
              <a:off x="8602663" y="5456238"/>
              <a:ext cx="215900" cy="1825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/>
            <a:lstStyle/>
            <a:p>
              <a:pPr algn="ctr"/>
              <a:r>
                <a:rPr lang="it-IT" sz="1200" kern="1200">
                  <a:solidFill>
                    <a:srgbClr val="000000"/>
                  </a:solidFill>
                  <a:latin typeface="Arial Narrow" pitchFamily="34" charset="0"/>
                </a:rPr>
                <a:t>60</a:t>
              </a:r>
            </a:p>
          </p:txBody>
        </p:sp>
        <p:sp>
          <p:nvSpPr>
            <p:cNvPr id="18" name="Rectangle 30"/>
            <p:cNvSpPr>
              <a:spLocks noChangeArrowheads="1"/>
            </p:cNvSpPr>
            <p:nvPr/>
          </p:nvSpPr>
          <p:spPr bwMode="auto">
            <a:xfrm>
              <a:off x="3057525" y="5668963"/>
              <a:ext cx="5840413" cy="2333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/>
            <a:lstStyle/>
            <a:p>
              <a:pPr algn="ctr"/>
              <a:r>
                <a:rPr lang="it-IT" sz="1400" b="1" kern="1200">
                  <a:solidFill>
                    <a:srgbClr val="000000"/>
                  </a:solidFill>
                  <a:latin typeface="Arial Narrow" pitchFamily="34" charset="0"/>
                </a:rPr>
                <a:t>Età </a:t>
              </a:r>
              <a:r>
                <a:rPr lang="it-IT" sz="1400" kern="1200">
                  <a:solidFill>
                    <a:srgbClr val="000000"/>
                  </a:solidFill>
                  <a:latin typeface="Arial Narrow" pitchFamily="34" charset="0"/>
                </a:rPr>
                <a:t>(anni)</a:t>
              </a:r>
            </a:p>
          </p:txBody>
        </p:sp>
        <p:sp>
          <p:nvSpPr>
            <p:cNvPr id="19" name="Rectangle 31"/>
            <p:cNvSpPr>
              <a:spLocks noChangeArrowheads="1"/>
            </p:cNvSpPr>
            <p:nvPr/>
          </p:nvSpPr>
          <p:spPr bwMode="auto">
            <a:xfrm rot="-5400000">
              <a:off x="1085057" y="3853656"/>
              <a:ext cx="2909888" cy="2127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 anchor="b">
              <a:spAutoFit/>
            </a:bodyPr>
            <a:lstStyle/>
            <a:p>
              <a:pPr algn="ctr"/>
              <a:r>
                <a:rPr lang="it-IT" sz="1400" b="1" kern="1200">
                  <a:solidFill>
                    <a:srgbClr val="000000"/>
                  </a:solidFill>
                  <a:latin typeface="Arial Narrow" pitchFamily="34" charset="0"/>
                </a:rPr>
                <a:t>Psicopatologia</a:t>
              </a:r>
            </a:p>
          </p:txBody>
        </p:sp>
        <p:grpSp>
          <p:nvGrpSpPr>
            <p:cNvPr id="20" name="Group 38"/>
            <p:cNvGrpSpPr>
              <a:grpSpLocks/>
            </p:cNvGrpSpPr>
            <p:nvPr/>
          </p:nvGrpSpPr>
          <p:grpSpPr bwMode="auto">
            <a:xfrm>
              <a:off x="5526092" y="2206625"/>
              <a:ext cx="1317626" cy="244475"/>
              <a:chOff x="3481" y="1390"/>
              <a:chExt cx="830" cy="154"/>
            </a:xfrm>
          </p:grpSpPr>
          <p:sp>
            <p:nvSpPr>
              <p:cNvPr id="24" name="Text Box 33"/>
              <p:cNvSpPr txBox="1">
                <a:spLocks noChangeArrowheads="1"/>
              </p:cNvSpPr>
              <p:nvPr/>
            </p:nvSpPr>
            <p:spPr bwMode="auto">
              <a:xfrm>
                <a:off x="3616" y="1390"/>
                <a:ext cx="695" cy="154"/>
              </a:xfrm>
              <a:prstGeom prst="rect">
                <a:avLst/>
              </a:prstGeom>
              <a:noFill/>
              <a:ln w="50800">
                <a:noFill/>
                <a:miter lim="800000"/>
                <a:headEnd/>
                <a:tailEnd/>
              </a:ln>
              <a:effectLst/>
            </p:spPr>
            <p:txBody>
              <a:bodyPr lIns="0" tIns="0" rIns="0" bIns="0" anchor="b">
                <a:spAutoFit/>
              </a:bodyPr>
              <a:lstStyle/>
              <a:p>
                <a:pPr defTabSz="874713" eaLnBrk="0" hangingPunct="0">
                  <a:spcBef>
                    <a:spcPct val="60000"/>
                  </a:spcBef>
                  <a:tabLst>
                    <a:tab pos="1250950" algn="l"/>
                  </a:tabLst>
                </a:pPr>
                <a:r>
                  <a:rPr lang="en-US" sz="1600" b="1" kern="1200" dirty="0" err="1">
                    <a:solidFill>
                      <a:srgbClr val="215487"/>
                    </a:solidFill>
                    <a:latin typeface="Arial Narrow" pitchFamily="34" charset="0"/>
                  </a:rPr>
                  <a:t>Progressione</a:t>
                </a:r>
                <a:endParaRPr lang="en-US" sz="1600" b="1" kern="1200" dirty="0">
                  <a:solidFill>
                    <a:srgbClr val="215487"/>
                  </a:solidFill>
                  <a:latin typeface="Arial Narrow" pitchFamily="34" charset="0"/>
                </a:endParaRPr>
              </a:p>
            </p:txBody>
          </p:sp>
          <p:sp>
            <p:nvSpPr>
              <p:cNvPr id="25" name="Rectangle 34"/>
              <p:cNvSpPr>
                <a:spLocks noChangeArrowheads="1"/>
              </p:cNvSpPr>
              <p:nvPr/>
            </p:nvSpPr>
            <p:spPr bwMode="auto">
              <a:xfrm>
                <a:off x="3481" y="1424"/>
                <a:ext cx="91" cy="91"/>
              </a:xfrm>
              <a:prstGeom prst="rect">
                <a:avLst/>
              </a:prstGeom>
              <a:solidFill>
                <a:srgbClr val="FF0000"/>
              </a:solidFill>
              <a:ln w="19050" cap="rnd" algn="ctr">
                <a:solidFill>
                  <a:srgbClr val="5E8FC0"/>
                </a:solidFill>
                <a:miter lim="800000"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it-IT" kern="1200"/>
              </a:p>
            </p:txBody>
          </p:sp>
        </p:grpSp>
        <p:grpSp>
          <p:nvGrpSpPr>
            <p:cNvPr id="21" name="Group 35"/>
            <p:cNvGrpSpPr>
              <a:grpSpLocks/>
            </p:cNvGrpSpPr>
            <p:nvPr/>
          </p:nvGrpSpPr>
          <p:grpSpPr bwMode="auto">
            <a:xfrm>
              <a:off x="6997700" y="2206625"/>
              <a:ext cx="1893888" cy="244475"/>
              <a:chOff x="3509" y="1390"/>
              <a:chExt cx="1193" cy="154"/>
            </a:xfrm>
          </p:grpSpPr>
          <p:sp>
            <p:nvSpPr>
              <p:cNvPr id="22" name="Text Box 36"/>
              <p:cNvSpPr txBox="1">
                <a:spLocks noChangeArrowheads="1"/>
              </p:cNvSpPr>
              <p:nvPr/>
            </p:nvSpPr>
            <p:spPr bwMode="auto">
              <a:xfrm>
                <a:off x="3644" y="1390"/>
                <a:ext cx="1058" cy="154"/>
              </a:xfrm>
              <a:prstGeom prst="rect">
                <a:avLst/>
              </a:prstGeom>
              <a:noFill/>
              <a:ln w="50800">
                <a:noFill/>
                <a:miter lim="800000"/>
                <a:headEnd/>
                <a:tailEnd/>
              </a:ln>
              <a:effectLst/>
            </p:spPr>
            <p:txBody>
              <a:bodyPr wrap="none" lIns="0" tIns="0" rIns="0" bIns="0" anchor="b">
                <a:spAutoFit/>
              </a:bodyPr>
              <a:lstStyle/>
              <a:p>
                <a:pPr defTabSz="874713" eaLnBrk="0" hangingPunct="0">
                  <a:spcBef>
                    <a:spcPct val="60000"/>
                  </a:spcBef>
                  <a:tabLst>
                    <a:tab pos="1250950" algn="l"/>
                  </a:tabLst>
                </a:pPr>
                <a:r>
                  <a:rPr lang="en-US" sz="1600" b="1" kern="1200">
                    <a:solidFill>
                      <a:srgbClr val="215487"/>
                    </a:solidFill>
                    <a:latin typeface="Arial Narrow" pitchFamily="34" charset="0"/>
                  </a:rPr>
                  <a:t>Recidivazione stabile</a:t>
                </a:r>
              </a:p>
            </p:txBody>
          </p:sp>
          <p:sp>
            <p:nvSpPr>
              <p:cNvPr id="23" name="Rectangle 37"/>
              <p:cNvSpPr>
                <a:spLocks noChangeArrowheads="1"/>
              </p:cNvSpPr>
              <p:nvPr/>
            </p:nvSpPr>
            <p:spPr bwMode="auto">
              <a:xfrm>
                <a:off x="3509" y="1424"/>
                <a:ext cx="91" cy="91"/>
              </a:xfrm>
              <a:prstGeom prst="rect">
                <a:avLst/>
              </a:prstGeom>
              <a:solidFill>
                <a:srgbClr val="5E8FC0"/>
              </a:solidFill>
              <a:ln w="19050" cap="rnd" algn="ctr">
                <a:solidFill>
                  <a:srgbClr val="4174A7"/>
                </a:solidFill>
                <a:miter lim="800000"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it-IT" kern="120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5761205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Decorso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199" y="1600201"/>
            <a:ext cx="8343485" cy="2491908"/>
          </a:xfrm>
        </p:spPr>
        <p:txBody>
          <a:bodyPr>
            <a:normAutofit lnSpcReduction="10000"/>
          </a:bodyPr>
          <a:lstStyle/>
          <a:p>
            <a:pPr marL="342900" lvl="1" indent="-342900">
              <a:buFont typeface="Arial"/>
              <a:buChar char="•"/>
            </a:pPr>
            <a:r>
              <a:rPr lang="it-IT" dirty="0" smtClean="0"/>
              <a:t>La vulnerabilità allo stress persiste per tutta la vita</a:t>
            </a:r>
          </a:p>
          <a:p>
            <a:pPr marL="342900" lvl="1" indent="-342900">
              <a:buFont typeface="Arial"/>
              <a:buChar char="•"/>
            </a:pPr>
            <a:r>
              <a:rPr lang="it-IT" dirty="0" smtClean="0"/>
              <a:t>Durante il decorso:</a:t>
            </a:r>
          </a:p>
          <a:p>
            <a:pPr marL="742950" lvl="2" indent="-342900"/>
            <a:r>
              <a:rPr lang="it-IT" dirty="0" smtClean="0"/>
              <a:t>I sintomi positivi più floridi (deliri bizzarri, allucinazioni) tendono a diminuire di intensità</a:t>
            </a:r>
          </a:p>
          <a:p>
            <a:pPr marL="742950" lvl="2" indent="-342900"/>
            <a:r>
              <a:rPr lang="it-IT" dirty="0" smtClean="0"/>
              <a:t>I sintomi negativi residui (appiattimento affettivo, abulia, scarsa igiene personale) possono aumentare </a:t>
            </a:r>
          </a:p>
          <a:p>
            <a:pPr marL="342900" lvl="1" indent="-342900">
              <a:buFont typeface="Arial"/>
              <a:buChar char="•"/>
            </a:pPr>
            <a:endParaRPr lang="it-IT" dirty="0"/>
          </a:p>
        </p:txBody>
      </p:sp>
      <p:grpSp>
        <p:nvGrpSpPr>
          <p:cNvPr id="4" name="Gruppo 3"/>
          <p:cNvGrpSpPr/>
          <p:nvPr/>
        </p:nvGrpSpPr>
        <p:grpSpPr>
          <a:xfrm>
            <a:off x="1" y="4205706"/>
            <a:ext cx="8976236" cy="2652293"/>
            <a:chOff x="2116138" y="2206625"/>
            <a:chExt cx="6781800" cy="3695700"/>
          </a:xfrm>
        </p:grpSpPr>
        <p:grpSp>
          <p:nvGrpSpPr>
            <p:cNvPr id="5" name="Group 8"/>
            <p:cNvGrpSpPr>
              <a:grpSpLocks/>
            </p:cNvGrpSpPr>
            <p:nvPr/>
          </p:nvGrpSpPr>
          <p:grpSpPr bwMode="auto">
            <a:xfrm>
              <a:off x="3054350" y="3208338"/>
              <a:ext cx="5681663" cy="2139950"/>
              <a:chOff x="1931" y="2013"/>
              <a:chExt cx="3572" cy="1348"/>
            </a:xfrm>
          </p:grpSpPr>
          <p:sp>
            <p:nvSpPr>
              <p:cNvPr id="30" name="Freeform 9"/>
              <p:cNvSpPr>
                <a:spLocks/>
              </p:cNvSpPr>
              <p:nvPr/>
            </p:nvSpPr>
            <p:spPr bwMode="auto">
              <a:xfrm>
                <a:off x="2564" y="2013"/>
                <a:ext cx="535" cy="134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67" y="103"/>
                  </a:cxn>
                  <a:cxn ang="0">
                    <a:pos x="375" y="160"/>
                  </a:cxn>
                  <a:cxn ang="0">
                    <a:pos x="575" y="167"/>
                  </a:cxn>
                  <a:cxn ang="0">
                    <a:pos x="588" y="180"/>
                  </a:cxn>
                  <a:cxn ang="0">
                    <a:pos x="588" y="1683"/>
                  </a:cxn>
                  <a:cxn ang="0">
                    <a:pos x="0" y="1683"/>
                  </a:cxn>
                  <a:cxn ang="0">
                    <a:pos x="0" y="0"/>
                  </a:cxn>
                </a:cxnLst>
                <a:rect l="0" t="0" r="r" b="b"/>
                <a:pathLst>
                  <a:path w="589" h="1684">
                    <a:moveTo>
                      <a:pt x="0" y="0"/>
                    </a:moveTo>
                    <a:lnTo>
                      <a:pt x="167" y="103"/>
                    </a:lnTo>
                    <a:lnTo>
                      <a:pt x="375" y="160"/>
                    </a:lnTo>
                    <a:lnTo>
                      <a:pt x="575" y="167"/>
                    </a:lnTo>
                    <a:lnTo>
                      <a:pt x="588" y="180"/>
                    </a:lnTo>
                    <a:lnTo>
                      <a:pt x="588" y="1683"/>
                    </a:lnTo>
                    <a:lnTo>
                      <a:pt x="0" y="1683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FF0066"/>
              </a:solidFill>
              <a:ln w="19050" cap="flat" cmpd="sng">
                <a:solidFill>
                  <a:srgbClr val="77ABDF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it-IT" kern="1200"/>
              </a:p>
            </p:txBody>
          </p:sp>
          <p:sp>
            <p:nvSpPr>
              <p:cNvPr id="31" name="Freeform 10"/>
              <p:cNvSpPr>
                <a:spLocks/>
              </p:cNvSpPr>
              <p:nvPr/>
            </p:nvSpPr>
            <p:spPr bwMode="auto">
              <a:xfrm>
                <a:off x="3110" y="2107"/>
                <a:ext cx="768" cy="1229"/>
              </a:xfrm>
              <a:custGeom>
                <a:avLst/>
                <a:gdLst/>
                <a:ahLst/>
                <a:cxnLst>
                  <a:cxn ang="0">
                    <a:pos x="0" y="22"/>
                  </a:cxn>
                  <a:cxn ang="0">
                    <a:pos x="23" y="60"/>
                  </a:cxn>
                  <a:cxn ang="0">
                    <a:pos x="46" y="448"/>
                  </a:cxn>
                  <a:cxn ang="0">
                    <a:pos x="112" y="230"/>
                  </a:cxn>
                  <a:cxn ang="0">
                    <a:pos x="192" y="0"/>
                  </a:cxn>
                  <a:cxn ang="0">
                    <a:pos x="297" y="0"/>
                  </a:cxn>
                  <a:cxn ang="0">
                    <a:pos x="311" y="428"/>
                  </a:cxn>
                  <a:cxn ang="0">
                    <a:pos x="396" y="275"/>
                  </a:cxn>
                  <a:cxn ang="0">
                    <a:pos x="403" y="153"/>
                  </a:cxn>
                  <a:cxn ang="0">
                    <a:pos x="429" y="57"/>
                  </a:cxn>
                  <a:cxn ang="0">
                    <a:pos x="555" y="57"/>
                  </a:cxn>
                  <a:cxn ang="0">
                    <a:pos x="581" y="51"/>
                  </a:cxn>
                  <a:cxn ang="0">
                    <a:pos x="561" y="332"/>
                  </a:cxn>
                  <a:cxn ang="0">
                    <a:pos x="581" y="518"/>
                  </a:cxn>
                  <a:cxn ang="0">
                    <a:pos x="641" y="371"/>
                  </a:cxn>
                  <a:cxn ang="0">
                    <a:pos x="654" y="230"/>
                  </a:cxn>
                  <a:cxn ang="0">
                    <a:pos x="687" y="153"/>
                  </a:cxn>
                  <a:cxn ang="0">
                    <a:pos x="800" y="153"/>
                  </a:cxn>
                  <a:cxn ang="0">
                    <a:pos x="773" y="364"/>
                  </a:cxn>
                  <a:cxn ang="0">
                    <a:pos x="753" y="588"/>
                  </a:cxn>
                  <a:cxn ang="0">
                    <a:pos x="845" y="422"/>
                  </a:cxn>
                  <a:cxn ang="0">
                    <a:pos x="845" y="1535"/>
                  </a:cxn>
                  <a:cxn ang="0">
                    <a:pos x="0" y="1535"/>
                  </a:cxn>
                  <a:cxn ang="0">
                    <a:pos x="0" y="22"/>
                  </a:cxn>
                </a:cxnLst>
                <a:rect l="0" t="0" r="r" b="b"/>
                <a:pathLst>
                  <a:path w="846" h="1536">
                    <a:moveTo>
                      <a:pt x="0" y="22"/>
                    </a:moveTo>
                    <a:lnTo>
                      <a:pt x="23" y="60"/>
                    </a:lnTo>
                    <a:lnTo>
                      <a:pt x="46" y="448"/>
                    </a:lnTo>
                    <a:lnTo>
                      <a:pt x="112" y="230"/>
                    </a:lnTo>
                    <a:lnTo>
                      <a:pt x="192" y="0"/>
                    </a:lnTo>
                    <a:lnTo>
                      <a:pt x="297" y="0"/>
                    </a:lnTo>
                    <a:lnTo>
                      <a:pt x="311" y="428"/>
                    </a:lnTo>
                    <a:lnTo>
                      <a:pt x="396" y="275"/>
                    </a:lnTo>
                    <a:lnTo>
                      <a:pt x="403" y="153"/>
                    </a:lnTo>
                    <a:lnTo>
                      <a:pt x="429" y="57"/>
                    </a:lnTo>
                    <a:lnTo>
                      <a:pt x="555" y="57"/>
                    </a:lnTo>
                    <a:lnTo>
                      <a:pt x="581" y="51"/>
                    </a:lnTo>
                    <a:lnTo>
                      <a:pt x="561" y="332"/>
                    </a:lnTo>
                    <a:lnTo>
                      <a:pt x="581" y="518"/>
                    </a:lnTo>
                    <a:lnTo>
                      <a:pt x="641" y="371"/>
                    </a:lnTo>
                    <a:lnTo>
                      <a:pt x="654" y="230"/>
                    </a:lnTo>
                    <a:lnTo>
                      <a:pt x="687" y="153"/>
                    </a:lnTo>
                    <a:lnTo>
                      <a:pt x="800" y="153"/>
                    </a:lnTo>
                    <a:lnTo>
                      <a:pt x="773" y="364"/>
                    </a:lnTo>
                    <a:lnTo>
                      <a:pt x="753" y="588"/>
                    </a:lnTo>
                    <a:lnTo>
                      <a:pt x="845" y="422"/>
                    </a:lnTo>
                    <a:lnTo>
                      <a:pt x="845" y="1535"/>
                    </a:lnTo>
                    <a:lnTo>
                      <a:pt x="0" y="1535"/>
                    </a:lnTo>
                    <a:lnTo>
                      <a:pt x="0" y="22"/>
                    </a:lnTo>
                  </a:path>
                </a:pathLst>
              </a:custGeom>
              <a:solidFill>
                <a:srgbClr val="FF0000"/>
              </a:solidFill>
              <a:ln w="19050" cap="rnd">
                <a:solidFill>
                  <a:srgbClr val="5E8FC0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it-IT" kern="1200"/>
              </a:p>
            </p:txBody>
          </p:sp>
          <p:sp>
            <p:nvSpPr>
              <p:cNvPr id="32" name="Freeform 11"/>
              <p:cNvSpPr>
                <a:spLocks/>
              </p:cNvSpPr>
              <p:nvPr/>
            </p:nvSpPr>
            <p:spPr bwMode="auto">
              <a:xfrm>
                <a:off x="3852" y="2356"/>
                <a:ext cx="1343" cy="1005"/>
              </a:xfrm>
              <a:custGeom>
                <a:avLst/>
                <a:gdLst/>
                <a:ahLst/>
                <a:cxnLst>
                  <a:cxn ang="0">
                    <a:pos x="0" y="154"/>
                  </a:cxn>
                  <a:cxn ang="0">
                    <a:pos x="39" y="0"/>
                  </a:cxn>
                  <a:cxn ang="0">
                    <a:pos x="39" y="90"/>
                  </a:cxn>
                  <a:cxn ang="0">
                    <a:pos x="32" y="160"/>
                  </a:cxn>
                  <a:cxn ang="0">
                    <a:pos x="90" y="179"/>
                  </a:cxn>
                  <a:cxn ang="0">
                    <a:pos x="384" y="173"/>
                  </a:cxn>
                  <a:cxn ang="0">
                    <a:pos x="423" y="333"/>
                  </a:cxn>
                  <a:cxn ang="0">
                    <a:pos x="512" y="173"/>
                  </a:cxn>
                  <a:cxn ang="0">
                    <a:pos x="724" y="186"/>
                  </a:cxn>
                  <a:cxn ang="0">
                    <a:pos x="736" y="269"/>
                  </a:cxn>
                  <a:cxn ang="0">
                    <a:pos x="775" y="333"/>
                  </a:cxn>
                  <a:cxn ang="0">
                    <a:pos x="877" y="167"/>
                  </a:cxn>
                  <a:cxn ang="0">
                    <a:pos x="1012" y="173"/>
                  </a:cxn>
                  <a:cxn ang="0">
                    <a:pos x="1031" y="154"/>
                  </a:cxn>
                  <a:cxn ang="0">
                    <a:pos x="1063" y="211"/>
                  </a:cxn>
                  <a:cxn ang="0">
                    <a:pos x="1056" y="250"/>
                  </a:cxn>
                  <a:cxn ang="0">
                    <a:pos x="1082" y="314"/>
                  </a:cxn>
                  <a:cxn ang="0">
                    <a:pos x="1127" y="282"/>
                  </a:cxn>
                  <a:cxn ang="0">
                    <a:pos x="1178" y="192"/>
                  </a:cxn>
                  <a:cxn ang="0">
                    <a:pos x="1319" y="179"/>
                  </a:cxn>
                  <a:cxn ang="0">
                    <a:pos x="1428" y="179"/>
                  </a:cxn>
                  <a:cxn ang="0">
                    <a:pos x="1479" y="160"/>
                  </a:cxn>
                  <a:cxn ang="0">
                    <a:pos x="1479" y="1254"/>
                  </a:cxn>
                  <a:cxn ang="0">
                    <a:pos x="7" y="1254"/>
                  </a:cxn>
                  <a:cxn ang="0">
                    <a:pos x="7" y="115"/>
                  </a:cxn>
                </a:cxnLst>
                <a:rect l="0" t="0" r="r" b="b"/>
                <a:pathLst>
                  <a:path w="1480" h="1255">
                    <a:moveTo>
                      <a:pt x="0" y="154"/>
                    </a:moveTo>
                    <a:lnTo>
                      <a:pt x="39" y="0"/>
                    </a:lnTo>
                    <a:lnTo>
                      <a:pt x="39" y="90"/>
                    </a:lnTo>
                    <a:lnTo>
                      <a:pt x="32" y="160"/>
                    </a:lnTo>
                    <a:lnTo>
                      <a:pt x="90" y="179"/>
                    </a:lnTo>
                    <a:lnTo>
                      <a:pt x="384" y="173"/>
                    </a:lnTo>
                    <a:lnTo>
                      <a:pt x="423" y="333"/>
                    </a:lnTo>
                    <a:lnTo>
                      <a:pt x="512" y="173"/>
                    </a:lnTo>
                    <a:lnTo>
                      <a:pt x="724" y="186"/>
                    </a:lnTo>
                    <a:lnTo>
                      <a:pt x="736" y="269"/>
                    </a:lnTo>
                    <a:lnTo>
                      <a:pt x="775" y="333"/>
                    </a:lnTo>
                    <a:lnTo>
                      <a:pt x="877" y="167"/>
                    </a:lnTo>
                    <a:lnTo>
                      <a:pt x="1012" y="173"/>
                    </a:lnTo>
                    <a:lnTo>
                      <a:pt x="1031" y="154"/>
                    </a:lnTo>
                    <a:lnTo>
                      <a:pt x="1063" y="211"/>
                    </a:lnTo>
                    <a:lnTo>
                      <a:pt x="1056" y="250"/>
                    </a:lnTo>
                    <a:lnTo>
                      <a:pt x="1082" y="314"/>
                    </a:lnTo>
                    <a:lnTo>
                      <a:pt x="1127" y="282"/>
                    </a:lnTo>
                    <a:lnTo>
                      <a:pt x="1178" y="192"/>
                    </a:lnTo>
                    <a:lnTo>
                      <a:pt x="1319" y="179"/>
                    </a:lnTo>
                    <a:lnTo>
                      <a:pt x="1428" y="179"/>
                    </a:lnTo>
                    <a:lnTo>
                      <a:pt x="1479" y="160"/>
                    </a:lnTo>
                    <a:lnTo>
                      <a:pt x="1479" y="1254"/>
                    </a:lnTo>
                    <a:lnTo>
                      <a:pt x="7" y="1254"/>
                    </a:lnTo>
                    <a:lnTo>
                      <a:pt x="7" y="115"/>
                    </a:lnTo>
                  </a:path>
                </a:pathLst>
              </a:custGeom>
              <a:solidFill>
                <a:srgbClr val="5E8FC0"/>
              </a:solidFill>
              <a:ln w="19050" cap="rnd">
                <a:solidFill>
                  <a:srgbClr val="4174A7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it-IT" kern="1200"/>
              </a:p>
            </p:txBody>
          </p:sp>
          <p:sp>
            <p:nvSpPr>
              <p:cNvPr id="33" name="Freeform 12"/>
              <p:cNvSpPr>
                <a:spLocks/>
              </p:cNvSpPr>
              <p:nvPr/>
            </p:nvSpPr>
            <p:spPr bwMode="auto">
              <a:xfrm>
                <a:off x="5188" y="2428"/>
                <a:ext cx="315" cy="932"/>
              </a:xfrm>
              <a:custGeom>
                <a:avLst/>
                <a:gdLst/>
                <a:ahLst/>
                <a:cxnLst>
                  <a:cxn ang="0">
                    <a:pos x="0" y="77"/>
                  </a:cxn>
                  <a:cxn ang="0">
                    <a:pos x="141" y="64"/>
                  </a:cxn>
                  <a:cxn ang="0">
                    <a:pos x="275" y="20"/>
                  </a:cxn>
                  <a:cxn ang="0">
                    <a:pos x="346" y="0"/>
                  </a:cxn>
                  <a:cxn ang="0">
                    <a:pos x="346" y="1164"/>
                  </a:cxn>
                  <a:cxn ang="0">
                    <a:pos x="0" y="1164"/>
                  </a:cxn>
                  <a:cxn ang="0">
                    <a:pos x="0" y="77"/>
                  </a:cxn>
                </a:cxnLst>
                <a:rect l="0" t="0" r="r" b="b"/>
                <a:pathLst>
                  <a:path w="347" h="1165">
                    <a:moveTo>
                      <a:pt x="0" y="77"/>
                    </a:moveTo>
                    <a:lnTo>
                      <a:pt x="141" y="64"/>
                    </a:lnTo>
                    <a:lnTo>
                      <a:pt x="275" y="20"/>
                    </a:lnTo>
                    <a:lnTo>
                      <a:pt x="346" y="0"/>
                    </a:lnTo>
                    <a:lnTo>
                      <a:pt x="346" y="1164"/>
                    </a:lnTo>
                    <a:lnTo>
                      <a:pt x="0" y="1164"/>
                    </a:lnTo>
                    <a:lnTo>
                      <a:pt x="0" y="77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19050" cap="rnd">
                <a:solidFill>
                  <a:srgbClr val="808080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it-IT" kern="1200"/>
              </a:p>
            </p:txBody>
          </p:sp>
          <p:sp>
            <p:nvSpPr>
              <p:cNvPr id="34" name="Freeform 13"/>
              <p:cNvSpPr>
                <a:spLocks/>
              </p:cNvSpPr>
              <p:nvPr/>
            </p:nvSpPr>
            <p:spPr bwMode="auto">
              <a:xfrm>
                <a:off x="1931" y="2013"/>
                <a:ext cx="640" cy="1348"/>
              </a:xfrm>
              <a:custGeom>
                <a:avLst/>
                <a:gdLst/>
                <a:ahLst/>
                <a:cxnLst>
                  <a:cxn ang="0">
                    <a:pos x="0" y="13"/>
                  </a:cxn>
                  <a:cxn ang="0">
                    <a:pos x="704" y="0"/>
                  </a:cxn>
                  <a:cxn ang="0">
                    <a:pos x="704" y="1683"/>
                  </a:cxn>
                  <a:cxn ang="0">
                    <a:pos x="6" y="1683"/>
                  </a:cxn>
                  <a:cxn ang="0">
                    <a:pos x="0" y="13"/>
                  </a:cxn>
                </a:cxnLst>
                <a:rect l="0" t="0" r="r" b="b"/>
                <a:pathLst>
                  <a:path w="705" h="1684">
                    <a:moveTo>
                      <a:pt x="0" y="13"/>
                    </a:moveTo>
                    <a:lnTo>
                      <a:pt x="704" y="0"/>
                    </a:lnTo>
                    <a:lnTo>
                      <a:pt x="704" y="1683"/>
                    </a:lnTo>
                    <a:lnTo>
                      <a:pt x="6" y="1683"/>
                    </a:lnTo>
                    <a:lnTo>
                      <a:pt x="0" y="13"/>
                    </a:lnTo>
                  </a:path>
                </a:pathLst>
              </a:custGeom>
              <a:solidFill>
                <a:srgbClr val="99CC00"/>
              </a:solidFill>
              <a:ln w="19050" cap="flat" cmpd="sng">
                <a:solidFill>
                  <a:srgbClr val="79A400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it-IT" kern="1200"/>
              </a:p>
            </p:txBody>
          </p:sp>
        </p:grpSp>
        <p:grpSp>
          <p:nvGrpSpPr>
            <p:cNvPr id="6" name="Group 14"/>
            <p:cNvGrpSpPr>
              <a:grpSpLocks/>
            </p:cNvGrpSpPr>
            <p:nvPr/>
          </p:nvGrpSpPr>
          <p:grpSpPr bwMode="auto">
            <a:xfrm>
              <a:off x="2808288" y="2206625"/>
              <a:ext cx="1311275" cy="244475"/>
              <a:chOff x="1916" y="1390"/>
              <a:chExt cx="826" cy="154"/>
            </a:xfrm>
          </p:grpSpPr>
          <p:sp>
            <p:nvSpPr>
              <p:cNvPr id="28" name="Text Box 15"/>
              <p:cNvSpPr txBox="1">
                <a:spLocks noChangeArrowheads="1"/>
              </p:cNvSpPr>
              <p:nvPr/>
            </p:nvSpPr>
            <p:spPr bwMode="auto">
              <a:xfrm>
                <a:off x="2050" y="1390"/>
                <a:ext cx="692" cy="154"/>
              </a:xfrm>
              <a:prstGeom prst="rect">
                <a:avLst/>
              </a:prstGeom>
              <a:noFill/>
              <a:ln w="50800">
                <a:noFill/>
                <a:miter lim="800000"/>
                <a:headEnd/>
                <a:tailEnd/>
              </a:ln>
              <a:effectLst/>
            </p:spPr>
            <p:txBody>
              <a:bodyPr wrap="none" lIns="0" tIns="0" rIns="0" bIns="0" anchor="b">
                <a:spAutoFit/>
              </a:bodyPr>
              <a:lstStyle/>
              <a:p>
                <a:pPr defTabSz="874713" eaLnBrk="0" hangingPunct="0">
                  <a:spcBef>
                    <a:spcPct val="60000"/>
                  </a:spcBef>
                  <a:tabLst>
                    <a:tab pos="1250950" algn="l"/>
                  </a:tabLst>
                </a:pPr>
                <a:r>
                  <a:rPr lang="en-US" sz="1600" b="1" kern="1200">
                    <a:solidFill>
                      <a:srgbClr val="215487"/>
                    </a:solidFill>
                    <a:latin typeface="Arial Narrow" pitchFamily="34" charset="0"/>
                  </a:rPr>
                  <a:t>Prepatologica</a:t>
                </a:r>
              </a:p>
            </p:txBody>
          </p:sp>
          <p:sp>
            <p:nvSpPr>
              <p:cNvPr id="29" name="Rectangle 16"/>
              <p:cNvSpPr>
                <a:spLocks noChangeArrowheads="1"/>
              </p:cNvSpPr>
              <p:nvPr/>
            </p:nvSpPr>
            <p:spPr bwMode="auto">
              <a:xfrm>
                <a:off x="1916" y="1424"/>
                <a:ext cx="91" cy="91"/>
              </a:xfrm>
              <a:prstGeom prst="rect">
                <a:avLst/>
              </a:prstGeom>
              <a:solidFill>
                <a:srgbClr val="99CC00"/>
              </a:solidFill>
              <a:ln w="19050">
                <a:solidFill>
                  <a:srgbClr val="79A4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it-IT" kern="1200"/>
              </a:p>
            </p:txBody>
          </p:sp>
        </p:grpSp>
        <p:grpSp>
          <p:nvGrpSpPr>
            <p:cNvPr id="7" name="Group 17"/>
            <p:cNvGrpSpPr>
              <a:grpSpLocks/>
            </p:cNvGrpSpPr>
            <p:nvPr/>
          </p:nvGrpSpPr>
          <p:grpSpPr bwMode="auto">
            <a:xfrm>
              <a:off x="4235450" y="2206625"/>
              <a:ext cx="1150938" cy="244475"/>
              <a:chOff x="2710" y="1390"/>
              <a:chExt cx="725" cy="154"/>
            </a:xfrm>
          </p:grpSpPr>
          <p:sp>
            <p:nvSpPr>
              <p:cNvPr id="26" name="Text Box 18"/>
              <p:cNvSpPr txBox="1">
                <a:spLocks noChangeArrowheads="1"/>
              </p:cNvSpPr>
              <p:nvPr/>
            </p:nvSpPr>
            <p:spPr bwMode="auto">
              <a:xfrm>
                <a:off x="2853" y="1390"/>
                <a:ext cx="582" cy="154"/>
              </a:xfrm>
              <a:prstGeom prst="rect">
                <a:avLst/>
              </a:prstGeom>
              <a:noFill/>
              <a:ln w="50800">
                <a:noFill/>
                <a:miter lim="800000"/>
                <a:headEnd/>
                <a:tailEnd/>
              </a:ln>
              <a:effectLst/>
            </p:spPr>
            <p:txBody>
              <a:bodyPr wrap="none" lIns="0" tIns="0" rIns="0" bIns="0" anchor="b">
                <a:spAutoFit/>
              </a:bodyPr>
              <a:lstStyle/>
              <a:p>
                <a:pPr defTabSz="874713" eaLnBrk="0" hangingPunct="0">
                  <a:spcBef>
                    <a:spcPct val="60000"/>
                  </a:spcBef>
                  <a:tabLst>
                    <a:tab pos="1250950" algn="l"/>
                  </a:tabLst>
                </a:pPr>
                <a:r>
                  <a:rPr lang="en-US" sz="1600" b="1" kern="1200">
                    <a:solidFill>
                      <a:srgbClr val="215487"/>
                    </a:solidFill>
                    <a:latin typeface="Arial Narrow" pitchFamily="34" charset="0"/>
                  </a:rPr>
                  <a:t>Prodromica</a:t>
                </a:r>
              </a:p>
            </p:txBody>
          </p:sp>
          <p:sp>
            <p:nvSpPr>
              <p:cNvPr id="27" name="Rectangle 19"/>
              <p:cNvSpPr>
                <a:spLocks noChangeArrowheads="1"/>
              </p:cNvSpPr>
              <p:nvPr/>
            </p:nvSpPr>
            <p:spPr bwMode="auto">
              <a:xfrm>
                <a:off x="2710" y="1424"/>
                <a:ext cx="91" cy="91"/>
              </a:xfrm>
              <a:prstGeom prst="rect">
                <a:avLst/>
              </a:prstGeom>
              <a:solidFill>
                <a:srgbClr val="FF0066"/>
              </a:solidFill>
              <a:ln w="19050" algn="ctr">
                <a:solidFill>
                  <a:srgbClr val="77ABDF"/>
                </a:solidFill>
                <a:miter lim="800000"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it-IT" kern="1200"/>
              </a:p>
            </p:txBody>
          </p:sp>
        </p:grpSp>
        <p:sp>
          <p:nvSpPr>
            <p:cNvPr id="8" name="Line 20"/>
            <p:cNvSpPr>
              <a:spLocks noChangeShapeType="1"/>
            </p:cNvSpPr>
            <p:nvPr/>
          </p:nvSpPr>
          <p:spPr bwMode="auto">
            <a:xfrm>
              <a:off x="3051175" y="2544763"/>
              <a:ext cx="1588" cy="2813050"/>
            </a:xfrm>
            <a:prstGeom prst="line">
              <a:avLst/>
            </a:prstGeom>
            <a:noFill/>
            <a:ln w="19050">
              <a:solidFill>
                <a:srgbClr val="215487"/>
              </a:solidFill>
              <a:round/>
              <a:headEnd/>
              <a:tailEnd/>
            </a:ln>
          </p:spPr>
          <p:txBody>
            <a:bodyPr/>
            <a:lstStyle/>
            <a:p>
              <a:endParaRPr lang="it-IT" kern="1200"/>
            </a:p>
          </p:txBody>
        </p:sp>
        <p:sp>
          <p:nvSpPr>
            <p:cNvPr id="9" name="Line 21"/>
            <p:cNvSpPr>
              <a:spLocks noChangeShapeType="1"/>
            </p:cNvSpPr>
            <p:nvPr/>
          </p:nvSpPr>
          <p:spPr bwMode="auto">
            <a:xfrm>
              <a:off x="3038475" y="5345113"/>
              <a:ext cx="5838825" cy="3175"/>
            </a:xfrm>
            <a:prstGeom prst="line">
              <a:avLst/>
            </a:prstGeom>
            <a:noFill/>
            <a:ln w="38100">
              <a:solidFill>
                <a:srgbClr val="215487"/>
              </a:solidFill>
              <a:round/>
              <a:headEnd/>
              <a:tailEnd/>
            </a:ln>
          </p:spPr>
          <p:txBody>
            <a:bodyPr/>
            <a:lstStyle/>
            <a:p>
              <a:endParaRPr lang="it-IT" kern="1200"/>
            </a:p>
          </p:txBody>
        </p:sp>
        <p:sp>
          <p:nvSpPr>
            <p:cNvPr id="10" name="Rectangle 22"/>
            <p:cNvSpPr>
              <a:spLocks noChangeArrowheads="1"/>
            </p:cNvSpPr>
            <p:nvPr/>
          </p:nvSpPr>
          <p:spPr bwMode="auto">
            <a:xfrm>
              <a:off x="2116138" y="5053013"/>
              <a:ext cx="863600" cy="33020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lIns="0" tIns="0" rIns="0" bIns="0">
              <a:spAutoFit/>
            </a:bodyPr>
            <a:lstStyle/>
            <a:p>
              <a:pPr algn="r">
                <a:lnSpc>
                  <a:spcPct val="90000"/>
                </a:lnSpc>
              </a:pPr>
              <a:r>
                <a:rPr lang="it-IT" sz="1200" kern="1200">
                  <a:solidFill>
                    <a:srgbClr val="000000"/>
                  </a:solidFill>
                  <a:latin typeface="Arial Narrow" pitchFamily="34" charset="0"/>
                </a:rPr>
                <a:t>Cattivo</a:t>
              </a:r>
            </a:p>
            <a:p>
              <a:pPr algn="r">
                <a:lnSpc>
                  <a:spcPct val="90000"/>
                </a:lnSpc>
              </a:pPr>
              <a:r>
                <a:rPr lang="it-IT" sz="1200" kern="1200">
                  <a:solidFill>
                    <a:srgbClr val="000000"/>
                  </a:solidFill>
                  <a:latin typeface="Arial Narrow" pitchFamily="34" charset="0"/>
                </a:rPr>
                <a:t>Funzionamento</a:t>
              </a:r>
            </a:p>
          </p:txBody>
        </p:sp>
        <p:sp>
          <p:nvSpPr>
            <p:cNvPr id="11" name="Rectangle 23"/>
            <p:cNvSpPr>
              <a:spLocks noChangeArrowheads="1"/>
            </p:cNvSpPr>
            <p:nvPr/>
          </p:nvSpPr>
          <p:spPr bwMode="auto">
            <a:xfrm>
              <a:off x="2116138" y="2516188"/>
              <a:ext cx="863600" cy="330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algn="r">
                <a:lnSpc>
                  <a:spcPct val="90000"/>
                </a:lnSpc>
              </a:pPr>
              <a:r>
                <a:rPr lang="it-IT" sz="1200" kern="1200">
                  <a:solidFill>
                    <a:srgbClr val="000000"/>
                  </a:solidFill>
                  <a:latin typeface="Arial Narrow" pitchFamily="34" charset="0"/>
                </a:rPr>
                <a:t>Buon</a:t>
              </a:r>
              <a:br>
                <a:rPr lang="it-IT" sz="1200" kern="1200">
                  <a:solidFill>
                    <a:srgbClr val="000000"/>
                  </a:solidFill>
                  <a:latin typeface="Arial Narrow" pitchFamily="34" charset="0"/>
                </a:rPr>
              </a:br>
              <a:r>
                <a:rPr lang="it-IT" sz="1200" kern="1200">
                  <a:solidFill>
                    <a:srgbClr val="000000"/>
                  </a:solidFill>
                  <a:latin typeface="Arial Narrow" pitchFamily="34" charset="0"/>
                </a:rPr>
                <a:t>Funzionamento</a:t>
              </a:r>
            </a:p>
          </p:txBody>
        </p:sp>
        <p:sp>
          <p:nvSpPr>
            <p:cNvPr id="12" name="Rectangle 24"/>
            <p:cNvSpPr>
              <a:spLocks noChangeArrowheads="1"/>
            </p:cNvSpPr>
            <p:nvPr/>
          </p:nvSpPr>
          <p:spPr bwMode="auto">
            <a:xfrm>
              <a:off x="3949700" y="5456238"/>
              <a:ext cx="215900" cy="1825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/>
            <a:lstStyle/>
            <a:p>
              <a:pPr algn="ctr"/>
              <a:r>
                <a:rPr lang="it-IT" sz="1200" kern="1200">
                  <a:solidFill>
                    <a:srgbClr val="000000"/>
                  </a:solidFill>
                  <a:latin typeface="Arial Narrow" pitchFamily="34" charset="0"/>
                </a:rPr>
                <a:t>10</a:t>
              </a:r>
            </a:p>
          </p:txBody>
        </p:sp>
        <p:sp>
          <p:nvSpPr>
            <p:cNvPr id="13" name="Rectangle 25"/>
            <p:cNvSpPr>
              <a:spLocks noChangeArrowheads="1"/>
            </p:cNvSpPr>
            <p:nvPr/>
          </p:nvSpPr>
          <p:spPr bwMode="auto">
            <a:xfrm>
              <a:off x="4810125" y="5456238"/>
              <a:ext cx="215900" cy="1825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/>
            <a:lstStyle/>
            <a:p>
              <a:pPr algn="ctr"/>
              <a:r>
                <a:rPr lang="it-IT" sz="1200" kern="1200">
                  <a:solidFill>
                    <a:srgbClr val="000000"/>
                  </a:solidFill>
                  <a:latin typeface="Arial Narrow" pitchFamily="34" charset="0"/>
                </a:rPr>
                <a:t>20</a:t>
              </a:r>
            </a:p>
          </p:txBody>
        </p:sp>
        <p:sp>
          <p:nvSpPr>
            <p:cNvPr id="14" name="Rectangle 26"/>
            <p:cNvSpPr>
              <a:spLocks noChangeArrowheads="1"/>
            </p:cNvSpPr>
            <p:nvPr/>
          </p:nvSpPr>
          <p:spPr bwMode="auto">
            <a:xfrm>
              <a:off x="5999163" y="5456238"/>
              <a:ext cx="215900" cy="1825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/>
            <a:lstStyle/>
            <a:p>
              <a:pPr algn="ctr"/>
              <a:r>
                <a:rPr lang="it-IT" sz="1200" kern="1200">
                  <a:solidFill>
                    <a:srgbClr val="000000"/>
                  </a:solidFill>
                  <a:latin typeface="Arial Narrow" pitchFamily="34" charset="0"/>
                </a:rPr>
                <a:t>30</a:t>
              </a:r>
            </a:p>
          </p:txBody>
        </p:sp>
        <p:sp>
          <p:nvSpPr>
            <p:cNvPr id="15" name="Rectangle 27"/>
            <p:cNvSpPr>
              <a:spLocks noChangeArrowheads="1"/>
            </p:cNvSpPr>
            <p:nvPr/>
          </p:nvSpPr>
          <p:spPr bwMode="auto">
            <a:xfrm>
              <a:off x="6997700" y="5456238"/>
              <a:ext cx="215900" cy="1825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/>
            <a:lstStyle/>
            <a:p>
              <a:pPr algn="ctr"/>
              <a:r>
                <a:rPr lang="it-IT" sz="1200" kern="1200">
                  <a:solidFill>
                    <a:srgbClr val="000000"/>
                  </a:solidFill>
                  <a:latin typeface="Arial Narrow" pitchFamily="34" charset="0"/>
                </a:rPr>
                <a:t>40</a:t>
              </a:r>
            </a:p>
          </p:txBody>
        </p:sp>
        <p:sp>
          <p:nvSpPr>
            <p:cNvPr id="16" name="Rectangle 28"/>
            <p:cNvSpPr>
              <a:spLocks noChangeArrowheads="1"/>
            </p:cNvSpPr>
            <p:nvPr/>
          </p:nvSpPr>
          <p:spPr bwMode="auto">
            <a:xfrm>
              <a:off x="7997825" y="5456238"/>
              <a:ext cx="215900" cy="1825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/>
            <a:lstStyle/>
            <a:p>
              <a:pPr algn="ctr"/>
              <a:r>
                <a:rPr lang="it-IT" sz="1200" kern="1200">
                  <a:solidFill>
                    <a:srgbClr val="000000"/>
                  </a:solidFill>
                  <a:latin typeface="Arial Narrow" pitchFamily="34" charset="0"/>
                </a:rPr>
                <a:t>50</a:t>
              </a:r>
            </a:p>
          </p:txBody>
        </p:sp>
        <p:sp>
          <p:nvSpPr>
            <p:cNvPr id="17" name="Rectangle 29"/>
            <p:cNvSpPr>
              <a:spLocks noChangeArrowheads="1"/>
            </p:cNvSpPr>
            <p:nvPr/>
          </p:nvSpPr>
          <p:spPr bwMode="auto">
            <a:xfrm>
              <a:off x="8602663" y="5456238"/>
              <a:ext cx="215900" cy="1825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/>
            <a:lstStyle/>
            <a:p>
              <a:pPr algn="ctr"/>
              <a:r>
                <a:rPr lang="it-IT" sz="1200" kern="1200">
                  <a:solidFill>
                    <a:srgbClr val="000000"/>
                  </a:solidFill>
                  <a:latin typeface="Arial Narrow" pitchFamily="34" charset="0"/>
                </a:rPr>
                <a:t>60</a:t>
              </a:r>
            </a:p>
          </p:txBody>
        </p:sp>
        <p:sp>
          <p:nvSpPr>
            <p:cNvPr id="18" name="Rectangle 30"/>
            <p:cNvSpPr>
              <a:spLocks noChangeArrowheads="1"/>
            </p:cNvSpPr>
            <p:nvPr/>
          </p:nvSpPr>
          <p:spPr bwMode="auto">
            <a:xfrm>
              <a:off x="3057525" y="5668963"/>
              <a:ext cx="5840413" cy="2333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/>
            <a:lstStyle/>
            <a:p>
              <a:pPr algn="ctr"/>
              <a:r>
                <a:rPr lang="it-IT" sz="1400" b="1" kern="1200">
                  <a:solidFill>
                    <a:srgbClr val="000000"/>
                  </a:solidFill>
                  <a:latin typeface="Arial Narrow" pitchFamily="34" charset="0"/>
                </a:rPr>
                <a:t>Età </a:t>
              </a:r>
              <a:r>
                <a:rPr lang="it-IT" sz="1400" kern="1200">
                  <a:solidFill>
                    <a:srgbClr val="000000"/>
                  </a:solidFill>
                  <a:latin typeface="Arial Narrow" pitchFamily="34" charset="0"/>
                </a:rPr>
                <a:t>(anni)</a:t>
              </a:r>
            </a:p>
          </p:txBody>
        </p:sp>
        <p:sp>
          <p:nvSpPr>
            <p:cNvPr id="19" name="Rectangle 31"/>
            <p:cNvSpPr>
              <a:spLocks noChangeArrowheads="1"/>
            </p:cNvSpPr>
            <p:nvPr/>
          </p:nvSpPr>
          <p:spPr bwMode="auto">
            <a:xfrm rot="-5400000">
              <a:off x="1085057" y="3853656"/>
              <a:ext cx="2909888" cy="2127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 anchor="b">
              <a:spAutoFit/>
            </a:bodyPr>
            <a:lstStyle/>
            <a:p>
              <a:pPr algn="ctr"/>
              <a:r>
                <a:rPr lang="it-IT" sz="1400" b="1" kern="1200">
                  <a:solidFill>
                    <a:srgbClr val="000000"/>
                  </a:solidFill>
                  <a:latin typeface="Arial Narrow" pitchFamily="34" charset="0"/>
                </a:rPr>
                <a:t>Psicopatologia</a:t>
              </a:r>
            </a:p>
          </p:txBody>
        </p:sp>
        <p:grpSp>
          <p:nvGrpSpPr>
            <p:cNvPr id="20" name="Group 38"/>
            <p:cNvGrpSpPr>
              <a:grpSpLocks/>
            </p:cNvGrpSpPr>
            <p:nvPr/>
          </p:nvGrpSpPr>
          <p:grpSpPr bwMode="auto">
            <a:xfrm>
              <a:off x="5526092" y="2206625"/>
              <a:ext cx="1317626" cy="244475"/>
              <a:chOff x="3481" y="1390"/>
              <a:chExt cx="830" cy="154"/>
            </a:xfrm>
          </p:grpSpPr>
          <p:sp>
            <p:nvSpPr>
              <p:cNvPr id="24" name="Text Box 33"/>
              <p:cNvSpPr txBox="1">
                <a:spLocks noChangeArrowheads="1"/>
              </p:cNvSpPr>
              <p:nvPr/>
            </p:nvSpPr>
            <p:spPr bwMode="auto">
              <a:xfrm>
                <a:off x="3616" y="1390"/>
                <a:ext cx="695" cy="154"/>
              </a:xfrm>
              <a:prstGeom prst="rect">
                <a:avLst/>
              </a:prstGeom>
              <a:noFill/>
              <a:ln w="50800">
                <a:noFill/>
                <a:miter lim="800000"/>
                <a:headEnd/>
                <a:tailEnd/>
              </a:ln>
              <a:effectLst/>
            </p:spPr>
            <p:txBody>
              <a:bodyPr lIns="0" tIns="0" rIns="0" bIns="0" anchor="b">
                <a:spAutoFit/>
              </a:bodyPr>
              <a:lstStyle/>
              <a:p>
                <a:pPr defTabSz="874713" eaLnBrk="0" hangingPunct="0">
                  <a:spcBef>
                    <a:spcPct val="60000"/>
                  </a:spcBef>
                  <a:tabLst>
                    <a:tab pos="1250950" algn="l"/>
                  </a:tabLst>
                </a:pPr>
                <a:r>
                  <a:rPr lang="en-US" sz="1600" b="1" kern="1200" dirty="0" err="1">
                    <a:solidFill>
                      <a:srgbClr val="215487"/>
                    </a:solidFill>
                    <a:latin typeface="Arial Narrow" pitchFamily="34" charset="0"/>
                  </a:rPr>
                  <a:t>Progressione</a:t>
                </a:r>
                <a:endParaRPr lang="en-US" sz="1600" b="1" kern="1200" dirty="0">
                  <a:solidFill>
                    <a:srgbClr val="215487"/>
                  </a:solidFill>
                  <a:latin typeface="Arial Narrow" pitchFamily="34" charset="0"/>
                </a:endParaRPr>
              </a:p>
            </p:txBody>
          </p:sp>
          <p:sp>
            <p:nvSpPr>
              <p:cNvPr id="25" name="Rectangle 34"/>
              <p:cNvSpPr>
                <a:spLocks noChangeArrowheads="1"/>
              </p:cNvSpPr>
              <p:nvPr/>
            </p:nvSpPr>
            <p:spPr bwMode="auto">
              <a:xfrm>
                <a:off x="3481" y="1424"/>
                <a:ext cx="91" cy="91"/>
              </a:xfrm>
              <a:prstGeom prst="rect">
                <a:avLst/>
              </a:prstGeom>
              <a:solidFill>
                <a:srgbClr val="FF0000"/>
              </a:solidFill>
              <a:ln w="19050" cap="rnd" algn="ctr">
                <a:solidFill>
                  <a:srgbClr val="5E8FC0"/>
                </a:solidFill>
                <a:miter lim="800000"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it-IT" kern="1200"/>
              </a:p>
            </p:txBody>
          </p:sp>
        </p:grpSp>
        <p:grpSp>
          <p:nvGrpSpPr>
            <p:cNvPr id="21" name="Group 35"/>
            <p:cNvGrpSpPr>
              <a:grpSpLocks/>
            </p:cNvGrpSpPr>
            <p:nvPr/>
          </p:nvGrpSpPr>
          <p:grpSpPr bwMode="auto">
            <a:xfrm>
              <a:off x="6997700" y="2206625"/>
              <a:ext cx="1893888" cy="244475"/>
              <a:chOff x="3509" y="1390"/>
              <a:chExt cx="1193" cy="154"/>
            </a:xfrm>
          </p:grpSpPr>
          <p:sp>
            <p:nvSpPr>
              <p:cNvPr id="22" name="Text Box 36"/>
              <p:cNvSpPr txBox="1">
                <a:spLocks noChangeArrowheads="1"/>
              </p:cNvSpPr>
              <p:nvPr/>
            </p:nvSpPr>
            <p:spPr bwMode="auto">
              <a:xfrm>
                <a:off x="3644" y="1390"/>
                <a:ext cx="1058" cy="154"/>
              </a:xfrm>
              <a:prstGeom prst="rect">
                <a:avLst/>
              </a:prstGeom>
              <a:noFill/>
              <a:ln w="50800">
                <a:noFill/>
                <a:miter lim="800000"/>
                <a:headEnd/>
                <a:tailEnd/>
              </a:ln>
              <a:effectLst/>
            </p:spPr>
            <p:txBody>
              <a:bodyPr wrap="none" lIns="0" tIns="0" rIns="0" bIns="0" anchor="b">
                <a:spAutoFit/>
              </a:bodyPr>
              <a:lstStyle/>
              <a:p>
                <a:pPr defTabSz="874713" eaLnBrk="0" hangingPunct="0">
                  <a:spcBef>
                    <a:spcPct val="60000"/>
                  </a:spcBef>
                  <a:tabLst>
                    <a:tab pos="1250950" algn="l"/>
                  </a:tabLst>
                </a:pPr>
                <a:r>
                  <a:rPr lang="en-US" sz="1600" b="1" kern="1200">
                    <a:solidFill>
                      <a:srgbClr val="215487"/>
                    </a:solidFill>
                    <a:latin typeface="Arial Narrow" pitchFamily="34" charset="0"/>
                  </a:rPr>
                  <a:t>Recidivazione stabile</a:t>
                </a:r>
              </a:p>
            </p:txBody>
          </p:sp>
          <p:sp>
            <p:nvSpPr>
              <p:cNvPr id="23" name="Rectangle 37"/>
              <p:cNvSpPr>
                <a:spLocks noChangeArrowheads="1"/>
              </p:cNvSpPr>
              <p:nvPr/>
            </p:nvSpPr>
            <p:spPr bwMode="auto">
              <a:xfrm>
                <a:off x="3509" y="1424"/>
                <a:ext cx="91" cy="91"/>
              </a:xfrm>
              <a:prstGeom prst="rect">
                <a:avLst/>
              </a:prstGeom>
              <a:solidFill>
                <a:srgbClr val="5E8FC0"/>
              </a:solidFill>
              <a:ln w="19050" cap="rnd" algn="ctr">
                <a:solidFill>
                  <a:srgbClr val="4174A7"/>
                </a:solidFill>
                <a:miter lim="800000"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it-IT" kern="120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66186567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Decorso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199" y="1600201"/>
            <a:ext cx="8343485" cy="2491908"/>
          </a:xfrm>
        </p:spPr>
        <p:txBody>
          <a:bodyPr>
            <a:normAutofit fontScale="92500" lnSpcReduction="10000"/>
          </a:bodyPr>
          <a:lstStyle/>
          <a:p>
            <a:pPr marL="342900" lvl="1" indent="-342900">
              <a:buFont typeface="Arial"/>
              <a:buChar char="•"/>
            </a:pPr>
            <a:r>
              <a:rPr lang="it-IT" dirty="0" smtClean="0"/>
              <a:t>Tassi di recidiva: 40% in 2 anni in trattamento, 80% nei non trattati</a:t>
            </a:r>
          </a:p>
          <a:p>
            <a:pPr marL="342900" lvl="1" indent="-342900">
              <a:buFont typeface="Arial"/>
              <a:buChar char="•"/>
            </a:pPr>
            <a:r>
              <a:rPr lang="it-IT" dirty="0" smtClean="0"/>
              <a:t>Suicidio viene tentato dal 50% dei soggetti, nel 10% dei casi con successo</a:t>
            </a:r>
          </a:p>
          <a:p>
            <a:pPr marL="342900" lvl="1" indent="-342900">
              <a:buFont typeface="Arial"/>
              <a:buChar char="•"/>
            </a:pPr>
            <a:r>
              <a:rPr lang="it-IT" dirty="0" smtClean="0"/>
              <a:t>Riduzione dell’aspettativa di vita con maggior rischio di malattie internistiche e di morte improvvisa</a:t>
            </a:r>
            <a:endParaRPr lang="it-IT" dirty="0"/>
          </a:p>
        </p:txBody>
      </p:sp>
      <p:grpSp>
        <p:nvGrpSpPr>
          <p:cNvPr id="4" name="Gruppo 3"/>
          <p:cNvGrpSpPr/>
          <p:nvPr/>
        </p:nvGrpSpPr>
        <p:grpSpPr>
          <a:xfrm>
            <a:off x="1" y="4205706"/>
            <a:ext cx="8976236" cy="2652293"/>
            <a:chOff x="2116138" y="2206625"/>
            <a:chExt cx="6781800" cy="3695700"/>
          </a:xfrm>
        </p:grpSpPr>
        <p:grpSp>
          <p:nvGrpSpPr>
            <p:cNvPr id="5" name="Group 8"/>
            <p:cNvGrpSpPr>
              <a:grpSpLocks/>
            </p:cNvGrpSpPr>
            <p:nvPr/>
          </p:nvGrpSpPr>
          <p:grpSpPr bwMode="auto">
            <a:xfrm>
              <a:off x="3054350" y="3208338"/>
              <a:ext cx="5681663" cy="2139950"/>
              <a:chOff x="1931" y="2013"/>
              <a:chExt cx="3572" cy="1348"/>
            </a:xfrm>
          </p:grpSpPr>
          <p:sp>
            <p:nvSpPr>
              <p:cNvPr id="30" name="Freeform 9"/>
              <p:cNvSpPr>
                <a:spLocks/>
              </p:cNvSpPr>
              <p:nvPr/>
            </p:nvSpPr>
            <p:spPr bwMode="auto">
              <a:xfrm>
                <a:off x="2564" y="2013"/>
                <a:ext cx="535" cy="134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67" y="103"/>
                  </a:cxn>
                  <a:cxn ang="0">
                    <a:pos x="375" y="160"/>
                  </a:cxn>
                  <a:cxn ang="0">
                    <a:pos x="575" y="167"/>
                  </a:cxn>
                  <a:cxn ang="0">
                    <a:pos x="588" y="180"/>
                  </a:cxn>
                  <a:cxn ang="0">
                    <a:pos x="588" y="1683"/>
                  </a:cxn>
                  <a:cxn ang="0">
                    <a:pos x="0" y="1683"/>
                  </a:cxn>
                  <a:cxn ang="0">
                    <a:pos x="0" y="0"/>
                  </a:cxn>
                </a:cxnLst>
                <a:rect l="0" t="0" r="r" b="b"/>
                <a:pathLst>
                  <a:path w="589" h="1684">
                    <a:moveTo>
                      <a:pt x="0" y="0"/>
                    </a:moveTo>
                    <a:lnTo>
                      <a:pt x="167" y="103"/>
                    </a:lnTo>
                    <a:lnTo>
                      <a:pt x="375" y="160"/>
                    </a:lnTo>
                    <a:lnTo>
                      <a:pt x="575" y="167"/>
                    </a:lnTo>
                    <a:lnTo>
                      <a:pt x="588" y="180"/>
                    </a:lnTo>
                    <a:lnTo>
                      <a:pt x="588" y="1683"/>
                    </a:lnTo>
                    <a:lnTo>
                      <a:pt x="0" y="1683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FF0066"/>
              </a:solidFill>
              <a:ln w="19050" cap="flat" cmpd="sng">
                <a:solidFill>
                  <a:srgbClr val="77ABDF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it-IT" kern="1200"/>
              </a:p>
            </p:txBody>
          </p:sp>
          <p:sp>
            <p:nvSpPr>
              <p:cNvPr id="31" name="Freeform 10"/>
              <p:cNvSpPr>
                <a:spLocks/>
              </p:cNvSpPr>
              <p:nvPr/>
            </p:nvSpPr>
            <p:spPr bwMode="auto">
              <a:xfrm>
                <a:off x="3110" y="2107"/>
                <a:ext cx="768" cy="1229"/>
              </a:xfrm>
              <a:custGeom>
                <a:avLst/>
                <a:gdLst/>
                <a:ahLst/>
                <a:cxnLst>
                  <a:cxn ang="0">
                    <a:pos x="0" y="22"/>
                  </a:cxn>
                  <a:cxn ang="0">
                    <a:pos x="23" y="60"/>
                  </a:cxn>
                  <a:cxn ang="0">
                    <a:pos x="46" y="448"/>
                  </a:cxn>
                  <a:cxn ang="0">
                    <a:pos x="112" y="230"/>
                  </a:cxn>
                  <a:cxn ang="0">
                    <a:pos x="192" y="0"/>
                  </a:cxn>
                  <a:cxn ang="0">
                    <a:pos x="297" y="0"/>
                  </a:cxn>
                  <a:cxn ang="0">
                    <a:pos x="311" y="428"/>
                  </a:cxn>
                  <a:cxn ang="0">
                    <a:pos x="396" y="275"/>
                  </a:cxn>
                  <a:cxn ang="0">
                    <a:pos x="403" y="153"/>
                  </a:cxn>
                  <a:cxn ang="0">
                    <a:pos x="429" y="57"/>
                  </a:cxn>
                  <a:cxn ang="0">
                    <a:pos x="555" y="57"/>
                  </a:cxn>
                  <a:cxn ang="0">
                    <a:pos x="581" y="51"/>
                  </a:cxn>
                  <a:cxn ang="0">
                    <a:pos x="561" y="332"/>
                  </a:cxn>
                  <a:cxn ang="0">
                    <a:pos x="581" y="518"/>
                  </a:cxn>
                  <a:cxn ang="0">
                    <a:pos x="641" y="371"/>
                  </a:cxn>
                  <a:cxn ang="0">
                    <a:pos x="654" y="230"/>
                  </a:cxn>
                  <a:cxn ang="0">
                    <a:pos x="687" y="153"/>
                  </a:cxn>
                  <a:cxn ang="0">
                    <a:pos x="800" y="153"/>
                  </a:cxn>
                  <a:cxn ang="0">
                    <a:pos x="773" y="364"/>
                  </a:cxn>
                  <a:cxn ang="0">
                    <a:pos x="753" y="588"/>
                  </a:cxn>
                  <a:cxn ang="0">
                    <a:pos x="845" y="422"/>
                  </a:cxn>
                  <a:cxn ang="0">
                    <a:pos x="845" y="1535"/>
                  </a:cxn>
                  <a:cxn ang="0">
                    <a:pos x="0" y="1535"/>
                  </a:cxn>
                  <a:cxn ang="0">
                    <a:pos x="0" y="22"/>
                  </a:cxn>
                </a:cxnLst>
                <a:rect l="0" t="0" r="r" b="b"/>
                <a:pathLst>
                  <a:path w="846" h="1536">
                    <a:moveTo>
                      <a:pt x="0" y="22"/>
                    </a:moveTo>
                    <a:lnTo>
                      <a:pt x="23" y="60"/>
                    </a:lnTo>
                    <a:lnTo>
                      <a:pt x="46" y="448"/>
                    </a:lnTo>
                    <a:lnTo>
                      <a:pt x="112" y="230"/>
                    </a:lnTo>
                    <a:lnTo>
                      <a:pt x="192" y="0"/>
                    </a:lnTo>
                    <a:lnTo>
                      <a:pt x="297" y="0"/>
                    </a:lnTo>
                    <a:lnTo>
                      <a:pt x="311" y="428"/>
                    </a:lnTo>
                    <a:lnTo>
                      <a:pt x="396" y="275"/>
                    </a:lnTo>
                    <a:lnTo>
                      <a:pt x="403" y="153"/>
                    </a:lnTo>
                    <a:lnTo>
                      <a:pt x="429" y="57"/>
                    </a:lnTo>
                    <a:lnTo>
                      <a:pt x="555" y="57"/>
                    </a:lnTo>
                    <a:lnTo>
                      <a:pt x="581" y="51"/>
                    </a:lnTo>
                    <a:lnTo>
                      <a:pt x="561" y="332"/>
                    </a:lnTo>
                    <a:lnTo>
                      <a:pt x="581" y="518"/>
                    </a:lnTo>
                    <a:lnTo>
                      <a:pt x="641" y="371"/>
                    </a:lnTo>
                    <a:lnTo>
                      <a:pt x="654" y="230"/>
                    </a:lnTo>
                    <a:lnTo>
                      <a:pt x="687" y="153"/>
                    </a:lnTo>
                    <a:lnTo>
                      <a:pt x="800" y="153"/>
                    </a:lnTo>
                    <a:lnTo>
                      <a:pt x="773" y="364"/>
                    </a:lnTo>
                    <a:lnTo>
                      <a:pt x="753" y="588"/>
                    </a:lnTo>
                    <a:lnTo>
                      <a:pt x="845" y="422"/>
                    </a:lnTo>
                    <a:lnTo>
                      <a:pt x="845" y="1535"/>
                    </a:lnTo>
                    <a:lnTo>
                      <a:pt x="0" y="1535"/>
                    </a:lnTo>
                    <a:lnTo>
                      <a:pt x="0" y="22"/>
                    </a:lnTo>
                  </a:path>
                </a:pathLst>
              </a:custGeom>
              <a:solidFill>
                <a:srgbClr val="FF0000"/>
              </a:solidFill>
              <a:ln w="19050" cap="rnd">
                <a:solidFill>
                  <a:srgbClr val="5E8FC0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it-IT" kern="1200"/>
              </a:p>
            </p:txBody>
          </p:sp>
          <p:sp>
            <p:nvSpPr>
              <p:cNvPr id="32" name="Freeform 11"/>
              <p:cNvSpPr>
                <a:spLocks/>
              </p:cNvSpPr>
              <p:nvPr/>
            </p:nvSpPr>
            <p:spPr bwMode="auto">
              <a:xfrm>
                <a:off x="3852" y="2356"/>
                <a:ext cx="1343" cy="1005"/>
              </a:xfrm>
              <a:custGeom>
                <a:avLst/>
                <a:gdLst/>
                <a:ahLst/>
                <a:cxnLst>
                  <a:cxn ang="0">
                    <a:pos x="0" y="154"/>
                  </a:cxn>
                  <a:cxn ang="0">
                    <a:pos x="39" y="0"/>
                  </a:cxn>
                  <a:cxn ang="0">
                    <a:pos x="39" y="90"/>
                  </a:cxn>
                  <a:cxn ang="0">
                    <a:pos x="32" y="160"/>
                  </a:cxn>
                  <a:cxn ang="0">
                    <a:pos x="90" y="179"/>
                  </a:cxn>
                  <a:cxn ang="0">
                    <a:pos x="384" y="173"/>
                  </a:cxn>
                  <a:cxn ang="0">
                    <a:pos x="423" y="333"/>
                  </a:cxn>
                  <a:cxn ang="0">
                    <a:pos x="512" y="173"/>
                  </a:cxn>
                  <a:cxn ang="0">
                    <a:pos x="724" y="186"/>
                  </a:cxn>
                  <a:cxn ang="0">
                    <a:pos x="736" y="269"/>
                  </a:cxn>
                  <a:cxn ang="0">
                    <a:pos x="775" y="333"/>
                  </a:cxn>
                  <a:cxn ang="0">
                    <a:pos x="877" y="167"/>
                  </a:cxn>
                  <a:cxn ang="0">
                    <a:pos x="1012" y="173"/>
                  </a:cxn>
                  <a:cxn ang="0">
                    <a:pos x="1031" y="154"/>
                  </a:cxn>
                  <a:cxn ang="0">
                    <a:pos x="1063" y="211"/>
                  </a:cxn>
                  <a:cxn ang="0">
                    <a:pos x="1056" y="250"/>
                  </a:cxn>
                  <a:cxn ang="0">
                    <a:pos x="1082" y="314"/>
                  </a:cxn>
                  <a:cxn ang="0">
                    <a:pos x="1127" y="282"/>
                  </a:cxn>
                  <a:cxn ang="0">
                    <a:pos x="1178" y="192"/>
                  </a:cxn>
                  <a:cxn ang="0">
                    <a:pos x="1319" y="179"/>
                  </a:cxn>
                  <a:cxn ang="0">
                    <a:pos x="1428" y="179"/>
                  </a:cxn>
                  <a:cxn ang="0">
                    <a:pos x="1479" y="160"/>
                  </a:cxn>
                  <a:cxn ang="0">
                    <a:pos x="1479" y="1254"/>
                  </a:cxn>
                  <a:cxn ang="0">
                    <a:pos x="7" y="1254"/>
                  </a:cxn>
                  <a:cxn ang="0">
                    <a:pos x="7" y="115"/>
                  </a:cxn>
                </a:cxnLst>
                <a:rect l="0" t="0" r="r" b="b"/>
                <a:pathLst>
                  <a:path w="1480" h="1255">
                    <a:moveTo>
                      <a:pt x="0" y="154"/>
                    </a:moveTo>
                    <a:lnTo>
                      <a:pt x="39" y="0"/>
                    </a:lnTo>
                    <a:lnTo>
                      <a:pt x="39" y="90"/>
                    </a:lnTo>
                    <a:lnTo>
                      <a:pt x="32" y="160"/>
                    </a:lnTo>
                    <a:lnTo>
                      <a:pt x="90" y="179"/>
                    </a:lnTo>
                    <a:lnTo>
                      <a:pt x="384" y="173"/>
                    </a:lnTo>
                    <a:lnTo>
                      <a:pt x="423" y="333"/>
                    </a:lnTo>
                    <a:lnTo>
                      <a:pt x="512" y="173"/>
                    </a:lnTo>
                    <a:lnTo>
                      <a:pt x="724" y="186"/>
                    </a:lnTo>
                    <a:lnTo>
                      <a:pt x="736" y="269"/>
                    </a:lnTo>
                    <a:lnTo>
                      <a:pt x="775" y="333"/>
                    </a:lnTo>
                    <a:lnTo>
                      <a:pt x="877" y="167"/>
                    </a:lnTo>
                    <a:lnTo>
                      <a:pt x="1012" y="173"/>
                    </a:lnTo>
                    <a:lnTo>
                      <a:pt x="1031" y="154"/>
                    </a:lnTo>
                    <a:lnTo>
                      <a:pt x="1063" y="211"/>
                    </a:lnTo>
                    <a:lnTo>
                      <a:pt x="1056" y="250"/>
                    </a:lnTo>
                    <a:lnTo>
                      <a:pt x="1082" y="314"/>
                    </a:lnTo>
                    <a:lnTo>
                      <a:pt x="1127" y="282"/>
                    </a:lnTo>
                    <a:lnTo>
                      <a:pt x="1178" y="192"/>
                    </a:lnTo>
                    <a:lnTo>
                      <a:pt x="1319" y="179"/>
                    </a:lnTo>
                    <a:lnTo>
                      <a:pt x="1428" y="179"/>
                    </a:lnTo>
                    <a:lnTo>
                      <a:pt x="1479" y="160"/>
                    </a:lnTo>
                    <a:lnTo>
                      <a:pt x="1479" y="1254"/>
                    </a:lnTo>
                    <a:lnTo>
                      <a:pt x="7" y="1254"/>
                    </a:lnTo>
                    <a:lnTo>
                      <a:pt x="7" y="115"/>
                    </a:lnTo>
                  </a:path>
                </a:pathLst>
              </a:custGeom>
              <a:solidFill>
                <a:srgbClr val="5E8FC0"/>
              </a:solidFill>
              <a:ln w="19050" cap="rnd">
                <a:solidFill>
                  <a:srgbClr val="4174A7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it-IT" kern="1200"/>
              </a:p>
            </p:txBody>
          </p:sp>
          <p:sp>
            <p:nvSpPr>
              <p:cNvPr id="33" name="Freeform 12"/>
              <p:cNvSpPr>
                <a:spLocks/>
              </p:cNvSpPr>
              <p:nvPr/>
            </p:nvSpPr>
            <p:spPr bwMode="auto">
              <a:xfrm>
                <a:off x="5188" y="2428"/>
                <a:ext cx="315" cy="932"/>
              </a:xfrm>
              <a:custGeom>
                <a:avLst/>
                <a:gdLst/>
                <a:ahLst/>
                <a:cxnLst>
                  <a:cxn ang="0">
                    <a:pos x="0" y="77"/>
                  </a:cxn>
                  <a:cxn ang="0">
                    <a:pos x="141" y="64"/>
                  </a:cxn>
                  <a:cxn ang="0">
                    <a:pos x="275" y="20"/>
                  </a:cxn>
                  <a:cxn ang="0">
                    <a:pos x="346" y="0"/>
                  </a:cxn>
                  <a:cxn ang="0">
                    <a:pos x="346" y="1164"/>
                  </a:cxn>
                  <a:cxn ang="0">
                    <a:pos x="0" y="1164"/>
                  </a:cxn>
                  <a:cxn ang="0">
                    <a:pos x="0" y="77"/>
                  </a:cxn>
                </a:cxnLst>
                <a:rect l="0" t="0" r="r" b="b"/>
                <a:pathLst>
                  <a:path w="347" h="1165">
                    <a:moveTo>
                      <a:pt x="0" y="77"/>
                    </a:moveTo>
                    <a:lnTo>
                      <a:pt x="141" y="64"/>
                    </a:lnTo>
                    <a:lnTo>
                      <a:pt x="275" y="20"/>
                    </a:lnTo>
                    <a:lnTo>
                      <a:pt x="346" y="0"/>
                    </a:lnTo>
                    <a:lnTo>
                      <a:pt x="346" y="1164"/>
                    </a:lnTo>
                    <a:lnTo>
                      <a:pt x="0" y="1164"/>
                    </a:lnTo>
                    <a:lnTo>
                      <a:pt x="0" y="77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19050" cap="rnd">
                <a:solidFill>
                  <a:srgbClr val="808080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it-IT" kern="1200"/>
              </a:p>
            </p:txBody>
          </p:sp>
          <p:sp>
            <p:nvSpPr>
              <p:cNvPr id="34" name="Freeform 13"/>
              <p:cNvSpPr>
                <a:spLocks/>
              </p:cNvSpPr>
              <p:nvPr/>
            </p:nvSpPr>
            <p:spPr bwMode="auto">
              <a:xfrm>
                <a:off x="1931" y="2013"/>
                <a:ext cx="640" cy="1348"/>
              </a:xfrm>
              <a:custGeom>
                <a:avLst/>
                <a:gdLst/>
                <a:ahLst/>
                <a:cxnLst>
                  <a:cxn ang="0">
                    <a:pos x="0" y="13"/>
                  </a:cxn>
                  <a:cxn ang="0">
                    <a:pos x="704" y="0"/>
                  </a:cxn>
                  <a:cxn ang="0">
                    <a:pos x="704" y="1683"/>
                  </a:cxn>
                  <a:cxn ang="0">
                    <a:pos x="6" y="1683"/>
                  </a:cxn>
                  <a:cxn ang="0">
                    <a:pos x="0" y="13"/>
                  </a:cxn>
                </a:cxnLst>
                <a:rect l="0" t="0" r="r" b="b"/>
                <a:pathLst>
                  <a:path w="705" h="1684">
                    <a:moveTo>
                      <a:pt x="0" y="13"/>
                    </a:moveTo>
                    <a:lnTo>
                      <a:pt x="704" y="0"/>
                    </a:lnTo>
                    <a:lnTo>
                      <a:pt x="704" y="1683"/>
                    </a:lnTo>
                    <a:lnTo>
                      <a:pt x="6" y="1683"/>
                    </a:lnTo>
                    <a:lnTo>
                      <a:pt x="0" y="13"/>
                    </a:lnTo>
                  </a:path>
                </a:pathLst>
              </a:custGeom>
              <a:solidFill>
                <a:srgbClr val="99CC00"/>
              </a:solidFill>
              <a:ln w="19050" cap="flat" cmpd="sng">
                <a:solidFill>
                  <a:srgbClr val="79A400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it-IT" kern="1200"/>
              </a:p>
            </p:txBody>
          </p:sp>
        </p:grpSp>
        <p:grpSp>
          <p:nvGrpSpPr>
            <p:cNvPr id="6" name="Group 14"/>
            <p:cNvGrpSpPr>
              <a:grpSpLocks/>
            </p:cNvGrpSpPr>
            <p:nvPr/>
          </p:nvGrpSpPr>
          <p:grpSpPr bwMode="auto">
            <a:xfrm>
              <a:off x="2808288" y="2206625"/>
              <a:ext cx="1311275" cy="244475"/>
              <a:chOff x="1916" y="1390"/>
              <a:chExt cx="826" cy="154"/>
            </a:xfrm>
          </p:grpSpPr>
          <p:sp>
            <p:nvSpPr>
              <p:cNvPr id="28" name="Text Box 15"/>
              <p:cNvSpPr txBox="1">
                <a:spLocks noChangeArrowheads="1"/>
              </p:cNvSpPr>
              <p:nvPr/>
            </p:nvSpPr>
            <p:spPr bwMode="auto">
              <a:xfrm>
                <a:off x="2050" y="1390"/>
                <a:ext cx="692" cy="154"/>
              </a:xfrm>
              <a:prstGeom prst="rect">
                <a:avLst/>
              </a:prstGeom>
              <a:noFill/>
              <a:ln w="50800">
                <a:noFill/>
                <a:miter lim="800000"/>
                <a:headEnd/>
                <a:tailEnd/>
              </a:ln>
              <a:effectLst/>
            </p:spPr>
            <p:txBody>
              <a:bodyPr wrap="none" lIns="0" tIns="0" rIns="0" bIns="0" anchor="b">
                <a:spAutoFit/>
              </a:bodyPr>
              <a:lstStyle/>
              <a:p>
                <a:pPr defTabSz="874713" eaLnBrk="0" hangingPunct="0">
                  <a:spcBef>
                    <a:spcPct val="60000"/>
                  </a:spcBef>
                  <a:tabLst>
                    <a:tab pos="1250950" algn="l"/>
                  </a:tabLst>
                </a:pPr>
                <a:r>
                  <a:rPr lang="en-US" sz="1600" b="1" kern="1200">
                    <a:solidFill>
                      <a:srgbClr val="215487"/>
                    </a:solidFill>
                    <a:latin typeface="Arial Narrow" pitchFamily="34" charset="0"/>
                  </a:rPr>
                  <a:t>Prepatologica</a:t>
                </a:r>
              </a:p>
            </p:txBody>
          </p:sp>
          <p:sp>
            <p:nvSpPr>
              <p:cNvPr id="29" name="Rectangle 16"/>
              <p:cNvSpPr>
                <a:spLocks noChangeArrowheads="1"/>
              </p:cNvSpPr>
              <p:nvPr/>
            </p:nvSpPr>
            <p:spPr bwMode="auto">
              <a:xfrm>
                <a:off x="1916" y="1424"/>
                <a:ext cx="91" cy="91"/>
              </a:xfrm>
              <a:prstGeom prst="rect">
                <a:avLst/>
              </a:prstGeom>
              <a:solidFill>
                <a:srgbClr val="99CC00"/>
              </a:solidFill>
              <a:ln w="19050">
                <a:solidFill>
                  <a:srgbClr val="79A4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it-IT" kern="1200"/>
              </a:p>
            </p:txBody>
          </p:sp>
        </p:grpSp>
        <p:grpSp>
          <p:nvGrpSpPr>
            <p:cNvPr id="7" name="Group 17"/>
            <p:cNvGrpSpPr>
              <a:grpSpLocks/>
            </p:cNvGrpSpPr>
            <p:nvPr/>
          </p:nvGrpSpPr>
          <p:grpSpPr bwMode="auto">
            <a:xfrm>
              <a:off x="4235450" y="2206625"/>
              <a:ext cx="1150938" cy="244475"/>
              <a:chOff x="2710" y="1390"/>
              <a:chExt cx="725" cy="154"/>
            </a:xfrm>
          </p:grpSpPr>
          <p:sp>
            <p:nvSpPr>
              <p:cNvPr id="26" name="Text Box 18"/>
              <p:cNvSpPr txBox="1">
                <a:spLocks noChangeArrowheads="1"/>
              </p:cNvSpPr>
              <p:nvPr/>
            </p:nvSpPr>
            <p:spPr bwMode="auto">
              <a:xfrm>
                <a:off x="2853" y="1390"/>
                <a:ext cx="582" cy="154"/>
              </a:xfrm>
              <a:prstGeom prst="rect">
                <a:avLst/>
              </a:prstGeom>
              <a:noFill/>
              <a:ln w="50800">
                <a:noFill/>
                <a:miter lim="800000"/>
                <a:headEnd/>
                <a:tailEnd/>
              </a:ln>
              <a:effectLst/>
            </p:spPr>
            <p:txBody>
              <a:bodyPr wrap="none" lIns="0" tIns="0" rIns="0" bIns="0" anchor="b">
                <a:spAutoFit/>
              </a:bodyPr>
              <a:lstStyle/>
              <a:p>
                <a:pPr defTabSz="874713" eaLnBrk="0" hangingPunct="0">
                  <a:spcBef>
                    <a:spcPct val="60000"/>
                  </a:spcBef>
                  <a:tabLst>
                    <a:tab pos="1250950" algn="l"/>
                  </a:tabLst>
                </a:pPr>
                <a:r>
                  <a:rPr lang="en-US" sz="1600" b="1" kern="1200">
                    <a:solidFill>
                      <a:srgbClr val="215487"/>
                    </a:solidFill>
                    <a:latin typeface="Arial Narrow" pitchFamily="34" charset="0"/>
                  </a:rPr>
                  <a:t>Prodromica</a:t>
                </a:r>
              </a:p>
            </p:txBody>
          </p:sp>
          <p:sp>
            <p:nvSpPr>
              <p:cNvPr id="27" name="Rectangle 19"/>
              <p:cNvSpPr>
                <a:spLocks noChangeArrowheads="1"/>
              </p:cNvSpPr>
              <p:nvPr/>
            </p:nvSpPr>
            <p:spPr bwMode="auto">
              <a:xfrm>
                <a:off x="2710" y="1424"/>
                <a:ext cx="91" cy="91"/>
              </a:xfrm>
              <a:prstGeom prst="rect">
                <a:avLst/>
              </a:prstGeom>
              <a:solidFill>
                <a:srgbClr val="FF0066"/>
              </a:solidFill>
              <a:ln w="19050" algn="ctr">
                <a:solidFill>
                  <a:srgbClr val="77ABDF"/>
                </a:solidFill>
                <a:miter lim="800000"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it-IT" kern="1200"/>
              </a:p>
            </p:txBody>
          </p:sp>
        </p:grpSp>
        <p:sp>
          <p:nvSpPr>
            <p:cNvPr id="8" name="Line 20"/>
            <p:cNvSpPr>
              <a:spLocks noChangeShapeType="1"/>
            </p:cNvSpPr>
            <p:nvPr/>
          </p:nvSpPr>
          <p:spPr bwMode="auto">
            <a:xfrm>
              <a:off x="3051175" y="2544763"/>
              <a:ext cx="1588" cy="2813050"/>
            </a:xfrm>
            <a:prstGeom prst="line">
              <a:avLst/>
            </a:prstGeom>
            <a:noFill/>
            <a:ln w="19050">
              <a:solidFill>
                <a:srgbClr val="215487"/>
              </a:solidFill>
              <a:round/>
              <a:headEnd/>
              <a:tailEnd/>
            </a:ln>
          </p:spPr>
          <p:txBody>
            <a:bodyPr/>
            <a:lstStyle/>
            <a:p>
              <a:endParaRPr lang="it-IT" kern="1200"/>
            </a:p>
          </p:txBody>
        </p:sp>
        <p:sp>
          <p:nvSpPr>
            <p:cNvPr id="9" name="Line 21"/>
            <p:cNvSpPr>
              <a:spLocks noChangeShapeType="1"/>
            </p:cNvSpPr>
            <p:nvPr/>
          </p:nvSpPr>
          <p:spPr bwMode="auto">
            <a:xfrm>
              <a:off x="3038475" y="5345113"/>
              <a:ext cx="5838825" cy="3175"/>
            </a:xfrm>
            <a:prstGeom prst="line">
              <a:avLst/>
            </a:prstGeom>
            <a:noFill/>
            <a:ln w="38100">
              <a:solidFill>
                <a:srgbClr val="215487"/>
              </a:solidFill>
              <a:round/>
              <a:headEnd/>
              <a:tailEnd/>
            </a:ln>
          </p:spPr>
          <p:txBody>
            <a:bodyPr/>
            <a:lstStyle/>
            <a:p>
              <a:endParaRPr lang="it-IT" kern="1200"/>
            </a:p>
          </p:txBody>
        </p:sp>
        <p:sp>
          <p:nvSpPr>
            <p:cNvPr id="10" name="Rectangle 22"/>
            <p:cNvSpPr>
              <a:spLocks noChangeArrowheads="1"/>
            </p:cNvSpPr>
            <p:nvPr/>
          </p:nvSpPr>
          <p:spPr bwMode="auto">
            <a:xfrm>
              <a:off x="2116138" y="5053013"/>
              <a:ext cx="863600" cy="33020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lIns="0" tIns="0" rIns="0" bIns="0">
              <a:spAutoFit/>
            </a:bodyPr>
            <a:lstStyle/>
            <a:p>
              <a:pPr algn="r">
                <a:lnSpc>
                  <a:spcPct val="90000"/>
                </a:lnSpc>
              </a:pPr>
              <a:r>
                <a:rPr lang="it-IT" sz="1200" kern="1200">
                  <a:solidFill>
                    <a:srgbClr val="000000"/>
                  </a:solidFill>
                  <a:latin typeface="Arial Narrow" pitchFamily="34" charset="0"/>
                </a:rPr>
                <a:t>Cattivo</a:t>
              </a:r>
            </a:p>
            <a:p>
              <a:pPr algn="r">
                <a:lnSpc>
                  <a:spcPct val="90000"/>
                </a:lnSpc>
              </a:pPr>
              <a:r>
                <a:rPr lang="it-IT" sz="1200" kern="1200">
                  <a:solidFill>
                    <a:srgbClr val="000000"/>
                  </a:solidFill>
                  <a:latin typeface="Arial Narrow" pitchFamily="34" charset="0"/>
                </a:rPr>
                <a:t>Funzionamento</a:t>
              </a:r>
            </a:p>
          </p:txBody>
        </p:sp>
        <p:sp>
          <p:nvSpPr>
            <p:cNvPr id="11" name="Rectangle 23"/>
            <p:cNvSpPr>
              <a:spLocks noChangeArrowheads="1"/>
            </p:cNvSpPr>
            <p:nvPr/>
          </p:nvSpPr>
          <p:spPr bwMode="auto">
            <a:xfrm>
              <a:off x="2116138" y="2516188"/>
              <a:ext cx="863600" cy="330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algn="r">
                <a:lnSpc>
                  <a:spcPct val="90000"/>
                </a:lnSpc>
              </a:pPr>
              <a:r>
                <a:rPr lang="it-IT" sz="1200" kern="1200">
                  <a:solidFill>
                    <a:srgbClr val="000000"/>
                  </a:solidFill>
                  <a:latin typeface="Arial Narrow" pitchFamily="34" charset="0"/>
                </a:rPr>
                <a:t>Buon</a:t>
              </a:r>
              <a:br>
                <a:rPr lang="it-IT" sz="1200" kern="1200">
                  <a:solidFill>
                    <a:srgbClr val="000000"/>
                  </a:solidFill>
                  <a:latin typeface="Arial Narrow" pitchFamily="34" charset="0"/>
                </a:rPr>
              </a:br>
              <a:r>
                <a:rPr lang="it-IT" sz="1200" kern="1200">
                  <a:solidFill>
                    <a:srgbClr val="000000"/>
                  </a:solidFill>
                  <a:latin typeface="Arial Narrow" pitchFamily="34" charset="0"/>
                </a:rPr>
                <a:t>Funzionamento</a:t>
              </a:r>
            </a:p>
          </p:txBody>
        </p:sp>
        <p:sp>
          <p:nvSpPr>
            <p:cNvPr id="12" name="Rectangle 24"/>
            <p:cNvSpPr>
              <a:spLocks noChangeArrowheads="1"/>
            </p:cNvSpPr>
            <p:nvPr/>
          </p:nvSpPr>
          <p:spPr bwMode="auto">
            <a:xfrm>
              <a:off x="3949700" y="5456238"/>
              <a:ext cx="215900" cy="1825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/>
            <a:lstStyle/>
            <a:p>
              <a:pPr algn="ctr"/>
              <a:r>
                <a:rPr lang="it-IT" sz="1200" kern="1200">
                  <a:solidFill>
                    <a:srgbClr val="000000"/>
                  </a:solidFill>
                  <a:latin typeface="Arial Narrow" pitchFamily="34" charset="0"/>
                </a:rPr>
                <a:t>10</a:t>
              </a:r>
            </a:p>
          </p:txBody>
        </p:sp>
        <p:sp>
          <p:nvSpPr>
            <p:cNvPr id="13" name="Rectangle 25"/>
            <p:cNvSpPr>
              <a:spLocks noChangeArrowheads="1"/>
            </p:cNvSpPr>
            <p:nvPr/>
          </p:nvSpPr>
          <p:spPr bwMode="auto">
            <a:xfrm>
              <a:off x="4810125" y="5456238"/>
              <a:ext cx="215900" cy="1825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/>
            <a:lstStyle/>
            <a:p>
              <a:pPr algn="ctr"/>
              <a:r>
                <a:rPr lang="it-IT" sz="1200" kern="1200">
                  <a:solidFill>
                    <a:srgbClr val="000000"/>
                  </a:solidFill>
                  <a:latin typeface="Arial Narrow" pitchFamily="34" charset="0"/>
                </a:rPr>
                <a:t>20</a:t>
              </a:r>
            </a:p>
          </p:txBody>
        </p:sp>
        <p:sp>
          <p:nvSpPr>
            <p:cNvPr id="14" name="Rectangle 26"/>
            <p:cNvSpPr>
              <a:spLocks noChangeArrowheads="1"/>
            </p:cNvSpPr>
            <p:nvPr/>
          </p:nvSpPr>
          <p:spPr bwMode="auto">
            <a:xfrm>
              <a:off x="5999163" y="5456238"/>
              <a:ext cx="215900" cy="1825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/>
            <a:lstStyle/>
            <a:p>
              <a:pPr algn="ctr"/>
              <a:r>
                <a:rPr lang="it-IT" sz="1200" kern="1200">
                  <a:solidFill>
                    <a:srgbClr val="000000"/>
                  </a:solidFill>
                  <a:latin typeface="Arial Narrow" pitchFamily="34" charset="0"/>
                </a:rPr>
                <a:t>30</a:t>
              </a:r>
            </a:p>
          </p:txBody>
        </p:sp>
        <p:sp>
          <p:nvSpPr>
            <p:cNvPr id="15" name="Rectangle 27"/>
            <p:cNvSpPr>
              <a:spLocks noChangeArrowheads="1"/>
            </p:cNvSpPr>
            <p:nvPr/>
          </p:nvSpPr>
          <p:spPr bwMode="auto">
            <a:xfrm>
              <a:off x="6997700" y="5456238"/>
              <a:ext cx="215900" cy="1825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/>
            <a:lstStyle/>
            <a:p>
              <a:pPr algn="ctr"/>
              <a:r>
                <a:rPr lang="it-IT" sz="1200" kern="1200">
                  <a:solidFill>
                    <a:srgbClr val="000000"/>
                  </a:solidFill>
                  <a:latin typeface="Arial Narrow" pitchFamily="34" charset="0"/>
                </a:rPr>
                <a:t>40</a:t>
              </a:r>
            </a:p>
          </p:txBody>
        </p:sp>
        <p:sp>
          <p:nvSpPr>
            <p:cNvPr id="16" name="Rectangle 28"/>
            <p:cNvSpPr>
              <a:spLocks noChangeArrowheads="1"/>
            </p:cNvSpPr>
            <p:nvPr/>
          </p:nvSpPr>
          <p:spPr bwMode="auto">
            <a:xfrm>
              <a:off x="7997825" y="5456238"/>
              <a:ext cx="215900" cy="1825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/>
            <a:lstStyle/>
            <a:p>
              <a:pPr algn="ctr"/>
              <a:r>
                <a:rPr lang="it-IT" sz="1200" kern="1200">
                  <a:solidFill>
                    <a:srgbClr val="000000"/>
                  </a:solidFill>
                  <a:latin typeface="Arial Narrow" pitchFamily="34" charset="0"/>
                </a:rPr>
                <a:t>50</a:t>
              </a:r>
            </a:p>
          </p:txBody>
        </p:sp>
        <p:sp>
          <p:nvSpPr>
            <p:cNvPr id="17" name="Rectangle 29"/>
            <p:cNvSpPr>
              <a:spLocks noChangeArrowheads="1"/>
            </p:cNvSpPr>
            <p:nvPr/>
          </p:nvSpPr>
          <p:spPr bwMode="auto">
            <a:xfrm>
              <a:off x="8602663" y="5456238"/>
              <a:ext cx="215900" cy="1825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/>
            <a:lstStyle/>
            <a:p>
              <a:pPr algn="ctr"/>
              <a:r>
                <a:rPr lang="it-IT" sz="1200" kern="1200">
                  <a:solidFill>
                    <a:srgbClr val="000000"/>
                  </a:solidFill>
                  <a:latin typeface="Arial Narrow" pitchFamily="34" charset="0"/>
                </a:rPr>
                <a:t>60</a:t>
              </a:r>
            </a:p>
          </p:txBody>
        </p:sp>
        <p:sp>
          <p:nvSpPr>
            <p:cNvPr id="18" name="Rectangle 30"/>
            <p:cNvSpPr>
              <a:spLocks noChangeArrowheads="1"/>
            </p:cNvSpPr>
            <p:nvPr/>
          </p:nvSpPr>
          <p:spPr bwMode="auto">
            <a:xfrm>
              <a:off x="3057525" y="5668963"/>
              <a:ext cx="5840413" cy="2333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/>
            <a:lstStyle/>
            <a:p>
              <a:pPr algn="ctr"/>
              <a:r>
                <a:rPr lang="it-IT" sz="1400" b="1" kern="1200">
                  <a:solidFill>
                    <a:srgbClr val="000000"/>
                  </a:solidFill>
                  <a:latin typeface="Arial Narrow" pitchFamily="34" charset="0"/>
                </a:rPr>
                <a:t>Età </a:t>
              </a:r>
              <a:r>
                <a:rPr lang="it-IT" sz="1400" kern="1200">
                  <a:solidFill>
                    <a:srgbClr val="000000"/>
                  </a:solidFill>
                  <a:latin typeface="Arial Narrow" pitchFamily="34" charset="0"/>
                </a:rPr>
                <a:t>(anni)</a:t>
              </a:r>
            </a:p>
          </p:txBody>
        </p:sp>
        <p:sp>
          <p:nvSpPr>
            <p:cNvPr id="19" name="Rectangle 31"/>
            <p:cNvSpPr>
              <a:spLocks noChangeArrowheads="1"/>
            </p:cNvSpPr>
            <p:nvPr/>
          </p:nvSpPr>
          <p:spPr bwMode="auto">
            <a:xfrm rot="-5400000">
              <a:off x="1085057" y="3853656"/>
              <a:ext cx="2909888" cy="2127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 anchor="b">
              <a:spAutoFit/>
            </a:bodyPr>
            <a:lstStyle/>
            <a:p>
              <a:pPr algn="ctr"/>
              <a:r>
                <a:rPr lang="it-IT" sz="1400" b="1" kern="1200">
                  <a:solidFill>
                    <a:srgbClr val="000000"/>
                  </a:solidFill>
                  <a:latin typeface="Arial Narrow" pitchFamily="34" charset="0"/>
                </a:rPr>
                <a:t>Psicopatologia</a:t>
              </a:r>
            </a:p>
          </p:txBody>
        </p:sp>
        <p:grpSp>
          <p:nvGrpSpPr>
            <p:cNvPr id="20" name="Group 38"/>
            <p:cNvGrpSpPr>
              <a:grpSpLocks/>
            </p:cNvGrpSpPr>
            <p:nvPr/>
          </p:nvGrpSpPr>
          <p:grpSpPr bwMode="auto">
            <a:xfrm>
              <a:off x="5526092" y="2206625"/>
              <a:ext cx="1317626" cy="244475"/>
              <a:chOff x="3481" y="1390"/>
              <a:chExt cx="830" cy="154"/>
            </a:xfrm>
          </p:grpSpPr>
          <p:sp>
            <p:nvSpPr>
              <p:cNvPr id="24" name="Text Box 33"/>
              <p:cNvSpPr txBox="1">
                <a:spLocks noChangeArrowheads="1"/>
              </p:cNvSpPr>
              <p:nvPr/>
            </p:nvSpPr>
            <p:spPr bwMode="auto">
              <a:xfrm>
                <a:off x="3616" y="1390"/>
                <a:ext cx="695" cy="154"/>
              </a:xfrm>
              <a:prstGeom prst="rect">
                <a:avLst/>
              </a:prstGeom>
              <a:noFill/>
              <a:ln w="50800">
                <a:noFill/>
                <a:miter lim="800000"/>
                <a:headEnd/>
                <a:tailEnd/>
              </a:ln>
              <a:effectLst/>
            </p:spPr>
            <p:txBody>
              <a:bodyPr lIns="0" tIns="0" rIns="0" bIns="0" anchor="b">
                <a:spAutoFit/>
              </a:bodyPr>
              <a:lstStyle/>
              <a:p>
                <a:pPr defTabSz="874713" eaLnBrk="0" hangingPunct="0">
                  <a:spcBef>
                    <a:spcPct val="60000"/>
                  </a:spcBef>
                  <a:tabLst>
                    <a:tab pos="1250950" algn="l"/>
                  </a:tabLst>
                </a:pPr>
                <a:r>
                  <a:rPr lang="en-US" sz="1600" b="1" kern="1200" dirty="0" err="1">
                    <a:solidFill>
                      <a:srgbClr val="215487"/>
                    </a:solidFill>
                    <a:latin typeface="Arial Narrow" pitchFamily="34" charset="0"/>
                  </a:rPr>
                  <a:t>Progressione</a:t>
                </a:r>
                <a:endParaRPr lang="en-US" sz="1600" b="1" kern="1200" dirty="0">
                  <a:solidFill>
                    <a:srgbClr val="215487"/>
                  </a:solidFill>
                  <a:latin typeface="Arial Narrow" pitchFamily="34" charset="0"/>
                </a:endParaRPr>
              </a:p>
            </p:txBody>
          </p:sp>
          <p:sp>
            <p:nvSpPr>
              <p:cNvPr id="25" name="Rectangle 34"/>
              <p:cNvSpPr>
                <a:spLocks noChangeArrowheads="1"/>
              </p:cNvSpPr>
              <p:nvPr/>
            </p:nvSpPr>
            <p:spPr bwMode="auto">
              <a:xfrm>
                <a:off x="3481" y="1424"/>
                <a:ext cx="91" cy="91"/>
              </a:xfrm>
              <a:prstGeom prst="rect">
                <a:avLst/>
              </a:prstGeom>
              <a:solidFill>
                <a:srgbClr val="FF0000"/>
              </a:solidFill>
              <a:ln w="19050" cap="rnd" algn="ctr">
                <a:solidFill>
                  <a:srgbClr val="5E8FC0"/>
                </a:solidFill>
                <a:miter lim="800000"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it-IT" kern="1200"/>
              </a:p>
            </p:txBody>
          </p:sp>
        </p:grpSp>
        <p:grpSp>
          <p:nvGrpSpPr>
            <p:cNvPr id="21" name="Group 35"/>
            <p:cNvGrpSpPr>
              <a:grpSpLocks/>
            </p:cNvGrpSpPr>
            <p:nvPr/>
          </p:nvGrpSpPr>
          <p:grpSpPr bwMode="auto">
            <a:xfrm>
              <a:off x="6997700" y="2206625"/>
              <a:ext cx="1893888" cy="244475"/>
              <a:chOff x="3509" y="1390"/>
              <a:chExt cx="1193" cy="154"/>
            </a:xfrm>
          </p:grpSpPr>
          <p:sp>
            <p:nvSpPr>
              <p:cNvPr id="22" name="Text Box 36"/>
              <p:cNvSpPr txBox="1">
                <a:spLocks noChangeArrowheads="1"/>
              </p:cNvSpPr>
              <p:nvPr/>
            </p:nvSpPr>
            <p:spPr bwMode="auto">
              <a:xfrm>
                <a:off x="3644" y="1390"/>
                <a:ext cx="1058" cy="154"/>
              </a:xfrm>
              <a:prstGeom prst="rect">
                <a:avLst/>
              </a:prstGeom>
              <a:noFill/>
              <a:ln w="50800">
                <a:noFill/>
                <a:miter lim="800000"/>
                <a:headEnd/>
                <a:tailEnd/>
              </a:ln>
              <a:effectLst/>
            </p:spPr>
            <p:txBody>
              <a:bodyPr wrap="none" lIns="0" tIns="0" rIns="0" bIns="0" anchor="b">
                <a:spAutoFit/>
              </a:bodyPr>
              <a:lstStyle/>
              <a:p>
                <a:pPr defTabSz="874713" eaLnBrk="0" hangingPunct="0">
                  <a:spcBef>
                    <a:spcPct val="60000"/>
                  </a:spcBef>
                  <a:tabLst>
                    <a:tab pos="1250950" algn="l"/>
                  </a:tabLst>
                </a:pPr>
                <a:r>
                  <a:rPr lang="en-US" sz="1600" b="1" kern="1200">
                    <a:solidFill>
                      <a:srgbClr val="215487"/>
                    </a:solidFill>
                    <a:latin typeface="Arial Narrow" pitchFamily="34" charset="0"/>
                  </a:rPr>
                  <a:t>Recidivazione stabile</a:t>
                </a:r>
              </a:p>
            </p:txBody>
          </p:sp>
          <p:sp>
            <p:nvSpPr>
              <p:cNvPr id="23" name="Rectangle 37"/>
              <p:cNvSpPr>
                <a:spLocks noChangeArrowheads="1"/>
              </p:cNvSpPr>
              <p:nvPr/>
            </p:nvSpPr>
            <p:spPr bwMode="auto">
              <a:xfrm>
                <a:off x="3509" y="1424"/>
                <a:ext cx="91" cy="91"/>
              </a:xfrm>
              <a:prstGeom prst="rect">
                <a:avLst/>
              </a:prstGeom>
              <a:solidFill>
                <a:srgbClr val="5E8FC0"/>
              </a:solidFill>
              <a:ln w="19050" cap="rnd" algn="ctr">
                <a:solidFill>
                  <a:srgbClr val="4174A7"/>
                </a:solidFill>
                <a:miter lim="800000"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it-IT" kern="120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51767988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Prognosi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199" y="1600200"/>
            <a:ext cx="8343485" cy="5257800"/>
          </a:xfrm>
        </p:spPr>
        <p:txBody>
          <a:bodyPr>
            <a:normAutofit/>
          </a:bodyPr>
          <a:lstStyle/>
          <a:p>
            <a:pPr marL="342900" lvl="1" indent="-342900">
              <a:buFont typeface="Arial"/>
              <a:buChar char="•"/>
            </a:pPr>
            <a:r>
              <a:rPr lang="it-IT" dirty="0" smtClean="0"/>
              <a:t>Funzionamento globale:</a:t>
            </a:r>
          </a:p>
          <a:p>
            <a:pPr marL="742950" lvl="2" indent="-342900"/>
            <a:r>
              <a:rPr lang="it-IT" dirty="0" smtClean="0"/>
              <a:t>1/3 riesce a condurre una vita relativamente normale</a:t>
            </a:r>
          </a:p>
          <a:p>
            <a:pPr marL="742950" lvl="2" indent="-342900"/>
            <a:r>
              <a:rPr lang="it-IT" dirty="0" smtClean="0"/>
              <a:t>1/3 presenta significativi sintomi ma è in grado di vivere nella società</a:t>
            </a:r>
          </a:p>
          <a:p>
            <a:pPr marL="742950" lvl="2" indent="-342900"/>
            <a:r>
              <a:rPr lang="it-IT" dirty="0" smtClean="0"/>
              <a:t>1/3 ha grave disfunzione e necessita di continui ricoveri</a:t>
            </a:r>
            <a:endParaRPr lang="it-IT" dirty="0"/>
          </a:p>
        </p:txBody>
      </p:sp>
      <p:grpSp>
        <p:nvGrpSpPr>
          <p:cNvPr id="4" name="Gruppo 3"/>
          <p:cNvGrpSpPr/>
          <p:nvPr/>
        </p:nvGrpSpPr>
        <p:grpSpPr>
          <a:xfrm>
            <a:off x="1" y="4205706"/>
            <a:ext cx="8976236" cy="2652293"/>
            <a:chOff x="2116138" y="2206625"/>
            <a:chExt cx="6781800" cy="3695700"/>
          </a:xfrm>
        </p:grpSpPr>
        <p:grpSp>
          <p:nvGrpSpPr>
            <p:cNvPr id="5" name="Group 8"/>
            <p:cNvGrpSpPr>
              <a:grpSpLocks/>
            </p:cNvGrpSpPr>
            <p:nvPr/>
          </p:nvGrpSpPr>
          <p:grpSpPr bwMode="auto">
            <a:xfrm>
              <a:off x="3054350" y="3208338"/>
              <a:ext cx="5681663" cy="2139950"/>
              <a:chOff x="1931" y="2013"/>
              <a:chExt cx="3572" cy="1348"/>
            </a:xfrm>
          </p:grpSpPr>
          <p:sp>
            <p:nvSpPr>
              <p:cNvPr id="30" name="Freeform 9"/>
              <p:cNvSpPr>
                <a:spLocks/>
              </p:cNvSpPr>
              <p:nvPr/>
            </p:nvSpPr>
            <p:spPr bwMode="auto">
              <a:xfrm>
                <a:off x="2564" y="2013"/>
                <a:ext cx="535" cy="134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67" y="103"/>
                  </a:cxn>
                  <a:cxn ang="0">
                    <a:pos x="375" y="160"/>
                  </a:cxn>
                  <a:cxn ang="0">
                    <a:pos x="575" y="167"/>
                  </a:cxn>
                  <a:cxn ang="0">
                    <a:pos x="588" y="180"/>
                  </a:cxn>
                  <a:cxn ang="0">
                    <a:pos x="588" y="1683"/>
                  </a:cxn>
                  <a:cxn ang="0">
                    <a:pos x="0" y="1683"/>
                  </a:cxn>
                  <a:cxn ang="0">
                    <a:pos x="0" y="0"/>
                  </a:cxn>
                </a:cxnLst>
                <a:rect l="0" t="0" r="r" b="b"/>
                <a:pathLst>
                  <a:path w="589" h="1684">
                    <a:moveTo>
                      <a:pt x="0" y="0"/>
                    </a:moveTo>
                    <a:lnTo>
                      <a:pt x="167" y="103"/>
                    </a:lnTo>
                    <a:lnTo>
                      <a:pt x="375" y="160"/>
                    </a:lnTo>
                    <a:lnTo>
                      <a:pt x="575" y="167"/>
                    </a:lnTo>
                    <a:lnTo>
                      <a:pt x="588" y="180"/>
                    </a:lnTo>
                    <a:lnTo>
                      <a:pt x="588" y="1683"/>
                    </a:lnTo>
                    <a:lnTo>
                      <a:pt x="0" y="1683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FF0066"/>
              </a:solidFill>
              <a:ln w="19050" cap="flat" cmpd="sng">
                <a:solidFill>
                  <a:srgbClr val="77ABDF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it-IT" kern="1200"/>
              </a:p>
            </p:txBody>
          </p:sp>
          <p:sp>
            <p:nvSpPr>
              <p:cNvPr id="31" name="Freeform 10"/>
              <p:cNvSpPr>
                <a:spLocks/>
              </p:cNvSpPr>
              <p:nvPr/>
            </p:nvSpPr>
            <p:spPr bwMode="auto">
              <a:xfrm>
                <a:off x="3110" y="2107"/>
                <a:ext cx="768" cy="1229"/>
              </a:xfrm>
              <a:custGeom>
                <a:avLst/>
                <a:gdLst/>
                <a:ahLst/>
                <a:cxnLst>
                  <a:cxn ang="0">
                    <a:pos x="0" y="22"/>
                  </a:cxn>
                  <a:cxn ang="0">
                    <a:pos x="23" y="60"/>
                  </a:cxn>
                  <a:cxn ang="0">
                    <a:pos x="46" y="448"/>
                  </a:cxn>
                  <a:cxn ang="0">
                    <a:pos x="112" y="230"/>
                  </a:cxn>
                  <a:cxn ang="0">
                    <a:pos x="192" y="0"/>
                  </a:cxn>
                  <a:cxn ang="0">
                    <a:pos x="297" y="0"/>
                  </a:cxn>
                  <a:cxn ang="0">
                    <a:pos x="311" y="428"/>
                  </a:cxn>
                  <a:cxn ang="0">
                    <a:pos x="396" y="275"/>
                  </a:cxn>
                  <a:cxn ang="0">
                    <a:pos x="403" y="153"/>
                  </a:cxn>
                  <a:cxn ang="0">
                    <a:pos x="429" y="57"/>
                  </a:cxn>
                  <a:cxn ang="0">
                    <a:pos x="555" y="57"/>
                  </a:cxn>
                  <a:cxn ang="0">
                    <a:pos x="581" y="51"/>
                  </a:cxn>
                  <a:cxn ang="0">
                    <a:pos x="561" y="332"/>
                  </a:cxn>
                  <a:cxn ang="0">
                    <a:pos x="581" y="518"/>
                  </a:cxn>
                  <a:cxn ang="0">
                    <a:pos x="641" y="371"/>
                  </a:cxn>
                  <a:cxn ang="0">
                    <a:pos x="654" y="230"/>
                  </a:cxn>
                  <a:cxn ang="0">
                    <a:pos x="687" y="153"/>
                  </a:cxn>
                  <a:cxn ang="0">
                    <a:pos x="800" y="153"/>
                  </a:cxn>
                  <a:cxn ang="0">
                    <a:pos x="773" y="364"/>
                  </a:cxn>
                  <a:cxn ang="0">
                    <a:pos x="753" y="588"/>
                  </a:cxn>
                  <a:cxn ang="0">
                    <a:pos x="845" y="422"/>
                  </a:cxn>
                  <a:cxn ang="0">
                    <a:pos x="845" y="1535"/>
                  </a:cxn>
                  <a:cxn ang="0">
                    <a:pos x="0" y="1535"/>
                  </a:cxn>
                  <a:cxn ang="0">
                    <a:pos x="0" y="22"/>
                  </a:cxn>
                </a:cxnLst>
                <a:rect l="0" t="0" r="r" b="b"/>
                <a:pathLst>
                  <a:path w="846" h="1536">
                    <a:moveTo>
                      <a:pt x="0" y="22"/>
                    </a:moveTo>
                    <a:lnTo>
                      <a:pt x="23" y="60"/>
                    </a:lnTo>
                    <a:lnTo>
                      <a:pt x="46" y="448"/>
                    </a:lnTo>
                    <a:lnTo>
                      <a:pt x="112" y="230"/>
                    </a:lnTo>
                    <a:lnTo>
                      <a:pt x="192" y="0"/>
                    </a:lnTo>
                    <a:lnTo>
                      <a:pt x="297" y="0"/>
                    </a:lnTo>
                    <a:lnTo>
                      <a:pt x="311" y="428"/>
                    </a:lnTo>
                    <a:lnTo>
                      <a:pt x="396" y="275"/>
                    </a:lnTo>
                    <a:lnTo>
                      <a:pt x="403" y="153"/>
                    </a:lnTo>
                    <a:lnTo>
                      <a:pt x="429" y="57"/>
                    </a:lnTo>
                    <a:lnTo>
                      <a:pt x="555" y="57"/>
                    </a:lnTo>
                    <a:lnTo>
                      <a:pt x="581" y="51"/>
                    </a:lnTo>
                    <a:lnTo>
                      <a:pt x="561" y="332"/>
                    </a:lnTo>
                    <a:lnTo>
                      <a:pt x="581" y="518"/>
                    </a:lnTo>
                    <a:lnTo>
                      <a:pt x="641" y="371"/>
                    </a:lnTo>
                    <a:lnTo>
                      <a:pt x="654" y="230"/>
                    </a:lnTo>
                    <a:lnTo>
                      <a:pt x="687" y="153"/>
                    </a:lnTo>
                    <a:lnTo>
                      <a:pt x="800" y="153"/>
                    </a:lnTo>
                    <a:lnTo>
                      <a:pt x="773" y="364"/>
                    </a:lnTo>
                    <a:lnTo>
                      <a:pt x="753" y="588"/>
                    </a:lnTo>
                    <a:lnTo>
                      <a:pt x="845" y="422"/>
                    </a:lnTo>
                    <a:lnTo>
                      <a:pt x="845" y="1535"/>
                    </a:lnTo>
                    <a:lnTo>
                      <a:pt x="0" y="1535"/>
                    </a:lnTo>
                    <a:lnTo>
                      <a:pt x="0" y="22"/>
                    </a:lnTo>
                  </a:path>
                </a:pathLst>
              </a:custGeom>
              <a:solidFill>
                <a:srgbClr val="FF0000"/>
              </a:solidFill>
              <a:ln w="19050" cap="rnd">
                <a:solidFill>
                  <a:srgbClr val="5E8FC0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it-IT" kern="1200"/>
              </a:p>
            </p:txBody>
          </p:sp>
          <p:sp>
            <p:nvSpPr>
              <p:cNvPr id="32" name="Freeform 11"/>
              <p:cNvSpPr>
                <a:spLocks/>
              </p:cNvSpPr>
              <p:nvPr/>
            </p:nvSpPr>
            <p:spPr bwMode="auto">
              <a:xfrm>
                <a:off x="3852" y="2356"/>
                <a:ext cx="1343" cy="1005"/>
              </a:xfrm>
              <a:custGeom>
                <a:avLst/>
                <a:gdLst/>
                <a:ahLst/>
                <a:cxnLst>
                  <a:cxn ang="0">
                    <a:pos x="0" y="154"/>
                  </a:cxn>
                  <a:cxn ang="0">
                    <a:pos x="39" y="0"/>
                  </a:cxn>
                  <a:cxn ang="0">
                    <a:pos x="39" y="90"/>
                  </a:cxn>
                  <a:cxn ang="0">
                    <a:pos x="32" y="160"/>
                  </a:cxn>
                  <a:cxn ang="0">
                    <a:pos x="90" y="179"/>
                  </a:cxn>
                  <a:cxn ang="0">
                    <a:pos x="384" y="173"/>
                  </a:cxn>
                  <a:cxn ang="0">
                    <a:pos x="423" y="333"/>
                  </a:cxn>
                  <a:cxn ang="0">
                    <a:pos x="512" y="173"/>
                  </a:cxn>
                  <a:cxn ang="0">
                    <a:pos x="724" y="186"/>
                  </a:cxn>
                  <a:cxn ang="0">
                    <a:pos x="736" y="269"/>
                  </a:cxn>
                  <a:cxn ang="0">
                    <a:pos x="775" y="333"/>
                  </a:cxn>
                  <a:cxn ang="0">
                    <a:pos x="877" y="167"/>
                  </a:cxn>
                  <a:cxn ang="0">
                    <a:pos x="1012" y="173"/>
                  </a:cxn>
                  <a:cxn ang="0">
                    <a:pos x="1031" y="154"/>
                  </a:cxn>
                  <a:cxn ang="0">
                    <a:pos x="1063" y="211"/>
                  </a:cxn>
                  <a:cxn ang="0">
                    <a:pos x="1056" y="250"/>
                  </a:cxn>
                  <a:cxn ang="0">
                    <a:pos x="1082" y="314"/>
                  </a:cxn>
                  <a:cxn ang="0">
                    <a:pos x="1127" y="282"/>
                  </a:cxn>
                  <a:cxn ang="0">
                    <a:pos x="1178" y="192"/>
                  </a:cxn>
                  <a:cxn ang="0">
                    <a:pos x="1319" y="179"/>
                  </a:cxn>
                  <a:cxn ang="0">
                    <a:pos x="1428" y="179"/>
                  </a:cxn>
                  <a:cxn ang="0">
                    <a:pos x="1479" y="160"/>
                  </a:cxn>
                  <a:cxn ang="0">
                    <a:pos x="1479" y="1254"/>
                  </a:cxn>
                  <a:cxn ang="0">
                    <a:pos x="7" y="1254"/>
                  </a:cxn>
                  <a:cxn ang="0">
                    <a:pos x="7" y="115"/>
                  </a:cxn>
                </a:cxnLst>
                <a:rect l="0" t="0" r="r" b="b"/>
                <a:pathLst>
                  <a:path w="1480" h="1255">
                    <a:moveTo>
                      <a:pt x="0" y="154"/>
                    </a:moveTo>
                    <a:lnTo>
                      <a:pt x="39" y="0"/>
                    </a:lnTo>
                    <a:lnTo>
                      <a:pt x="39" y="90"/>
                    </a:lnTo>
                    <a:lnTo>
                      <a:pt x="32" y="160"/>
                    </a:lnTo>
                    <a:lnTo>
                      <a:pt x="90" y="179"/>
                    </a:lnTo>
                    <a:lnTo>
                      <a:pt x="384" y="173"/>
                    </a:lnTo>
                    <a:lnTo>
                      <a:pt x="423" y="333"/>
                    </a:lnTo>
                    <a:lnTo>
                      <a:pt x="512" y="173"/>
                    </a:lnTo>
                    <a:lnTo>
                      <a:pt x="724" y="186"/>
                    </a:lnTo>
                    <a:lnTo>
                      <a:pt x="736" y="269"/>
                    </a:lnTo>
                    <a:lnTo>
                      <a:pt x="775" y="333"/>
                    </a:lnTo>
                    <a:lnTo>
                      <a:pt x="877" y="167"/>
                    </a:lnTo>
                    <a:lnTo>
                      <a:pt x="1012" y="173"/>
                    </a:lnTo>
                    <a:lnTo>
                      <a:pt x="1031" y="154"/>
                    </a:lnTo>
                    <a:lnTo>
                      <a:pt x="1063" y="211"/>
                    </a:lnTo>
                    <a:lnTo>
                      <a:pt x="1056" y="250"/>
                    </a:lnTo>
                    <a:lnTo>
                      <a:pt x="1082" y="314"/>
                    </a:lnTo>
                    <a:lnTo>
                      <a:pt x="1127" y="282"/>
                    </a:lnTo>
                    <a:lnTo>
                      <a:pt x="1178" y="192"/>
                    </a:lnTo>
                    <a:lnTo>
                      <a:pt x="1319" y="179"/>
                    </a:lnTo>
                    <a:lnTo>
                      <a:pt x="1428" y="179"/>
                    </a:lnTo>
                    <a:lnTo>
                      <a:pt x="1479" y="160"/>
                    </a:lnTo>
                    <a:lnTo>
                      <a:pt x="1479" y="1254"/>
                    </a:lnTo>
                    <a:lnTo>
                      <a:pt x="7" y="1254"/>
                    </a:lnTo>
                    <a:lnTo>
                      <a:pt x="7" y="115"/>
                    </a:lnTo>
                  </a:path>
                </a:pathLst>
              </a:custGeom>
              <a:solidFill>
                <a:srgbClr val="5E8FC0"/>
              </a:solidFill>
              <a:ln w="19050" cap="rnd">
                <a:solidFill>
                  <a:srgbClr val="4174A7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it-IT" kern="1200"/>
              </a:p>
            </p:txBody>
          </p:sp>
          <p:sp>
            <p:nvSpPr>
              <p:cNvPr id="33" name="Freeform 12"/>
              <p:cNvSpPr>
                <a:spLocks/>
              </p:cNvSpPr>
              <p:nvPr/>
            </p:nvSpPr>
            <p:spPr bwMode="auto">
              <a:xfrm>
                <a:off x="5188" y="2428"/>
                <a:ext cx="315" cy="932"/>
              </a:xfrm>
              <a:custGeom>
                <a:avLst/>
                <a:gdLst/>
                <a:ahLst/>
                <a:cxnLst>
                  <a:cxn ang="0">
                    <a:pos x="0" y="77"/>
                  </a:cxn>
                  <a:cxn ang="0">
                    <a:pos x="141" y="64"/>
                  </a:cxn>
                  <a:cxn ang="0">
                    <a:pos x="275" y="20"/>
                  </a:cxn>
                  <a:cxn ang="0">
                    <a:pos x="346" y="0"/>
                  </a:cxn>
                  <a:cxn ang="0">
                    <a:pos x="346" y="1164"/>
                  </a:cxn>
                  <a:cxn ang="0">
                    <a:pos x="0" y="1164"/>
                  </a:cxn>
                  <a:cxn ang="0">
                    <a:pos x="0" y="77"/>
                  </a:cxn>
                </a:cxnLst>
                <a:rect l="0" t="0" r="r" b="b"/>
                <a:pathLst>
                  <a:path w="347" h="1165">
                    <a:moveTo>
                      <a:pt x="0" y="77"/>
                    </a:moveTo>
                    <a:lnTo>
                      <a:pt x="141" y="64"/>
                    </a:lnTo>
                    <a:lnTo>
                      <a:pt x="275" y="20"/>
                    </a:lnTo>
                    <a:lnTo>
                      <a:pt x="346" y="0"/>
                    </a:lnTo>
                    <a:lnTo>
                      <a:pt x="346" y="1164"/>
                    </a:lnTo>
                    <a:lnTo>
                      <a:pt x="0" y="1164"/>
                    </a:lnTo>
                    <a:lnTo>
                      <a:pt x="0" y="77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19050" cap="rnd">
                <a:solidFill>
                  <a:srgbClr val="808080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it-IT" kern="1200"/>
              </a:p>
            </p:txBody>
          </p:sp>
          <p:sp>
            <p:nvSpPr>
              <p:cNvPr id="34" name="Freeform 13"/>
              <p:cNvSpPr>
                <a:spLocks/>
              </p:cNvSpPr>
              <p:nvPr/>
            </p:nvSpPr>
            <p:spPr bwMode="auto">
              <a:xfrm>
                <a:off x="1931" y="2013"/>
                <a:ext cx="640" cy="1348"/>
              </a:xfrm>
              <a:custGeom>
                <a:avLst/>
                <a:gdLst/>
                <a:ahLst/>
                <a:cxnLst>
                  <a:cxn ang="0">
                    <a:pos x="0" y="13"/>
                  </a:cxn>
                  <a:cxn ang="0">
                    <a:pos x="704" y="0"/>
                  </a:cxn>
                  <a:cxn ang="0">
                    <a:pos x="704" y="1683"/>
                  </a:cxn>
                  <a:cxn ang="0">
                    <a:pos x="6" y="1683"/>
                  </a:cxn>
                  <a:cxn ang="0">
                    <a:pos x="0" y="13"/>
                  </a:cxn>
                </a:cxnLst>
                <a:rect l="0" t="0" r="r" b="b"/>
                <a:pathLst>
                  <a:path w="705" h="1684">
                    <a:moveTo>
                      <a:pt x="0" y="13"/>
                    </a:moveTo>
                    <a:lnTo>
                      <a:pt x="704" y="0"/>
                    </a:lnTo>
                    <a:lnTo>
                      <a:pt x="704" y="1683"/>
                    </a:lnTo>
                    <a:lnTo>
                      <a:pt x="6" y="1683"/>
                    </a:lnTo>
                    <a:lnTo>
                      <a:pt x="0" y="13"/>
                    </a:lnTo>
                  </a:path>
                </a:pathLst>
              </a:custGeom>
              <a:solidFill>
                <a:srgbClr val="99CC00"/>
              </a:solidFill>
              <a:ln w="19050" cap="flat" cmpd="sng">
                <a:solidFill>
                  <a:srgbClr val="79A400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it-IT" kern="1200"/>
              </a:p>
            </p:txBody>
          </p:sp>
        </p:grpSp>
        <p:grpSp>
          <p:nvGrpSpPr>
            <p:cNvPr id="6" name="Group 14"/>
            <p:cNvGrpSpPr>
              <a:grpSpLocks/>
            </p:cNvGrpSpPr>
            <p:nvPr/>
          </p:nvGrpSpPr>
          <p:grpSpPr bwMode="auto">
            <a:xfrm>
              <a:off x="2808288" y="2206625"/>
              <a:ext cx="1311275" cy="244475"/>
              <a:chOff x="1916" y="1390"/>
              <a:chExt cx="826" cy="154"/>
            </a:xfrm>
          </p:grpSpPr>
          <p:sp>
            <p:nvSpPr>
              <p:cNvPr id="28" name="Text Box 15"/>
              <p:cNvSpPr txBox="1">
                <a:spLocks noChangeArrowheads="1"/>
              </p:cNvSpPr>
              <p:nvPr/>
            </p:nvSpPr>
            <p:spPr bwMode="auto">
              <a:xfrm>
                <a:off x="2050" y="1390"/>
                <a:ext cx="692" cy="154"/>
              </a:xfrm>
              <a:prstGeom prst="rect">
                <a:avLst/>
              </a:prstGeom>
              <a:noFill/>
              <a:ln w="50800">
                <a:noFill/>
                <a:miter lim="800000"/>
                <a:headEnd/>
                <a:tailEnd/>
              </a:ln>
              <a:effectLst/>
            </p:spPr>
            <p:txBody>
              <a:bodyPr wrap="none" lIns="0" tIns="0" rIns="0" bIns="0" anchor="b">
                <a:spAutoFit/>
              </a:bodyPr>
              <a:lstStyle/>
              <a:p>
                <a:pPr defTabSz="874713" eaLnBrk="0" hangingPunct="0">
                  <a:spcBef>
                    <a:spcPct val="60000"/>
                  </a:spcBef>
                  <a:tabLst>
                    <a:tab pos="1250950" algn="l"/>
                  </a:tabLst>
                </a:pPr>
                <a:r>
                  <a:rPr lang="en-US" sz="1600" b="1" kern="1200">
                    <a:solidFill>
                      <a:srgbClr val="215487"/>
                    </a:solidFill>
                    <a:latin typeface="Arial Narrow" pitchFamily="34" charset="0"/>
                  </a:rPr>
                  <a:t>Prepatologica</a:t>
                </a:r>
              </a:p>
            </p:txBody>
          </p:sp>
          <p:sp>
            <p:nvSpPr>
              <p:cNvPr id="29" name="Rectangle 16"/>
              <p:cNvSpPr>
                <a:spLocks noChangeArrowheads="1"/>
              </p:cNvSpPr>
              <p:nvPr/>
            </p:nvSpPr>
            <p:spPr bwMode="auto">
              <a:xfrm>
                <a:off x="1916" y="1424"/>
                <a:ext cx="91" cy="91"/>
              </a:xfrm>
              <a:prstGeom prst="rect">
                <a:avLst/>
              </a:prstGeom>
              <a:solidFill>
                <a:srgbClr val="99CC00"/>
              </a:solidFill>
              <a:ln w="19050">
                <a:solidFill>
                  <a:srgbClr val="79A4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it-IT" kern="1200"/>
              </a:p>
            </p:txBody>
          </p:sp>
        </p:grpSp>
        <p:grpSp>
          <p:nvGrpSpPr>
            <p:cNvPr id="7" name="Group 17"/>
            <p:cNvGrpSpPr>
              <a:grpSpLocks/>
            </p:cNvGrpSpPr>
            <p:nvPr/>
          </p:nvGrpSpPr>
          <p:grpSpPr bwMode="auto">
            <a:xfrm>
              <a:off x="4235450" y="2206625"/>
              <a:ext cx="1150938" cy="244475"/>
              <a:chOff x="2710" y="1390"/>
              <a:chExt cx="725" cy="154"/>
            </a:xfrm>
          </p:grpSpPr>
          <p:sp>
            <p:nvSpPr>
              <p:cNvPr id="26" name="Text Box 18"/>
              <p:cNvSpPr txBox="1">
                <a:spLocks noChangeArrowheads="1"/>
              </p:cNvSpPr>
              <p:nvPr/>
            </p:nvSpPr>
            <p:spPr bwMode="auto">
              <a:xfrm>
                <a:off x="2853" y="1390"/>
                <a:ext cx="582" cy="154"/>
              </a:xfrm>
              <a:prstGeom prst="rect">
                <a:avLst/>
              </a:prstGeom>
              <a:noFill/>
              <a:ln w="50800">
                <a:noFill/>
                <a:miter lim="800000"/>
                <a:headEnd/>
                <a:tailEnd/>
              </a:ln>
              <a:effectLst/>
            </p:spPr>
            <p:txBody>
              <a:bodyPr wrap="none" lIns="0" tIns="0" rIns="0" bIns="0" anchor="b">
                <a:spAutoFit/>
              </a:bodyPr>
              <a:lstStyle/>
              <a:p>
                <a:pPr defTabSz="874713" eaLnBrk="0" hangingPunct="0">
                  <a:spcBef>
                    <a:spcPct val="60000"/>
                  </a:spcBef>
                  <a:tabLst>
                    <a:tab pos="1250950" algn="l"/>
                  </a:tabLst>
                </a:pPr>
                <a:r>
                  <a:rPr lang="en-US" sz="1600" b="1" kern="1200">
                    <a:solidFill>
                      <a:srgbClr val="215487"/>
                    </a:solidFill>
                    <a:latin typeface="Arial Narrow" pitchFamily="34" charset="0"/>
                  </a:rPr>
                  <a:t>Prodromica</a:t>
                </a:r>
              </a:p>
            </p:txBody>
          </p:sp>
          <p:sp>
            <p:nvSpPr>
              <p:cNvPr id="27" name="Rectangle 19"/>
              <p:cNvSpPr>
                <a:spLocks noChangeArrowheads="1"/>
              </p:cNvSpPr>
              <p:nvPr/>
            </p:nvSpPr>
            <p:spPr bwMode="auto">
              <a:xfrm>
                <a:off x="2710" y="1424"/>
                <a:ext cx="91" cy="91"/>
              </a:xfrm>
              <a:prstGeom prst="rect">
                <a:avLst/>
              </a:prstGeom>
              <a:solidFill>
                <a:srgbClr val="FF0066"/>
              </a:solidFill>
              <a:ln w="19050" algn="ctr">
                <a:solidFill>
                  <a:srgbClr val="77ABDF"/>
                </a:solidFill>
                <a:miter lim="800000"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it-IT" kern="1200"/>
              </a:p>
            </p:txBody>
          </p:sp>
        </p:grpSp>
        <p:sp>
          <p:nvSpPr>
            <p:cNvPr id="8" name="Line 20"/>
            <p:cNvSpPr>
              <a:spLocks noChangeShapeType="1"/>
            </p:cNvSpPr>
            <p:nvPr/>
          </p:nvSpPr>
          <p:spPr bwMode="auto">
            <a:xfrm>
              <a:off x="3051175" y="2544763"/>
              <a:ext cx="1588" cy="2813050"/>
            </a:xfrm>
            <a:prstGeom prst="line">
              <a:avLst/>
            </a:prstGeom>
            <a:noFill/>
            <a:ln w="19050">
              <a:solidFill>
                <a:srgbClr val="215487"/>
              </a:solidFill>
              <a:round/>
              <a:headEnd/>
              <a:tailEnd/>
            </a:ln>
          </p:spPr>
          <p:txBody>
            <a:bodyPr/>
            <a:lstStyle/>
            <a:p>
              <a:endParaRPr lang="it-IT" kern="1200"/>
            </a:p>
          </p:txBody>
        </p:sp>
        <p:sp>
          <p:nvSpPr>
            <p:cNvPr id="9" name="Line 21"/>
            <p:cNvSpPr>
              <a:spLocks noChangeShapeType="1"/>
            </p:cNvSpPr>
            <p:nvPr/>
          </p:nvSpPr>
          <p:spPr bwMode="auto">
            <a:xfrm>
              <a:off x="3038475" y="5345113"/>
              <a:ext cx="5838825" cy="3175"/>
            </a:xfrm>
            <a:prstGeom prst="line">
              <a:avLst/>
            </a:prstGeom>
            <a:noFill/>
            <a:ln w="38100">
              <a:solidFill>
                <a:srgbClr val="215487"/>
              </a:solidFill>
              <a:round/>
              <a:headEnd/>
              <a:tailEnd/>
            </a:ln>
          </p:spPr>
          <p:txBody>
            <a:bodyPr/>
            <a:lstStyle/>
            <a:p>
              <a:endParaRPr lang="it-IT" kern="1200"/>
            </a:p>
          </p:txBody>
        </p:sp>
        <p:sp>
          <p:nvSpPr>
            <p:cNvPr id="10" name="Rectangle 22"/>
            <p:cNvSpPr>
              <a:spLocks noChangeArrowheads="1"/>
            </p:cNvSpPr>
            <p:nvPr/>
          </p:nvSpPr>
          <p:spPr bwMode="auto">
            <a:xfrm>
              <a:off x="2116138" y="5053013"/>
              <a:ext cx="863600" cy="33020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lIns="0" tIns="0" rIns="0" bIns="0">
              <a:spAutoFit/>
            </a:bodyPr>
            <a:lstStyle/>
            <a:p>
              <a:pPr algn="r">
                <a:lnSpc>
                  <a:spcPct val="90000"/>
                </a:lnSpc>
              </a:pPr>
              <a:r>
                <a:rPr lang="it-IT" sz="1200" kern="1200">
                  <a:solidFill>
                    <a:srgbClr val="000000"/>
                  </a:solidFill>
                  <a:latin typeface="Arial Narrow" pitchFamily="34" charset="0"/>
                </a:rPr>
                <a:t>Cattivo</a:t>
              </a:r>
            </a:p>
            <a:p>
              <a:pPr algn="r">
                <a:lnSpc>
                  <a:spcPct val="90000"/>
                </a:lnSpc>
              </a:pPr>
              <a:r>
                <a:rPr lang="it-IT" sz="1200" kern="1200">
                  <a:solidFill>
                    <a:srgbClr val="000000"/>
                  </a:solidFill>
                  <a:latin typeface="Arial Narrow" pitchFamily="34" charset="0"/>
                </a:rPr>
                <a:t>Funzionamento</a:t>
              </a:r>
            </a:p>
          </p:txBody>
        </p:sp>
        <p:sp>
          <p:nvSpPr>
            <p:cNvPr id="11" name="Rectangle 23"/>
            <p:cNvSpPr>
              <a:spLocks noChangeArrowheads="1"/>
            </p:cNvSpPr>
            <p:nvPr/>
          </p:nvSpPr>
          <p:spPr bwMode="auto">
            <a:xfrm>
              <a:off x="2116138" y="2516188"/>
              <a:ext cx="863600" cy="330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algn="r">
                <a:lnSpc>
                  <a:spcPct val="90000"/>
                </a:lnSpc>
              </a:pPr>
              <a:r>
                <a:rPr lang="it-IT" sz="1200" kern="1200">
                  <a:solidFill>
                    <a:srgbClr val="000000"/>
                  </a:solidFill>
                  <a:latin typeface="Arial Narrow" pitchFamily="34" charset="0"/>
                </a:rPr>
                <a:t>Buon</a:t>
              </a:r>
              <a:br>
                <a:rPr lang="it-IT" sz="1200" kern="1200">
                  <a:solidFill>
                    <a:srgbClr val="000000"/>
                  </a:solidFill>
                  <a:latin typeface="Arial Narrow" pitchFamily="34" charset="0"/>
                </a:rPr>
              </a:br>
              <a:r>
                <a:rPr lang="it-IT" sz="1200" kern="1200">
                  <a:solidFill>
                    <a:srgbClr val="000000"/>
                  </a:solidFill>
                  <a:latin typeface="Arial Narrow" pitchFamily="34" charset="0"/>
                </a:rPr>
                <a:t>Funzionamento</a:t>
              </a:r>
            </a:p>
          </p:txBody>
        </p:sp>
        <p:sp>
          <p:nvSpPr>
            <p:cNvPr id="12" name="Rectangle 24"/>
            <p:cNvSpPr>
              <a:spLocks noChangeArrowheads="1"/>
            </p:cNvSpPr>
            <p:nvPr/>
          </p:nvSpPr>
          <p:spPr bwMode="auto">
            <a:xfrm>
              <a:off x="3949700" y="5456238"/>
              <a:ext cx="215900" cy="1825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/>
            <a:lstStyle/>
            <a:p>
              <a:pPr algn="ctr"/>
              <a:r>
                <a:rPr lang="it-IT" sz="1200" kern="1200">
                  <a:solidFill>
                    <a:srgbClr val="000000"/>
                  </a:solidFill>
                  <a:latin typeface="Arial Narrow" pitchFamily="34" charset="0"/>
                </a:rPr>
                <a:t>10</a:t>
              </a:r>
            </a:p>
          </p:txBody>
        </p:sp>
        <p:sp>
          <p:nvSpPr>
            <p:cNvPr id="13" name="Rectangle 25"/>
            <p:cNvSpPr>
              <a:spLocks noChangeArrowheads="1"/>
            </p:cNvSpPr>
            <p:nvPr/>
          </p:nvSpPr>
          <p:spPr bwMode="auto">
            <a:xfrm>
              <a:off x="4810125" y="5456238"/>
              <a:ext cx="215900" cy="1825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/>
            <a:lstStyle/>
            <a:p>
              <a:pPr algn="ctr"/>
              <a:r>
                <a:rPr lang="it-IT" sz="1200" kern="1200">
                  <a:solidFill>
                    <a:srgbClr val="000000"/>
                  </a:solidFill>
                  <a:latin typeface="Arial Narrow" pitchFamily="34" charset="0"/>
                </a:rPr>
                <a:t>20</a:t>
              </a:r>
            </a:p>
          </p:txBody>
        </p:sp>
        <p:sp>
          <p:nvSpPr>
            <p:cNvPr id="14" name="Rectangle 26"/>
            <p:cNvSpPr>
              <a:spLocks noChangeArrowheads="1"/>
            </p:cNvSpPr>
            <p:nvPr/>
          </p:nvSpPr>
          <p:spPr bwMode="auto">
            <a:xfrm>
              <a:off x="5999163" y="5456238"/>
              <a:ext cx="215900" cy="1825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/>
            <a:lstStyle/>
            <a:p>
              <a:pPr algn="ctr"/>
              <a:r>
                <a:rPr lang="it-IT" sz="1200" kern="1200">
                  <a:solidFill>
                    <a:srgbClr val="000000"/>
                  </a:solidFill>
                  <a:latin typeface="Arial Narrow" pitchFamily="34" charset="0"/>
                </a:rPr>
                <a:t>30</a:t>
              </a:r>
            </a:p>
          </p:txBody>
        </p:sp>
        <p:sp>
          <p:nvSpPr>
            <p:cNvPr id="15" name="Rectangle 27"/>
            <p:cNvSpPr>
              <a:spLocks noChangeArrowheads="1"/>
            </p:cNvSpPr>
            <p:nvPr/>
          </p:nvSpPr>
          <p:spPr bwMode="auto">
            <a:xfrm>
              <a:off x="6997700" y="5456238"/>
              <a:ext cx="215900" cy="1825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/>
            <a:lstStyle/>
            <a:p>
              <a:pPr algn="ctr"/>
              <a:r>
                <a:rPr lang="it-IT" sz="1200" kern="1200">
                  <a:solidFill>
                    <a:srgbClr val="000000"/>
                  </a:solidFill>
                  <a:latin typeface="Arial Narrow" pitchFamily="34" charset="0"/>
                </a:rPr>
                <a:t>40</a:t>
              </a:r>
            </a:p>
          </p:txBody>
        </p:sp>
        <p:sp>
          <p:nvSpPr>
            <p:cNvPr id="16" name="Rectangle 28"/>
            <p:cNvSpPr>
              <a:spLocks noChangeArrowheads="1"/>
            </p:cNvSpPr>
            <p:nvPr/>
          </p:nvSpPr>
          <p:spPr bwMode="auto">
            <a:xfrm>
              <a:off x="7997825" y="5456238"/>
              <a:ext cx="215900" cy="1825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/>
            <a:lstStyle/>
            <a:p>
              <a:pPr algn="ctr"/>
              <a:r>
                <a:rPr lang="it-IT" sz="1200" kern="1200">
                  <a:solidFill>
                    <a:srgbClr val="000000"/>
                  </a:solidFill>
                  <a:latin typeface="Arial Narrow" pitchFamily="34" charset="0"/>
                </a:rPr>
                <a:t>50</a:t>
              </a:r>
            </a:p>
          </p:txBody>
        </p:sp>
        <p:sp>
          <p:nvSpPr>
            <p:cNvPr id="17" name="Rectangle 29"/>
            <p:cNvSpPr>
              <a:spLocks noChangeArrowheads="1"/>
            </p:cNvSpPr>
            <p:nvPr/>
          </p:nvSpPr>
          <p:spPr bwMode="auto">
            <a:xfrm>
              <a:off x="8602663" y="5456238"/>
              <a:ext cx="215900" cy="1825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/>
            <a:lstStyle/>
            <a:p>
              <a:pPr algn="ctr"/>
              <a:r>
                <a:rPr lang="it-IT" sz="1200" kern="1200">
                  <a:solidFill>
                    <a:srgbClr val="000000"/>
                  </a:solidFill>
                  <a:latin typeface="Arial Narrow" pitchFamily="34" charset="0"/>
                </a:rPr>
                <a:t>60</a:t>
              </a:r>
            </a:p>
          </p:txBody>
        </p:sp>
        <p:sp>
          <p:nvSpPr>
            <p:cNvPr id="18" name="Rectangle 30"/>
            <p:cNvSpPr>
              <a:spLocks noChangeArrowheads="1"/>
            </p:cNvSpPr>
            <p:nvPr/>
          </p:nvSpPr>
          <p:spPr bwMode="auto">
            <a:xfrm>
              <a:off x="3057525" y="5668963"/>
              <a:ext cx="5840413" cy="2333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/>
            <a:lstStyle/>
            <a:p>
              <a:pPr algn="ctr"/>
              <a:r>
                <a:rPr lang="it-IT" sz="1400" b="1" kern="1200">
                  <a:solidFill>
                    <a:srgbClr val="000000"/>
                  </a:solidFill>
                  <a:latin typeface="Arial Narrow" pitchFamily="34" charset="0"/>
                </a:rPr>
                <a:t>Età </a:t>
              </a:r>
              <a:r>
                <a:rPr lang="it-IT" sz="1400" kern="1200">
                  <a:solidFill>
                    <a:srgbClr val="000000"/>
                  </a:solidFill>
                  <a:latin typeface="Arial Narrow" pitchFamily="34" charset="0"/>
                </a:rPr>
                <a:t>(anni)</a:t>
              </a:r>
            </a:p>
          </p:txBody>
        </p:sp>
        <p:sp>
          <p:nvSpPr>
            <p:cNvPr id="19" name="Rectangle 31"/>
            <p:cNvSpPr>
              <a:spLocks noChangeArrowheads="1"/>
            </p:cNvSpPr>
            <p:nvPr/>
          </p:nvSpPr>
          <p:spPr bwMode="auto">
            <a:xfrm rot="-5400000">
              <a:off x="1085057" y="3853656"/>
              <a:ext cx="2909888" cy="2127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 anchor="b">
              <a:spAutoFit/>
            </a:bodyPr>
            <a:lstStyle/>
            <a:p>
              <a:pPr algn="ctr"/>
              <a:r>
                <a:rPr lang="it-IT" sz="1400" b="1" kern="1200">
                  <a:solidFill>
                    <a:srgbClr val="000000"/>
                  </a:solidFill>
                  <a:latin typeface="Arial Narrow" pitchFamily="34" charset="0"/>
                </a:rPr>
                <a:t>Psicopatologia</a:t>
              </a:r>
            </a:p>
          </p:txBody>
        </p:sp>
        <p:grpSp>
          <p:nvGrpSpPr>
            <p:cNvPr id="20" name="Group 38"/>
            <p:cNvGrpSpPr>
              <a:grpSpLocks/>
            </p:cNvGrpSpPr>
            <p:nvPr/>
          </p:nvGrpSpPr>
          <p:grpSpPr bwMode="auto">
            <a:xfrm>
              <a:off x="5526092" y="2206625"/>
              <a:ext cx="1317626" cy="244475"/>
              <a:chOff x="3481" y="1390"/>
              <a:chExt cx="830" cy="154"/>
            </a:xfrm>
          </p:grpSpPr>
          <p:sp>
            <p:nvSpPr>
              <p:cNvPr id="24" name="Text Box 33"/>
              <p:cNvSpPr txBox="1">
                <a:spLocks noChangeArrowheads="1"/>
              </p:cNvSpPr>
              <p:nvPr/>
            </p:nvSpPr>
            <p:spPr bwMode="auto">
              <a:xfrm>
                <a:off x="3616" y="1390"/>
                <a:ext cx="695" cy="154"/>
              </a:xfrm>
              <a:prstGeom prst="rect">
                <a:avLst/>
              </a:prstGeom>
              <a:noFill/>
              <a:ln w="50800">
                <a:noFill/>
                <a:miter lim="800000"/>
                <a:headEnd/>
                <a:tailEnd/>
              </a:ln>
              <a:effectLst/>
            </p:spPr>
            <p:txBody>
              <a:bodyPr lIns="0" tIns="0" rIns="0" bIns="0" anchor="b">
                <a:spAutoFit/>
              </a:bodyPr>
              <a:lstStyle/>
              <a:p>
                <a:pPr defTabSz="874713" eaLnBrk="0" hangingPunct="0">
                  <a:spcBef>
                    <a:spcPct val="60000"/>
                  </a:spcBef>
                  <a:tabLst>
                    <a:tab pos="1250950" algn="l"/>
                  </a:tabLst>
                </a:pPr>
                <a:r>
                  <a:rPr lang="en-US" sz="1600" b="1" kern="1200" dirty="0" err="1">
                    <a:solidFill>
                      <a:srgbClr val="215487"/>
                    </a:solidFill>
                    <a:latin typeface="Arial Narrow" pitchFamily="34" charset="0"/>
                  </a:rPr>
                  <a:t>Progressione</a:t>
                </a:r>
                <a:endParaRPr lang="en-US" sz="1600" b="1" kern="1200" dirty="0">
                  <a:solidFill>
                    <a:srgbClr val="215487"/>
                  </a:solidFill>
                  <a:latin typeface="Arial Narrow" pitchFamily="34" charset="0"/>
                </a:endParaRPr>
              </a:p>
            </p:txBody>
          </p:sp>
          <p:sp>
            <p:nvSpPr>
              <p:cNvPr id="25" name="Rectangle 34"/>
              <p:cNvSpPr>
                <a:spLocks noChangeArrowheads="1"/>
              </p:cNvSpPr>
              <p:nvPr/>
            </p:nvSpPr>
            <p:spPr bwMode="auto">
              <a:xfrm>
                <a:off x="3481" y="1424"/>
                <a:ext cx="91" cy="91"/>
              </a:xfrm>
              <a:prstGeom prst="rect">
                <a:avLst/>
              </a:prstGeom>
              <a:solidFill>
                <a:srgbClr val="FF0000"/>
              </a:solidFill>
              <a:ln w="19050" cap="rnd" algn="ctr">
                <a:solidFill>
                  <a:srgbClr val="5E8FC0"/>
                </a:solidFill>
                <a:miter lim="800000"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it-IT" kern="1200"/>
              </a:p>
            </p:txBody>
          </p:sp>
        </p:grpSp>
        <p:grpSp>
          <p:nvGrpSpPr>
            <p:cNvPr id="21" name="Group 35"/>
            <p:cNvGrpSpPr>
              <a:grpSpLocks/>
            </p:cNvGrpSpPr>
            <p:nvPr/>
          </p:nvGrpSpPr>
          <p:grpSpPr bwMode="auto">
            <a:xfrm>
              <a:off x="6997700" y="2206625"/>
              <a:ext cx="1893888" cy="244475"/>
              <a:chOff x="3509" y="1390"/>
              <a:chExt cx="1193" cy="154"/>
            </a:xfrm>
          </p:grpSpPr>
          <p:sp>
            <p:nvSpPr>
              <p:cNvPr id="22" name="Text Box 36"/>
              <p:cNvSpPr txBox="1">
                <a:spLocks noChangeArrowheads="1"/>
              </p:cNvSpPr>
              <p:nvPr/>
            </p:nvSpPr>
            <p:spPr bwMode="auto">
              <a:xfrm>
                <a:off x="3644" y="1390"/>
                <a:ext cx="1058" cy="154"/>
              </a:xfrm>
              <a:prstGeom prst="rect">
                <a:avLst/>
              </a:prstGeom>
              <a:noFill/>
              <a:ln w="50800">
                <a:noFill/>
                <a:miter lim="800000"/>
                <a:headEnd/>
                <a:tailEnd/>
              </a:ln>
              <a:effectLst/>
            </p:spPr>
            <p:txBody>
              <a:bodyPr wrap="none" lIns="0" tIns="0" rIns="0" bIns="0" anchor="b">
                <a:spAutoFit/>
              </a:bodyPr>
              <a:lstStyle/>
              <a:p>
                <a:pPr defTabSz="874713" eaLnBrk="0" hangingPunct="0">
                  <a:spcBef>
                    <a:spcPct val="60000"/>
                  </a:spcBef>
                  <a:tabLst>
                    <a:tab pos="1250950" algn="l"/>
                  </a:tabLst>
                </a:pPr>
                <a:r>
                  <a:rPr lang="en-US" sz="1600" b="1" kern="1200">
                    <a:solidFill>
                      <a:srgbClr val="215487"/>
                    </a:solidFill>
                    <a:latin typeface="Arial Narrow" pitchFamily="34" charset="0"/>
                  </a:rPr>
                  <a:t>Recidivazione stabile</a:t>
                </a:r>
              </a:p>
            </p:txBody>
          </p:sp>
          <p:sp>
            <p:nvSpPr>
              <p:cNvPr id="23" name="Rectangle 37"/>
              <p:cNvSpPr>
                <a:spLocks noChangeArrowheads="1"/>
              </p:cNvSpPr>
              <p:nvPr/>
            </p:nvSpPr>
            <p:spPr bwMode="auto">
              <a:xfrm>
                <a:off x="3509" y="1424"/>
                <a:ext cx="91" cy="91"/>
              </a:xfrm>
              <a:prstGeom prst="rect">
                <a:avLst/>
              </a:prstGeom>
              <a:solidFill>
                <a:srgbClr val="5E8FC0"/>
              </a:solidFill>
              <a:ln w="19050" cap="rnd" algn="ctr">
                <a:solidFill>
                  <a:srgbClr val="4174A7"/>
                </a:solidFill>
                <a:miter lim="800000"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it-IT" kern="120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99410036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Fattori prognostici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23281" y="1600200"/>
            <a:ext cx="4074854" cy="5257800"/>
          </a:xfrm>
        </p:spPr>
        <p:txBody>
          <a:bodyPr>
            <a:normAutofit fontScale="92500" lnSpcReduction="10000"/>
          </a:bodyPr>
          <a:lstStyle/>
          <a:p>
            <a:pPr marL="342900" lvl="1" indent="-342900">
              <a:buFont typeface="Arial"/>
              <a:buChar char="•"/>
            </a:pPr>
            <a:r>
              <a:rPr lang="it-IT" dirty="0" smtClean="0"/>
              <a:t>Positivi</a:t>
            </a:r>
          </a:p>
          <a:p>
            <a:pPr marL="742950" lvl="2" indent="-342900"/>
            <a:r>
              <a:rPr lang="it-IT" dirty="0" smtClean="0"/>
              <a:t>Esordio tardivo</a:t>
            </a:r>
          </a:p>
          <a:p>
            <a:pPr marL="742950" lvl="2" indent="-342900"/>
            <a:r>
              <a:rPr lang="it-IT" dirty="0" smtClean="0"/>
              <a:t>Esordio acuto</a:t>
            </a:r>
          </a:p>
          <a:p>
            <a:pPr marL="742950" lvl="2" indent="-342900"/>
            <a:r>
              <a:rPr lang="it-IT" dirty="0" smtClean="0"/>
              <a:t>Fattori precipitanti evidenti</a:t>
            </a:r>
          </a:p>
          <a:p>
            <a:pPr marL="742950" lvl="2" indent="-342900"/>
            <a:r>
              <a:rPr lang="it-IT" dirty="0" smtClean="0"/>
              <a:t>Buon funzionamento </a:t>
            </a:r>
            <a:r>
              <a:rPr lang="it-IT" dirty="0" err="1" smtClean="0"/>
              <a:t>premorboso</a:t>
            </a:r>
            <a:endParaRPr lang="it-IT" dirty="0" smtClean="0"/>
          </a:p>
          <a:p>
            <a:pPr marL="742950" lvl="2" indent="-342900"/>
            <a:r>
              <a:rPr lang="it-IT" dirty="0" smtClean="0"/>
              <a:t>Sintomi di disturbo dell’umore</a:t>
            </a:r>
          </a:p>
          <a:p>
            <a:pPr marL="742950" lvl="2" indent="-342900"/>
            <a:r>
              <a:rPr lang="it-IT" dirty="0" smtClean="0"/>
              <a:t>Storia familiare di disturbo dell’umore</a:t>
            </a:r>
          </a:p>
          <a:p>
            <a:pPr marL="742950" lvl="2" indent="-342900"/>
            <a:r>
              <a:rPr lang="it-IT" dirty="0" smtClean="0"/>
              <a:t>Coniugato</a:t>
            </a:r>
          </a:p>
          <a:p>
            <a:pPr marL="742950" lvl="2" indent="-342900"/>
            <a:r>
              <a:rPr lang="it-IT" dirty="0" smtClean="0"/>
              <a:t>Buoni sistemi di sostegno</a:t>
            </a:r>
          </a:p>
          <a:p>
            <a:pPr marL="742950" lvl="2" indent="-342900"/>
            <a:r>
              <a:rPr lang="it-IT" dirty="0" smtClean="0"/>
              <a:t>Sintomi positivi</a:t>
            </a:r>
          </a:p>
          <a:p>
            <a:pPr marL="742950" lvl="2" indent="-342900"/>
            <a:r>
              <a:rPr lang="it-IT" dirty="0" smtClean="0"/>
              <a:t>Sesso femminile</a:t>
            </a:r>
            <a:endParaRPr lang="it-IT" dirty="0"/>
          </a:p>
        </p:txBody>
      </p:sp>
      <p:sp>
        <p:nvSpPr>
          <p:cNvPr id="35" name="Segnaposto contenuto 2"/>
          <p:cNvSpPr txBox="1">
            <a:spLocks/>
          </p:cNvSpPr>
          <p:nvPr/>
        </p:nvSpPr>
        <p:spPr>
          <a:xfrm>
            <a:off x="4740273" y="1622163"/>
            <a:ext cx="4135094" cy="5257800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1" indent="-342900">
              <a:buFont typeface="Arial"/>
              <a:buChar char="•"/>
            </a:pPr>
            <a:r>
              <a:rPr lang="it-IT" dirty="0" smtClean="0"/>
              <a:t>Negativi</a:t>
            </a:r>
          </a:p>
          <a:p>
            <a:pPr marL="742950" lvl="2" indent="-342900"/>
            <a:r>
              <a:rPr lang="it-IT" dirty="0" smtClean="0"/>
              <a:t>Esordio giovanile</a:t>
            </a:r>
          </a:p>
          <a:p>
            <a:pPr marL="742950" lvl="2" indent="-342900"/>
            <a:r>
              <a:rPr lang="it-IT" dirty="0" smtClean="0"/>
              <a:t>Esordio insidioso</a:t>
            </a:r>
          </a:p>
          <a:p>
            <a:pPr marL="742950" lvl="2" indent="-342900"/>
            <a:r>
              <a:rPr lang="it-IT" dirty="0" smtClean="0"/>
              <a:t>Assenza di fattori precipitanti</a:t>
            </a:r>
          </a:p>
          <a:p>
            <a:pPr marL="742950" lvl="2" indent="-342900"/>
            <a:r>
              <a:rPr lang="it-IT" dirty="0" smtClean="0"/>
              <a:t>Scadente funzionamento </a:t>
            </a:r>
            <a:r>
              <a:rPr lang="it-IT" dirty="0" err="1" smtClean="0"/>
              <a:t>premorboso</a:t>
            </a:r>
            <a:endParaRPr lang="it-IT" dirty="0" smtClean="0"/>
          </a:p>
          <a:p>
            <a:pPr marL="742950" lvl="2" indent="-342900"/>
            <a:r>
              <a:rPr lang="it-IT" dirty="0" smtClean="0"/>
              <a:t>Ritiro, comportamento autistico</a:t>
            </a:r>
          </a:p>
          <a:p>
            <a:pPr marL="742950" lvl="2" indent="-342900"/>
            <a:r>
              <a:rPr lang="it-IT" dirty="0" smtClean="0"/>
              <a:t>Single, divorziato, vedovo</a:t>
            </a:r>
          </a:p>
          <a:p>
            <a:pPr marL="742950" lvl="2" indent="-342900"/>
            <a:r>
              <a:rPr lang="it-IT" dirty="0" smtClean="0"/>
              <a:t>Storia familiare di schizofrenia</a:t>
            </a:r>
          </a:p>
          <a:p>
            <a:pPr marL="742950" lvl="2" indent="-342900"/>
            <a:r>
              <a:rPr lang="it-IT" dirty="0" smtClean="0"/>
              <a:t>Scarsi sistemi di sostegno</a:t>
            </a:r>
          </a:p>
          <a:p>
            <a:pPr marL="742950" lvl="2" indent="-342900"/>
            <a:r>
              <a:rPr lang="it-IT" dirty="0" smtClean="0"/>
              <a:t>Sintomi negativi</a:t>
            </a:r>
          </a:p>
          <a:p>
            <a:pPr marL="742950" lvl="2" indent="-342900"/>
            <a:r>
              <a:rPr lang="it-IT" dirty="0" smtClean="0"/>
              <a:t>Segni e sintomi neurologici</a:t>
            </a:r>
          </a:p>
          <a:p>
            <a:pPr marL="742950" lvl="2" indent="-342900"/>
            <a:r>
              <a:rPr lang="it-IT" dirty="0" smtClean="0"/>
              <a:t>Storia di trauma perinatale</a:t>
            </a:r>
          </a:p>
          <a:p>
            <a:pPr marL="742950" lvl="2" indent="-342900"/>
            <a:r>
              <a:rPr lang="it-IT" dirty="0" smtClean="0"/>
              <a:t>Nessuna remissione in 3 anni</a:t>
            </a:r>
          </a:p>
          <a:p>
            <a:pPr marL="742950" lvl="2" indent="-342900"/>
            <a:r>
              <a:rPr lang="it-IT" dirty="0" smtClean="0"/>
              <a:t>Molte ricadute</a:t>
            </a:r>
          </a:p>
          <a:p>
            <a:pPr marL="742950" lvl="2" indent="-342900"/>
            <a:r>
              <a:rPr lang="it-IT" dirty="0" smtClean="0"/>
              <a:t>Storia di aggressività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73352549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Trattamento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199" y="1600200"/>
            <a:ext cx="8343485" cy="5257800"/>
          </a:xfrm>
        </p:spPr>
        <p:txBody>
          <a:bodyPr>
            <a:normAutofit fontScale="92500" lnSpcReduction="20000"/>
          </a:bodyPr>
          <a:lstStyle/>
          <a:p>
            <a:pPr marL="342900" lvl="1" indent="-342900">
              <a:buFont typeface="Arial"/>
              <a:buChar char="•"/>
            </a:pPr>
            <a:r>
              <a:rPr lang="it-IT" dirty="0" smtClean="0"/>
              <a:t>Comprende:</a:t>
            </a:r>
          </a:p>
          <a:p>
            <a:pPr marL="742950" lvl="2" indent="-342900"/>
            <a:r>
              <a:rPr lang="it-IT" dirty="0"/>
              <a:t>Farmaci antipsicotici</a:t>
            </a:r>
          </a:p>
          <a:p>
            <a:pPr marL="742950" lvl="2" indent="-342900"/>
            <a:r>
              <a:rPr lang="it-IT" dirty="0"/>
              <a:t>Ricovero ospedaliero</a:t>
            </a:r>
          </a:p>
          <a:p>
            <a:pPr marL="742950" lvl="2" indent="-342900"/>
            <a:r>
              <a:rPr lang="it-IT" dirty="0" smtClean="0"/>
              <a:t>Interventi psicosociali: terapia </a:t>
            </a:r>
            <a:r>
              <a:rPr lang="it-IT" dirty="0"/>
              <a:t>comportamentale, familiare, di gruppo, individuale e delle capacità sociali</a:t>
            </a:r>
          </a:p>
          <a:p>
            <a:pPr marL="742950" lvl="2" indent="-342900"/>
            <a:r>
              <a:rPr lang="it-IT" dirty="0" smtClean="0"/>
              <a:t>Riabilitazione</a:t>
            </a:r>
          </a:p>
          <a:p>
            <a:pPr marL="742950" lvl="2" indent="-342900"/>
            <a:r>
              <a:rPr lang="it-IT" dirty="0" smtClean="0"/>
              <a:t>Terapia </a:t>
            </a:r>
            <a:r>
              <a:rPr lang="it-IT" dirty="0" err="1" smtClean="0"/>
              <a:t>elettroconvulsivante</a:t>
            </a:r>
            <a:endParaRPr lang="it-IT" dirty="0"/>
          </a:p>
          <a:p>
            <a:pPr marL="0" lvl="1" indent="0">
              <a:buNone/>
            </a:pPr>
            <a:endParaRPr lang="it-IT" dirty="0" smtClean="0"/>
          </a:p>
          <a:p>
            <a:pPr marL="342900" lvl="1" indent="-342900">
              <a:buFont typeface="Arial"/>
              <a:buChar char="•"/>
            </a:pPr>
            <a:r>
              <a:rPr lang="it-IT" dirty="0" smtClean="0"/>
              <a:t>Indicazioni </a:t>
            </a:r>
            <a:r>
              <a:rPr lang="it-IT" dirty="0"/>
              <a:t>per il ricovero:</a:t>
            </a:r>
          </a:p>
          <a:p>
            <a:pPr marL="742950" lvl="2" indent="-342900"/>
            <a:r>
              <a:rPr lang="it-IT" dirty="0" smtClean="0"/>
              <a:t>Grave sintomatologia che porta a scarsa cura di sé, rischio di lesioni per sé e per gli altri</a:t>
            </a:r>
          </a:p>
          <a:p>
            <a:pPr marL="742950" lvl="2" indent="-342900"/>
            <a:r>
              <a:rPr lang="it-IT" dirty="0" smtClean="0"/>
              <a:t>Valutazione diagnostica</a:t>
            </a:r>
          </a:p>
          <a:p>
            <a:pPr marL="742950" lvl="2" indent="-342900"/>
            <a:r>
              <a:rPr lang="it-IT" dirty="0" smtClean="0"/>
              <a:t>Mancata risposta al trattamento in ambienti meno restrittivi</a:t>
            </a:r>
          </a:p>
          <a:p>
            <a:pPr marL="742950" lvl="2" indent="-342900"/>
            <a:r>
              <a:rPr lang="it-IT" dirty="0" err="1" smtClean="0"/>
              <a:t>Comorbilità</a:t>
            </a:r>
            <a:r>
              <a:rPr lang="it-IT" dirty="0" smtClean="0"/>
              <a:t> che complicano il quadro clinico</a:t>
            </a:r>
          </a:p>
          <a:p>
            <a:pPr marL="742950" lvl="2" indent="-342900"/>
            <a:r>
              <a:rPr lang="it-IT" dirty="0" smtClean="0"/>
              <a:t>Necessità di modificare regimi terapeutici complessi</a:t>
            </a:r>
          </a:p>
        </p:txBody>
      </p:sp>
    </p:spTree>
    <p:extLst>
      <p:ext uri="{BB962C8B-B14F-4D97-AF65-F5344CB8AC3E}">
        <p14:creationId xmlns:p14="http://schemas.microsoft.com/office/powerpoint/2010/main" val="331136981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Farmaci antipsicotici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199" y="1600200"/>
            <a:ext cx="8343485" cy="5257800"/>
          </a:xfrm>
        </p:spPr>
        <p:txBody>
          <a:bodyPr>
            <a:normAutofit/>
          </a:bodyPr>
          <a:lstStyle/>
          <a:p>
            <a:pPr marL="342900" lvl="1" indent="-342900">
              <a:buFont typeface="Arial"/>
              <a:buChar char="•"/>
            </a:pPr>
            <a:r>
              <a:rPr lang="it-IT" dirty="0" smtClean="0"/>
              <a:t>Antipsicotici tipici</a:t>
            </a:r>
          </a:p>
          <a:p>
            <a:pPr marL="742950" lvl="2" indent="-342900"/>
            <a:r>
              <a:rPr lang="it-IT" dirty="0" smtClean="0"/>
              <a:t>Es. </a:t>
            </a:r>
            <a:r>
              <a:rPr lang="it-IT" dirty="0" err="1" smtClean="0"/>
              <a:t>aloperidolo</a:t>
            </a:r>
            <a:r>
              <a:rPr lang="it-IT" dirty="0" smtClean="0"/>
              <a:t>, </a:t>
            </a:r>
            <a:r>
              <a:rPr lang="it-IT" dirty="0" err="1" smtClean="0"/>
              <a:t>clorpromazina</a:t>
            </a:r>
            <a:endParaRPr lang="it-IT" dirty="0" smtClean="0"/>
          </a:p>
          <a:p>
            <a:pPr marL="742950" lvl="2" indent="-342900"/>
            <a:r>
              <a:rPr lang="it-IT" dirty="0" smtClean="0"/>
              <a:t>Antagonisti dei recettori D2 della dopamina</a:t>
            </a:r>
          </a:p>
          <a:p>
            <a:pPr marL="742950" lvl="2" indent="-342900"/>
            <a:r>
              <a:rPr lang="it-IT" dirty="0" smtClean="0"/>
              <a:t>Efficaci nel trattamento dei sintomi positivi</a:t>
            </a:r>
          </a:p>
          <a:p>
            <a:pPr marL="742950" lvl="2" indent="-342900"/>
            <a:r>
              <a:rPr lang="it-IT" dirty="0" smtClean="0"/>
              <a:t>Principali effetti collaterali</a:t>
            </a:r>
          </a:p>
          <a:p>
            <a:pPr marL="1200150" lvl="3" indent="-342900"/>
            <a:r>
              <a:rPr lang="it-IT" dirty="0" smtClean="0"/>
              <a:t>extrapiramidali: </a:t>
            </a:r>
            <a:r>
              <a:rPr lang="it-IT" dirty="0" err="1" smtClean="0"/>
              <a:t>acatisia</a:t>
            </a:r>
            <a:r>
              <a:rPr lang="it-IT" dirty="0" smtClean="0"/>
              <a:t>, distonia acuta, parkinsonismo, discinesia tardiva</a:t>
            </a:r>
          </a:p>
          <a:p>
            <a:pPr marL="1200150" lvl="3" indent="-342900"/>
            <a:r>
              <a:rPr lang="it-IT" dirty="0" err="1" smtClean="0"/>
              <a:t>Iperprolattinemia</a:t>
            </a:r>
            <a:endParaRPr lang="it-IT" dirty="0" smtClean="0"/>
          </a:p>
          <a:p>
            <a:pPr marL="1200150" lvl="3" indent="-342900"/>
            <a:r>
              <a:rPr lang="it-IT" dirty="0" smtClean="0"/>
              <a:t>Agenti a bassa potenza (es. </a:t>
            </a:r>
            <a:r>
              <a:rPr lang="it-IT" dirty="0" err="1" smtClean="0"/>
              <a:t>clorpromazina</a:t>
            </a:r>
            <a:r>
              <a:rPr lang="it-IT" dirty="0" smtClean="0"/>
              <a:t>) sono più sedativi, ipotensivi, anticolinergici</a:t>
            </a:r>
          </a:p>
        </p:txBody>
      </p:sp>
    </p:spTree>
    <p:extLst>
      <p:ext uri="{BB962C8B-B14F-4D97-AF65-F5344CB8AC3E}">
        <p14:creationId xmlns:p14="http://schemas.microsoft.com/office/powerpoint/2010/main" val="161878951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Farmaci antipsicotici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199" y="1600200"/>
            <a:ext cx="8343485" cy="5257800"/>
          </a:xfrm>
        </p:spPr>
        <p:txBody>
          <a:bodyPr>
            <a:normAutofit/>
          </a:bodyPr>
          <a:lstStyle/>
          <a:p>
            <a:pPr marL="342900" lvl="1" indent="-342900">
              <a:buFont typeface="Arial"/>
              <a:buChar char="•"/>
            </a:pPr>
            <a:r>
              <a:rPr lang="it-IT" dirty="0" smtClean="0"/>
              <a:t>Antipsicotici atipici</a:t>
            </a:r>
          </a:p>
          <a:p>
            <a:pPr marL="742950" lvl="2" indent="-342900"/>
            <a:r>
              <a:rPr lang="it-IT" dirty="0" smtClean="0"/>
              <a:t>Es. </a:t>
            </a:r>
            <a:r>
              <a:rPr lang="it-IT" dirty="0" err="1" smtClean="0"/>
              <a:t>Risperidone</a:t>
            </a:r>
            <a:r>
              <a:rPr lang="it-IT" dirty="0" smtClean="0"/>
              <a:t>, </a:t>
            </a:r>
            <a:r>
              <a:rPr lang="it-IT" dirty="0" err="1" smtClean="0"/>
              <a:t>paliperidone</a:t>
            </a:r>
            <a:r>
              <a:rPr lang="it-IT" dirty="0" smtClean="0"/>
              <a:t>, </a:t>
            </a:r>
            <a:r>
              <a:rPr lang="it-IT" dirty="0" err="1" smtClean="0"/>
              <a:t>aripiprazolo</a:t>
            </a:r>
            <a:r>
              <a:rPr lang="it-IT" dirty="0" smtClean="0"/>
              <a:t>, </a:t>
            </a:r>
            <a:r>
              <a:rPr lang="it-IT" dirty="0" err="1" smtClean="0"/>
              <a:t>quetiapina</a:t>
            </a:r>
            <a:r>
              <a:rPr lang="it-IT" dirty="0" smtClean="0"/>
              <a:t>, </a:t>
            </a:r>
            <a:r>
              <a:rPr lang="it-IT" dirty="0" err="1" smtClean="0"/>
              <a:t>olanzapina</a:t>
            </a:r>
            <a:r>
              <a:rPr lang="it-IT" dirty="0" smtClean="0"/>
              <a:t>, </a:t>
            </a:r>
            <a:r>
              <a:rPr lang="it-IT" dirty="0" err="1" smtClean="0"/>
              <a:t>clozapina</a:t>
            </a:r>
            <a:endParaRPr lang="it-IT" dirty="0" smtClean="0"/>
          </a:p>
          <a:p>
            <a:pPr marL="742950" lvl="2" indent="-342900"/>
            <a:r>
              <a:rPr lang="it-IT" dirty="0" smtClean="0"/>
              <a:t>Blocco del recettore 5HT2 della serotonina e vari gradi di blocco dei recettori D2 della dopamina</a:t>
            </a:r>
          </a:p>
          <a:p>
            <a:pPr marL="742950" lvl="2" indent="-342900"/>
            <a:r>
              <a:rPr lang="it-IT" dirty="0" smtClean="0"/>
              <a:t>Generalmente (tranne </a:t>
            </a:r>
            <a:r>
              <a:rPr lang="it-IT" dirty="0" err="1" smtClean="0"/>
              <a:t>risperidone</a:t>
            </a:r>
            <a:r>
              <a:rPr lang="it-IT" dirty="0" smtClean="0"/>
              <a:t>) minori effetti extrapiramidali e minore incremento di prolattina</a:t>
            </a:r>
          </a:p>
          <a:p>
            <a:pPr marL="742950" lvl="2" indent="-342900"/>
            <a:r>
              <a:rPr lang="it-IT" dirty="0" smtClean="0"/>
              <a:t>Principali effetti collaterali: sindrome dismetabolica</a:t>
            </a:r>
          </a:p>
          <a:p>
            <a:pPr marL="400050" lvl="2" indent="0">
              <a:buNone/>
            </a:pPr>
            <a:endParaRPr lang="it-IT" dirty="0" smtClean="0"/>
          </a:p>
        </p:txBody>
      </p:sp>
    </p:spTree>
    <p:extLst>
      <p:ext uri="{BB962C8B-B14F-4D97-AF65-F5344CB8AC3E}">
        <p14:creationId xmlns:p14="http://schemas.microsoft.com/office/powerpoint/2010/main" val="143853898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Posologia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199" y="1600200"/>
            <a:ext cx="8343485" cy="5257800"/>
          </a:xfrm>
        </p:spPr>
        <p:txBody>
          <a:bodyPr>
            <a:normAutofit/>
          </a:bodyPr>
          <a:lstStyle/>
          <a:p>
            <a:pPr marL="342900" lvl="1" indent="-342900">
              <a:buFont typeface="Arial"/>
              <a:buChar char="•"/>
            </a:pPr>
            <a:r>
              <a:rPr lang="it-IT" dirty="0" smtClean="0"/>
              <a:t>Negli episodi psicotici acuti dose moderata fissa mantenuta per 4-6 settimane</a:t>
            </a:r>
            <a:r>
              <a:rPr lang="it-IT" dirty="0"/>
              <a:t> </a:t>
            </a:r>
            <a:r>
              <a:rPr lang="it-IT" dirty="0" smtClean="0"/>
              <a:t>(es. </a:t>
            </a:r>
            <a:r>
              <a:rPr lang="it-IT" dirty="0" err="1" smtClean="0"/>
              <a:t>aloperidolo</a:t>
            </a:r>
            <a:r>
              <a:rPr lang="it-IT" dirty="0" smtClean="0"/>
              <a:t> 6-20 mg/die, </a:t>
            </a:r>
            <a:r>
              <a:rPr lang="it-IT" dirty="0" err="1" smtClean="0"/>
              <a:t>olanzapina</a:t>
            </a:r>
            <a:r>
              <a:rPr lang="it-IT" dirty="0" smtClean="0"/>
              <a:t> 10-20 mg/die)</a:t>
            </a:r>
          </a:p>
          <a:p>
            <a:pPr marL="342900" lvl="1" indent="-342900">
              <a:buFont typeface="Arial"/>
              <a:buChar char="•"/>
            </a:pPr>
            <a:r>
              <a:rPr lang="it-IT" dirty="0" smtClean="0"/>
              <a:t>La risposta agli antipsicotici si sviluppa gradualmente</a:t>
            </a:r>
          </a:p>
          <a:p>
            <a:pPr marL="342900" lvl="1" indent="-342900">
              <a:buFont typeface="Arial"/>
              <a:buChar char="•"/>
            </a:pPr>
            <a:r>
              <a:rPr lang="it-IT" dirty="0" smtClean="0"/>
              <a:t>L’agitazione può essere trattata con benzodiazepine, inserite in terapia o al bisogno</a:t>
            </a:r>
          </a:p>
          <a:p>
            <a:pPr marL="342900" lvl="1" indent="-342900">
              <a:buFont typeface="Arial"/>
              <a:buChar char="•"/>
            </a:pPr>
            <a:r>
              <a:rPr lang="it-IT" dirty="0" smtClean="0"/>
              <a:t>Pazienti che presentano ridotta </a:t>
            </a:r>
            <a:r>
              <a:rPr lang="it-IT" dirty="0" err="1" smtClean="0"/>
              <a:t>compliance</a:t>
            </a:r>
            <a:r>
              <a:rPr lang="it-IT" dirty="0" smtClean="0"/>
              <a:t> a causa della mancanza di </a:t>
            </a:r>
            <a:r>
              <a:rPr lang="it-IT" dirty="0" err="1" smtClean="0"/>
              <a:t>insight</a:t>
            </a:r>
            <a:r>
              <a:rPr lang="it-IT" dirty="0" smtClean="0"/>
              <a:t> possono trarre beneficio da antipsicotici a lunga durata di azione iniettabili</a:t>
            </a:r>
          </a:p>
        </p:txBody>
      </p:sp>
    </p:spTree>
    <p:extLst>
      <p:ext uri="{BB962C8B-B14F-4D97-AF65-F5344CB8AC3E}">
        <p14:creationId xmlns:p14="http://schemas.microsoft.com/office/powerpoint/2010/main" val="199694204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Mantenimento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199" y="1600200"/>
            <a:ext cx="8343485" cy="5257800"/>
          </a:xfrm>
        </p:spPr>
        <p:txBody>
          <a:bodyPr>
            <a:normAutofit/>
          </a:bodyPr>
          <a:lstStyle/>
          <a:p>
            <a:pPr marL="342900" lvl="1" indent="-342900">
              <a:buFont typeface="Arial"/>
              <a:buChar char="•"/>
            </a:pPr>
            <a:r>
              <a:rPr lang="it-IT" dirty="0" smtClean="0"/>
              <a:t>E’ necessario un trattamento a lungo termine per ridurre il rischio di recidiva</a:t>
            </a:r>
          </a:p>
          <a:p>
            <a:pPr marL="342900" lvl="1" indent="-342900">
              <a:buFont typeface="Arial"/>
              <a:buChar char="•"/>
            </a:pPr>
            <a:r>
              <a:rPr lang="it-IT" dirty="0" smtClean="0"/>
              <a:t>Se il paziente è stabilizzato da almeno un anno, il farmaco può essere ridotto gradualmente fino alla dose minima necessaria</a:t>
            </a:r>
          </a:p>
          <a:p>
            <a:pPr marL="342900" lvl="1" indent="-342900">
              <a:buFont typeface="Arial"/>
              <a:buChar char="•"/>
            </a:pPr>
            <a:r>
              <a:rPr lang="it-IT" dirty="0" smtClean="0"/>
              <a:t>Pazienti e familiari devono essere istruiti a riconoscere e riferire </a:t>
            </a:r>
            <a:r>
              <a:rPr lang="it-IT" dirty="0" err="1" smtClean="0"/>
              <a:t>sgni</a:t>
            </a:r>
            <a:r>
              <a:rPr lang="it-IT" dirty="0" smtClean="0"/>
              <a:t> di recidiva (insonnia, ansia, ritiro sociale, comportamenti strani) </a:t>
            </a:r>
          </a:p>
        </p:txBody>
      </p:sp>
    </p:spTree>
    <p:extLst>
      <p:ext uri="{BB962C8B-B14F-4D97-AF65-F5344CB8AC3E}">
        <p14:creationId xmlns:p14="http://schemas.microsoft.com/office/powerpoint/2010/main" val="388384402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Interventi psicosociali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199" y="1600200"/>
            <a:ext cx="8343485" cy="5257800"/>
          </a:xfrm>
        </p:spPr>
        <p:txBody>
          <a:bodyPr>
            <a:normAutofit fontScale="85000" lnSpcReduction="20000"/>
          </a:bodyPr>
          <a:lstStyle/>
          <a:p>
            <a:pPr marL="342900" lvl="1" indent="-342900">
              <a:buFont typeface="Arial"/>
              <a:buChar char="•"/>
            </a:pPr>
            <a:r>
              <a:rPr lang="it-IT" dirty="0" smtClean="0"/>
              <a:t>Vanno associati alla terapia farmacologica, ne migliorano l’efficacia</a:t>
            </a:r>
          </a:p>
          <a:p>
            <a:pPr marL="342900" lvl="1" indent="-342900">
              <a:buFont typeface="Arial"/>
              <a:buChar char="•"/>
            </a:pPr>
            <a:r>
              <a:rPr lang="it-IT" dirty="0" smtClean="0"/>
              <a:t>Terapia comportamentale</a:t>
            </a:r>
          </a:p>
          <a:p>
            <a:pPr marL="742950" lvl="2" indent="-342900"/>
            <a:r>
              <a:rPr lang="it-IT" dirty="0"/>
              <a:t>Comportamenti funzionali desiderati vengono rinforzati </a:t>
            </a:r>
            <a:r>
              <a:rPr lang="it-IT" dirty="0" err="1"/>
              <a:t>affinchè</a:t>
            </a:r>
            <a:r>
              <a:rPr lang="it-IT" dirty="0"/>
              <a:t> vengano mantenuti dal </a:t>
            </a:r>
            <a:r>
              <a:rPr lang="it-IT" dirty="0" smtClean="0"/>
              <a:t>soggetto</a:t>
            </a:r>
          </a:p>
          <a:p>
            <a:pPr marL="342900" lvl="1" indent="-342900">
              <a:buFont typeface="Arial"/>
              <a:buChar char="•"/>
            </a:pPr>
            <a:r>
              <a:rPr lang="it-IT" dirty="0" smtClean="0"/>
              <a:t>Terapia di gruppo</a:t>
            </a:r>
          </a:p>
          <a:p>
            <a:pPr marL="742950" lvl="2" indent="-342900"/>
            <a:r>
              <a:rPr lang="it-IT" dirty="0"/>
              <a:t>Sostegno e sviluppo di capacità sociali, riduzione dell’isolamento </a:t>
            </a:r>
            <a:r>
              <a:rPr lang="it-IT" dirty="0" smtClean="0"/>
              <a:t>sociale</a:t>
            </a:r>
          </a:p>
          <a:p>
            <a:pPr marL="342900" lvl="1" indent="-342900">
              <a:buFont typeface="Arial"/>
              <a:buChar char="•"/>
            </a:pPr>
            <a:r>
              <a:rPr lang="it-IT" dirty="0" smtClean="0"/>
              <a:t>Terapia familiare</a:t>
            </a:r>
          </a:p>
          <a:p>
            <a:pPr marL="742950" lvl="2" indent="-342900"/>
            <a:r>
              <a:rPr lang="it-IT" dirty="0" smtClean="0"/>
              <a:t>Può ridurre la frequenza delle recidive riducendo l’emotività espressa familiare</a:t>
            </a:r>
          </a:p>
          <a:p>
            <a:pPr marL="342900" lvl="1" indent="-342900">
              <a:buFont typeface="Arial"/>
              <a:buChar char="•"/>
            </a:pPr>
            <a:r>
              <a:rPr lang="it-IT" dirty="0" smtClean="0"/>
              <a:t>Psicoterapia individuale di sostegno</a:t>
            </a:r>
          </a:p>
          <a:p>
            <a:pPr marL="742950" lvl="2" indent="-342900"/>
            <a:r>
              <a:rPr lang="it-IT" dirty="0" smtClean="0"/>
              <a:t>Fornisce consigli, rassicurazioni, educazione, stimoli all’esame di realtà, limiti e modelli di comportamento</a:t>
            </a:r>
          </a:p>
          <a:p>
            <a:pPr marL="342900" lvl="1" indent="-342900">
              <a:buFont typeface="Arial"/>
              <a:buChar char="•"/>
            </a:pPr>
            <a:r>
              <a:rPr lang="it-IT" dirty="0" smtClean="0"/>
              <a:t>Addestramento alle capacità sociali</a:t>
            </a:r>
          </a:p>
          <a:p>
            <a:pPr marL="742950" lvl="2" indent="-342900"/>
            <a:r>
              <a:rPr lang="it-IT" dirty="0" smtClean="0"/>
              <a:t>Focalizzata sul miglioramento dei deficit relazionali (scarso contatto con gli occhi, inaccurate percezioni degli altri, </a:t>
            </a:r>
            <a:r>
              <a:rPr lang="it-IT" dirty="0" err="1" smtClean="0"/>
              <a:t>inappropriatezza</a:t>
            </a:r>
            <a:r>
              <a:rPr lang="it-IT" smtClean="0"/>
              <a:t> sociale)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40840493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3412</TotalTime>
  <Words>5905</Words>
  <Application>Microsoft Macintosh PowerPoint</Application>
  <PresentationFormat>Presentazione su schermo (4:3)</PresentationFormat>
  <Paragraphs>561</Paragraphs>
  <Slides>56</Slides>
  <Notes>34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56</vt:i4>
      </vt:variant>
    </vt:vector>
  </HeadingPairs>
  <TitlesOfParts>
    <vt:vector size="57" baseType="lpstr">
      <vt:lpstr>Office Theme</vt:lpstr>
      <vt:lpstr>La schizofrenia e i disturbi psicotici</vt:lpstr>
      <vt:lpstr>Disturbi dello spettro della schizofrenia e altri disturbi psicotici</vt:lpstr>
      <vt:lpstr>Disturbi dello spettro della schizofrenia e altri disturbi psicotici</vt:lpstr>
      <vt:lpstr>Deliri</vt:lpstr>
      <vt:lpstr>Deliri</vt:lpstr>
      <vt:lpstr>Allucinazioni</vt:lpstr>
      <vt:lpstr>Pensiero disorganizzato (eloquio)</vt:lpstr>
      <vt:lpstr>Comportamento motorio grossolanamente disorganizzato</vt:lpstr>
      <vt:lpstr>Sintomi negativi</vt:lpstr>
      <vt:lpstr>Schizofrenia: Definizione</vt:lpstr>
      <vt:lpstr>Storia </vt:lpstr>
      <vt:lpstr>Criteri DSM-5</vt:lpstr>
      <vt:lpstr>Criteri DSM-5</vt:lpstr>
      <vt:lpstr>Criteri DSM-5</vt:lpstr>
      <vt:lpstr>Criteri DSM-5</vt:lpstr>
      <vt:lpstr>Criteri DSM-5</vt:lpstr>
      <vt:lpstr>Criteri di Emil Kraepelin</vt:lpstr>
      <vt:lpstr>Criteri sintomatologici di Eugen Bleuler</vt:lpstr>
      <vt:lpstr>Criteri di Kurt Schneider</vt:lpstr>
      <vt:lpstr>Diagnosi: segni e sintomi</vt:lpstr>
      <vt:lpstr>Diagnosi: segni e sintomi</vt:lpstr>
      <vt:lpstr>Tipi</vt:lpstr>
      <vt:lpstr>Tipi</vt:lpstr>
      <vt:lpstr>Tipi</vt:lpstr>
      <vt:lpstr>Tipi</vt:lpstr>
      <vt:lpstr>Tipi</vt:lpstr>
      <vt:lpstr>Epidemiologia</vt:lpstr>
      <vt:lpstr>Epidemiologia</vt:lpstr>
      <vt:lpstr>Eziologia</vt:lpstr>
      <vt:lpstr>Fattori biologici</vt:lpstr>
      <vt:lpstr>Fattori biologici</vt:lpstr>
      <vt:lpstr>Fattori biologici</vt:lpstr>
      <vt:lpstr>Fattori psicosociali e ambientali</vt:lpstr>
      <vt:lpstr>Teoria infettiva</vt:lpstr>
      <vt:lpstr>Esami di laboratorio e Test psicologici</vt:lpstr>
      <vt:lpstr>Fisiopatologia</vt:lpstr>
      <vt:lpstr>Fisiopatologia</vt:lpstr>
      <vt:lpstr>Fisiopatologia</vt:lpstr>
      <vt:lpstr>Fattori psicodinamici</vt:lpstr>
      <vt:lpstr>Diagnosi differenziale</vt:lpstr>
      <vt:lpstr>Diagnosi differenziale</vt:lpstr>
      <vt:lpstr>Diagnosi differenziale</vt:lpstr>
      <vt:lpstr>Diagnosi differenziale</vt:lpstr>
      <vt:lpstr>Diagnosi differenziale</vt:lpstr>
      <vt:lpstr>Diagnosi differenziale</vt:lpstr>
      <vt:lpstr>Decorso</vt:lpstr>
      <vt:lpstr>Decorso</vt:lpstr>
      <vt:lpstr>Decorso</vt:lpstr>
      <vt:lpstr>Prognosi</vt:lpstr>
      <vt:lpstr>Fattori prognostici</vt:lpstr>
      <vt:lpstr>Trattamento</vt:lpstr>
      <vt:lpstr>Farmaci antipsicotici</vt:lpstr>
      <vt:lpstr>Farmaci antipsicotici</vt:lpstr>
      <vt:lpstr>Posologia</vt:lpstr>
      <vt:lpstr>Mantenimento</vt:lpstr>
      <vt:lpstr>Interventi psicosociali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Psicosi Organiche</dc:title>
  <dc:creator>-- --</dc:creator>
  <cp:lastModifiedBy>Felice Iasevoli</cp:lastModifiedBy>
  <cp:revision>207</cp:revision>
  <dcterms:created xsi:type="dcterms:W3CDTF">2012-03-21T11:45:00Z</dcterms:created>
  <dcterms:modified xsi:type="dcterms:W3CDTF">2015-11-15T09:30:01Z</dcterms:modified>
</cp:coreProperties>
</file>