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F50C459-C881-4AD7-B8CB-201F8A393A21}" type="slidenum">
              <a:rPr lang="it-IT"/>
              <a:pPr/>
              <a:t>‹N›</a:t>
            </a:fld>
            <a:endParaRPr lang="it-IT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21512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1513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1514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1CE778-D15E-420E-A11D-3C99BDAE649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11E0F-C8E1-4DEE-AC1B-FFD361C029C1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1C315-3AD3-499D-8C48-1F45349B1075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F2562-BA8E-4976-B5D4-D60248F0882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05788-439A-4F71-A1A7-5F693DE3A7D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409131-5032-42A2-B4A1-5E4B62D0470E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999D6-EB02-40A5-B640-418BFC8F373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1B32B-EF96-41DC-BA1D-AC92C8ACABB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41462-C4D9-49D1-AD15-7E210380C03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717B3-8FDC-483B-8D1E-F059A606005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it-IT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it-IT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3330CE6-8BEC-47E7-B7C2-9641B21DDE85}" type="slidenum">
              <a:rPr lang="it-IT"/>
              <a:pPr/>
              <a:t>‹N›</a:t>
            </a:fld>
            <a:endParaRPr lang="it-IT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t-IT" sz="2400">
              <a:latin typeface="Times New Roman" pitchFamily="18" charset="0"/>
            </a:endParaRP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t-IT" sz="2400">
              <a:latin typeface="Times New Roman" pitchFamily="18" charset="0"/>
            </a:endParaRP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t-IT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it-IT"/>
              <a:t>Lo sviluppo cognitivo secondo Jerome Bruner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b="1"/>
              <a:t>Jerome Bruner (1915 – vivente)	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/>
              <a:t>Nasce a New York da famiglia di ebrei tedeschi.</a:t>
            </a:r>
          </a:p>
          <a:p>
            <a:pPr>
              <a:lnSpc>
                <a:spcPct val="90000"/>
              </a:lnSpc>
            </a:pPr>
            <a:r>
              <a:rPr lang="it-IT" sz="2400"/>
              <a:t>Durante la guerra va in Francia lavorando per l’ufficio informazione militare </a:t>
            </a:r>
            <a:r>
              <a:rPr lang="it-IT" sz="2400">
                <a:sym typeface="Wingdings" pitchFamily="2" charset="2"/>
              </a:rPr>
              <a:t> contatti con Sartre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Finita la guerra va ad Harvard contatti con gli psicologi della Gestalt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Nel 1956 conosce Piaget: collaborazione con la scuola di Ginevra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Anni ’60: legge le opere di Vygotskij; ad Harvard fonda il “Center of Cognitive Studies” (diversi collaboratori illustri)</a:t>
            </a:r>
          </a:p>
          <a:p>
            <a:pPr>
              <a:lnSpc>
                <a:spcPct val="90000"/>
              </a:lnSpc>
            </a:pPr>
            <a:r>
              <a:rPr lang="it-IT" sz="2400"/>
              <a:t>Interesse per i problemi di apprendimento e per la pragmatica del linguaggio (Oxford: contatti con Austin, Searle e Harré)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Piaget e Vygotskij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41338" y="2579688"/>
            <a:ext cx="3959225" cy="1209675"/>
          </a:xfrm>
          <a:prstGeom prst="rect">
            <a:avLst/>
          </a:prstGeom>
          <a:solidFill>
            <a:schemeClr val="accent2">
              <a:alpha val="58000"/>
            </a:schemeClr>
          </a:solidFill>
          <a:ln w="19050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MANO DESTRA</a:t>
            </a:r>
            <a:r>
              <a:rPr lang="it-IT"/>
              <a:t>: pensiero logico che segue un percorso lineare, interno alla mente, che procede per via deduttiva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859338" y="2449513"/>
            <a:ext cx="3960812" cy="1484312"/>
          </a:xfrm>
          <a:prstGeom prst="rect">
            <a:avLst/>
          </a:prstGeom>
          <a:solidFill>
            <a:schemeClr val="hlink">
              <a:alpha val="42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MANO SINISTRA</a:t>
            </a:r>
            <a:r>
              <a:rPr lang="it-IT"/>
              <a:t>: pensiero diverso, che segue un percorso più irregolare, con salti in avanti e indietro, che si sviluppa solo grazie alle interazioni</a:t>
            </a:r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3708400" y="4149725"/>
            <a:ext cx="2159000" cy="647700"/>
          </a:xfrm>
          <a:prstGeom prst="curvedUpArrow">
            <a:avLst>
              <a:gd name="adj1" fmla="val 42932"/>
              <a:gd name="adj2" fmla="val 10959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 rot="10800000">
            <a:off x="3492500" y="1557338"/>
            <a:ext cx="2159000" cy="647700"/>
          </a:xfrm>
          <a:prstGeom prst="curvedUpArrow">
            <a:avLst>
              <a:gd name="adj1" fmla="val 42932"/>
              <a:gd name="adj2" fmla="val 10959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1547813" y="5157788"/>
            <a:ext cx="6264275" cy="1484312"/>
          </a:xfrm>
          <a:prstGeom prst="rect">
            <a:avLst/>
          </a:prstGeom>
          <a:solidFill>
            <a:srgbClr val="CCFFCC">
              <a:alpha val="59000"/>
            </a:srgbClr>
          </a:solidFill>
          <a:ln w="19050">
            <a:solidFill>
              <a:srgbClr val="3399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/>
              <a:t>Bruner: mediazione creativa tra i due pensieri </a:t>
            </a:r>
            <a:r>
              <a:rPr lang="it-IT">
                <a:sym typeface="Wingdings" pitchFamily="2" charset="2"/>
              </a:rPr>
              <a:t> le due mani devono lavorare insieme per conoscere il mondo. Sono due istanze ineludibili in una teoria dello sviluppo  teorie sul </a:t>
            </a:r>
            <a:r>
              <a:rPr lang="it-IT" b="1" i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Wingdings" pitchFamily="2" charset="2"/>
              </a:rPr>
              <a:t>pensiero logico</a:t>
            </a:r>
            <a:r>
              <a:rPr lang="it-IT">
                <a:sym typeface="Wingdings" pitchFamily="2" charset="2"/>
              </a:rPr>
              <a:t> e sul </a:t>
            </a:r>
            <a:r>
              <a:rPr lang="it-IT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sym typeface="Wingdings" pitchFamily="2" charset="2"/>
              </a:rPr>
              <a:t>pensiero narrativo</a:t>
            </a:r>
            <a:endParaRPr lang="it-IT" b="1" i="1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Le tappe della teoria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35975" cy="4997450"/>
          </a:xfrm>
        </p:spPr>
        <p:txBody>
          <a:bodyPr/>
          <a:lstStyle/>
          <a:p>
            <a:r>
              <a:rPr lang="it-IT" sz="2400"/>
              <a:t>Secondo dopo guerra: </a:t>
            </a:r>
            <a:r>
              <a:rPr lang="it-IT" sz="2400" i="1"/>
              <a:t>New Look of Perception</a:t>
            </a:r>
            <a:r>
              <a:rPr lang="it-IT" sz="2400"/>
              <a:t> </a:t>
            </a:r>
            <a:r>
              <a:rPr lang="it-IT" sz="2400">
                <a:sym typeface="Wingdings" pitchFamily="2" charset="2"/>
              </a:rPr>
              <a:t> percezione no risposta a stimolo esterno, ma processo interno di formulazione di ipotesi influenzate da valori, motivazioni e credenze. Soggetto attivo.</a:t>
            </a:r>
          </a:p>
          <a:p>
            <a:r>
              <a:rPr lang="it-IT" sz="2400">
                <a:sym typeface="Wingdings" pitchFamily="2" charset="2"/>
              </a:rPr>
              <a:t>1956: </a:t>
            </a:r>
            <a:r>
              <a:rPr lang="it-IT" sz="2400" i="1">
                <a:sym typeface="Wingdings" pitchFamily="2" charset="2"/>
              </a:rPr>
              <a:t>A study of thinking </a:t>
            </a:r>
            <a:r>
              <a:rPr lang="it-IT" sz="2400">
                <a:sym typeface="Wingdings" pitchFamily="2" charset="2"/>
              </a:rPr>
              <a:t> studio dei processi con cui si ottengono, mantengono e comunicano le informazioni. Andare al di là delle informazioni per inferire le categorie generali a cui appartengono</a:t>
            </a:r>
          </a:p>
          <a:p>
            <a:r>
              <a:rPr lang="it-IT" sz="2400">
                <a:sym typeface="Wingdings" pitchFamily="2" charset="2"/>
              </a:rPr>
              <a:t>1956-1986: </a:t>
            </a:r>
            <a:r>
              <a:rPr lang="it-IT" sz="2400" i="1">
                <a:sym typeface="Wingdings" pitchFamily="2" charset="2"/>
              </a:rPr>
              <a:t>Svolta narrativa</a:t>
            </a:r>
            <a:r>
              <a:rPr lang="it-IT" sz="2400">
                <a:sym typeface="Wingdings" pitchFamily="2" charset="2"/>
              </a:rPr>
              <a:t>  studio degli strumenti che il pensiero utilizza per rappresentarsi la realtà. Linguaggio</a:t>
            </a:r>
            <a:endParaRPr lang="it-IT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La teoria		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r>
              <a:rPr lang="it-IT" sz="2400"/>
              <a:t>L’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intelligenza </a:t>
            </a:r>
            <a:r>
              <a:rPr lang="it-IT" sz="2400"/>
              <a:t>è un insieme di procedure e strategie per risolvere i problemi.</a:t>
            </a:r>
          </a:p>
          <a:p>
            <a:r>
              <a:rPr lang="it-IT" sz="2400"/>
              <a:t>Gli strumenti dell’intelligenza sono gli 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sistemi di codifica</a:t>
            </a:r>
            <a:r>
              <a:rPr lang="it-IT" sz="2400"/>
              <a:t> = modi di trattare l’informazione</a:t>
            </a:r>
          </a:p>
          <a:p>
            <a:r>
              <a:rPr lang="it-IT" sz="2400"/>
              <a:t>I sistemi di codifica sono frutto dell’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esperienza e si sviluppano: </a:t>
            </a:r>
            <a:r>
              <a:rPr lang="it-IT" sz="2400"/>
              <a:t>da poche a molte informazioni insieme, da contenuti concreti a contenuti astratti…</a:t>
            </a:r>
          </a:p>
          <a:p>
            <a:r>
              <a:rPr lang="it-IT" sz="2400"/>
              <a:t>Lo 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sviluppo</a:t>
            </a:r>
            <a:r>
              <a:rPr lang="it-IT" sz="2400"/>
              <a:t> dell’individuo è concepito in termini di passaggio da sistemi poveri a sistemi potenti di elaborazione delle informazioni </a:t>
            </a:r>
            <a:r>
              <a:rPr lang="it-IT" sz="2400">
                <a:sym typeface="Wingdings" pitchFamily="2" charset="2"/>
              </a:rPr>
              <a:t> passaggio attraverso tre forme di </a:t>
            </a:r>
            <a:r>
              <a:rPr lang="it-IT" sz="2400" i="1">
                <a:solidFill>
                  <a:schemeClr val="accent1"/>
                </a:solidFill>
                <a:sym typeface="Wingdings" pitchFamily="2" charset="2"/>
              </a:rPr>
              <a:t>rappresentazione</a:t>
            </a:r>
            <a:endParaRPr lang="it-IT" sz="2400" i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 sistemi di rappresentazione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r>
              <a:rPr lang="it-IT" sz="2400"/>
              <a:t>Dalla nascita all’adolescenza l’individuo passa attraverso tre forme di rappresentazione, che si diversificano per il mezzo con cui vengono costruite, rispettivamente:</a:t>
            </a:r>
          </a:p>
          <a:p>
            <a:pPr lvl="1"/>
            <a:r>
              <a:rPr lang="it-IT" sz="2000"/>
              <a:t>R. esecutiva </a:t>
            </a:r>
            <a:r>
              <a:rPr lang="it-IT" sz="2000">
                <a:sym typeface="Wingdings" pitchFamily="2" charset="2"/>
              </a:rPr>
              <a:t> azione</a:t>
            </a:r>
          </a:p>
          <a:p>
            <a:pPr lvl="1"/>
            <a:r>
              <a:rPr lang="it-IT" sz="2000">
                <a:sym typeface="Wingdings" pitchFamily="2" charset="2"/>
              </a:rPr>
              <a:t>R. iconica  immagine</a:t>
            </a:r>
          </a:p>
          <a:p>
            <a:pPr lvl="1"/>
            <a:r>
              <a:rPr lang="it-IT" sz="2000">
                <a:sym typeface="Wingdings" pitchFamily="2" charset="2"/>
              </a:rPr>
              <a:t>R. simbolica  simbolo</a:t>
            </a:r>
          </a:p>
          <a:p>
            <a:r>
              <a:rPr lang="it-IT" sz="2400"/>
              <a:t>La rappresentazione non è semplice conservazione degli eventi in memoria, ma riguarda i processi di codifica delle informazioni e delle regolarità esperienziali con cui esse si immagazzinano in memoria e possono essere recuperate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Rappresentazione esecutiva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435975" cy="5373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/>
              <a:t>Primo anno di vita</a:t>
            </a:r>
          </a:p>
          <a:p>
            <a:pPr>
              <a:lnSpc>
                <a:spcPct val="90000"/>
              </a:lnSpc>
            </a:pPr>
            <a:r>
              <a:rPr lang="it-IT" sz="2400"/>
              <a:t>Realtà codificata attraverso l’azione</a:t>
            </a:r>
          </a:p>
          <a:p>
            <a:pPr>
              <a:lnSpc>
                <a:spcPct val="90000"/>
              </a:lnSpc>
            </a:pPr>
            <a:r>
              <a:rPr lang="it-IT" sz="2400"/>
              <a:t>Continua ad esistere anche in età adulta per tutte le attività che si “imparano facendo” (andare in biciclette, fare i nodi…)</a:t>
            </a:r>
          </a:p>
          <a:p>
            <a:pPr>
              <a:lnSpc>
                <a:spcPct val="90000"/>
              </a:lnSpc>
            </a:pPr>
            <a:r>
              <a:rPr lang="it-IT" sz="2400"/>
              <a:t>Precoci forme di problem solving </a:t>
            </a:r>
            <a:r>
              <a:rPr lang="it-IT" sz="2400">
                <a:sym typeface="Wingdings" pitchFamily="2" charset="2"/>
              </a:rPr>
              <a:t> esperimento di suzione + visione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Intenzionalità: azione governata da programmi motori in cui c’è rappresentazione dello scopo e degli atti da compiere per raggiungere lo scopo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Sviluppo: comparsa di un programma motorio nuovo richiede tutte le risorse attentive disponibili  con la pratica si diventa abili e diventano disponibili risorse attentive: </a:t>
            </a:r>
            <a:r>
              <a:rPr lang="it-IT" sz="2400" b="1" i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modularizzazione</a:t>
            </a:r>
            <a:endParaRPr lang="it-IT" sz="2400" b="1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Rappresentazione iconica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600"/>
              <a:t>Il sistema di codifica più usato fino ai 6-7 anni (anche se da 2 anni padroneggia il linguaggio)</a:t>
            </a:r>
          </a:p>
          <a:p>
            <a:pPr>
              <a:lnSpc>
                <a:spcPct val="90000"/>
              </a:lnSpc>
            </a:pPr>
            <a:r>
              <a:rPr lang="it-IT" sz="2600"/>
              <a:t>Realtà codificata attraverso le immagini visive, uditive, olfattive o tattili</a:t>
            </a:r>
          </a:p>
          <a:p>
            <a:pPr>
              <a:lnSpc>
                <a:spcPct val="90000"/>
              </a:lnSpc>
            </a:pPr>
            <a:r>
              <a:rPr lang="it-IT" sz="2600"/>
              <a:t>Non semplice riproduzione, ma selezione di alcuni tratti che vengono organizzati in una rappresentazione mentale</a:t>
            </a:r>
          </a:p>
          <a:p>
            <a:pPr>
              <a:lnSpc>
                <a:spcPct val="90000"/>
              </a:lnSpc>
            </a:pPr>
            <a:r>
              <a:rPr lang="it-IT" sz="2600"/>
              <a:t>L’immagine permette di evocare mentalmente una realtà non presente ed utilizzarla per i propri scopi (es. ricerca di un oggetto dietro lo schermo)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Rappresentazione simbolica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435975" cy="5373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/>
              <a:t>Codifica la realtà attraverso 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simboli</a:t>
            </a:r>
            <a:r>
              <a:rPr lang="it-IT" sz="2400"/>
              <a:t> e segni convenzionali (linguaggio, sistemi numerici, notazione musicale…)</a:t>
            </a:r>
          </a:p>
          <a:p>
            <a:pPr>
              <a:lnSpc>
                <a:spcPct val="90000"/>
              </a:lnSpc>
            </a:pPr>
            <a:r>
              <a:rPr lang="it-IT" sz="2400"/>
              <a:t>Non vi è somiglianza con la realtà che viene rappresentata, ma esiste un rapporto di 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mediazione</a:t>
            </a:r>
            <a:r>
              <a:rPr lang="it-IT" sz="2400"/>
              <a:t> costituito dal significato dei simboli (es. significato di una parola) </a:t>
            </a:r>
            <a:r>
              <a:rPr lang="it-IT" sz="2400">
                <a:sym typeface="Wingdings" pitchFamily="2" charset="2"/>
              </a:rPr>
              <a:t> possibilità di ragionamento astratto  &gt; flessibilità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R. iconica: giudizio sulla realtà basato sull’apparenza percettiva  fallimenti nelle prove operatorie (Piaget)</a:t>
            </a:r>
          </a:p>
          <a:p>
            <a:pPr>
              <a:lnSpc>
                <a:spcPct val="90000"/>
              </a:lnSpc>
            </a:pPr>
            <a:r>
              <a:rPr lang="it-IT" sz="2400">
                <a:sym typeface="Wingdings" pitchFamily="2" charset="2"/>
              </a:rPr>
              <a:t>Sviluppo dei modi più evoluti di trattare l’informazione: categorie concettuali; aspettative; inferenze formali. Capacità di andare oltre l’informazione data</a:t>
            </a:r>
          </a:p>
          <a:p>
            <a:pPr>
              <a:lnSpc>
                <a:spcPct val="90000"/>
              </a:lnSpc>
            </a:pPr>
            <a:endParaRPr lang="it-IT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/>
              <a:t>Inibire la rappresentazione iconica favorisce un’elaborazione simbolica?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362950" cy="5184775"/>
          </a:xfrm>
        </p:spPr>
        <p:txBody>
          <a:bodyPr/>
          <a:lstStyle/>
          <a:p>
            <a:r>
              <a:rPr lang="it-IT" sz="2600"/>
              <a:t>Prove di conservazione della quantità: travaso del liquido dietro uno schermo che permette di vedere l’orlo dei bicchieri ma non il livello raggiunto dal liquido:</a:t>
            </a:r>
          </a:p>
          <a:p>
            <a:pPr lvl="1"/>
            <a:r>
              <a:rPr lang="it-IT" sz="2300"/>
              <a:t>Aumento risposte di conservazione anche a 4 anni</a:t>
            </a:r>
          </a:p>
          <a:p>
            <a:pPr lvl="1"/>
            <a:r>
              <a:rPr lang="it-IT" sz="2300"/>
              <a:t>Rimozione dello schermo </a:t>
            </a:r>
            <a:r>
              <a:rPr lang="it-IT" sz="2300">
                <a:sym typeface="Wingdings" pitchFamily="2" charset="2"/>
              </a:rPr>
              <a:t> 4 anni prevalenza sistema iconico basato su evidenza percettiva; 5 anni  forme verbali usate prima “proteggono” dall’inganno percettivo</a:t>
            </a:r>
          </a:p>
          <a:p>
            <a:r>
              <a:rPr lang="it-IT" sz="2600"/>
              <a:t>Errori di giudizio dai 4 ai 7 anni sembrano dovuti alla difficoltà nell’abbandonare il sistema iconico per quello simbolico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Al di là dell’informazione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r>
              <a:rPr lang="it-IT" sz="2400"/>
              <a:t>Superare la realtà percepita per costruire ipotesi, teorie, conoscenze che riorganizzano il dato di realtà inserendolo in sistemi più ampi</a:t>
            </a:r>
          </a:p>
          <a:p>
            <a:r>
              <a:rPr lang="it-IT" sz="2400"/>
              <a:t>Es. costruzione di categorie concettuali </a:t>
            </a:r>
            <a:r>
              <a:rPr lang="it-IT" sz="2400">
                <a:sym typeface="Wingdings" pitchFamily="2" charset="2"/>
              </a:rPr>
              <a:t> trovare un’etichetta linguistica che include oggetti diversi:</a:t>
            </a:r>
          </a:p>
          <a:p>
            <a:pPr lvl="1"/>
            <a:r>
              <a:rPr lang="it-IT" sz="2000"/>
              <a:t>Mela, banana</a:t>
            </a:r>
          </a:p>
          <a:p>
            <a:pPr lvl="1"/>
            <a:r>
              <a:rPr lang="it-IT" sz="2000"/>
              <a:t>Mela, banana, carota</a:t>
            </a:r>
          </a:p>
          <a:p>
            <a:pPr lvl="1"/>
            <a:r>
              <a:rPr lang="it-IT" sz="2000"/>
              <a:t>Mela, banana, carota, pane</a:t>
            </a:r>
          </a:p>
          <a:p>
            <a:pPr lvl="1"/>
            <a:r>
              <a:rPr lang="it-IT" sz="2000"/>
              <a:t>Mela, banana, carota, pane, aranciata</a:t>
            </a:r>
          </a:p>
          <a:p>
            <a:pPr lvl="1"/>
            <a:r>
              <a:rPr lang="it-IT" sz="2000"/>
              <a:t>[…]</a:t>
            </a:r>
          </a:p>
          <a:p>
            <a:pPr lvl="1"/>
            <a:r>
              <a:rPr lang="it-IT" sz="2000"/>
              <a:t>Mela, banana, carota, pane, aranciata, escrementi</a:t>
            </a:r>
          </a:p>
          <a:p>
            <a:pPr lvl="1"/>
            <a:endParaRPr lang="it-IT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 tre sistemi di rappresentazione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35975" cy="5068888"/>
          </a:xfrm>
        </p:spPr>
        <p:txBody>
          <a:bodyPr/>
          <a:lstStyle/>
          <a:p>
            <a:r>
              <a:rPr lang="it-IT" b="1"/>
              <a:t>Non esiste una relazione gerarchica fra le 3 forme di pensiero</a:t>
            </a:r>
            <a:r>
              <a:rPr lang="it-IT"/>
              <a:t>, ma sono compresenti nei diversi momenti di vita del bambino.</a:t>
            </a:r>
          </a:p>
          <a:p>
            <a:r>
              <a:rPr lang="it-IT" b="1"/>
              <a:t>I tre sistemi </a:t>
            </a:r>
            <a:r>
              <a:rPr lang="it-IT"/>
              <a:t>di rappresentazione della conoscenza sono </a:t>
            </a:r>
            <a:r>
              <a:rPr lang="it-IT" b="1"/>
              <a:t>legati e interdipendenti</a:t>
            </a:r>
            <a:r>
              <a:rPr lang="it-IT"/>
              <a:t>: le capacità a livello SIMBOLICO presuppongono quelle a livello ATTIVO e ICONICO.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Il contesto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Tutti i processi mentali hanno un fondamento sociale e la struttura della cognizione è influenzata dalla cultura</a:t>
            </a:r>
          </a:p>
          <a:p>
            <a:r>
              <a:rPr lang="it-IT"/>
              <a:t>L’aspetto sociale influenza non solo il modo di costruire le rappresentazioni, ma anche i contenuti stessi delle rappresentazioni </a:t>
            </a:r>
            <a:r>
              <a:rPr lang="it-IT">
                <a:sym typeface="Wingdings" pitchFamily="2" charset="2"/>
              </a:rPr>
              <a:t> concetti e categorie condivisi e ritenuti appropriati in una data cultura</a:t>
            </a: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Influenza della cultura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r>
              <a:rPr lang="it-IT" sz="2400"/>
              <a:t>Strumenti che modellano il pensiero (linguaggio, scrittura…)</a:t>
            </a:r>
          </a:p>
          <a:p>
            <a:r>
              <a:rPr lang="it-IT" sz="2400"/>
              <a:t>Attività dell’adulto </a:t>
            </a:r>
            <a:r>
              <a:rPr lang="it-IT" sz="2400">
                <a:sym typeface="Wingdings" pitchFamily="2" charset="2"/>
              </a:rPr>
              <a:t> scaffolding</a:t>
            </a:r>
          </a:p>
          <a:p>
            <a:r>
              <a:rPr lang="it-IT" sz="2400">
                <a:sym typeface="Wingdings" pitchFamily="2" charset="2"/>
              </a:rPr>
              <a:t>Kaye: apprendistato: il bambino si introduce gradualmente ai contenuti della propria cultura attraverso le attività congiunte con l’adulto</a:t>
            </a:r>
          </a:p>
          <a:p>
            <a:r>
              <a:rPr lang="it-IT" sz="2400">
                <a:sym typeface="Wingdings" pitchFamily="2" charset="2"/>
              </a:rPr>
              <a:t>Importanza della </a:t>
            </a:r>
            <a:r>
              <a:rPr lang="it-IT" sz="24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narrazione: </a:t>
            </a:r>
            <a:r>
              <a:rPr lang="it-IT" sz="2400">
                <a:sym typeface="Wingdings" pitchFamily="2" charset="2"/>
              </a:rPr>
              <a:t>organizza l’esperienza, costruisce e trasmette i significati  tipo di pensiero che riguarda la realtà psichica ed ha una logica intrinseca alle azioni umane e alle interazioni. Le narrazioni permettono di introdurre gli individui nella propria cultura condividendo credenze e atteggiamenti</a:t>
            </a:r>
            <a:endParaRPr lang="it-IT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vello">
  <a:themeElements>
    <a:clrScheme name="Livello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ivello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ivello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vello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vello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350</TotalTime>
  <Words>1067</Words>
  <Application>Microsoft Office PowerPoint</Application>
  <PresentationFormat>Presentazione su schermo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0" baseType="lpstr">
      <vt:lpstr>Arial</vt:lpstr>
      <vt:lpstr>Garamond</vt:lpstr>
      <vt:lpstr>Times New Roman</vt:lpstr>
      <vt:lpstr>Verdana</vt:lpstr>
      <vt:lpstr>Wingdings</vt:lpstr>
      <vt:lpstr>Livello</vt:lpstr>
      <vt:lpstr>Lo sviluppo cognitivo secondo Jerome Bruner</vt:lpstr>
      <vt:lpstr>Jerome Bruner (1915 – vivente) </vt:lpstr>
      <vt:lpstr>Piaget e Vygotskij</vt:lpstr>
      <vt:lpstr>Le tappe della teoria</vt:lpstr>
      <vt:lpstr>La teoria  </vt:lpstr>
      <vt:lpstr>I sistemi di rappresentazione </vt:lpstr>
      <vt:lpstr>Rappresentazione esecutiva</vt:lpstr>
      <vt:lpstr>Rappresentazione iconica</vt:lpstr>
      <vt:lpstr>Rappresentazione simbolica</vt:lpstr>
      <vt:lpstr>Inibire la rappresentazione iconica favorisce un’elaborazione simbolica?</vt:lpstr>
      <vt:lpstr>Al di là dell’informazione</vt:lpstr>
      <vt:lpstr>I tre sistemi di rappresentazione</vt:lpstr>
      <vt:lpstr>Il contesto</vt:lpstr>
      <vt:lpstr>Influenza della cultura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sviluppo cognitivo secondo Jerome Bruner</dc:title>
  <dc:creator>Ele</dc:creator>
  <cp:lastModifiedBy> </cp:lastModifiedBy>
  <cp:revision>12</cp:revision>
  <dcterms:created xsi:type="dcterms:W3CDTF">2008-04-20T12:59:03Z</dcterms:created>
  <dcterms:modified xsi:type="dcterms:W3CDTF">2016-10-27T15:15:49Z</dcterms:modified>
</cp:coreProperties>
</file>