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7"/>
  </p:notesMasterIdLst>
  <p:sldIdLst>
    <p:sldId id="256" r:id="rId2"/>
    <p:sldId id="493" r:id="rId3"/>
    <p:sldId id="454" r:id="rId4"/>
    <p:sldId id="492" r:id="rId5"/>
    <p:sldId id="494" r:id="rId6"/>
    <p:sldId id="495" r:id="rId7"/>
    <p:sldId id="496" r:id="rId8"/>
    <p:sldId id="497" r:id="rId9"/>
    <p:sldId id="498" r:id="rId10"/>
    <p:sldId id="499" r:id="rId11"/>
    <p:sldId id="500" r:id="rId12"/>
    <p:sldId id="501" r:id="rId13"/>
    <p:sldId id="502" r:id="rId14"/>
    <p:sldId id="503" r:id="rId15"/>
    <p:sldId id="504" r:id="rId16"/>
    <p:sldId id="505" r:id="rId17"/>
    <p:sldId id="507" r:id="rId18"/>
    <p:sldId id="508" r:id="rId19"/>
    <p:sldId id="514" r:id="rId20"/>
    <p:sldId id="515" r:id="rId21"/>
    <p:sldId id="506" r:id="rId22"/>
    <p:sldId id="509" r:id="rId23"/>
    <p:sldId id="510" r:id="rId24"/>
    <p:sldId id="511" r:id="rId25"/>
    <p:sldId id="512" r:id="rId26"/>
    <p:sldId id="513" r:id="rId27"/>
    <p:sldId id="516" r:id="rId28"/>
    <p:sldId id="517" r:id="rId29"/>
    <p:sldId id="518" r:id="rId30"/>
    <p:sldId id="519" r:id="rId31"/>
    <p:sldId id="520" r:id="rId32"/>
    <p:sldId id="521" r:id="rId33"/>
    <p:sldId id="522" r:id="rId34"/>
    <p:sldId id="523" r:id="rId35"/>
    <p:sldId id="524" r:id="rId36"/>
    <p:sldId id="525" r:id="rId37"/>
    <p:sldId id="526" r:id="rId38"/>
    <p:sldId id="527" r:id="rId39"/>
    <p:sldId id="528" r:id="rId40"/>
    <p:sldId id="529" r:id="rId41"/>
    <p:sldId id="530" r:id="rId42"/>
    <p:sldId id="536" r:id="rId43"/>
    <p:sldId id="537" r:id="rId44"/>
    <p:sldId id="531" r:id="rId45"/>
    <p:sldId id="532" r:id="rId46"/>
    <p:sldId id="551" r:id="rId47"/>
    <p:sldId id="552" r:id="rId48"/>
    <p:sldId id="553" r:id="rId49"/>
    <p:sldId id="534" r:id="rId50"/>
    <p:sldId id="554" r:id="rId51"/>
    <p:sldId id="555" r:id="rId52"/>
    <p:sldId id="556" r:id="rId53"/>
    <p:sldId id="538" r:id="rId54"/>
    <p:sldId id="539" r:id="rId55"/>
    <p:sldId id="540" r:id="rId56"/>
    <p:sldId id="541" r:id="rId57"/>
    <p:sldId id="542" r:id="rId58"/>
    <p:sldId id="543" r:id="rId59"/>
    <p:sldId id="544" r:id="rId60"/>
    <p:sldId id="545" r:id="rId61"/>
    <p:sldId id="546" r:id="rId62"/>
    <p:sldId id="547" r:id="rId63"/>
    <p:sldId id="548" r:id="rId64"/>
    <p:sldId id="549" r:id="rId65"/>
    <p:sldId id="550" r:id="rId6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85" autoAdjust="0"/>
    <p:restoredTop sz="94602" autoAdjust="0"/>
  </p:normalViewPr>
  <p:slideViewPr>
    <p:cSldViewPr snapToGrid="0" snapToObjects="1">
      <p:cViewPr varScale="1">
        <p:scale>
          <a:sx n="65" d="100"/>
          <a:sy n="65" d="100"/>
        </p:scale>
        <p:origin x="-1920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notesMaster" Target="notesMasters/notesMaster1.xml"/><Relationship Id="rId68" Type="http://schemas.openxmlformats.org/officeDocument/2006/relationships/printerSettings" Target="printerSettings/printerSettings1.bin"/><Relationship Id="rId69" Type="http://schemas.openxmlformats.org/officeDocument/2006/relationships/presProps" Target="presProp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viewProps" Target="viewProps.xml"/><Relationship Id="rId71" Type="http://schemas.openxmlformats.org/officeDocument/2006/relationships/theme" Target="theme/theme1.xml"/><Relationship Id="rId72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4CBADC-4AF6-B542-AB6F-1903BF2FD473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59550-87DF-BC41-BF78-11BF78DB50B9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06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Criterio DSM IV TR durata: 2 mesi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59550-87DF-BC41-BF78-11BF78DB50B9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919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661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8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369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576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030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871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630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563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705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171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23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Click to edit Master text styles</a:t>
            </a:r>
          </a:p>
          <a:p>
            <a:pPr lvl="1"/>
            <a:r>
              <a:rPr lang="it-IT" smtClean="0"/>
              <a:t>Second level</a:t>
            </a:r>
          </a:p>
          <a:p>
            <a:pPr lvl="2"/>
            <a:r>
              <a:rPr lang="it-IT" smtClean="0"/>
              <a:t>Third level</a:t>
            </a:r>
          </a:p>
          <a:p>
            <a:pPr lvl="3"/>
            <a:r>
              <a:rPr lang="it-IT" smtClean="0"/>
              <a:t>Fourth level</a:t>
            </a:r>
          </a:p>
          <a:p>
            <a:pPr lvl="4"/>
            <a:r>
              <a:rPr lang="it-I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DBE02-5FF3-8845-9036-7A84A8D73AB6}" type="datetimeFigureOut">
              <a:rPr lang="en-US" smtClean="0"/>
              <a:t>15/11/15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7592D-63D5-9244-A100-91070850C143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685800" y="2127250"/>
            <a:ext cx="7772400" cy="1470025"/>
          </a:xfrm>
        </p:spPr>
        <p:txBody>
          <a:bodyPr/>
          <a:lstStyle/>
          <a:p>
            <a:pPr eaLnBrk="1" hangingPunct="1"/>
            <a:r>
              <a:rPr lang="it-IT" b="1" dirty="0" smtClean="0">
                <a:latin typeface="Calibri" charset="0"/>
              </a:rPr>
              <a:t>I disturbi dell’umore</a:t>
            </a:r>
            <a:endParaRPr lang="it-IT" b="1" dirty="0">
              <a:latin typeface="Calibri" charset="0"/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1371600" y="4186238"/>
            <a:ext cx="6400800" cy="1752600"/>
          </a:xfrm>
        </p:spPr>
        <p:txBody>
          <a:bodyPr/>
          <a:lstStyle/>
          <a:p>
            <a:pPr eaLnBrk="1" hangingPunct="1"/>
            <a:r>
              <a:rPr lang="it-IT" sz="2400" b="1" dirty="0" smtClean="0">
                <a:solidFill>
                  <a:schemeClr val="tx1"/>
                </a:solidFill>
                <a:latin typeface="Times New Roman" charset="0"/>
              </a:rPr>
              <a:t>Università </a:t>
            </a:r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“Federico II” di Napoli</a:t>
            </a:r>
          </a:p>
          <a:p>
            <a:pPr eaLnBrk="1" hangingPunct="1"/>
            <a:r>
              <a:rPr lang="it-IT" sz="2400" b="1" dirty="0">
                <a:solidFill>
                  <a:schemeClr val="tx1"/>
                </a:solidFill>
                <a:latin typeface="Times New Roman" charset="0"/>
              </a:rPr>
              <a:t>C.I. Scienze Neurologiche e Psichiatriche</a:t>
            </a:r>
          </a:p>
        </p:txBody>
      </p:sp>
      <p:pic>
        <p:nvPicPr>
          <p:cNvPr id="14339" name="Picture 3" descr="FEDERICO"/>
          <p:cNvPicPr>
            <a:picLocks noChangeAspect="1" noChangeArrowheads="1"/>
          </p:cNvPicPr>
          <p:nvPr/>
        </p:nvPicPr>
        <p:blipFill>
          <a:blip r:embed="rId3">
            <a:lum bright="6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265113"/>
            <a:ext cx="20018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8389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Disturbi dell’umore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Condizioni comuni, potenzialmente letali, adeguatamente trattabili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Umore abnormemente deflesso o elevato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Segni e sintomi interessano quasi tutte le aree del funzionamento</a:t>
            </a:r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242773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Disturbi dell’umore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Comprendono: Disturbo bipolare e disturbi correlati</a:t>
            </a:r>
          </a:p>
          <a:p>
            <a:pPr lvl="1"/>
            <a:r>
              <a:rPr lang="it-IT" dirty="0" smtClean="0"/>
              <a:t>Disturbo bipolare I</a:t>
            </a:r>
          </a:p>
          <a:p>
            <a:pPr lvl="1"/>
            <a:r>
              <a:rPr lang="it-IT" dirty="0" smtClean="0"/>
              <a:t>Disturbo bipolare II</a:t>
            </a:r>
          </a:p>
          <a:p>
            <a:pPr lvl="1"/>
            <a:r>
              <a:rPr lang="it-IT" dirty="0" smtClean="0"/>
              <a:t>Disturbo ciclotimico</a:t>
            </a:r>
          </a:p>
          <a:p>
            <a:pPr lvl="1"/>
            <a:r>
              <a:rPr lang="it-IT" dirty="0" smtClean="0"/>
              <a:t>Disturbo bipolare (e disturbi correlati) indotto da sostanze/farmaci</a:t>
            </a:r>
          </a:p>
          <a:p>
            <a:pPr lvl="1"/>
            <a:r>
              <a:rPr lang="it-IT" dirty="0"/>
              <a:t>Disturbo bipolare (e disturbi correlati) </a:t>
            </a:r>
            <a:r>
              <a:rPr lang="it-IT" dirty="0" smtClean="0"/>
              <a:t>dovuto a un’altra condizione medica</a:t>
            </a:r>
          </a:p>
          <a:p>
            <a:pPr lvl="1"/>
            <a:r>
              <a:rPr lang="it-IT" dirty="0"/>
              <a:t>Disturbo bipolare (e disturbi correlati) </a:t>
            </a:r>
            <a:r>
              <a:rPr lang="it-IT" dirty="0" smtClean="0"/>
              <a:t>con altra specificazione/senza specificazione</a:t>
            </a:r>
            <a:endParaRPr lang="it-IT" dirty="0"/>
          </a:p>
          <a:p>
            <a:pPr lvl="1"/>
            <a:endParaRPr lang="it-IT" dirty="0" smtClean="0"/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6298525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Disturbi dell’umore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Comprendono: Disturbi depressivi</a:t>
            </a:r>
          </a:p>
          <a:p>
            <a:pPr lvl="1"/>
            <a:r>
              <a:rPr lang="it-IT" dirty="0" smtClean="0"/>
              <a:t>Disturbo depressivo maggiore (che include l’episodio depressivo maggiore)</a:t>
            </a:r>
          </a:p>
          <a:p>
            <a:pPr lvl="1"/>
            <a:r>
              <a:rPr lang="it-IT" dirty="0" smtClean="0"/>
              <a:t>Disturbo depressivo persistente (distimia)</a:t>
            </a:r>
          </a:p>
          <a:p>
            <a:pPr lvl="1"/>
            <a:r>
              <a:rPr lang="it-IT" dirty="0" smtClean="0"/>
              <a:t>Disturbo disforico premestruale</a:t>
            </a:r>
          </a:p>
          <a:p>
            <a:pPr lvl="1"/>
            <a:r>
              <a:rPr lang="it-IT" dirty="0" smtClean="0"/>
              <a:t>Disturbo da </a:t>
            </a:r>
            <a:r>
              <a:rPr lang="it-IT" dirty="0" err="1" smtClean="0"/>
              <a:t>disregolazione</a:t>
            </a:r>
            <a:r>
              <a:rPr lang="it-IT" dirty="0" smtClean="0"/>
              <a:t> dell’umore dirompente</a:t>
            </a:r>
          </a:p>
          <a:p>
            <a:pPr lvl="1"/>
            <a:r>
              <a:rPr lang="it-IT" dirty="0"/>
              <a:t>Disturbo </a:t>
            </a:r>
            <a:r>
              <a:rPr lang="it-IT" dirty="0" smtClean="0"/>
              <a:t>depressivo dovuto a un’altra condizione medica</a:t>
            </a:r>
          </a:p>
          <a:p>
            <a:pPr lvl="1"/>
            <a:r>
              <a:rPr lang="it-IT" dirty="0"/>
              <a:t>Disturbo </a:t>
            </a:r>
            <a:r>
              <a:rPr lang="it-IT" dirty="0" smtClean="0"/>
              <a:t>depressivo con altra specificazione/senza specificazione</a:t>
            </a:r>
            <a:endParaRPr lang="it-IT" dirty="0"/>
          </a:p>
          <a:p>
            <a:pPr lvl="1"/>
            <a:endParaRPr lang="it-IT" dirty="0" smtClean="0"/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705036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Depressione (episodio depressivo maggiore)</a:t>
            </a:r>
          </a:p>
          <a:p>
            <a:pPr lvl="1"/>
            <a:r>
              <a:rPr lang="it-IT" dirty="0" smtClean="0"/>
              <a:t>Anamnesi</a:t>
            </a:r>
          </a:p>
          <a:p>
            <a:pPr lvl="2"/>
            <a:r>
              <a:rPr lang="it-IT" dirty="0" smtClean="0"/>
              <a:t>Umore depresso: senso soggettivo di tristezza per un periodo di tempo prolungato</a:t>
            </a:r>
          </a:p>
          <a:p>
            <a:pPr lvl="2"/>
            <a:r>
              <a:rPr lang="it-IT" dirty="0" err="1" smtClean="0"/>
              <a:t>Anedonia</a:t>
            </a:r>
            <a:r>
              <a:rPr lang="it-IT" dirty="0" smtClean="0"/>
              <a:t>: incapacità di provare piacere</a:t>
            </a:r>
          </a:p>
          <a:p>
            <a:pPr lvl="2"/>
            <a:r>
              <a:rPr lang="it-IT" dirty="0" smtClean="0"/>
              <a:t>Ritiro sociale</a:t>
            </a:r>
          </a:p>
          <a:p>
            <a:pPr lvl="2"/>
            <a:r>
              <a:rPr lang="it-IT" dirty="0" smtClean="0"/>
              <a:t>Assenza di motivazioni, ridotta tolleranza alle frustrazioni</a:t>
            </a:r>
          </a:p>
          <a:p>
            <a:pPr lvl="2"/>
            <a:r>
              <a:rPr lang="it-IT" dirty="0"/>
              <a:t>Segni vegetativi: </a:t>
            </a:r>
          </a:p>
          <a:p>
            <a:pPr lvl="3"/>
            <a:r>
              <a:rPr lang="it-IT" dirty="0"/>
              <a:t>Perdita libido</a:t>
            </a:r>
          </a:p>
          <a:p>
            <a:pPr lvl="3"/>
            <a:r>
              <a:rPr lang="it-IT" dirty="0"/>
              <a:t>Perdita di peso e anoressia</a:t>
            </a:r>
          </a:p>
          <a:p>
            <a:pPr lvl="3"/>
            <a:r>
              <a:rPr lang="it-IT" dirty="0"/>
              <a:t>Aumento di peso e </a:t>
            </a:r>
            <a:r>
              <a:rPr lang="it-IT" dirty="0" err="1"/>
              <a:t>iperfagia</a:t>
            </a:r>
            <a:endParaRPr lang="it-IT" dirty="0"/>
          </a:p>
          <a:p>
            <a:pPr lvl="3"/>
            <a:r>
              <a:rPr lang="it-IT" dirty="0"/>
              <a:t>Scarsa energia, facile </a:t>
            </a:r>
            <a:r>
              <a:rPr lang="it-IT" dirty="0" err="1"/>
              <a:t>affaticabilità</a:t>
            </a:r>
            <a:endParaRPr lang="it-IT" dirty="0"/>
          </a:p>
          <a:p>
            <a:pPr lvl="3"/>
            <a:r>
              <a:rPr lang="it-IT" dirty="0"/>
              <a:t>Anomalie del ciclo mestruale</a:t>
            </a:r>
          </a:p>
          <a:p>
            <a:pPr lvl="3"/>
            <a:r>
              <a:rPr lang="it-IT" dirty="0"/>
              <a:t>Precoce risveglio mattutino (insonnia tardiva): 75% pazienti ha difficoltà nel sonno (insonnia o ipersonnia)</a:t>
            </a:r>
          </a:p>
          <a:p>
            <a:pPr lvl="3"/>
            <a:r>
              <a:rPr lang="it-IT" dirty="0"/>
              <a:t>Variazione dei sintomi nell’arco della giornata (peggiorano al mattino</a:t>
            </a:r>
            <a:r>
              <a:rPr lang="it-IT" dirty="0" smtClean="0"/>
              <a:t>)</a:t>
            </a:r>
          </a:p>
          <a:p>
            <a:pPr lvl="2"/>
            <a:r>
              <a:rPr lang="it-IT" dirty="0" smtClean="0"/>
              <a:t>Stipsi</a:t>
            </a:r>
          </a:p>
          <a:p>
            <a:pPr lvl="2"/>
            <a:r>
              <a:rPr lang="it-IT" dirty="0" smtClean="0"/>
              <a:t>Secchezza delle fauci</a:t>
            </a:r>
          </a:p>
          <a:p>
            <a:pPr lvl="2"/>
            <a:r>
              <a:rPr lang="it-IT" dirty="0" smtClean="0"/>
              <a:t>Cefalea</a:t>
            </a:r>
          </a:p>
          <a:p>
            <a:pPr lvl="3"/>
            <a:endParaRPr lang="it-IT" dirty="0" smtClean="0"/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091160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Depressione (episodio depressivo maggiore)</a:t>
            </a:r>
          </a:p>
          <a:p>
            <a:pPr lvl="1"/>
            <a:r>
              <a:rPr lang="it-IT" dirty="0" smtClean="0"/>
              <a:t>Esame di stato mentale</a:t>
            </a:r>
          </a:p>
          <a:p>
            <a:pPr lvl="2"/>
            <a:r>
              <a:rPr lang="it-IT" dirty="0" smtClean="0"/>
              <a:t>Aspetto e comportamento: rallentamento o agitazione psicomotoria, scarsi contatti oculari, atteggiamento abbattuto, scarsa cura dell’aspetto personale</a:t>
            </a:r>
          </a:p>
          <a:p>
            <a:pPr lvl="2"/>
            <a:r>
              <a:rPr lang="it-IT" dirty="0" smtClean="0"/>
              <a:t>Affettività: coartata, intensa</a:t>
            </a:r>
          </a:p>
          <a:p>
            <a:pPr lvl="2"/>
            <a:r>
              <a:rPr lang="it-IT" dirty="0" smtClean="0"/>
              <a:t>Umore: triste, depresso, irritabile</a:t>
            </a:r>
          </a:p>
          <a:p>
            <a:pPr lvl="2"/>
            <a:r>
              <a:rPr lang="it-IT" dirty="0" smtClean="0"/>
              <a:t>Linguaggio: scarsa o nessuna spontaneità, lunghe pause, tono basso, monotono</a:t>
            </a:r>
          </a:p>
          <a:p>
            <a:pPr lvl="2"/>
            <a:r>
              <a:rPr lang="it-IT" dirty="0" smtClean="0"/>
              <a:t>Contenuti di pensiero: 60% dei pazienti depressi ha idee di suicidio; 15% si suicida; preoccupazioni ossessive, sentimenti generalizzati di disperazione, inutilità e colpa; preoccupazioni relative alla salute del corpo; indecisione; povertà di contenuto; possibili allucinazioni e deliri (temi congruenti con l’umore: colpa, povertà, nichilismo, persecuzione meritata, preoccupazione somatica)</a:t>
            </a:r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6044237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Depressione (episodio depressivo maggiore)</a:t>
            </a:r>
          </a:p>
          <a:p>
            <a:pPr lvl="1"/>
            <a:r>
              <a:rPr lang="it-IT" dirty="0" smtClean="0"/>
              <a:t>Esame di stato mentale</a:t>
            </a:r>
          </a:p>
          <a:p>
            <a:pPr lvl="2"/>
            <a:r>
              <a:rPr lang="it-IT" dirty="0"/>
              <a:t>Funzioni cognitive: distraibilità, difficoltà di concentrazione, lamentele relative a deficit della memoria, disorientamento; il pensiero astratto può essere alterato</a:t>
            </a:r>
          </a:p>
          <a:p>
            <a:pPr lvl="2"/>
            <a:r>
              <a:rPr lang="it-IT" dirty="0"/>
              <a:t>Introspezione/capacità di giudizio: possibile </a:t>
            </a:r>
            <a:r>
              <a:rPr lang="it-IT" dirty="0" smtClean="0"/>
              <a:t>compromissione</a:t>
            </a:r>
          </a:p>
          <a:p>
            <a:pPr marL="914400" lvl="2" indent="0">
              <a:buNone/>
            </a:pPr>
            <a:endParaRPr lang="it-IT" dirty="0" smtClean="0"/>
          </a:p>
          <a:p>
            <a:pPr lvl="2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635528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Depressione (episodio depressivo maggiore)</a:t>
            </a:r>
          </a:p>
          <a:p>
            <a:pPr lvl="1"/>
            <a:r>
              <a:rPr lang="it-IT" dirty="0" smtClean="0"/>
              <a:t>Caratteristiche cliniche associate</a:t>
            </a:r>
          </a:p>
          <a:p>
            <a:pPr lvl="2"/>
            <a:r>
              <a:rPr lang="it-IT" dirty="0" smtClean="0"/>
              <a:t>La d. può essere mascherata da disturbi somatici (in particolare cardiaci, GI, genitourinari, ortopedici, dolore alla schiena)</a:t>
            </a:r>
          </a:p>
          <a:p>
            <a:pPr lvl="2"/>
            <a:r>
              <a:rPr lang="it-IT" dirty="0" smtClean="0"/>
              <a:t>Contenuto dei deliri e allucinazioni, quando presente, tende a essere congruente con l’umore depresso. Temi più comuni: colpa, povertà, persecuzione meritata, somatici, nichilistici</a:t>
            </a:r>
          </a:p>
          <a:p>
            <a:pPr lvl="2"/>
            <a:r>
              <a:rPr lang="it-IT" dirty="0" smtClean="0"/>
              <a:t>Possibili deliri non congruenti con il tono dell’umore (contenuto apparentemente non correlato all’umore): inserimento/controllo/trasmissione del pensiero, persecuzione non correlata ai temi depressivi</a:t>
            </a:r>
          </a:p>
          <a:p>
            <a:pPr lvl="2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8668188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Depressione (episodio depressivo maggiore)</a:t>
            </a:r>
          </a:p>
          <a:p>
            <a:pPr lvl="1"/>
            <a:r>
              <a:rPr lang="it-IT" dirty="0" smtClean="0"/>
              <a:t>Caratteristiche cliniche specifiche dell’età</a:t>
            </a:r>
          </a:p>
          <a:p>
            <a:pPr lvl="2"/>
            <a:r>
              <a:rPr lang="it-IT" dirty="0" smtClean="0"/>
              <a:t>Età prepuberale: disturbi somatici, ansia, agitazione, fobie</a:t>
            </a:r>
          </a:p>
          <a:p>
            <a:pPr lvl="2"/>
            <a:r>
              <a:rPr lang="it-IT" dirty="0" smtClean="0"/>
              <a:t>Adolescenza: abuso di sostanze, comportamento antisociale, irrequietezza, difficoltà scolastiche, promiscuità, aumentata sensibilità all’emarginazione, scarsa igiene personale</a:t>
            </a:r>
          </a:p>
          <a:p>
            <a:pPr lvl="2"/>
            <a:r>
              <a:rPr lang="it-IT" dirty="0" smtClean="0"/>
              <a:t>Anziani: deficit cognitivi (perdita memoria, disorientamento, confusione), </a:t>
            </a:r>
            <a:r>
              <a:rPr lang="it-IT" dirty="0" err="1" smtClean="0"/>
              <a:t>pseudodemenza</a:t>
            </a:r>
            <a:r>
              <a:rPr lang="it-IT" dirty="0" smtClean="0"/>
              <a:t>, apatia, distraibilità</a:t>
            </a:r>
          </a:p>
          <a:p>
            <a:pPr lvl="2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795476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10000"/>
          </a:bodyPr>
          <a:lstStyle/>
          <a:p>
            <a:r>
              <a:rPr lang="it-IT" dirty="0"/>
              <a:t>E</a:t>
            </a:r>
            <a:r>
              <a:rPr lang="it-IT" dirty="0" smtClean="0"/>
              <a:t>pisodio depressivo maggiore</a:t>
            </a:r>
          </a:p>
          <a:p>
            <a:pPr lvl="1"/>
            <a:r>
              <a:rPr lang="it-IT" dirty="0" smtClean="0"/>
              <a:t>Criteri </a:t>
            </a:r>
            <a:r>
              <a:rPr lang="it-IT" dirty="0" smtClean="0"/>
              <a:t>DSM-5:</a:t>
            </a:r>
            <a:endParaRPr lang="it-IT" dirty="0" smtClean="0"/>
          </a:p>
          <a:p>
            <a:pPr lvl="2"/>
            <a:r>
              <a:rPr lang="it-IT" dirty="0" smtClean="0"/>
              <a:t>A - </a:t>
            </a:r>
            <a:r>
              <a:rPr lang="it-IT" b="1" dirty="0" smtClean="0"/>
              <a:t>Cinque </a:t>
            </a:r>
            <a:r>
              <a:rPr lang="it-IT" b="1" dirty="0"/>
              <a:t>(o più)</a:t>
            </a:r>
            <a:r>
              <a:rPr lang="it-IT" dirty="0"/>
              <a:t> dei seguenti sintomi sono stati contemporaneamente presenti durante un periodo di </a:t>
            </a:r>
            <a:r>
              <a:rPr lang="it-IT" b="1" dirty="0"/>
              <a:t>2 settimane </a:t>
            </a:r>
            <a:r>
              <a:rPr lang="it-IT" dirty="0"/>
              <a:t>e rappresentano un </a:t>
            </a:r>
            <a:r>
              <a:rPr lang="it-IT" b="1" dirty="0"/>
              <a:t>cambiamento</a:t>
            </a:r>
            <a:r>
              <a:rPr lang="it-IT" dirty="0"/>
              <a:t> rispetto al precedente livello di funzionamento; </a:t>
            </a:r>
            <a:r>
              <a:rPr lang="it-IT" b="1" dirty="0"/>
              <a:t>almeno uno </a:t>
            </a:r>
            <a:r>
              <a:rPr lang="it-IT" dirty="0"/>
              <a:t>dei sintomi è costituito da </a:t>
            </a:r>
            <a:r>
              <a:rPr lang="it-IT" b="1" dirty="0"/>
              <a:t>1) umore depresso</a:t>
            </a:r>
            <a:r>
              <a:rPr lang="it-IT" dirty="0"/>
              <a:t> o </a:t>
            </a:r>
            <a:r>
              <a:rPr lang="it-IT" b="1" dirty="0"/>
              <a:t>2) perdita di interesse o piacere</a:t>
            </a:r>
            <a:r>
              <a:rPr lang="it-IT" dirty="0"/>
              <a:t>. </a:t>
            </a:r>
            <a:r>
              <a:rPr lang="it-IT" b="1" dirty="0"/>
              <a:t>Nota</a:t>
            </a:r>
            <a:r>
              <a:rPr lang="it-IT" dirty="0"/>
              <a:t> Non includere sintomi chiaramente dovuti ad una condizione medica generale o deliri o allucinazioni incongrui all’umore. </a:t>
            </a:r>
            <a:endParaRPr lang="it-IT" dirty="0" smtClean="0"/>
          </a:p>
          <a:p>
            <a:pPr marL="914400" lvl="2" indent="0">
              <a:buNone/>
            </a:pPr>
            <a:endParaRPr lang="it-IT" dirty="0"/>
          </a:p>
          <a:p>
            <a:pPr lvl="3"/>
            <a:r>
              <a:rPr lang="it-IT" b="1" i="1" dirty="0" smtClean="0"/>
              <a:t>1 - umore </a:t>
            </a:r>
            <a:r>
              <a:rPr lang="it-IT" b="1" i="1" dirty="0"/>
              <a:t>depresso</a:t>
            </a:r>
            <a:r>
              <a:rPr lang="it-IT" dirty="0"/>
              <a:t> per la maggior parte del giorno, quasi ogni giorno, come riportato dal soggetto (per es., si sente triste o vuoto) o come osservato dagli altri (per es., appare lamentoso).  </a:t>
            </a:r>
            <a:r>
              <a:rPr lang="it-IT" b="1" dirty="0"/>
              <a:t>Nota:</a:t>
            </a:r>
            <a:r>
              <a:rPr lang="it-IT" dirty="0"/>
              <a:t> Nei bambini e negli adolescenti l’umore può essere irritabile </a:t>
            </a:r>
            <a:endParaRPr lang="it-IT" dirty="0" smtClean="0"/>
          </a:p>
          <a:p>
            <a:pPr marL="1371600" lvl="3" indent="0">
              <a:buNone/>
            </a:pPr>
            <a:endParaRPr lang="it-IT" dirty="0"/>
          </a:p>
          <a:p>
            <a:pPr lvl="3"/>
            <a:r>
              <a:rPr lang="it-IT" dirty="0" smtClean="0"/>
              <a:t>2 - marcata </a:t>
            </a:r>
            <a:r>
              <a:rPr lang="it-IT" b="1" i="1" dirty="0"/>
              <a:t>diminuzione di interesse o piacere</a:t>
            </a:r>
            <a:r>
              <a:rPr lang="it-IT" dirty="0"/>
              <a:t> per tutte, o quasi tutte, le attività per la maggior parte del giorno, quasi ogni giorno (come riportato dal soggetto o come osservato dagli altri)</a:t>
            </a:r>
            <a:endParaRPr lang="it-IT" dirty="0" smtClean="0"/>
          </a:p>
          <a:p>
            <a:pPr lvl="2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738250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/>
              <a:t>E</a:t>
            </a:r>
            <a:r>
              <a:rPr lang="it-IT" dirty="0" smtClean="0"/>
              <a:t>pisodio depressivo maggiore</a:t>
            </a:r>
          </a:p>
          <a:p>
            <a:pPr lvl="1"/>
            <a:r>
              <a:rPr lang="it-IT" dirty="0" smtClean="0"/>
              <a:t>Criteri </a:t>
            </a:r>
            <a:r>
              <a:rPr lang="it-IT" dirty="0"/>
              <a:t>DSM-5:</a:t>
            </a:r>
            <a:endParaRPr lang="it-IT" dirty="0" smtClean="0"/>
          </a:p>
          <a:p>
            <a:pPr lvl="3"/>
            <a:r>
              <a:rPr lang="it-IT" dirty="0" smtClean="0"/>
              <a:t>3 - significativa </a:t>
            </a:r>
            <a:r>
              <a:rPr lang="it-IT" b="1" i="1" dirty="0"/>
              <a:t>perdita di peso</a:t>
            </a:r>
            <a:r>
              <a:rPr lang="it-IT" dirty="0"/>
              <a:t>, senza essere a dieta, </a:t>
            </a:r>
            <a:r>
              <a:rPr lang="it-IT" b="1" dirty="0"/>
              <a:t>o aumento</a:t>
            </a:r>
            <a:r>
              <a:rPr lang="it-IT" dirty="0"/>
              <a:t> di peso (per es., un cambiamento superiore al 5% del peso corporeo in un mese) oppure </a:t>
            </a:r>
            <a:r>
              <a:rPr lang="it-IT" b="1" i="1" dirty="0"/>
              <a:t>diminuzione o aumento dell’appetito</a:t>
            </a:r>
            <a:r>
              <a:rPr lang="it-IT" dirty="0"/>
              <a:t> quasi ogni giorno. </a:t>
            </a:r>
            <a:r>
              <a:rPr lang="it-IT" b="1" dirty="0"/>
              <a:t>Nota:</a:t>
            </a:r>
            <a:r>
              <a:rPr lang="it-IT" dirty="0"/>
              <a:t> Nei bambini, considerare l’incapacità di raggiungere i normali livelli ponderali </a:t>
            </a:r>
          </a:p>
          <a:p>
            <a:pPr lvl="3"/>
            <a:r>
              <a:rPr lang="it-IT" b="1" i="1" dirty="0" smtClean="0"/>
              <a:t>4 - insonnia</a:t>
            </a:r>
            <a:r>
              <a:rPr lang="it-IT" dirty="0" smtClean="0"/>
              <a:t> </a:t>
            </a:r>
            <a:r>
              <a:rPr lang="it-IT" dirty="0"/>
              <a:t>o </a:t>
            </a:r>
            <a:r>
              <a:rPr lang="it-IT" b="1" i="1" dirty="0"/>
              <a:t>ipersonnia</a:t>
            </a:r>
            <a:r>
              <a:rPr lang="it-IT" dirty="0"/>
              <a:t> quasi ogni giorno</a:t>
            </a:r>
          </a:p>
          <a:p>
            <a:pPr lvl="3"/>
            <a:r>
              <a:rPr lang="it-IT" b="1" i="1" dirty="0" smtClean="0"/>
              <a:t>5 - agitazione</a:t>
            </a:r>
            <a:r>
              <a:rPr lang="it-IT" dirty="0" smtClean="0"/>
              <a:t> </a:t>
            </a:r>
            <a:r>
              <a:rPr lang="it-IT" dirty="0"/>
              <a:t>o </a:t>
            </a:r>
            <a:r>
              <a:rPr lang="it-IT" b="1" i="1" dirty="0"/>
              <a:t>rallentamento psicomotorio</a:t>
            </a:r>
            <a:r>
              <a:rPr lang="it-IT" dirty="0"/>
              <a:t> quasi ogni giorno (osservabile dagli altri, non semplicemente sentimenti soggettivi di essere irrequieto o rallentato) </a:t>
            </a:r>
          </a:p>
          <a:p>
            <a:pPr lvl="3"/>
            <a:r>
              <a:rPr lang="it-IT" b="1" i="1" dirty="0" smtClean="0"/>
              <a:t>6 - faticabilità</a:t>
            </a:r>
            <a:r>
              <a:rPr lang="it-IT" dirty="0" smtClean="0"/>
              <a:t> </a:t>
            </a:r>
            <a:r>
              <a:rPr lang="it-IT" dirty="0"/>
              <a:t>o </a:t>
            </a:r>
            <a:r>
              <a:rPr lang="it-IT" b="1" i="1" dirty="0"/>
              <a:t>mancanza di energia</a:t>
            </a:r>
            <a:r>
              <a:rPr lang="it-IT" dirty="0"/>
              <a:t> quasi ogni giorno</a:t>
            </a:r>
            <a:endParaRPr lang="it-IT" dirty="0" smtClean="0"/>
          </a:p>
          <a:p>
            <a:pPr lvl="2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369937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/>
              <a:t>E</a:t>
            </a:r>
            <a:r>
              <a:rPr lang="it-IT" dirty="0" smtClean="0"/>
              <a:t>pisodio depressivo maggiore</a:t>
            </a:r>
          </a:p>
          <a:p>
            <a:pPr lvl="1"/>
            <a:r>
              <a:rPr lang="it-IT" dirty="0" smtClean="0"/>
              <a:t>Criteri </a:t>
            </a:r>
            <a:r>
              <a:rPr lang="it-IT" dirty="0" smtClean="0"/>
              <a:t>DSM</a:t>
            </a:r>
            <a:r>
              <a:rPr lang="it-IT" dirty="0"/>
              <a:t>-5:</a:t>
            </a:r>
            <a:endParaRPr lang="it-IT" dirty="0" smtClean="0"/>
          </a:p>
          <a:p>
            <a:pPr lvl="3"/>
            <a:r>
              <a:rPr lang="it-IT" dirty="0" smtClean="0"/>
              <a:t>7 - sentimenti </a:t>
            </a:r>
            <a:r>
              <a:rPr lang="it-IT" dirty="0"/>
              <a:t>di </a:t>
            </a:r>
            <a:r>
              <a:rPr lang="it-IT" b="1" i="1" dirty="0"/>
              <a:t>autosvalutazione</a:t>
            </a:r>
            <a:r>
              <a:rPr lang="it-IT" dirty="0"/>
              <a:t> o di </a:t>
            </a:r>
            <a:r>
              <a:rPr lang="it-IT" b="1" i="1" dirty="0"/>
              <a:t>colpa</a:t>
            </a:r>
            <a:r>
              <a:rPr lang="it-IT" dirty="0"/>
              <a:t> eccessivi o inappropriati (che possono essere deliranti), quasi ogni giorno (non semplicemente autoaccusa o sentimenti di colpa per essere ammalato) </a:t>
            </a:r>
          </a:p>
          <a:p>
            <a:pPr lvl="3"/>
            <a:r>
              <a:rPr lang="it-IT" b="1" i="1" dirty="0" smtClean="0"/>
              <a:t>8 - ridotta </a:t>
            </a:r>
            <a:r>
              <a:rPr lang="it-IT" b="1" i="1" dirty="0"/>
              <a:t>capacità di pensare o di concentrarsi</a:t>
            </a:r>
            <a:r>
              <a:rPr lang="it-IT" dirty="0"/>
              <a:t>, o </a:t>
            </a:r>
            <a:r>
              <a:rPr lang="it-IT" b="1" i="1" dirty="0"/>
              <a:t>indecisione</a:t>
            </a:r>
            <a:r>
              <a:rPr lang="it-IT" dirty="0"/>
              <a:t>, quasi ogni giorno (come impressione soggettiva o osservata dagli altri) </a:t>
            </a:r>
          </a:p>
          <a:p>
            <a:pPr lvl="3"/>
            <a:r>
              <a:rPr lang="it-IT" b="1" i="1" dirty="0" smtClean="0"/>
              <a:t>9 - pensieri </a:t>
            </a:r>
            <a:r>
              <a:rPr lang="it-IT" b="1" i="1" dirty="0"/>
              <a:t>ricorrenti di morte</a:t>
            </a:r>
            <a:r>
              <a:rPr lang="it-IT" dirty="0"/>
              <a:t> (non solo paura di morire), ricorrente </a:t>
            </a:r>
            <a:r>
              <a:rPr lang="it-IT" b="1" i="1" dirty="0"/>
              <a:t>ideazione suicidaria</a:t>
            </a:r>
            <a:r>
              <a:rPr lang="it-IT" dirty="0"/>
              <a:t> senza un piano specifico, o un </a:t>
            </a:r>
            <a:r>
              <a:rPr lang="it-IT" b="1" i="1" dirty="0"/>
              <a:t>tentativo di suicidio</a:t>
            </a:r>
            <a:r>
              <a:rPr lang="it-IT" dirty="0"/>
              <a:t>, o l’ideazione di un </a:t>
            </a:r>
            <a:r>
              <a:rPr lang="it-IT" b="1" i="1" dirty="0"/>
              <a:t>piano specifico per commettere suicidio.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129070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/>
              <a:t>E</a:t>
            </a:r>
            <a:r>
              <a:rPr lang="it-IT" dirty="0" smtClean="0"/>
              <a:t>pisodio depressivo maggiore</a:t>
            </a:r>
          </a:p>
          <a:p>
            <a:pPr lvl="1"/>
            <a:r>
              <a:rPr lang="it-IT" dirty="0" smtClean="0"/>
              <a:t>Criteri </a:t>
            </a:r>
            <a:r>
              <a:rPr lang="it-IT" dirty="0" smtClean="0"/>
              <a:t>DSM</a:t>
            </a:r>
            <a:r>
              <a:rPr lang="it-IT" dirty="0"/>
              <a:t>-5:</a:t>
            </a:r>
            <a:endParaRPr lang="it-IT" dirty="0" smtClean="0"/>
          </a:p>
          <a:p>
            <a:pPr lvl="2"/>
            <a:r>
              <a:rPr lang="it-IT" dirty="0" smtClean="0"/>
              <a:t>B – I </a:t>
            </a:r>
            <a:r>
              <a:rPr lang="it-IT" dirty="0"/>
              <a:t>sintomi </a:t>
            </a:r>
            <a:r>
              <a:rPr lang="it-IT" b="1" dirty="0"/>
              <a:t>non soddisfano i criteri per un Episodio Misto</a:t>
            </a:r>
            <a:r>
              <a:rPr lang="it-IT" dirty="0"/>
              <a:t>.</a:t>
            </a:r>
          </a:p>
          <a:p>
            <a:pPr lvl="2"/>
            <a:r>
              <a:rPr lang="it-IT" dirty="0" smtClean="0"/>
              <a:t>C - I </a:t>
            </a:r>
            <a:r>
              <a:rPr lang="it-IT" dirty="0"/>
              <a:t>sintomi causano </a:t>
            </a:r>
            <a:r>
              <a:rPr lang="it-IT" b="1" dirty="0"/>
              <a:t>disagio clinicamente significativo o compromissione del funzionamento </a:t>
            </a:r>
            <a:r>
              <a:rPr lang="it-IT" dirty="0"/>
              <a:t>sociale, lavorativo o di altre aree importanti.</a:t>
            </a:r>
          </a:p>
          <a:p>
            <a:pPr lvl="2"/>
            <a:r>
              <a:rPr lang="it-IT" dirty="0" smtClean="0"/>
              <a:t>D - I </a:t>
            </a:r>
            <a:r>
              <a:rPr lang="it-IT" dirty="0"/>
              <a:t>sintomi </a:t>
            </a:r>
            <a:r>
              <a:rPr lang="it-IT" b="1" dirty="0"/>
              <a:t>non sono dovuti</a:t>
            </a:r>
            <a:r>
              <a:rPr lang="it-IT" dirty="0"/>
              <a:t> agli effetti fisiologici diretti di una </a:t>
            </a:r>
            <a:r>
              <a:rPr lang="it-IT" b="1" dirty="0"/>
              <a:t>sostanza</a:t>
            </a:r>
            <a:r>
              <a:rPr lang="it-IT" dirty="0"/>
              <a:t> (per es., una droga di abuso, un medicamento) o di una </a:t>
            </a:r>
            <a:r>
              <a:rPr lang="it-IT" b="1" dirty="0"/>
              <a:t>condizione medica </a:t>
            </a:r>
            <a:r>
              <a:rPr lang="it-IT" dirty="0"/>
              <a:t>generale (per es., ipotiroidismo).</a:t>
            </a:r>
          </a:p>
          <a:p>
            <a:pPr lvl="2"/>
            <a:r>
              <a:rPr lang="it-IT" dirty="0" smtClean="0"/>
              <a:t>E - I </a:t>
            </a:r>
            <a:r>
              <a:rPr lang="it-IT" dirty="0"/>
              <a:t>sintomi </a:t>
            </a:r>
            <a:r>
              <a:rPr lang="it-IT" b="1" dirty="0"/>
              <a:t>non sono meglio giustificati da Lutto</a:t>
            </a:r>
            <a:r>
              <a:rPr lang="it-IT" dirty="0"/>
              <a:t>, cioè, dopo la perdita di una persona amata, i sintomi persistono per più di 2 mesi o sono caratterizzati da una compromissione funzionale marcata, autosvalutazione patologica, ideazione suicidaria, sintomi psicotici o rallentamento psicomotorio.</a:t>
            </a:r>
            <a:endParaRPr lang="it-IT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615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Mania (episodio maniacale)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Anamnesi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Comportamento stravagante e disinibito</a:t>
            </a:r>
          </a:p>
          <a:p>
            <a:pPr lvl="3"/>
            <a:r>
              <a:rPr lang="it-IT" dirty="0">
                <a:solidFill>
                  <a:srgbClr val="000000"/>
                </a:solidFill>
              </a:rPr>
              <a:t>Eccessiva prodigalità, gioco d’azzardo</a:t>
            </a:r>
          </a:p>
          <a:p>
            <a:pPr lvl="3"/>
            <a:r>
              <a:rPr lang="it-IT" dirty="0">
                <a:solidFill>
                  <a:srgbClr val="000000"/>
                </a:solidFill>
              </a:rPr>
              <a:t>Viaggi impulsivi</a:t>
            </a:r>
          </a:p>
          <a:p>
            <a:pPr lvl="3"/>
            <a:r>
              <a:rPr lang="it-IT" dirty="0" err="1">
                <a:solidFill>
                  <a:srgbClr val="000000"/>
                </a:solidFill>
              </a:rPr>
              <a:t>Ipersessualità</a:t>
            </a:r>
            <a:r>
              <a:rPr lang="it-IT" dirty="0">
                <a:solidFill>
                  <a:srgbClr val="000000"/>
                </a:solidFill>
              </a:rPr>
              <a:t>, </a:t>
            </a:r>
            <a:r>
              <a:rPr lang="it-IT" dirty="0" smtClean="0">
                <a:solidFill>
                  <a:srgbClr val="000000"/>
                </a:solidFill>
              </a:rPr>
              <a:t>promiscuità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Eccessivo ampliamento delle attività e delle responsabilità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Ridotta tolleranza alle frustrazioni con irritabilità, scoppi d’ira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Segni vegetativi</a:t>
            </a:r>
          </a:p>
          <a:p>
            <a:pPr lvl="3"/>
            <a:r>
              <a:rPr lang="it-IT" dirty="0" smtClean="0">
                <a:solidFill>
                  <a:srgbClr val="000000"/>
                </a:solidFill>
              </a:rPr>
              <a:t>Aumento libido</a:t>
            </a:r>
          </a:p>
          <a:p>
            <a:pPr lvl="3"/>
            <a:r>
              <a:rPr lang="it-IT" dirty="0" smtClean="0">
                <a:solidFill>
                  <a:srgbClr val="000000"/>
                </a:solidFill>
              </a:rPr>
              <a:t>Perdita di peso, anoressia</a:t>
            </a:r>
          </a:p>
          <a:p>
            <a:pPr lvl="3"/>
            <a:r>
              <a:rPr lang="it-IT" dirty="0" smtClean="0">
                <a:solidFill>
                  <a:srgbClr val="000000"/>
                </a:solidFill>
              </a:rPr>
              <a:t>Insonnia</a:t>
            </a:r>
          </a:p>
          <a:p>
            <a:pPr lvl="3"/>
            <a:r>
              <a:rPr lang="it-IT" dirty="0" smtClean="0">
                <a:solidFill>
                  <a:srgbClr val="000000"/>
                </a:solidFill>
              </a:rPr>
              <a:t>Eccessiva energia</a:t>
            </a:r>
          </a:p>
          <a:p>
            <a:pPr lvl="3"/>
            <a:endParaRPr lang="it-IT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5896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Mania (episodio maniacale)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Esame di stato mentale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Aspetto generale e comportamento: agitazione psicomotoria, atteggiamento seduttivo, abiti di colori vivaci, trucco eccessivo, scarsa attenzione per l’aspetto personale o bizzarre combinazioni di abiti, comportamento invadente, divertente, minaccioso, eccitato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Affettività: labile, intensa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Umore: euforico, espansivo, irritabile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Linguaggio: incalzante, a voce alta, drammatico, esagerato, può diventare incoerente</a:t>
            </a:r>
          </a:p>
          <a:p>
            <a:pPr lvl="2"/>
            <a:endParaRPr lang="it-IT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2420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Mania (episodio maniacale)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Esame di stato mentale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Contenuto del pensiero: autostima molto elevata, grandiosità, egocentrismo, deliri (congrui con l’umore: temi di grandezza/onnipotenza. </a:t>
            </a:r>
            <a:r>
              <a:rPr lang="it-IT" dirty="0"/>
              <a:t>I</a:t>
            </a:r>
            <a:r>
              <a:rPr lang="it-IT" dirty="0" smtClean="0"/>
              <a:t>ncongrui</a:t>
            </a:r>
            <a:r>
              <a:rPr lang="it-IT" dirty="0"/>
              <a:t>: persecuzione, influenzamento, riferimento</a:t>
            </a:r>
            <a:r>
              <a:rPr lang="it-IT" dirty="0" smtClean="0">
                <a:solidFill>
                  <a:srgbClr val="000000"/>
                </a:solidFill>
              </a:rPr>
              <a:t>)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Forma del pensiero: fuga delle idee, incoerenza, neologismi, associazioni per assonanza, </a:t>
            </a:r>
            <a:r>
              <a:rPr lang="it-IT" dirty="0" err="1" smtClean="0">
                <a:solidFill>
                  <a:srgbClr val="000000"/>
                </a:solidFill>
              </a:rPr>
              <a:t>circostanzialità</a:t>
            </a:r>
            <a:r>
              <a:rPr lang="it-IT" dirty="0" smtClean="0">
                <a:solidFill>
                  <a:srgbClr val="000000"/>
                </a:solidFill>
              </a:rPr>
              <a:t>, tangenzialità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Sensorio: distraibilità/difficoltà di concentrazione, possibili </a:t>
            </a:r>
            <a:r>
              <a:rPr lang="it-IT" dirty="0" err="1" smtClean="0">
                <a:solidFill>
                  <a:srgbClr val="000000"/>
                </a:solidFill>
              </a:rPr>
              <a:t>dispercezioni</a:t>
            </a:r>
            <a:endParaRPr lang="it-IT" dirty="0" smtClean="0">
              <a:solidFill>
                <a:srgbClr val="000000"/>
              </a:solidFill>
            </a:endParaRP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Introspezione/capacità di giudizio: estremamente compromesse; spesso negazione totale del disturbo, incapacità di decisioni organizzate e razionali</a:t>
            </a:r>
          </a:p>
        </p:txBody>
      </p:sp>
    </p:spTree>
    <p:extLst>
      <p:ext uri="{BB962C8B-B14F-4D97-AF65-F5344CB8AC3E}">
        <p14:creationId xmlns:p14="http://schemas.microsoft.com/office/powerpoint/2010/main" val="1730773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Episodio maniacale</a:t>
            </a:r>
          </a:p>
          <a:p>
            <a:pPr lvl="1"/>
            <a:r>
              <a:rPr lang="it-IT" dirty="0" smtClean="0"/>
              <a:t>Criteri </a:t>
            </a:r>
            <a:r>
              <a:rPr lang="it-IT" dirty="0"/>
              <a:t>DSM-5:</a:t>
            </a:r>
            <a:endParaRPr lang="it-IT" dirty="0" smtClean="0"/>
          </a:p>
          <a:p>
            <a:pPr lvl="2"/>
            <a:r>
              <a:rPr lang="it-IT" dirty="0"/>
              <a:t>A - </a:t>
            </a:r>
            <a:r>
              <a:rPr lang="it-IT" b="1" dirty="0"/>
              <a:t>Un periodo definito di umore anormalmente e persistentemente elevato, espansivo o irritabile</a:t>
            </a:r>
            <a:r>
              <a:rPr lang="it-IT" dirty="0"/>
              <a:t>, della durata di almeno </a:t>
            </a:r>
            <a:r>
              <a:rPr lang="it-IT" b="1" dirty="0"/>
              <a:t>una settimana </a:t>
            </a:r>
            <a:r>
              <a:rPr lang="it-IT" dirty="0"/>
              <a:t>(o di qualsiasi durata se è necessaria l’ospedalizzazione)</a:t>
            </a:r>
            <a:r>
              <a:rPr lang="it-IT" dirty="0" smtClean="0"/>
              <a:t>.</a:t>
            </a:r>
          </a:p>
          <a:p>
            <a:pPr marL="914400" lvl="2" indent="0">
              <a:buNone/>
            </a:pPr>
            <a:r>
              <a:rPr lang="it-IT" dirty="0" smtClean="0"/>
              <a:t>	Durante </a:t>
            </a:r>
            <a:r>
              <a:rPr lang="it-IT" dirty="0"/>
              <a:t>il periodo di alterazione dell’umore, </a:t>
            </a:r>
            <a:r>
              <a:rPr lang="it-IT" b="1" dirty="0"/>
              <a:t>tre (o più) dei seguenti sintomi</a:t>
            </a:r>
            <a:r>
              <a:rPr lang="it-IT" dirty="0"/>
              <a:t> sono stati persistenti e presenti a un livello significativo (quattro se l’umore è solo irritabile):</a:t>
            </a:r>
          </a:p>
          <a:p>
            <a:pPr lvl="3"/>
            <a:r>
              <a:rPr lang="it-IT" dirty="0"/>
              <a:t>autostima ipertrofica o grandiosità</a:t>
            </a:r>
          </a:p>
          <a:p>
            <a:pPr lvl="3"/>
            <a:r>
              <a:rPr lang="it-IT" dirty="0"/>
              <a:t>diminuito bisogno di sonno (per es., si sente riposato dopo solo 3 ore di sonno)</a:t>
            </a:r>
          </a:p>
          <a:p>
            <a:pPr lvl="3"/>
            <a:r>
              <a:rPr lang="it-IT" dirty="0"/>
              <a:t>maggiore loquacità del solito, oppure spinta continua a parlare</a:t>
            </a:r>
          </a:p>
          <a:p>
            <a:pPr lvl="3"/>
            <a:r>
              <a:rPr lang="it-IT" dirty="0"/>
              <a:t>fuga delle idee o esperienza soggettiva che i pensieri si succedano rapidamente</a:t>
            </a:r>
          </a:p>
          <a:p>
            <a:pPr lvl="3"/>
            <a:r>
              <a:rPr lang="it-IT" dirty="0"/>
              <a:t>distraibilità (cioè, l’attenzione è troppo facilmente deviata da stimoli esterni non importanti o non pertinenti)</a:t>
            </a:r>
          </a:p>
          <a:p>
            <a:pPr lvl="3"/>
            <a:r>
              <a:rPr lang="it-IT" dirty="0"/>
              <a:t>aumento dell’attività finalizzata (sociale, lavorativa, scolastica o sessuale) oppure agitazione psicomotoria</a:t>
            </a:r>
          </a:p>
          <a:p>
            <a:pPr lvl="3"/>
            <a:r>
              <a:rPr lang="it-IT" dirty="0"/>
              <a:t>eccessivo coinvolgimento in attività ludiche che hanno un alto potenziale di conseguenze dannose (per es., eccessi nel comprare, comportamento sessuale sconveniente, investimenti in affari avventati).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704039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Episodio maniacale</a:t>
            </a:r>
          </a:p>
          <a:p>
            <a:pPr lvl="1"/>
            <a:r>
              <a:rPr lang="it-IT" dirty="0" smtClean="0"/>
              <a:t>Criteri </a:t>
            </a:r>
            <a:r>
              <a:rPr lang="it-IT" dirty="0"/>
              <a:t>DSM-5:</a:t>
            </a:r>
            <a:endParaRPr lang="it-IT" dirty="0" smtClean="0"/>
          </a:p>
          <a:p>
            <a:pPr lvl="2"/>
            <a:r>
              <a:rPr lang="it-IT" dirty="0" smtClean="0"/>
              <a:t>B </a:t>
            </a:r>
            <a:r>
              <a:rPr lang="it-IT" dirty="0"/>
              <a:t>- </a:t>
            </a:r>
            <a:r>
              <a:rPr lang="it-IT" dirty="0" smtClean="0"/>
              <a:t>I </a:t>
            </a:r>
            <a:r>
              <a:rPr lang="it-IT" dirty="0"/>
              <a:t>sintomi </a:t>
            </a:r>
            <a:r>
              <a:rPr lang="it-IT" b="1" dirty="0"/>
              <a:t>non soddisfano </a:t>
            </a:r>
            <a:r>
              <a:rPr lang="it-IT" dirty="0"/>
              <a:t>i criteri per </a:t>
            </a:r>
            <a:r>
              <a:rPr lang="it-IT" b="1" dirty="0"/>
              <a:t>l’Episodio Misto</a:t>
            </a:r>
            <a:r>
              <a:rPr lang="it-IT" dirty="0"/>
              <a:t>.</a:t>
            </a:r>
          </a:p>
          <a:p>
            <a:pPr lvl="2"/>
            <a:r>
              <a:rPr lang="it-IT" dirty="0" smtClean="0"/>
              <a:t>C - L’alterazione </a:t>
            </a:r>
            <a:r>
              <a:rPr lang="it-IT" dirty="0"/>
              <a:t>dell’umore è sufficientemente grave da causare una </a:t>
            </a:r>
            <a:r>
              <a:rPr lang="it-IT" b="1" dirty="0"/>
              <a:t>marcata compromissione del funzionamento </a:t>
            </a:r>
            <a:r>
              <a:rPr lang="it-IT" dirty="0"/>
              <a:t>lavorativo o delle attività sociali abituali o delle relazioni interpersonali o da richiedere </a:t>
            </a:r>
            <a:r>
              <a:rPr lang="it-IT" b="1" dirty="0"/>
              <a:t>l’ospedalizzazione</a:t>
            </a:r>
            <a:r>
              <a:rPr lang="it-IT" dirty="0"/>
              <a:t> per prevenire danni a sé o agli altri, oppure sono presenti </a:t>
            </a:r>
            <a:r>
              <a:rPr lang="it-IT" b="1" dirty="0"/>
              <a:t>manifestazioni psicotiche</a:t>
            </a:r>
          </a:p>
          <a:p>
            <a:pPr lvl="2"/>
            <a:r>
              <a:rPr lang="it-IT" dirty="0" smtClean="0"/>
              <a:t>D - I </a:t>
            </a:r>
            <a:r>
              <a:rPr lang="it-IT" dirty="0"/>
              <a:t>sintomi </a:t>
            </a:r>
            <a:r>
              <a:rPr lang="it-IT" b="1" dirty="0"/>
              <a:t>non sono dovuti </a:t>
            </a:r>
            <a:r>
              <a:rPr lang="it-IT" dirty="0"/>
              <a:t>agli effetti fisiologici diretti di una </a:t>
            </a:r>
            <a:r>
              <a:rPr lang="it-IT" b="1" dirty="0"/>
              <a:t>sostanza</a:t>
            </a:r>
            <a:r>
              <a:rPr lang="it-IT" dirty="0"/>
              <a:t> (per es., una droga di abuso, un farmaco o altro trattamento) o di una </a:t>
            </a:r>
            <a:r>
              <a:rPr lang="it-IT" b="1" dirty="0"/>
              <a:t>condizione medica </a:t>
            </a:r>
            <a:r>
              <a:rPr lang="it-IT" dirty="0"/>
              <a:t>generale (per es., ipertiroidismo).</a:t>
            </a:r>
          </a:p>
          <a:p>
            <a:pPr lvl="2"/>
            <a:r>
              <a:rPr lang="it-IT" dirty="0"/>
              <a:t>Nota: Episodi </a:t>
            </a:r>
            <a:r>
              <a:rPr lang="it-IT" dirty="0" err="1"/>
              <a:t>simil</a:t>
            </a:r>
            <a:r>
              <a:rPr lang="it-IT" dirty="0"/>
              <a:t>-maniacali chiaramente indotti da un trattamento somatico antidepressivo (per es., farmaci, terapia </a:t>
            </a:r>
            <a:r>
              <a:rPr lang="it-IT" dirty="0" err="1"/>
              <a:t>elettroconvulsivante</a:t>
            </a:r>
            <a:r>
              <a:rPr lang="it-IT" dirty="0"/>
              <a:t> , light </a:t>
            </a:r>
            <a:r>
              <a:rPr lang="it-IT" dirty="0" err="1"/>
              <a:t>therapy</a:t>
            </a:r>
            <a:r>
              <a:rPr lang="it-IT" dirty="0"/>
              <a:t>) non dovrebbero essere considerati per una diagnosi di Disturbo Bipolare I.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255292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10000"/>
          </a:bodyPr>
          <a:lstStyle/>
          <a:p>
            <a:r>
              <a:rPr lang="it-IT" dirty="0" smtClean="0"/>
              <a:t>Episodio ipomaniacale</a:t>
            </a:r>
          </a:p>
          <a:p>
            <a:pPr lvl="1"/>
            <a:r>
              <a:rPr lang="it-IT" dirty="0" smtClean="0"/>
              <a:t>Criteri </a:t>
            </a:r>
            <a:r>
              <a:rPr lang="it-IT" dirty="0"/>
              <a:t>DSM-5:</a:t>
            </a:r>
            <a:endParaRPr lang="it-IT" dirty="0" smtClean="0"/>
          </a:p>
          <a:p>
            <a:pPr lvl="2"/>
            <a:r>
              <a:rPr lang="it-IT" dirty="0"/>
              <a:t>A - Un periodo definito di umore anormalmente e persistentemente elevato, espansivo o irritabile, che dura ininterrottamente per </a:t>
            </a:r>
            <a:r>
              <a:rPr lang="it-IT" b="1" dirty="0"/>
              <a:t>almeno 4 giorni</a:t>
            </a:r>
            <a:r>
              <a:rPr lang="it-IT" dirty="0"/>
              <a:t>, e che è chiaramente diverso dall’umore non depresso abituale</a:t>
            </a:r>
            <a:r>
              <a:rPr lang="it-IT" dirty="0" smtClean="0"/>
              <a:t>.</a:t>
            </a:r>
          </a:p>
          <a:p>
            <a:pPr lvl="2"/>
            <a:r>
              <a:rPr lang="it-IT" dirty="0" smtClean="0"/>
              <a:t>B = sintomi </a:t>
            </a:r>
            <a:r>
              <a:rPr lang="it-IT" dirty="0" err="1" smtClean="0"/>
              <a:t>crit</a:t>
            </a:r>
            <a:r>
              <a:rPr lang="it-IT" dirty="0" smtClean="0"/>
              <a:t>. A maniacale</a:t>
            </a:r>
          </a:p>
          <a:p>
            <a:pPr lvl="2"/>
            <a:r>
              <a:rPr lang="it-IT" dirty="0" smtClean="0"/>
              <a:t>C - </a:t>
            </a:r>
            <a:r>
              <a:rPr lang="it-IT" dirty="0"/>
              <a:t>L’episodio si associa ad </a:t>
            </a:r>
            <a:r>
              <a:rPr lang="it-IT" b="1" dirty="0"/>
              <a:t>un chiaro cambiamento </a:t>
            </a:r>
            <a:r>
              <a:rPr lang="it-IT" dirty="0"/>
              <a:t>nel modo di agire, che non è caratteristico della persona quando è asintomatica</a:t>
            </a:r>
            <a:r>
              <a:rPr lang="it-IT" dirty="0" smtClean="0"/>
              <a:t>.</a:t>
            </a:r>
          </a:p>
          <a:p>
            <a:pPr lvl="2"/>
            <a:r>
              <a:rPr lang="it-IT" dirty="0" smtClean="0"/>
              <a:t>D - </a:t>
            </a:r>
            <a:r>
              <a:rPr lang="it-IT" dirty="0"/>
              <a:t>L’alterazione dell’umore e il cambiamento nel modo di agire sono </a:t>
            </a:r>
            <a:r>
              <a:rPr lang="it-IT" b="1" dirty="0"/>
              <a:t>osservabili dagli altri</a:t>
            </a:r>
            <a:r>
              <a:rPr lang="it-IT" dirty="0" smtClean="0"/>
              <a:t>.</a:t>
            </a:r>
          </a:p>
          <a:p>
            <a:pPr lvl="2"/>
            <a:r>
              <a:rPr lang="it-IT" dirty="0" smtClean="0"/>
              <a:t>E - </a:t>
            </a:r>
            <a:r>
              <a:rPr lang="it-IT" b="1" i="1" dirty="0"/>
              <a:t>non è abbastanza grave da provocare una marcata compromissione in ambito lavorativo o sociale, o da richiedere l’ospedalizzazione </a:t>
            </a:r>
            <a:r>
              <a:rPr lang="it-IT" dirty="0"/>
              <a:t>, e </a:t>
            </a:r>
            <a:r>
              <a:rPr lang="it-IT" b="1" i="1" dirty="0"/>
              <a:t>non sono presenti manifestazioni </a:t>
            </a:r>
            <a:r>
              <a:rPr lang="it-IT" b="1" i="1" dirty="0" smtClean="0"/>
              <a:t>psicotiche</a:t>
            </a:r>
          </a:p>
          <a:p>
            <a:pPr lvl="2"/>
            <a:r>
              <a:rPr lang="it-IT" dirty="0" err="1" smtClean="0"/>
              <a:t>F</a:t>
            </a:r>
            <a:r>
              <a:rPr lang="it-IT" dirty="0" smtClean="0"/>
              <a:t> = </a:t>
            </a:r>
            <a:r>
              <a:rPr lang="it-IT" dirty="0" err="1" smtClean="0"/>
              <a:t>crit.D</a:t>
            </a:r>
            <a:r>
              <a:rPr lang="it-IT" dirty="0" smtClean="0"/>
              <a:t> maniacale (esclusione sostanze e condizioni mediche)</a:t>
            </a:r>
          </a:p>
        </p:txBody>
      </p:sp>
    </p:spTree>
    <p:extLst>
      <p:ext uri="{BB962C8B-B14F-4D97-AF65-F5344CB8AC3E}">
        <p14:creationId xmlns:p14="http://schemas.microsoft.com/office/powerpoint/2010/main" val="17771557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Episodio misto</a:t>
            </a:r>
          </a:p>
          <a:p>
            <a:pPr lvl="1"/>
            <a:r>
              <a:rPr lang="it-IT" dirty="0" smtClean="0"/>
              <a:t>Criteri </a:t>
            </a:r>
            <a:r>
              <a:rPr lang="it-IT" dirty="0"/>
              <a:t>DSM-5:</a:t>
            </a:r>
            <a:endParaRPr lang="it-IT" dirty="0" smtClean="0"/>
          </a:p>
          <a:p>
            <a:pPr lvl="2"/>
            <a:r>
              <a:rPr lang="it-IT" dirty="0" smtClean="0"/>
              <a:t>A </a:t>
            </a:r>
            <a:r>
              <a:rPr lang="it-IT" dirty="0"/>
              <a:t>- Risultano </a:t>
            </a:r>
            <a:r>
              <a:rPr lang="it-IT" b="1" dirty="0"/>
              <a:t>soddisfatti i criteri sia per l’Episodio Maniacale che per l’Episodio Depressivo Maggiore </a:t>
            </a:r>
            <a:r>
              <a:rPr lang="it-IT" dirty="0"/>
              <a:t>(eccetto per la durata), quasi ogni giorno, </a:t>
            </a:r>
            <a:r>
              <a:rPr lang="it-IT" b="1" dirty="0"/>
              <a:t>per almeno 1 settimana.</a:t>
            </a:r>
          </a:p>
          <a:p>
            <a:pPr lvl="2"/>
            <a:r>
              <a:rPr lang="it-IT" dirty="0" smtClean="0"/>
              <a:t>B - L’alterazione </a:t>
            </a:r>
            <a:r>
              <a:rPr lang="it-IT" dirty="0"/>
              <a:t>dell’umore è sufficientemente grave da causare una marcata </a:t>
            </a:r>
            <a:r>
              <a:rPr lang="it-IT" b="1" dirty="0"/>
              <a:t>compromissione</a:t>
            </a:r>
            <a:r>
              <a:rPr lang="it-IT" dirty="0"/>
              <a:t> del </a:t>
            </a:r>
            <a:r>
              <a:rPr lang="it-IT" b="1" dirty="0"/>
              <a:t>funzionamento</a:t>
            </a:r>
            <a:r>
              <a:rPr lang="it-IT" dirty="0"/>
              <a:t> lavorativo o delle attività sociali abituali o delle relazioni interpersonali, o da richiedere </a:t>
            </a:r>
            <a:r>
              <a:rPr lang="it-IT" b="1" dirty="0"/>
              <a:t>l’ospedalizzazione</a:t>
            </a:r>
            <a:r>
              <a:rPr lang="it-IT" dirty="0"/>
              <a:t> per prevenire danni a sé o agli altri, oppure sono presenti </a:t>
            </a:r>
            <a:r>
              <a:rPr lang="it-IT" b="1" dirty="0"/>
              <a:t>manifestazioni psicotiche</a:t>
            </a:r>
            <a:r>
              <a:rPr lang="it-IT" dirty="0"/>
              <a:t>.</a:t>
            </a:r>
          </a:p>
          <a:p>
            <a:pPr lvl="2"/>
            <a:r>
              <a:rPr lang="it-IT" dirty="0"/>
              <a:t>C </a:t>
            </a:r>
            <a:r>
              <a:rPr lang="it-IT" dirty="0" smtClean="0"/>
              <a:t>= </a:t>
            </a:r>
            <a:r>
              <a:rPr lang="it-IT" dirty="0" err="1" smtClean="0"/>
              <a:t>crit</a:t>
            </a:r>
            <a:r>
              <a:rPr lang="it-IT" dirty="0" smtClean="0"/>
              <a:t>. D </a:t>
            </a:r>
            <a:r>
              <a:rPr lang="it-IT" dirty="0"/>
              <a:t>maniacale (esclusione sostanze e condizioni mediche</a:t>
            </a:r>
            <a:r>
              <a:rPr lang="it-IT" dirty="0" smtClean="0"/>
              <a:t>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353482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Disturbi depressivi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depressivo maggiore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Disturbo depressivo episodico grave. Sintomi presenti per almeno 2 settimane, modificazione rispetto a funzionamento precedente. Più comune nelle donne (2:1). In almeno il 25% dei casi è presente un evento precipitante. Variazione diurna dei sintomi (peggioramento prime ore del mattino). Sono presenti rallentamento o agitazione psicomotoria. Associato a segni vegetativi e deliri congrui con tono umore. Possibili allucinazioni. Età media di esordio: 40 aa, ma può manifestarsi in ogni età.  Presente un fattore genetico</a:t>
            </a:r>
          </a:p>
        </p:txBody>
      </p:sp>
    </p:spTree>
    <p:extLst>
      <p:ext uri="{BB962C8B-B14F-4D97-AF65-F5344CB8AC3E}">
        <p14:creationId xmlns:p14="http://schemas.microsoft.com/office/powerpoint/2010/main" val="15641961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Disturbi depressivi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depressivo maggiore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Con manifestazioni melanconiche</a:t>
            </a:r>
          </a:p>
          <a:p>
            <a:pPr lvl="3"/>
            <a:r>
              <a:rPr lang="it-IT" dirty="0" smtClean="0">
                <a:solidFill>
                  <a:srgbClr val="000000"/>
                </a:solidFill>
              </a:rPr>
              <a:t>Disturbo grave, risponde agli interventi biologici</a:t>
            </a:r>
          </a:p>
          <a:p>
            <a:pPr lvl="3"/>
            <a:r>
              <a:rPr lang="it-IT" dirty="0">
                <a:solidFill>
                  <a:srgbClr val="000000"/>
                </a:solidFill>
              </a:rPr>
              <a:t>perdita di piacere per tutte o quasi tutte le attività </a:t>
            </a:r>
          </a:p>
          <a:p>
            <a:pPr lvl="3"/>
            <a:r>
              <a:rPr lang="it-IT" dirty="0">
                <a:solidFill>
                  <a:srgbClr val="000000"/>
                </a:solidFill>
              </a:rPr>
              <a:t>perdita di reattività agli stimoli abitualmente piacevoli (non si sente meglio, neppure temporaneamente, quando accade qualcosa di buono) </a:t>
            </a:r>
          </a:p>
          <a:p>
            <a:pPr lvl="3"/>
            <a:r>
              <a:rPr lang="it-IT" dirty="0">
                <a:solidFill>
                  <a:srgbClr val="000000"/>
                </a:solidFill>
              </a:rPr>
              <a:t>una qualità particolare di umore depresso (cioè, l’umore depresso viene esperito come nettamente diverso dal tipo di sentimento provato dopo la morte di una persona amata) </a:t>
            </a:r>
            <a:endParaRPr lang="it-IT" dirty="0" smtClean="0">
              <a:solidFill>
                <a:srgbClr val="000000"/>
              </a:solidFill>
            </a:endParaRPr>
          </a:p>
          <a:p>
            <a:pPr lvl="3"/>
            <a:r>
              <a:rPr lang="it-IT" dirty="0" smtClean="0">
                <a:solidFill>
                  <a:srgbClr val="000000"/>
                </a:solidFill>
              </a:rPr>
              <a:t>depressione </a:t>
            </a:r>
            <a:r>
              <a:rPr lang="it-IT" dirty="0">
                <a:solidFill>
                  <a:srgbClr val="000000"/>
                </a:solidFill>
              </a:rPr>
              <a:t>regolarmente peggiore al mattino </a:t>
            </a:r>
          </a:p>
          <a:p>
            <a:pPr lvl="3"/>
            <a:r>
              <a:rPr lang="it-IT" dirty="0">
                <a:solidFill>
                  <a:srgbClr val="000000"/>
                </a:solidFill>
              </a:rPr>
              <a:t>risveglio precoce al mattino (almeno 2 ore prima del tempo di risveglio abituale</a:t>
            </a:r>
            <a:r>
              <a:rPr lang="it-IT" dirty="0" smtClean="0">
                <a:solidFill>
                  <a:srgbClr val="000000"/>
                </a:solidFill>
              </a:rPr>
              <a:t>)</a:t>
            </a:r>
            <a:endParaRPr lang="it-IT" dirty="0">
              <a:solidFill>
                <a:srgbClr val="000000"/>
              </a:solidFill>
            </a:endParaRPr>
          </a:p>
          <a:p>
            <a:pPr lvl="3"/>
            <a:r>
              <a:rPr lang="it-IT" dirty="0">
                <a:solidFill>
                  <a:srgbClr val="000000"/>
                </a:solidFill>
              </a:rPr>
              <a:t>marcato rallentamento motorio o </a:t>
            </a:r>
            <a:r>
              <a:rPr lang="it-IT" dirty="0" smtClean="0">
                <a:solidFill>
                  <a:srgbClr val="000000"/>
                </a:solidFill>
              </a:rPr>
              <a:t>agitazione</a:t>
            </a:r>
            <a:endParaRPr lang="it-IT" dirty="0">
              <a:solidFill>
                <a:srgbClr val="000000"/>
              </a:solidFill>
            </a:endParaRPr>
          </a:p>
          <a:p>
            <a:pPr lvl="3"/>
            <a:r>
              <a:rPr lang="it-IT" dirty="0">
                <a:solidFill>
                  <a:srgbClr val="000000"/>
                </a:solidFill>
              </a:rPr>
              <a:t>anoressia significativa o perdita di </a:t>
            </a:r>
            <a:r>
              <a:rPr lang="it-IT" dirty="0" smtClean="0">
                <a:solidFill>
                  <a:srgbClr val="000000"/>
                </a:solidFill>
              </a:rPr>
              <a:t>peso</a:t>
            </a:r>
          </a:p>
          <a:p>
            <a:pPr lvl="3"/>
            <a:r>
              <a:rPr lang="it-IT" dirty="0" smtClean="0">
                <a:solidFill>
                  <a:srgbClr val="000000"/>
                </a:solidFill>
              </a:rPr>
              <a:t>Sentimenti di colpa eccessivi o inappropriati</a:t>
            </a:r>
          </a:p>
        </p:txBody>
      </p:sp>
    </p:spTree>
    <p:extLst>
      <p:ext uri="{BB962C8B-B14F-4D97-AF65-F5344CB8AC3E}">
        <p14:creationId xmlns:p14="http://schemas.microsoft.com/office/powerpoint/2010/main" val="739523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Disturbi depressivi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depressivo maggiore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Cronico: presente per almeno 2 anni. Più comune nei maschi anziani, soprattutto in abuso di alcol e sostanze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Con andamento stagionale: depressione che insorge in autunno/inverno e scompare in primavera/estate. Ipersonnia, </a:t>
            </a:r>
            <a:r>
              <a:rPr lang="it-IT" dirty="0" err="1" smtClean="0">
                <a:solidFill>
                  <a:srgbClr val="000000"/>
                </a:solidFill>
              </a:rPr>
              <a:t>iperfagia</a:t>
            </a:r>
            <a:r>
              <a:rPr lang="it-IT" dirty="0" smtClean="0">
                <a:solidFill>
                  <a:srgbClr val="000000"/>
                </a:solidFill>
              </a:rPr>
              <a:t>, rallentamento psicomotorio. Correlato ad anomalo metabolismo melatonina. Trattato con light-</a:t>
            </a:r>
            <a:r>
              <a:rPr lang="it-IT" dirty="0" err="1" smtClean="0">
                <a:solidFill>
                  <a:srgbClr val="000000"/>
                </a:solidFill>
              </a:rPr>
              <a:t>therapy</a:t>
            </a:r>
            <a:endParaRPr lang="it-IT" dirty="0">
              <a:solidFill>
                <a:srgbClr val="000000"/>
              </a:solidFill>
            </a:endParaRP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Con esordio nel post-</a:t>
            </a:r>
            <a:r>
              <a:rPr lang="it-IT" dirty="0" err="1" smtClean="0">
                <a:solidFill>
                  <a:srgbClr val="000000"/>
                </a:solidFill>
              </a:rPr>
              <a:t>partum</a:t>
            </a:r>
            <a:r>
              <a:rPr lang="it-IT" dirty="0" smtClean="0">
                <a:solidFill>
                  <a:srgbClr val="000000"/>
                </a:solidFill>
              </a:rPr>
              <a:t>: depressione grave che inizia entro 4 settimane dal parto. Spesso sottostanti o preesistenti disturbi dell’umore o psichiatrici. Sintomi variano da insonnia, labilità, </a:t>
            </a:r>
            <a:r>
              <a:rPr lang="it-IT" dirty="0" err="1" smtClean="0">
                <a:solidFill>
                  <a:srgbClr val="000000"/>
                </a:solidFill>
              </a:rPr>
              <a:t>affaticabilità</a:t>
            </a:r>
            <a:r>
              <a:rPr lang="it-IT" dirty="0" smtClean="0">
                <a:solidFill>
                  <a:srgbClr val="000000"/>
                </a:solidFill>
              </a:rPr>
              <a:t> fino al suicidio. Possibili idee deliranti/omicide nei confronti del bambino</a:t>
            </a:r>
          </a:p>
        </p:txBody>
      </p:sp>
    </p:spTree>
    <p:extLst>
      <p:ext uri="{BB962C8B-B14F-4D97-AF65-F5344CB8AC3E}">
        <p14:creationId xmlns:p14="http://schemas.microsoft.com/office/powerpoint/2010/main" val="40554796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Disturbi depressivi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depressivo maggiore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Con caratteristiche atipiche: aumento peso, ipersonnia. Più comune nelle donne (2-3:1). Comune nel disturbo depressivo ad andamento stagionale</a:t>
            </a:r>
          </a:p>
          <a:p>
            <a:pPr lvl="2"/>
            <a:r>
              <a:rPr lang="it-IT" dirty="0" err="1" smtClean="0">
                <a:solidFill>
                  <a:srgbClr val="000000"/>
                </a:solidFill>
              </a:rPr>
              <a:t>Pseudodemenza</a:t>
            </a:r>
            <a:r>
              <a:rPr lang="it-IT" dirty="0" smtClean="0">
                <a:solidFill>
                  <a:srgbClr val="000000"/>
                </a:solidFill>
              </a:rPr>
              <a:t>: disturbo depressivo che si manifesta con disfunzione cognitiva simile a demenza. Frequente in anziani, con precedente storia di disturbi dell’umore. Risponde ad antidepressivi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Depressione nei bambini: non rara, stessi segni e sintomi degli adulti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Depressione doppia: pazienti distimici che sviluppano depressione maggiore sovrapposta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Disturbo depressivo non altrimenti specificato (NAS): aspetti depressivi che non corrispondono ai criteri per un disturbo specifico</a:t>
            </a:r>
          </a:p>
        </p:txBody>
      </p:sp>
    </p:spTree>
    <p:extLst>
      <p:ext uri="{BB962C8B-B14F-4D97-AF65-F5344CB8AC3E}">
        <p14:creationId xmlns:p14="http://schemas.microsoft.com/office/powerpoint/2010/main" val="34650636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Disturbi depressivi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distimico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Umore depresso &gt; 2aa, durante i quali intervalli liberi &lt; 2 mesi</a:t>
            </a:r>
          </a:p>
          <a:p>
            <a:pPr lvl="2"/>
            <a:r>
              <a:rPr lang="it-IT" dirty="0">
                <a:solidFill>
                  <a:srgbClr val="000000"/>
                </a:solidFill>
              </a:rPr>
              <a:t>Almeno 2 sintomi: scarso appetito/</a:t>
            </a:r>
            <a:r>
              <a:rPr lang="it-IT" dirty="0" err="1">
                <a:solidFill>
                  <a:srgbClr val="000000"/>
                </a:solidFill>
              </a:rPr>
              <a:t>iperfagia</a:t>
            </a:r>
            <a:r>
              <a:rPr lang="it-IT" dirty="0">
                <a:solidFill>
                  <a:srgbClr val="000000"/>
                </a:solidFill>
              </a:rPr>
              <a:t>, disturbi del sonno, </a:t>
            </a:r>
            <a:r>
              <a:rPr lang="it-IT" dirty="0" err="1">
                <a:solidFill>
                  <a:srgbClr val="000000"/>
                </a:solidFill>
              </a:rPr>
              <a:t>affaticabilità</a:t>
            </a:r>
            <a:r>
              <a:rPr lang="it-IT" dirty="0">
                <a:solidFill>
                  <a:srgbClr val="000000"/>
                </a:solidFill>
              </a:rPr>
              <a:t>, scarsa autostima, difficoltà di concentrazione o nel prendere decisioni, sentimenti di </a:t>
            </a:r>
            <a:r>
              <a:rPr lang="it-IT" dirty="0" smtClean="0">
                <a:solidFill>
                  <a:srgbClr val="000000"/>
                </a:solidFill>
              </a:rPr>
              <a:t>disperazione</a:t>
            </a:r>
          </a:p>
          <a:p>
            <a:pPr lvl="2"/>
            <a:r>
              <a:rPr lang="it-IT" dirty="0" smtClean="0">
                <a:solidFill>
                  <a:srgbClr val="000000"/>
                </a:solidFill>
              </a:rPr>
              <a:t>Meno grave del disturbo depressivo maggiore. Più comune e cronico nelle donne. Esordio insidioso. Più spesso in storia di stress cronico o perdite improvvise. Spesso coesiste con altri disturbi psichiatrici (abuso sostanze, d. di personalità, d. ossessivo-compulsivo). Sintomi tendono a peggiorare nel corso della giornata. Esordio frequente 20-35 aa. Forme ad esordio precoce &lt;20 aa.</a:t>
            </a:r>
          </a:p>
        </p:txBody>
      </p:sp>
    </p:spTree>
    <p:extLst>
      <p:ext uri="{BB962C8B-B14F-4D97-AF65-F5344CB8AC3E}">
        <p14:creationId xmlns:p14="http://schemas.microsoft.com/office/powerpoint/2010/main" val="30626331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Disturbi bipolari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bipolare I: il paziente ha avuto almeno un episodio maniacale completo o misto, di solito sufficientemente grave da richiedere il ricovero. Può presentarsi con episodio depressivo maggiore, episodio ipomaniacale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bipolare II: il paziente ha avuto almeno un episodio depressivo e almeno uno ipomaniacale, ma nessun episodio maniacale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bipolare a cicli rapidi: alternanza di episodi maniacali e depressivi separati da intervalli di 48-72 h. </a:t>
            </a:r>
          </a:p>
        </p:txBody>
      </p:sp>
    </p:spTree>
    <p:extLst>
      <p:ext uri="{BB962C8B-B14F-4D97-AF65-F5344CB8AC3E}">
        <p14:creationId xmlns:p14="http://schemas.microsoft.com/office/powerpoint/2010/main" val="2560581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Segni e sintomi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Disturbi bipolari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Mania negli adolescenti: segni di mania mascherata da abuso di alcol e sostanze, comportamenti antisociali</a:t>
            </a:r>
          </a:p>
          <a:p>
            <a:pPr lvl="1"/>
            <a:r>
              <a:rPr lang="it-IT" dirty="0" smtClean="0">
                <a:solidFill>
                  <a:srgbClr val="000000"/>
                </a:solidFill>
              </a:rPr>
              <a:t>Disturbo ciclotimico: forma meno grave di disturbo bipolare con periodi alternanti di </a:t>
            </a:r>
            <a:r>
              <a:rPr lang="it-IT" dirty="0" err="1" smtClean="0">
                <a:solidFill>
                  <a:srgbClr val="000000"/>
                </a:solidFill>
              </a:rPr>
              <a:t>ipomania</a:t>
            </a:r>
            <a:r>
              <a:rPr lang="it-IT" dirty="0" smtClean="0">
                <a:solidFill>
                  <a:srgbClr val="000000"/>
                </a:solidFill>
              </a:rPr>
              <a:t> e depressione moderata. </a:t>
            </a:r>
            <a:r>
              <a:rPr lang="it-IT" dirty="0">
                <a:solidFill>
                  <a:srgbClr val="000000"/>
                </a:solidFill>
              </a:rPr>
              <a:t>C</a:t>
            </a:r>
            <a:r>
              <a:rPr lang="it-IT" dirty="0" smtClean="0">
                <a:solidFill>
                  <a:srgbClr val="000000"/>
                </a:solidFill>
              </a:rPr>
              <a:t>ronico (sintomi &gt; 2 anni, durante i quali intervalli liberi &lt; 2 mesi). Stessa frequenza nei 2 sessi. Di solito esordio insidioso, in tarda adolescenza/inizio età adulta. Frequente abuso di sostanze. Può rispondere al litio</a:t>
            </a:r>
          </a:p>
        </p:txBody>
      </p:sp>
    </p:spTree>
    <p:extLst>
      <p:ext uri="{BB962C8B-B14F-4D97-AF65-F5344CB8AC3E}">
        <p14:creationId xmlns:p14="http://schemas.microsoft.com/office/powerpoint/2010/main" val="28691285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Epidemiologia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Disturbo Depressivo maggiore</a:t>
            </a:r>
          </a:p>
          <a:p>
            <a:pPr lvl="1"/>
            <a:r>
              <a:rPr lang="it-IT" dirty="0" smtClean="0"/>
              <a:t>Incidenza: 1/100 M, 3/100 </a:t>
            </a:r>
            <a:r>
              <a:rPr lang="it-IT" dirty="0" err="1" smtClean="0"/>
              <a:t>F</a:t>
            </a:r>
            <a:endParaRPr lang="it-IT" dirty="0" smtClean="0"/>
          </a:p>
          <a:p>
            <a:pPr lvl="1"/>
            <a:r>
              <a:rPr lang="it-IT" dirty="0" smtClean="0"/>
              <a:t>Età media: 40aa</a:t>
            </a:r>
          </a:p>
          <a:p>
            <a:pPr lvl="1"/>
            <a:r>
              <a:rPr lang="it-IT" dirty="0" smtClean="0"/>
              <a:t>Rischio maggiore in: storia familiare di alcolismo/depressione/perdita dei genitori prima dei 13aa/gruppi socioeconomici inferiori</a:t>
            </a:r>
          </a:p>
          <a:p>
            <a:pPr lvl="1"/>
            <a:r>
              <a:rPr lang="it-IT" dirty="0" smtClean="0"/>
              <a:t>Storia familiare: rischio 10% nei parenti di 1° grado</a:t>
            </a:r>
          </a:p>
          <a:p>
            <a:r>
              <a:rPr lang="it-IT" dirty="0" smtClean="0">
                <a:solidFill>
                  <a:srgbClr val="000000"/>
                </a:solidFill>
              </a:rPr>
              <a:t>Disturbo bipolare I</a:t>
            </a:r>
          </a:p>
          <a:p>
            <a:pPr lvl="1"/>
            <a:r>
              <a:rPr lang="it-IT" dirty="0"/>
              <a:t>Incidenza: </a:t>
            </a:r>
            <a:r>
              <a:rPr lang="it-IT" dirty="0" smtClean="0"/>
              <a:t>1,2% </a:t>
            </a:r>
            <a:r>
              <a:rPr lang="it-IT" dirty="0"/>
              <a:t>M, </a:t>
            </a:r>
            <a:r>
              <a:rPr lang="it-IT" dirty="0" smtClean="0"/>
              <a:t>1,8% </a:t>
            </a:r>
            <a:r>
              <a:rPr lang="it-IT" dirty="0" err="1"/>
              <a:t>F</a:t>
            </a:r>
            <a:endParaRPr lang="it-IT" dirty="0"/>
          </a:p>
          <a:p>
            <a:pPr lvl="1"/>
            <a:r>
              <a:rPr lang="it-IT" dirty="0"/>
              <a:t>Età media: </a:t>
            </a:r>
            <a:r>
              <a:rPr lang="it-IT" dirty="0" smtClean="0"/>
              <a:t>30aa</a:t>
            </a:r>
            <a:endParaRPr lang="it-IT" dirty="0"/>
          </a:p>
          <a:p>
            <a:pPr lvl="1"/>
            <a:r>
              <a:rPr lang="it-IT" dirty="0"/>
              <a:t>Rischio maggiore in: </a:t>
            </a:r>
            <a:r>
              <a:rPr lang="it-IT" dirty="0" smtClean="0"/>
              <a:t>storia familiare di mania/disturbo bipolare</a:t>
            </a:r>
            <a:endParaRPr lang="it-IT" dirty="0"/>
          </a:p>
          <a:p>
            <a:pPr lvl="1"/>
            <a:r>
              <a:rPr lang="it-IT" dirty="0"/>
              <a:t>Storia familiare: </a:t>
            </a:r>
            <a:r>
              <a:rPr lang="it-IT" dirty="0" smtClean="0"/>
              <a:t>&gt; familiarità</a:t>
            </a:r>
          </a:p>
          <a:p>
            <a:pPr lvl="2"/>
            <a:r>
              <a:rPr lang="it-IT" dirty="0" smtClean="0"/>
              <a:t>rischio 20-25% </a:t>
            </a:r>
            <a:r>
              <a:rPr lang="it-IT" dirty="0"/>
              <a:t>nei parenti di 1° </a:t>
            </a:r>
            <a:r>
              <a:rPr lang="it-IT" dirty="0" smtClean="0"/>
              <a:t>grado</a:t>
            </a:r>
          </a:p>
          <a:p>
            <a:pPr lvl="2"/>
            <a:r>
              <a:rPr lang="it-IT" dirty="0" smtClean="0"/>
              <a:t>50% dei pz bipolari ha un genitore con un disturbo dell’umore</a:t>
            </a:r>
          </a:p>
          <a:p>
            <a:pPr lvl="2"/>
            <a:r>
              <a:rPr lang="it-IT" dirty="0"/>
              <a:t>N</a:t>
            </a:r>
            <a:r>
              <a:rPr lang="it-IT" dirty="0" smtClean="0"/>
              <a:t>ei figli di un genitore con BD rischio 25% di sviluppare il disturbo</a:t>
            </a:r>
          </a:p>
          <a:p>
            <a:pPr lvl="2"/>
            <a:r>
              <a:rPr lang="it-IT" dirty="0" smtClean="0"/>
              <a:t>Concordanza gemelli monozigoti: 40-70%, dizigoti 20%</a:t>
            </a:r>
            <a:endParaRPr lang="it-IT" dirty="0"/>
          </a:p>
          <a:p>
            <a:pPr lvl="1"/>
            <a:endParaRPr lang="it-IT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7060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Epidemiologia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Prevalenza </a:t>
            </a:r>
            <a:r>
              <a:rPr lang="it-IT" dirty="0" err="1" smtClean="0"/>
              <a:t>lifetime</a:t>
            </a:r>
            <a:endParaRPr lang="it-IT" dirty="0" smtClean="0"/>
          </a:p>
          <a:p>
            <a:pPr lvl="1"/>
            <a:r>
              <a:rPr lang="it-IT" dirty="0" smtClean="0"/>
              <a:t>Disturbo depressivo maggiore: 10-25% </a:t>
            </a:r>
            <a:r>
              <a:rPr lang="it-IT" dirty="0" err="1" smtClean="0"/>
              <a:t>F</a:t>
            </a:r>
            <a:r>
              <a:rPr lang="it-IT" dirty="0" smtClean="0"/>
              <a:t>; 5-12% M</a:t>
            </a:r>
          </a:p>
          <a:p>
            <a:pPr lvl="1"/>
            <a:r>
              <a:rPr lang="it-IT" dirty="0" smtClean="0"/>
              <a:t>Disturbo distimico: circa 6%</a:t>
            </a:r>
          </a:p>
          <a:p>
            <a:pPr lvl="1"/>
            <a:r>
              <a:rPr lang="it-IT" dirty="0" smtClean="0"/>
              <a:t>Disturbo bipolare I: 0,4-1,6%</a:t>
            </a:r>
          </a:p>
          <a:p>
            <a:pPr lvl="1"/>
            <a:r>
              <a:rPr lang="it-IT" dirty="0" smtClean="0"/>
              <a:t>Disturbo bipolare II: circa 0,5%</a:t>
            </a:r>
          </a:p>
          <a:p>
            <a:pPr lvl="1"/>
            <a:r>
              <a:rPr lang="it-IT" dirty="0" smtClean="0"/>
              <a:t>Disturbo ciclotimico: 0,4-1,0%</a:t>
            </a:r>
          </a:p>
        </p:txBody>
      </p:sp>
    </p:spTree>
    <p:extLst>
      <p:ext uri="{BB962C8B-B14F-4D97-AF65-F5344CB8AC3E}">
        <p14:creationId xmlns:p14="http://schemas.microsoft.com/office/powerpoint/2010/main" val="35147764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Eziologia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Ipotesi biologiche</a:t>
            </a:r>
          </a:p>
          <a:p>
            <a:pPr lvl="1"/>
            <a:r>
              <a:rPr lang="it-IT" dirty="0"/>
              <a:t>A</a:t>
            </a:r>
            <a:r>
              <a:rPr lang="it-IT" dirty="0" smtClean="0"/>
              <a:t>mine biogene</a:t>
            </a:r>
          </a:p>
          <a:p>
            <a:pPr lvl="2"/>
            <a:r>
              <a:rPr lang="it-IT" dirty="0"/>
              <a:t>Alterazioni del metabolismo delle amine biogene; livelli anomali dei metaboliti di dopamina, noradrenalina, serotonina in sangue, urine, liquor</a:t>
            </a:r>
          </a:p>
          <a:p>
            <a:pPr lvl="2"/>
            <a:r>
              <a:rPr lang="it-IT" dirty="0"/>
              <a:t>Deplezione di serotonina associata alla depressione; agenti serotoninergici sono efficaci nel trattamento</a:t>
            </a:r>
          </a:p>
          <a:p>
            <a:pPr lvl="2"/>
            <a:r>
              <a:rPr lang="it-IT" dirty="0"/>
              <a:t>Attività dopaminergica può essere ridotta nella depressione e aumentata nella </a:t>
            </a:r>
            <a:r>
              <a:rPr lang="it-IT" dirty="0" smtClean="0"/>
              <a:t>mania</a:t>
            </a:r>
          </a:p>
          <a:p>
            <a:pPr lvl="1"/>
            <a:r>
              <a:rPr lang="it-IT" dirty="0" smtClean="0"/>
              <a:t>Regolazione neuroendocrina</a:t>
            </a:r>
          </a:p>
          <a:p>
            <a:pPr lvl="2"/>
            <a:r>
              <a:rPr lang="it-IT" dirty="0" smtClean="0"/>
              <a:t>Anomalie neuroendocrine potrebbero riflettere alterazioni dell’input delle amine biogene a livello dell’ipotalamo</a:t>
            </a:r>
          </a:p>
          <a:p>
            <a:pPr lvl="2"/>
            <a:r>
              <a:rPr lang="it-IT" dirty="0" smtClean="0"/>
              <a:t>Nella depressione: iperattività asse ipotalamo-ipofisi-surrene determina incremento secrezione cortisolo; ridotto rilascio TSH, GH, FSH, LH, testosterone</a:t>
            </a:r>
          </a:p>
          <a:p>
            <a:pPr lvl="2"/>
            <a:r>
              <a:rPr lang="it-IT" dirty="0" smtClean="0"/>
              <a:t>In mania e depressione: riduzione delle funzioni immunitarie</a:t>
            </a:r>
          </a:p>
          <a:p>
            <a:pPr lvl="2"/>
            <a:endParaRPr lang="it-IT" dirty="0" smtClean="0"/>
          </a:p>
          <a:p>
            <a:pPr marL="914400" lvl="2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6795576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Eziologia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Ipotesi biologiche</a:t>
            </a:r>
          </a:p>
          <a:p>
            <a:pPr lvl="1"/>
            <a:r>
              <a:rPr lang="it-IT" dirty="0" smtClean="0"/>
              <a:t>Sonno</a:t>
            </a:r>
          </a:p>
          <a:p>
            <a:pPr lvl="2"/>
            <a:r>
              <a:rPr lang="it-IT" dirty="0"/>
              <a:t>D</a:t>
            </a:r>
            <a:r>
              <a:rPr lang="it-IT" dirty="0" smtClean="0"/>
              <a:t>epressione: ritardo di addormentamento, ridotta latenza REM, aumento lunghezza primo periodo REM</a:t>
            </a:r>
          </a:p>
          <a:p>
            <a:pPr lvl="2"/>
            <a:r>
              <a:rPr lang="it-IT" dirty="0" smtClean="0"/>
              <a:t>Mania: risvegli multipli, riduzione tempo totale di sonno</a:t>
            </a:r>
          </a:p>
          <a:p>
            <a:pPr lvl="2"/>
            <a:r>
              <a:rPr lang="it-IT" dirty="0" smtClean="0"/>
              <a:t>La deprivazione di sonno può avere effetti antidepressivi</a:t>
            </a:r>
          </a:p>
          <a:p>
            <a:pPr lvl="1"/>
            <a:r>
              <a:rPr lang="it-IT" dirty="0" err="1" smtClean="0"/>
              <a:t>Kindling</a:t>
            </a:r>
            <a:endParaRPr lang="it-IT" dirty="0" smtClean="0"/>
          </a:p>
          <a:p>
            <a:pPr lvl="2"/>
            <a:r>
              <a:rPr lang="it-IT" dirty="0" smtClean="0"/>
              <a:t>Processo mediante cui ripetute stimolazioni </a:t>
            </a:r>
            <a:r>
              <a:rPr lang="it-IT" dirty="0" err="1" smtClean="0"/>
              <a:t>sottosoglia</a:t>
            </a:r>
            <a:r>
              <a:rPr lang="it-IT" dirty="0" smtClean="0"/>
              <a:t> di un neurone generano un potenziale di azione</a:t>
            </a:r>
          </a:p>
          <a:p>
            <a:pPr lvl="2"/>
            <a:r>
              <a:rPr lang="it-IT" dirty="0" smtClean="0"/>
              <a:t>L’efficacia degli anticonvulsivanti e la natura periodica di alcuni disturbi hanno condotto alla teoria che i disturbi dell’umore potrebbero essere conseguenza di alterato </a:t>
            </a:r>
            <a:r>
              <a:rPr lang="it-IT" dirty="0" err="1" smtClean="0"/>
              <a:t>kindling</a:t>
            </a:r>
            <a:r>
              <a:rPr lang="it-IT" dirty="0" smtClean="0"/>
              <a:t> nei lobi temporali</a:t>
            </a:r>
          </a:p>
          <a:p>
            <a:pPr lvl="2"/>
            <a:endParaRPr lang="it-IT" dirty="0" smtClean="0"/>
          </a:p>
          <a:p>
            <a:pPr marL="914400" lvl="2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6787530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Eziologia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Ipotesi biologiche</a:t>
            </a:r>
          </a:p>
          <a:p>
            <a:pPr lvl="1"/>
            <a:r>
              <a:rPr lang="it-IT" dirty="0" smtClean="0"/>
              <a:t>Fattori genetici</a:t>
            </a:r>
          </a:p>
          <a:p>
            <a:pPr lvl="2"/>
            <a:r>
              <a:rPr lang="it-IT" dirty="0" smtClean="0"/>
              <a:t>Sia i disturbi depressivi maggiori sia i disturbi bipolari si trasmettono in ambito familiare</a:t>
            </a:r>
          </a:p>
          <a:p>
            <a:pPr lvl="2"/>
            <a:r>
              <a:rPr lang="it-IT" dirty="0" smtClean="0"/>
              <a:t>Evidenza di ereditabilità è più chiara nel disturbo bipolare</a:t>
            </a:r>
          </a:p>
          <a:p>
            <a:pPr lvl="2"/>
            <a:r>
              <a:rPr lang="it-IT" dirty="0" smtClean="0"/>
              <a:t>1 genitore con </a:t>
            </a:r>
            <a:r>
              <a:rPr lang="it-IT" dirty="0" err="1" smtClean="0"/>
              <a:t>d.bipolare</a:t>
            </a:r>
            <a:r>
              <a:rPr lang="it-IT" dirty="0" smtClean="0"/>
              <a:t> -&gt; 25% probabilità nel figlio</a:t>
            </a:r>
          </a:p>
          <a:p>
            <a:pPr lvl="2"/>
            <a:r>
              <a:rPr lang="it-IT" dirty="0" smtClean="0"/>
              <a:t>2 genitori con </a:t>
            </a:r>
            <a:r>
              <a:rPr lang="it-IT" dirty="0" err="1" smtClean="0"/>
              <a:t>d.bipolare</a:t>
            </a:r>
            <a:r>
              <a:rPr lang="it-IT" dirty="0" smtClean="0"/>
              <a:t> -&gt; 50-75% </a:t>
            </a:r>
          </a:p>
          <a:p>
            <a:pPr lvl="2"/>
            <a:r>
              <a:rPr lang="it-IT" dirty="0" smtClean="0"/>
              <a:t>1 genitore con </a:t>
            </a:r>
            <a:r>
              <a:rPr lang="it-IT" dirty="0" err="1" smtClean="0"/>
              <a:t>d.depressivo</a:t>
            </a:r>
            <a:r>
              <a:rPr lang="it-IT" dirty="0" smtClean="0"/>
              <a:t> maggiore -&gt; 10-13%</a:t>
            </a:r>
          </a:p>
          <a:p>
            <a:pPr lvl="2"/>
            <a:r>
              <a:rPr lang="it-IT" dirty="0" smtClean="0"/>
              <a:t>Riportate associazioni tra disturbi dell’umore e marker genetici per i cromosomi 5, 11, X</a:t>
            </a:r>
          </a:p>
          <a:p>
            <a:pPr lvl="1"/>
            <a:r>
              <a:rPr lang="it-IT" dirty="0" smtClean="0"/>
              <a:t>Aspetti neuroanatomici</a:t>
            </a:r>
          </a:p>
          <a:p>
            <a:pPr lvl="2"/>
            <a:r>
              <a:rPr lang="it-IT" dirty="0" smtClean="0"/>
              <a:t>Coinvolgimento sistema limbico, ipotalamo, gangli della base</a:t>
            </a:r>
          </a:p>
        </p:txBody>
      </p:sp>
    </p:spTree>
    <p:extLst>
      <p:ext uri="{BB962C8B-B14F-4D97-AF65-F5344CB8AC3E}">
        <p14:creationId xmlns:p14="http://schemas.microsoft.com/office/powerpoint/2010/main" val="6787530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Eziologia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10000"/>
          </a:bodyPr>
          <a:lstStyle/>
          <a:p>
            <a:r>
              <a:rPr lang="it-IT" dirty="0" smtClean="0"/>
              <a:t>Aspetti psicosociali</a:t>
            </a:r>
          </a:p>
          <a:p>
            <a:pPr lvl="1"/>
            <a:r>
              <a:rPr lang="it-IT" dirty="0" smtClean="0"/>
              <a:t>Interpretazione psicoanalitica</a:t>
            </a:r>
          </a:p>
          <a:p>
            <a:pPr lvl="2"/>
            <a:r>
              <a:rPr lang="it-IT" dirty="0" smtClean="0"/>
              <a:t>Mania ed euforia sono considerate come difesa nei confronti di una sottostante depressione</a:t>
            </a:r>
          </a:p>
          <a:p>
            <a:pPr lvl="2"/>
            <a:r>
              <a:rPr lang="it-IT" dirty="0" smtClean="0"/>
              <a:t>La depressione può essere considerata una reazione ad un oggetto d’amore perso o vissuto come perso</a:t>
            </a:r>
          </a:p>
          <a:p>
            <a:pPr lvl="1"/>
            <a:r>
              <a:rPr lang="it-IT" dirty="0" smtClean="0"/>
              <a:t>Interpretazione cognitiva</a:t>
            </a:r>
          </a:p>
          <a:p>
            <a:pPr lvl="2"/>
            <a:r>
              <a:rPr lang="it-IT" dirty="0" smtClean="0"/>
              <a:t>Triade cognitiva di Beck: immagine di sé negativa, interpretazione negativa dell’esperienza, visione del futuro negativa</a:t>
            </a:r>
          </a:p>
          <a:p>
            <a:pPr lvl="2"/>
            <a:r>
              <a:rPr lang="it-IT" dirty="0" smtClean="0"/>
              <a:t>Teoria dell’impotenza appresa: ipotizza che la depressione insorge quando una persona non è più in grado di controllare gli eventi</a:t>
            </a:r>
          </a:p>
          <a:p>
            <a:pPr lvl="1"/>
            <a:r>
              <a:rPr lang="it-IT" dirty="0" smtClean="0"/>
              <a:t>Eventi stressanti della vita</a:t>
            </a:r>
          </a:p>
          <a:p>
            <a:pPr lvl="2"/>
            <a:r>
              <a:rPr lang="it-IT" dirty="0" smtClean="0"/>
              <a:t>Spesso precedono i primi episodi di disturbi dell’umore</a:t>
            </a:r>
          </a:p>
          <a:p>
            <a:pPr lvl="2"/>
            <a:r>
              <a:rPr lang="it-IT" dirty="0" smtClean="0"/>
              <a:t>Perdita genitore in giovane età è l’evento di vita maggiormente associato allo sviluppo di depressione</a:t>
            </a:r>
          </a:p>
        </p:txBody>
      </p:sp>
    </p:spTree>
    <p:extLst>
      <p:ext uri="{BB962C8B-B14F-4D97-AF65-F5344CB8AC3E}">
        <p14:creationId xmlns:p14="http://schemas.microsoft.com/office/powerpoint/2010/main" val="73198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Esami di laboratorio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sz="2800" dirty="0" smtClean="0"/>
              <a:t>Test di soppressione al </a:t>
            </a:r>
            <a:r>
              <a:rPr lang="it-IT" sz="2800" dirty="0" err="1" smtClean="0"/>
              <a:t>desametasone</a:t>
            </a:r>
            <a:endParaRPr lang="it-IT" sz="2800" dirty="0" smtClean="0"/>
          </a:p>
          <a:p>
            <a:pPr lvl="1"/>
            <a:r>
              <a:rPr lang="it-IT" dirty="0"/>
              <a:t>Mancata soppressione del cortisolo, dovuta a ipersecrezione di cortisolo secondaria ad iperattività asse ipotalamo-ipofisi-surrene.</a:t>
            </a:r>
          </a:p>
          <a:p>
            <a:pPr lvl="1"/>
            <a:r>
              <a:rPr lang="it-IT" dirty="0"/>
              <a:t>Anomalie nel 50% dei soggetti affetti da depressione maggiore. Limitata utilità clinica per frequenti falsi positivi e </a:t>
            </a:r>
            <a:r>
              <a:rPr lang="it-IT" dirty="0" smtClean="0"/>
              <a:t>negativi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Diminuito </a:t>
            </a:r>
            <a:r>
              <a:rPr lang="it-IT" dirty="0"/>
              <a:t>rilascio di TSH in risposta a stimolazione con TRH sia in depressione che in </a:t>
            </a:r>
            <a:r>
              <a:rPr lang="it-IT" dirty="0" smtClean="0"/>
              <a:t>mania</a:t>
            </a:r>
          </a:p>
          <a:p>
            <a:pPr marL="342900" lvl="1" indent="-342900">
              <a:buFont typeface="Arial"/>
              <a:buChar char="•"/>
            </a:pPr>
            <a:r>
              <a:rPr lang="it-IT" dirty="0" smtClean="0"/>
              <a:t>Test non patognomonici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805013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Test psicologici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sz="2800" dirty="0" smtClean="0"/>
              <a:t>Scale di valutazione</a:t>
            </a:r>
          </a:p>
          <a:p>
            <a:pPr lvl="1"/>
            <a:r>
              <a:rPr lang="it-IT" sz="2400" dirty="0" smtClean="0"/>
              <a:t>Di aiuto nella diagnosi e nella valutazione di efficacia del trattamento</a:t>
            </a:r>
          </a:p>
          <a:p>
            <a:pPr lvl="1"/>
            <a:r>
              <a:rPr lang="it-IT" sz="2400" dirty="0" smtClean="0"/>
              <a:t>Somministrate dall’esaminatore:</a:t>
            </a:r>
          </a:p>
          <a:p>
            <a:pPr lvl="2"/>
            <a:r>
              <a:rPr lang="it-IT" sz="2000" dirty="0"/>
              <a:t>Hamilton </a:t>
            </a:r>
            <a:r>
              <a:rPr lang="it-IT" sz="2000" dirty="0" err="1"/>
              <a:t>Depression</a:t>
            </a:r>
            <a:r>
              <a:rPr lang="it-IT" sz="2000" dirty="0"/>
              <a:t> Scale (HAM-D)</a:t>
            </a:r>
          </a:p>
          <a:p>
            <a:pPr lvl="2"/>
            <a:r>
              <a:rPr lang="it-IT" sz="2000" dirty="0"/>
              <a:t>Montgomery </a:t>
            </a:r>
            <a:r>
              <a:rPr lang="it-IT" sz="2000" dirty="0" err="1"/>
              <a:t>Asberg</a:t>
            </a:r>
            <a:r>
              <a:rPr lang="it-IT" sz="2000" dirty="0"/>
              <a:t> </a:t>
            </a:r>
            <a:r>
              <a:rPr lang="it-IT" sz="2000" dirty="0" err="1"/>
              <a:t>Depression</a:t>
            </a:r>
            <a:r>
              <a:rPr lang="it-IT" sz="2000" dirty="0"/>
              <a:t> Rating Scale (MADRS)</a:t>
            </a:r>
          </a:p>
          <a:p>
            <a:pPr lvl="2"/>
            <a:r>
              <a:rPr lang="it-IT" sz="2000" dirty="0"/>
              <a:t>Young Mania Rating Scale (YMRS</a:t>
            </a:r>
            <a:r>
              <a:rPr lang="it-IT" sz="2000" dirty="0" smtClean="0"/>
              <a:t>)</a:t>
            </a:r>
            <a:endParaRPr lang="it-IT" sz="2400" dirty="0" smtClean="0"/>
          </a:p>
          <a:p>
            <a:pPr lvl="1"/>
            <a:r>
              <a:rPr lang="it-IT" sz="2400" dirty="0" smtClean="0"/>
              <a:t>Autosomministrate dai pazienti:</a:t>
            </a:r>
          </a:p>
          <a:p>
            <a:pPr lvl="2"/>
            <a:r>
              <a:rPr lang="it-IT" sz="2000" dirty="0" smtClean="0"/>
              <a:t>Beck </a:t>
            </a:r>
            <a:r>
              <a:rPr lang="it-IT" sz="2000" dirty="0" err="1" smtClean="0"/>
              <a:t>Depression</a:t>
            </a:r>
            <a:r>
              <a:rPr lang="it-IT" sz="2000" dirty="0" smtClean="0"/>
              <a:t> Inventory (BDI)</a:t>
            </a:r>
          </a:p>
          <a:p>
            <a:r>
              <a:rPr lang="it-IT" sz="2800" dirty="0" smtClean="0"/>
              <a:t>Test di </a:t>
            </a:r>
            <a:r>
              <a:rPr lang="it-IT" sz="2800" dirty="0" err="1" smtClean="0"/>
              <a:t>Rorschach</a:t>
            </a:r>
            <a:endParaRPr lang="it-IT" sz="2800" dirty="0" smtClean="0"/>
          </a:p>
          <a:p>
            <a:pPr lvl="1"/>
            <a:r>
              <a:rPr lang="it-IT" sz="2400" dirty="0" smtClean="0"/>
              <a:t>Test proiettivo di personalità, sequenza standardizzata di 10 macchie d’inchiostro</a:t>
            </a:r>
          </a:p>
          <a:p>
            <a:r>
              <a:rPr lang="it-IT" sz="2800" dirty="0" err="1" smtClean="0"/>
              <a:t>Thematic</a:t>
            </a:r>
            <a:r>
              <a:rPr lang="it-IT" sz="2800" dirty="0" smtClean="0"/>
              <a:t> </a:t>
            </a:r>
            <a:r>
              <a:rPr lang="it-IT" sz="2800" dirty="0" err="1" smtClean="0"/>
              <a:t>apperception</a:t>
            </a:r>
            <a:r>
              <a:rPr lang="it-IT" sz="2800" dirty="0" smtClean="0"/>
              <a:t> test (TAT)</a:t>
            </a:r>
          </a:p>
          <a:p>
            <a:pPr lvl="1"/>
            <a:r>
              <a:rPr lang="it-IT" sz="2400" dirty="0"/>
              <a:t>Test proiettivo di </a:t>
            </a:r>
            <a:r>
              <a:rPr lang="it-IT" sz="2400" dirty="0" smtClean="0"/>
              <a:t>personalità, serie di 30 disegni che rappresentano situazioni poco definite ed eventi interpersonali. Il paziente crea una storia relativa a ciascuna scena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279158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Neuroradiologia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sz="2800" dirty="0" smtClean="0"/>
              <a:t>Assenza di lesioni macroscopiche dell’encefalo</a:t>
            </a:r>
          </a:p>
          <a:p>
            <a:pPr marL="0" indent="0">
              <a:buNone/>
            </a:pPr>
            <a:endParaRPr lang="it-IT" sz="2800" dirty="0" smtClean="0"/>
          </a:p>
          <a:p>
            <a:r>
              <a:rPr lang="it-IT" sz="2800" dirty="0" smtClean="0"/>
              <a:t>TC: dilatazione dei ventricoli cerebrali in alcuni pazienti con mania o depressione psicotica</a:t>
            </a:r>
          </a:p>
          <a:p>
            <a:pPr marL="0" indent="0">
              <a:buNone/>
            </a:pPr>
            <a:endParaRPr lang="it-IT" sz="2800" dirty="0" smtClean="0"/>
          </a:p>
          <a:p>
            <a:r>
              <a:rPr lang="it-IT" sz="2800" dirty="0" smtClean="0"/>
              <a:t>RM: in depressione maggiore nuclei caudati e lobi frontali di minori dimensioni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081425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Aspetti psicodinamici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sz="2800" dirty="0" smtClean="0"/>
              <a:t>Depressione: introiezione della perdita di un oggetto d’investimento affettivo condurrebbe a senso di conflitto, colpa, rabbia, rivolti verso se stessi e quindi a depressione</a:t>
            </a:r>
          </a:p>
          <a:p>
            <a:endParaRPr lang="it-IT" dirty="0" smtClean="0"/>
          </a:p>
          <a:p>
            <a:r>
              <a:rPr lang="it-IT" sz="2800" dirty="0" smtClean="0"/>
              <a:t>Mania: sentimenti di inadeguatezza, indegnità sono convertiti per mezzo di meccanismi di difesa (negazione, formazione reattiva, proiezione) in deliri di grandezza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958366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Autofit/>
          </a:bodyPr>
          <a:lstStyle/>
          <a:p>
            <a:r>
              <a:rPr lang="it-IT" sz="2400" dirty="0"/>
              <a:t>Caratteristiche depressive, maniacali o miste possono essere presenti in corso di</a:t>
            </a:r>
            <a:r>
              <a:rPr lang="it-IT" sz="2400" dirty="0" smtClean="0"/>
              <a:t>:</a:t>
            </a:r>
          </a:p>
          <a:p>
            <a:r>
              <a:rPr lang="it-IT" sz="2400" dirty="0" smtClean="0"/>
              <a:t>Disturbi dell’umore dovuti a condizione medica generale </a:t>
            </a:r>
          </a:p>
          <a:p>
            <a:pPr lvl="1"/>
            <a:r>
              <a:rPr lang="it-IT" sz="1800" dirty="0" smtClean="0"/>
              <a:t>Neurologiche: </a:t>
            </a:r>
            <a:r>
              <a:rPr lang="it-IT" sz="1800" dirty="0"/>
              <a:t>tumori </a:t>
            </a:r>
            <a:r>
              <a:rPr lang="it-IT" sz="1800" dirty="0" smtClean="0"/>
              <a:t>cerebrali, </a:t>
            </a:r>
            <a:r>
              <a:rPr lang="it-IT" sz="1800" dirty="0"/>
              <a:t>m. </a:t>
            </a:r>
            <a:r>
              <a:rPr lang="it-IT" sz="1800" dirty="0" smtClean="0"/>
              <a:t>cerebrovascolari, demenze, epilessia, m</a:t>
            </a:r>
            <a:r>
              <a:rPr lang="it-IT" sz="1800" dirty="0"/>
              <a:t>. di </a:t>
            </a:r>
            <a:r>
              <a:rPr lang="it-IT" sz="1800" dirty="0" smtClean="0"/>
              <a:t>Huntington, traumi</a:t>
            </a:r>
          </a:p>
          <a:p>
            <a:pPr lvl="1"/>
            <a:r>
              <a:rPr lang="it-IT" sz="1800" dirty="0" smtClean="0"/>
              <a:t>Endocrine: sindrome </a:t>
            </a:r>
            <a:r>
              <a:rPr lang="it-IT" sz="1800" dirty="0"/>
              <a:t>di </a:t>
            </a:r>
            <a:r>
              <a:rPr lang="it-IT" sz="1800" dirty="0" err="1" smtClean="0"/>
              <a:t>Cushing</a:t>
            </a:r>
            <a:r>
              <a:rPr lang="it-IT" sz="1800" dirty="0" smtClean="0"/>
              <a:t>, </a:t>
            </a:r>
            <a:r>
              <a:rPr lang="it-IT" sz="1800" dirty="0" err="1"/>
              <a:t>iper</a:t>
            </a:r>
            <a:r>
              <a:rPr lang="it-IT" sz="1800" dirty="0"/>
              <a:t>/</a:t>
            </a:r>
            <a:r>
              <a:rPr lang="it-IT" sz="1800" dirty="0" smtClean="0"/>
              <a:t>ipotiroidismo, </a:t>
            </a:r>
            <a:r>
              <a:rPr lang="it-IT" sz="1800" dirty="0" err="1"/>
              <a:t>Iper</a:t>
            </a:r>
            <a:r>
              <a:rPr lang="it-IT" sz="1800" dirty="0"/>
              <a:t>/</a:t>
            </a:r>
            <a:r>
              <a:rPr lang="it-IT" sz="1800" dirty="0" err="1"/>
              <a:t>ipoparatiroidismo</a:t>
            </a:r>
            <a:endParaRPr lang="it-IT" sz="1800" dirty="0" smtClean="0"/>
          </a:p>
          <a:p>
            <a:pPr lvl="1"/>
            <a:r>
              <a:rPr lang="it-IT" sz="1800" dirty="0" smtClean="0"/>
              <a:t>Infettive e infiammatorie: HIV, </a:t>
            </a:r>
            <a:r>
              <a:rPr lang="it-IT" sz="1800" dirty="0"/>
              <a:t>LES</a:t>
            </a:r>
            <a:endParaRPr lang="it-IT" sz="1800" dirty="0" smtClean="0"/>
          </a:p>
          <a:p>
            <a:pPr lvl="1"/>
            <a:r>
              <a:rPr lang="it-IT" sz="1800" dirty="0" smtClean="0"/>
              <a:t>Altre: </a:t>
            </a:r>
            <a:r>
              <a:rPr lang="it-IT" sz="1800" dirty="0"/>
              <a:t>malattie </a:t>
            </a:r>
            <a:r>
              <a:rPr lang="it-IT" sz="1800" dirty="0" smtClean="0"/>
              <a:t>metaboliche, neoplasie </a:t>
            </a:r>
            <a:r>
              <a:rPr lang="it-IT" sz="1800" dirty="0"/>
              <a:t>(soprattutto pancreatiche e GI)</a:t>
            </a:r>
          </a:p>
          <a:p>
            <a:r>
              <a:rPr lang="it-IT" sz="2400" dirty="0" smtClean="0"/>
              <a:t>Disturbi dell’umore indotti da sostanze</a:t>
            </a:r>
          </a:p>
          <a:p>
            <a:pPr lvl="1"/>
            <a:r>
              <a:rPr lang="it-IT" sz="1800" dirty="0" smtClean="0"/>
              <a:t>Cause farmacologiche di depressione: farmaci cardiaci/antipertensivi (</a:t>
            </a:r>
            <a:r>
              <a:rPr lang="it-IT" sz="1800" dirty="0" err="1" smtClean="0"/>
              <a:t>propranololo</a:t>
            </a:r>
            <a:r>
              <a:rPr lang="it-IT" sz="1800" dirty="0" smtClean="0"/>
              <a:t>), sedativi/ipnotici (barbiturici), ormoni/steroidi, psicotropi, neurologici, antibiotici, antineoplastici, altri</a:t>
            </a:r>
          </a:p>
          <a:p>
            <a:pPr lvl="1"/>
            <a:r>
              <a:rPr lang="it-IT" sz="1800" dirty="0" smtClean="0"/>
              <a:t>Cause farmacologiche di mania: allucinogeni, amfetamine, antidepressivi, cocaina, corticosteroidi, </a:t>
            </a:r>
            <a:r>
              <a:rPr lang="it-IT" sz="1800" dirty="0" err="1" smtClean="0"/>
              <a:t>levodopa</a:t>
            </a:r>
            <a:endParaRPr lang="it-IT" sz="2000" dirty="0" smtClean="0"/>
          </a:p>
        </p:txBody>
      </p:sp>
    </p:spTree>
    <p:extLst>
      <p:ext uri="{BB962C8B-B14F-4D97-AF65-F5344CB8AC3E}">
        <p14:creationId xmlns:p14="http://schemas.microsoft.com/office/powerpoint/2010/main" val="26827155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0000" lnSpcReduction="20000"/>
          </a:bodyPr>
          <a:lstStyle/>
          <a:p>
            <a:r>
              <a:rPr lang="it-IT" dirty="0" smtClean="0"/>
              <a:t>Schizofrenia</a:t>
            </a:r>
          </a:p>
          <a:p>
            <a:pPr lvl="1"/>
            <a:r>
              <a:rPr lang="it-IT" dirty="0" smtClean="0"/>
              <a:t>In fase acuta può essere simile a episodio maniacale acuto o di depressione maggiore con aspetti psicotici</a:t>
            </a:r>
          </a:p>
          <a:p>
            <a:pPr lvl="1"/>
            <a:r>
              <a:rPr lang="it-IT" dirty="0" smtClean="0"/>
              <a:t>La </a:t>
            </a:r>
            <a:r>
              <a:rPr lang="it-IT" dirty="0" err="1" smtClean="0"/>
              <a:t>d.d</a:t>
            </a:r>
            <a:r>
              <a:rPr lang="it-IT" dirty="0" smtClean="0"/>
              <a:t>. si basa su: anamnesi familiare, decorso, storia </a:t>
            </a:r>
            <a:r>
              <a:rPr lang="it-IT" dirty="0" err="1" smtClean="0"/>
              <a:t>premorbosa</a:t>
            </a:r>
            <a:r>
              <a:rPr lang="it-IT" dirty="0" smtClean="0"/>
              <a:t>, risposta alle terapie</a:t>
            </a:r>
          </a:p>
          <a:p>
            <a:pPr lvl="1"/>
            <a:r>
              <a:rPr lang="it-IT" dirty="0" smtClean="0"/>
              <a:t>Depressione o mania con allucinazioni, deliri non congrui con l’umore, perdita giudizio e nessi associativi, scarsa cura di sé, comportamento bizzarro possono essere erroneamente interpretati come schizofrenia </a:t>
            </a:r>
          </a:p>
          <a:p>
            <a:r>
              <a:rPr lang="it-IT" dirty="0" smtClean="0"/>
              <a:t>Lutto</a:t>
            </a:r>
          </a:p>
          <a:p>
            <a:pPr lvl="1"/>
            <a:r>
              <a:rPr lang="it-IT" dirty="0" smtClean="0"/>
              <a:t>Non è un disturbo, ma una profonda tristezza secondaria ad una perdita, che tende a ridursi col tempo. Di solito si risolve entro un anno. Nei soggetti predisposti può evolvere in un episodio depressivo maggiore</a:t>
            </a:r>
          </a:p>
          <a:p>
            <a:pPr lvl="1"/>
            <a:r>
              <a:rPr lang="it-IT" dirty="0" smtClean="0"/>
              <a:t>Quadro clinico può essere simile ad un disturbo depressivo</a:t>
            </a:r>
          </a:p>
          <a:p>
            <a:pPr lvl="1"/>
            <a:r>
              <a:rPr lang="it-IT" dirty="0"/>
              <a:t>S</a:t>
            </a:r>
            <a:r>
              <a:rPr lang="it-IT" dirty="0" smtClean="0"/>
              <a:t>i differenzia dal disturbo depressivo maggiore per l’assenza di idee di suicidio, di profondi sentimenti di disperazione o indegnità</a:t>
            </a:r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0954803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Disturbi di personalità</a:t>
            </a:r>
          </a:p>
          <a:p>
            <a:pPr lvl="1"/>
            <a:r>
              <a:rPr lang="it-IT" dirty="0" smtClean="0"/>
              <a:t>Modalità di comportamento persistenti associate a rigidi stili di difesa</a:t>
            </a:r>
          </a:p>
          <a:p>
            <a:pPr lvl="1"/>
            <a:r>
              <a:rPr lang="it-IT" dirty="0" smtClean="0"/>
              <a:t>Depressione può manifestarsi più facilmente dopo un evento stressante a causa dei meccanismi con cui il soggetto affronta le situazioni</a:t>
            </a:r>
          </a:p>
          <a:p>
            <a:r>
              <a:rPr lang="it-IT" dirty="0" smtClean="0"/>
              <a:t>Disturbo </a:t>
            </a:r>
            <a:r>
              <a:rPr lang="it-IT" dirty="0" err="1" smtClean="0"/>
              <a:t>schizoaffettivo</a:t>
            </a:r>
            <a:endParaRPr lang="it-IT" dirty="0" smtClean="0"/>
          </a:p>
          <a:p>
            <a:pPr lvl="1"/>
            <a:r>
              <a:rPr lang="it-IT" dirty="0" smtClean="0"/>
              <a:t>Segni e sintomi di schizofrenia si associano a rilevanti sintomi di disturbo dell’umore</a:t>
            </a:r>
          </a:p>
          <a:p>
            <a:pPr lvl="1"/>
            <a:r>
              <a:rPr lang="it-IT" dirty="0" smtClean="0"/>
              <a:t>Decorso e prognosi intermedi tra schizofrenia e disturbo dell’umore</a:t>
            </a:r>
          </a:p>
          <a:p>
            <a:endParaRPr lang="it-IT" dirty="0" smtClean="0"/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9792024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Diagnosi differenziale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/>
          </a:bodyPr>
          <a:lstStyle/>
          <a:p>
            <a:r>
              <a:rPr lang="it-IT" dirty="0" smtClean="0"/>
              <a:t>Disturbo dell’adattamento con umore depresso</a:t>
            </a:r>
          </a:p>
          <a:p>
            <a:pPr lvl="1"/>
            <a:r>
              <a:rPr lang="it-IT" dirty="0" smtClean="0"/>
              <a:t>Depressione moderata in risposta ad uno stress chiaramente identificabile, che si risolve con la diminuzione dello stress</a:t>
            </a:r>
          </a:p>
          <a:p>
            <a:r>
              <a:rPr lang="it-IT" dirty="0" smtClean="0"/>
              <a:t>Disturbi primari del sonno</a:t>
            </a:r>
          </a:p>
          <a:p>
            <a:pPr lvl="1"/>
            <a:r>
              <a:rPr lang="it-IT" dirty="0" smtClean="0"/>
              <a:t>Valutare segni e sintomi dell’umore in pazienti con disturbo del sonno</a:t>
            </a:r>
          </a:p>
          <a:p>
            <a:r>
              <a:rPr lang="it-IT" dirty="0" smtClean="0"/>
              <a:t>Altri disturbi mentali</a:t>
            </a:r>
          </a:p>
          <a:p>
            <a:pPr lvl="1"/>
            <a:r>
              <a:rPr lang="it-IT" dirty="0" smtClean="0"/>
              <a:t>Disturbi della condotta alimentare, </a:t>
            </a:r>
            <a:r>
              <a:rPr lang="it-IT" dirty="0" err="1" smtClean="0"/>
              <a:t>somatoformi</a:t>
            </a:r>
            <a:r>
              <a:rPr lang="it-IT" dirty="0" smtClean="0"/>
              <a:t>, d’ansia sono comunemente associati a sintomi depressivi</a:t>
            </a:r>
          </a:p>
          <a:p>
            <a:endParaRPr lang="it-IT" dirty="0" smtClean="0"/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18739554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Decorso e prognosi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Episodi depressivi</a:t>
            </a:r>
          </a:p>
          <a:p>
            <a:pPr lvl="1"/>
            <a:r>
              <a:rPr lang="it-IT" dirty="0" smtClean="0"/>
              <a:t>15%</a:t>
            </a:r>
            <a:r>
              <a:rPr lang="it-IT" dirty="0"/>
              <a:t> </a:t>
            </a:r>
            <a:r>
              <a:rPr lang="it-IT" dirty="0" smtClean="0"/>
              <a:t>dei pazienti depressi arriva a suicidarsi</a:t>
            </a:r>
          </a:p>
          <a:p>
            <a:pPr lvl="1"/>
            <a:r>
              <a:rPr lang="it-IT" dirty="0" smtClean="0"/>
              <a:t>Non trattato, un episodio dura mediamente 10 mesi</a:t>
            </a:r>
          </a:p>
          <a:p>
            <a:pPr lvl="1"/>
            <a:r>
              <a:rPr lang="it-IT" dirty="0" smtClean="0"/>
              <a:t>75% pz ha un 2°episodio nei 6 mesi successivi al primo. Media episodi depressivi durante la vita: 5 episodi</a:t>
            </a:r>
          </a:p>
          <a:p>
            <a:pPr lvl="1"/>
            <a:r>
              <a:rPr lang="it-IT" dirty="0" smtClean="0"/>
              <a:t>Prognosi è generalmente buona</a:t>
            </a:r>
          </a:p>
          <a:p>
            <a:pPr lvl="2"/>
            <a:r>
              <a:rPr lang="it-IT" dirty="0"/>
              <a:t>50% guarisce del tutto</a:t>
            </a:r>
          </a:p>
          <a:p>
            <a:pPr lvl="2"/>
            <a:r>
              <a:rPr lang="it-IT" dirty="0"/>
              <a:t>30% guarisce parzialmente</a:t>
            </a:r>
          </a:p>
          <a:p>
            <a:pPr lvl="2"/>
            <a:r>
              <a:rPr lang="it-IT" dirty="0"/>
              <a:t>20% decorso </a:t>
            </a:r>
            <a:r>
              <a:rPr lang="it-IT" dirty="0" smtClean="0"/>
              <a:t>cronico</a:t>
            </a:r>
          </a:p>
          <a:p>
            <a:pPr lvl="1"/>
            <a:r>
              <a:rPr lang="it-IT" dirty="0" smtClean="0"/>
              <a:t>20-30% pz distimici e ciclotimici sviluppa un disturbo depressivo maggiore, un disturbo bipolare I o II</a:t>
            </a:r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2453238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Decorso e prognosi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Episodi maniacali</a:t>
            </a:r>
          </a:p>
          <a:p>
            <a:pPr lvl="1"/>
            <a:r>
              <a:rPr lang="it-IT" dirty="0" smtClean="0"/>
              <a:t>45% degli episodi maniacali recidiva</a:t>
            </a:r>
          </a:p>
          <a:p>
            <a:pPr lvl="1"/>
            <a:r>
              <a:rPr lang="it-IT" dirty="0" smtClean="0"/>
              <a:t>Non trattati durano 3-6 mesi</a:t>
            </a:r>
          </a:p>
          <a:p>
            <a:pPr lvl="1"/>
            <a:r>
              <a:rPr lang="it-IT" dirty="0" smtClean="0"/>
              <a:t>In media 10 recidive nella vita</a:t>
            </a:r>
          </a:p>
          <a:p>
            <a:pPr lvl="1"/>
            <a:r>
              <a:rPr lang="it-IT" dirty="0" smtClean="0"/>
              <a:t>80-90% pz maniacali col tempo presenta un episodio depressivo completo</a:t>
            </a:r>
          </a:p>
          <a:p>
            <a:pPr lvl="1"/>
            <a:r>
              <a:rPr lang="it-IT" dirty="0" smtClean="0"/>
              <a:t>Prognosi è buona</a:t>
            </a:r>
          </a:p>
          <a:p>
            <a:pPr lvl="2"/>
            <a:r>
              <a:rPr lang="it-IT" dirty="0" smtClean="0"/>
              <a:t>15% guarisce</a:t>
            </a:r>
          </a:p>
          <a:p>
            <a:pPr lvl="2"/>
            <a:r>
              <a:rPr lang="it-IT" dirty="0" smtClean="0"/>
              <a:t>50-60% guarisce parzialmente (recidive multiple, ma buon funzionamento </a:t>
            </a:r>
            <a:r>
              <a:rPr lang="it-IT" dirty="0" err="1" smtClean="0"/>
              <a:t>interepisodico</a:t>
            </a:r>
            <a:r>
              <a:rPr lang="it-IT" dirty="0" smtClean="0"/>
              <a:t>)</a:t>
            </a:r>
          </a:p>
          <a:p>
            <a:pPr lvl="2"/>
            <a:r>
              <a:rPr lang="it-IT" dirty="0" smtClean="0"/>
              <a:t>Circa 30% segni di cronicizzazione dei sintomi, deterioramento sociale</a:t>
            </a:r>
          </a:p>
        </p:txBody>
      </p:sp>
    </p:spTree>
    <p:extLst>
      <p:ext uri="{BB962C8B-B14F-4D97-AF65-F5344CB8AC3E}">
        <p14:creationId xmlns:p14="http://schemas.microsoft.com/office/powerpoint/2010/main" val="24815569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Integrazione trattamenti farmacologici e psicoterapici</a:t>
            </a:r>
          </a:p>
          <a:p>
            <a:r>
              <a:rPr lang="it-IT" dirty="0" smtClean="0"/>
              <a:t>Inibitori selettivi della </a:t>
            </a:r>
            <a:r>
              <a:rPr lang="it-IT" dirty="0" err="1" smtClean="0"/>
              <a:t>ricaptazione</a:t>
            </a:r>
            <a:r>
              <a:rPr lang="it-IT" dirty="0" smtClean="0"/>
              <a:t> della serotonina: 1°scelta per sicurezza, efficacia, tollerabilità</a:t>
            </a:r>
          </a:p>
          <a:p>
            <a:r>
              <a:rPr lang="it-IT" dirty="0" smtClean="0"/>
              <a:t>Anche altri inibitori misti della </a:t>
            </a:r>
            <a:r>
              <a:rPr lang="it-IT" dirty="0" err="1" smtClean="0"/>
              <a:t>ricaptazione</a:t>
            </a:r>
            <a:r>
              <a:rPr lang="it-IT" dirty="0" smtClean="0"/>
              <a:t>, antidepressivi triciclici e antipsicotici atipici sono efficaci nella depressione moderata-grave</a:t>
            </a:r>
          </a:p>
          <a:p>
            <a:r>
              <a:rPr lang="it-IT" dirty="0" smtClean="0"/>
              <a:t>Indicazioni all’uso di un particolare farmaco: precedente buona risposta personale, profilo effetti collaterali, potenziali interazioni farmacologiche</a:t>
            </a:r>
          </a:p>
          <a:p>
            <a:endParaRPr lang="it-IT" dirty="0" smtClean="0"/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3665095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SSRI</a:t>
            </a:r>
          </a:p>
          <a:p>
            <a:pPr lvl="1"/>
            <a:r>
              <a:rPr lang="it-IT" dirty="0"/>
              <a:t>agiscono limitando la </a:t>
            </a:r>
            <a:r>
              <a:rPr lang="it-IT" dirty="0" err="1"/>
              <a:t>ricaptazione</a:t>
            </a:r>
            <a:r>
              <a:rPr lang="it-IT" dirty="0"/>
              <a:t> della serotonina,  sono farmaci molto utilizzati in quanto hanno scarsi effetti </a:t>
            </a:r>
            <a:r>
              <a:rPr lang="it-IT" dirty="0" smtClean="0"/>
              <a:t>collaterali</a:t>
            </a:r>
          </a:p>
          <a:p>
            <a:pPr lvl="1"/>
            <a:r>
              <a:rPr lang="it-IT" dirty="0" err="1"/>
              <a:t>Eff</a:t>
            </a:r>
            <a:r>
              <a:rPr lang="it-IT" dirty="0"/>
              <a:t>. Collaterali: nausea, aumento temporaneo della vigilanza, </a:t>
            </a:r>
            <a:r>
              <a:rPr lang="it-IT" dirty="0" err="1"/>
              <a:t>iporessia</a:t>
            </a:r>
            <a:r>
              <a:rPr lang="it-IT" dirty="0"/>
              <a:t>, insonnia, diarrea, ritardo dell’eiaculazione, sindrome serotoninergica</a:t>
            </a:r>
            <a:endParaRPr lang="it-IT" dirty="0" smtClean="0"/>
          </a:p>
          <a:p>
            <a:pPr lvl="1"/>
            <a:r>
              <a:rPr lang="it-IT" dirty="0" err="1" smtClean="0"/>
              <a:t>Compliance</a:t>
            </a:r>
            <a:r>
              <a:rPr lang="it-IT" dirty="0" smtClean="0"/>
              <a:t> può essere migliorata educando il pz sulla natura autolimitante di molti effetti</a:t>
            </a:r>
          </a:p>
          <a:p>
            <a:pPr lvl="1"/>
            <a:r>
              <a:rPr lang="it-IT" dirty="0" smtClean="0"/>
              <a:t>Gli effetti ansiogeni (e l’eventuale insonnia) possono essere corretti mediante benzodiazepine</a:t>
            </a:r>
          </a:p>
          <a:p>
            <a:pPr lvl="1"/>
            <a:r>
              <a:rPr lang="it-IT" dirty="0" smtClean="0"/>
              <a:t>Pazienti che non rispondono ad un SSRI o non lo tollerano possono rispondere ad un altro SSRI</a:t>
            </a:r>
          </a:p>
          <a:p>
            <a:pPr lvl="1"/>
            <a:endParaRPr lang="it-IT" dirty="0" smtClean="0"/>
          </a:p>
          <a:p>
            <a:endParaRPr lang="it-IT" dirty="0" smtClean="0"/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3710391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SSRI</a:t>
            </a:r>
          </a:p>
          <a:p>
            <a:pPr lvl="1"/>
            <a:r>
              <a:rPr lang="it-IT" dirty="0" err="1"/>
              <a:t>Fluoxetina</a:t>
            </a:r>
            <a:r>
              <a:rPr lang="it-IT" dirty="0"/>
              <a:t> (Prozac; dose iniziale: 20; dose usuale: 20-60)</a:t>
            </a:r>
          </a:p>
          <a:p>
            <a:pPr lvl="1"/>
            <a:r>
              <a:rPr lang="it-IT" dirty="0" err="1"/>
              <a:t>Fluvoxamina</a:t>
            </a:r>
            <a:r>
              <a:rPr lang="it-IT" dirty="0"/>
              <a:t> (</a:t>
            </a:r>
            <a:r>
              <a:rPr lang="it-IT" dirty="0" err="1"/>
              <a:t>Fevarin</a:t>
            </a:r>
            <a:r>
              <a:rPr lang="it-IT" dirty="0"/>
              <a:t>; dose iniziale: 50; dose usuale: 100-300)</a:t>
            </a:r>
          </a:p>
          <a:p>
            <a:pPr lvl="1"/>
            <a:r>
              <a:rPr lang="it-IT" dirty="0" err="1"/>
              <a:t>Paroxetina</a:t>
            </a:r>
            <a:r>
              <a:rPr lang="it-IT" dirty="0"/>
              <a:t> (</a:t>
            </a:r>
            <a:r>
              <a:rPr lang="it-IT" dirty="0" err="1"/>
              <a:t>Sereupin</a:t>
            </a:r>
            <a:r>
              <a:rPr lang="it-IT" dirty="0"/>
              <a:t>; dose iniziale: 20; dose usuale: 20-60)</a:t>
            </a:r>
          </a:p>
          <a:p>
            <a:pPr lvl="1"/>
            <a:r>
              <a:rPr lang="it-IT" dirty="0" err="1"/>
              <a:t>Citalopram</a:t>
            </a:r>
            <a:r>
              <a:rPr lang="it-IT" dirty="0"/>
              <a:t> (</a:t>
            </a:r>
            <a:r>
              <a:rPr lang="it-IT" dirty="0" err="1"/>
              <a:t>Seropram</a:t>
            </a:r>
            <a:r>
              <a:rPr lang="it-IT" dirty="0"/>
              <a:t>; dose iniziale: 20; dose usuale: 20-40)</a:t>
            </a:r>
          </a:p>
          <a:p>
            <a:pPr lvl="1"/>
            <a:r>
              <a:rPr lang="it-IT" dirty="0" err="1"/>
              <a:t>Sertralina</a:t>
            </a:r>
            <a:r>
              <a:rPr lang="it-IT" dirty="0"/>
              <a:t> (</a:t>
            </a:r>
            <a:r>
              <a:rPr lang="it-IT" dirty="0" err="1"/>
              <a:t>Zoloft</a:t>
            </a:r>
            <a:r>
              <a:rPr lang="it-IT" dirty="0"/>
              <a:t>; dose iniziale: 50; dose usuale 50-200)</a:t>
            </a:r>
          </a:p>
          <a:p>
            <a:pPr lvl="1"/>
            <a:r>
              <a:rPr lang="it-IT" dirty="0" err="1"/>
              <a:t>Escitalopram</a:t>
            </a:r>
            <a:r>
              <a:rPr lang="it-IT" dirty="0"/>
              <a:t> (</a:t>
            </a:r>
            <a:r>
              <a:rPr lang="it-IT" dirty="0" err="1"/>
              <a:t>Cipralex</a:t>
            </a:r>
            <a:r>
              <a:rPr lang="it-IT" dirty="0"/>
              <a:t>; dose iniziale10; dose usuale: 10-20</a:t>
            </a:r>
            <a:r>
              <a:rPr lang="it-IT" dirty="0" smtClean="0"/>
              <a:t>)</a:t>
            </a:r>
          </a:p>
          <a:p>
            <a:pPr marL="457200" lvl="1" indent="0">
              <a:buNone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4004514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NARI</a:t>
            </a:r>
          </a:p>
          <a:p>
            <a:pPr lvl="1"/>
            <a:r>
              <a:rPr lang="it-IT" dirty="0"/>
              <a:t>agiscono limitando la </a:t>
            </a:r>
            <a:r>
              <a:rPr lang="it-IT" dirty="0" err="1"/>
              <a:t>ricaptazione</a:t>
            </a:r>
            <a:r>
              <a:rPr lang="it-IT" dirty="0"/>
              <a:t> della noradrenalina</a:t>
            </a:r>
          </a:p>
          <a:p>
            <a:pPr lvl="1"/>
            <a:r>
              <a:rPr lang="it-IT" dirty="0"/>
              <a:t>	</a:t>
            </a:r>
            <a:r>
              <a:rPr lang="it-IT" dirty="0" err="1"/>
              <a:t>Eff</a:t>
            </a:r>
            <a:r>
              <a:rPr lang="it-IT" dirty="0"/>
              <a:t>. Collaterali: tachicardia, sudorazione aumentata, tremori, ipotensione, vertigini, insonnia, ritardo dell’eiaculazione</a:t>
            </a:r>
          </a:p>
          <a:p>
            <a:pPr lvl="1"/>
            <a:r>
              <a:rPr lang="it-IT" dirty="0" err="1"/>
              <a:t>Reboxetina</a:t>
            </a:r>
            <a:r>
              <a:rPr lang="it-IT" dirty="0"/>
              <a:t> (</a:t>
            </a:r>
            <a:r>
              <a:rPr lang="it-IT" dirty="0" err="1"/>
              <a:t>Davedax</a:t>
            </a:r>
            <a:r>
              <a:rPr lang="it-IT" dirty="0"/>
              <a:t>; dose iniziale 4; dose usuale 4-8)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SNRI</a:t>
            </a:r>
          </a:p>
          <a:p>
            <a:pPr lvl="1"/>
            <a:r>
              <a:rPr lang="it-IT" dirty="0"/>
              <a:t>agiscono limitando la </a:t>
            </a:r>
            <a:r>
              <a:rPr lang="it-IT" dirty="0" err="1"/>
              <a:t>ricaptazione</a:t>
            </a:r>
            <a:r>
              <a:rPr lang="it-IT" dirty="0"/>
              <a:t> della serotonina e della noradrenalina</a:t>
            </a:r>
          </a:p>
          <a:p>
            <a:pPr lvl="1"/>
            <a:r>
              <a:rPr lang="it-IT" dirty="0"/>
              <a:t>	</a:t>
            </a:r>
            <a:r>
              <a:rPr lang="it-IT" dirty="0" err="1"/>
              <a:t>Eff</a:t>
            </a:r>
            <a:r>
              <a:rPr lang="it-IT" dirty="0"/>
              <a:t>. collaterali: nausea, aumento temporaneo della vigilanza, </a:t>
            </a:r>
            <a:r>
              <a:rPr lang="it-IT" dirty="0" err="1"/>
              <a:t>iporessia</a:t>
            </a:r>
            <a:r>
              <a:rPr lang="it-IT" dirty="0"/>
              <a:t>, insonnia, diarrea, ritardo dell’eiaculazione, sindrome serotoninergica,  ipertensione, </a:t>
            </a:r>
            <a:r>
              <a:rPr lang="it-IT" dirty="0" smtClean="0"/>
              <a:t>convulsioni</a:t>
            </a:r>
            <a:endParaRPr lang="it-IT" dirty="0"/>
          </a:p>
          <a:p>
            <a:pPr lvl="1"/>
            <a:r>
              <a:rPr lang="it-IT" dirty="0"/>
              <a:t>	</a:t>
            </a:r>
            <a:r>
              <a:rPr lang="it-IT" dirty="0" err="1"/>
              <a:t>Venlafaxina</a:t>
            </a:r>
            <a:r>
              <a:rPr lang="it-IT" dirty="0"/>
              <a:t> (</a:t>
            </a:r>
            <a:r>
              <a:rPr lang="it-IT" dirty="0" err="1"/>
              <a:t>Efexor</a:t>
            </a:r>
            <a:r>
              <a:rPr lang="it-IT" dirty="0"/>
              <a:t>; dose iniziale: 37.5; dose usuale: 75-375)</a:t>
            </a:r>
          </a:p>
          <a:p>
            <a:pPr lvl="1"/>
            <a:r>
              <a:rPr lang="it-IT" dirty="0" err="1"/>
              <a:t>Duloxetina</a:t>
            </a:r>
            <a:r>
              <a:rPr lang="it-IT" dirty="0"/>
              <a:t> (</a:t>
            </a:r>
            <a:r>
              <a:rPr lang="it-IT" dirty="0" err="1"/>
              <a:t>Cymbalta</a:t>
            </a:r>
            <a:r>
              <a:rPr lang="it-IT" dirty="0"/>
              <a:t>; dose iniziale: 60; dose usuale: 60-120</a:t>
            </a:r>
            <a:r>
              <a:rPr lang="it-IT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4916551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NASSA</a:t>
            </a:r>
          </a:p>
          <a:p>
            <a:pPr lvl="1"/>
            <a:r>
              <a:rPr lang="it-IT" dirty="0"/>
              <a:t>agiscono, con meccanismo diverso rispetto ai precedenti, limitando la </a:t>
            </a:r>
            <a:r>
              <a:rPr lang="it-IT" dirty="0" err="1"/>
              <a:t>ricaptazione</a:t>
            </a:r>
            <a:r>
              <a:rPr lang="it-IT" dirty="0"/>
              <a:t> della serotonina e della noradrenalina.</a:t>
            </a:r>
          </a:p>
          <a:p>
            <a:pPr lvl="1"/>
            <a:r>
              <a:rPr lang="it-IT" dirty="0"/>
              <a:t>	</a:t>
            </a:r>
            <a:r>
              <a:rPr lang="it-IT" dirty="0" err="1"/>
              <a:t>Eff</a:t>
            </a:r>
            <a:r>
              <a:rPr lang="it-IT" dirty="0"/>
              <a:t>. Collaterali: sedazione, aumento di peso, ipotensione ortostatica, convulsioni.</a:t>
            </a:r>
          </a:p>
          <a:p>
            <a:pPr lvl="1"/>
            <a:r>
              <a:rPr lang="it-IT" dirty="0" err="1"/>
              <a:t>Mirtazapina</a:t>
            </a:r>
            <a:r>
              <a:rPr lang="it-IT" dirty="0"/>
              <a:t> (</a:t>
            </a:r>
            <a:r>
              <a:rPr lang="it-IT" dirty="0" err="1"/>
              <a:t>Remeron</a:t>
            </a:r>
            <a:r>
              <a:rPr lang="it-IT" dirty="0"/>
              <a:t>; dose iniziale: 15; dose usuale: 15-45) </a:t>
            </a:r>
          </a:p>
          <a:p>
            <a:endParaRPr lang="it-IT" dirty="0" smtClean="0"/>
          </a:p>
          <a:p>
            <a:r>
              <a:rPr lang="it-IT" dirty="0" smtClean="0"/>
              <a:t>NDRI</a:t>
            </a:r>
          </a:p>
          <a:p>
            <a:pPr lvl="1"/>
            <a:r>
              <a:rPr lang="it-IT" dirty="0" smtClean="0"/>
              <a:t>agiscono </a:t>
            </a:r>
            <a:r>
              <a:rPr lang="it-IT" dirty="0"/>
              <a:t>limitando la </a:t>
            </a:r>
            <a:r>
              <a:rPr lang="it-IT" dirty="0" err="1"/>
              <a:t>ricaptazione</a:t>
            </a:r>
            <a:r>
              <a:rPr lang="it-IT" dirty="0"/>
              <a:t> della serotonina e della </a:t>
            </a:r>
            <a:r>
              <a:rPr lang="it-IT" dirty="0" smtClean="0"/>
              <a:t>noradrenalina</a:t>
            </a:r>
            <a:endParaRPr lang="it-IT" dirty="0"/>
          </a:p>
          <a:p>
            <a:pPr lvl="1"/>
            <a:r>
              <a:rPr lang="it-IT" dirty="0"/>
              <a:t>	</a:t>
            </a:r>
            <a:r>
              <a:rPr lang="it-IT" dirty="0" err="1"/>
              <a:t>Eff</a:t>
            </a:r>
            <a:r>
              <a:rPr lang="it-IT" dirty="0"/>
              <a:t>. Collaterali: aumento temporaneo della vigilanza, </a:t>
            </a:r>
            <a:r>
              <a:rPr lang="it-IT" dirty="0" err="1"/>
              <a:t>iporessia</a:t>
            </a:r>
            <a:r>
              <a:rPr lang="it-IT" dirty="0"/>
              <a:t>, insonnia, ipertensione, </a:t>
            </a:r>
            <a:r>
              <a:rPr lang="it-IT" dirty="0" smtClean="0"/>
              <a:t>convulsioni</a:t>
            </a:r>
            <a:endParaRPr lang="it-IT" dirty="0"/>
          </a:p>
          <a:p>
            <a:pPr lvl="1"/>
            <a:r>
              <a:rPr lang="it-IT" dirty="0" smtClean="0"/>
              <a:t>Bupropione </a:t>
            </a:r>
            <a:r>
              <a:rPr lang="it-IT" dirty="0"/>
              <a:t>(</a:t>
            </a:r>
            <a:r>
              <a:rPr lang="it-IT" dirty="0" err="1"/>
              <a:t>Wellbutrin</a:t>
            </a:r>
            <a:r>
              <a:rPr lang="it-IT" dirty="0"/>
              <a:t>; dose iniziale: 150; dose usuale: 300-450)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57961566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7364"/>
            <a:ext cx="8229600" cy="5257800"/>
          </a:xfrm>
        </p:spPr>
        <p:txBody>
          <a:bodyPr>
            <a:noAutofit/>
          </a:bodyPr>
          <a:lstStyle/>
          <a:p>
            <a:r>
              <a:rPr lang="it-IT" sz="2800" dirty="0" smtClean="0"/>
              <a:t>Antidepressivi triciclici ed eterociclici</a:t>
            </a:r>
            <a:endParaRPr lang="it-IT" sz="2800" dirty="0"/>
          </a:p>
          <a:p>
            <a:pPr lvl="1"/>
            <a:r>
              <a:rPr lang="it-IT" sz="2000" dirty="0"/>
              <a:t>agiscono su diversi neurotrasmettitori quali la noradrenalina, la serotonina e la dopamina. Sono farmaci che agiscono anche su altri sistemi recettoriali e questo può causare diversi effetti collaterali.</a:t>
            </a:r>
          </a:p>
          <a:p>
            <a:pPr lvl="1"/>
            <a:r>
              <a:rPr lang="it-IT" sz="2000" dirty="0"/>
              <a:t>	</a:t>
            </a:r>
            <a:r>
              <a:rPr lang="it-IT" sz="2000" dirty="0" err="1"/>
              <a:t>Eff</a:t>
            </a:r>
            <a:r>
              <a:rPr lang="it-IT" sz="2000" dirty="0"/>
              <a:t>. Collaterali: xerostomia, stipsi, ipotensione ortostatica, sedazione, vertigini, aumento di peso, alterazioni cognitive.</a:t>
            </a:r>
          </a:p>
          <a:p>
            <a:pPr lvl="1"/>
            <a:r>
              <a:rPr lang="it-IT" sz="2000" dirty="0"/>
              <a:t>	Controindicazioni: glaucoma ad angolo chiuso, ipertrofia prostatica, gravidanza, epatopatie, cardiopatie, epilessia.</a:t>
            </a:r>
          </a:p>
          <a:p>
            <a:pPr lvl="1"/>
            <a:r>
              <a:rPr lang="it-IT" sz="2000" dirty="0" err="1"/>
              <a:t>Clomipramina</a:t>
            </a:r>
            <a:r>
              <a:rPr lang="it-IT" sz="2000" dirty="0"/>
              <a:t> (</a:t>
            </a:r>
            <a:r>
              <a:rPr lang="it-IT" sz="2000" dirty="0" err="1"/>
              <a:t>Anafranil</a:t>
            </a:r>
            <a:r>
              <a:rPr lang="it-IT" sz="2000" dirty="0"/>
              <a:t>; dose iniziale: 25-50; dose abituale: 100-300)</a:t>
            </a:r>
          </a:p>
          <a:p>
            <a:pPr lvl="1"/>
            <a:r>
              <a:rPr lang="it-IT" sz="2000" dirty="0" err="1"/>
              <a:t>Imipramina</a:t>
            </a:r>
            <a:r>
              <a:rPr lang="it-IT" sz="2000" dirty="0"/>
              <a:t> (</a:t>
            </a:r>
            <a:r>
              <a:rPr lang="it-IT" sz="2000" dirty="0" err="1"/>
              <a:t>Tofranil</a:t>
            </a:r>
            <a:r>
              <a:rPr lang="it-IT" sz="2000" dirty="0"/>
              <a:t>; dose iniziale: 25-50; dose abituale: 100-300)</a:t>
            </a:r>
          </a:p>
          <a:p>
            <a:pPr lvl="1"/>
            <a:r>
              <a:rPr lang="it-IT" sz="2000" dirty="0" err="1"/>
              <a:t>Amitriptilina</a:t>
            </a:r>
            <a:r>
              <a:rPr lang="it-IT" sz="2000" dirty="0"/>
              <a:t> (</a:t>
            </a:r>
            <a:r>
              <a:rPr lang="it-IT" sz="2000" dirty="0" err="1"/>
              <a:t>Laroxyl</a:t>
            </a:r>
            <a:r>
              <a:rPr lang="it-IT" sz="2000" dirty="0"/>
              <a:t>; dose iniziale: 25-50; dose abituale: 100-300)</a:t>
            </a:r>
          </a:p>
          <a:p>
            <a:pPr lvl="1"/>
            <a:r>
              <a:rPr lang="it-IT" sz="2000" dirty="0" err="1"/>
              <a:t>Desipramina</a:t>
            </a:r>
            <a:r>
              <a:rPr lang="it-IT" sz="2000" dirty="0"/>
              <a:t> (</a:t>
            </a:r>
            <a:r>
              <a:rPr lang="it-IT" sz="2000" dirty="0" err="1"/>
              <a:t>Nortimil</a:t>
            </a:r>
            <a:r>
              <a:rPr lang="it-IT" sz="2000" dirty="0"/>
              <a:t>; dose iniziale: 25-50; dose abituale: 100-300)</a:t>
            </a:r>
          </a:p>
          <a:p>
            <a:pPr lvl="1"/>
            <a:r>
              <a:rPr lang="it-IT" sz="2000" dirty="0" err="1"/>
              <a:t>Trimipramina</a:t>
            </a:r>
            <a:r>
              <a:rPr lang="it-IT" sz="2000" dirty="0"/>
              <a:t> (</a:t>
            </a:r>
            <a:r>
              <a:rPr lang="it-IT" sz="2000" dirty="0" err="1"/>
              <a:t>Surmontil</a:t>
            </a:r>
            <a:r>
              <a:rPr lang="it-IT" sz="2000" dirty="0"/>
              <a:t>; dose iniziale: 25-50; dose abituale: 75-300)</a:t>
            </a:r>
          </a:p>
          <a:p>
            <a:pPr lvl="1"/>
            <a:r>
              <a:rPr lang="it-IT" sz="2000" dirty="0" err="1"/>
              <a:t>Nortriptilina</a:t>
            </a:r>
            <a:r>
              <a:rPr lang="it-IT" sz="2000" dirty="0"/>
              <a:t> (</a:t>
            </a:r>
            <a:r>
              <a:rPr lang="it-IT" sz="2000" dirty="0" err="1"/>
              <a:t>Noritren</a:t>
            </a:r>
            <a:r>
              <a:rPr lang="it-IT" sz="2000" dirty="0"/>
              <a:t>; dose iniziale: 25; dose abituale: 50-200)</a:t>
            </a:r>
          </a:p>
          <a:p>
            <a:pPr lvl="1"/>
            <a:r>
              <a:rPr lang="it-IT" sz="2000" dirty="0" err="1"/>
              <a:t>Maprotilina</a:t>
            </a:r>
            <a:r>
              <a:rPr lang="it-IT" sz="2000" dirty="0"/>
              <a:t> (</a:t>
            </a:r>
            <a:r>
              <a:rPr lang="it-IT" sz="2000" dirty="0" err="1"/>
              <a:t>Ludiomil</a:t>
            </a:r>
            <a:r>
              <a:rPr lang="it-IT" sz="2000" dirty="0"/>
              <a:t>; dose iniziale: 75; dose abituale: 110-225</a:t>
            </a:r>
            <a:r>
              <a:rPr lang="it-IT" sz="2000" dirty="0" smtClean="0"/>
              <a:t>)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2815343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IMAO</a:t>
            </a:r>
          </a:p>
          <a:p>
            <a:pPr lvl="1"/>
            <a:r>
              <a:rPr lang="it-IT" dirty="0"/>
              <a:t>agiscono sugli enzimi che degradano i neurotrasmettitori, così da aumentare la loro presenza </a:t>
            </a:r>
            <a:r>
              <a:rPr lang="it-IT" dirty="0" err="1"/>
              <a:t>intersinaptica</a:t>
            </a:r>
            <a:r>
              <a:rPr lang="it-IT" dirty="0"/>
              <a:t>. Sono farmaci che interagiscono con molti farmaci e con sostanze presenti in molti alimenti (ad es. formaggio stagionato, vino rosso, cioccolata), questo limita il loro utilizzo in quanto è necessario seguire una dieta priva di questi alimenti.</a:t>
            </a:r>
          </a:p>
          <a:p>
            <a:pPr lvl="1"/>
            <a:r>
              <a:rPr lang="it-IT" dirty="0" err="1"/>
              <a:t>Tranilcipromina</a:t>
            </a:r>
            <a:r>
              <a:rPr lang="it-IT" dirty="0"/>
              <a:t> (</a:t>
            </a:r>
            <a:r>
              <a:rPr lang="it-IT" dirty="0" err="1"/>
              <a:t>Parmodalin</a:t>
            </a:r>
            <a:r>
              <a:rPr lang="it-IT" dirty="0"/>
              <a:t> con </a:t>
            </a:r>
            <a:r>
              <a:rPr lang="it-IT" dirty="0" err="1"/>
              <a:t>trifluoperazina</a:t>
            </a:r>
            <a:r>
              <a:rPr lang="it-IT" dirty="0"/>
              <a:t>; dose iniziale: 10, dose abituale: 30-60)</a:t>
            </a:r>
          </a:p>
          <a:p>
            <a:pPr lvl="1"/>
            <a:r>
              <a:rPr lang="it-IT" dirty="0" err="1"/>
              <a:t>Fenelzina</a:t>
            </a:r>
            <a:r>
              <a:rPr lang="it-IT" dirty="0"/>
              <a:t> (</a:t>
            </a:r>
            <a:r>
              <a:rPr lang="it-IT" dirty="0" err="1"/>
              <a:t>Margyl</a:t>
            </a:r>
            <a:r>
              <a:rPr lang="it-IT" dirty="0"/>
              <a:t>: dose iniziale: 15; dose abituale: 45-90)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448953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Fase acuta</a:t>
            </a:r>
          </a:p>
          <a:p>
            <a:pPr lvl="1"/>
            <a:r>
              <a:rPr lang="it-IT" dirty="0"/>
              <a:t>La durata minima della fase acuta di un episodio depressivo è di 6-12 settimane</a:t>
            </a:r>
          </a:p>
          <a:p>
            <a:pPr lvl="1"/>
            <a:r>
              <a:rPr lang="it-IT" dirty="0"/>
              <a:t>L’obiettivo è quello di indurre la remissione della sintomatologia</a:t>
            </a:r>
          </a:p>
          <a:p>
            <a:pPr lvl="1"/>
            <a:r>
              <a:rPr lang="it-IT" dirty="0"/>
              <a:t>Gli AD sono indicati nei casi di EDM di grado moderato o severo</a:t>
            </a:r>
          </a:p>
          <a:p>
            <a:pPr lvl="1"/>
            <a:r>
              <a:rPr lang="it-IT" dirty="0"/>
              <a:t>I</a:t>
            </a:r>
            <a:r>
              <a:rPr lang="it-IT" dirty="0" smtClean="0"/>
              <a:t> </a:t>
            </a:r>
            <a:r>
              <a:rPr lang="it-IT" dirty="0"/>
              <a:t>farmaci di prima scelta sono SSRI, SNRI, </a:t>
            </a:r>
            <a:r>
              <a:rPr lang="it-IT" dirty="0" err="1"/>
              <a:t>mirtazapina</a:t>
            </a:r>
            <a:r>
              <a:rPr lang="it-IT" dirty="0"/>
              <a:t>, bupropione </a:t>
            </a:r>
            <a:endParaRPr lang="it-IT" dirty="0" smtClean="0"/>
          </a:p>
          <a:p>
            <a:pPr lvl="1"/>
            <a:r>
              <a:rPr lang="it-IT" dirty="0" smtClean="0"/>
              <a:t>TCA </a:t>
            </a:r>
            <a:r>
              <a:rPr lang="it-IT" dirty="0"/>
              <a:t>e IMAO andrebbero utilizzati in caso di mancata risposta agli altri farmaci</a:t>
            </a:r>
          </a:p>
          <a:p>
            <a:pPr lvl="1"/>
            <a:r>
              <a:rPr lang="it-IT" dirty="0"/>
              <a:t>Il periodo iniziale della terapia è spesso problematico e il rischio di mancata aderenza alla terapia è elevato</a:t>
            </a:r>
          </a:p>
          <a:p>
            <a:pPr lvl="1"/>
            <a:r>
              <a:rPr lang="it-IT" dirty="0"/>
              <a:t>Tutti gli AD devono essere assunti per almeno 4-6 settimane  prima di considerare una mancata o parziale risposta, se vi è totale assenza di risposta conviene cambiare farmaco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77413376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Fase di mantenimento</a:t>
            </a:r>
          </a:p>
          <a:p>
            <a:pPr lvl="1"/>
            <a:r>
              <a:rPr lang="it-IT" dirty="0"/>
              <a:t>La terapia in questa fase si configura come strategia preventiva</a:t>
            </a:r>
          </a:p>
          <a:p>
            <a:pPr lvl="1"/>
            <a:r>
              <a:rPr lang="it-IT" dirty="0"/>
              <a:t>La terapia di mantenimento è indicata per pazienti con tre o più episodi o per pazienti con fattori di rischio per recidiva:</a:t>
            </a:r>
          </a:p>
          <a:p>
            <a:pPr lvl="2"/>
            <a:r>
              <a:rPr lang="it-IT" dirty="0"/>
              <a:t>Sintomi residui</a:t>
            </a:r>
          </a:p>
          <a:p>
            <a:pPr lvl="2"/>
            <a:r>
              <a:rPr lang="it-IT" dirty="0"/>
              <a:t>Stress psicosociale</a:t>
            </a:r>
          </a:p>
          <a:p>
            <a:pPr lvl="2"/>
            <a:r>
              <a:rPr lang="it-IT" dirty="0"/>
              <a:t>Familiarità positiva per disturbi dell’umore</a:t>
            </a:r>
          </a:p>
          <a:p>
            <a:pPr lvl="2"/>
            <a:r>
              <a:rPr lang="it-IT" dirty="0"/>
              <a:t>Gravità degli episodi precedenti</a:t>
            </a:r>
          </a:p>
          <a:p>
            <a:pPr lvl="2"/>
            <a:r>
              <a:rPr lang="it-IT" dirty="0"/>
              <a:t>Sintomi psicotici</a:t>
            </a:r>
          </a:p>
          <a:p>
            <a:pPr lvl="2"/>
            <a:r>
              <a:rPr lang="it-IT" dirty="0"/>
              <a:t>Rischio </a:t>
            </a:r>
            <a:r>
              <a:rPr lang="it-IT" dirty="0" smtClean="0"/>
              <a:t>suicidario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4435863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Trattamento di mantenimento per almeno 5 mesi aiuta a prevenire le recidive</a:t>
            </a:r>
          </a:p>
          <a:p>
            <a:r>
              <a:rPr lang="it-IT" dirty="0" smtClean="0"/>
              <a:t>Trattamento cronico può essere indicato nei pz con disturbo depressivo maggiore ricorrente</a:t>
            </a:r>
          </a:p>
          <a:p>
            <a:r>
              <a:rPr lang="it-IT" dirty="0" smtClean="0"/>
              <a:t>TEC utile nel disturbo depressivo maggiore refrattario e negli episodi depressivi maggiori con caratteristiche psicotiche</a:t>
            </a:r>
          </a:p>
          <a:p>
            <a:r>
              <a:rPr lang="it-IT" dirty="0" smtClean="0"/>
              <a:t>Trattamento della depressione in un disturbo bipolare:</a:t>
            </a:r>
          </a:p>
          <a:p>
            <a:pPr lvl="1"/>
            <a:r>
              <a:rPr lang="it-IT" dirty="0" smtClean="0"/>
              <a:t>litio è prima scelta</a:t>
            </a:r>
          </a:p>
          <a:p>
            <a:pPr lvl="1"/>
            <a:r>
              <a:rPr lang="it-IT" dirty="0" smtClean="0"/>
              <a:t>antidepressivi solo se strettamente necessario, monitorando accuratamente per rischio di insorgenza sintomi maniacali</a:t>
            </a:r>
          </a:p>
        </p:txBody>
      </p:sp>
    </p:spTree>
    <p:extLst>
      <p:ext uri="{BB962C8B-B14F-4D97-AF65-F5344CB8AC3E}">
        <p14:creationId xmlns:p14="http://schemas.microsoft.com/office/powerpoint/2010/main" val="14383093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Psicoterapia</a:t>
            </a:r>
          </a:p>
          <a:p>
            <a:pPr lvl="1"/>
            <a:r>
              <a:rPr lang="it-IT" dirty="0" smtClean="0"/>
              <a:t>Efficace, in particolare in associazione agli antidepressivi</a:t>
            </a:r>
          </a:p>
          <a:p>
            <a:pPr lvl="1"/>
            <a:r>
              <a:rPr lang="it-IT" dirty="0" smtClean="0"/>
              <a:t>Cognitiva: correggere le percezioni negative e le distorsioni croniche del pensiero che conducono alla depressione</a:t>
            </a:r>
          </a:p>
          <a:p>
            <a:pPr lvl="1"/>
            <a:r>
              <a:rPr lang="it-IT" dirty="0" smtClean="0"/>
              <a:t>Comportamentale: eliminare specifici e circoscritti comportamenti indesiderati</a:t>
            </a:r>
          </a:p>
          <a:p>
            <a:pPr lvl="1"/>
            <a:r>
              <a:rPr lang="it-IT" dirty="0" smtClean="0"/>
              <a:t>Interpersonale: accento sui problemi interpersonali attuali</a:t>
            </a:r>
          </a:p>
        </p:txBody>
      </p:sp>
    </p:spTree>
    <p:extLst>
      <p:ext uri="{BB962C8B-B14F-4D97-AF65-F5344CB8AC3E}">
        <p14:creationId xmlns:p14="http://schemas.microsoft.com/office/powerpoint/2010/main" val="144383260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depressivi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Psicoterapia</a:t>
            </a:r>
          </a:p>
          <a:p>
            <a:pPr lvl="1"/>
            <a:r>
              <a:rPr lang="it-IT" dirty="0" smtClean="0"/>
              <a:t>A orientamento psicoanalitico: volta alla comprensione di conflitti e motivazioni inconsce</a:t>
            </a:r>
          </a:p>
          <a:p>
            <a:pPr lvl="1"/>
            <a:r>
              <a:rPr lang="it-IT" dirty="0" smtClean="0"/>
              <a:t>Di sostegno: scopo principale è fornire un sostegno emotivo</a:t>
            </a:r>
          </a:p>
          <a:p>
            <a:pPr lvl="1"/>
            <a:r>
              <a:rPr lang="it-IT" dirty="0" smtClean="0"/>
              <a:t>Di gruppo: sostegno, discussione, rinforzo positivo e interazioni interpersonali con gli altri membri del gruppo</a:t>
            </a:r>
          </a:p>
          <a:p>
            <a:pPr lvl="1"/>
            <a:r>
              <a:rPr lang="it-IT" dirty="0" smtClean="0"/>
              <a:t>Familiare: indicata soprattutto quando la depressione è sostenuta o mantenuta da modelli di comportamento familiari</a:t>
            </a:r>
          </a:p>
        </p:txBody>
      </p:sp>
    </p:spTree>
    <p:extLst>
      <p:ext uri="{BB962C8B-B14F-4D97-AF65-F5344CB8AC3E}">
        <p14:creationId xmlns:p14="http://schemas.microsoft.com/office/powerpoint/2010/main" val="428796393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/>
              <a:t>Integrazione trattamenti farmacologici e </a:t>
            </a:r>
            <a:r>
              <a:rPr lang="it-IT" dirty="0" smtClean="0"/>
              <a:t>psicoterapici</a:t>
            </a:r>
          </a:p>
          <a:p>
            <a:r>
              <a:rPr lang="it-IT" dirty="0" smtClean="0"/>
              <a:t>Farmaci efficaci:</a:t>
            </a:r>
          </a:p>
          <a:p>
            <a:pPr lvl="1"/>
            <a:r>
              <a:rPr lang="it-IT" dirty="0" smtClean="0"/>
              <a:t>Stabilizzatori del tono dell’umore (litio, </a:t>
            </a:r>
            <a:r>
              <a:rPr lang="it-IT" dirty="0" err="1" smtClean="0"/>
              <a:t>valproato</a:t>
            </a:r>
            <a:r>
              <a:rPr lang="it-IT" dirty="0" smtClean="0"/>
              <a:t>, </a:t>
            </a:r>
            <a:r>
              <a:rPr lang="it-IT" dirty="0" err="1" smtClean="0"/>
              <a:t>carbamazepina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Antipsicotici atipici (</a:t>
            </a:r>
            <a:r>
              <a:rPr lang="it-IT" dirty="0" err="1" smtClean="0"/>
              <a:t>olanzapina</a:t>
            </a:r>
            <a:r>
              <a:rPr lang="it-IT" dirty="0" smtClean="0"/>
              <a:t>, </a:t>
            </a:r>
            <a:r>
              <a:rPr lang="it-IT" dirty="0" err="1" smtClean="0"/>
              <a:t>risperidone</a:t>
            </a:r>
            <a:r>
              <a:rPr lang="it-IT" dirty="0" smtClean="0"/>
              <a:t>, </a:t>
            </a:r>
            <a:r>
              <a:rPr lang="it-IT" dirty="0" err="1" smtClean="0"/>
              <a:t>quetiapina</a:t>
            </a:r>
            <a:r>
              <a:rPr lang="it-IT" dirty="0" smtClean="0"/>
              <a:t>, </a:t>
            </a:r>
            <a:r>
              <a:rPr lang="it-IT" dirty="0" err="1" smtClean="0"/>
              <a:t>aripiprazolo</a:t>
            </a:r>
            <a:r>
              <a:rPr lang="it-IT" dirty="0" smtClean="0"/>
              <a:t>, </a:t>
            </a:r>
            <a:r>
              <a:rPr lang="it-IT" dirty="0" err="1" smtClean="0"/>
              <a:t>asenapina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Il trattamento degli episodi maniacali acuti spesso richiede l’aggiunta di un farmaco sedativo o tranquillante maggiore (benzodiazepine, </a:t>
            </a:r>
            <a:r>
              <a:rPr lang="it-IT" dirty="0" err="1" smtClean="0"/>
              <a:t>aloperidolo</a:t>
            </a:r>
            <a:r>
              <a:rPr lang="it-IT" dirty="0" smtClean="0"/>
              <a:t>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6250318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Litio</a:t>
            </a:r>
          </a:p>
          <a:p>
            <a:pPr lvl="1"/>
            <a:r>
              <a:rPr lang="it-IT" dirty="0" smtClean="0"/>
              <a:t>Trattamento fondamentale dei disturbi bipolari</a:t>
            </a:r>
          </a:p>
          <a:p>
            <a:pPr lvl="1"/>
            <a:r>
              <a:rPr lang="it-IT" dirty="0" smtClean="0"/>
              <a:t>Per controllare i sintomi acuti è generalmente necessaria una </a:t>
            </a:r>
            <a:r>
              <a:rPr lang="it-IT" dirty="0" err="1" smtClean="0"/>
              <a:t>litiemia</a:t>
            </a:r>
            <a:r>
              <a:rPr lang="it-IT" dirty="0" smtClean="0"/>
              <a:t> 0.8-1.2 </a:t>
            </a:r>
            <a:r>
              <a:rPr lang="it-IT" dirty="0" err="1" smtClean="0"/>
              <a:t>mEq</a:t>
            </a:r>
            <a:r>
              <a:rPr lang="it-IT" dirty="0" smtClean="0"/>
              <a:t>/l</a:t>
            </a:r>
          </a:p>
          <a:p>
            <a:pPr lvl="1"/>
            <a:r>
              <a:rPr lang="it-IT" dirty="0" smtClean="0"/>
              <a:t>Esami da eseguire prima del trattamento: </a:t>
            </a:r>
            <a:r>
              <a:rPr lang="it-IT" dirty="0" err="1" smtClean="0"/>
              <a:t>creatininemia</a:t>
            </a:r>
            <a:r>
              <a:rPr lang="it-IT" dirty="0" smtClean="0"/>
              <a:t>, elettroliti, funzionalità tiroidea, emocromo con formula, ECG, test di gravidanza</a:t>
            </a:r>
          </a:p>
          <a:p>
            <a:pPr lvl="1"/>
            <a:r>
              <a:rPr lang="it-IT" dirty="0" smtClean="0"/>
              <a:t>Indice terapeutico stretto</a:t>
            </a:r>
          </a:p>
          <a:p>
            <a:pPr lvl="1"/>
            <a:r>
              <a:rPr lang="it-IT" dirty="0" smtClean="0"/>
              <a:t>Inizio terapia: 300 mg 3 volte die, controllo </a:t>
            </a:r>
            <a:r>
              <a:rPr lang="it-IT" dirty="0" err="1" smtClean="0"/>
              <a:t>litiemia</a:t>
            </a:r>
            <a:r>
              <a:rPr lang="it-IT" dirty="0" smtClean="0"/>
              <a:t> dopo 5 gg e titolazione dose di conseguenza</a:t>
            </a:r>
          </a:p>
        </p:txBody>
      </p:sp>
    </p:spTree>
    <p:extLst>
      <p:ext uri="{BB962C8B-B14F-4D97-AF65-F5344CB8AC3E}">
        <p14:creationId xmlns:p14="http://schemas.microsoft.com/office/powerpoint/2010/main" val="38187513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Litio</a:t>
            </a:r>
          </a:p>
          <a:p>
            <a:pPr lvl="1"/>
            <a:r>
              <a:rPr lang="it-IT" dirty="0" smtClean="0"/>
              <a:t>Possono essere necessari 4gg per la risposta clinica dopo il </a:t>
            </a:r>
            <a:r>
              <a:rPr lang="it-IT" dirty="0" err="1" smtClean="0"/>
              <a:t>raggiungimeto</a:t>
            </a:r>
            <a:r>
              <a:rPr lang="it-IT" dirty="0" smtClean="0"/>
              <a:t> di livelli terapeutici</a:t>
            </a:r>
          </a:p>
          <a:p>
            <a:pPr lvl="1"/>
            <a:r>
              <a:rPr lang="it-IT" dirty="0" smtClean="0"/>
              <a:t>Effetti collaterali tipici: sete, poliuria, tremore, gusto metallico, ottundimento cognitivo, disturbi GI</a:t>
            </a:r>
          </a:p>
          <a:p>
            <a:pPr lvl="1"/>
            <a:r>
              <a:rPr lang="it-IT" dirty="0" smtClean="0"/>
              <a:t>Può indurre: ipotiroidismo, tossicità renale</a:t>
            </a:r>
          </a:p>
          <a:p>
            <a:pPr lvl="1"/>
            <a:r>
              <a:rPr lang="it-IT" dirty="0" smtClean="0"/>
              <a:t>Efficace per la profilassi di ulteriori episodi di disturbi dell’umore, anche a dosaggi inferiori (0.5-0.8 mq/l)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658442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10000"/>
          </a:bodyPr>
          <a:lstStyle/>
          <a:p>
            <a:r>
              <a:rPr lang="it-IT" dirty="0" smtClean="0"/>
              <a:t>Acido </a:t>
            </a:r>
            <a:r>
              <a:rPr lang="it-IT" dirty="0" err="1" smtClean="0"/>
              <a:t>valproico</a:t>
            </a:r>
            <a:endParaRPr lang="it-IT" dirty="0" smtClean="0"/>
          </a:p>
          <a:p>
            <a:pPr lvl="1"/>
            <a:r>
              <a:rPr lang="it-IT" dirty="0" smtClean="0"/>
              <a:t>Efficaci livelli di 50-125 </a:t>
            </a:r>
            <a:r>
              <a:rPr lang="it-IT" dirty="0">
                <a:latin typeface="Symbol" charset="2"/>
                <a:cs typeface="Symbol" charset="2"/>
              </a:rPr>
              <a:t>m</a:t>
            </a:r>
            <a:r>
              <a:rPr lang="it-IT" dirty="0" smtClean="0"/>
              <a:t>g/ml</a:t>
            </a:r>
          </a:p>
          <a:p>
            <a:pPr lvl="1"/>
            <a:r>
              <a:rPr lang="it-IT" dirty="0" smtClean="0"/>
              <a:t>Esami da eseguire prima del trattamento: emocromo con formula, funzionalità epatica, test di gravidanza</a:t>
            </a:r>
          </a:p>
          <a:p>
            <a:pPr lvl="1"/>
            <a:r>
              <a:rPr lang="it-IT" dirty="0" smtClean="0"/>
              <a:t>Effetti collaterali: perdita capelli, tremore, aumento di peso, sedazione, disturbi GI</a:t>
            </a:r>
          </a:p>
          <a:p>
            <a:pPr lvl="1"/>
            <a:r>
              <a:rPr lang="it-IT" dirty="0" smtClean="0"/>
              <a:t>Può causare: trombocitopenia ed aumento transaminasi, autolimitanti ma che richiedono monitoraggio</a:t>
            </a:r>
          </a:p>
          <a:p>
            <a:pPr lvl="1"/>
            <a:r>
              <a:rPr lang="it-IT" dirty="0" smtClean="0"/>
              <a:t>In caso di sintomatologia acuta: dosi di carico 20 mg/kg in dosi </a:t>
            </a:r>
            <a:r>
              <a:rPr lang="it-IT" dirty="0" err="1" smtClean="0"/>
              <a:t>refratte</a:t>
            </a:r>
            <a:r>
              <a:rPr lang="it-IT" dirty="0" smtClean="0"/>
              <a:t>, può migliorare la sintomatologia in 7 gg</a:t>
            </a:r>
          </a:p>
          <a:p>
            <a:pPr lvl="1"/>
            <a:r>
              <a:rPr lang="it-IT" dirty="0" smtClean="0"/>
              <a:t>Nei pz ambulatoriali: inizio terapia a 250-750 mg/die e titolazione graduale fino a raggiungere livelli terapeutici</a:t>
            </a:r>
          </a:p>
          <a:p>
            <a:pPr lvl="1"/>
            <a:r>
              <a:rPr lang="it-IT" dirty="0" smtClean="0"/>
              <a:t>Controllo livelli ematici dopo 3 gg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323997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err="1" smtClean="0"/>
              <a:t>Carbamazepina</a:t>
            </a:r>
            <a:endParaRPr lang="it-IT" dirty="0" smtClean="0"/>
          </a:p>
          <a:p>
            <a:pPr lvl="1"/>
            <a:r>
              <a:rPr lang="it-IT" dirty="0"/>
              <a:t>T</a:t>
            </a:r>
            <a:r>
              <a:rPr lang="it-IT" dirty="0" smtClean="0"/>
              <a:t>itolata in base alla risposta; livelli terapeutici 4-12 </a:t>
            </a:r>
            <a:r>
              <a:rPr lang="it-IT" dirty="0" smtClean="0">
                <a:latin typeface="Symbol" charset="2"/>
                <a:cs typeface="Symbol" charset="2"/>
              </a:rPr>
              <a:t>m</a:t>
            </a:r>
            <a:r>
              <a:rPr lang="it-IT" dirty="0" smtClean="0"/>
              <a:t>g/ml</a:t>
            </a:r>
          </a:p>
          <a:p>
            <a:pPr lvl="1"/>
            <a:r>
              <a:rPr lang="it-IT" dirty="0" smtClean="0"/>
              <a:t>Valutazione pretrattamento: emocromo con formula, funzionalità epatica, elettroliti, </a:t>
            </a:r>
            <a:r>
              <a:rPr lang="it-IT" dirty="0"/>
              <a:t>E</a:t>
            </a:r>
            <a:r>
              <a:rPr lang="it-IT" dirty="0" smtClean="0"/>
              <a:t>CG, test di gravidanza</a:t>
            </a:r>
          </a:p>
          <a:p>
            <a:pPr lvl="1"/>
            <a:r>
              <a:rPr lang="it-IT" dirty="0" smtClean="0"/>
              <a:t>Effetti collaterali: nausea, sedazione, atassia</a:t>
            </a:r>
          </a:p>
          <a:p>
            <a:pPr lvl="1"/>
            <a:r>
              <a:rPr lang="it-IT" dirty="0" smtClean="0"/>
              <a:t>Raramente: tossicità epatica, </a:t>
            </a:r>
            <a:r>
              <a:rPr lang="it-IT" dirty="0" err="1" smtClean="0"/>
              <a:t>iponatremia</a:t>
            </a:r>
            <a:r>
              <a:rPr lang="it-IT" dirty="0" smtClean="0"/>
              <a:t>, soppressione midollare</a:t>
            </a:r>
          </a:p>
          <a:p>
            <a:pPr lvl="1"/>
            <a:r>
              <a:rPr lang="it-IT" dirty="0" smtClean="0"/>
              <a:t>Nel 10% pz eruzione cutanea; raramente eruzioni esfoliative (sindrome di Steven-Johnson) potenzialmente fatali</a:t>
            </a:r>
          </a:p>
        </p:txBody>
      </p:sp>
    </p:spTree>
    <p:extLst>
      <p:ext uri="{BB962C8B-B14F-4D97-AF65-F5344CB8AC3E}">
        <p14:creationId xmlns:p14="http://schemas.microsoft.com/office/powerpoint/2010/main" val="8695775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err="1" smtClean="0"/>
              <a:t>Carbamazepina</a:t>
            </a:r>
            <a:endParaRPr lang="it-IT" dirty="0" smtClean="0"/>
          </a:p>
          <a:p>
            <a:pPr lvl="1"/>
            <a:r>
              <a:rPr lang="it-IT" dirty="0" smtClean="0"/>
              <a:t>Inizio terapia: 200-600 mg die, aggiustamenti dopo 5 gg in base alla risposta</a:t>
            </a:r>
          </a:p>
          <a:p>
            <a:pPr lvl="1"/>
            <a:r>
              <a:rPr lang="it-IT" dirty="0" smtClean="0"/>
              <a:t>Miglioramento 7-14 gg dopo aver raggiunto la dose terapeutica</a:t>
            </a:r>
          </a:p>
          <a:p>
            <a:pPr lvl="1"/>
            <a:r>
              <a:rPr lang="it-IT" dirty="0" smtClean="0"/>
              <a:t>Interazioni farmacologiche ne complicano l’uso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2977223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err="1" smtClean="0"/>
              <a:t>Lamotrigina</a:t>
            </a:r>
            <a:endParaRPr lang="it-IT" dirty="0" smtClean="0"/>
          </a:p>
          <a:p>
            <a:pPr lvl="1"/>
            <a:r>
              <a:rPr lang="it-IT" dirty="0"/>
              <a:t>Titolazione graduale per ridurre il rischio di eruzione cutanea (10%casi; s. di Steven Johnson 0.1%</a:t>
            </a:r>
          </a:p>
          <a:p>
            <a:pPr lvl="1"/>
            <a:r>
              <a:rPr lang="it-IT" dirty="0"/>
              <a:t>Altri effetti collaterali: nausea, sedazione, atassia, insonnia</a:t>
            </a:r>
          </a:p>
          <a:p>
            <a:pPr lvl="1"/>
            <a:r>
              <a:rPr lang="it-IT" dirty="0"/>
              <a:t>Inizio terapia: 25 mg per 2 </a:t>
            </a:r>
            <a:r>
              <a:rPr lang="it-IT" dirty="0" err="1"/>
              <a:t>sett</a:t>
            </a:r>
            <a:r>
              <a:rPr lang="it-IT" dirty="0"/>
              <a:t>, aumentare lentamente fino a 150-200 mg </a:t>
            </a:r>
            <a:r>
              <a:rPr lang="it-IT" dirty="0" smtClean="0"/>
              <a:t>die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7418645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Il trattamento di mantenimento è necessario nei pazienti con disturbi ricorrenti</a:t>
            </a:r>
          </a:p>
          <a:p>
            <a:r>
              <a:rPr lang="it-IT" dirty="0" smtClean="0"/>
              <a:t>Durante il trattamento cronico è necessario un monitoraggio di laboratorio, diverso a seconda dello stabilizzante</a:t>
            </a:r>
          </a:p>
          <a:p>
            <a:r>
              <a:rPr lang="it-IT" dirty="0" smtClean="0"/>
              <a:t>Pazienti che non rispondono adeguatamente a uno stabilizzatore dell’umore possono avere buoni risultati con un trattamento combinato</a:t>
            </a:r>
          </a:p>
          <a:p>
            <a:r>
              <a:rPr lang="it-IT" dirty="0" smtClean="0"/>
              <a:t>La TEC andrebbe considerata nei casi refrattari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6374944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it-IT" dirty="0" smtClean="0"/>
              <a:t>Psicoterapia</a:t>
            </a:r>
          </a:p>
          <a:p>
            <a:pPr lvl="1"/>
            <a:r>
              <a:rPr lang="it-IT" dirty="0" smtClean="0"/>
              <a:t>Efficace in combinazione con le terapie farmacologiche</a:t>
            </a:r>
          </a:p>
          <a:p>
            <a:pPr lvl="1"/>
            <a:r>
              <a:rPr lang="it-IT" dirty="0" smtClean="0"/>
              <a:t>Non è indicata quando un paziente presenta un episodio maniacale (priorità sicurezza del soggetto: precauzioni farmacologiche e fisiche per proteggere e calmare il paziente)</a:t>
            </a:r>
          </a:p>
          <a:p>
            <a:pPr lvl="1"/>
            <a:r>
              <a:rPr lang="it-IT" dirty="0" smtClean="0"/>
              <a:t>Cognitiva: mirata all’aumento della </a:t>
            </a:r>
            <a:r>
              <a:rPr lang="it-IT" dirty="0" err="1" smtClean="0"/>
              <a:t>compliance</a:t>
            </a:r>
            <a:endParaRPr lang="it-IT" dirty="0" smtClean="0"/>
          </a:p>
          <a:p>
            <a:pPr lvl="1"/>
            <a:r>
              <a:rPr lang="it-IT" dirty="0" smtClean="0"/>
              <a:t>Comportamentale: limita i comportamenti impulsivi o inappropriati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7533551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Trattamento disturbi bipolari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Psicoterapia</a:t>
            </a:r>
          </a:p>
          <a:p>
            <a:pPr lvl="1"/>
            <a:r>
              <a:rPr lang="it-IT" dirty="0" smtClean="0"/>
              <a:t>Ad orientamento psicoanalitico: mira a far conoscere i sottostanti conflitti che possono scatenare e mantenere gli episodi maniacali</a:t>
            </a:r>
          </a:p>
          <a:p>
            <a:pPr lvl="1"/>
            <a:r>
              <a:rPr lang="it-IT" dirty="0" smtClean="0"/>
              <a:t>Di sostegno: sostegno emotivo soprattutto durante le riacutizzazioni e nell’iniziale fase di recupero</a:t>
            </a:r>
          </a:p>
          <a:p>
            <a:pPr lvl="1"/>
            <a:r>
              <a:rPr lang="it-IT" dirty="0" smtClean="0"/>
              <a:t>Di gruppo: utile per contrastare la negazione e la grandiosità, per reintegrare socialmente i pazienti</a:t>
            </a:r>
          </a:p>
          <a:p>
            <a:pPr lvl="1"/>
            <a:r>
              <a:rPr lang="it-IT" dirty="0" smtClean="0"/>
              <a:t>Familiare: gli episodi maniacali hanno effetti altamente distruttivi sulle relazioni interpersonali </a:t>
            </a:r>
            <a:r>
              <a:rPr lang="it-IT" smtClean="0"/>
              <a:t>del paziente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5277675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4774</TotalTime>
  <Words>5206</Words>
  <Application>Microsoft Macintosh PowerPoint</Application>
  <PresentationFormat>Presentazione su schermo (4:3)</PresentationFormat>
  <Paragraphs>516</Paragraphs>
  <Slides>65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65</vt:i4>
      </vt:variant>
    </vt:vector>
  </HeadingPairs>
  <TitlesOfParts>
    <vt:vector size="66" baseType="lpstr">
      <vt:lpstr>Office Theme</vt:lpstr>
      <vt:lpstr>I disturbi dell’umore</vt:lpstr>
      <vt:lpstr>Disturbi dell’umore</vt:lpstr>
      <vt:lpstr>Disturbi dell’umore</vt:lpstr>
      <vt:lpstr>Disturbi dell’umore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Segni e sintomi</vt:lpstr>
      <vt:lpstr>Epidemiologia</vt:lpstr>
      <vt:lpstr>Epidemiologia</vt:lpstr>
      <vt:lpstr>Eziologia</vt:lpstr>
      <vt:lpstr>Eziologia</vt:lpstr>
      <vt:lpstr>Eziologia</vt:lpstr>
      <vt:lpstr>Eziologia</vt:lpstr>
      <vt:lpstr>Esami di laboratorio</vt:lpstr>
      <vt:lpstr>Test psicologici</vt:lpstr>
      <vt:lpstr>Neuroradiologia</vt:lpstr>
      <vt:lpstr>Aspetti psicodinamici</vt:lpstr>
      <vt:lpstr>Diagnosi differenziale</vt:lpstr>
      <vt:lpstr>Diagnosi differenziale</vt:lpstr>
      <vt:lpstr>Diagnosi differenziale</vt:lpstr>
      <vt:lpstr>Diagnosi differenziale</vt:lpstr>
      <vt:lpstr>Decorso e prognosi</vt:lpstr>
      <vt:lpstr>Decorso e prognosi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depressivi</vt:lpstr>
      <vt:lpstr>Trattamento disturbi bipolari</vt:lpstr>
      <vt:lpstr>Trattamento disturbi bipolari</vt:lpstr>
      <vt:lpstr>Trattamento disturbi bipolari</vt:lpstr>
      <vt:lpstr>Trattamento disturbi bipolari</vt:lpstr>
      <vt:lpstr>Trattamento disturbi bipolari</vt:lpstr>
      <vt:lpstr>Trattamento disturbi bipolari</vt:lpstr>
      <vt:lpstr>Trattamento disturbi bipolari</vt:lpstr>
      <vt:lpstr>Trattamento disturbi bipolari</vt:lpstr>
      <vt:lpstr>Trattamento disturbi bipolari</vt:lpstr>
      <vt:lpstr>Trattamento disturbi bipolari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Psicosi Organiche</dc:title>
  <dc:creator>-- --</dc:creator>
  <cp:lastModifiedBy>Felice Iasevoli</cp:lastModifiedBy>
  <cp:revision>310</cp:revision>
  <dcterms:created xsi:type="dcterms:W3CDTF">2012-03-21T11:45:00Z</dcterms:created>
  <dcterms:modified xsi:type="dcterms:W3CDTF">2015-11-15T09:28:50Z</dcterms:modified>
</cp:coreProperties>
</file>