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Default Extension="emf" ContentType="image/x-emf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wmf" ContentType="image/x-wmf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</p:sldMasterIdLst>
  <p:notesMasterIdLst>
    <p:notesMasterId r:id="rId5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99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300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301" r:id="rId43"/>
    <p:sldId id="302" r:id="rId44"/>
    <p:sldId id="294" r:id="rId45"/>
    <p:sldId id="295" r:id="rId46"/>
    <p:sldId id="296" r:id="rId47"/>
    <p:sldId id="297" r:id="rId48"/>
    <p:sldId id="298" r:id="rId49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SimSun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SimSun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SimSun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SimSun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SimSun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SimSun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SimSun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SimSun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SimSun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222" y="-10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3074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it-IT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endParaRPr lang="it-IT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endParaRPr lang="it-IT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endParaRPr lang="it-IT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fld id="{16943A0C-440C-4DA4-82DD-DF99F4129BB2}" type="slidenum">
              <a:rPr lang="it-IT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EF72AF3-EEAF-472A-BBC9-0F3042F667D1}" type="slidenum">
              <a:rPr lang="it-IT"/>
              <a:pPr/>
              <a:t>1</a:t>
            </a:fld>
            <a:endParaRPr lang="it-IT"/>
          </a:p>
        </p:txBody>
      </p:sp>
      <p:sp>
        <p:nvSpPr>
          <p:cNvPr id="4812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D968781-1610-4E23-AB6A-B0E3BD534C7B}" type="slidenum">
              <a:rPr lang="it-IT"/>
              <a:pPr/>
              <a:t>2</a:t>
            </a:fld>
            <a:endParaRPr lang="it-IT"/>
          </a:p>
        </p:txBody>
      </p:sp>
      <p:sp>
        <p:nvSpPr>
          <p:cNvPr id="4915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93C5164-38B8-467F-AC80-A48DE43F97D5}" type="slidenum">
              <a:rPr lang="it-IT"/>
              <a:pPr/>
              <a:t>3</a:t>
            </a:fld>
            <a:endParaRPr lang="it-IT"/>
          </a:p>
        </p:txBody>
      </p:sp>
      <p:sp>
        <p:nvSpPr>
          <p:cNvPr id="5017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C5BEBB3-E2B2-472C-BB69-C49460FA32E1}" type="slidenum">
              <a:rPr lang="it-IT"/>
              <a:pPr/>
              <a:t>4</a:t>
            </a:fld>
            <a:endParaRPr lang="it-IT"/>
          </a:p>
        </p:txBody>
      </p:sp>
      <p:sp>
        <p:nvSpPr>
          <p:cNvPr id="5120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77314C6-014B-4676-9B4A-E4C2B86A7F89}" type="slidenum">
              <a:rPr lang="it-IT"/>
              <a:pPr/>
              <a:t>5</a:t>
            </a:fld>
            <a:endParaRPr lang="it-IT"/>
          </a:p>
        </p:txBody>
      </p:sp>
      <p:sp>
        <p:nvSpPr>
          <p:cNvPr id="5222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50B305C-4B4B-4892-80A4-E1133C030C4D}" type="slidenum">
              <a:rPr lang="it-IT"/>
              <a:pPr/>
              <a:t>6</a:t>
            </a:fld>
            <a:endParaRPr lang="it-IT"/>
          </a:p>
        </p:txBody>
      </p:sp>
      <p:sp>
        <p:nvSpPr>
          <p:cNvPr id="5324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4E75DD4-1D11-46E2-8ED6-BC4D1064DD13}" type="slidenum">
              <a:rPr lang="it-IT"/>
              <a:pPr/>
              <a:t>7</a:t>
            </a:fld>
            <a:endParaRPr lang="it-IT"/>
          </a:p>
        </p:txBody>
      </p:sp>
      <p:sp>
        <p:nvSpPr>
          <p:cNvPr id="5427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C79D646-94BA-409E-90F6-E1BA099B6BA9}" type="slidenum">
              <a:rPr lang="it-IT"/>
              <a:pPr/>
              <a:t>8</a:t>
            </a:fld>
            <a:endParaRPr lang="it-IT"/>
          </a:p>
        </p:txBody>
      </p:sp>
      <p:sp>
        <p:nvSpPr>
          <p:cNvPr id="5529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1B3E242-D55E-45A6-A21B-31AE54A206FB}" type="slidenum">
              <a:rPr lang="it-IT"/>
              <a:pPr/>
              <a:t>9</a:t>
            </a:fld>
            <a:endParaRPr lang="it-IT"/>
          </a:p>
        </p:txBody>
      </p:sp>
      <p:sp>
        <p:nvSpPr>
          <p:cNvPr id="563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3DD2ADF-5CF9-498C-B30C-39F28ACA0950}" type="slidenum">
              <a:rPr lang="it-IT"/>
              <a:pPr/>
              <a:t>10</a:t>
            </a:fld>
            <a:endParaRPr lang="it-IT"/>
          </a:p>
        </p:txBody>
      </p:sp>
      <p:sp>
        <p:nvSpPr>
          <p:cNvPr id="5734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978DBF0-5F5D-4485-A208-9B89B314F4D7}" type="slidenum">
              <a:rPr lang="it-IT"/>
              <a:pPr/>
              <a:t>11</a:t>
            </a:fld>
            <a:endParaRPr lang="it-IT"/>
          </a:p>
        </p:txBody>
      </p:sp>
      <p:sp>
        <p:nvSpPr>
          <p:cNvPr id="5836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8776DAF-23F2-40F9-A5F0-303786C64607}" type="slidenum">
              <a:rPr lang="it-IT"/>
              <a:pPr/>
              <a:t>12</a:t>
            </a:fld>
            <a:endParaRPr lang="it-IT"/>
          </a:p>
        </p:txBody>
      </p:sp>
      <p:sp>
        <p:nvSpPr>
          <p:cNvPr id="5939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F3871C9-F8AF-45A1-B8A3-7AEFB6C97B6A}" type="slidenum">
              <a:rPr lang="it-IT"/>
              <a:pPr/>
              <a:t>13</a:t>
            </a:fld>
            <a:endParaRPr lang="it-IT"/>
          </a:p>
        </p:txBody>
      </p:sp>
      <p:sp>
        <p:nvSpPr>
          <p:cNvPr id="6041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D031738-AB2F-4E65-8DB3-1C6BAC7AE891}" type="slidenum">
              <a:rPr lang="it-IT"/>
              <a:pPr/>
              <a:t>14</a:t>
            </a:fld>
            <a:endParaRPr lang="it-IT"/>
          </a:p>
        </p:txBody>
      </p:sp>
      <p:sp>
        <p:nvSpPr>
          <p:cNvPr id="6144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B066AB6-EE29-485D-97D5-C38188B3D16C}" type="slidenum">
              <a:rPr lang="it-IT"/>
              <a:pPr/>
              <a:t>15</a:t>
            </a:fld>
            <a:endParaRPr lang="it-IT"/>
          </a:p>
        </p:txBody>
      </p:sp>
      <p:sp>
        <p:nvSpPr>
          <p:cNvPr id="6246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6022D0C-A0DF-43F2-91D7-0EF30A930EAD}" type="slidenum">
              <a:rPr lang="it-IT"/>
              <a:pPr/>
              <a:t>16</a:t>
            </a:fld>
            <a:endParaRPr lang="it-IT"/>
          </a:p>
        </p:txBody>
      </p:sp>
      <p:sp>
        <p:nvSpPr>
          <p:cNvPr id="634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8470B41-82DA-446F-910D-8BB83B573F2C}" type="slidenum">
              <a:rPr lang="it-IT"/>
              <a:pPr/>
              <a:t>17</a:t>
            </a:fld>
            <a:endParaRPr lang="it-IT"/>
          </a:p>
        </p:txBody>
      </p:sp>
      <p:sp>
        <p:nvSpPr>
          <p:cNvPr id="645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CBAE204-9C27-4460-81E7-227BC2AA41E6}" type="slidenum">
              <a:rPr lang="it-IT"/>
              <a:pPr/>
              <a:t>18</a:t>
            </a:fld>
            <a:endParaRPr lang="it-IT"/>
          </a:p>
        </p:txBody>
      </p:sp>
      <p:sp>
        <p:nvSpPr>
          <p:cNvPr id="6553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63FD4F6-792D-4923-BBCD-C131A7FB33AB}" type="slidenum">
              <a:rPr lang="it-IT"/>
              <a:pPr/>
              <a:t>20</a:t>
            </a:fld>
            <a:endParaRPr lang="it-IT"/>
          </a:p>
        </p:txBody>
      </p:sp>
      <p:sp>
        <p:nvSpPr>
          <p:cNvPr id="6656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F8AE56B-C8AD-41BC-B061-37E88E3165F7}" type="slidenum">
              <a:rPr lang="it-IT"/>
              <a:pPr/>
              <a:t>21</a:t>
            </a:fld>
            <a:endParaRPr lang="it-IT"/>
          </a:p>
        </p:txBody>
      </p:sp>
      <p:sp>
        <p:nvSpPr>
          <p:cNvPr id="6758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86453F2-55E1-41D1-BC01-DBCD9A1945AA}" type="slidenum">
              <a:rPr lang="it-IT"/>
              <a:pPr/>
              <a:t>22</a:t>
            </a:fld>
            <a:endParaRPr lang="it-IT"/>
          </a:p>
        </p:txBody>
      </p:sp>
      <p:sp>
        <p:nvSpPr>
          <p:cNvPr id="6860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2F7E692-7091-49F9-8AFF-2A5FF1916C26}" type="slidenum">
              <a:rPr lang="it-IT"/>
              <a:pPr/>
              <a:t>23</a:t>
            </a:fld>
            <a:endParaRPr lang="it-IT"/>
          </a:p>
        </p:txBody>
      </p:sp>
      <p:sp>
        <p:nvSpPr>
          <p:cNvPr id="6963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A9BB03F-76A1-4FFF-B8D6-7DC93C2D4703}" type="slidenum">
              <a:rPr lang="it-IT"/>
              <a:pPr/>
              <a:t>24</a:t>
            </a:fld>
            <a:endParaRPr lang="it-IT"/>
          </a:p>
        </p:txBody>
      </p:sp>
      <p:sp>
        <p:nvSpPr>
          <p:cNvPr id="706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2C4CF41-3651-4182-8040-EC3C36305FA6}" type="slidenum">
              <a:rPr lang="it-IT"/>
              <a:pPr/>
              <a:t>25</a:t>
            </a:fld>
            <a:endParaRPr lang="it-IT"/>
          </a:p>
        </p:txBody>
      </p:sp>
      <p:sp>
        <p:nvSpPr>
          <p:cNvPr id="7168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38C62CD-DC50-462F-BD99-C8D2A9F531A8}" type="slidenum">
              <a:rPr lang="it-IT"/>
              <a:pPr/>
              <a:t>26</a:t>
            </a:fld>
            <a:endParaRPr lang="it-IT"/>
          </a:p>
        </p:txBody>
      </p:sp>
      <p:sp>
        <p:nvSpPr>
          <p:cNvPr id="7270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8075" y="801688"/>
            <a:ext cx="5345113" cy="40100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0703B18-7DD9-4456-8FFE-1B08C9D1D7A9}" type="slidenum">
              <a:rPr lang="it-IT"/>
              <a:pPr/>
              <a:t>27</a:t>
            </a:fld>
            <a:endParaRPr lang="it-IT"/>
          </a:p>
        </p:txBody>
      </p:sp>
      <p:sp>
        <p:nvSpPr>
          <p:cNvPr id="7372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8075" y="801688"/>
            <a:ext cx="5345113" cy="40100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5B863D3-8AE5-487E-A6BD-AEF55800F2A9}" type="slidenum">
              <a:rPr lang="it-IT"/>
              <a:pPr/>
              <a:t>29</a:t>
            </a:fld>
            <a:endParaRPr lang="it-IT"/>
          </a:p>
        </p:txBody>
      </p:sp>
      <p:sp>
        <p:nvSpPr>
          <p:cNvPr id="74753" name="Text Box 1"/>
          <p:cNvSpPr txBox="1">
            <a:spLocks noChangeArrowheads="1"/>
          </p:cNvSpPr>
          <p:nvPr/>
        </p:nvSpPr>
        <p:spPr bwMode="auto">
          <a:xfrm>
            <a:off x="1260475" y="801688"/>
            <a:ext cx="5040313" cy="40100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7475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56A5167-F07D-41E1-B965-A8A564447748}" type="slidenum">
              <a:rPr lang="it-IT"/>
              <a:pPr/>
              <a:t>30</a:t>
            </a:fld>
            <a:endParaRPr lang="it-IT"/>
          </a:p>
        </p:txBody>
      </p:sp>
      <p:sp>
        <p:nvSpPr>
          <p:cNvPr id="7577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8075" y="801688"/>
            <a:ext cx="5345113" cy="40100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7AB7919-7996-4394-8647-73AC9E86D18E}" type="slidenum">
              <a:rPr lang="it-IT"/>
              <a:pPr/>
              <a:t>31</a:t>
            </a:fld>
            <a:endParaRPr lang="it-IT"/>
          </a:p>
        </p:txBody>
      </p:sp>
      <p:sp>
        <p:nvSpPr>
          <p:cNvPr id="7680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8075" y="801688"/>
            <a:ext cx="5345113" cy="40100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64517E3-F3E1-48B3-B395-C7BC562CE27C}" type="slidenum">
              <a:rPr lang="it-IT"/>
              <a:pPr/>
              <a:t>32</a:t>
            </a:fld>
            <a:endParaRPr lang="it-IT"/>
          </a:p>
        </p:txBody>
      </p:sp>
      <p:sp>
        <p:nvSpPr>
          <p:cNvPr id="7782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8075" y="801688"/>
            <a:ext cx="5345113" cy="40100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C49EFC7-4C6F-4A8F-A92E-ECF1E70DD3A7}" type="slidenum">
              <a:rPr lang="it-IT"/>
              <a:pPr/>
              <a:t>33</a:t>
            </a:fld>
            <a:endParaRPr lang="it-IT"/>
          </a:p>
        </p:txBody>
      </p:sp>
      <p:sp>
        <p:nvSpPr>
          <p:cNvPr id="7884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8075" y="801688"/>
            <a:ext cx="5345113" cy="40100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2DB14F3-C777-4BB2-90E2-AC3815A63172}" type="slidenum">
              <a:rPr lang="it-IT"/>
              <a:pPr/>
              <a:t>34</a:t>
            </a:fld>
            <a:endParaRPr lang="it-IT"/>
          </a:p>
        </p:txBody>
      </p:sp>
      <p:sp>
        <p:nvSpPr>
          <p:cNvPr id="7987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8075" y="801688"/>
            <a:ext cx="5345113" cy="40100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1427BF8-48E7-49ED-BC5F-A97E773F486B}" type="slidenum">
              <a:rPr lang="it-IT"/>
              <a:pPr/>
              <a:t>35</a:t>
            </a:fld>
            <a:endParaRPr lang="it-IT"/>
          </a:p>
        </p:txBody>
      </p:sp>
      <p:sp>
        <p:nvSpPr>
          <p:cNvPr id="8089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8075" y="801688"/>
            <a:ext cx="5345113" cy="40100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4068968-1D9B-4B1C-BC02-BB422652422A}" type="slidenum">
              <a:rPr lang="it-IT"/>
              <a:pPr/>
              <a:t>36</a:t>
            </a:fld>
            <a:endParaRPr lang="it-IT"/>
          </a:p>
        </p:txBody>
      </p:sp>
      <p:sp>
        <p:nvSpPr>
          <p:cNvPr id="819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8075" y="801688"/>
            <a:ext cx="5345113" cy="40100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06937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B36AF66-5DF9-4383-AC4B-EE5A0A1F4B11}" type="slidenum">
              <a:rPr lang="it-IT"/>
              <a:pPr/>
              <a:t>37</a:t>
            </a:fld>
            <a:endParaRPr lang="it-IT"/>
          </a:p>
        </p:txBody>
      </p:sp>
      <p:sp>
        <p:nvSpPr>
          <p:cNvPr id="8294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8075" y="801688"/>
            <a:ext cx="5345113" cy="40100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F2DFD2A-49A5-402E-8DA4-9D09FC3CFAE0}" type="slidenum">
              <a:rPr lang="it-IT"/>
              <a:pPr/>
              <a:t>38</a:t>
            </a:fld>
            <a:endParaRPr lang="it-IT"/>
          </a:p>
        </p:txBody>
      </p:sp>
      <p:sp>
        <p:nvSpPr>
          <p:cNvPr id="8396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8075" y="801688"/>
            <a:ext cx="5345113" cy="40100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6CE069A-52BB-4DE1-9A2F-A5394AA08DE4}" type="slidenum">
              <a:rPr lang="it-IT"/>
              <a:pPr/>
              <a:t>39</a:t>
            </a:fld>
            <a:endParaRPr lang="it-IT"/>
          </a:p>
        </p:txBody>
      </p:sp>
      <p:sp>
        <p:nvSpPr>
          <p:cNvPr id="8499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8075" y="801688"/>
            <a:ext cx="5345113" cy="40100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E958ABD-2B05-409D-B0A0-CFDFEEBB3F9E}" type="slidenum">
              <a:rPr lang="it-IT"/>
              <a:pPr/>
              <a:t>40</a:t>
            </a:fld>
            <a:endParaRPr lang="it-IT"/>
          </a:p>
        </p:txBody>
      </p:sp>
      <p:sp>
        <p:nvSpPr>
          <p:cNvPr id="8601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8075" y="801688"/>
            <a:ext cx="5345113" cy="40100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7D94025-66DA-42E1-8D40-E520A6AA72E1}" type="slidenum">
              <a:rPr lang="it-IT"/>
              <a:pPr/>
              <a:t>43</a:t>
            </a:fld>
            <a:endParaRPr lang="it-IT"/>
          </a:p>
        </p:txBody>
      </p:sp>
      <p:sp>
        <p:nvSpPr>
          <p:cNvPr id="8704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8075" y="801688"/>
            <a:ext cx="5345113" cy="40100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EF2920E-9741-44AF-B0CE-CB66EA61FB80}" type="slidenum">
              <a:rPr lang="it-IT"/>
              <a:pPr/>
              <a:t>44</a:t>
            </a:fld>
            <a:endParaRPr lang="it-IT"/>
          </a:p>
        </p:txBody>
      </p:sp>
      <p:sp>
        <p:nvSpPr>
          <p:cNvPr id="8806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8075" y="801688"/>
            <a:ext cx="5345113" cy="40100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73038EF-2FA6-49A8-A484-0973BC7338EC}" type="slidenum">
              <a:rPr lang="it-IT"/>
              <a:pPr/>
              <a:t>45</a:t>
            </a:fld>
            <a:endParaRPr lang="it-IT"/>
          </a:p>
        </p:txBody>
      </p:sp>
      <p:sp>
        <p:nvSpPr>
          <p:cNvPr id="890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8075" y="801688"/>
            <a:ext cx="5345113" cy="40100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7DAEE2E-4786-4FFF-B8C1-4553AEC19433}" type="slidenum">
              <a:rPr lang="it-IT"/>
              <a:pPr/>
              <a:t>46</a:t>
            </a:fld>
            <a:endParaRPr lang="it-IT"/>
          </a:p>
        </p:txBody>
      </p:sp>
      <p:sp>
        <p:nvSpPr>
          <p:cNvPr id="901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8075" y="801688"/>
            <a:ext cx="5345113" cy="40100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95E22E2-DAE8-40D3-88E6-31754CEFF3B1}" type="slidenum">
              <a:rPr lang="it-IT"/>
              <a:pPr/>
              <a:t>47</a:t>
            </a:fld>
            <a:endParaRPr lang="it-IT"/>
          </a:p>
        </p:txBody>
      </p:sp>
      <p:sp>
        <p:nvSpPr>
          <p:cNvPr id="9113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A483A2D-5761-45BE-8D4C-CC3AF8B76B7A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7773688-4909-4258-8A8A-EEA8F1F099FF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FDBA1B7-9983-49D7-8C39-60207CEAEBA6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DC7A223-941C-4EAB-9B19-591E7B50ECBF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27DDC32-59F7-4901-B6A8-9F5D6F550DEE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33A6512-1EB2-479A-8F8C-A846464FD7B6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90DC87D-D09D-4424-9BDB-968B4E2127E8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1B77A45-E7B0-47F8-8453-70460FA1E883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DD53A69-CB5D-4052-A0D6-04859E2F436A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BFD819E-7349-4F33-951F-6726A31C7E0C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645477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645477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906A620-7886-40A2-A3F5-0E468DE550E0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olo e grafi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69387" cy="126047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grafico 2"/>
          <p:cNvSpPr>
            <a:spLocks noGrp="1"/>
          </p:cNvSpPr>
          <p:nvPr>
            <p:ph type="chart" idx="1"/>
          </p:nvPr>
        </p:nvSpPr>
        <p:spPr>
          <a:xfrm>
            <a:off x="503238" y="1768475"/>
            <a:ext cx="9069387" cy="4987925"/>
          </a:xfrm>
        </p:spPr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>
          <a:xfrm>
            <a:off x="503238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idx="11"/>
          </p:nvPr>
        </p:nvSpPr>
        <p:spPr>
          <a:xfrm>
            <a:off x="3448050" y="6886575"/>
            <a:ext cx="3194050" cy="519113"/>
          </a:xfrm>
        </p:spPr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idx="12"/>
          </p:nvPr>
        </p:nvSpPr>
        <p:spPr>
          <a:xfrm>
            <a:off x="7227888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fld id="{A41D05AC-A091-42BE-9A65-06725EA135D9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915C590-A4EE-4300-BD5A-8E4A3F2680D2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D74CB6F-9345-4817-A093-3A3702673F7D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731DDD6-8724-4D02-BC97-39A1FD08D6EC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046B880-63C4-4A8F-8DC6-683B2DF555E7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16B29A4-F609-4809-B813-EEA86B2DEA48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09E1514-4422-4449-B204-C66A2313FA6B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59D3CE3-051A-4A97-9576-EA868534908C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E49669D-A3B8-413C-BF09-695BBFF0631F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1D3504E-2BE3-4752-9F58-EFBA6582E4FB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87950D7-4632-44B4-A196-676C115C1D27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645477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645477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C77C8B5-1491-4BF9-97C1-BB463F9B351B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69387" cy="126047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0"/>
          </p:nvPr>
        </p:nvSpPr>
        <p:spPr>
          <a:xfrm>
            <a:off x="503238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idx="11"/>
          </p:nvPr>
        </p:nvSpPr>
        <p:spPr>
          <a:xfrm>
            <a:off x="3448050" y="6886575"/>
            <a:ext cx="3194050" cy="519113"/>
          </a:xfrm>
        </p:spPr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idx="12"/>
          </p:nvPr>
        </p:nvSpPr>
        <p:spPr>
          <a:xfrm>
            <a:off x="7227888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fld id="{91B2E613-D3BA-4E9E-875B-F8D24857F039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Cliccate per modificare il formato del testo del titolo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987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Cliccate per modificare il formato del testo della struttura</a:t>
            </a:r>
          </a:p>
          <a:p>
            <a:pPr lvl="1"/>
            <a:r>
              <a:rPr lang="en-GB" smtClean="0"/>
              <a:t>Secondo livello struttura</a:t>
            </a:r>
          </a:p>
          <a:p>
            <a:pPr lvl="2"/>
            <a:r>
              <a:rPr lang="en-GB" smtClean="0"/>
              <a:t>Terzo livello struttura</a:t>
            </a:r>
          </a:p>
          <a:p>
            <a:pPr lvl="3"/>
            <a:r>
              <a:rPr lang="en-GB" smtClean="0"/>
              <a:t>Quarto livello struttura</a:t>
            </a:r>
          </a:p>
          <a:p>
            <a:pPr lvl="4"/>
            <a:r>
              <a:rPr lang="en-GB" smtClean="0"/>
              <a:t>Quinto livello struttura</a:t>
            </a:r>
          </a:p>
          <a:p>
            <a:pPr lvl="4"/>
            <a:r>
              <a:rPr lang="en-GB" smtClean="0"/>
              <a:t>Sesto livello struttura</a:t>
            </a:r>
          </a:p>
          <a:p>
            <a:pPr lvl="4"/>
            <a:r>
              <a:rPr lang="en-GB" smtClean="0"/>
              <a:t>Settimo livello struttura</a:t>
            </a:r>
          </a:p>
          <a:p>
            <a:pPr lvl="4"/>
            <a:r>
              <a:rPr lang="en-GB" smtClean="0"/>
              <a:t>Ottavo livello struttura</a:t>
            </a:r>
          </a:p>
          <a:p>
            <a:pPr lvl="4"/>
            <a:r>
              <a:rPr lang="en-GB" smtClean="0"/>
              <a:t>Nono livello struttura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endParaRPr lang="it-IT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fld id="{AACC8FEE-4E70-4358-B62C-AB6ADE98D731}" type="slidenum">
              <a:rPr lang="it-IT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72" r:id="rId12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imSun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imSun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imSun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imSun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imSun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imSun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imSun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imSun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Cliccate per modificare il formato del testo del titolo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987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Cliccate per modificare il formato del testo della struttura</a:t>
            </a:r>
          </a:p>
          <a:p>
            <a:pPr lvl="1"/>
            <a:r>
              <a:rPr lang="en-GB" smtClean="0"/>
              <a:t>Secondo livello struttura</a:t>
            </a:r>
          </a:p>
          <a:p>
            <a:pPr lvl="2"/>
            <a:r>
              <a:rPr lang="en-GB" smtClean="0"/>
              <a:t>Terzo livello struttura</a:t>
            </a:r>
          </a:p>
          <a:p>
            <a:pPr lvl="3"/>
            <a:r>
              <a:rPr lang="en-GB" smtClean="0"/>
              <a:t>Quarto livello struttura</a:t>
            </a:r>
          </a:p>
          <a:p>
            <a:pPr lvl="4"/>
            <a:r>
              <a:rPr lang="en-GB" smtClean="0"/>
              <a:t>Quinto livello struttura</a:t>
            </a:r>
          </a:p>
          <a:p>
            <a:pPr lvl="4"/>
            <a:r>
              <a:rPr lang="en-GB" smtClean="0"/>
              <a:t>Sesto livello struttura</a:t>
            </a:r>
          </a:p>
          <a:p>
            <a:pPr lvl="4"/>
            <a:r>
              <a:rPr lang="en-GB" smtClean="0"/>
              <a:t>Settimo livello struttura</a:t>
            </a:r>
          </a:p>
          <a:p>
            <a:pPr lvl="4"/>
            <a:r>
              <a:rPr lang="en-GB" smtClean="0"/>
              <a:t>Ottavo livello struttura</a:t>
            </a:r>
          </a:p>
          <a:p>
            <a:pPr lvl="4"/>
            <a:r>
              <a:rPr lang="en-GB" smtClean="0"/>
              <a:t>Nono livello struttura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endParaRPr lang="it-IT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endParaRPr lang="it-IT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fld id="{29433F6F-E6B4-4C7F-AAD3-358914102B6E}" type="slidenum">
              <a:rPr lang="it-IT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9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ext Box 1"/>
          <p:cNvSpPr txBox="1">
            <a:spLocks noChangeArrowheads="1"/>
          </p:cNvSpPr>
          <p:nvPr/>
        </p:nvSpPr>
        <p:spPr bwMode="auto">
          <a:xfrm>
            <a:off x="1468412" y="2636829"/>
            <a:ext cx="7299325" cy="601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76752" rIns="90000" bIns="4500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it-IT" sz="3600" b="1" dirty="0">
                <a:solidFill>
                  <a:srgbClr val="7DA647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Nuovi metodi di Cluster </a:t>
            </a:r>
            <a:r>
              <a:rPr lang="it-IT" sz="3600" b="1" dirty="0" err="1">
                <a:solidFill>
                  <a:srgbClr val="7DA647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Analysis</a:t>
            </a:r>
            <a:endParaRPr lang="it-IT" sz="3600" b="1" dirty="0">
              <a:solidFill>
                <a:srgbClr val="7DA647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 Box 1"/>
          <p:cNvSpPr txBox="1">
            <a:spLocks noChangeArrowheads="1"/>
          </p:cNvSpPr>
          <p:nvPr/>
        </p:nvSpPr>
        <p:spPr bwMode="auto">
          <a:xfrm>
            <a:off x="720725" y="755650"/>
            <a:ext cx="6756400" cy="438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66168" rIns="90000" bIns="4500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it-IT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Analisi dei gruppi e categorizzazione dei testi</a:t>
            </a:r>
          </a:p>
        </p:txBody>
      </p:sp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720725" y="1692275"/>
            <a:ext cx="8640763" cy="4581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6168" rIns="90000" bIns="45000"/>
          <a:lstStyle/>
          <a:p>
            <a:pPr algn="just">
              <a:spcBef>
                <a:spcPts val="575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sz="2400" dirty="0">
                <a:solidFill>
                  <a:srgbClr val="000000"/>
                </a:solidFill>
              </a:rPr>
              <a:t>La cosiddetta </a:t>
            </a:r>
            <a:r>
              <a:rPr lang="it-IT" sz="2400" i="1" dirty="0">
                <a:solidFill>
                  <a:srgbClr val="000000"/>
                </a:solidFill>
              </a:rPr>
              <a:t>categorizzazione </a:t>
            </a:r>
            <a:r>
              <a:rPr lang="it-IT" sz="2400" dirty="0">
                <a:solidFill>
                  <a:srgbClr val="000000"/>
                </a:solidFill>
              </a:rPr>
              <a:t>di documenti è uno dei più tipici compiti del </a:t>
            </a:r>
            <a:r>
              <a:rPr lang="it-IT" sz="2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 </a:t>
            </a:r>
            <a:r>
              <a:rPr lang="it-IT" sz="2400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Mining</a:t>
            </a:r>
            <a:endParaRPr lang="it-IT" sz="24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spcBef>
                <a:spcPts val="575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sz="2400" dirty="0">
                <a:solidFill>
                  <a:srgbClr val="000000"/>
                </a:solidFill>
              </a:rPr>
              <a:t>Si tratta di risolvere il problema di </a:t>
            </a:r>
            <a:r>
              <a:rPr lang="it-IT" sz="2400" dirty="0">
                <a:solidFill>
                  <a:srgbClr val="00B050"/>
                </a:solidFill>
              </a:rPr>
              <a:t>assegnare una categoria </a:t>
            </a:r>
            <a:r>
              <a:rPr lang="it-IT" sz="2400" dirty="0">
                <a:solidFill>
                  <a:srgbClr val="000000"/>
                </a:solidFill>
              </a:rPr>
              <a:t>a ciascun testo di una raccolta</a:t>
            </a:r>
          </a:p>
          <a:p>
            <a:pPr algn="just">
              <a:spcBef>
                <a:spcPts val="575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sz="2400" dirty="0">
                <a:solidFill>
                  <a:srgbClr val="000000"/>
                </a:solidFill>
              </a:rPr>
              <a:t>Alle volte è, invece, necessario </a:t>
            </a:r>
            <a:r>
              <a:rPr lang="it-IT" sz="2400" dirty="0">
                <a:solidFill>
                  <a:srgbClr val="00B050"/>
                </a:solidFill>
              </a:rPr>
              <a:t>identificare</a:t>
            </a:r>
            <a:r>
              <a:rPr lang="it-IT" sz="2400" dirty="0">
                <a:solidFill>
                  <a:srgbClr val="000000"/>
                </a:solidFill>
              </a:rPr>
              <a:t> soltanto una </a:t>
            </a:r>
            <a:r>
              <a:rPr lang="it-IT" sz="2400" dirty="0">
                <a:solidFill>
                  <a:srgbClr val="00B050"/>
                </a:solidFill>
              </a:rPr>
              <a:t>categoria</a:t>
            </a:r>
            <a:r>
              <a:rPr lang="it-IT" sz="2400" dirty="0">
                <a:solidFill>
                  <a:srgbClr val="000000"/>
                </a:solidFill>
              </a:rPr>
              <a:t> di documenti (ad es. </a:t>
            </a:r>
            <a:r>
              <a:rPr lang="it-IT" sz="2400" i="1" dirty="0">
                <a:solidFill>
                  <a:srgbClr val="000000"/>
                </a:solidFill>
              </a:rPr>
              <a:t>spam </a:t>
            </a:r>
            <a:r>
              <a:rPr lang="it-IT" sz="2400" dirty="0">
                <a:solidFill>
                  <a:srgbClr val="000000"/>
                </a:solidFill>
              </a:rPr>
              <a:t>nelle </a:t>
            </a:r>
            <a:r>
              <a:rPr lang="it-IT" sz="2400" i="1" dirty="0">
                <a:solidFill>
                  <a:srgbClr val="000000"/>
                </a:solidFill>
              </a:rPr>
              <a:t>e-mail</a:t>
            </a:r>
            <a:r>
              <a:rPr lang="it-IT" sz="2400" dirty="0">
                <a:solidFill>
                  <a:srgbClr val="000000"/>
                </a:solidFill>
              </a:rPr>
              <a:t>, siti da evitare per bambini)</a:t>
            </a:r>
          </a:p>
          <a:p>
            <a:pPr algn="just">
              <a:spcBef>
                <a:spcPts val="575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sz="2400" dirty="0">
                <a:solidFill>
                  <a:srgbClr val="000000"/>
                </a:solidFill>
              </a:rPr>
              <a:t>In genere la categoria è relativa al </a:t>
            </a:r>
            <a:r>
              <a:rPr lang="it-IT" sz="2400" dirty="0">
                <a:solidFill>
                  <a:srgbClr val="00B050"/>
                </a:solidFill>
              </a:rPr>
              <a:t>contenuto</a:t>
            </a:r>
            <a:r>
              <a:rPr lang="it-IT" sz="2400" dirty="0">
                <a:solidFill>
                  <a:srgbClr val="000000"/>
                </a:solidFill>
              </a:rPr>
              <a:t> (</a:t>
            </a:r>
            <a:r>
              <a:rPr lang="it-IT" sz="2400" i="1" dirty="0" err="1">
                <a:solidFill>
                  <a:srgbClr val="000000"/>
                </a:solidFill>
              </a:rPr>
              <a:t>topic</a:t>
            </a:r>
            <a:r>
              <a:rPr lang="it-IT" sz="2400" dirty="0">
                <a:solidFill>
                  <a:srgbClr val="000000"/>
                </a:solidFill>
              </a:rPr>
              <a:t>) del documento o alla presenza di particolari riferimenti</a:t>
            </a:r>
          </a:p>
          <a:p>
            <a:pPr algn="just">
              <a:spcBef>
                <a:spcPts val="575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sz="2400" dirty="0">
                <a:solidFill>
                  <a:srgbClr val="000000"/>
                </a:solidFill>
              </a:rPr>
              <a:t>Si tratta di un problema </a:t>
            </a:r>
            <a:r>
              <a:rPr lang="it-IT" sz="2400" dirty="0" smtClean="0">
                <a:solidFill>
                  <a:srgbClr val="000000"/>
                </a:solidFill>
              </a:rPr>
              <a:t>tipico dell'</a:t>
            </a:r>
            <a:r>
              <a:rPr lang="it-IT" sz="24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Information</a:t>
            </a:r>
            <a:r>
              <a:rPr lang="it-IT" sz="2400" dirty="0" smtClean="0">
                <a:solidFill>
                  <a:srgbClr val="000000"/>
                </a:solidFill>
              </a:rPr>
              <a:t> </a:t>
            </a:r>
            <a:r>
              <a:rPr lang="it-IT" sz="2400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Retrieval</a:t>
            </a:r>
            <a:r>
              <a:rPr lang="it-IT" sz="2400" dirty="0">
                <a:solidFill>
                  <a:srgbClr val="000000"/>
                </a:solidFill>
              </a:rPr>
              <a:t>, ma anche per obiettivi </a:t>
            </a:r>
            <a:r>
              <a:rPr lang="it-IT" sz="2400" dirty="0" smtClean="0">
                <a:solidFill>
                  <a:srgbClr val="000000"/>
                </a:solidFill>
              </a:rPr>
              <a:t>di </a:t>
            </a:r>
            <a:r>
              <a:rPr lang="it-IT" sz="24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analisi</a:t>
            </a:r>
            <a:r>
              <a:rPr lang="it-IT" sz="2400" dirty="0" smtClean="0">
                <a:solidFill>
                  <a:srgbClr val="000000"/>
                </a:solidFill>
              </a:rPr>
              <a:t>  </a:t>
            </a:r>
            <a:endParaRPr lang="it-IT" sz="2400" dirty="0">
              <a:solidFill>
                <a:srgbClr val="000000"/>
              </a:solidFill>
            </a:endParaRPr>
          </a:p>
          <a:p>
            <a:pPr>
              <a:lnSpc>
                <a:spcPct val="12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it-IT" sz="2400" dirty="0">
              <a:solidFill>
                <a:srgbClr val="000000"/>
              </a:solidFill>
              <a:latin typeface="Andalus" pitchFamily="1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ext Box 1"/>
          <p:cNvSpPr txBox="1">
            <a:spLocks noChangeArrowheads="1"/>
          </p:cNvSpPr>
          <p:nvPr/>
        </p:nvSpPr>
        <p:spPr bwMode="auto">
          <a:xfrm>
            <a:off x="592138" y="1123950"/>
            <a:ext cx="8948737" cy="5532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6168" rIns="90000" bIns="45000"/>
          <a:lstStyle/>
          <a:p>
            <a:pPr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sz="2400" dirty="0">
                <a:solidFill>
                  <a:srgbClr val="000000"/>
                </a:solidFill>
              </a:rPr>
              <a:t>Utilizzando il linguaggio della </a:t>
            </a:r>
            <a:r>
              <a:rPr lang="it-IT" sz="2400" i="1" dirty="0">
                <a:solidFill>
                  <a:srgbClr val="000000"/>
                </a:solidFill>
              </a:rPr>
              <a:t>computer science</a:t>
            </a:r>
            <a:r>
              <a:rPr lang="it-IT" sz="2400" dirty="0">
                <a:solidFill>
                  <a:srgbClr val="000000"/>
                </a:solidFill>
              </a:rPr>
              <a:t> si distingue in:</a:t>
            </a:r>
          </a:p>
          <a:p>
            <a:pPr algn="just">
              <a:spcBef>
                <a:spcPts val="850"/>
              </a:spcBef>
              <a:buSzPct val="85000"/>
              <a:buFont typeface="Times New Roman" pitchFamily="16" charset="0"/>
              <a:buBlip>
                <a:blip r:embed="rId3"/>
              </a:buBlip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sz="2400" dirty="0">
                <a:solidFill>
                  <a:srgbClr val="000000"/>
                </a:solidFill>
              </a:rPr>
              <a:t> </a:t>
            </a:r>
            <a:r>
              <a:rPr lang="it-IT" sz="2400" b="1" i="1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classificazione supervisionata</a:t>
            </a:r>
          </a:p>
          <a:p>
            <a:pPr algn="just">
              <a:spcBef>
                <a:spcPts val="850"/>
              </a:spcBef>
              <a:buSzPct val="114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dirty="0">
                <a:solidFill>
                  <a:srgbClr val="000000"/>
                </a:solidFill>
              </a:rPr>
              <a:t>quando esiste una </a:t>
            </a:r>
            <a:r>
              <a:rPr lang="it-IT" b="1" i="1" dirty="0">
                <a:solidFill>
                  <a:srgbClr val="000000"/>
                </a:solidFill>
              </a:rPr>
              <a:t>informazione esterna </a:t>
            </a:r>
            <a:r>
              <a:rPr lang="it-IT" dirty="0">
                <a:solidFill>
                  <a:srgbClr val="000000"/>
                </a:solidFill>
              </a:rPr>
              <a:t>relativa alla </a:t>
            </a:r>
            <a:r>
              <a:rPr lang="it-IT" b="1" i="1" dirty="0">
                <a:solidFill>
                  <a:srgbClr val="000000"/>
                </a:solidFill>
              </a:rPr>
              <a:t>corretta</a:t>
            </a:r>
            <a:r>
              <a:rPr lang="it-IT" dirty="0">
                <a:solidFill>
                  <a:srgbClr val="000000"/>
                </a:solidFill>
              </a:rPr>
              <a:t> </a:t>
            </a:r>
            <a:r>
              <a:rPr lang="it-IT" b="1" i="1" dirty="0">
                <a:solidFill>
                  <a:srgbClr val="000000"/>
                </a:solidFill>
              </a:rPr>
              <a:t>classificazione</a:t>
            </a:r>
            <a:r>
              <a:rPr lang="it-IT" dirty="0">
                <a:solidFill>
                  <a:srgbClr val="000000"/>
                </a:solidFill>
              </a:rPr>
              <a:t> dei documenti, sia in termini di conoscenza delle categorie presenti, sia in termini di corrispondenza categorie - documenti</a:t>
            </a:r>
          </a:p>
          <a:p>
            <a:pPr>
              <a:spcBef>
                <a:spcPts val="850"/>
              </a:spcBef>
              <a:buSzPct val="85000"/>
              <a:buFont typeface="Times New Roman" pitchFamily="16" charset="0"/>
              <a:buBlip>
                <a:blip r:embed="rId3"/>
              </a:buBlip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sz="2400" dirty="0">
                <a:solidFill>
                  <a:srgbClr val="000000"/>
                </a:solidFill>
              </a:rPr>
              <a:t>  </a:t>
            </a:r>
            <a:r>
              <a:rPr lang="it-IT" sz="2400" b="1" i="1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classificazione non supervisionata</a:t>
            </a:r>
            <a:r>
              <a:rPr lang="it-IT" sz="2400" dirty="0">
                <a:solidFill>
                  <a:srgbClr val="000000"/>
                </a:solidFill>
              </a:rPr>
              <a:t> </a:t>
            </a:r>
          </a:p>
          <a:p>
            <a:pPr algn="just">
              <a:spcBef>
                <a:spcPts val="850"/>
              </a:spcBef>
              <a:buSzPct val="114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dirty="0">
                <a:solidFill>
                  <a:srgbClr val="000000"/>
                </a:solidFill>
              </a:rPr>
              <a:t>quando non si dispone di informazione che non sia contenuta nel </a:t>
            </a:r>
            <a:r>
              <a:rPr lang="it-IT" i="1" dirty="0">
                <a:solidFill>
                  <a:srgbClr val="000000"/>
                </a:solidFill>
              </a:rPr>
              <a:t>corpus</a:t>
            </a:r>
          </a:p>
          <a:p>
            <a:pPr>
              <a:spcBef>
                <a:spcPts val="850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it-IT" sz="2400" dirty="0">
              <a:solidFill>
                <a:srgbClr val="000000"/>
              </a:solidFill>
            </a:endParaRPr>
          </a:p>
          <a:p>
            <a:pPr>
              <a:spcBef>
                <a:spcPts val="850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sz="2400" b="1" dirty="0">
                <a:solidFill>
                  <a:srgbClr val="000000"/>
                </a:solidFill>
              </a:rPr>
              <a:t>Le tecniche di</a:t>
            </a:r>
            <a:r>
              <a:rPr lang="it-IT" sz="2400" b="1" dirty="0">
                <a:solidFill>
                  <a:srgbClr val="DC2300"/>
                </a:solidFill>
              </a:rPr>
              <a:t> cluster </a:t>
            </a:r>
            <a:r>
              <a:rPr lang="it-IT" sz="2400" b="1" dirty="0" err="1">
                <a:solidFill>
                  <a:srgbClr val="DC2300"/>
                </a:solidFill>
              </a:rPr>
              <a:t>analysis</a:t>
            </a:r>
            <a:r>
              <a:rPr lang="it-IT" sz="2400" b="1" dirty="0">
                <a:solidFill>
                  <a:srgbClr val="DC2300"/>
                </a:solidFill>
              </a:rPr>
              <a:t> </a:t>
            </a:r>
            <a:r>
              <a:rPr lang="it-IT" sz="2400" b="1" dirty="0">
                <a:solidFill>
                  <a:srgbClr val="000000"/>
                </a:solidFill>
              </a:rPr>
              <a:t>affrontano il problema della classificazione</a:t>
            </a:r>
            <a:r>
              <a:rPr lang="it-IT" sz="2400" b="1" dirty="0">
                <a:solidFill>
                  <a:srgbClr val="DC2300"/>
                </a:solidFill>
              </a:rPr>
              <a:t> non supervisionata</a:t>
            </a:r>
          </a:p>
          <a:p>
            <a:pPr>
              <a:spcBef>
                <a:spcPts val="850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it-IT" sz="2400" b="1" dirty="0">
              <a:solidFill>
                <a:srgbClr val="DC2300"/>
              </a:solidFill>
            </a:endParaRPr>
          </a:p>
          <a:p>
            <a:pPr algn="just">
              <a:spcBef>
                <a:spcPts val="850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u="sng" dirty="0">
                <a:solidFill>
                  <a:srgbClr val="000000"/>
                </a:solidFill>
              </a:rPr>
              <a:t>Nota</a:t>
            </a:r>
            <a:r>
              <a:rPr lang="it-IT" dirty="0">
                <a:solidFill>
                  <a:srgbClr val="000000"/>
                </a:solidFill>
              </a:rPr>
              <a:t> - Si parla di una classificazione </a:t>
            </a:r>
            <a:r>
              <a:rPr lang="it-IT" i="1" dirty="0">
                <a:solidFill>
                  <a:srgbClr val="000000"/>
                </a:solidFill>
              </a:rPr>
              <a:t>semi-supervisionata</a:t>
            </a:r>
            <a:r>
              <a:rPr lang="it-IT" dirty="0">
                <a:solidFill>
                  <a:srgbClr val="000000"/>
                </a:solidFill>
              </a:rPr>
              <a:t>, quando si dispone dell'informazione relativa alla categoria per una parte dei documenti, generalmente utilizzata per la fase di apprendimento di regole di assegnazione</a:t>
            </a:r>
          </a:p>
          <a:p>
            <a:pPr algn="just">
              <a:spcBef>
                <a:spcPts val="850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it-I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1"/>
          <p:cNvSpPr txBox="1">
            <a:spLocks noChangeArrowheads="1"/>
          </p:cNvSpPr>
          <p:nvPr/>
        </p:nvSpPr>
        <p:spPr bwMode="auto">
          <a:xfrm>
            <a:off x="539750" y="1450975"/>
            <a:ext cx="8459788" cy="48323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6168" rIns="90000" bIns="45000"/>
          <a:lstStyle/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sz="2400" dirty="0">
                <a:solidFill>
                  <a:srgbClr val="000000"/>
                </a:solidFill>
              </a:rPr>
              <a:t>Le tecniche di c</a:t>
            </a:r>
            <a:r>
              <a:rPr lang="it-IT" sz="2400" i="1" dirty="0">
                <a:solidFill>
                  <a:srgbClr val="000000"/>
                </a:solidFill>
              </a:rPr>
              <a:t>luster </a:t>
            </a:r>
            <a:r>
              <a:rPr lang="it-IT" sz="2400" i="1" dirty="0" err="1">
                <a:solidFill>
                  <a:srgbClr val="000000"/>
                </a:solidFill>
              </a:rPr>
              <a:t>analysis</a:t>
            </a:r>
            <a:r>
              <a:rPr lang="it-IT" sz="2400" dirty="0">
                <a:solidFill>
                  <a:srgbClr val="000000"/>
                </a:solidFill>
              </a:rPr>
              <a:t> (in italiano </a:t>
            </a:r>
            <a:r>
              <a:rPr lang="it-IT" sz="2400" i="1" dirty="0">
                <a:solidFill>
                  <a:srgbClr val="000000"/>
                </a:solidFill>
              </a:rPr>
              <a:t>analisi dei gruppi</a:t>
            </a:r>
            <a:r>
              <a:rPr lang="it-IT" sz="2400" dirty="0">
                <a:solidFill>
                  <a:srgbClr val="000000"/>
                </a:solidFill>
              </a:rPr>
              <a:t>) rappresentano uno dei temi principali dell'analisi dei dati, </a:t>
            </a:r>
            <a:r>
              <a:rPr lang="it-IT" sz="2400" dirty="0" smtClean="0">
                <a:solidFill>
                  <a:srgbClr val="000000"/>
                </a:solidFill>
              </a:rPr>
              <a:t>perché, </a:t>
            </a:r>
            <a:r>
              <a:rPr lang="it-IT" sz="2400" dirty="0">
                <a:solidFill>
                  <a:srgbClr val="000000"/>
                </a:solidFill>
              </a:rPr>
              <a:t>da un </a:t>
            </a:r>
            <a:r>
              <a:rPr lang="it-IT" sz="2400" dirty="0" smtClean="0">
                <a:solidFill>
                  <a:srgbClr val="000000"/>
                </a:solidFill>
              </a:rPr>
              <a:t>lato, </a:t>
            </a:r>
            <a:r>
              <a:rPr lang="it-IT" sz="2400" dirty="0">
                <a:solidFill>
                  <a:srgbClr val="000000"/>
                </a:solidFill>
              </a:rPr>
              <a:t>rispondono all'obiettivo classificatorio che viene generalmente posto alla base di un processo conoscitivo e, dall'altro, consentono di ottenere una sintesi dell'informazione disponibile</a:t>
            </a:r>
          </a:p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sz="2400" dirty="0">
                <a:solidFill>
                  <a:srgbClr val="000000"/>
                </a:solidFill>
              </a:rPr>
              <a:t>L'obiettivo della c</a:t>
            </a:r>
            <a:r>
              <a:rPr lang="it-IT" sz="2400" i="1" dirty="0">
                <a:solidFill>
                  <a:srgbClr val="000000"/>
                </a:solidFill>
              </a:rPr>
              <a:t>luster </a:t>
            </a:r>
            <a:r>
              <a:rPr lang="it-IT" sz="2400" i="1" dirty="0" err="1">
                <a:solidFill>
                  <a:srgbClr val="000000"/>
                </a:solidFill>
              </a:rPr>
              <a:t>analysis</a:t>
            </a:r>
            <a:r>
              <a:rPr lang="it-IT" sz="2400" dirty="0">
                <a:solidFill>
                  <a:srgbClr val="000000"/>
                </a:solidFill>
              </a:rPr>
              <a:t> è, quindi, raggruppare i dati in gruppi (</a:t>
            </a:r>
            <a:r>
              <a:rPr lang="it-IT" sz="2400" i="1" dirty="0">
                <a:solidFill>
                  <a:srgbClr val="000000"/>
                </a:solidFill>
              </a:rPr>
              <a:t>cluster</a:t>
            </a:r>
            <a:r>
              <a:rPr lang="it-IT" sz="2400" dirty="0">
                <a:solidFill>
                  <a:srgbClr val="000000"/>
                </a:solidFill>
              </a:rPr>
              <a:t>) </a:t>
            </a:r>
            <a:r>
              <a:rPr lang="it-IT" sz="2400" b="1" i="1" dirty="0">
                <a:solidFill>
                  <a:srgbClr val="00B050"/>
                </a:solidFill>
              </a:rPr>
              <a:t>utili</a:t>
            </a:r>
            <a:r>
              <a:rPr lang="it-IT" sz="2400" dirty="0">
                <a:solidFill>
                  <a:srgbClr val="000000"/>
                </a:solidFill>
              </a:rPr>
              <a:t> e/o </a:t>
            </a:r>
            <a:r>
              <a:rPr lang="it-IT" sz="2400" b="1" i="1" dirty="0">
                <a:solidFill>
                  <a:srgbClr val="00B050"/>
                </a:solidFill>
              </a:rPr>
              <a:t>interessanti</a:t>
            </a:r>
          </a:p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sz="2400" dirty="0">
                <a:solidFill>
                  <a:srgbClr val="000000"/>
                </a:solidFill>
              </a:rPr>
              <a:t>L'idea di fondo è quella di catturare una </a:t>
            </a:r>
            <a:r>
              <a:rPr lang="it-IT" sz="2400" b="1" i="1" dirty="0">
                <a:solidFill>
                  <a:srgbClr val="00B050"/>
                </a:solidFill>
              </a:rPr>
              <a:t>struttura</a:t>
            </a:r>
            <a:r>
              <a:rPr lang="it-IT" sz="2400" dirty="0">
                <a:solidFill>
                  <a:srgbClr val="000000"/>
                </a:solidFill>
              </a:rPr>
              <a:t> intrinsecamente presente nei dati </a:t>
            </a:r>
          </a:p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sz="2400" dirty="0">
                <a:solidFill>
                  <a:srgbClr val="000000"/>
                </a:solidFill>
              </a:rPr>
              <a:t>Nel caso di dati testuali, ad esempio, un tipico obiettivo di </a:t>
            </a:r>
            <a:r>
              <a:rPr lang="it-IT" sz="2400" i="1" dirty="0">
                <a:solidFill>
                  <a:srgbClr val="000000"/>
                </a:solidFill>
              </a:rPr>
              <a:t>cluster</a:t>
            </a:r>
            <a:r>
              <a:rPr lang="it-IT" sz="2400" dirty="0">
                <a:solidFill>
                  <a:srgbClr val="000000"/>
                </a:solidFill>
              </a:rPr>
              <a:t> è quello di identificare documenti collegati da un argomento comune (</a:t>
            </a:r>
            <a:r>
              <a:rPr lang="it-IT" sz="2400" i="1" dirty="0" err="1">
                <a:solidFill>
                  <a:srgbClr val="000000"/>
                </a:solidFill>
              </a:rPr>
              <a:t>topic</a:t>
            </a:r>
            <a:r>
              <a:rPr lang="it-IT" sz="2400" dirty="0">
                <a:solidFill>
                  <a:srgbClr val="000000"/>
                </a:solidFill>
              </a:rPr>
              <a:t>) </a:t>
            </a:r>
          </a:p>
        </p:txBody>
      </p:sp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720725" y="720725"/>
            <a:ext cx="2908300" cy="438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66168" rIns="90000" bIns="4500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it-IT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</a:t>
            </a:r>
            <a:r>
              <a:rPr lang="it-IT" sz="24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cluster analysis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1"/>
          <p:cNvSpPr txBox="1">
            <a:spLocks noChangeArrowheads="1"/>
          </p:cNvSpPr>
          <p:nvPr/>
        </p:nvSpPr>
        <p:spPr bwMode="auto">
          <a:xfrm>
            <a:off x="539750" y="360363"/>
            <a:ext cx="7639050" cy="438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66168" rIns="90000" bIns="4500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it-I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Richiami alle nozioni </a:t>
            </a:r>
            <a:r>
              <a:rPr lang="it-IT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 base della </a:t>
            </a:r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cluster </a:t>
            </a:r>
            <a:r>
              <a:rPr lang="it-IT" sz="24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analysis</a:t>
            </a:r>
            <a:endParaRPr lang="it-IT" sz="2400" b="1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06400" y="1079500"/>
            <a:ext cx="7150100" cy="2735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60876" rIns="90000" bIns="45000"/>
          <a:lstStyle/>
          <a:p>
            <a:pPr marL="576263" lvl="1" indent="-215900">
              <a:spcBef>
                <a:spcPts val="850"/>
              </a:spcBef>
              <a:buSzPct val="45000"/>
              <a:buFont typeface="Wingdings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it-IT" dirty="0">
                <a:solidFill>
                  <a:srgbClr val="000000"/>
                </a:solidFill>
              </a:rPr>
              <a:t>Matrice dei dati e matrici di prossimità (distanza, </a:t>
            </a:r>
            <a:r>
              <a:rPr lang="it-IT" dirty="0" err="1">
                <a:solidFill>
                  <a:srgbClr val="000000"/>
                </a:solidFill>
              </a:rPr>
              <a:t>dissimilarità</a:t>
            </a:r>
            <a:r>
              <a:rPr lang="it-IT" dirty="0">
                <a:solidFill>
                  <a:srgbClr val="000000"/>
                </a:solidFill>
              </a:rPr>
              <a:t>...)</a:t>
            </a:r>
          </a:p>
          <a:p>
            <a:pPr marL="576263" lvl="1" indent="-215900">
              <a:spcBef>
                <a:spcPts val="850"/>
              </a:spcBef>
              <a:buSzPct val="45000"/>
              <a:buFont typeface="Wingdings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it-IT" dirty="0">
                <a:solidFill>
                  <a:srgbClr val="000000"/>
                </a:solidFill>
              </a:rPr>
              <a:t>Grafo di prossimità </a:t>
            </a:r>
          </a:p>
          <a:p>
            <a:pPr marL="576263" lvl="1" indent="-215900">
              <a:spcBef>
                <a:spcPts val="850"/>
              </a:spcBef>
              <a:buSzPct val="45000"/>
              <a:buFont typeface="Wingdings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it-IT" dirty="0">
                <a:solidFill>
                  <a:srgbClr val="000000"/>
                </a:solidFill>
              </a:rPr>
              <a:t>Misure e indici di </a:t>
            </a:r>
            <a:r>
              <a:rPr lang="it-IT" dirty="0" err="1">
                <a:solidFill>
                  <a:srgbClr val="000000"/>
                </a:solidFill>
              </a:rPr>
              <a:t>similartà</a:t>
            </a:r>
            <a:r>
              <a:rPr lang="it-IT" dirty="0">
                <a:solidFill>
                  <a:srgbClr val="000000"/>
                </a:solidFill>
              </a:rPr>
              <a:t> e di distanza (tipi di attributi e scale)</a:t>
            </a:r>
          </a:p>
          <a:p>
            <a:pPr marL="576263" lvl="1" indent="-215900">
              <a:spcBef>
                <a:spcPts val="850"/>
              </a:spcBef>
              <a:buSzPct val="45000"/>
              <a:buFont typeface="Wingdings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it-IT" dirty="0">
                <a:solidFill>
                  <a:srgbClr val="000000"/>
                </a:solidFill>
              </a:rPr>
              <a:t>Metrica Euclidea e varianti</a:t>
            </a:r>
          </a:p>
          <a:p>
            <a:pPr marL="576263" lvl="1" indent="-215900">
              <a:spcBef>
                <a:spcPts val="850"/>
              </a:spcBef>
              <a:buSzPct val="45000"/>
              <a:buFont typeface="Wingdings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it-IT" dirty="0">
                <a:solidFill>
                  <a:srgbClr val="000000"/>
                </a:solidFill>
              </a:rPr>
              <a:t>Classificazione gerarchica e non gerarchica</a:t>
            </a:r>
          </a:p>
          <a:p>
            <a:pPr marL="576263" lvl="1" indent="-215900">
              <a:lnSpc>
                <a:spcPct val="98000"/>
              </a:lnSpc>
              <a:spcBef>
                <a:spcPts val="850"/>
              </a:spcBef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endParaRPr lang="it-IT" i="1" dirty="0">
              <a:solidFill>
                <a:srgbClr val="000000"/>
              </a:solidFill>
              <a:latin typeface="Arial Narrow" pitchFamily="32" charset="0"/>
            </a:endParaRPr>
          </a:p>
          <a:p>
            <a:pPr>
              <a:lnSpc>
                <a:spcPct val="98000"/>
              </a:lnSpc>
              <a:spcBef>
                <a:spcPts val="288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endParaRPr lang="it-IT" i="1" dirty="0">
              <a:solidFill>
                <a:srgbClr val="000000"/>
              </a:solidFill>
              <a:latin typeface="Arial Narrow" pitchFamily="32" charset="0"/>
            </a:endParaRPr>
          </a:p>
          <a:p>
            <a:pPr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it-IT" dirty="0">
                <a:solidFill>
                  <a:srgbClr val="000000"/>
                </a:solidFill>
              </a:rPr>
              <a:t>			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900113" y="3467100"/>
            <a:ext cx="6570662" cy="2441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60876" rIns="90000" bIns="4500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it-IT" dirty="0">
                <a:solidFill>
                  <a:srgbClr val="000000"/>
                </a:solidFill>
              </a:rPr>
              <a:t>Questioni specifiche degli algoritmi di </a:t>
            </a:r>
            <a:r>
              <a:rPr lang="it-IT" i="1" dirty="0" err="1">
                <a:solidFill>
                  <a:srgbClr val="000000"/>
                </a:solidFill>
              </a:rPr>
              <a:t>clustering</a:t>
            </a:r>
            <a:r>
              <a:rPr lang="it-IT" i="1" dirty="0">
                <a:solidFill>
                  <a:srgbClr val="000000"/>
                </a:solidFill>
              </a:rPr>
              <a:t> gerarchico</a:t>
            </a:r>
            <a:r>
              <a:rPr lang="it-IT" dirty="0">
                <a:solidFill>
                  <a:srgbClr val="000000"/>
                </a:solidFill>
              </a:rPr>
              <a:t>:</a:t>
            </a: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endParaRPr lang="it-IT" dirty="0">
              <a:solidFill>
                <a:srgbClr val="000000"/>
              </a:solidFill>
            </a:endParaRP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it-IT" dirty="0">
                <a:solidFill>
                  <a:srgbClr val="000000"/>
                </a:solidFill>
              </a:rPr>
              <a:t>la distanza fra due </a:t>
            </a:r>
            <a:r>
              <a:rPr lang="it-IT" i="1" dirty="0">
                <a:solidFill>
                  <a:srgbClr val="000000"/>
                </a:solidFill>
              </a:rPr>
              <a:t>cluster</a:t>
            </a:r>
            <a:r>
              <a:rPr lang="it-IT" dirty="0">
                <a:solidFill>
                  <a:srgbClr val="000000"/>
                </a:solidFill>
              </a:rPr>
              <a:t> è calcolata secondo il tipo di legame:</a:t>
            </a:r>
          </a:p>
          <a:p>
            <a:pPr>
              <a:lnSpc>
                <a:spcPct val="150000"/>
              </a:lnSpc>
              <a:buSzPct val="80000"/>
              <a:buFont typeface="Times New Roman" pitchFamily="16" charset="0"/>
              <a:buAutoNum type="alphaLcParenR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it-IT" i="1" dirty="0">
                <a:solidFill>
                  <a:srgbClr val="000000"/>
                </a:solidFill>
                <a:latin typeface="Arial Narrow" pitchFamily="32" charset="0"/>
              </a:rPr>
              <a:t> legame semplice </a:t>
            </a:r>
            <a:r>
              <a:rPr lang="it-IT" dirty="0">
                <a:solidFill>
                  <a:srgbClr val="000000"/>
                </a:solidFill>
                <a:latin typeface="Arial Narrow" pitchFamily="32" charset="0"/>
              </a:rPr>
              <a:t>(distanza minima)</a:t>
            </a:r>
          </a:p>
          <a:p>
            <a:pPr>
              <a:lnSpc>
                <a:spcPct val="98000"/>
              </a:lnSpc>
              <a:buSzPct val="80000"/>
              <a:buFont typeface="Times New Roman" pitchFamily="16" charset="0"/>
              <a:buAutoNum type="alphaLcParenR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it-IT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it-IT" i="1" dirty="0" smtClean="0">
                <a:solidFill>
                  <a:srgbClr val="000000"/>
                </a:solidFill>
                <a:latin typeface="Arial Narrow" pitchFamily="32" charset="0"/>
              </a:rPr>
              <a:t>legame </a:t>
            </a:r>
            <a:r>
              <a:rPr lang="it-IT" i="1" dirty="0">
                <a:solidFill>
                  <a:srgbClr val="000000"/>
                </a:solidFill>
                <a:latin typeface="Arial Narrow" pitchFamily="32" charset="0"/>
              </a:rPr>
              <a:t>completo  </a:t>
            </a:r>
            <a:r>
              <a:rPr lang="it-IT" dirty="0">
                <a:solidFill>
                  <a:srgbClr val="000000"/>
                </a:solidFill>
                <a:latin typeface="Arial Narrow" pitchFamily="32" charset="0"/>
              </a:rPr>
              <a:t>(distanza massima)</a:t>
            </a:r>
          </a:p>
          <a:p>
            <a:pPr>
              <a:lnSpc>
                <a:spcPct val="98000"/>
              </a:lnSpc>
              <a:buSzPct val="80000"/>
              <a:buFont typeface="Times New Roman" pitchFamily="16" charset="0"/>
              <a:buAutoNum type="alphaLcParenR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it-IT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it-IT" i="1" dirty="0" smtClean="0">
                <a:solidFill>
                  <a:srgbClr val="000000"/>
                </a:solidFill>
                <a:latin typeface="Arial Narrow" pitchFamily="32" charset="0"/>
              </a:rPr>
              <a:t>legame </a:t>
            </a:r>
            <a:r>
              <a:rPr lang="it-IT" i="1" dirty="0">
                <a:solidFill>
                  <a:srgbClr val="000000"/>
                </a:solidFill>
                <a:latin typeface="Arial Narrow" pitchFamily="32" charset="0"/>
              </a:rPr>
              <a:t>medio  </a:t>
            </a:r>
            <a:r>
              <a:rPr lang="it-IT" dirty="0">
                <a:solidFill>
                  <a:srgbClr val="000000"/>
                </a:solidFill>
                <a:latin typeface="Arial Narrow" pitchFamily="32" charset="0"/>
              </a:rPr>
              <a:t>(distanza media)</a:t>
            </a:r>
          </a:p>
          <a:p>
            <a:pPr>
              <a:lnSpc>
                <a:spcPct val="98000"/>
              </a:lnSpc>
              <a:buSzPct val="80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endParaRPr lang="it-IT" dirty="0">
              <a:solidFill>
                <a:srgbClr val="000000"/>
              </a:solidFill>
              <a:latin typeface="Arial Narrow" pitchFamily="32" charset="0"/>
            </a:endParaRPr>
          </a:p>
          <a:p>
            <a:pPr>
              <a:lnSpc>
                <a:spcPct val="98000"/>
              </a:lnSpc>
              <a:buSzPct val="80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it-IT" dirty="0">
                <a:solidFill>
                  <a:srgbClr val="000000"/>
                </a:solidFill>
                <a:latin typeface="Arial Narrow" pitchFamily="32" charset="0"/>
              </a:rPr>
              <a:t>il metodo di </a:t>
            </a:r>
            <a:r>
              <a:rPr lang="it-IT" dirty="0" err="1">
                <a:solidFill>
                  <a:srgbClr val="000000"/>
                </a:solidFill>
                <a:latin typeface="Arial Narrow" pitchFamily="32" charset="0"/>
              </a:rPr>
              <a:t>Ward</a:t>
            </a:r>
            <a:endParaRPr lang="it-IT" dirty="0">
              <a:solidFill>
                <a:srgbClr val="000000"/>
              </a:solidFill>
              <a:latin typeface="Arial Narrow" pitchFamily="32" charset="0"/>
            </a:endParaRPr>
          </a:p>
          <a:p>
            <a:pPr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endParaRPr lang="it-I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1"/>
          <p:cNvSpPr txBox="1">
            <a:spLocks noChangeArrowheads="1"/>
          </p:cNvSpPr>
          <p:nvPr/>
        </p:nvSpPr>
        <p:spPr bwMode="auto">
          <a:xfrm>
            <a:off x="539750" y="1162050"/>
            <a:ext cx="9004300" cy="3940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4404" rIns="90000" bIns="45000"/>
          <a:lstStyle/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sz="2200" dirty="0">
                <a:solidFill>
                  <a:srgbClr val="000000"/>
                </a:solidFill>
              </a:rPr>
              <a:t>In presenza di basi di dati di grandi dimensioni, come accade nel </a:t>
            </a:r>
            <a:r>
              <a:rPr lang="it-IT" sz="2200" i="1" dirty="0">
                <a:solidFill>
                  <a:srgbClr val="000000"/>
                </a:solidFill>
              </a:rPr>
              <a:t>text </a:t>
            </a:r>
            <a:r>
              <a:rPr lang="it-IT" sz="2200" i="1" dirty="0" err="1">
                <a:solidFill>
                  <a:srgbClr val="000000"/>
                </a:solidFill>
              </a:rPr>
              <a:t>mining</a:t>
            </a:r>
            <a:r>
              <a:rPr lang="it-IT" sz="2200" dirty="0">
                <a:solidFill>
                  <a:srgbClr val="000000"/>
                </a:solidFill>
              </a:rPr>
              <a:t>, si ricorre in genere ad </a:t>
            </a:r>
            <a:r>
              <a:rPr lang="it-IT" sz="2400" b="1" i="1" dirty="0">
                <a:solidFill>
                  <a:srgbClr val="00B050"/>
                </a:solidFill>
              </a:rPr>
              <a:t>algoritmi non gerarchici</a:t>
            </a:r>
            <a:r>
              <a:rPr lang="it-IT" sz="2200" dirty="0">
                <a:solidFill>
                  <a:srgbClr val="000000"/>
                </a:solidFill>
              </a:rPr>
              <a:t>, spesso derivati dall'antico, ma sempre </a:t>
            </a:r>
            <a:r>
              <a:rPr lang="it-IT" sz="2200" dirty="0" smtClean="0">
                <a:solidFill>
                  <a:srgbClr val="000000"/>
                </a:solidFill>
              </a:rPr>
              <a:t>valido, </a:t>
            </a:r>
            <a:r>
              <a:rPr lang="it-IT" sz="2200" dirty="0">
                <a:solidFill>
                  <a:srgbClr val="000000"/>
                </a:solidFill>
              </a:rPr>
              <a:t>algoritmo </a:t>
            </a:r>
            <a:r>
              <a:rPr lang="it-IT" sz="2200" i="1" dirty="0" err="1">
                <a:solidFill>
                  <a:srgbClr val="000000"/>
                </a:solidFill>
              </a:rPr>
              <a:t>k-means</a:t>
            </a:r>
            <a:endParaRPr lang="it-IT" sz="2200" i="1" dirty="0">
              <a:solidFill>
                <a:srgbClr val="000000"/>
              </a:solidFill>
            </a:endParaRPr>
          </a:p>
          <a:p>
            <a:pPr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sz="2200" dirty="0">
                <a:solidFill>
                  <a:srgbClr val="000000"/>
                </a:solidFill>
              </a:rPr>
              <a:t> </a:t>
            </a:r>
          </a:p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sz="2200" dirty="0">
                <a:solidFill>
                  <a:srgbClr val="000000"/>
                </a:solidFill>
              </a:rPr>
              <a:t>L'</a:t>
            </a:r>
            <a:r>
              <a:rPr lang="it-IT" sz="2200" dirty="0" err="1">
                <a:solidFill>
                  <a:srgbClr val="000000"/>
                </a:solidFill>
              </a:rPr>
              <a:t>algortmo</a:t>
            </a:r>
            <a:r>
              <a:rPr lang="it-IT" sz="2200" dirty="0">
                <a:solidFill>
                  <a:srgbClr val="000000"/>
                </a:solidFill>
              </a:rPr>
              <a:t> </a:t>
            </a:r>
            <a:r>
              <a:rPr lang="it-IT" sz="2200" i="1" dirty="0">
                <a:solidFill>
                  <a:srgbClr val="000000"/>
                </a:solidFill>
              </a:rPr>
              <a:t>k-medie</a:t>
            </a:r>
            <a:r>
              <a:rPr lang="it-IT" sz="2200" dirty="0">
                <a:solidFill>
                  <a:srgbClr val="000000"/>
                </a:solidFill>
              </a:rPr>
              <a:t>, nella sua formulazione di base, si articola nei seguenti passi</a:t>
            </a:r>
            <a:r>
              <a:rPr lang="it-IT" sz="2200" dirty="0" smtClean="0">
                <a:solidFill>
                  <a:srgbClr val="000000"/>
                </a:solidFill>
              </a:rPr>
              <a:t>:</a:t>
            </a:r>
          </a:p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sz="2200" dirty="0" smtClean="0">
                <a:solidFill>
                  <a:srgbClr val="000000"/>
                </a:solidFill>
                <a:latin typeface="Arial Narrow" pitchFamily="34" charset="0"/>
              </a:rPr>
              <a:t>INPUT: matrice (</a:t>
            </a:r>
            <a:r>
              <a:rPr lang="it-IT" sz="2200" i="1" dirty="0" smtClean="0">
                <a:solidFill>
                  <a:srgbClr val="000000"/>
                </a:solidFill>
                <a:latin typeface="Arial Narrow" pitchFamily="34" charset="0"/>
              </a:rPr>
              <a:t>n</a:t>
            </a:r>
            <a:r>
              <a:rPr lang="it-IT" sz="2200" dirty="0" smtClean="0">
                <a:solidFill>
                  <a:srgbClr val="000000"/>
                </a:solidFill>
                <a:latin typeface="Arial Narrow" pitchFamily="34" charset="0"/>
              </a:rPr>
              <a:t>,</a:t>
            </a:r>
            <a:r>
              <a:rPr lang="it-IT" sz="2200" i="1" dirty="0" smtClean="0">
                <a:solidFill>
                  <a:srgbClr val="000000"/>
                </a:solidFill>
                <a:latin typeface="Arial Narrow" pitchFamily="34" charset="0"/>
              </a:rPr>
              <a:t>d</a:t>
            </a:r>
            <a:r>
              <a:rPr lang="it-IT" sz="2200" dirty="0" smtClean="0">
                <a:solidFill>
                  <a:srgbClr val="000000"/>
                </a:solidFill>
                <a:latin typeface="Arial Narrow" pitchFamily="34" charset="0"/>
              </a:rPr>
              <a:t>) individui </a:t>
            </a:r>
            <a:r>
              <a:rPr lang="it-IT" sz="2200" dirty="0" smtClean="0">
                <a:solidFill>
                  <a:srgbClr val="000000"/>
                </a:solidFill>
                <a:latin typeface="Arial Narrow" pitchFamily="34" charset="0"/>
                <a:sym typeface="Symbol"/>
              </a:rPr>
              <a:t> variabili; </a:t>
            </a:r>
            <a:r>
              <a:rPr lang="it-IT" sz="2200" i="1" dirty="0" smtClean="0">
                <a:solidFill>
                  <a:srgbClr val="000000"/>
                </a:solidFill>
                <a:latin typeface="Arial Narrow" pitchFamily="34" charset="0"/>
                <a:sym typeface="Symbol"/>
              </a:rPr>
              <a:t>k</a:t>
            </a:r>
            <a:r>
              <a:rPr lang="it-IT" sz="2200" dirty="0" smtClean="0">
                <a:solidFill>
                  <a:srgbClr val="000000"/>
                </a:solidFill>
                <a:latin typeface="Arial Narrow" pitchFamily="34" charset="0"/>
                <a:sym typeface="Symbol"/>
              </a:rPr>
              <a:t>, numero di gruppi da identificare</a:t>
            </a:r>
            <a:endParaRPr lang="it-IT" sz="2200" dirty="0">
              <a:solidFill>
                <a:srgbClr val="000000"/>
              </a:solidFill>
              <a:latin typeface="Arial Narrow" pitchFamily="34" charset="0"/>
            </a:endParaRPr>
          </a:p>
          <a:p>
            <a:pPr marL="1008063" lvl="3" indent="-215900">
              <a:lnSpc>
                <a:spcPct val="200000"/>
              </a:lnSpc>
              <a:spcBef>
                <a:spcPts val="288"/>
              </a:spcBef>
              <a:buFont typeface="Times New Roman" pitchFamily="16" charset="0"/>
              <a:buAutoNum type="arabicPeriod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sz="2200" i="1" dirty="0">
                <a:solidFill>
                  <a:srgbClr val="000000"/>
                </a:solidFill>
                <a:latin typeface="Arial Narrow" pitchFamily="32" charset="0"/>
              </a:rPr>
              <a:t>  si selezionano </a:t>
            </a:r>
            <a:r>
              <a:rPr lang="it-IT" sz="2200" i="1" dirty="0" smtClean="0">
                <a:solidFill>
                  <a:srgbClr val="000000"/>
                </a:solidFill>
                <a:latin typeface="Arial Narrow" pitchFamily="32" charset="0"/>
              </a:rPr>
              <a:t>casualmente </a:t>
            </a:r>
            <a:r>
              <a:rPr lang="it-IT" sz="2200" dirty="0" smtClean="0">
                <a:solidFill>
                  <a:srgbClr val="000000"/>
                </a:solidFill>
                <a:latin typeface="Arial Narrow" pitchFamily="32" charset="0"/>
              </a:rPr>
              <a:t>k</a:t>
            </a:r>
            <a:r>
              <a:rPr lang="it-IT" sz="2200" i="1" dirty="0" smtClean="0">
                <a:solidFill>
                  <a:srgbClr val="000000"/>
                </a:solidFill>
                <a:latin typeface="Arial Narrow" pitchFamily="32" charset="0"/>
              </a:rPr>
              <a:t> individui, </a:t>
            </a:r>
            <a:r>
              <a:rPr lang="it-IT" sz="2200" i="1" dirty="0">
                <a:solidFill>
                  <a:srgbClr val="000000"/>
                </a:solidFill>
                <a:latin typeface="Arial Narrow" pitchFamily="32" charset="0"/>
              </a:rPr>
              <a:t>come </a:t>
            </a:r>
            <a:r>
              <a:rPr lang="it-IT" sz="2200" i="1" dirty="0" err="1">
                <a:solidFill>
                  <a:srgbClr val="000000"/>
                </a:solidFill>
                <a:latin typeface="Arial Narrow" pitchFamily="32" charset="0"/>
              </a:rPr>
              <a:t>centroidi</a:t>
            </a:r>
            <a:r>
              <a:rPr lang="it-IT" sz="2200" i="1" dirty="0">
                <a:solidFill>
                  <a:srgbClr val="000000"/>
                </a:solidFill>
                <a:latin typeface="Arial Narrow" pitchFamily="32" charset="0"/>
              </a:rPr>
              <a:t> iniziali</a:t>
            </a:r>
          </a:p>
          <a:p>
            <a:pPr marL="1008063" lvl="3" indent="-215900">
              <a:lnSpc>
                <a:spcPct val="98000"/>
              </a:lnSpc>
              <a:spcBef>
                <a:spcPts val="288"/>
              </a:spcBef>
              <a:buFont typeface="Times New Roman" pitchFamily="16" charset="0"/>
              <a:buAutoNum type="arabicPeriod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sz="2200" i="1" dirty="0">
                <a:solidFill>
                  <a:srgbClr val="000000"/>
                </a:solidFill>
                <a:latin typeface="Arial Narrow" pitchFamily="32" charset="0"/>
              </a:rPr>
              <a:t>  si </a:t>
            </a:r>
            <a:r>
              <a:rPr lang="it-IT" sz="2200" i="1" dirty="0" smtClean="0">
                <a:solidFill>
                  <a:srgbClr val="000000"/>
                </a:solidFill>
                <a:latin typeface="Arial Narrow" pitchFamily="32" charset="0"/>
              </a:rPr>
              <a:t>calcola la distanza di ciascun individuo dai </a:t>
            </a:r>
            <a:r>
              <a:rPr lang="it-IT" sz="2200" dirty="0" smtClean="0">
                <a:solidFill>
                  <a:srgbClr val="000000"/>
                </a:solidFill>
                <a:latin typeface="Arial Narrow" pitchFamily="32" charset="0"/>
              </a:rPr>
              <a:t>k </a:t>
            </a:r>
            <a:r>
              <a:rPr lang="it-IT" sz="2200" i="1" dirty="0" err="1" smtClean="0">
                <a:solidFill>
                  <a:srgbClr val="000000"/>
                </a:solidFill>
                <a:latin typeface="Arial Narrow" pitchFamily="32" charset="0"/>
              </a:rPr>
              <a:t>centroidi</a:t>
            </a:r>
            <a:r>
              <a:rPr lang="it-IT" sz="2200" i="1" dirty="0" smtClean="0">
                <a:solidFill>
                  <a:srgbClr val="000000"/>
                </a:solidFill>
                <a:latin typeface="Arial Narrow" pitchFamily="32" charset="0"/>
              </a:rPr>
              <a:t>  e lo si assegna al </a:t>
            </a:r>
            <a:r>
              <a:rPr lang="it-IT" sz="2200" i="1" dirty="0" err="1">
                <a:solidFill>
                  <a:srgbClr val="000000"/>
                </a:solidFill>
                <a:latin typeface="Arial Narrow" pitchFamily="32" charset="0"/>
              </a:rPr>
              <a:t>centroide</a:t>
            </a:r>
            <a:r>
              <a:rPr lang="it-IT" sz="2200" i="1" dirty="0">
                <a:solidFill>
                  <a:srgbClr val="000000"/>
                </a:solidFill>
                <a:latin typeface="Arial Narrow" pitchFamily="32" charset="0"/>
              </a:rPr>
              <a:t> più vicino</a:t>
            </a:r>
          </a:p>
          <a:p>
            <a:pPr marL="1008063" lvl="3" indent="-215900">
              <a:lnSpc>
                <a:spcPct val="98000"/>
              </a:lnSpc>
              <a:spcBef>
                <a:spcPts val="288"/>
              </a:spcBef>
              <a:buFont typeface="Times New Roman" pitchFamily="16" charset="0"/>
              <a:buAutoNum type="arabicPeriod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sz="2200" i="1" dirty="0">
                <a:solidFill>
                  <a:srgbClr val="000000"/>
                </a:solidFill>
                <a:latin typeface="Arial Narrow" pitchFamily="32" charset="0"/>
              </a:rPr>
              <a:t>  si ricalcola il </a:t>
            </a:r>
            <a:r>
              <a:rPr lang="it-IT" sz="2200" i="1" dirty="0" err="1">
                <a:solidFill>
                  <a:srgbClr val="000000"/>
                </a:solidFill>
                <a:latin typeface="Arial Narrow" pitchFamily="32" charset="0"/>
              </a:rPr>
              <a:t>centroide</a:t>
            </a:r>
            <a:r>
              <a:rPr lang="it-IT" sz="2200" i="1" dirty="0">
                <a:solidFill>
                  <a:srgbClr val="000000"/>
                </a:solidFill>
                <a:latin typeface="Arial Narrow" pitchFamily="32" charset="0"/>
              </a:rPr>
              <a:t> di </a:t>
            </a:r>
            <a:r>
              <a:rPr lang="it-IT" sz="2200" i="1" dirty="0" smtClean="0">
                <a:solidFill>
                  <a:srgbClr val="000000"/>
                </a:solidFill>
                <a:latin typeface="Arial Narrow" pitchFamily="32" charset="0"/>
              </a:rPr>
              <a:t>ciascun gruppo di individui</a:t>
            </a:r>
            <a:endParaRPr lang="it-IT" sz="2200" i="1" dirty="0">
              <a:solidFill>
                <a:srgbClr val="000000"/>
              </a:solidFill>
              <a:latin typeface="Arial Narrow" pitchFamily="32" charset="0"/>
            </a:endParaRPr>
          </a:p>
          <a:p>
            <a:pPr marL="1008063" lvl="3" indent="-215900">
              <a:lnSpc>
                <a:spcPct val="98000"/>
              </a:lnSpc>
              <a:spcBef>
                <a:spcPts val="288"/>
              </a:spcBef>
              <a:buFont typeface="Times New Roman" pitchFamily="16" charset="0"/>
              <a:buAutoNum type="arabicPeriod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sz="2200" i="1" dirty="0">
                <a:solidFill>
                  <a:srgbClr val="000000"/>
                </a:solidFill>
                <a:latin typeface="Arial Narrow" pitchFamily="32" charset="0"/>
              </a:rPr>
              <a:t>  si ripetono i passi 2 e 3 fino a che i </a:t>
            </a:r>
            <a:r>
              <a:rPr lang="it-IT" sz="2200" i="1" dirty="0" err="1">
                <a:solidFill>
                  <a:srgbClr val="000000"/>
                </a:solidFill>
                <a:latin typeface="Arial Narrow" pitchFamily="32" charset="0"/>
              </a:rPr>
              <a:t>centroidi</a:t>
            </a:r>
            <a:r>
              <a:rPr lang="it-IT" sz="2200" i="1" dirty="0">
                <a:solidFill>
                  <a:srgbClr val="000000"/>
                </a:solidFill>
                <a:latin typeface="Arial Narrow" pitchFamily="32" charset="0"/>
              </a:rPr>
              <a:t> non cambiano (o cambiano di </a:t>
            </a:r>
            <a:r>
              <a:rPr lang="it-IT" sz="2200" i="1" dirty="0" smtClean="0">
                <a:solidFill>
                  <a:srgbClr val="000000"/>
                </a:solidFill>
                <a:latin typeface="Arial Narrow" pitchFamily="32" charset="0"/>
              </a:rPr>
              <a:t>poco)</a:t>
            </a:r>
          </a:p>
          <a:p>
            <a:pPr marL="0" lvl="3" indent="0">
              <a:lnSpc>
                <a:spcPct val="98000"/>
              </a:lnSpc>
              <a:spcBef>
                <a:spcPts val="28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sz="2200" dirty="0" smtClean="0">
                <a:solidFill>
                  <a:srgbClr val="000000"/>
                </a:solidFill>
                <a:latin typeface="Arial Narrow" pitchFamily="34" charset="0"/>
              </a:rPr>
              <a:t>OUTPUT: </a:t>
            </a:r>
            <a:r>
              <a:rPr lang="it-IT" sz="2200" i="1" dirty="0" smtClean="0">
                <a:solidFill>
                  <a:srgbClr val="000000"/>
                </a:solidFill>
                <a:latin typeface="Arial Narrow" pitchFamily="34" charset="0"/>
              </a:rPr>
              <a:t>k </a:t>
            </a:r>
            <a:r>
              <a:rPr lang="it-IT" sz="2200" dirty="0" smtClean="0">
                <a:solidFill>
                  <a:srgbClr val="000000"/>
                </a:solidFill>
                <a:latin typeface="Arial Narrow" pitchFamily="34" charset="0"/>
              </a:rPr>
              <a:t> gruppi distinti</a:t>
            </a:r>
          </a:p>
          <a:p>
            <a:pPr marL="0" lvl="3" indent="0">
              <a:lnSpc>
                <a:spcPct val="98000"/>
              </a:lnSpc>
              <a:spcBef>
                <a:spcPts val="28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i="1" dirty="0" smtClean="0">
                <a:solidFill>
                  <a:srgbClr val="000000"/>
                </a:solidFill>
                <a:latin typeface="Arial Narrow" pitchFamily="34" charset="0"/>
              </a:rPr>
              <a:t>N.B. di base, per distanza intendiamo la distanza Euclide, ma l’algoritmo presenta numerosissime varianti, nelle quali, alle volte, vengono utilizzate distanze differenti </a:t>
            </a:r>
          </a:p>
          <a:p>
            <a:pPr marL="0" lvl="3" indent="0">
              <a:lnSpc>
                <a:spcPct val="98000"/>
              </a:lnSpc>
              <a:spcBef>
                <a:spcPts val="28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it-IT" sz="2200" dirty="0">
              <a:solidFill>
                <a:srgbClr val="000000"/>
              </a:solidFill>
              <a:latin typeface="Arial Narrow" pitchFamily="34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539750" y="360363"/>
            <a:ext cx="4408488" cy="438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66168" rIns="90000" bIns="4500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it-I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Richiami: l'algoritmo </a:t>
            </a:r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</a:t>
            </a:r>
            <a:r>
              <a:rPr lang="it-I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medie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ext Box 1"/>
          <p:cNvSpPr txBox="1">
            <a:spLocks noChangeArrowheads="1"/>
          </p:cNvSpPr>
          <p:nvPr/>
        </p:nvSpPr>
        <p:spPr bwMode="auto">
          <a:xfrm>
            <a:off x="360363" y="720725"/>
            <a:ext cx="3279775" cy="438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66168" rIns="90000" bIns="4500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it-IT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Richiami</a:t>
            </a:r>
            <a:r>
              <a:rPr lang="it-IT">
                <a:solidFill>
                  <a:srgbClr val="000000"/>
                </a:solidFill>
              </a:rPr>
              <a:t> </a:t>
            </a:r>
            <a:r>
              <a:rPr lang="it-IT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 definizioni</a:t>
            </a:r>
          </a:p>
        </p:txBody>
      </p:sp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900113" y="1260475"/>
            <a:ext cx="8459787" cy="2660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0876" rIns="90000" bIns="45000"/>
          <a:lstStyle/>
          <a:p>
            <a:pPr algn="just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>
                <a:solidFill>
                  <a:srgbClr val="000000"/>
                </a:solidFill>
              </a:rPr>
              <a:t>L'obiettivo dell'</a:t>
            </a:r>
            <a:r>
              <a:rPr lang="it-IT" i="1" dirty="0">
                <a:solidFill>
                  <a:srgbClr val="000000"/>
                </a:solidFill>
              </a:rPr>
              <a:t>analisi dei gruppi</a:t>
            </a:r>
            <a:r>
              <a:rPr lang="it-IT" dirty="0">
                <a:solidFill>
                  <a:srgbClr val="000000"/>
                </a:solidFill>
              </a:rPr>
              <a:t> è quello di mettere insieme gli oggetti studiati, sulla base delle loro caratteristiche o delle relazioni fra loro esistenti</a:t>
            </a:r>
          </a:p>
          <a:p>
            <a:pPr algn="just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>
                <a:solidFill>
                  <a:srgbClr val="000000"/>
                </a:solidFill>
              </a:rPr>
              <a:t>Il risultato che si vuole ottenere  è </a:t>
            </a:r>
            <a:r>
              <a:rPr lang="it-IT" dirty="0" err="1">
                <a:solidFill>
                  <a:srgbClr val="000000"/>
                </a:solidFill>
              </a:rPr>
              <a:t>entificare</a:t>
            </a:r>
            <a:r>
              <a:rPr lang="it-IT" dirty="0">
                <a:solidFill>
                  <a:srgbClr val="000000"/>
                </a:solidFill>
              </a:rPr>
              <a:t> </a:t>
            </a:r>
            <a:r>
              <a:rPr lang="it-IT" b="1" dirty="0">
                <a:solidFill>
                  <a:srgbClr val="008000"/>
                </a:solidFill>
              </a:rPr>
              <a:t>gruppi</a:t>
            </a:r>
            <a:r>
              <a:rPr lang="it-IT" dirty="0">
                <a:solidFill>
                  <a:srgbClr val="000000"/>
                </a:solidFill>
              </a:rPr>
              <a:t> quanto più possibile </a:t>
            </a:r>
            <a:r>
              <a:rPr lang="it-IT" i="1" dirty="0">
                <a:solidFill>
                  <a:srgbClr val="000000"/>
                </a:solidFill>
              </a:rPr>
              <a:t>omogenei </a:t>
            </a:r>
            <a:r>
              <a:rPr lang="it-IT" dirty="0">
                <a:solidFill>
                  <a:srgbClr val="000000"/>
                </a:solidFill>
              </a:rPr>
              <a:t>al loro interno ed </a:t>
            </a:r>
            <a:r>
              <a:rPr lang="it-IT" i="1" dirty="0">
                <a:solidFill>
                  <a:srgbClr val="000000"/>
                </a:solidFill>
              </a:rPr>
              <a:t>eterogenei </a:t>
            </a:r>
            <a:r>
              <a:rPr lang="it-IT" dirty="0">
                <a:solidFill>
                  <a:srgbClr val="000000"/>
                </a:solidFill>
              </a:rPr>
              <a:t>fra loro</a:t>
            </a:r>
          </a:p>
          <a:p>
            <a:pPr algn="just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it-IT" dirty="0">
              <a:solidFill>
                <a:srgbClr val="000000"/>
              </a:solidFill>
            </a:endParaRPr>
          </a:p>
          <a:p>
            <a:pPr algn="just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>
                <a:solidFill>
                  <a:srgbClr val="000000"/>
                </a:solidFill>
              </a:rPr>
              <a:t>Nella realtà, non sempre ci troviamo di fronte a situazioni in cui i gruppi sono nettamente costituiti, ma le tecniche di </a:t>
            </a:r>
            <a:r>
              <a:rPr lang="it-IT" i="1" dirty="0">
                <a:solidFill>
                  <a:srgbClr val="000000"/>
                </a:solidFill>
              </a:rPr>
              <a:t>cluster </a:t>
            </a:r>
            <a:r>
              <a:rPr lang="it-IT" dirty="0">
                <a:solidFill>
                  <a:srgbClr val="000000"/>
                </a:solidFill>
              </a:rPr>
              <a:t>generalmente (ad eccezione di quelle basate sulla logica </a:t>
            </a:r>
            <a:r>
              <a:rPr lang="it-IT" i="1" dirty="0" err="1">
                <a:solidFill>
                  <a:srgbClr val="000000"/>
                </a:solidFill>
              </a:rPr>
              <a:t>fuzzy</a:t>
            </a:r>
            <a:r>
              <a:rPr lang="it-IT" i="1" dirty="0">
                <a:solidFill>
                  <a:srgbClr val="000000"/>
                </a:solidFill>
              </a:rPr>
              <a:t>/</a:t>
            </a:r>
            <a:r>
              <a:rPr lang="it-IT" dirty="0">
                <a:solidFill>
                  <a:srgbClr val="000000"/>
                </a:solidFill>
              </a:rPr>
              <a:t>sfocata) producono come risultato dei gruppi nitidi/</a:t>
            </a:r>
            <a:r>
              <a:rPr lang="it-IT" i="1" dirty="0" err="1">
                <a:solidFill>
                  <a:srgbClr val="000000"/>
                </a:solidFill>
              </a:rPr>
              <a:t>crisp</a:t>
            </a:r>
            <a:r>
              <a:rPr lang="it-IT" dirty="0">
                <a:solidFill>
                  <a:srgbClr val="000000"/>
                </a:solidFill>
              </a:rPr>
              <a:t>, privi di sovrapposizioni</a:t>
            </a:r>
          </a:p>
          <a:p>
            <a:pPr algn="just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it-IT" dirty="0">
              <a:solidFill>
                <a:srgbClr val="000000"/>
              </a:solidFill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39863" y="3987800"/>
            <a:ext cx="4029075" cy="2828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5795963" y="4176713"/>
            <a:ext cx="3779837" cy="2127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0876" rIns="90000" bIns="45000"/>
          <a:lstStyle/>
          <a:p>
            <a:pPr algn="just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it-IT" i="1" dirty="0">
                <a:solidFill>
                  <a:srgbClr val="2323DC"/>
                </a:solidFill>
              </a:rPr>
              <a:t>In uno degli esempi più famosi della statistica, gli ”iris di Fisher”, in assenza di informazioni </a:t>
            </a:r>
            <a:r>
              <a:rPr lang="it-IT" i="1" dirty="0" smtClean="0">
                <a:solidFill>
                  <a:srgbClr val="2323DC"/>
                </a:solidFill>
              </a:rPr>
              <a:t>esterne, </a:t>
            </a:r>
            <a:r>
              <a:rPr lang="it-IT" i="1" dirty="0">
                <a:solidFill>
                  <a:srgbClr val="2323DC"/>
                </a:solidFill>
              </a:rPr>
              <a:t>saremmo probabilmente portati, da una lettura del piano che incrocia due descrittori (larghezza di petali e sepali) ad immaginare, ad esempio, la presenza di due classi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40000" y="1584325"/>
            <a:ext cx="5200650" cy="4333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3240088" y="5975350"/>
            <a:ext cx="3922712" cy="346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60876" rIns="90000" bIns="4500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it-IT">
                <a:solidFill>
                  <a:srgbClr val="000000"/>
                </a:solidFill>
              </a:rPr>
              <a:t>Scatter plot matrix degli iris di Fisher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52513" y="2241550"/>
            <a:ext cx="7947025" cy="2978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2290" name="AutoShape 2"/>
          <p:cNvSpPr>
            <a:spLocks noChangeArrowheads="1"/>
          </p:cNvSpPr>
          <p:nvPr/>
        </p:nvSpPr>
        <p:spPr bwMode="auto">
          <a:xfrm>
            <a:off x="1439863" y="3060700"/>
            <a:ext cx="1800225" cy="539750"/>
          </a:xfrm>
          <a:prstGeom prst="roundRect">
            <a:avLst>
              <a:gd name="adj" fmla="val 292"/>
            </a:avLst>
          </a:prstGeom>
          <a:solidFill>
            <a:srgbClr val="FFFFFF"/>
          </a:solidFill>
          <a:ln w="9525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12291" name="AutoShape 3"/>
          <p:cNvSpPr>
            <a:spLocks noChangeArrowheads="1"/>
          </p:cNvSpPr>
          <p:nvPr/>
        </p:nvSpPr>
        <p:spPr bwMode="auto">
          <a:xfrm>
            <a:off x="5219700" y="3060700"/>
            <a:ext cx="1800225" cy="539750"/>
          </a:xfrm>
          <a:prstGeom prst="roundRect">
            <a:avLst>
              <a:gd name="adj" fmla="val 292"/>
            </a:avLst>
          </a:prstGeom>
          <a:solidFill>
            <a:srgbClr val="FFFFFF"/>
          </a:solidFill>
          <a:ln w="9525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12292" name="AutoShape 4"/>
          <p:cNvSpPr>
            <a:spLocks noChangeArrowheads="1"/>
          </p:cNvSpPr>
          <p:nvPr/>
        </p:nvSpPr>
        <p:spPr bwMode="auto">
          <a:xfrm>
            <a:off x="1260475" y="4679950"/>
            <a:ext cx="1800225" cy="539750"/>
          </a:xfrm>
          <a:prstGeom prst="roundRect">
            <a:avLst>
              <a:gd name="adj" fmla="val 292"/>
            </a:avLst>
          </a:prstGeom>
          <a:solidFill>
            <a:srgbClr val="FFFFFF"/>
          </a:solidFill>
          <a:ln w="9525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12293" name="AutoShape 5"/>
          <p:cNvSpPr>
            <a:spLocks noChangeArrowheads="1"/>
          </p:cNvSpPr>
          <p:nvPr/>
        </p:nvSpPr>
        <p:spPr bwMode="auto">
          <a:xfrm>
            <a:off x="5219700" y="4679950"/>
            <a:ext cx="1800225" cy="539750"/>
          </a:xfrm>
          <a:prstGeom prst="roundRect">
            <a:avLst>
              <a:gd name="adj" fmla="val 292"/>
            </a:avLst>
          </a:prstGeom>
          <a:solidFill>
            <a:srgbClr val="FFFFFF"/>
          </a:solidFill>
          <a:ln w="9525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1260475" y="900113"/>
            <a:ext cx="3567113" cy="346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60876" rIns="90000" bIns="4500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it-IT">
                <a:solidFill>
                  <a:srgbClr val="000000"/>
                </a:solidFill>
              </a:rPr>
              <a:t>Esistono i gruppi? E se sì quanti?</a:t>
            </a: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1611313" y="5040313"/>
            <a:ext cx="2640012" cy="346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60876" rIns="90000" bIns="45000"/>
          <a:lstStyle/>
          <a:p>
            <a:pPr>
              <a:tabLst>
                <a:tab pos="723900" algn="l"/>
                <a:tab pos="1447800" algn="l"/>
                <a:tab pos="2171700" algn="l"/>
              </a:tabLst>
            </a:pPr>
            <a:r>
              <a:rPr lang="it-IT">
                <a:solidFill>
                  <a:srgbClr val="000000"/>
                </a:solidFill>
              </a:rPr>
              <a:t>Due? Quattro? Sei? ???</a:t>
            </a: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900113" y="5940425"/>
            <a:ext cx="8640762" cy="603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0876" rIns="90000" bIns="4500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u="sng">
                <a:solidFill>
                  <a:srgbClr val="000000"/>
                </a:solidFill>
              </a:rPr>
              <a:t>Nota bene</a:t>
            </a:r>
            <a:r>
              <a:rPr lang="it-IT">
                <a:solidFill>
                  <a:srgbClr val="000000"/>
                </a:solidFill>
              </a:rPr>
              <a:t> – E' la stessa nozione di </a:t>
            </a:r>
            <a:r>
              <a:rPr lang="it-IT">
                <a:solidFill>
                  <a:srgbClr val="DC2300"/>
                </a:solidFill>
              </a:rPr>
              <a:t>gruppo</a:t>
            </a:r>
            <a:r>
              <a:rPr lang="it-IT">
                <a:solidFill>
                  <a:srgbClr val="000000"/>
                </a:solidFill>
              </a:rPr>
              <a:t> ad essere imprecisa e strettamente legata alla natura dei dati ed agli obiettivi conoscitivi ed operativi che ci poniamo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1"/>
          <p:cNvSpPr txBox="1">
            <a:spLocks noChangeArrowheads="1"/>
          </p:cNvSpPr>
          <p:nvPr/>
        </p:nvSpPr>
        <p:spPr bwMode="auto">
          <a:xfrm>
            <a:off x="539750" y="900113"/>
            <a:ext cx="7202488" cy="438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66168" rIns="90000" bIns="4500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it-IT" sz="24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Cluster Analysis</a:t>
            </a:r>
            <a:r>
              <a:rPr lang="it-IT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per dati altamente dimensionali</a:t>
            </a:r>
          </a:p>
        </p:txBody>
      </p:sp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684213" y="1565259"/>
            <a:ext cx="8567737" cy="492922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 parla in genere di </a:t>
            </a:r>
            <a:endParaRPr lang="it-IT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lnSpc>
                <a:spcPct val="150000"/>
              </a:lnSpc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dati </a:t>
            </a:r>
            <a:r>
              <a:rPr lang="it-IT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altamente dimensionali </a:t>
            </a:r>
            <a:endParaRPr lang="it-IT" sz="2400" b="1" dirty="0" smtClean="0">
              <a:solidFill>
                <a:srgbClr val="00B05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>
              <a:lnSpc>
                <a:spcPct val="200000"/>
              </a:lnSpc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quando </a:t>
            </a:r>
            <a:r>
              <a:rPr lang="it-IT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rappresentazione dei dati su cui vogliamo lavorare raggiunge centinaia se non migliaia di dimensioni</a:t>
            </a:r>
          </a:p>
          <a:p>
            <a:pPr algn="just">
              <a:lnSpc>
                <a:spcPct val="140000"/>
              </a:lnSpc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 altri termini, quando gli oggetti di cui vogliamo ottenere una classificazione sono caratterizzati da un numero estremamente elevato di descrittori</a:t>
            </a:r>
          </a:p>
          <a:p>
            <a:pPr algn="just">
              <a:lnSpc>
                <a:spcPct val="140000"/>
              </a:lnSpc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Nel linguaggio degli statistici, potremmo parlare di un numero elevatissimo di variabili, ma in questo contesto, come vedremo, il confine fra individui e variabili sembra sfumare ...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1"/>
          <p:cNvSpPr txBox="1">
            <a:spLocks noChangeArrowheads="1"/>
          </p:cNvSpPr>
          <p:nvPr/>
        </p:nvSpPr>
        <p:spPr bwMode="auto">
          <a:xfrm>
            <a:off x="873125" y="1728788"/>
            <a:ext cx="8486775" cy="45037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sz="2000" b="1" dirty="0">
                <a:solidFill>
                  <a:srgbClr val="000000"/>
                </a:solidFill>
              </a:rPr>
              <a:t>Gli ambiti in cui si trova più frequentemente questo tipo di problema sono l'analisi dell'espressione genica ed il Text </a:t>
            </a:r>
            <a:r>
              <a:rPr lang="it-IT" sz="2000" b="1" dirty="0" err="1" smtClean="0">
                <a:solidFill>
                  <a:srgbClr val="000000"/>
                </a:solidFill>
              </a:rPr>
              <a:t>Mining</a:t>
            </a:r>
            <a:endParaRPr lang="it-IT" sz="2000" b="1" dirty="0">
              <a:solidFill>
                <a:srgbClr val="000000"/>
              </a:solidFill>
            </a:endParaRPr>
          </a:p>
          <a:p>
            <a:pPr algn="just">
              <a:lnSpc>
                <a:spcPct val="140000"/>
              </a:lnSpc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sz="2000" b="1" dirty="0">
                <a:solidFill>
                  <a:srgbClr val="000000"/>
                </a:solidFill>
              </a:rPr>
              <a:t>Gli sviluppi tecnologici consentono, infatti, di descrivere il DNA in </a:t>
            </a:r>
            <a:r>
              <a:rPr lang="it-IT" sz="2000" b="1" i="1" dirty="0" err="1" smtClean="0">
                <a:solidFill>
                  <a:srgbClr val="000000"/>
                </a:solidFill>
              </a:rPr>
              <a:t>micro-array</a:t>
            </a:r>
            <a:r>
              <a:rPr lang="it-IT" sz="2000" b="1" i="1" dirty="0" smtClean="0">
                <a:solidFill>
                  <a:srgbClr val="000000"/>
                </a:solidFill>
              </a:rPr>
              <a:t> </a:t>
            </a:r>
            <a:r>
              <a:rPr lang="it-IT" sz="2000" b="1" dirty="0" smtClean="0">
                <a:solidFill>
                  <a:srgbClr val="000000"/>
                </a:solidFill>
              </a:rPr>
              <a:t> </a:t>
            </a:r>
            <a:r>
              <a:rPr lang="it-IT" sz="2000" b="1" dirty="0">
                <a:solidFill>
                  <a:srgbClr val="000000"/>
                </a:solidFill>
              </a:rPr>
              <a:t>costituiti da numerosissime misurazioni, mentre in una codifica </a:t>
            </a:r>
            <a:r>
              <a:rPr lang="it-IT" sz="2000" b="1" i="1" dirty="0" err="1">
                <a:solidFill>
                  <a:srgbClr val="000000"/>
                </a:solidFill>
              </a:rPr>
              <a:t>bag-of-words</a:t>
            </a:r>
            <a:r>
              <a:rPr lang="it-IT" sz="2000" b="1" dirty="0">
                <a:solidFill>
                  <a:srgbClr val="000000"/>
                </a:solidFill>
              </a:rPr>
              <a:t> i vettori che descrivono i documenti hanno dimensione pari all'ampiezza del vocabolario</a:t>
            </a:r>
          </a:p>
          <a:p>
            <a:pPr algn="just">
              <a:lnSpc>
                <a:spcPct val="140000"/>
              </a:lnSpc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sz="2000" b="1" dirty="0">
                <a:solidFill>
                  <a:srgbClr val="000000"/>
                </a:solidFill>
              </a:rPr>
              <a:t>Stranamente due contesti apparentemente così distanti si trovano a sviluppare soluzioni metodologiche e algoritmiche sempre più spesso comuni, con effetti estremamente interessanti, anche ai fini di un'adeguata valutazione della qualità delle soluzioni proposte</a:t>
            </a:r>
          </a:p>
        </p:txBody>
      </p:sp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1008063" y="900113"/>
            <a:ext cx="4214812" cy="438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66168" rIns="90000" bIns="4500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it-IT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Dati altamente dimensionali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s://encrypted-tbn3.gstatic.com/images?q=tbn:ANd9GcQgr-pBm1ndK87m84-KkXwj-ON-cn5j0DuHqR636ca7Kh8kBuG9"/>
          <p:cNvPicPr>
            <a:picLocks noChangeAspect="1" noChangeArrowheads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539850" y="279375"/>
            <a:ext cx="6929485" cy="1643074"/>
          </a:xfrm>
          <a:prstGeom prst="rect">
            <a:avLst/>
          </a:prstGeom>
          <a:noFill/>
        </p:spPr>
      </p:pic>
      <p:sp>
        <p:nvSpPr>
          <p:cNvPr id="15361" name="Text Box 1"/>
          <p:cNvSpPr txBox="1">
            <a:spLocks noChangeArrowheads="1"/>
          </p:cNvSpPr>
          <p:nvPr/>
        </p:nvSpPr>
        <p:spPr bwMode="auto">
          <a:xfrm>
            <a:off x="1968478" y="708003"/>
            <a:ext cx="6072230" cy="8429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69695" rIns="90000" bIns="45000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MALEDIZIONE della MULTIDIMENSIONALITA</a:t>
            </a:r>
            <a:r>
              <a:rPr lang="it-IT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':</a:t>
            </a:r>
          </a:p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000" b="1" dirty="0" err="1" smtClean="0">
                <a:solidFill>
                  <a:srgbClr val="DC2300"/>
                </a:solidFill>
              </a:rPr>
              <a:t>gli</a:t>
            </a:r>
            <a:r>
              <a:rPr lang="en-US" sz="2000" b="1" dirty="0" smtClean="0">
                <a:solidFill>
                  <a:srgbClr val="DC2300"/>
                </a:solidFill>
              </a:rPr>
              <a:t> </a:t>
            </a:r>
            <a:r>
              <a:rPr lang="en-US" sz="2000" b="1" dirty="0" err="1">
                <a:solidFill>
                  <a:srgbClr val="DC2300"/>
                </a:solidFill>
              </a:rPr>
              <a:t>spazi</a:t>
            </a:r>
            <a:r>
              <a:rPr lang="en-US" sz="2000" b="1" dirty="0">
                <a:solidFill>
                  <a:srgbClr val="DC2300"/>
                </a:solidFill>
              </a:rPr>
              <a:t> </a:t>
            </a:r>
            <a:r>
              <a:rPr lang="en-US" sz="2000" b="1" dirty="0" err="1">
                <a:solidFill>
                  <a:srgbClr val="DC2300"/>
                </a:solidFill>
              </a:rPr>
              <a:t>multidimensionali</a:t>
            </a:r>
            <a:r>
              <a:rPr lang="en-US" sz="2000" b="1" dirty="0">
                <a:solidFill>
                  <a:srgbClr val="DC2300"/>
                </a:solidFill>
              </a:rPr>
              <a:t> </a:t>
            </a:r>
            <a:r>
              <a:rPr lang="en-US" sz="2000" b="1" dirty="0" err="1">
                <a:solidFill>
                  <a:srgbClr val="DC2300"/>
                </a:solidFill>
              </a:rPr>
              <a:t>sono</a:t>
            </a:r>
            <a:r>
              <a:rPr lang="en-US" sz="2000" b="1" dirty="0">
                <a:solidFill>
                  <a:srgbClr val="DC2300"/>
                </a:solidFill>
              </a:rPr>
              <a:t> </a:t>
            </a:r>
            <a:r>
              <a:rPr lang="en-US" sz="2000" b="1" dirty="0" err="1">
                <a:solidFill>
                  <a:srgbClr val="DC2300"/>
                </a:solidFill>
              </a:rPr>
              <a:t>vuoti</a:t>
            </a:r>
            <a:r>
              <a:rPr lang="en-US" sz="2000" b="1" dirty="0">
                <a:solidFill>
                  <a:srgbClr val="DC2300"/>
                </a:solidFill>
              </a:rPr>
              <a:t>!!!</a:t>
            </a:r>
          </a:p>
        </p:txBody>
      </p:sp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649318" y="2327289"/>
            <a:ext cx="8820150" cy="3595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4404" rIns="90000" bIns="45000"/>
          <a:lstStyle/>
          <a:p>
            <a:pPr algn="just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Intuitivamente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quante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più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caratteristiche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conosciamo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un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individuo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tanto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più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appare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diverso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dagli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altri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individui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appartenenti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al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collettivo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oggetto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studio</a:t>
            </a:r>
          </a:p>
          <a:p>
            <a:pPr algn="just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en-US" sz="22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parla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“</a:t>
            </a:r>
            <a:r>
              <a:rPr lang="en-US" sz="2400" b="1" dirty="0">
                <a:solidFill>
                  <a:srgbClr val="DC2300"/>
                </a:solidFill>
              </a:rPr>
              <a:t>curse of dimensionality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”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quando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occorre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fare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analisi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dati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descritti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da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un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numero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rilevante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variabili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</a:p>
          <a:p>
            <a:pPr algn="just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sz="22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molte</a:t>
            </a: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dimensioni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sono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impossibili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da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visualizzare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e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difficili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da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immaginare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algn="just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generale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può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dire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che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problemi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che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occorre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affrontare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con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dati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altamente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dimensionali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sono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collegati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alla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“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sparsità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”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degli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spazi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in cui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gli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oggetti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sono</a:t>
            </a:r>
            <a:r>
              <a:rPr lang="en-US" sz="2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rappresentati</a:t>
            </a:r>
            <a:endParaRPr lang="en-US" sz="22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1"/>
          <p:cNvSpPr txBox="1">
            <a:spLocks noChangeArrowheads="1"/>
          </p:cNvSpPr>
          <p:nvPr/>
        </p:nvSpPr>
        <p:spPr bwMode="auto">
          <a:xfrm>
            <a:off x="768350" y="1711325"/>
            <a:ext cx="8280400" cy="3849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2640" rIns="90000" bIns="45000"/>
          <a:lstStyle/>
          <a:p>
            <a:pPr algn="just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000" b="1">
                <a:solidFill>
                  <a:srgbClr val="000000"/>
                </a:solidFill>
              </a:rPr>
              <a:t>Immaginiamo di avere 100 punti distribuiti casualmente in un intervallo  [0, 1] e di visualizzarli su una retta, suddivisa in 10 segmenti di lunghezza 0,1 (rappresentazione a 1 dimensione)</a:t>
            </a:r>
          </a:p>
          <a:p>
            <a:pPr algn="just">
              <a:spcBef>
                <a:spcPts val="11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000" b="1">
                <a:solidFill>
                  <a:srgbClr val="000000"/>
                </a:solidFill>
              </a:rPr>
              <a:t>Ora, immaginiamo di rappresentarli in una tabella con 10 righe e 10 colonne (rappresentazione bidimensionale), ovvero su una griglia composta da quadratini di lato 0,1</a:t>
            </a:r>
          </a:p>
          <a:p>
            <a:pPr algn="just">
              <a:spcBef>
                <a:spcPts val="1425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000" b="1">
                <a:solidFill>
                  <a:srgbClr val="000000"/>
                </a:solidFill>
              </a:rPr>
              <a:t>Avremo così 100 celle e probabilmente alcune saranno vuote </a:t>
            </a:r>
          </a:p>
          <a:p>
            <a:pPr algn="just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000" b="1">
                <a:solidFill>
                  <a:srgbClr val="000000"/>
                </a:solidFill>
              </a:rPr>
              <a:t>Se adesso analogamente consideriamo una terza dimensione e 1000 celle, I nostri 100 punti cominceranno ad essere </a:t>
            </a:r>
          </a:p>
          <a:p>
            <a:pPr algn="ctr">
              <a:spcBef>
                <a:spcPts val="198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000" b="1">
                <a:solidFill>
                  <a:srgbClr val="000000"/>
                </a:solidFill>
              </a:rPr>
              <a:t>“dispersi nello spazio”</a:t>
            </a:r>
          </a:p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000" b="1">
                <a:solidFill>
                  <a:srgbClr val="000000"/>
                </a:solidFill>
              </a:rPr>
              <a:t>.....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1"/>
          <p:cNvSpPr txBox="1">
            <a:spLocks noChangeArrowheads="1"/>
          </p:cNvSpPr>
          <p:nvPr/>
        </p:nvSpPr>
        <p:spPr bwMode="auto">
          <a:xfrm>
            <a:off x="742950" y="720725"/>
            <a:ext cx="4189413" cy="438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66168" rIns="90000" bIns="4500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it-IT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Il problema della DISTANZA</a:t>
            </a:r>
          </a:p>
        </p:txBody>
      </p:sp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720725" y="1800225"/>
            <a:ext cx="8459788" cy="3065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4404" rIns="90000" bIns="45000"/>
          <a:lstStyle/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stessa nozione di distanza diventa meno precisa al crescere del numero delle dimensioni e l'idea stessa di punti più o meno vicini perde di significato da un punto di vista dell'identificazione di elementi che siano simili ai fini dell'obiettivo conoscitivo che stiamo perseguendo</a:t>
            </a:r>
          </a:p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Del resto le tecniche di </a:t>
            </a:r>
            <a:r>
              <a:rPr lang="en-US" sz="2200" b="1" i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clustering</a:t>
            </a:r>
            <a:r>
              <a:rPr lang="en-US" sz="2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dipendono in genere criticamente dalla misura di distanza (o di </a:t>
            </a:r>
            <a:r>
              <a:rPr lang="en-US" sz="2200" b="1" i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dis-similarità</a:t>
            </a:r>
            <a:r>
              <a:rPr lang="en-US" sz="2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 su cui sono basate al fine di identificare la presenza ed il numero di gruppi interessanti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720725" y="1800225"/>
            <a:ext cx="8459788" cy="3065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4404" rIns="90000" bIns="45000"/>
          <a:lstStyle/>
          <a:p>
            <a:pPr algn="just">
              <a:spcBef>
                <a:spcPts val="1425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stessa nozione di distanza diventa meno precisa al crescere del numero delle dimensioni e l'idea stessa di punti più o meno vicini perde di significato da un punto di vista dell'identificazione di elementi che siano simili ai fini dell'obiettivo conoscitivo che stiamo perseguendo</a:t>
            </a:r>
          </a:p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Del resto le tecniche di </a:t>
            </a:r>
            <a:r>
              <a:rPr lang="en-US" sz="2200" b="1" i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clustering</a:t>
            </a:r>
            <a:r>
              <a:rPr lang="en-US" sz="2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dipendono in genere criticamente dalla misura di distanza (o di </a:t>
            </a:r>
            <a:r>
              <a:rPr lang="en-US" sz="2200" b="1" i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dis-similarità</a:t>
            </a:r>
            <a:r>
              <a:rPr lang="en-US" sz="2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 su cui sono basate al fine di identificare la presenza ed il numero di gruppi interessanti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1"/>
          <p:cNvSpPr txBox="1">
            <a:spLocks noChangeArrowheads="1"/>
          </p:cNvSpPr>
          <p:nvPr/>
        </p:nvSpPr>
        <p:spPr bwMode="auto">
          <a:xfrm>
            <a:off x="539750" y="1584325"/>
            <a:ext cx="8999538" cy="2160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6168" rIns="90000" bIns="4500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sz="2400" dirty="0">
                <a:solidFill>
                  <a:srgbClr val="000000"/>
                </a:solidFill>
              </a:rPr>
              <a:t>In situazioni altamente dimensionali, è stato dimostrato (</a:t>
            </a:r>
            <a:r>
              <a:rPr lang="it-IT" sz="2400" dirty="0" err="1">
                <a:solidFill>
                  <a:srgbClr val="000000"/>
                </a:solidFill>
              </a:rPr>
              <a:t>Beyer</a:t>
            </a:r>
            <a:r>
              <a:rPr lang="it-IT" sz="2400" dirty="0">
                <a:solidFill>
                  <a:srgbClr val="000000"/>
                </a:solidFill>
              </a:rPr>
              <a:t> </a:t>
            </a:r>
            <a:r>
              <a:rPr lang="it-IT" sz="2400" i="1" dirty="0" err="1">
                <a:solidFill>
                  <a:srgbClr val="000000"/>
                </a:solidFill>
              </a:rPr>
              <a:t>et</a:t>
            </a:r>
            <a:r>
              <a:rPr lang="it-IT" sz="2400" i="1" dirty="0">
                <a:solidFill>
                  <a:srgbClr val="000000"/>
                </a:solidFill>
              </a:rPr>
              <a:t> al.</a:t>
            </a:r>
            <a:r>
              <a:rPr lang="it-IT" sz="2400" dirty="0">
                <a:solidFill>
                  <a:srgbClr val="000000"/>
                </a:solidFill>
              </a:rPr>
              <a:t>, 1999) come, per alcune distribuzioni, la differenza fra la distanza di un punto dal punto più lontano e quella dal punto più vicino tenda a 0 al crescere del numero delle dimensioni </a:t>
            </a:r>
            <a:r>
              <a:rPr lang="it-IT" sz="2400" dirty="0" smtClean="0">
                <a:solidFill>
                  <a:srgbClr val="000000"/>
                </a:solidFill>
              </a:rPr>
              <a:t>considerate</a:t>
            </a: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it-IT" sz="2400" dirty="0">
              <a:solidFill>
                <a:srgbClr val="000000"/>
              </a:solidFill>
            </a:endParaRP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it-IT" sz="2400" dirty="0" smtClean="0">
              <a:solidFill>
                <a:srgbClr val="000000"/>
              </a:solidFill>
            </a:endParaRP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it-IT" sz="2400" dirty="0">
              <a:solidFill>
                <a:srgbClr val="000000"/>
              </a:solidFill>
            </a:endParaRP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it-IT" sz="2400" dirty="0">
              <a:solidFill>
                <a:srgbClr val="000000"/>
              </a:solidFill>
            </a:endParaRP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468313" y="4513263"/>
            <a:ext cx="9070975" cy="11096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6168" rIns="90000" bIns="45000"/>
          <a:lstStyle/>
          <a:p>
            <a:pPr algn="just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sz="2400" dirty="0">
                <a:solidFill>
                  <a:srgbClr val="000000"/>
                </a:solidFill>
              </a:rPr>
              <a:t>Si dice infatti che “in spazi altamente dimensionali, le distanze tra punti diventano relativamente uniformi” e la nozione di “</a:t>
            </a:r>
            <a:r>
              <a:rPr lang="it-IT" sz="2400" dirty="0" err="1">
                <a:solidFill>
                  <a:srgbClr val="000000"/>
                </a:solidFill>
              </a:rPr>
              <a:t>nearest</a:t>
            </a:r>
            <a:r>
              <a:rPr lang="it-IT" sz="2400" dirty="0">
                <a:solidFill>
                  <a:srgbClr val="000000"/>
                </a:solidFill>
              </a:rPr>
              <a:t> </a:t>
            </a:r>
            <a:r>
              <a:rPr lang="it-IT" sz="2400" dirty="0" err="1">
                <a:solidFill>
                  <a:srgbClr val="000000"/>
                </a:solidFill>
              </a:rPr>
              <a:t>neighbor</a:t>
            </a:r>
            <a:r>
              <a:rPr lang="it-IT" sz="2400" dirty="0">
                <a:solidFill>
                  <a:srgbClr val="000000"/>
                </a:solidFill>
              </a:rPr>
              <a:t>” perde di significato</a:t>
            </a:r>
          </a:p>
        </p:txBody>
      </p:sp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it-IT" sz="1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SimSun" pitchFamily="2" charset="-122"/>
            </a:endParaRPr>
          </a:p>
        </p:txBody>
      </p:sp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54428" y="3708399"/>
            <a:ext cx="2857520" cy="51529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11275" y="2093913"/>
            <a:ext cx="3368675" cy="10382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900113" y="1260475"/>
            <a:ext cx="7231062" cy="463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62640" rIns="90000" bIns="4500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it-IT" sz="2000" b="1">
                <a:solidFill>
                  <a:srgbClr val="000000"/>
                </a:solidFill>
              </a:rPr>
              <a:t>Richiamiamo la distanza di Minkowski </a:t>
            </a:r>
            <a:r>
              <a:rPr lang="it-IT" sz="2000" b="1" i="1">
                <a:solidFill>
                  <a:srgbClr val="000000"/>
                </a:solidFill>
              </a:rPr>
              <a:t>p</a:t>
            </a:r>
            <a:r>
              <a:rPr lang="it-IT" sz="2000" b="1" i="1" baseline="-33000">
                <a:solidFill>
                  <a:srgbClr val="000000"/>
                </a:solidFill>
              </a:rPr>
              <a:t>ij</a:t>
            </a:r>
            <a:r>
              <a:rPr lang="it-IT" sz="2000" b="1" i="1">
                <a:solidFill>
                  <a:srgbClr val="000000"/>
                </a:solidFill>
              </a:rPr>
              <a:t>  </a:t>
            </a:r>
            <a:r>
              <a:rPr lang="it-IT" sz="2000" b="1">
                <a:solidFill>
                  <a:srgbClr val="000000"/>
                </a:solidFill>
              </a:rPr>
              <a:t>fra 2 punti x</a:t>
            </a:r>
            <a:r>
              <a:rPr lang="it-IT" sz="2000" b="1" baseline="-33000">
                <a:solidFill>
                  <a:srgbClr val="000000"/>
                </a:solidFill>
              </a:rPr>
              <a:t>i </a:t>
            </a:r>
            <a:r>
              <a:rPr lang="it-IT" sz="2000" b="1">
                <a:solidFill>
                  <a:srgbClr val="000000"/>
                </a:solidFill>
              </a:rPr>
              <a:t>e x</a:t>
            </a:r>
            <a:r>
              <a:rPr lang="it-IT" sz="2000" b="1" baseline="-33000">
                <a:solidFill>
                  <a:srgbClr val="000000"/>
                </a:solidFill>
              </a:rPr>
              <a:t>j</a:t>
            </a:r>
            <a:r>
              <a:rPr lang="it-IT" sz="2000" b="1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1152525" y="3341688"/>
            <a:ext cx="8567738" cy="14620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2640" rIns="90000" bIns="45000"/>
          <a:lstStyle/>
          <a:p>
            <a:pPr algn="just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sz="2000" b="1" dirty="0">
                <a:solidFill>
                  <a:srgbClr val="000000"/>
                </a:solidFill>
              </a:rPr>
              <a:t>dove </a:t>
            </a:r>
            <a:r>
              <a:rPr lang="it-IT" sz="2000" b="1" i="1" dirty="0">
                <a:solidFill>
                  <a:srgbClr val="000000"/>
                </a:solidFill>
              </a:rPr>
              <a:t>d </a:t>
            </a:r>
            <a:r>
              <a:rPr lang="it-IT" sz="2000" b="1" dirty="0">
                <a:solidFill>
                  <a:srgbClr val="000000"/>
                </a:solidFill>
              </a:rPr>
              <a:t> è la dimensione e </a:t>
            </a:r>
            <a:r>
              <a:rPr lang="it-IT" sz="2000" b="1" i="1" dirty="0">
                <a:solidFill>
                  <a:srgbClr val="000000"/>
                </a:solidFill>
              </a:rPr>
              <a:t>r </a:t>
            </a:r>
            <a:r>
              <a:rPr lang="it-IT" sz="2000" b="1" dirty="0">
                <a:solidFill>
                  <a:srgbClr val="000000"/>
                </a:solidFill>
              </a:rPr>
              <a:t> il parametro che definisce il tipo di distanza. Per </a:t>
            </a:r>
            <a:r>
              <a:rPr lang="it-IT" sz="2000" b="1" i="1" dirty="0">
                <a:solidFill>
                  <a:srgbClr val="000000"/>
                </a:solidFill>
              </a:rPr>
              <a:t> r </a:t>
            </a:r>
            <a:r>
              <a:rPr lang="it-IT" sz="2000" b="1" dirty="0">
                <a:solidFill>
                  <a:srgbClr val="000000"/>
                </a:solidFill>
              </a:rPr>
              <a:t>=1 si ha la cosiddetta distanza di Manhattan, per </a:t>
            </a:r>
            <a:r>
              <a:rPr lang="it-IT" sz="2000" b="1" i="1" dirty="0">
                <a:solidFill>
                  <a:srgbClr val="000000"/>
                </a:solidFill>
              </a:rPr>
              <a:t> r</a:t>
            </a:r>
            <a:r>
              <a:rPr lang="it-IT" sz="2000" b="1" dirty="0">
                <a:solidFill>
                  <a:srgbClr val="000000"/>
                </a:solidFill>
              </a:rPr>
              <a:t>=2 la consueta distanza euclidea </a:t>
            </a:r>
            <a:r>
              <a:rPr lang="it-IT" sz="2000" b="1" dirty="0" smtClean="0">
                <a:solidFill>
                  <a:srgbClr val="000000"/>
                </a:solidFill>
              </a:rPr>
              <a:t>…</a:t>
            </a:r>
          </a:p>
          <a:p>
            <a:pPr algn="just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it-IT" sz="2000" b="1" dirty="0">
              <a:solidFill>
                <a:srgbClr val="000000"/>
              </a:solidFill>
            </a:endParaRP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sz="2000" b="1" i="1" dirty="0">
                <a:solidFill>
                  <a:srgbClr val="00B050"/>
                </a:solidFill>
              </a:rPr>
              <a:t>Per r &gt;=3 è stato dimostrato (</a:t>
            </a:r>
            <a:r>
              <a:rPr lang="it-IT" sz="2000" b="1" i="1" dirty="0" err="1">
                <a:solidFill>
                  <a:srgbClr val="00B050"/>
                </a:solidFill>
              </a:rPr>
              <a:t>Hinneburg</a:t>
            </a:r>
            <a:r>
              <a:rPr lang="it-IT" sz="2000" b="1" i="1" dirty="0">
                <a:solidFill>
                  <a:srgbClr val="00B050"/>
                </a:solidFill>
              </a:rPr>
              <a:t> </a:t>
            </a:r>
            <a:r>
              <a:rPr lang="it-IT" sz="2000" b="1" i="1" dirty="0" err="1">
                <a:solidFill>
                  <a:srgbClr val="00B050"/>
                </a:solidFill>
              </a:rPr>
              <a:t>et</a:t>
            </a:r>
            <a:r>
              <a:rPr lang="it-IT" sz="2000" b="1" i="1" dirty="0">
                <a:solidFill>
                  <a:srgbClr val="00B050"/>
                </a:solidFill>
              </a:rPr>
              <a:t> al., 2000) che     </a:t>
            </a:r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it-IT" sz="1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SimSun" pitchFamily="2" charset="-122"/>
            </a:endParaRPr>
          </a:p>
        </p:txBody>
      </p:sp>
      <p:pic>
        <p:nvPicPr>
          <p:cNvPr id="19464" name="Picture 8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82924" y="5351473"/>
            <a:ext cx="3639683" cy="304801"/>
          </a:xfrm>
          <a:prstGeom prst="rect">
            <a:avLst/>
          </a:prstGeom>
          <a:noFill/>
        </p:spPr>
      </p:pic>
      <p:sp>
        <p:nvSpPr>
          <p:cNvPr id="19466" name="Rectangle 10"/>
          <p:cNvSpPr>
            <a:spLocks noChangeArrowheads="1"/>
          </p:cNvSpPr>
          <p:nvPr/>
        </p:nvSpPr>
        <p:spPr bwMode="auto">
          <a:xfrm>
            <a:off x="0" y="619125"/>
            <a:ext cx="100806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r>
              <a:rPr kumimoji="0" lang="it-IT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 </a:t>
            </a:r>
            <a:endParaRPr kumimoji="0" lang="it-IT" sz="1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SimSun" pitchFamily="2" charset="-122"/>
            </a:endParaRPr>
          </a:p>
        </p:txBody>
      </p:sp>
      <p:sp>
        <p:nvSpPr>
          <p:cNvPr id="13" name="Rettangolo 12"/>
          <p:cNvSpPr/>
          <p:nvPr/>
        </p:nvSpPr>
        <p:spPr bwMode="auto">
          <a:xfrm>
            <a:off x="2897172" y="5137159"/>
            <a:ext cx="4286280" cy="714380"/>
          </a:xfrm>
          <a:prstGeom prst="rect">
            <a:avLst/>
          </a:prstGeom>
          <a:noFill/>
          <a:ln w="1905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it-IT" sz="1800" b="0" i="0" u="none" strike="noStrike" cap="none" normalizeH="0" baseline="0" smtClean="0">
              <a:ln>
                <a:noFill/>
              </a:ln>
              <a:effectLst/>
              <a:latin typeface="Arial" charset="0"/>
              <a:ea typeface="SimSun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1"/>
          <p:cNvSpPr txBox="1">
            <a:spLocks noChangeArrowheads="1"/>
          </p:cNvSpPr>
          <p:nvPr/>
        </p:nvSpPr>
        <p:spPr bwMode="auto">
          <a:xfrm>
            <a:off x="828675" y="900113"/>
            <a:ext cx="8891588" cy="5981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6168" rIns="90000" bIns="4500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sz="2400" b="1" dirty="0">
                <a:solidFill>
                  <a:srgbClr val="DC2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Scelta delle variabili rilevanti ai fini del problema di classificazione</a:t>
            </a: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en-US" sz="2400" b="1" i="1" dirty="0" smtClean="0">
              <a:solidFill>
                <a:srgbClr val="00808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sz="2400" b="1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local </a:t>
            </a:r>
            <a:r>
              <a:rPr lang="en-US" sz="2400" b="1" i="1" dirty="0">
                <a:solidFill>
                  <a:srgbClr val="00808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feature relevance</a:t>
            </a:r>
          </a:p>
          <a:p>
            <a:pPr algn="just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en-US" sz="2400" dirty="0">
              <a:solidFill>
                <a:srgbClr val="000000"/>
              </a:solidFill>
            </a:endParaRPr>
          </a:p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sz="2000" b="1" dirty="0">
                <a:solidFill>
                  <a:srgbClr val="000000"/>
                </a:solidFill>
              </a:rPr>
              <a:t>Uno </a:t>
            </a:r>
            <a:r>
              <a:rPr lang="en-US" sz="2000" b="1" dirty="0" err="1">
                <a:solidFill>
                  <a:srgbClr val="000000"/>
                </a:solidFill>
              </a:rPr>
              <a:t>dei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primi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modi</a:t>
            </a:r>
            <a:r>
              <a:rPr lang="en-US" sz="2000" b="1" dirty="0">
                <a:solidFill>
                  <a:srgbClr val="000000"/>
                </a:solidFill>
              </a:rPr>
              <a:t> per </a:t>
            </a:r>
            <a:r>
              <a:rPr lang="en-US" sz="2000" b="1" dirty="0" err="1">
                <a:solidFill>
                  <a:srgbClr val="000000"/>
                </a:solidFill>
              </a:rPr>
              <a:t>affrontare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il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problema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dell'eccessiva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dimensionalità</a:t>
            </a:r>
            <a:r>
              <a:rPr lang="en-US" sz="2000" b="1" dirty="0">
                <a:solidFill>
                  <a:srgbClr val="000000"/>
                </a:solidFill>
              </a:rPr>
              <a:t> del </a:t>
            </a:r>
            <a:r>
              <a:rPr lang="en-US" sz="2000" b="1" dirty="0" err="1">
                <a:solidFill>
                  <a:srgbClr val="000000"/>
                </a:solidFill>
              </a:rPr>
              <a:t>fenomeno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da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sottoporre</a:t>
            </a:r>
            <a:r>
              <a:rPr lang="en-US" sz="2000" b="1" dirty="0">
                <a:solidFill>
                  <a:srgbClr val="000000"/>
                </a:solidFill>
              </a:rPr>
              <a:t> ad </a:t>
            </a:r>
            <a:r>
              <a:rPr lang="en-US" sz="2000" b="1" dirty="0" err="1">
                <a:solidFill>
                  <a:srgbClr val="000000"/>
                </a:solidFill>
              </a:rPr>
              <a:t>una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procedura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di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i="1" dirty="0">
                <a:solidFill>
                  <a:srgbClr val="000000"/>
                </a:solidFill>
              </a:rPr>
              <a:t>clustering</a:t>
            </a:r>
            <a:r>
              <a:rPr lang="en-US" sz="2000" b="1" dirty="0">
                <a:solidFill>
                  <a:srgbClr val="000000"/>
                </a:solidFill>
              </a:rPr>
              <a:t> è </a:t>
            </a:r>
            <a:r>
              <a:rPr lang="en-US" sz="2000" b="1" dirty="0" err="1">
                <a:solidFill>
                  <a:srgbClr val="000000"/>
                </a:solidFill>
              </a:rPr>
              <a:t>quello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di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ricorre</a:t>
            </a:r>
            <a:r>
              <a:rPr lang="en-US" sz="2000" b="1" dirty="0">
                <a:solidFill>
                  <a:srgbClr val="000000"/>
                </a:solidFill>
              </a:rPr>
              <a:t> ad </a:t>
            </a:r>
            <a:r>
              <a:rPr lang="en-US" sz="2000" b="1" dirty="0" err="1">
                <a:solidFill>
                  <a:srgbClr val="000000"/>
                </a:solidFill>
              </a:rPr>
              <a:t>informazioni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i="1" dirty="0">
                <a:solidFill>
                  <a:srgbClr val="000000"/>
                </a:solidFill>
              </a:rPr>
              <a:t> a priori </a:t>
            </a:r>
            <a:r>
              <a:rPr lang="en-US" sz="2000" b="1" dirty="0">
                <a:solidFill>
                  <a:srgbClr val="000000"/>
                </a:solidFill>
              </a:rPr>
              <a:t> al fine </a:t>
            </a:r>
            <a:r>
              <a:rPr lang="en-US" sz="2000" b="1" dirty="0" err="1">
                <a:solidFill>
                  <a:srgbClr val="000000"/>
                </a:solidFill>
              </a:rPr>
              <a:t>di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ridurre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il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numero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di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variabili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da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considerare</a:t>
            </a:r>
            <a:endParaRPr lang="en-US" sz="2000" b="1" dirty="0">
              <a:solidFill>
                <a:srgbClr val="000000"/>
              </a:solidFill>
            </a:endParaRPr>
          </a:p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sz="2000" b="1" dirty="0" err="1">
                <a:solidFill>
                  <a:srgbClr val="000000"/>
                </a:solidFill>
              </a:rPr>
              <a:t>Più</a:t>
            </a:r>
            <a:r>
              <a:rPr lang="en-US" sz="2000" b="1" dirty="0">
                <a:solidFill>
                  <a:srgbClr val="000000"/>
                </a:solidFill>
              </a:rPr>
              <a:t> in </a:t>
            </a:r>
            <a:r>
              <a:rPr lang="en-US" sz="2000" b="1" dirty="0" err="1">
                <a:solidFill>
                  <a:srgbClr val="000000"/>
                </a:solidFill>
              </a:rPr>
              <a:t>generale</a:t>
            </a:r>
            <a:r>
              <a:rPr lang="en-US" sz="2000" b="1" dirty="0">
                <a:solidFill>
                  <a:srgbClr val="000000"/>
                </a:solidFill>
              </a:rPr>
              <a:t>, in </a:t>
            </a:r>
            <a:r>
              <a:rPr lang="en-US" sz="2000" b="1" dirty="0" err="1">
                <a:solidFill>
                  <a:srgbClr val="000000"/>
                </a:solidFill>
              </a:rPr>
              <a:t>tutte</a:t>
            </a:r>
            <a:r>
              <a:rPr lang="en-US" sz="2000" b="1" dirty="0">
                <a:solidFill>
                  <a:srgbClr val="000000"/>
                </a:solidFill>
              </a:rPr>
              <a:t> le procedure </a:t>
            </a:r>
            <a:r>
              <a:rPr lang="en-US" sz="2000" b="1" dirty="0" err="1">
                <a:solidFill>
                  <a:srgbClr val="000000"/>
                </a:solidFill>
              </a:rPr>
              <a:t>di</a:t>
            </a:r>
            <a:r>
              <a:rPr lang="en-US" sz="2000" b="1" i="1" dirty="0">
                <a:solidFill>
                  <a:srgbClr val="000000"/>
                </a:solidFill>
              </a:rPr>
              <a:t> mining</a:t>
            </a:r>
            <a:r>
              <a:rPr lang="en-US" sz="2000" b="1" dirty="0">
                <a:solidFill>
                  <a:srgbClr val="000000"/>
                </a:solidFill>
              </a:rPr>
              <a:t>, è </a:t>
            </a:r>
            <a:r>
              <a:rPr lang="en-US" sz="2000" b="1" dirty="0" err="1">
                <a:solidFill>
                  <a:srgbClr val="000000"/>
                </a:solidFill>
              </a:rPr>
              <a:t>importante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procedere</a:t>
            </a:r>
            <a:r>
              <a:rPr lang="en-US" sz="2000" b="1" dirty="0">
                <a:solidFill>
                  <a:srgbClr val="000000"/>
                </a:solidFill>
              </a:rPr>
              <a:t> con </a:t>
            </a:r>
            <a:r>
              <a:rPr lang="en-US" sz="2000" b="1" dirty="0" err="1">
                <a:solidFill>
                  <a:srgbClr val="000000"/>
                </a:solidFill>
              </a:rPr>
              <a:t>una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fase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preliminare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che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consenta</a:t>
            </a:r>
            <a:r>
              <a:rPr lang="en-US" sz="2000" b="1" dirty="0">
                <a:solidFill>
                  <a:srgbClr val="000000"/>
                </a:solidFill>
              </a:rPr>
              <a:t> la </a:t>
            </a:r>
            <a:r>
              <a:rPr lang="en-US" sz="2000" b="1" dirty="0" err="1">
                <a:solidFill>
                  <a:srgbClr val="000000"/>
                </a:solidFill>
              </a:rPr>
              <a:t>cosiddetta</a:t>
            </a:r>
            <a:r>
              <a:rPr lang="en-US" sz="2000" b="1" dirty="0">
                <a:solidFill>
                  <a:srgbClr val="000000"/>
                </a:solidFill>
              </a:rPr>
              <a:t>  </a:t>
            </a:r>
            <a:r>
              <a:rPr lang="en-US" sz="2000" b="1" i="1" dirty="0">
                <a:solidFill>
                  <a:srgbClr val="00808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feature selection</a:t>
            </a:r>
            <a:r>
              <a:rPr lang="en-US" sz="2000" b="1" dirty="0">
                <a:solidFill>
                  <a:srgbClr val="000000"/>
                </a:solidFill>
              </a:rPr>
              <a:t>, al fine </a:t>
            </a:r>
            <a:r>
              <a:rPr lang="en-US" sz="2000" b="1" dirty="0" err="1">
                <a:solidFill>
                  <a:srgbClr val="000000"/>
                </a:solidFill>
              </a:rPr>
              <a:t>di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rimuovere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informazione</a:t>
            </a:r>
            <a:r>
              <a:rPr lang="en-US" sz="2000" b="1" dirty="0">
                <a:solidFill>
                  <a:srgbClr val="000000"/>
                </a:solidFill>
              </a:rPr>
              <a:t> “</a:t>
            </a:r>
            <a:r>
              <a:rPr lang="en-US" sz="2000" b="1" dirty="0" err="1">
                <a:solidFill>
                  <a:srgbClr val="000000"/>
                </a:solidFill>
              </a:rPr>
              <a:t>irrilevante</a:t>
            </a:r>
            <a:r>
              <a:rPr lang="en-US" sz="2000" b="1" dirty="0">
                <a:solidFill>
                  <a:srgbClr val="000000"/>
                </a:solidFill>
              </a:rPr>
              <a:t>” o “</a:t>
            </a:r>
            <a:r>
              <a:rPr lang="en-US" sz="2000" b="1" dirty="0" err="1">
                <a:solidFill>
                  <a:srgbClr val="000000"/>
                </a:solidFill>
              </a:rPr>
              <a:t>ridondante</a:t>
            </a:r>
            <a:r>
              <a:rPr lang="en-US" sz="2000" b="1" dirty="0">
                <a:solidFill>
                  <a:srgbClr val="000000"/>
                </a:solidFill>
              </a:rPr>
              <a:t>”, ad </a:t>
            </a:r>
            <a:r>
              <a:rPr lang="en-US" sz="2000" b="1" dirty="0" err="1">
                <a:solidFill>
                  <a:srgbClr val="000000"/>
                </a:solidFill>
              </a:rPr>
              <a:t>esempio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perché</a:t>
            </a:r>
            <a:r>
              <a:rPr lang="en-US" sz="2000" b="1" dirty="0">
                <a:solidFill>
                  <a:srgbClr val="000000"/>
                </a:solidFill>
              </a:rPr>
              <a:t> con </a:t>
            </a:r>
            <a:r>
              <a:rPr lang="en-US" sz="2000" b="1" dirty="0" err="1">
                <a:solidFill>
                  <a:srgbClr val="000000"/>
                </a:solidFill>
              </a:rPr>
              <a:t>una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DC2300"/>
                </a:solidFill>
              </a:rPr>
              <a:t>modesta</a:t>
            </a:r>
            <a:r>
              <a:rPr lang="en-US" sz="2000" b="1" dirty="0">
                <a:solidFill>
                  <a:srgbClr val="DC2300"/>
                </a:solidFill>
              </a:rPr>
              <a:t> </a:t>
            </a:r>
            <a:r>
              <a:rPr lang="en-US" sz="2000" b="1" dirty="0" err="1">
                <a:solidFill>
                  <a:srgbClr val="DC2300"/>
                </a:solidFill>
              </a:rPr>
              <a:t>variabilità</a:t>
            </a:r>
            <a:r>
              <a:rPr lang="en-US" sz="2000" b="1" dirty="0">
                <a:solidFill>
                  <a:srgbClr val="000000"/>
                </a:solidFill>
              </a:rPr>
              <a:t>, </a:t>
            </a:r>
            <a:r>
              <a:rPr lang="en-US" sz="2000" b="1" dirty="0" err="1">
                <a:solidFill>
                  <a:srgbClr val="000000"/>
                </a:solidFill>
              </a:rPr>
              <a:t>oppure</a:t>
            </a:r>
            <a:r>
              <a:rPr lang="en-US" sz="2000" b="1" dirty="0">
                <a:solidFill>
                  <a:srgbClr val="000000"/>
                </a:solidFill>
              </a:rPr>
              <a:t> con </a:t>
            </a:r>
            <a:r>
              <a:rPr lang="en-US" sz="2000" b="1" dirty="0" err="1">
                <a:solidFill>
                  <a:srgbClr val="000000"/>
                </a:solidFill>
              </a:rPr>
              <a:t>una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>
                <a:solidFill>
                  <a:srgbClr val="DC2300"/>
                </a:solidFill>
              </a:rPr>
              <a:t>forte </a:t>
            </a:r>
            <a:r>
              <a:rPr lang="en-US" sz="2000" b="1" dirty="0" err="1">
                <a:solidFill>
                  <a:srgbClr val="DC2300"/>
                </a:solidFill>
              </a:rPr>
              <a:t>correlazione</a:t>
            </a:r>
            <a:r>
              <a:rPr lang="en-US" sz="2000" b="1" dirty="0">
                <a:solidFill>
                  <a:srgbClr val="000000"/>
                </a:solidFill>
              </a:rPr>
              <a:t> con </a:t>
            </a:r>
            <a:r>
              <a:rPr lang="en-US" sz="2000" b="1" dirty="0" err="1">
                <a:solidFill>
                  <a:srgbClr val="000000"/>
                </a:solidFill>
              </a:rPr>
              <a:t>altre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variabili</a:t>
            </a:r>
            <a:r>
              <a:rPr lang="en-US" sz="2000" b="1" dirty="0">
                <a:solidFill>
                  <a:srgbClr val="000000"/>
                </a:solidFill>
              </a:rPr>
              <a:t> considerate</a:t>
            </a:r>
          </a:p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sz="2000" b="1" dirty="0">
                <a:solidFill>
                  <a:srgbClr val="000000"/>
                </a:solidFill>
              </a:rPr>
              <a:t>Si </a:t>
            </a:r>
            <a:r>
              <a:rPr lang="en-US" sz="2000" b="1" dirty="0" err="1">
                <a:solidFill>
                  <a:srgbClr val="000000"/>
                </a:solidFill>
              </a:rPr>
              <a:t>tratta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di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una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fase</a:t>
            </a:r>
            <a:r>
              <a:rPr lang="en-US" sz="2000" b="1" dirty="0">
                <a:solidFill>
                  <a:srgbClr val="000000"/>
                </a:solidFill>
              </a:rPr>
              <a:t> molto </a:t>
            </a:r>
            <a:r>
              <a:rPr lang="en-US" sz="2000" b="1" dirty="0" err="1">
                <a:solidFill>
                  <a:srgbClr val="000000"/>
                </a:solidFill>
              </a:rPr>
              <a:t>delicata</a:t>
            </a:r>
            <a:r>
              <a:rPr lang="en-US" sz="2000" b="1" dirty="0">
                <a:solidFill>
                  <a:srgbClr val="000000"/>
                </a:solidFill>
              </a:rPr>
              <a:t> e </a:t>
            </a:r>
            <a:r>
              <a:rPr lang="en-US" sz="2000" b="1" dirty="0" err="1">
                <a:solidFill>
                  <a:srgbClr val="000000"/>
                </a:solidFill>
              </a:rPr>
              <a:t>complessa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1"/>
          <p:cNvSpPr txBox="1">
            <a:spLocks noChangeArrowheads="1"/>
          </p:cNvSpPr>
          <p:nvPr/>
        </p:nvSpPr>
        <p:spPr bwMode="auto">
          <a:xfrm>
            <a:off x="252413" y="576263"/>
            <a:ext cx="7415212" cy="3540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60876" rIns="90000" bIns="4500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Principali strumenti per il </a:t>
            </a:r>
            <a:r>
              <a:rPr lang="it-IT" b="1" i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clustering </a:t>
            </a: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 dati altamente dimensionali</a:t>
            </a:r>
          </a:p>
        </p:txBody>
      </p:sp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720725" y="1079500"/>
            <a:ext cx="8640763" cy="605792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6168" rIns="90000" bIns="4500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Riduzione della dimensione</a:t>
            </a: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it-IT" dirty="0">
              <a:solidFill>
                <a:srgbClr val="000000"/>
              </a:solidFill>
            </a:endParaRP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>
                <a:solidFill>
                  <a:srgbClr val="000000"/>
                </a:solidFill>
              </a:rPr>
              <a:t>Il problema viene affrontato di solito in termini di:</a:t>
            </a:r>
          </a:p>
          <a:p>
            <a:pPr marL="431800" lvl="1" indent="-215900">
              <a:lnSpc>
                <a:spcPct val="250000"/>
              </a:lnSpc>
              <a:buSzPct val="61000"/>
              <a:buFont typeface="Times New Roman" pitchFamily="16" charset="0"/>
              <a:buBlip>
                <a:blip r:embed="rId3"/>
              </a:buBlip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sz="2400" b="1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feature</a:t>
            </a:r>
            <a:r>
              <a:rPr lang="it-IT" sz="2400" b="1" i="1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it-IT" sz="2400" b="1" i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extraction</a:t>
            </a:r>
            <a:endParaRPr lang="it-IT" sz="2400" b="1" i="1" dirty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150000"/>
              </a:lnSpc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quando si costruisce un </a:t>
            </a:r>
            <a:r>
              <a:rPr lang="it-IT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numero ridotto di variabili “latenti” che contengono una parte rilevante dell'informazione </a:t>
            </a:r>
            <a:r>
              <a:rPr lang="it-IT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disponibile </a:t>
            </a:r>
          </a:p>
          <a:p>
            <a:pPr algn="just">
              <a:lnSpc>
                <a:spcPct val="150000"/>
              </a:lnSpc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 </a:t>
            </a:r>
            <a:r>
              <a:rPr lang="it-IT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ricorre, di solito, in qualche modo alla decomposizione in valori singolari di </a:t>
            </a:r>
            <a:r>
              <a:rPr lang="it-IT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Eckart&amp;Young</a:t>
            </a:r>
            <a:r>
              <a:rPr lang="it-IT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(1936), che come è noto è alla base della maggior parte dei metodi statistici di analisi multivariata, </a:t>
            </a:r>
            <a:r>
              <a:rPr lang="it-IT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come ad esempio l’Analisi delle </a:t>
            </a:r>
            <a:r>
              <a:rPr lang="it-IT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Corrispodenze</a:t>
            </a:r>
            <a:r>
              <a:rPr lang="it-IT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nonché </a:t>
            </a:r>
            <a:r>
              <a:rPr lang="it-IT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del </a:t>
            </a:r>
            <a:r>
              <a:rPr lang="it-IT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Latent</a:t>
            </a:r>
            <a:r>
              <a:rPr lang="it-IT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it-IT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Semantic</a:t>
            </a:r>
            <a:r>
              <a:rPr lang="it-IT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it-IT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Indexing</a:t>
            </a:r>
            <a:r>
              <a:rPr lang="it-IT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e, quindi, della </a:t>
            </a:r>
            <a:r>
              <a:rPr lang="it-IT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Latent</a:t>
            </a:r>
            <a:r>
              <a:rPr lang="it-IT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it-IT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semantic</a:t>
            </a:r>
            <a:r>
              <a:rPr lang="it-IT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it-IT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Analysis</a:t>
            </a:r>
            <a:endParaRPr lang="it-IT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>
              <a:lnSpc>
                <a:spcPct val="150000"/>
              </a:lnSpc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it-IT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150000"/>
              </a:lnSpc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b="1" i="1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 tratta di costruire un numero ridotto di variabili “latenti” che contengono una parte rilevante dell'informazione disponibile</a:t>
            </a:r>
          </a:p>
          <a:p>
            <a:pPr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it-I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182660" y="1700775"/>
            <a:ext cx="7929618" cy="5016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>
                <a:solidFill>
                  <a:srgbClr val="000000"/>
                </a:solidFill>
              </a:rPr>
              <a:t>oppure di</a:t>
            </a:r>
            <a:r>
              <a:rPr lang="it-IT" dirty="0" smtClean="0">
                <a:solidFill>
                  <a:srgbClr val="000000"/>
                </a:solidFill>
              </a:rPr>
              <a:t>:</a:t>
            </a:r>
          </a:p>
          <a:p>
            <a:pPr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it-IT" dirty="0">
              <a:solidFill>
                <a:srgbClr val="000000"/>
              </a:solidFill>
            </a:endParaRPr>
          </a:p>
          <a:p>
            <a:pPr marL="431800" lvl="1" indent="-215900">
              <a:buSzPct val="61000"/>
              <a:buBlip>
                <a:blip r:embed="rId2"/>
              </a:buBlip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sz="2400" b="1" i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feature</a:t>
            </a:r>
            <a:r>
              <a:rPr lang="it-IT" sz="2400" b="1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it-IT" sz="2400" b="1" i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selection</a:t>
            </a:r>
            <a:endParaRPr lang="it-IT" sz="2400" b="1" i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31800" lvl="1" indent="-215900">
              <a:buSzPct val="61000"/>
              <a:buBlip>
                <a:blip r:embed="rId2"/>
              </a:buBlip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it-IT" sz="2400" b="1" i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lvl="1" indent="0" algn="just">
              <a:buSzPct val="61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quando si </a:t>
            </a:r>
            <a:r>
              <a:rPr lang="it-IT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seleziona, </a:t>
            </a:r>
            <a:r>
              <a:rPr lang="it-IT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all'interno delle variabili “manifeste”, quelle più efficaci ai fini dell'identificazione di </a:t>
            </a:r>
            <a:r>
              <a:rPr lang="it-IT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cluster</a:t>
            </a:r>
          </a:p>
          <a:p>
            <a:pPr marL="0" lvl="1" indent="0" algn="just">
              <a:buSzPct val="61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Nell’ambito del </a:t>
            </a:r>
            <a:r>
              <a:rPr lang="it-IT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text </a:t>
            </a:r>
            <a:r>
              <a:rPr lang="it-IT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mining</a:t>
            </a:r>
            <a:r>
              <a:rPr lang="it-IT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molte operazioni attuate in fase di pre-trattamento, come</a:t>
            </a:r>
            <a:r>
              <a:rPr lang="it-IT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it-IT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l’introduzione di una </a:t>
            </a:r>
            <a:r>
              <a:rPr lang="it-IT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stop </a:t>
            </a:r>
            <a:r>
              <a:rPr lang="it-IT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list</a:t>
            </a:r>
            <a:r>
              <a:rPr lang="it-IT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o le scelte di lemmatizzazione, oppure </a:t>
            </a:r>
            <a:r>
              <a:rPr lang="it-IT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stemming</a:t>
            </a:r>
            <a:r>
              <a:rPr lang="it-IT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o, ad esempio, la scelta di lavorare con le sole POS lessicali, sono forme di </a:t>
            </a:r>
            <a:r>
              <a:rPr lang="it-IT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feature</a:t>
            </a:r>
            <a:r>
              <a:rPr lang="it-IT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it-IT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selection</a:t>
            </a:r>
            <a:endParaRPr lang="it-IT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it-IT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 metodi di </a:t>
            </a:r>
            <a:r>
              <a:rPr lang="it-IT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riduzione della </a:t>
            </a:r>
            <a:r>
              <a:rPr lang="it-IT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dimensionalità</a:t>
            </a:r>
            <a:r>
              <a:rPr lang="it-IT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it-IT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sono in genere molto </a:t>
            </a:r>
            <a:r>
              <a:rPr lang="it-IT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vantaggiosi </a:t>
            </a:r>
            <a:r>
              <a:rPr lang="it-IT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 termini di </a:t>
            </a:r>
            <a:r>
              <a:rPr lang="it-IT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costi computazionali</a:t>
            </a:r>
            <a:r>
              <a:rPr lang="it-IT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, ma rischiano di </a:t>
            </a:r>
            <a:r>
              <a:rPr lang="it-IT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distruggere informazione rilevante </a:t>
            </a:r>
            <a:r>
              <a:rPr lang="it-IT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ai fini della identificazione dei gruppi</a:t>
            </a:r>
          </a:p>
          <a:p>
            <a:pPr algn="just">
              <a:spcBef>
                <a:spcPts val="850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E' noto, infatti, che i </a:t>
            </a:r>
            <a:r>
              <a:rPr lang="it-IT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gruppi</a:t>
            </a:r>
            <a:r>
              <a:rPr lang="it-IT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sono di solito </a:t>
            </a:r>
            <a:r>
              <a:rPr lang="it-IT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nascosti</a:t>
            </a:r>
            <a:r>
              <a:rPr lang="it-IT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in diversi </a:t>
            </a:r>
            <a:r>
              <a:rPr lang="it-IT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sottospazi</a:t>
            </a:r>
            <a:r>
              <a:rPr lang="it-IT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dello spazio a piene dimensioni ed un approccio generale rischia di essere </a:t>
            </a:r>
            <a:r>
              <a:rPr lang="it-IT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pericoloso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 Box 1"/>
          <p:cNvSpPr txBox="1">
            <a:spLocks noChangeArrowheads="1"/>
          </p:cNvSpPr>
          <p:nvPr/>
        </p:nvSpPr>
        <p:spPr bwMode="auto">
          <a:xfrm>
            <a:off x="1079500" y="863600"/>
            <a:ext cx="3214688" cy="438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66168" rIns="90000" bIns="4500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it-IT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Modelli parsimoniosi</a:t>
            </a:r>
          </a:p>
        </p:txBody>
      </p:sp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792163" y="1631950"/>
            <a:ext cx="8640762" cy="44497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0876" rIns="90000" bIns="45000"/>
          <a:lstStyle/>
          <a:p>
            <a:pPr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>
                <a:solidFill>
                  <a:srgbClr val="000000"/>
                </a:solidFill>
              </a:rPr>
              <a:t>Un altro strumento consiste nel ricorso a modelli che descrivano i dati con un numero esiguo di parametri da stimare</a:t>
            </a:r>
          </a:p>
          <a:p>
            <a:pPr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>
                <a:solidFill>
                  <a:srgbClr val="000000"/>
                </a:solidFill>
              </a:rPr>
              <a:t>L'idea di base è che i dati possano essere modellati secondo distribuzioni gaussiane differenti nelle diverse classi </a:t>
            </a:r>
          </a:p>
          <a:p>
            <a:pPr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>
                <a:solidFill>
                  <a:srgbClr val="000000"/>
                </a:solidFill>
              </a:rPr>
              <a:t>Se ogni classe è rappresentata da una Gaussiana (</a:t>
            </a:r>
            <a:r>
              <a:rPr lang="it-IT" dirty="0">
                <a:solidFill>
                  <a:srgbClr val="000000"/>
                </a:solidFill>
                <a:latin typeface="Symbol" pitchFamily="16" charset="2"/>
              </a:rPr>
              <a:t></a:t>
            </a:r>
            <a:r>
              <a:rPr lang="it-IT" dirty="0">
                <a:solidFill>
                  <a:srgbClr val="000000"/>
                </a:solidFill>
              </a:rPr>
              <a:t> è una normale </a:t>
            </a:r>
            <a:r>
              <a:rPr lang="it-IT" i="1" dirty="0">
                <a:solidFill>
                  <a:srgbClr val="000000"/>
                </a:solidFill>
              </a:rPr>
              <a:t>p</a:t>
            </a:r>
            <a:r>
              <a:rPr lang="it-IT" dirty="0">
                <a:solidFill>
                  <a:srgbClr val="000000"/>
                </a:solidFill>
              </a:rPr>
              <a:t>-variata di parametri </a:t>
            </a:r>
          </a:p>
          <a:p>
            <a:pPr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it-IT" dirty="0">
              <a:solidFill>
                <a:srgbClr val="000000"/>
              </a:solidFill>
            </a:endParaRPr>
          </a:p>
          <a:p>
            <a:pPr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it-IT" dirty="0">
              <a:solidFill>
                <a:srgbClr val="000000"/>
              </a:solidFill>
            </a:endParaRPr>
          </a:p>
          <a:p>
            <a:pPr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it-IT" dirty="0">
              <a:solidFill>
                <a:srgbClr val="000000"/>
              </a:solidFill>
            </a:endParaRPr>
          </a:p>
          <a:p>
            <a:pPr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>
                <a:solidFill>
                  <a:srgbClr val="000000"/>
                </a:solidFill>
              </a:rPr>
              <a:t>con </a:t>
            </a:r>
            <a:r>
              <a:rPr lang="it-IT" dirty="0">
                <a:solidFill>
                  <a:srgbClr val="000000"/>
                </a:solidFill>
                <a:latin typeface="Symbol" pitchFamily="16" charset="2"/>
              </a:rPr>
              <a:t>p</a:t>
            </a:r>
            <a:r>
              <a:rPr lang="it-IT" baseline="-33000" dirty="0">
                <a:solidFill>
                  <a:srgbClr val="000000"/>
                </a:solidFill>
              </a:rPr>
              <a:t>i</a:t>
            </a:r>
            <a:r>
              <a:rPr lang="it-IT" dirty="0">
                <a:solidFill>
                  <a:srgbClr val="000000"/>
                </a:solidFill>
              </a:rPr>
              <a:t> parametro di mistura</a:t>
            </a: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it-IT" dirty="0">
              <a:solidFill>
                <a:srgbClr val="000000"/>
              </a:solidFill>
            </a:endParaRPr>
          </a:p>
          <a:p>
            <a:pPr algn="just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>
                <a:solidFill>
                  <a:srgbClr val="000000"/>
                </a:solidFill>
              </a:rPr>
              <a:t>Introducendo alcune semplificazioni (l'estrema consiste nell'assumere una struttura di covarianza sferica per tutti </a:t>
            </a:r>
            <a:r>
              <a:rPr lang="it-IT" dirty="0" smtClean="0">
                <a:solidFill>
                  <a:srgbClr val="000000"/>
                </a:solidFill>
              </a:rPr>
              <a:t>i gruppi</a:t>
            </a:r>
            <a:r>
              <a:rPr lang="it-IT" dirty="0">
                <a:solidFill>
                  <a:srgbClr val="000000"/>
                </a:solidFill>
              </a:rPr>
              <a:t>), si procede con una sorta di estensione dell'algoritmo </a:t>
            </a:r>
            <a:r>
              <a:rPr lang="it-IT" i="1" dirty="0">
                <a:solidFill>
                  <a:srgbClr val="000000"/>
                </a:solidFill>
              </a:rPr>
              <a:t>k-medie</a:t>
            </a:r>
            <a:r>
              <a:rPr lang="it-IT" dirty="0">
                <a:solidFill>
                  <a:srgbClr val="000000"/>
                </a:solidFill>
              </a:rPr>
              <a:t>, all'interno di un approccio </a:t>
            </a:r>
            <a:r>
              <a:rPr lang="it-IT" dirty="0" smtClean="0">
                <a:solidFill>
                  <a:srgbClr val="000000"/>
                </a:solidFill>
              </a:rPr>
              <a:t>EM</a:t>
            </a:r>
            <a:endParaRPr lang="it-IT" dirty="0">
              <a:solidFill>
                <a:srgbClr val="000000"/>
              </a:solidFill>
            </a:endParaRPr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8538" y="3887788"/>
            <a:ext cx="2339975" cy="8159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52625" y="3173413"/>
            <a:ext cx="1287463" cy="390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 Box 1"/>
          <p:cNvSpPr txBox="1">
            <a:spLocks noChangeArrowheads="1"/>
          </p:cNvSpPr>
          <p:nvPr/>
        </p:nvSpPr>
        <p:spPr bwMode="auto">
          <a:xfrm>
            <a:off x="1081088" y="647700"/>
            <a:ext cx="3636962" cy="438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66168" rIns="90000" bIns="4500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it-IT" sz="24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Clustering </a:t>
            </a:r>
            <a:r>
              <a:rPr lang="it-IT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 sottospazi</a:t>
            </a:r>
          </a:p>
        </p:txBody>
      </p:sp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539750" y="4140200"/>
            <a:ext cx="8964613" cy="3243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0876" rIns="90000" bIns="45000"/>
          <a:lstStyle/>
          <a:p>
            <a:pPr algn="just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dirty="0">
                <a:solidFill>
                  <a:srgbClr val="000000"/>
                </a:solidFill>
              </a:rPr>
              <a:t>Il problema è che i punti appartengono a gruppi differenti a seconda della dimensione del sottospazio considerato</a:t>
            </a:r>
          </a:p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dirty="0" smtClean="0">
                <a:solidFill>
                  <a:srgbClr val="000000"/>
                </a:solidFill>
              </a:rPr>
              <a:t>Il </a:t>
            </a:r>
            <a:r>
              <a:rPr lang="it-IT" i="1" dirty="0" err="1" smtClean="0">
                <a:solidFill>
                  <a:srgbClr val="000000"/>
                </a:solidFill>
              </a:rPr>
              <a:t>clustering</a:t>
            </a:r>
            <a:r>
              <a:rPr lang="it-IT" i="1" dirty="0" smtClean="0">
                <a:solidFill>
                  <a:srgbClr val="000000"/>
                </a:solidFill>
              </a:rPr>
              <a:t> in sottospazi </a:t>
            </a:r>
            <a:r>
              <a:rPr lang="it-IT" dirty="0" smtClean="0">
                <a:solidFill>
                  <a:srgbClr val="000000"/>
                </a:solidFill>
              </a:rPr>
              <a:t>è un particolare caso di </a:t>
            </a:r>
            <a:r>
              <a:rPr lang="it-IT" i="1" dirty="0" err="1" smtClean="0">
                <a:solidFill>
                  <a:srgbClr val="000000"/>
                </a:solidFill>
              </a:rPr>
              <a:t>feature</a:t>
            </a:r>
            <a:r>
              <a:rPr lang="it-IT" i="1" dirty="0" smtClean="0">
                <a:solidFill>
                  <a:srgbClr val="000000"/>
                </a:solidFill>
              </a:rPr>
              <a:t> </a:t>
            </a:r>
            <a:r>
              <a:rPr lang="it-IT" i="1" dirty="0" err="1" smtClean="0">
                <a:solidFill>
                  <a:srgbClr val="000000"/>
                </a:solidFill>
              </a:rPr>
              <a:t>selection</a:t>
            </a:r>
            <a:endParaRPr lang="it-IT" dirty="0" smtClean="0">
              <a:solidFill>
                <a:srgbClr val="000000"/>
              </a:solidFill>
            </a:endParaRPr>
          </a:p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dirty="0" smtClean="0">
                <a:solidFill>
                  <a:srgbClr val="000000"/>
                </a:solidFill>
              </a:rPr>
              <a:t>In </a:t>
            </a:r>
            <a:r>
              <a:rPr lang="it-IT" dirty="0">
                <a:solidFill>
                  <a:srgbClr val="000000"/>
                </a:solidFill>
              </a:rPr>
              <a:t>genere gli algoritmi basati sul </a:t>
            </a:r>
            <a:r>
              <a:rPr lang="it-IT" i="1" dirty="0" err="1">
                <a:solidFill>
                  <a:srgbClr val="000000"/>
                </a:solidFill>
              </a:rPr>
              <a:t>clustering</a:t>
            </a:r>
            <a:r>
              <a:rPr lang="it-IT" i="1" dirty="0">
                <a:solidFill>
                  <a:srgbClr val="000000"/>
                </a:solidFill>
              </a:rPr>
              <a:t> in sottospazi </a:t>
            </a:r>
            <a:r>
              <a:rPr lang="it-IT" dirty="0">
                <a:solidFill>
                  <a:srgbClr val="000000"/>
                </a:solidFill>
              </a:rPr>
              <a:t> fanno ricorso a qualche ragionamento di tipo euristico, quale ad esempio porre la </a:t>
            </a:r>
            <a:r>
              <a:rPr lang="it-IT" dirty="0" err="1">
                <a:solidFill>
                  <a:srgbClr val="000000"/>
                </a:solidFill>
              </a:rPr>
              <a:t>cosidetta</a:t>
            </a:r>
            <a:r>
              <a:rPr lang="it-IT" dirty="0">
                <a:solidFill>
                  <a:srgbClr val="000000"/>
                </a:solidFill>
              </a:rPr>
              <a:t> proprietà </a:t>
            </a:r>
            <a:r>
              <a:rPr lang="it-IT" i="1" dirty="0" err="1">
                <a:solidFill>
                  <a:srgbClr val="000000"/>
                </a:solidFill>
              </a:rPr>
              <a:t>downward</a:t>
            </a:r>
            <a:r>
              <a:rPr lang="it-IT" i="1" dirty="0">
                <a:solidFill>
                  <a:srgbClr val="000000"/>
                </a:solidFill>
              </a:rPr>
              <a:t> </a:t>
            </a:r>
            <a:r>
              <a:rPr lang="it-IT" i="1" dirty="0" err="1">
                <a:solidFill>
                  <a:srgbClr val="000000"/>
                </a:solidFill>
              </a:rPr>
              <a:t>closure</a:t>
            </a:r>
            <a:r>
              <a:rPr lang="it-IT" dirty="0">
                <a:solidFill>
                  <a:srgbClr val="000000"/>
                </a:solidFill>
              </a:rPr>
              <a:t>, che può essere semplificata come “se uno spazio </a:t>
            </a:r>
            <a:r>
              <a:rPr lang="it-IT" i="1" dirty="0">
                <a:solidFill>
                  <a:srgbClr val="000000"/>
                </a:solidFill>
              </a:rPr>
              <a:t>k </a:t>
            </a:r>
            <a:r>
              <a:rPr lang="it-IT" dirty="0">
                <a:solidFill>
                  <a:srgbClr val="000000"/>
                </a:solidFill>
              </a:rPr>
              <a:t>dimensionale è denso, anche un suo sottospazio sarà denso”</a:t>
            </a:r>
          </a:p>
          <a:p>
            <a:pPr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dirty="0">
                <a:solidFill>
                  <a:srgbClr val="000000"/>
                </a:solidFill>
              </a:rPr>
              <a:t>Prendiamo ad esempio l'algoritmo CLIQUE di </a:t>
            </a:r>
            <a:r>
              <a:rPr lang="it-IT" dirty="0" err="1">
                <a:solidFill>
                  <a:srgbClr val="000000"/>
                </a:solidFill>
              </a:rPr>
              <a:t>Agrawal</a:t>
            </a:r>
            <a:r>
              <a:rPr lang="it-IT" dirty="0">
                <a:solidFill>
                  <a:srgbClr val="000000"/>
                </a:solidFill>
              </a:rPr>
              <a:t> </a:t>
            </a:r>
            <a:r>
              <a:rPr lang="it-IT" i="1" dirty="0" err="1">
                <a:solidFill>
                  <a:srgbClr val="000000"/>
                </a:solidFill>
              </a:rPr>
              <a:t>et</a:t>
            </a:r>
            <a:r>
              <a:rPr lang="it-IT" i="1" dirty="0">
                <a:solidFill>
                  <a:srgbClr val="000000"/>
                </a:solidFill>
              </a:rPr>
              <a:t> al. (1999)</a:t>
            </a:r>
          </a:p>
          <a:p>
            <a:pPr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it-IT" dirty="0">
              <a:solidFill>
                <a:srgbClr val="000000"/>
              </a:solidFill>
            </a:endParaRP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it-IT" dirty="0">
              <a:solidFill>
                <a:srgbClr val="000000"/>
              </a:solidFill>
            </a:endParaRP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1975" y="1204913"/>
            <a:ext cx="2857500" cy="2790825"/>
          </a:xfrm>
          <a:prstGeom prst="rect">
            <a:avLst/>
          </a:prstGeom>
          <a:noFill/>
          <a:ln w="19050">
            <a:solidFill>
              <a:srgbClr val="00B050"/>
            </a:solidFill>
            <a:round/>
            <a:headEnd/>
            <a:tailEnd/>
          </a:ln>
          <a:effectLst/>
        </p:spPr>
      </p:pic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3611552" y="1779573"/>
            <a:ext cx="6215106" cy="1357322"/>
          </a:xfrm>
          <a:prstGeom prst="rect">
            <a:avLst/>
          </a:prstGeom>
          <a:noFill/>
          <a:ln w="28575">
            <a:solidFill>
              <a:srgbClr val="00B050"/>
            </a:solidFill>
            <a:round/>
            <a:headEnd/>
            <a:tailEnd/>
          </a:ln>
          <a:effectLst/>
        </p:spPr>
        <p:txBody>
          <a:bodyPr lIns="90000" tIns="60876" rIns="90000" bIns="45000"/>
          <a:lstStyle/>
          <a:p>
            <a:pPr algn="just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it-IT" sz="1600" i="1" dirty="0">
                <a:solidFill>
                  <a:srgbClr val="000000"/>
                </a:solidFill>
              </a:rPr>
              <a:t>L'immagine (presa da </a:t>
            </a:r>
            <a:r>
              <a:rPr lang="it-IT" sz="1600" i="1" dirty="0" err="1">
                <a:solidFill>
                  <a:srgbClr val="000000"/>
                </a:solidFill>
              </a:rPr>
              <a:t>Wikipedia</a:t>
            </a:r>
            <a:r>
              <a:rPr lang="it-IT" sz="1600" i="1" dirty="0">
                <a:solidFill>
                  <a:srgbClr val="000000"/>
                </a:solidFill>
              </a:rPr>
              <a:t>) mostra come in uno spazio a due dimensioni si identificano i gruppi </a:t>
            </a:r>
            <a:r>
              <a:rPr lang="it-IT" sz="1600" b="1" i="1" dirty="0">
                <a:solidFill>
                  <a:srgbClr val="000000"/>
                </a:solidFill>
              </a:rPr>
              <a:t>c</a:t>
            </a:r>
            <a:r>
              <a:rPr lang="it-IT" sz="1600" b="1" i="1" baseline="-33000" dirty="0">
                <a:solidFill>
                  <a:srgbClr val="000000"/>
                </a:solidFill>
              </a:rPr>
              <a:t>ad</a:t>
            </a:r>
            <a:r>
              <a:rPr lang="it-IT" sz="1600" b="1" i="1" dirty="0">
                <a:solidFill>
                  <a:srgbClr val="000000"/>
                </a:solidFill>
              </a:rPr>
              <a:t> </a:t>
            </a:r>
            <a:r>
              <a:rPr lang="it-IT" sz="1600" i="1" dirty="0">
                <a:solidFill>
                  <a:srgbClr val="000000"/>
                </a:solidFill>
              </a:rPr>
              <a:t> e </a:t>
            </a:r>
            <a:r>
              <a:rPr lang="it-IT" sz="1600" b="1" i="1" dirty="0" err="1">
                <a:solidFill>
                  <a:srgbClr val="000000"/>
                </a:solidFill>
              </a:rPr>
              <a:t>c</a:t>
            </a:r>
            <a:r>
              <a:rPr lang="it-IT" sz="1600" b="1" i="1" baseline="-33000" dirty="0" err="1">
                <a:solidFill>
                  <a:srgbClr val="000000"/>
                </a:solidFill>
              </a:rPr>
              <a:t>ab</a:t>
            </a:r>
            <a:endParaRPr lang="it-IT" sz="1600" b="1" i="1" baseline="-33000" dirty="0">
              <a:solidFill>
                <a:srgbClr val="000000"/>
              </a:solidFill>
            </a:endParaRPr>
          </a:p>
          <a:p>
            <a:pPr algn="just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it-IT" sz="1600" i="1" dirty="0">
                <a:solidFill>
                  <a:srgbClr val="000000"/>
                </a:solidFill>
              </a:rPr>
              <a:t>Se si guarda al sottospazio x in ascissa vedremo soltanto un grande gruppo </a:t>
            </a:r>
            <a:r>
              <a:rPr lang="it-IT" sz="1600" b="1" i="1" dirty="0" err="1">
                <a:solidFill>
                  <a:srgbClr val="000000"/>
                </a:solidFill>
              </a:rPr>
              <a:t>c</a:t>
            </a:r>
            <a:r>
              <a:rPr lang="it-IT" sz="1600" b="1" i="1" baseline="-33000" dirty="0" err="1">
                <a:solidFill>
                  <a:srgbClr val="000000"/>
                </a:solidFill>
              </a:rPr>
              <a:t>a</a:t>
            </a:r>
            <a:endParaRPr lang="it-IT" sz="1600" b="1" i="1" baseline="-33000" dirty="0">
              <a:solidFill>
                <a:srgbClr val="000000"/>
              </a:solidFill>
            </a:endParaRPr>
          </a:p>
          <a:p>
            <a:pPr algn="just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it-IT" sz="1600" i="1" dirty="0">
                <a:solidFill>
                  <a:srgbClr val="000000"/>
                </a:solidFill>
              </a:rPr>
              <a:t>Se si guarda al sottospazio y in ordinata vedremo 3 gruppi </a:t>
            </a:r>
            <a:r>
              <a:rPr lang="it-IT" sz="1600" b="1" i="1" dirty="0" err="1">
                <a:solidFill>
                  <a:srgbClr val="000000"/>
                </a:solidFill>
              </a:rPr>
              <a:t>c</a:t>
            </a:r>
            <a:r>
              <a:rPr lang="it-IT" sz="1600" b="1" i="1" baseline="-33000" dirty="0" err="1">
                <a:solidFill>
                  <a:srgbClr val="000000"/>
                </a:solidFill>
              </a:rPr>
              <a:t>b</a:t>
            </a:r>
            <a:r>
              <a:rPr lang="it-IT" sz="1600" b="1" i="1" baseline="-33000" dirty="0">
                <a:solidFill>
                  <a:srgbClr val="000000"/>
                </a:solidFill>
              </a:rPr>
              <a:t> </a:t>
            </a:r>
            <a:r>
              <a:rPr lang="it-IT" sz="1600" b="1" i="1" dirty="0">
                <a:solidFill>
                  <a:srgbClr val="000000"/>
                </a:solidFill>
              </a:rPr>
              <a:t>c</a:t>
            </a:r>
            <a:r>
              <a:rPr lang="it-IT" sz="1600" b="1" i="1" baseline="-33000" dirty="0">
                <a:solidFill>
                  <a:srgbClr val="000000"/>
                </a:solidFill>
              </a:rPr>
              <a:t>c</a:t>
            </a:r>
            <a:r>
              <a:rPr lang="it-IT" sz="1600" b="1" i="1" dirty="0">
                <a:solidFill>
                  <a:srgbClr val="000000"/>
                </a:solidFill>
              </a:rPr>
              <a:t> c</a:t>
            </a:r>
            <a:r>
              <a:rPr lang="it-IT" sz="1600" b="1" i="1" baseline="-33000" dirty="0">
                <a:solidFill>
                  <a:srgbClr val="000000"/>
                </a:solidFill>
              </a:rPr>
              <a:t>d </a:t>
            </a: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it-IT" b="1" dirty="0">
                <a:solidFill>
                  <a:srgbClr val="000000"/>
                </a:solidFill>
              </a:rPr>
              <a:t> </a:t>
            </a:r>
            <a:r>
              <a:rPr lang="it-IT" dirty="0">
                <a:solidFill>
                  <a:srgbClr val="000000"/>
                </a:solidFill>
              </a:rPr>
              <a:t> 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 Box 1"/>
          <p:cNvSpPr txBox="1">
            <a:spLocks noChangeArrowheads="1"/>
          </p:cNvSpPr>
          <p:nvPr/>
        </p:nvSpPr>
        <p:spPr bwMode="auto">
          <a:xfrm>
            <a:off x="1079500" y="684213"/>
            <a:ext cx="7348538" cy="346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60876" rIns="90000" bIns="4500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it-IT">
                <a:solidFill>
                  <a:srgbClr val="008000"/>
                </a:solidFill>
              </a:rPr>
              <a:t>L'algoritmo CLIQUE di Agrawal, Gehrke, Gunopulos , Raghavan, 1998 </a:t>
            </a:r>
          </a:p>
        </p:txBody>
      </p:sp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1260475" y="1152525"/>
            <a:ext cx="7740650" cy="2397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0876" rIns="90000" bIns="45000"/>
          <a:lstStyle/>
          <a:p>
            <a:pPr algn="just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it-IT" dirty="0">
                <a:solidFill>
                  <a:srgbClr val="000000"/>
                </a:solidFill>
              </a:rPr>
              <a:t>L'idea di base è che una regione che è densa in un particolare sottospazio deve produrre regioni dense quando viene proiettata in un sottospazio di </a:t>
            </a:r>
            <a:r>
              <a:rPr lang="it-IT" dirty="0" smtClean="0">
                <a:solidFill>
                  <a:srgbClr val="000000"/>
                </a:solidFill>
              </a:rPr>
              <a:t>dimensioni </a:t>
            </a:r>
            <a:r>
              <a:rPr lang="it-IT" dirty="0">
                <a:solidFill>
                  <a:srgbClr val="000000"/>
                </a:solidFill>
              </a:rPr>
              <a:t>ridotte</a:t>
            </a:r>
          </a:p>
          <a:p>
            <a:pPr algn="just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it-IT" dirty="0">
                <a:solidFill>
                  <a:srgbClr val="000000"/>
                </a:solidFill>
              </a:rPr>
              <a:t>Per esempio, esaminando la figura vediamo degli addensamenti unidimensionali (in orizzontale ed in </a:t>
            </a:r>
            <a:r>
              <a:rPr lang="it-IT" dirty="0" smtClean="0">
                <a:solidFill>
                  <a:srgbClr val="000000"/>
                </a:solidFill>
              </a:rPr>
              <a:t>verticale)</a:t>
            </a:r>
            <a:endParaRPr lang="it-IT" dirty="0">
              <a:solidFill>
                <a:srgbClr val="000000"/>
              </a:solidFill>
            </a:endParaRPr>
          </a:p>
          <a:p>
            <a:pPr algn="just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it-IT" dirty="0">
                <a:solidFill>
                  <a:srgbClr val="000000"/>
                </a:solidFill>
              </a:rPr>
              <a:t>Le strisce scure orizzontali e quelle tratteggiate in verticale suggeriscono la presenza, nella loro </a:t>
            </a:r>
            <a:r>
              <a:rPr lang="it-IT" dirty="0" smtClean="0">
                <a:solidFill>
                  <a:srgbClr val="000000"/>
                </a:solidFill>
              </a:rPr>
              <a:t>intersezione di </a:t>
            </a:r>
            <a:r>
              <a:rPr lang="it-IT" i="1" dirty="0">
                <a:solidFill>
                  <a:srgbClr val="000000"/>
                </a:solidFill>
              </a:rPr>
              <a:t>cluster </a:t>
            </a:r>
            <a:r>
              <a:rPr lang="it-IT" dirty="0" smtClean="0">
                <a:solidFill>
                  <a:srgbClr val="000000"/>
                </a:solidFill>
              </a:rPr>
              <a:t>bidimensionali</a:t>
            </a:r>
            <a:endParaRPr lang="it-IT" dirty="0">
              <a:solidFill>
                <a:srgbClr val="000000"/>
              </a:solidFill>
            </a:endParaRPr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43325" y="3422647"/>
            <a:ext cx="2592388" cy="1763713"/>
          </a:xfrm>
          <a:prstGeom prst="rect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</p:pic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1298575" y="5494338"/>
            <a:ext cx="8242300" cy="1371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0876" rIns="90000" bIns="45000"/>
          <a:lstStyle/>
          <a:p>
            <a:pPr algn="just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>
                <a:solidFill>
                  <a:srgbClr val="000000"/>
                </a:solidFill>
              </a:rPr>
              <a:t>Così, CLIQUE parte individuando intervalli densi sulla retta e successivamente passa ad esaminare il piano alla ricerca di zone dense bidimensionali</a:t>
            </a: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>
                <a:solidFill>
                  <a:srgbClr val="000000"/>
                </a:solidFill>
              </a:rPr>
              <a:t>La procedura si itera a sottospazi di dimensione maggiore e lo fa in maniera più efficiente rispetto ad una ricerca rivolta alla ricerca di aree dense in tutti i possibili sottoinsiemi dimensionali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 Box 1"/>
          <p:cNvSpPr txBox="1">
            <a:spLocks noChangeArrowheads="1"/>
          </p:cNvSpPr>
          <p:nvPr/>
        </p:nvSpPr>
        <p:spPr bwMode="auto">
          <a:xfrm>
            <a:off x="900113" y="1655763"/>
            <a:ext cx="8459787" cy="3706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0876" rIns="90000" bIns="45000"/>
          <a:lstStyle/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>
                <a:solidFill>
                  <a:srgbClr val="000000"/>
                </a:solidFill>
              </a:rPr>
              <a:t>L'idea di base è che si vuole assegnare ogni punto ad </a:t>
            </a:r>
            <a:r>
              <a:rPr lang="it-IT" dirty="0" smtClean="0">
                <a:solidFill>
                  <a:srgbClr val="000000"/>
                </a:solidFill>
              </a:rPr>
              <a:t>un </a:t>
            </a:r>
            <a:r>
              <a:rPr lang="it-IT" dirty="0">
                <a:solidFill>
                  <a:srgbClr val="000000"/>
                </a:solidFill>
              </a:rPr>
              <a:t>gruppo, ma i gruppi possono esistere in sottospazi diversi </a:t>
            </a:r>
          </a:p>
          <a:p>
            <a:pPr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>
                <a:solidFill>
                  <a:srgbClr val="000000"/>
                </a:solidFill>
              </a:rPr>
              <a:t>Esistono due approcci principali:</a:t>
            </a:r>
          </a:p>
          <a:p>
            <a:pPr>
              <a:spcBef>
                <a:spcPts val="850"/>
              </a:spcBef>
              <a:buSzPct val="45000"/>
              <a:buFont typeface="Wingdings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>
                <a:solidFill>
                  <a:srgbClr val="000000"/>
                </a:solidFill>
              </a:rPr>
              <a:t> si assume che  i </a:t>
            </a:r>
            <a:r>
              <a:rPr lang="it-IT" dirty="0" err="1">
                <a:solidFill>
                  <a:srgbClr val="000000"/>
                </a:solidFill>
              </a:rPr>
              <a:t>centroidi</a:t>
            </a:r>
            <a:r>
              <a:rPr lang="it-IT" dirty="0">
                <a:solidFill>
                  <a:srgbClr val="000000"/>
                </a:solidFill>
              </a:rPr>
              <a:t> delle classi si trovino in un sottospazio comune, ignoto (</a:t>
            </a:r>
            <a:r>
              <a:rPr lang="it-IT" i="1" dirty="0" err="1">
                <a:solidFill>
                  <a:srgbClr val="000000"/>
                </a:solidFill>
              </a:rPr>
              <a:t>projection</a:t>
            </a:r>
            <a:r>
              <a:rPr lang="it-IT" i="1" dirty="0">
                <a:solidFill>
                  <a:srgbClr val="000000"/>
                </a:solidFill>
              </a:rPr>
              <a:t> </a:t>
            </a:r>
            <a:r>
              <a:rPr lang="it-IT" i="1" dirty="0" err="1">
                <a:solidFill>
                  <a:srgbClr val="000000"/>
                </a:solidFill>
              </a:rPr>
              <a:t>pursuit</a:t>
            </a:r>
            <a:r>
              <a:rPr lang="it-IT" i="1" dirty="0">
                <a:solidFill>
                  <a:srgbClr val="000000"/>
                </a:solidFill>
              </a:rPr>
              <a:t>)</a:t>
            </a:r>
          </a:p>
          <a:p>
            <a:pPr>
              <a:spcBef>
                <a:spcPts val="850"/>
              </a:spcBef>
              <a:buSzPct val="45000"/>
              <a:buFont typeface="Wingdings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>
                <a:solidFill>
                  <a:srgbClr val="000000"/>
                </a:solidFill>
              </a:rPr>
              <a:t> si assume che ogni classe si trovi in un suo sottospazio specifico (analisi in componenti principali)</a:t>
            </a:r>
          </a:p>
          <a:p>
            <a:pPr>
              <a:spcBef>
                <a:spcPts val="850"/>
              </a:spcBef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>
                <a:solidFill>
                  <a:srgbClr val="000000"/>
                </a:solidFill>
              </a:rPr>
              <a:t>Es. analisi fattoriale tipologica di </a:t>
            </a:r>
            <a:r>
              <a:rPr lang="it-IT" dirty="0" err="1">
                <a:solidFill>
                  <a:srgbClr val="000000"/>
                </a:solidFill>
              </a:rPr>
              <a:t>Diday</a:t>
            </a:r>
            <a:r>
              <a:rPr lang="it-IT" dirty="0">
                <a:solidFill>
                  <a:srgbClr val="000000"/>
                </a:solidFill>
              </a:rPr>
              <a:t>, basata su un algoritmo simile al </a:t>
            </a:r>
            <a:r>
              <a:rPr lang="it-IT" i="1" dirty="0">
                <a:solidFill>
                  <a:srgbClr val="000000"/>
                </a:solidFill>
              </a:rPr>
              <a:t>k</a:t>
            </a:r>
            <a:r>
              <a:rPr lang="it-IT" dirty="0">
                <a:solidFill>
                  <a:srgbClr val="000000"/>
                </a:solidFill>
              </a:rPr>
              <a:t>-medie </a:t>
            </a:r>
          </a:p>
          <a:p>
            <a:pPr>
              <a:spcBef>
                <a:spcPts val="850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it-IT" dirty="0" smtClean="0">
              <a:solidFill>
                <a:srgbClr val="000000"/>
              </a:solidFill>
            </a:endParaRPr>
          </a:p>
          <a:p>
            <a:pPr algn="just">
              <a:spcBef>
                <a:spcPts val="850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 smtClean="0">
                <a:solidFill>
                  <a:srgbClr val="000000"/>
                </a:solidFill>
              </a:rPr>
              <a:t>A </a:t>
            </a:r>
            <a:r>
              <a:rPr lang="it-IT" dirty="0">
                <a:solidFill>
                  <a:srgbClr val="000000"/>
                </a:solidFill>
              </a:rPr>
              <a:t>questa classe appartiene anche l'algoritmo </a:t>
            </a:r>
            <a:r>
              <a:rPr lang="it-IT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PROCLUS </a:t>
            </a:r>
            <a:r>
              <a:rPr lang="it-IT" dirty="0">
                <a:solidFill>
                  <a:srgbClr val="000000"/>
                </a:solidFill>
              </a:rPr>
              <a:t>di </a:t>
            </a:r>
            <a:r>
              <a:rPr lang="it-IT" dirty="0" err="1">
                <a:solidFill>
                  <a:srgbClr val="000000"/>
                </a:solidFill>
              </a:rPr>
              <a:t>Agrawal</a:t>
            </a:r>
            <a:r>
              <a:rPr lang="it-IT" dirty="0">
                <a:solidFill>
                  <a:srgbClr val="000000"/>
                </a:solidFill>
              </a:rPr>
              <a:t> </a:t>
            </a:r>
            <a:r>
              <a:rPr lang="it-IT" i="1" dirty="0" err="1">
                <a:solidFill>
                  <a:srgbClr val="000000"/>
                </a:solidFill>
              </a:rPr>
              <a:t>et</a:t>
            </a:r>
            <a:r>
              <a:rPr lang="it-IT" i="1" dirty="0">
                <a:solidFill>
                  <a:srgbClr val="000000"/>
                </a:solidFill>
              </a:rPr>
              <a:t> al. (2000)</a:t>
            </a:r>
            <a:r>
              <a:rPr lang="it-IT" dirty="0">
                <a:solidFill>
                  <a:srgbClr val="000000"/>
                </a:solidFill>
              </a:rPr>
              <a:t>, basato su una variante dell'algoritmo </a:t>
            </a:r>
            <a:r>
              <a:rPr lang="it-IT" i="1" dirty="0">
                <a:solidFill>
                  <a:srgbClr val="000000"/>
                </a:solidFill>
              </a:rPr>
              <a:t>k-medie</a:t>
            </a:r>
            <a:r>
              <a:rPr lang="it-IT" dirty="0">
                <a:solidFill>
                  <a:srgbClr val="000000"/>
                </a:solidFill>
              </a:rPr>
              <a:t>, facendo riferimento però, come centro, piuttosto che ad un individuo “medio”, al cosiddetto “</a:t>
            </a:r>
            <a:r>
              <a:rPr lang="it-IT" dirty="0" err="1">
                <a:solidFill>
                  <a:srgbClr val="000000"/>
                </a:solidFill>
              </a:rPr>
              <a:t>medoide</a:t>
            </a:r>
            <a:r>
              <a:rPr lang="it-IT" dirty="0">
                <a:solidFill>
                  <a:srgbClr val="000000"/>
                </a:solidFill>
              </a:rPr>
              <a:t>”, che è un individuo centrale, effettivamente </a:t>
            </a:r>
            <a:r>
              <a:rPr lang="it-IT" dirty="0" smtClean="0">
                <a:solidFill>
                  <a:srgbClr val="000000"/>
                </a:solidFill>
              </a:rPr>
              <a:t>osservato</a:t>
            </a:r>
          </a:p>
          <a:p>
            <a:pPr algn="just">
              <a:spcBef>
                <a:spcPts val="850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 smtClean="0">
                <a:solidFill>
                  <a:srgbClr val="000000"/>
                </a:solidFill>
              </a:rPr>
              <a:t>In questo caso la distanza opportuna è quella di Manhattan (vista precedentemente)</a:t>
            </a:r>
            <a:endParaRPr lang="it-IT" dirty="0">
              <a:solidFill>
                <a:srgbClr val="000000"/>
              </a:solidFill>
            </a:endParaRPr>
          </a:p>
        </p:txBody>
      </p:sp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1081088" y="647700"/>
            <a:ext cx="3179762" cy="438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66168" rIns="90000" bIns="4500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it-IT" sz="24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Clustering </a:t>
            </a:r>
            <a:r>
              <a:rPr lang="it-IT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proiettato</a:t>
            </a:r>
          </a:p>
        </p:txBody>
      </p:sp>
      <p:sp>
        <p:nvSpPr>
          <p:cNvPr id="6" name="Rettangolo 5"/>
          <p:cNvSpPr/>
          <p:nvPr/>
        </p:nvSpPr>
        <p:spPr bwMode="auto">
          <a:xfrm>
            <a:off x="754032" y="4494217"/>
            <a:ext cx="8786874" cy="2214578"/>
          </a:xfrm>
          <a:prstGeom prst="rect">
            <a:avLst/>
          </a:prstGeom>
          <a:noFill/>
          <a:ln w="381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it-IT" sz="1800" b="0" i="0" u="none" strike="noStrike" cap="none" normalizeH="0" baseline="0" smtClean="0">
              <a:ln>
                <a:noFill/>
              </a:ln>
              <a:effectLst/>
              <a:latin typeface="Arial" charset="0"/>
              <a:ea typeface="SimSun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 Box 1"/>
          <p:cNvSpPr txBox="1">
            <a:spLocks noChangeArrowheads="1"/>
          </p:cNvSpPr>
          <p:nvPr/>
        </p:nvSpPr>
        <p:spPr bwMode="auto">
          <a:xfrm>
            <a:off x="709613" y="1930400"/>
            <a:ext cx="8459787" cy="4392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0876" rIns="90000" bIns="45000"/>
          <a:lstStyle/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>
                <a:solidFill>
                  <a:srgbClr val="000000"/>
                </a:solidFill>
              </a:rPr>
              <a:t>Un modo diverso per affrontare il problema consiste non nel cercare elementi che condividano </a:t>
            </a:r>
            <a:r>
              <a:rPr lang="it-IT" dirty="0" err="1">
                <a:solidFill>
                  <a:srgbClr val="000000"/>
                </a:solidFill>
              </a:rPr>
              <a:t>attirbuti</a:t>
            </a:r>
            <a:r>
              <a:rPr lang="it-IT" dirty="0">
                <a:solidFill>
                  <a:srgbClr val="000000"/>
                </a:solidFill>
              </a:rPr>
              <a:t>, ma piuttosto che condividano concetti, o meglio </a:t>
            </a:r>
            <a:r>
              <a:rPr lang="it-IT" dirty="0" smtClean="0">
                <a:solidFill>
                  <a:srgbClr val="000000"/>
                </a:solidFill>
              </a:rPr>
              <a:t>si tratta di </a:t>
            </a:r>
            <a:r>
              <a:rPr lang="it-IT" dirty="0">
                <a:solidFill>
                  <a:srgbClr val="000000"/>
                </a:solidFill>
              </a:rPr>
              <a:t>trovare i gruppi in spazi di concetti e non in tradizionali spazi vettoriali</a:t>
            </a:r>
          </a:p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>
                <a:solidFill>
                  <a:srgbClr val="000000"/>
                </a:solidFill>
              </a:rPr>
              <a:t>Un </a:t>
            </a:r>
            <a:r>
              <a:rPr lang="it-IT" b="1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concetto</a:t>
            </a:r>
            <a:r>
              <a:rPr lang="it-IT" dirty="0">
                <a:solidFill>
                  <a:srgbClr val="000000"/>
                </a:solidFill>
              </a:rPr>
              <a:t> può essere visto come un insieme di attributi</a:t>
            </a:r>
          </a:p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>
                <a:solidFill>
                  <a:srgbClr val="000000"/>
                </a:solidFill>
              </a:rPr>
              <a:t>L'importanza di riferirsi a concetti è che gli oggetti possono essere concepiti come realizzazioni di concetti, in un'ottica di tipo probabilistico</a:t>
            </a:r>
          </a:p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>
                <a:solidFill>
                  <a:srgbClr val="000000"/>
                </a:solidFill>
              </a:rPr>
              <a:t>Trattando di identificazione di gruppi di documenti, questi ultimi possono essere concepiti come composti da parole che appartengono ad uno o più concetti, intesi come insiemi di parole, o addirittura vocabolari, con la probabilità di ciascuna parola determinata da un modello statistico sottostante</a:t>
            </a:r>
          </a:p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>
                <a:solidFill>
                  <a:srgbClr val="000000"/>
                </a:solidFill>
              </a:rPr>
              <a:t>La conseguenza è che si modifichi il modo di concepire la distanza fra documenti</a:t>
            </a:r>
          </a:p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>
                <a:solidFill>
                  <a:srgbClr val="000000"/>
                </a:solidFill>
              </a:rPr>
              <a:t>In questo senso esistono numerose proposte che fanno riferimento a metodi statistici proposti per strutture di dati gerarchiche, come nei modelli </a:t>
            </a:r>
            <a:r>
              <a:rPr lang="it-IT" i="1" dirty="0" err="1">
                <a:solidFill>
                  <a:srgbClr val="000000"/>
                </a:solidFill>
              </a:rPr>
              <a:t>multilevel</a:t>
            </a:r>
            <a:r>
              <a:rPr lang="it-IT" dirty="0">
                <a:solidFill>
                  <a:srgbClr val="000000"/>
                </a:solidFill>
              </a:rPr>
              <a:t>, anche all'interno di impostazioni di tipo </a:t>
            </a:r>
            <a:r>
              <a:rPr lang="it-IT" i="1" dirty="0" err="1" smtClean="0">
                <a:solidFill>
                  <a:srgbClr val="000000"/>
                </a:solidFill>
              </a:rPr>
              <a:t>bayesiano</a:t>
            </a:r>
            <a:endParaRPr lang="it-IT" i="1" dirty="0" smtClean="0">
              <a:solidFill>
                <a:srgbClr val="000000"/>
              </a:solidFill>
            </a:endParaRPr>
          </a:p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dirty="0" smtClean="0">
                <a:solidFill>
                  <a:srgbClr val="000000"/>
                </a:solidFill>
              </a:rPr>
              <a:t>A questo approccio appartengono i cosiddetti </a:t>
            </a:r>
            <a:r>
              <a:rPr lang="it-IT" i="1" dirty="0" err="1" smtClean="0">
                <a:solidFill>
                  <a:srgbClr val="000000"/>
                </a:solidFill>
              </a:rPr>
              <a:t>topic</a:t>
            </a:r>
            <a:r>
              <a:rPr lang="it-IT" i="1" dirty="0" smtClean="0">
                <a:solidFill>
                  <a:srgbClr val="000000"/>
                </a:solidFill>
              </a:rPr>
              <a:t> </a:t>
            </a:r>
            <a:r>
              <a:rPr lang="it-IT" i="1" dirty="0" err="1" smtClean="0">
                <a:solidFill>
                  <a:srgbClr val="000000"/>
                </a:solidFill>
              </a:rPr>
              <a:t>models</a:t>
            </a:r>
            <a:r>
              <a:rPr lang="it-IT" i="1" dirty="0" smtClean="0">
                <a:solidFill>
                  <a:srgbClr val="000000"/>
                </a:solidFill>
              </a:rPr>
              <a:t>, </a:t>
            </a:r>
            <a:r>
              <a:rPr lang="it-IT" dirty="0">
                <a:solidFill>
                  <a:srgbClr val="000000"/>
                </a:solidFill>
              </a:rPr>
              <a:t>che si basano su informazione esterna relativa agli argomenti di cui parlano i documento</a:t>
            </a:r>
          </a:p>
          <a:p>
            <a: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it-IT" sz="1200" dirty="0">
              <a:solidFill>
                <a:srgbClr val="000000"/>
              </a:solidFill>
              <a:latin typeface="NBPCDB+TimesNewRoman;Times New " pitchFamily="16" charset="0"/>
            </a:endParaRPr>
          </a:p>
        </p:txBody>
      </p:sp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1081088" y="647700"/>
            <a:ext cx="4754562" cy="438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66168" rIns="90000" bIns="4500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it-IT" sz="24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Clustering </a:t>
            </a:r>
            <a:r>
              <a:rPr lang="it-IT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basato su “concetti”</a:t>
            </a:r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25" y="201613"/>
            <a:ext cx="2695575" cy="1501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 Box 1"/>
          <p:cNvSpPr txBox="1">
            <a:spLocks noChangeArrowheads="1"/>
          </p:cNvSpPr>
          <p:nvPr/>
        </p:nvSpPr>
        <p:spPr bwMode="auto">
          <a:xfrm>
            <a:off x="1081088" y="647700"/>
            <a:ext cx="8277225" cy="438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66168" rIns="90000" bIns="4500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Alcune considerazioni sul</a:t>
            </a:r>
            <a:r>
              <a:rPr lang="it-IT" sz="24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High Dimensional Clustering </a:t>
            </a:r>
          </a:p>
        </p:txBody>
      </p:sp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360363" y="1547813"/>
            <a:ext cx="8999537" cy="4645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0876" rIns="90000" bIns="45000"/>
          <a:lstStyle/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dirty="0">
                <a:solidFill>
                  <a:srgbClr val="000000"/>
                </a:solidFill>
              </a:rPr>
              <a:t>Di fronte a situazioni complicate, come quelle che generalmente vengono affrontate quando si cercano gruppi in spazi altamente dimensionali e, ancor più quando il </a:t>
            </a:r>
            <a:r>
              <a:rPr lang="it-IT" dirty="0" smtClean="0">
                <a:solidFill>
                  <a:srgbClr val="000000"/>
                </a:solidFill>
              </a:rPr>
              <a:t>problema </a:t>
            </a:r>
            <a:r>
              <a:rPr lang="it-IT" dirty="0">
                <a:solidFill>
                  <a:srgbClr val="000000"/>
                </a:solidFill>
              </a:rPr>
              <a:t>riguarda descrittori non numerici, come nel caso del </a:t>
            </a:r>
            <a:r>
              <a:rPr lang="it-IT" i="1" dirty="0" err="1">
                <a:solidFill>
                  <a:srgbClr val="000000"/>
                </a:solidFill>
              </a:rPr>
              <a:t>clustering</a:t>
            </a:r>
            <a:r>
              <a:rPr lang="it-IT" i="1" dirty="0">
                <a:solidFill>
                  <a:srgbClr val="000000"/>
                </a:solidFill>
              </a:rPr>
              <a:t> </a:t>
            </a:r>
            <a:r>
              <a:rPr lang="it-IT" dirty="0">
                <a:solidFill>
                  <a:srgbClr val="000000"/>
                </a:solidFill>
              </a:rPr>
              <a:t>di documenti, molte categorie classiche dell'analisi dei dati, anche multidimensionali, vengono ad essere sfumate</a:t>
            </a:r>
          </a:p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it-IT" dirty="0">
              <a:solidFill>
                <a:srgbClr val="000000"/>
              </a:solidFill>
            </a:endParaRPr>
          </a:p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dirty="0">
                <a:solidFill>
                  <a:srgbClr val="000000"/>
                </a:solidFill>
              </a:rPr>
              <a:t>Si parla, ad esempio, per i metodi basati su riduzioni dimensionali di algoritmi di "</a:t>
            </a:r>
            <a:r>
              <a:rPr lang="it-IT" b="1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soft </a:t>
            </a:r>
            <a:r>
              <a:rPr lang="it-IT" b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clustering</a:t>
            </a:r>
            <a:r>
              <a:rPr lang="it-IT" dirty="0">
                <a:solidFill>
                  <a:srgbClr val="000000"/>
                </a:solidFill>
              </a:rPr>
              <a:t>”, quando  nel calcolo delle distanze gli attributi vengono ad essere ponderati differentemente, ma mai </a:t>
            </a:r>
            <a:r>
              <a:rPr lang="it-IT" dirty="0" smtClean="0">
                <a:solidFill>
                  <a:srgbClr val="000000"/>
                </a:solidFill>
              </a:rPr>
              <a:t>attribuendo </a:t>
            </a:r>
            <a:r>
              <a:rPr lang="it-IT" dirty="0">
                <a:solidFill>
                  <a:srgbClr val="000000"/>
                </a:solidFill>
              </a:rPr>
              <a:t>un peso = 0, ovvero mai eliminando </a:t>
            </a:r>
            <a:r>
              <a:rPr lang="it-IT" dirty="0" smtClean="0">
                <a:solidFill>
                  <a:srgbClr val="000000"/>
                </a:solidFill>
              </a:rPr>
              <a:t>variabili (come nel caso della </a:t>
            </a:r>
            <a:r>
              <a:rPr lang="it-IT" i="1" dirty="0" err="1" smtClean="0">
                <a:solidFill>
                  <a:srgbClr val="000000"/>
                </a:solidFill>
              </a:rPr>
              <a:t>feature</a:t>
            </a:r>
            <a:r>
              <a:rPr lang="it-IT" i="1" dirty="0" smtClean="0">
                <a:solidFill>
                  <a:srgbClr val="000000"/>
                </a:solidFill>
              </a:rPr>
              <a:t> </a:t>
            </a:r>
            <a:r>
              <a:rPr lang="it-IT" i="1" dirty="0" err="1" smtClean="0">
                <a:solidFill>
                  <a:srgbClr val="000000"/>
                </a:solidFill>
              </a:rPr>
              <a:t>selection</a:t>
            </a:r>
            <a:r>
              <a:rPr lang="it-IT" dirty="0" smtClean="0">
                <a:solidFill>
                  <a:srgbClr val="000000"/>
                </a:solidFill>
              </a:rPr>
              <a:t>)</a:t>
            </a:r>
            <a:endParaRPr lang="it-IT" dirty="0">
              <a:solidFill>
                <a:srgbClr val="000000"/>
              </a:solidFill>
            </a:endParaRPr>
          </a:p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it-IT" dirty="0">
              <a:solidFill>
                <a:srgbClr val="000000"/>
              </a:solidFill>
            </a:endParaRPr>
          </a:p>
          <a:p>
            <a:pPr algn="just"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dirty="0">
                <a:solidFill>
                  <a:srgbClr val="000000"/>
                </a:solidFill>
              </a:rPr>
              <a:t>Ancora, si parla di approcci </a:t>
            </a:r>
            <a:r>
              <a:rPr lang="it-IT" b="1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ibridi</a:t>
            </a:r>
            <a:r>
              <a:rPr lang="it-IT" dirty="0">
                <a:solidFill>
                  <a:srgbClr val="000000"/>
                </a:solidFill>
              </a:rPr>
              <a:t> quando l'obiettivo non è di trovare una regola di assegnazione unica per ogni punto, consentendo sovrapposizioni di classi, ma anche accettando che alcuni oggetti non appartengano a nessun gruppo, contravvenendo alla classica definizione di partizione, per cui </a:t>
            </a:r>
            <a:r>
              <a:rPr lang="it-IT" dirty="0" smtClean="0">
                <a:solidFill>
                  <a:srgbClr val="000000"/>
                </a:solidFill>
              </a:rPr>
              <a:t>ciascun </a:t>
            </a:r>
            <a:r>
              <a:rPr lang="it-IT" dirty="0">
                <a:solidFill>
                  <a:srgbClr val="000000"/>
                </a:solidFill>
              </a:rPr>
              <a:t>elemento deve appartenere ad una ed ad una sola </a:t>
            </a:r>
            <a:r>
              <a:rPr lang="it-IT" dirty="0" smtClean="0">
                <a:solidFill>
                  <a:srgbClr val="000000"/>
                </a:solidFill>
              </a:rPr>
              <a:t>classe (questa è una critica che viene mossa a CLIQUE)</a:t>
            </a:r>
            <a:endParaRPr lang="it-I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1101725" y="1346200"/>
            <a:ext cx="8542338" cy="2960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pPr marL="361950" indent="-361950" algn="just">
              <a:lnSpc>
                <a:spcPct val="13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>
                <a:solidFill>
                  <a:srgbClr val="000000"/>
                </a:solidFill>
                <a:latin typeface="Verdana" pitchFamily="32" charset="0"/>
                <a:ea typeface="굴림" charset="-127"/>
              </a:rPr>
              <a:t>Data:</a:t>
            </a:r>
          </a:p>
          <a:p>
            <a:pPr marL="361950" indent="-361950" algn="just">
              <a:lnSpc>
                <a:spcPct val="130000"/>
              </a:lnSpc>
              <a:buFont typeface="Verdana" pitchFamily="32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>
                <a:solidFill>
                  <a:srgbClr val="000000"/>
                </a:solidFill>
                <a:latin typeface="Verdana" pitchFamily="32" charset="0"/>
                <a:ea typeface="굴림" charset="-127"/>
              </a:rPr>
              <a:t>Una partizione (I</a:t>
            </a:r>
            <a:r>
              <a:rPr lang="en-GB" baseline="-25000">
                <a:solidFill>
                  <a:srgbClr val="000000"/>
                </a:solidFill>
                <a:latin typeface="Verdana" pitchFamily="32" charset="0"/>
                <a:ea typeface="굴림" charset="-127"/>
              </a:rPr>
              <a:t>1</a:t>
            </a:r>
            <a:r>
              <a:rPr lang="en-GB">
                <a:solidFill>
                  <a:srgbClr val="000000"/>
                </a:solidFill>
                <a:latin typeface="Verdana" pitchFamily="32" charset="0"/>
                <a:ea typeface="굴림" charset="-127"/>
              </a:rPr>
              <a:t>,..., I</a:t>
            </a:r>
            <a:r>
              <a:rPr lang="en-GB" baseline="-25000">
                <a:solidFill>
                  <a:srgbClr val="000000"/>
                </a:solidFill>
                <a:latin typeface="Verdana" pitchFamily="32" charset="0"/>
                <a:ea typeface="굴림" charset="-127"/>
              </a:rPr>
              <a:t>r</a:t>
            </a:r>
            <a:r>
              <a:rPr lang="en-GB">
                <a:solidFill>
                  <a:srgbClr val="000000"/>
                </a:solidFill>
                <a:latin typeface="Verdana" pitchFamily="32" charset="0"/>
                <a:ea typeface="굴림" charset="-127"/>
              </a:rPr>
              <a:t>, ,.. I</a:t>
            </a:r>
            <a:r>
              <a:rPr lang="en-GB" baseline="-25000">
                <a:solidFill>
                  <a:srgbClr val="000000"/>
                </a:solidFill>
                <a:latin typeface="Verdana" pitchFamily="32" charset="0"/>
                <a:ea typeface="굴림" charset="-127"/>
              </a:rPr>
              <a:t>R</a:t>
            </a:r>
            <a:r>
              <a:rPr lang="en-GB">
                <a:solidFill>
                  <a:srgbClr val="000000"/>
                </a:solidFill>
                <a:latin typeface="Verdana" pitchFamily="32" charset="0"/>
                <a:ea typeface="굴림" charset="-127"/>
              </a:rPr>
              <a:t>) di righe (</a:t>
            </a:r>
            <a:r>
              <a:rPr lang="en-GB" i="1">
                <a:solidFill>
                  <a:srgbClr val="000000"/>
                </a:solidFill>
                <a:latin typeface="Verdana" pitchFamily="32" charset="0"/>
                <a:ea typeface="굴림" charset="-127"/>
              </a:rPr>
              <a:t>R</a:t>
            </a:r>
            <a:r>
              <a:rPr lang="en-GB">
                <a:solidFill>
                  <a:srgbClr val="000000"/>
                </a:solidFill>
                <a:latin typeface="Verdana" pitchFamily="32" charset="0"/>
                <a:ea typeface="굴림" charset="-127"/>
              </a:rPr>
              <a:t>)</a:t>
            </a:r>
          </a:p>
          <a:p>
            <a:pPr marL="361950" indent="-361950" algn="just">
              <a:lnSpc>
                <a:spcPct val="130000"/>
              </a:lnSpc>
              <a:buFont typeface="Verdana" pitchFamily="32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>
                <a:solidFill>
                  <a:srgbClr val="000000"/>
                </a:solidFill>
                <a:latin typeface="Verdana" pitchFamily="32" charset="0"/>
                <a:ea typeface="굴림" charset="-127"/>
              </a:rPr>
              <a:t>Una partizione (J</a:t>
            </a:r>
            <a:r>
              <a:rPr lang="en-GB" baseline="-25000">
                <a:solidFill>
                  <a:srgbClr val="000000"/>
                </a:solidFill>
                <a:latin typeface="Verdana" pitchFamily="32" charset="0"/>
                <a:ea typeface="굴림" charset="-127"/>
              </a:rPr>
              <a:t>1</a:t>
            </a:r>
            <a:r>
              <a:rPr lang="en-GB">
                <a:solidFill>
                  <a:srgbClr val="000000"/>
                </a:solidFill>
                <a:latin typeface="Verdana" pitchFamily="32" charset="0"/>
                <a:ea typeface="굴림" charset="-127"/>
              </a:rPr>
              <a:t>, . . ., J</a:t>
            </a:r>
            <a:r>
              <a:rPr lang="en-GB" baseline="-25000">
                <a:solidFill>
                  <a:srgbClr val="000000"/>
                </a:solidFill>
                <a:latin typeface="Verdana" pitchFamily="32" charset="0"/>
                <a:ea typeface="굴림" charset="-127"/>
              </a:rPr>
              <a:t>c</a:t>
            </a:r>
            <a:r>
              <a:rPr lang="en-GB">
                <a:solidFill>
                  <a:srgbClr val="000000"/>
                </a:solidFill>
                <a:latin typeface="Verdana" pitchFamily="32" charset="0"/>
                <a:ea typeface="굴림" charset="-127"/>
              </a:rPr>
              <a:t>, . . ., J</a:t>
            </a:r>
            <a:r>
              <a:rPr lang="en-GB" baseline="-25000">
                <a:solidFill>
                  <a:srgbClr val="000000"/>
                </a:solidFill>
                <a:latin typeface="Verdana" pitchFamily="32" charset="0"/>
                <a:ea typeface="굴림" charset="-127"/>
              </a:rPr>
              <a:t>C</a:t>
            </a:r>
            <a:r>
              <a:rPr lang="en-GB">
                <a:solidFill>
                  <a:srgbClr val="000000"/>
                </a:solidFill>
                <a:latin typeface="Verdana" pitchFamily="32" charset="0"/>
                <a:ea typeface="굴림" charset="-127"/>
              </a:rPr>
              <a:t>) di colonne (</a:t>
            </a:r>
            <a:r>
              <a:rPr lang="en-GB" i="1">
                <a:solidFill>
                  <a:srgbClr val="000000"/>
                </a:solidFill>
                <a:latin typeface="Verdana" pitchFamily="32" charset="0"/>
                <a:ea typeface="굴림" charset="-127"/>
              </a:rPr>
              <a:t>C</a:t>
            </a:r>
            <a:r>
              <a:rPr lang="en-GB">
                <a:solidFill>
                  <a:srgbClr val="000000"/>
                </a:solidFill>
                <a:latin typeface="Verdana" pitchFamily="32" charset="0"/>
                <a:ea typeface="굴림" charset="-127"/>
              </a:rPr>
              <a:t>)</a:t>
            </a:r>
          </a:p>
          <a:p>
            <a:pPr marL="361950" indent="-361950" algn="just">
              <a:lnSpc>
                <a:spcPct val="130000"/>
              </a:lnSpc>
              <a:buFont typeface="Verdana" pitchFamily="32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>
                <a:solidFill>
                  <a:srgbClr val="000000"/>
                </a:solidFill>
                <a:latin typeface="Verdana" pitchFamily="32" charset="0"/>
                <a:ea typeface="굴림" charset="-127"/>
              </a:rPr>
              <a:t>Una partizione </a:t>
            </a:r>
            <a:r>
              <a:rPr lang="en-GB" i="1">
                <a:solidFill>
                  <a:srgbClr val="000000"/>
                </a:solidFill>
                <a:latin typeface="Verdana" pitchFamily="32" charset="0"/>
                <a:ea typeface="굴림" charset="-127"/>
              </a:rPr>
              <a:t>RxC </a:t>
            </a:r>
            <a:r>
              <a:rPr lang="en-GB">
                <a:solidFill>
                  <a:srgbClr val="000000"/>
                </a:solidFill>
                <a:latin typeface="Verdana" pitchFamily="32" charset="0"/>
                <a:ea typeface="굴림" charset="-127"/>
              </a:rPr>
              <a:t>ottenuta incrociando la partizione di riga e la partizione di colonna</a:t>
            </a:r>
          </a:p>
          <a:p>
            <a:pPr marL="361950" indent="-361950" algn="just">
              <a:lnSpc>
                <a:spcPct val="130000"/>
              </a:lnSpc>
              <a:buFont typeface="Verdana" pitchFamily="32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>
                <a:solidFill>
                  <a:srgbClr val="000000"/>
                </a:solidFill>
                <a:latin typeface="Verdana" pitchFamily="32" charset="0"/>
                <a:ea typeface="굴림" charset="-127"/>
              </a:rPr>
              <a:t>Righe e colonne della matrice dei dati sono partizionate in modo che i gruppi di riga e quelli di colonna siano vicini</a:t>
            </a:r>
          </a:p>
        </p:txBody>
      </p:sp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3775075" y="595313"/>
            <a:ext cx="2593975" cy="5730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it-IT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Coclustering</a:t>
            </a:r>
            <a:endParaRPr lang="it-IT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81225" y="4414838"/>
            <a:ext cx="6113463" cy="2560637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965200" y="839788"/>
            <a:ext cx="8486775" cy="1008062"/>
          </a:xfrm>
          <a:prstGeom prst="rect">
            <a:avLst/>
          </a:prstGeom>
          <a:solidFill>
            <a:srgbClr val="C0C0C0">
              <a:alpha val="5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tabLst>
                <a:tab pos="0" algn="l"/>
                <a:tab pos="1143000" algn="l"/>
                <a:tab pos="2286000" algn="l"/>
                <a:tab pos="3429000" algn="l"/>
                <a:tab pos="4098925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4" charset="0"/>
              </a:rPr>
              <a:t>Two-Way Clustering 	</a:t>
            </a:r>
            <a:r>
              <a:rPr lang="it-IT" sz="1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Wingdings 2" pitchFamily="16" charset="2"/>
              </a:rPr>
              <a:t></a:t>
            </a:r>
            <a:r>
              <a:rPr lang="it-IT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4" charset="0"/>
              </a:rPr>
              <a:t> Co-Clustering 		</a:t>
            </a:r>
            <a:r>
              <a:rPr lang="it-IT" sz="1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Wingdings 2" pitchFamily="16" charset="2"/>
              </a:rPr>
              <a:t></a:t>
            </a:r>
            <a:r>
              <a:rPr lang="it-IT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4" charset="0"/>
              </a:rPr>
              <a:t> Simultaneous Clustering </a:t>
            </a:r>
            <a:r>
              <a:rPr lang="it-IT" sz="1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Wingdings 2" pitchFamily="16" charset="2"/>
              </a:rPr>
              <a:t></a:t>
            </a:r>
            <a:r>
              <a:rPr lang="it-IT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4" charset="0"/>
              </a:rPr>
              <a:t> Subspace Clustering 	</a:t>
            </a:r>
            <a:r>
              <a:rPr lang="it-IT" sz="1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Wingdings 2" pitchFamily="16" charset="2"/>
              </a:rPr>
              <a:t></a:t>
            </a:r>
            <a:r>
              <a:rPr lang="it-IT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4" charset="0"/>
              </a:rPr>
              <a:t> Bi-Dimensional Clustering 	</a:t>
            </a:r>
            <a:r>
              <a:rPr lang="it-IT" sz="1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Wingdings 2" pitchFamily="16" charset="2"/>
              </a:rPr>
              <a:t></a:t>
            </a:r>
            <a:r>
              <a:rPr lang="it-IT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4" charset="0"/>
              </a:rPr>
              <a:t> Bi-Clustering </a:t>
            </a: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1396974" y="2065325"/>
            <a:ext cx="7326312" cy="89473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just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GB" sz="16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L'idea</a:t>
            </a:r>
            <a:r>
              <a:rPr lang="en-GB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 </a:t>
            </a:r>
            <a:r>
              <a:rPr lang="en-GB" sz="16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originale</a:t>
            </a:r>
            <a:r>
              <a:rPr lang="en-GB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 è </a:t>
            </a:r>
            <a:r>
              <a:rPr lang="en-GB" sz="1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antica</a:t>
            </a:r>
            <a:r>
              <a:rPr lang="en-GB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 e </a:t>
            </a:r>
            <a:r>
              <a:rPr lang="en-GB" sz="1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può</a:t>
            </a:r>
            <a:r>
              <a:rPr lang="en-GB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 </a:t>
            </a:r>
            <a:r>
              <a:rPr lang="en-GB" sz="1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farsi</a:t>
            </a:r>
            <a:r>
              <a:rPr lang="en-GB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 </a:t>
            </a:r>
            <a:r>
              <a:rPr lang="en-GB" sz="1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risalire</a:t>
            </a:r>
            <a:r>
              <a:rPr lang="en-GB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 </a:t>
            </a:r>
            <a:r>
              <a:rPr lang="en-GB" sz="1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ai</a:t>
            </a:r>
            <a:r>
              <a:rPr lang="en-GB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 </a:t>
            </a:r>
            <a:r>
              <a:rPr lang="en-GB" sz="1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grafici</a:t>
            </a:r>
            <a:r>
              <a:rPr lang="en-GB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 del </a:t>
            </a:r>
            <a:r>
              <a:rPr lang="en-GB" sz="1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geografo</a:t>
            </a:r>
            <a:r>
              <a:rPr lang="en-GB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 Jacques </a:t>
            </a:r>
            <a:r>
              <a:rPr lang="en-GB" sz="1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Bertin</a:t>
            </a:r>
            <a:r>
              <a:rPr lang="en-GB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, </a:t>
            </a:r>
            <a:r>
              <a:rPr lang="en-GB" sz="1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inventore</a:t>
            </a:r>
            <a:r>
              <a:rPr lang="en-GB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 </a:t>
            </a:r>
            <a:r>
              <a:rPr lang="en-GB" sz="1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della</a:t>
            </a:r>
            <a:r>
              <a:rPr lang="en-GB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 </a:t>
            </a:r>
            <a:r>
              <a:rPr lang="en-GB" sz="1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semiologia</a:t>
            </a:r>
            <a:r>
              <a:rPr lang="en-GB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 </a:t>
            </a:r>
            <a:r>
              <a:rPr lang="en-GB" sz="1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grafica</a:t>
            </a:r>
            <a:endParaRPr lang="en-GB" sz="16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굴림" charset="-127"/>
            </a:endParaRPr>
          </a:p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it-IT" sz="2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굴림" charset="-127"/>
            </a:endParaRPr>
          </a:p>
        </p:txBody>
      </p:sp>
      <p:pic>
        <p:nvPicPr>
          <p:cNvPr id="7" name="Immagine 6" descr="graph06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2858" y="2753437"/>
            <a:ext cx="4693930" cy="4169672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254098" y="2708267"/>
            <a:ext cx="742955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Nell’ambito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della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metodologia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statistica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,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l’idea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si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fa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risalire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ad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Hartigan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(1972),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che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proponeva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di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identificare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all’interno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di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una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procedura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alternata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,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gruppi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di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individui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e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gruppi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di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variabili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,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identificando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gruppi</a:t>
            </a:r>
            <a:r>
              <a:rPr lang="en-GB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 </a:t>
            </a:r>
            <a:r>
              <a:rPr lang="en-GB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di</a:t>
            </a:r>
            <a:r>
              <a:rPr lang="en-GB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 </a:t>
            </a:r>
            <a:r>
              <a:rPr lang="en-GB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oggetti</a:t>
            </a:r>
            <a:r>
              <a:rPr lang="en-GB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 </a:t>
            </a:r>
            <a:r>
              <a:rPr lang="en-GB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simili</a:t>
            </a:r>
            <a:r>
              <a:rPr lang="en-GB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 </a:t>
            </a:r>
            <a:r>
              <a:rPr lang="en-GB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che</a:t>
            </a:r>
            <a:r>
              <a:rPr lang="en-GB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 </a:t>
            </a:r>
            <a:r>
              <a:rPr lang="en-GB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possiedono</a:t>
            </a:r>
            <a:r>
              <a:rPr lang="en-GB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 </a:t>
            </a:r>
            <a:r>
              <a:rPr lang="en-GB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gruppi</a:t>
            </a:r>
            <a:r>
              <a:rPr lang="en-GB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 </a:t>
            </a:r>
            <a:r>
              <a:rPr lang="en-GB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di</a:t>
            </a:r>
            <a:r>
              <a:rPr lang="en-GB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 </a:t>
            </a:r>
            <a:r>
              <a:rPr lang="en-GB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caratteristiche</a:t>
            </a:r>
            <a:r>
              <a:rPr lang="en-GB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 </a:t>
            </a:r>
            <a:r>
              <a:rPr lang="en-GB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6" charset="0"/>
              </a:rPr>
              <a:t>simili</a:t>
            </a:r>
            <a:endParaRPr lang="en-GB" b="1" dirty="0">
              <a:solidFill>
                <a:srgbClr val="00B050"/>
              </a:solidFill>
              <a:effectLst>
                <a:outerShdw blurRad="38100" dist="38100" dir="2700000" algn="tl">
                  <a:srgbClr val="C0C0C0"/>
                </a:outerShdw>
              </a:effectLst>
              <a:ea typeface="굴림" charset="-127"/>
            </a:endParaRPr>
          </a:p>
          <a:p>
            <a:pPr algn="just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en-GB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굴림" charset="-127"/>
            </a:endParaRPr>
          </a:p>
          <a:p>
            <a:pPr algn="just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Si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tratta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di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un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algoritmo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a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passi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alterni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, in cui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si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identificano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successivamente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gruppi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di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individui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e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gruppi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di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variabili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, </a:t>
            </a:r>
            <a:r>
              <a:rPr lang="en-GB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ossia</a:t>
            </a:r>
            <a:r>
              <a:rPr lang="en-GB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,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si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raggrupano</a:t>
            </a:r>
            <a:r>
              <a:rPr lang="en-GB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successivamente</a:t>
            </a:r>
            <a:r>
              <a:rPr lang="en-GB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ed</a:t>
            </a:r>
            <a:r>
              <a:rPr lang="en-GB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indipendentemente</a:t>
            </a:r>
            <a:r>
              <a:rPr lang="en-GB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le </a:t>
            </a:r>
            <a:r>
              <a:rPr lang="en-GB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righe</a:t>
            </a:r>
            <a:r>
              <a:rPr lang="en-GB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e le </a:t>
            </a:r>
            <a:r>
              <a:rPr lang="en-GB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colonne</a:t>
            </a:r>
            <a:r>
              <a:rPr lang="en-GB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della</a:t>
            </a:r>
            <a:r>
              <a:rPr lang="en-GB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matrice</a:t>
            </a:r>
            <a:r>
              <a:rPr lang="en-GB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dei</a:t>
            </a:r>
            <a:r>
              <a:rPr lang="en-GB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dati</a:t>
            </a:r>
            <a:r>
              <a:rPr lang="en-GB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</a:p>
          <a:p>
            <a:pPr algn="just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en-GB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굴림" charset="-127"/>
            </a:endParaRPr>
          </a:p>
          <a:p>
            <a:pPr algn="just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GB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Oggi</a:t>
            </a:r>
            <a:r>
              <a:rPr lang="en-GB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, </a:t>
            </a:r>
            <a:r>
              <a:rPr lang="en-GB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invece</a:t>
            </a:r>
            <a:r>
              <a:rPr lang="en-GB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, </a:t>
            </a:r>
            <a:r>
              <a:rPr lang="en-GB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si</a:t>
            </a:r>
            <a:r>
              <a:rPr lang="en-GB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preferiscono</a:t>
            </a:r>
            <a:r>
              <a:rPr lang="en-GB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approcci</a:t>
            </a:r>
            <a:r>
              <a:rPr lang="en-GB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simultanei</a:t>
            </a:r>
            <a:r>
              <a:rPr lang="en-GB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, </a:t>
            </a:r>
            <a:r>
              <a:rPr lang="en-GB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basati</a:t>
            </a:r>
            <a:r>
              <a:rPr lang="en-GB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sulla</a:t>
            </a:r>
            <a:r>
              <a:rPr lang="en-GB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ottimizzazione</a:t>
            </a:r>
            <a:r>
              <a:rPr lang="en-GB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di</a:t>
            </a:r>
            <a:r>
              <a:rPr lang="en-GB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una</a:t>
            </a:r>
            <a:r>
              <a:rPr lang="en-GB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qualche</a:t>
            </a:r>
            <a:r>
              <a:rPr lang="en-GB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funzione</a:t>
            </a:r>
            <a:r>
              <a:rPr lang="en-GB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obiettivo</a:t>
            </a:r>
            <a:r>
              <a:rPr lang="en-GB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</a:t>
            </a:r>
            <a:r>
              <a:rPr lang="en-GB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comune</a:t>
            </a:r>
            <a:endParaRPr lang="en-GB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굴림" charset="-127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182660" y="1279507"/>
            <a:ext cx="7812087" cy="809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GB" dirty="0">
                <a:solidFill>
                  <a:srgbClr val="000000"/>
                </a:solidFill>
                <a:cs typeface="Times New Roman" pitchFamily="16" charset="0"/>
              </a:rPr>
              <a:t>«</a:t>
            </a:r>
            <a:r>
              <a:rPr lang="en-GB" dirty="0" err="1">
                <a:solidFill>
                  <a:srgbClr val="000000"/>
                </a:solidFill>
                <a:cs typeface="Times New Roman" pitchFamily="16" charset="0"/>
              </a:rPr>
              <a:t>metodi</a:t>
            </a:r>
            <a:r>
              <a:rPr lang="en-GB" dirty="0">
                <a:solidFill>
                  <a:srgbClr val="000000"/>
                </a:solidFill>
                <a:cs typeface="Times New Roman" pitchFamily="16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cs typeface="Times New Roman" pitchFamily="16" charset="0"/>
              </a:rPr>
              <a:t>di</a:t>
            </a:r>
            <a:r>
              <a:rPr lang="en-GB" dirty="0">
                <a:solidFill>
                  <a:srgbClr val="000000"/>
                </a:solidFill>
                <a:cs typeface="Times New Roman" pitchFamily="16" charset="0"/>
              </a:rPr>
              <a:t> </a:t>
            </a:r>
            <a:r>
              <a:rPr lang="en-GB" i="1" dirty="0">
                <a:solidFill>
                  <a:srgbClr val="000000"/>
                </a:solidFill>
                <a:cs typeface="Times New Roman" pitchFamily="16" charset="0"/>
              </a:rPr>
              <a:t>cluster</a:t>
            </a:r>
            <a:r>
              <a:rPr lang="en-GB" dirty="0">
                <a:solidFill>
                  <a:srgbClr val="000000"/>
                </a:solidFill>
                <a:cs typeface="Times New Roman" pitchFamily="16" charset="0"/>
              </a:rPr>
              <a:t> in cui </a:t>
            </a:r>
            <a:r>
              <a:rPr lang="en-GB" dirty="0" err="1">
                <a:solidFill>
                  <a:srgbClr val="000000"/>
                </a:solidFill>
                <a:cs typeface="Times New Roman" pitchFamily="16" charset="0"/>
              </a:rPr>
              <a:t>righe</a:t>
            </a:r>
            <a:r>
              <a:rPr lang="en-GB" dirty="0">
                <a:solidFill>
                  <a:srgbClr val="000000"/>
                </a:solidFill>
                <a:cs typeface="Times New Roman" pitchFamily="16" charset="0"/>
              </a:rPr>
              <a:t> e </a:t>
            </a:r>
            <a:r>
              <a:rPr lang="en-GB" dirty="0" err="1">
                <a:solidFill>
                  <a:srgbClr val="000000"/>
                </a:solidFill>
                <a:cs typeface="Times New Roman" pitchFamily="16" charset="0"/>
              </a:rPr>
              <a:t>colonne</a:t>
            </a:r>
            <a:r>
              <a:rPr lang="en-GB" dirty="0">
                <a:solidFill>
                  <a:srgbClr val="000000"/>
                </a:solidFill>
                <a:cs typeface="Times New Roman" pitchFamily="16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cs typeface="Times New Roman" pitchFamily="16" charset="0"/>
              </a:rPr>
              <a:t>della</a:t>
            </a:r>
            <a:r>
              <a:rPr lang="en-GB" dirty="0">
                <a:solidFill>
                  <a:srgbClr val="000000"/>
                </a:solidFill>
                <a:cs typeface="Times New Roman" pitchFamily="16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cs typeface="Times New Roman" pitchFamily="16" charset="0"/>
              </a:rPr>
              <a:t>matrice</a:t>
            </a:r>
            <a:r>
              <a:rPr lang="en-GB" dirty="0">
                <a:solidFill>
                  <a:srgbClr val="000000"/>
                </a:solidFill>
                <a:cs typeface="Times New Roman" pitchFamily="16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cs typeface="Times New Roman" pitchFamily="16" charset="0"/>
              </a:rPr>
              <a:t>dei</a:t>
            </a:r>
            <a:r>
              <a:rPr lang="en-GB" dirty="0">
                <a:solidFill>
                  <a:srgbClr val="000000"/>
                </a:solidFill>
                <a:cs typeface="Times New Roman" pitchFamily="16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cs typeface="Times New Roman" pitchFamily="16" charset="0"/>
              </a:rPr>
              <a:t>dati</a:t>
            </a:r>
            <a:r>
              <a:rPr lang="en-GB" dirty="0">
                <a:solidFill>
                  <a:srgbClr val="000000"/>
                </a:solidFill>
                <a:cs typeface="Times New Roman" pitchFamily="16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cs typeface="Times New Roman" pitchFamily="16" charset="0"/>
              </a:rPr>
              <a:t>sono</a:t>
            </a:r>
            <a:r>
              <a:rPr lang="en-GB" dirty="0">
                <a:solidFill>
                  <a:srgbClr val="000000"/>
                </a:solidFill>
                <a:cs typeface="Times New Roman" pitchFamily="16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cs typeface="Times New Roman" pitchFamily="16" charset="0"/>
              </a:rPr>
              <a:t>raggruppate</a:t>
            </a:r>
            <a:r>
              <a:rPr lang="en-GB" dirty="0">
                <a:solidFill>
                  <a:srgbClr val="000000"/>
                </a:solidFill>
                <a:cs typeface="Times New Roman" pitchFamily="16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cs typeface="Times New Roman" pitchFamily="16" charset="0"/>
              </a:rPr>
              <a:t>contemporaneamente</a:t>
            </a:r>
            <a:r>
              <a:rPr lang="en-GB" sz="2700" dirty="0">
                <a:solidFill>
                  <a:srgbClr val="000000"/>
                </a:solidFill>
                <a:cs typeface="Times New Roman" pitchFamily="16" charset="0"/>
              </a:rPr>
              <a:t>»</a:t>
            </a:r>
            <a:r>
              <a:rPr lang="en-GB" dirty="0">
                <a:solidFill>
                  <a:srgbClr val="000000"/>
                </a:solidFill>
                <a:cs typeface="Times New Roman" pitchFamily="16" charset="0"/>
              </a:rPr>
              <a:t> 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775075" y="595313"/>
            <a:ext cx="2593975" cy="5730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it-IT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Coclustering</a:t>
            </a:r>
            <a:endParaRPr lang="it-IT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Line 1"/>
          <p:cNvSpPr>
            <a:spLocks noChangeShapeType="1"/>
          </p:cNvSpPr>
          <p:nvPr/>
        </p:nvSpPr>
        <p:spPr bwMode="auto">
          <a:xfrm>
            <a:off x="0" y="6726238"/>
            <a:ext cx="10080625" cy="1587"/>
          </a:xfrm>
          <a:prstGeom prst="lin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30722" name="Line 2"/>
          <p:cNvSpPr>
            <a:spLocks noChangeShapeType="1"/>
          </p:cNvSpPr>
          <p:nvPr/>
        </p:nvSpPr>
        <p:spPr bwMode="auto">
          <a:xfrm>
            <a:off x="241300" y="6962775"/>
            <a:ext cx="10080625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2257425" y="5264150"/>
            <a:ext cx="1804988" cy="857250"/>
          </a:xfrm>
          <a:prstGeom prst="rect">
            <a:avLst/>
          </a:prstGeom>
          <a:solidFill>
            <a:srgbClr val="DDDDDD"/>
          </a:solidFill>
          <a:ln w="9360">
            <a:solidFill>
              <a:srgbClr val="CC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0724" name="Line 4"/>
          <p:cNvSpPr>
            <a:spLocks noChangeShapeType="1"/>
          </p:cNvSpPr>
          <p:nvPr/>
        </p:nvSpPr>
        <p:spPr bwMode="auto">
          <a:xfrm flipH="1" flipV="1">
            <a:off x="2006600" y="5099050"/>
            <a:ext cx="201613" cy="133350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2481263" y="4891088"/>
            <a:ext cx="1231900" cy="369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2520" tIns="46080" rIns="92520" bIns="46080">
            <a:spAutoFit/>
          </a:bodyPr>
          <a:lstStyle/>
          <a:p>
            <a:pPr>
              <a:lnSpc>
                <a:spcPct val="100000"/>
              </a:lnSpc>
              <a:tabLst>
                <a:tab pos="723900" algn="l"/>
              </a:tabLst>
            </a:pPr>
            <a:r>
              <a:rPr lang="en-US" sz="1600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documenti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1460500" y="5518150"/>
            <a:ext cx="890588" cy="369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2520" tIns="46080" rIns="92520" bIns="46080">
            <a:spAutoFit/>
          </a:bodyPr>
          <a:lstStyle/>
          <a:p>
            <a:pPr>
              <a:lnSpc>
                <a:spcPct val="100000"/>
              </a:lnSpc>
              <a:tabLst>
                <a:tab pos="723900" algn="l"/>
              </a:tabLst>
            </a:pPr>
            <a:r>
              <a:rPr lang="en-US" sz="1600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termini</a:t>
            </a:r>
          </a:p>
        </p:txBody>
      </p:sp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6686550" y="5589588"/>
            <a:ext cx="1370013" cy="449262"/>
          </a:xfrm>
          <a:prstGeom prst="rect">
            <a:avLst/>
          </a:prstGeom>
          <a:solidFill>
            <a:srgbClr val="DDDDDD"/>
          </a:solidFill>
          <a:ln w="9360">
            <a:solidFill>
              <a:srgbClr val="CC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0728" name="Line 8"/>
          <p:cNvSpPr>
            <a:spLocks noChangeShapeType="1"/>
          </p:cNvSpPr>
          <p:nvPr/>
        </p:nvSpPr>
        <p:spPr bwMode="auto">
          <a:xfrm flipH="1" flipV="1">
            <a:off x="6113463" y="5384800"/>
            <a:ext cx="396875" cy="174625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5500688" y="5449888"/>
            <a:ext cx="1077912" cy="638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2520" tIns="46080" rIns="92520" bIns="46080">
            <a:spAutoFit/>
          </a:bodyPr>
          <a:lstStyle/>
          <a:p>
            <a:pPr algn="r">
              <a:lnSpc>
                <a:spcPct val="100000"/>
              </a:lnSpc>
              <a:tabLst>
                <a:tab pos="723900" algn="l"/>
              </a:tabLst>
            </a:pPr>
            <a:r>
              <a:rPr lang="en-US" sz="1600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gruppi di</a:t>
            </a:r>
          </a:p>
          <a:p>
            <a:pPr algn="r">
              <a:lnSpc>
                <a:spcPct val="100000"/>
              </a:lnSpc>
              <a:tabLst>
                <a:tab pos="723900" algn="l"/>
              </a:tabLst>
            </a:pPr>
            <a:r>
              <a:rPr lang="en-US" sz="1600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termini</a:t>
            </a:r>
          </a:p>
        </p:txBody>
      </p:sp>
      <p:sp>
        <p:nvSpPr>
          <p:cNvPr id="30730" name="Rectangle 10"/>
          <p:cNvSpPr>
            <a:spLocks noChangeArrowheads="1"/>
          </p:cNvSpPr>
          <p:nvPr/>
        </p:nvSpPr>
        <p:spPr bwMode="auto">
          <a:xfrm>
            <a:off x="6223000" y="5207000"/>
            <a:ext cx="2174875" cy="369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2520" tIns="46080" rIns="92520" bIns="46080" anchor="ctr">
            <a:spAutoFit/>
          </a:bodyPr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n-US" sz="1600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gruppi di documenti</a:t>
            </a:r>
          </a:p>
        </p:txBody>
      </p:sp>
      <p:sp>
        <p:nvSpPr>
          <p:cNvPr id="30731" name="AutoShape 11"/>
          <p:cNvSpPr>
            <a:spLocks noChangeArrowheads="1"/>
          </p:cNvSpPr>
          <p:nvPr/>
        </p:nvSpPr>
        <p:spPr bwMode="auto">
          <a:xfrm>
            <a:off x="4619625" y="5222875"/>
            <a:ext cx="1049338" cy="415925"/>
          </a:xfrm>
          <a:prstGeom prst="curvedDownArrow">
            <a:avLst>
              <a:gd name="adj1" fmla="val 49056"/>
              <a:gd name="adj2" fmla="val 100449"/>
              <a:gd name="adj3" fmla="val 33333"/>
            </a:avLst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0732" name="Rectangle 12"/>
          <p:cNvSpPr>
            <a:spLocks noChangeArrowheads="1"/>
          </p:cNvSpPr>
          <p:nvPr/>
        </p:nvSpPr>
        <p:spPr bwMode="auto">
          <a:xfrm>
            <a:off x="758825" y="981075"/>
            <a:ext cx="8804275" cy="297077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2520" tIns="46080" rIns="92520" bIns="46080">
            <a:spAutoFit/>
          </a:bodyPr>
          <a:lstStyle/>
          <a:p>
            <a:pPr algn="just">
              <a:lnSpc>
                <a:spcPct val="100000"/>
              </a:lnSpc>
              <a:spcBef>
                <a:spcPts val="78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Sono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moltissimi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gli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algoritmi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proposti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per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ottenere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il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coclustering</a:t>
            </a:r>
            <a:r>
              <a:rPr lang="en-US" i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di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grandi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matrici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sparse,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così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come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spesso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accade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per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tabelle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lessicali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, del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tipo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termini-per-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documenti</a:t>
            </a:r>
            <a:endParaRPr lang="en-US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charset="0"/>
            </a:endParaRPr>
          </a:p>
          <a:p>
            <a:pPr algn="just">
              <a:lnSpc>
                <a:spcPct val="100000"/>
              </a:lnSpc>
              <a:spcBef>
                <a:spcPts val="78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In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genere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, le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tabelle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lessicali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sono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considerate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una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distribuzione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di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probabilità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empirica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congiunta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per due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variabili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casuali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discrete, </a:t>
            </a:r>
            <a:r>
              <a:rPr lang="en-US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vocabolario</a:t>
            </a:r>
            <a:r>
              <a:rPr lang="en-U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/</a:t>
            </a:r>
            <a:r>
              <a:rPr lang="en-US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collezione-di-documenti</a:t>
            </a:r>
            <a:r>
              <a:rPr lang="en-U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(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cioè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una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dirty="0" err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tabella</a:t>
            </a:r>
            <a:r>
              <a:rPr lang="en-US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dirty="0" err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di</a:t>
            </a:r>
            <a:r>
              <a:rPr lang="en-US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dirty="0" err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contingenza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)</a:t>
            </a:r>
          </a:p>
          <a:p>
            <a:pPr>
              <a:lnSpc>
                <a:spcPct val="100000"/>
              </a:lnSpc>
              <a:spcBef>
                <a:spcPts val="1125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Volendo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classificare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 I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documenti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il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 cluster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simultaneo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di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 termini e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documenti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 è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motivato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dall'assunzione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che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 </a:t>
            </a:r>
          </a:p>
          <a:p>
            <a:pPr>
              <a:lnSpc>
                <a:spcPct val="100000"/>
              </a:lnSpc>
              <a:spcBef>
                <a:spcPts val="1125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gruppi</a:t>
            </a:r>
            <a:r>
              <a:rPr lang="en-US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di</a:t>
            </a:r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parole </a:t>
            </a:r>
            <a:r>
              <a:rPr lang="en-US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introducono</a:t>
            </a:r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il</a:t>
            </a:r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“</a:t>
            </a:r>
            <a:r>
              <a:rPr lang="en-US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contesto</a:t>
            </a:r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” </a:t>
            </a:r>
            <a:r>
              <a:rPr lang="en-US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nella</a:t>
            </a:r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procedura</a:t>
            </a:r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di</a:t>
            </a:r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identificazione</a:t>
            </a:r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di</a:t>
            </a:r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gruppi</a:t>
            </a:r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di</a:t>
            </a:r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documenti</a:t>
            </a:r>
            <a:endParaRPr lang="en-US" b="1" dirty="0">
              <a:solidFill>
                <a:srgbClr val="00B050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5200" y="2914650"/>
            <a:ext cx="8148638" cy="3176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grpSp>
        <p:nvGrpSpPr>
          <p:cNvPr id="31746" name="Group 2"/>
          <p:cNvGrpSpPr>
            <a:grpSpLocks/>
          </p:cNvGrpSpPr>
          <p:nvPr/>
        </p:nvGrpSpPr>
        <p:grpSpPr bwMode="auto">
          <a:xfrm>
            <a:off x="2897188" y="1160463"/>
            <a:ext cx="4362450" cy="654050"/>
            <a:chOff x="1825" y="731"/>
            <a:chExt cx="2748" cy="412"/>
          </a:xfrm>
        </p:grpSpPr>
        <p:sp>
          <p:nvSpPr>
            <p:cNvPr id="31747" name="Rectangle 3"/>
            <p:cNvSpPr>
              <a:spLocks noChangeArrowheads="1"/>
            </p:cNvSpPr>
            <p:nvPr/>
          </p:nvSpPr>
          <p:spPr bwMode="auto">
            <a:xfrm>
              <a:off x="1825" y="731"/>
              <a:ext cx="2749" cy="400"/>
            </a:xfrm>
            <a:prstGeom prst="rect">
              <a:avLst/>
            </a:prstGeom>
            <a:solidFill>
              <a:srgbClr val="DDDDDD">
                <a:alpha val="79999"/>
              </a:srgbClr>
            </a:solidFill>
            <a:ln w="1260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1748" name="Text Box 4"/>
            <p:cNvSpPr txBox="1">
              <a:spLocks noChangeArrowheads="1"/>
            </p:cNvSpPr>
            <p:nvPr/>
          </p:nvSpPr>
          <p:spPr bwMode="auto">
            <a:xfrm>
              <a:off x="1890" y="824"/>
              <a:ext cx="2620" cy="319"/>
            </a:xfrm>
            <a:prstGeom prst="rect">
              <a:avLst/>
            </a:prstGeom>
            <a:solidFill>
              <a:srgbClr val="DDDDDD">
                <a:alpha val="2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pPr algn="ctr">
                <a:lnSpc>
                  <a:spcPct val="100000"/>
                </a:lnSpc>
                <a:tabLst>
                  <a:tab pos="723900" algn="l"/>
                  <a:tab pos="1447800" algn="l"/>
                  <a:tab pos="2171700" algn="l"/>
                  <a:tab pos="2895600" algn="l"/>
                  <a:tab pos="3619500" algn="l"/>
                </a:tabLst>
              </a:pPr>
              <a:r>
                <a:rPr lang="en-GB" sz="2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cs typeface="Arial" charset="0"/>
                </a:rPr>
                <a:t>Strutture di dati simili</a:t>
              </a:r>
            </a:p>
          </p:txBody>
        </p:sp>
      </p:grp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1744663" y="2033588"/>
            <a:ext cx="6589712" cy="506412"/>
          </a:xfrm>
          <a:prstGeom prst="rect">
            <a:avLst/>
          </a:prstGeom>
          <a:solidFill>
            <a:srgbClr val="DDDDDD"/>
          </a:solidFill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it-IT" sz="2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ahoma" pitchFamily="32" charset="0"/>
              </a:rPr>
              <a:t>Microarray: dati dell'espressione genica</a:t>
            </a:r>
          </a:p>
        </p:txBody>
      </p:sp>
      <p:sp>
        <p:nvSpPr>
          <p:cNvPr id="31750" name="AutoShape 6"/>
          <p:cNvSpPr>
            <a:spLocks noChangeArrowheads="1"/>
          </p:cNvSpPr>
          <p:nvPr/>
        </p:nvSpPr>
        <p:spPr bwMode="auto">
          <a:xfrm>
            <a:off x="4564063" y="5159375"/>
            <a:ext cx="4564062" cy="793750"/>
          </a:xfrm>
          <a:prstGeom prst="roundRect">
            <a:avLst>
              <a:gd name="adj" fmla="val 199"/>
            </a:avLst>
          </a:prstGeom>
          <a:solidFill>
            <a:srgbClr val="FFFFFF"/>
          </a:solidFill>
          <a:ln w="9525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744538" y="5543550"/>
            <a:ext cx="8580437" cy="1108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4404" rIns="90000" bIns="45000"/>
          <a:lstStyle/>
          <a:p>
            <a:pPr algn="just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sz="2200" b="1">
                <a:solidFill>
                  <a:srgbClr val="000000"/>
                </a:solidFill>
              </a:rPr>
              <a:t>Si noti che anche questi dati subiscono, così come i dati testuali una massiccia fase di pretrattamento al fine di essere trasformati in codici numerici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69" name="Group 1"/>
          <p:cNvGrpSpPr>
            <a:grpSpLocks/>
          </p:cNvGrpSpPr>
          <p:nvPr/>
        </p:nvGrpSpPr>
        <p:grpSpPr bwMode="auto">
          <a:xfrm>
            <a:off x="1482725" y="923925"/>
            <a:ext cx="6969125" cy="633413"/>
            <a:chOff x="934" y="582"/>
            <a:chExt cx="4390" cy="399"/>
          </a:xfrm>
        </p:grpSpPr>
        <p:sp>
          <p:nvSpPr>
            <p:cNvPr id="32770" name="Rectangle 2"/>
            <p:cNvSpPr>
              <a:spLocks noChangeArrowheads="1"/>
            </p:cNvSpPr>
            <p:nvPr/>
          </p:nvSpPr>
          <p:spPr bwMode="auto">
            <a:xfrm>
              <a:off x="934" y="582"/>
              <a:ext cx="4391" cy="400"/>
            </a:xfrm>
            <a:prstGeom prst="rect">
              <a:avLst/>
            </a:prstGeom>
            <a:solidFill>
              <a:srgbClr val="DDDDDD">
                <a:alpha val="79999"/>
              </a:srgbClr>
            </a:solidFill>
            <a:ln w="1260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771" name="Text Box 3"/>
            <p:cNvSpPr txBox="1">
              <a:spLocks noChangeArrowheads="1"/>
            </p:cNvSpPr>
            <p:nvPr/>
          </p:nvSpPr>
          <p:spPr bwMode="auto">
            <a:xfrm>
              <a:off x="934" y="632"/>
              <a:ext cx="4391" cy="256"/>
            </a:xfrm>
            <a:prstGeom prst="rect">
              <a:avLst/>
            </a:prstGeom>
            <a:solidFill>
              <a:srgbClr val="DDDDDD">
                <a:alpha val="2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pPr algn="ctr">
                <a:lnSpc>
                  <a:spcPct val="100000"/>
                </a:lnSpc>
                <a:tabLst>
                  <a:tab pos="723900" algn="l"/>
                  <a:tab pos="1447800" algn="l"/>
                  <a:tab pos="2171700" algn="l"/>
                  <a:tab pos="2895600" algn="l"/>
                  <a:tab pos="3619500" algn="l"/>
                  <a:tab pos="4343400" algn="l"/>
                  <a:tab pos="5067300" algn="l"/>
                  <a:tab pos="5791200" algn="l"/>
                  <a:tab pos="6515100" algn="l"/>
                </a:tabLst>
              </a:pPr>
              <a:r>
                <a:rPr lang="it-IT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ahoma" pitchFamily="32" charset="0"/>
                  <a:cs typeface="Arial" charset="0"/>
                </a:rPr>
                <a:t>Simile Struttura dei dati    </a:t>
              </a:r>
              <a:r>
                <a:rPr lang="it-IT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Wingdings 3" pitchFamily="16" charset="2"/>
                  <a:cs typeface="Arial" charset="0"/>
                </a:rPr>
                <a:t></a:t>
              </a:r>
              <a:r>
                <a:rPr lang="it-IT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ahoma" pitchFamily="32" charset="0"/>
                  <a:cs typeface="Arial" charset="0"/>
                </a:rPr>
                <a:t>      Simili obiettivi </a:t>
              </a:r>
            </a:p>
          </p:txBody>
        </p:sp>
      </p:grp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3373438" y="6151563"/>
            <a:ext cx="3175000" cy="404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2100263" y="3108325"/>
            <a:ext cx="555625" cy="30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1041400" y="2019300"/>
            <a:ext cx="6346825" cy="406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  <a:cs typeface="Tahoma" pitchFamily="32" charset="0"/>
              </a:rPr>
              <a:t>matrici sparse, dati altamente dimensionali</a:t>
            </a:r>
          </a:p>
        </p:txBody>
      </p:sp>
      <p:sp>
        <p:nvSpPr>
          <p:cNvPr id="32775" name="AutoShape 7"/>
          <p:cNvSpPr>
            <a:spLocks noChangeArrowheads="1"/>
          </p:cNvSpPr>
          <p:nvPr/>
        </p:nvSpPr>
        <p:spPr bwMode="auto">
          <a:xfrm>
            <a:off x="515938" y="2103438"/>
            <a:ext cx="157162" cy="158750"/>
          </a:xfrm>
          <a:prstGeom prst="diamond">
            <a:avLst/>
          </a:prstGeom>
          <a:solidFill>
            <a:srgbClr val="99FF99"/>
          </a:solidFill>
          <a:ln w="15840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2776" name="AutoShape 8"/>
          <p:cNvSpPr>
            <a:spLocks noChangeArrowheads="1"/>
          </p:cNvSpPr>
          <p:nvPr/>
        </p:nvSpPr>
        <p:spPr bwMode="auto">
          <a:xfrm>
            <a:off x="515938" y="2738438"/>
            <a:ext cx="157162" cy="158750"/>
          </a:xfrm>
          <a:prstGeom prst="diamond">
            <a:avLst/>
          </a:prstGeom>
          <a:solidFill>
            <a:srgbClr val="99FF99"/>
          </a:solidFill>
          <a:ln w="15840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2777" name="Rectangle 9"/>
          <p:cNvSpPr>
            <a:spLocks noChangeArrowheads="1"/>
          </p:cNvSpPr>
          <p:nvPr/>
        </p:nvSpPr>
        <p:spPr bwMode="auto">
          <a:xfrm>
            <a:off x="1030288" y="2579688"/>
            <a:ext cx="8210550" cy="406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  <a:cs typeface="Tahoma" pitchFamily="32" charset="0"/>
              </a:rPr>
              <a:t>#righe (termini/geni)</a:t>
            </a:r>
            <a:r>
              <a:rPr lang="it-IT">
                <a:solidFill>
                  <a:srgbClr val="000000"/>
                </a:solidFill>
                <a:latin typeface="Verdana" pitchFamily="32" charset="0"/>
              </a:rPr>
              <a:t> </a:t>
            </a: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  <a:cs typeface="Tahoma" pitchFamily="32" charset="0"/>
              </a:rPr>
              <a:t>&gt;&gt; #colonne (documenti/profili) </a:t>
            </a:r>
          </a:p>
        </p:txBody>
      </p:sp>
      <p:sp>
        <p:nvSpPr>
          <p:cNvPr id="32778" name="AutoShape 10"/>
          <p:cNvSpPr>
            <a:spLocks noChangeArrowheads="1"/>
          </p:cNvSpPr>
          <p:nvPr/>
        </p:nvSpPr>
        <p:spPr bwMode="auto">
          <a:xfrm>
            <a:off x="515938" y="3373438"/>
            <a:ext cx="157162" cy="158750"/>
          </a:xfrm>
          <a:prstGeom prst="diamond">
            <a:avLst/>
          </a:prstGeom>
          <a:solidFill>
            <a:srgbClr val="99FF99"/>
          </a:solidFill>
          <a:ln w="15840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2779" name="Rectangle 11"/>
          <p:cNvSpPr>
            <a:spLocks noChangeArrowheads="1"/>
          </p:cNvSpPr>
          <p:nvPr/>
        </p:nvSpPr>
        <p:spPr bwMode="auto">
          <a:xfrm>
            <a:off x="912813" y="3214688"/>
            <a:ext cx="6826250" cy="406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  <a:cs typeface="Tahoma" pitchFamily="32" charset="0"/>
              </a:rPr>
              <a:t>Ha senso raggruppare sulle due vie  </a:t>
            </a:r>
          </a:p>
        </p:txBody>
      </p:sp>
      <p:sp>
        <p:nvSpPr>
          <p:cNvPr id="32780" name="Rectangle 12"/>
          <p:cNvSpPr>
            <a:spLocks noChangeArrowheads="1"/>
          </p:cNvSpPr>
          <p:nvPr/>
        </p:nvSpPr>
        <p:spPr bwMode="auto">
          <a:xfrm>
            <a:off x="196850" y="4624388"/>
            <a:ext cx="4959350" cy="1011237"/>
          </a:xfrm>
          <a:prstGeom prst="rect">
            <a:avLst/>
          </a:prstGeom>
          <a:noFill/>
          <a:ln w="57240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just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it-IT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  <a:cs typeface="Tahoma" pitchFamily="32" charset="0"/>
              </a:rPr>
              <a:t>In genetica i </a:t>
            </a: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  <a:cs typeface="Tahoma" pitchFamily="32" charset="0"/>
              </a:rPr>
              <a:t>geni (righe) </a:t>
            </a:r>
            <a:r>
              <a:rPr lang="it-IT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  <a:cs typeface="Tahoma" pitchFamily="32" charset="0"/>
              </a:rPr>
              <a:t>sono raggruppati rispetto al loro simile</a:t>
            </a: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  <a:cs typeface="Tahoma" pitchFamily="32" charset="0"/>
              </a:rPr>
              <a:t> profilo genetico (colonne) </a:t>
            </a:r>
          </a:p>
        </p:txBody>
      </p:sp>
      <p:sp>
        <p:nvSpPr>
          <p:cNvPr id="32781" name="Rectangle 13"/>
          <p:cNvSpPr>
            <a:spLocks noChangeArrowheads="1"/>
          </p:cNvSpPr>
          <p:nvPr/>
        </p:nvSpPr>
        <p:spPr bwMode="auto">
          <a:xfrm>
            <a:off x="5160963" y="4625975"/>
            <a:ext cx="4762500" cy="1011238"/>
          </a:xfrm>
          <a:prstGeom prst="rect">
            <a:avLst/>
          </a:prstGeom>
          <a:noFill/>
          <a:ln w="57240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it-IT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  <a:cs typeface="Tahoma" pitchFamily="32" charset="0"/>
              </a:rPr>
              <a:t>Nel TM</a:t>
            </a:r>
            <a:r>
              <a:rPr lang="it-IT">
                <a:solidFill>
                  <a:srgbClr val="000000"/>
                </a:solidFill>
                <a:latin typeface="Verdana" pitchFamily="32" charset="0"/>
                <a:cs typeface="Tahoma" pitchFamily="32" charset="0"/>
              </a:rPr>
              <a:t> i </a:t>
            </a: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  <a:cs typeface="Tahoma" pitchFamily="32" charset="0"/>
              </a:rPr>
              <a:t>documenti (colonne) </a:t>
            </a:r>
            <a:r>
              <a:rPr lang="it-IT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  <a:cs typeface="Tahoma" pitchFamily="32" charset="0"/>
              </a:rPr>
              <a:t>sono raggruppati rispetto a simili</a:t>
            </a: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  <a:cs typeface="Tahoma" pitchFamily="32" charset="0"/>
              </a:rPr>
              <a:t> profili lessicali</a:t>
            </a:r>
            <a:r>
              <a:rPr lang="it-IT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  <a:cs typeface="Tahoma" pitchFamily="32" charset="0"/>
              </a:rPr>
              <a:t> </a:t>
            </a: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  <a:cs typeface="Tahoma" pitchFamily="32" charset="0"/>
              </a:rPr>
              <a:t>(righe)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 Box 1"/>
          <p:cNvSpPr txBox="1">
            <a:spLocks noChangeArrowheads="1"/>
          </p:cNvSpPr>
          <p:nvPr/>
        </p:nvSpPr>
        <p:spPr bwMode="auto">
          <a:xfrm>
            <a:off x="825500" y="923925"/>
            <a:ext cx="8737600" cy="1111250"/>
          </a:xfrm>
          <a:prstGeom prst="rect">
            <a:avLst/>
          </a:prstGeom>
          <a:solidFill>
            <a:srgbClr val="DDDDDD">
              <a:alpha val="2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just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 sz="2000" b="1">
                <a:solidFill>
                  <a:srgbClr val="000000"/>
                </a:solidFill>
              </a:rPr>
              <a:t>Una rapida panoramica di algortmi di biclustering in ambito bio-medico</a:t>
            </a:r>
          </a:p>
          <a:p>
            <a:pPr algn="just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 sz="2000" b="1">
                <a:solidFill>
                  <a:srgbClr val="000000"/>
                </a:solidFill>
              </a:rPr>
              <a:t> </a:t>
            </a:r>
            <a:r>
              <a:rPr lang="en-GB" sz="16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(da </a:t>
            </a:r>
            <a:r>
              <a:rPr lang="en-GB" sz="1600" b="1">
                <a:solidFill>
                  <a:srgbClr val="000000"/>
                </a:solidFill>
                <a:cs typeface="Tahoma" pitchFamily="32" charset="0"/>
              </a:rPr>
              <a:t>Jesús S. Aguilar-Ruiz)</a:t>
            </a: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1222" y="2422515"/>
            <a:ext cx="7302500" cy="4357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7" name="Group 1"/>
          <p:cNvGrpSpPr>
            <a:grpSpLocks/>
          </p:cNvGrpSpPr>
          <p:nvPr/>
        </p:nvGrpSpPr>
        <p:grpSpPr bwMode="auto">
          <a:xfrm>
            <a:off x="839788" y="1008063"/>
            <a:ext cx="5878512" cy="671512"/>
            <a:chOff x="529" y="635"/>
            <a:chExt cx="3703" cy="423"/>
          </a:xfrm>
        </p:grpSpPr>
        <p:sp>
          <p:nvSpPr>
            <p:cNvPr id="34818" name="Rectangle 2"/>
            <p:cNvSpPr>
              <a:spLocks noChangeArrowheads="1"/>
            </p:cNvSpPr>
            <p:nvPr/>
          </p:nvSpPr>
          <p:spPr bwMode="auto">
            <a:xfrm>
              <a:off x="529" y="635"/>
              <a:ext cx="3704" cy="424"/>
            </a:xfrm>
            <a:prstGeom prst="rect">
              <a:avLst/>
            </a:prstGeom>
            <a:solidFill>
              <a:srgbClr val="C0C0C0"/>
            </a:solidFill>
            <a:ln w="936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4819" name="Rectangle 3"/>
            <p:cNvSpPr>
              <a:spLocks noChangeArrowheads="1"/>
            </p:cNvSpPr>
            <p:nvPr/>
          </p:nvSpPr>
          <p:spPr bwMode="auto">
            <a:xfrm>
              <a:off x="681" y="701"/>
              <a:ext cx="3401" cy="277"/>
            </a:xfrm>
            <a:prstGeom prst="rect">
              <a:avLst/>
            </a:prstGeom>
            <a:solidFill>
              <a:srgbClr val="C0C0C0"/>
            </a:solidFill>
            <a:ln w="9525">
              <a:noFill/>
              <a:round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pPr>
                <a:lnSpc>
                  <a:spcPct val="100000"/>
                </a:lnSpc>
                <a:tabLst>
                  <a:tab pos="723900" algn="l"/>
                  <a:tab pos="1447800" algn="l"/>
                  <a:tab pos="2171700" algn="l"/>
                  <a:tab pos="2895600" algn="l"/>
                  <a:tab pos="3619500" algn="l"/>
                  <a:tab pos="4343400" algn="l"/>
                  <a:tab pos="5067300" algn="l"/>
                </a:tabLst>
              </a:pPr>
              <a:r>
                <a:rPr lang="it-IT" sz="2000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Verdana" pitchFamily="32" charset="0"/>
                </a:rPr>
                <a:t>Perché raggruppare su due vie?</a:t>
              </a:r>
            </a:p>
          </p:txBody>
        </p:sp>
      </p:grp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1704975" y="2773363"/>
            <a:ext cx="7500938" cy="29257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just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it-IT" sz="2000" i="1">
                <a:solidFill>
                  <a:srgbClr val="000000"/>
                </a:solidFill>
                <a:latin typeface="Monotype Corsiva" pitchFamily="64" charset="0"/>
                <a:cs typeface="Tahoma" pitchFamily="32" charset="0"/>
              </a:rPr>
              <a:t>“</a:t>
            </a:r>
            <a:r>
              <a:rPr lang="it-IT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In maniera abbastanza sorprendente, anche se si è interessati a raggruppare soltanto rispetto a una via della tabella di contingenza, quando si lavora su dati sparsi e altamente dimensionali, risulta proficuo il ricorso al  co-clustering</a:t>
            </a:r>
            <a:r>
              <a:rPr lang="it-IT" sz="2400" i="1">
                <a:solidFill>
                  <a:srgbClr val="000000"/>
                </a:solidFill>
                <a:cs typeface="Tahoma" pitchFamily="32" charset="0"/>
              </a:rPr>
              <a:t>”  </a:t>
            </a:r>
          </a:p>
          <a:p>
            <a:pPr algn="just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it-IT" sz="2400">
                <a:solidFill>
                  <a:srgbClr val="000000"/>
                </a:solidFill>
                <a:cs typeface="Tahoma" pitchFamily="32" charset="0"/>
              </a:rPr>
              <a:t>(Dhillon, et al., 2003)</a:t>
            </a: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871538" y="1847850"/>
            <a:ext cx="6272212" cy="1044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en-GB" sz="31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  <a:cs typeface="Arial" charset="0"/>
              </a:rPr>
              <a:t>Un buon punto di partenza</a:t>
            </a: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1344613" y="6230938"/>
            <a:ext cx="4535487" cy="5730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it-IT" sz="2800" b="1" i="1">
                <a:solidFill>
                  <a:srgbClr val="33CC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Tabella di contingenza</a:t>
            </a:r>
          </a:p>
        </p:txBody>
      </p:sp>
      <p:pic>
        <p:nvPicPr>
          <p:cNvPr id="34823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64238" y="5795963"/>
            <a:ext cx="1008062" cy="1344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AutoShape 1"/>
          <p:cNvSpPr>
            <a:spLocks noChangeArrowheads="1"/>
          </p:cNvSpPr>
          <p:nvPr/>
        </p:nvSpPr>
        <p:spPr bwMode="auto">
          <a:xfrm>
            <a:off x="831850" y="658813"/>
            <a:ext cx="8183563" cy="566737"/>
          </a:xfrm>
          <a:prstGeom prst="roundRect">
            <a:avLst>
              <a:gd name="adj" fmla="val 278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842" name="AutoShape 2"/>
          <p:cNvSpPr>
            <a:spLocks noChangeArrowheads="1"/>
          </p:cNvSpPr>
          <p:nvPr/>
        </p:nvSpPr>
        <p:spPr bwMode="auto">
          <a:xfrm>
            <a:off x="831850" y="658813"/>
            <a:ext cx="8174038" cy="557212"/>
          </a:xfrm>
          <a:prstGeom prst="roundRect">
            <a:avLst>
              <a:gd name="adj" fmla="val 282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843" name="AutoShape 3"/>
          <p:cNvSpPr>
            <a:spLocks noChangeArrowheads="1"/>
          </p:cNvSpPr>
          <p:nvPr/>
        </p:nvSpPr>
        <p:spPr bwMode="auto">
          <a:xfrm>
            <a:off x="831850" y="658813"/>
            <a:ext cx="8183563" cy="566737"/>
          </a:xfrm>
          <a:prstGeom prst="roundRect">
            <a:avLst>
              <a:gd name="adj" fmla="val 278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844" name="AutoShape 4"/>
          <p:cNvSpPr>
            <a:spLocks noChangeArrowheads="1"/>
          </p:cNvSpPr>
          <p:nvPr/>
        </p:nvSpPr>
        <p:spPr bwMode="auto">
          <a:xfrm>
            <a:off x="831850" y="658813"/>
            <a:ext cx="8174038" cy="557212"/>
          </a:xfrm>
          <a:prstGeom prst="roundRect">
            <a:avLst>
              <a:gd name="adj" fmla="val 282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845" name="Freeform 5"/>
          <p:cNvSpPr>
            <a:spLocks noChangeArrowheads="1"/>
          </p:cNvSpPr>
          <p:nvPr/>
        </p:nvSpPr>
        <p:spPr bwMode="auto">
          <a:xfrm>
            <a:off x="831850" y="658813"/>
            <a:ext cx="8174038" cy="5572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2706" y="0"/>
              </a:cxn>
              <a:cxn ang="0">
                <a:pos x="22706" y="1549"/>
              </a:cxn>
              <a:cxn ang="0">
                <a:pos x="0" y="1549"/>
              </a:cxn>
              <a:cxn ang="0">
                <a:pos x="0" y="0"/>
              </a:cxn>
            </a:cxnLst>
            <a:rect l="0" t="0" r="r" b="b"/>
            <a:pathLst>
              <a:path w="22707" h="1550">
                <a:moveTo>
                  <a:pt x="0" y="0"/>
                </a:moveTo>
                <a:lnTo>
                  <a:pt x="22706" y="0"/>
                </a:lnTo>
                <a:lnTo>
                  <a:pt x="22706" y="1549"/>
                </a:lnTo>
                <a:lnTo>
                  <a:pt x="0" y="1549"/>
                </a:lnTo>
                <a:lnTo>
                  <a:pt x="0" y="0"/>
                </a:lnTo>
              </a:path>
            </a:pathLst>
          </a:custGeom>
          <a:noFill/>
          <a:ln w="9000">
            <a:solidFill>
              <a:srgbClr val="FFFF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35846" name="AutoShape 6"/>
          <p:cNvSpPr>
            <a:spLocks noChangeArrowheads="1"/>
          </p:cNvSpPr>
          <p:nvPr/>
        </p:nvSpPr>
        <p:spPr bwMode="auto">
          <a:xfrm>
            <a:off x="1019175" y="788988"/>
            <a:ext cx="7797800" cy="901700"/>
          </a:xfrm>
          <a:prstGeom prst="roundRect">
            <a:avLst>
              <a:gd name="adj" fmla="val 176"/>
            </a:avLst>
          </a:prstGeom>
          <a:solidFill>
            <a:srgbClr val="FFFFFF"/>
          </a:solidFill>
          <a:ln w="90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847" name="AutoShape 7"/>
          <p:cNvSpPr>
            <a:spLocks noChangeArrowheads="1"/>
          </p:cNvSpPr>
          <p:nvPr/>
        </p:nvSpPr>
        <p:spPr bwMode="auto">
          <a:xfrm>
            <a:off x="1019175" y="788988"/>
            <a:ext cx="7788275" cy="892175"/>
          </a:xfrm>
          <a:prstGeom prst="roundRect">
            <a:avLst>
              <a:gd name="adj" fmla="val 176"/>
            </a:avLst>
          </a:prstGeom>
          <a:solidFill>
            <a:srgbClr val="FFFFFF"/>
          </a:solidFill>
          <a:ln w="90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848" name="AutoShape 8"/>
          <p:cNvSpPr>
            <a:spLocks noChangeArrowheads="1"/>
          </p:cNvSpPr>
          <p:nvPr/>
        </p:nvSpPr>
        <p:spPr bwMode="auto">
          <a:xfrm>
            <a:off x="1019175" y="788988"/>
            <a:ext cx="7797800" cy="901700"/>
          </a:xfrm>
          <a:prstGeom prst="roundRect">
            <a:avLst>
              <a:gd name="adj" fmla="val 176"/>
            </a:avLst>
          </a:prstGeom>
          <a:solidFill>
            <a:srgbClr val="FFFFFF"/>
          </a:solidFill>
          <a:ln w="90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849" name="Text Box 9"/>
          <p:cNvSpPr txBox="1">
            <a:spLocks noChangeArrowheads="1"/>
          </p:cNvSpPr>
          <p:nvPr/>
        </p:nvSpPr>
        <p:spPr bwMode="auto">
          <a:xfrm>
            <a:off x="1327150" y="844550"/>
            <a:ext cx="461963" cy="268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Nell</a:t>
            </a:r>
          </a:p>
        </p:txBody>
      </p:sp>
      <p:sp>
        <p:nvSpPr>
          <p:cNvPr id="35850" name="Text Box 10"/>
          <p:cNvSpPr txBox="1">
            <a:spLocks noChangeArrowheads="1"/>
          </p:cNvSpPr>
          <p:nvPr/>
        </p:nvSpPr>
        <p:spPr bwMode="auto">
          <a:xfrm>
            <a:off x="1317625" y="835025"/>
            <a:ext cx="461963" cy="268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Nell</a:t>
            </a:r>
          </a:p>
        </p:txBody>
      </p:sp>
      <p:sp>
        <p:nvSpPr>
          <p:cNvPr id="35851" name="Text Box 11"/>
          <p:cNvSpPr txBox="1">
            <a:spLocks noChangeArrowheads="1"/>
          </p:cNvSpPr>
          <p:nvPr/>
        </p:nvSpPr>
        <p:spPr bwMode="auto">
          <a:xfrm>
            <a:off x="1793875" y="844550"/>
            <a:ext cx="63500" cy="268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’</a:t>
            </a:r>
          </a:p>
        </p:txBody>
      </p:sp>
      <p:sp>
        <p:nvSpPr>
          <p:cNvPr id="35852" name="Text Box 12"/>
          <p:cNvSpPr txBox="1">
            <a:spLocks noChangeArrowheads="1"/>
          </p:cNvSpPr>
          <p:nvPr/>
        </p:nvSpPr>
        <p:spPr bwMode="auto">
          <a:xfrm>
            <a:off x="1784350" y="835025"/>
            <a:ext cx="63500" cy="268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’</a:t>
            </a:r>
          </a:p>
        </p:txBody>
      </p:sp>
      <p:sp>
        <p:nvSpPr>
          <p:cNvPr id="35853" name="Text Box 13"/>
          <p:cNvSpPr txBox="1">
            <a:spLocks noChangeArrowheads="1"/>
          </p:cNvSpPr>
          <p:nvPr/>
        </p:nvSpPr>
        <p:spPr bwMode="auto">
          <a:xfrm>
            <a:off x="1863725" y="844550"/>
            <a:ext cx="6615113" cy="268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analisi dei dati testuali ci si riferisce di solito alla tabella</a:t>
            </a:r>
          </a:p>
        </p:txBody>
      </p:sp>
      <p:sp>
        <p:nvSpPr>
          <p:cNvPr id="35854" name="Text Box 14"/>
          <p:cNvSpPr txBox="1">
            <a:spLocks noChangeArrowheads="1"/>
          </p:cNvSpPr>
          <p:nvPr/>
        </p:nvSpPr>
        <p:spPr bwMode="auto">
          <a:xfrm>
            <a:off x="1852613" y="835025"/>
            <a:ext cx="6615112" cy="268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analisi dei dati testuali ci si riferisce di solito alla tabella</a:t>
            </a:r>
          </a:p>
        </p:txBody>
      </p:sp>
      <p:sp>
        <p:nvSpPr>
          <p:cNvPr id="35855" name="Text Box 15"/>
          <p:cNvSpPr txBox="1">
            <a:spLocks noChangeArrowheads="1"/>
          </p:cNvSpPr>
          <p:nvPr/>
        </p:nvSpPr>
        <p:spPr bwMode="auto">
          <a:xfrm>
            <a:off x="2279650" y="1114425"/>
            <a:ext cx="5249863" cy="268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lessicale come ad una tabella di contingenza</a:t>
            </a:r>
          </a:p>
        </p:txBody>
      </p:sp>
      <p:sp>
        <p:nvSpPr>
          <p:cNvPr id="35856" name="Text Box 16"/>
          <p:cNvSpPr txBox="1">
            <a:spLocks noChangeArrowheads="1"/>
          </p:cNvSpPr>
          <p:nvPr/>
        </p:nvSpPr>
        <p:spPr bwMode="auto">
          <a:xfrm>
            <a:off x="2270125" y="1104900"/>
            <a:ext cx="5249863" cy="268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lessicale come ad una tabella di contingenza</a:t>
            </a:r>
          </a:p>
        </p:txBody>
      </p:sp>
      <p:sp>
        <p:nvSpPr>
          <p:cNvPr id="35857" name="Text Box 17"/>
          <p:cNvSpPr txBox="1">
            <a:spLocks noChangeArrowheads="1"/>
          </p:cNvSpPr>
          <p:nvPr/>
        </p:nvSpPr>
        <p:spPr bwMode="auto">
          <a:xfrm>
            <a:off x="3222625" y="1374775"/>
            <a:ext cx="3370263" cy="268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(Lebart, Salem, Berry, 1998)</a:t>
            </a:r>
          </a:p>
        </p:txBody>
      </p:sp>
      <p:sp>
        <p:nvSpPr>
          <p:cNvPr id="35858" name="Text Box 18"/>
          <p:cNvSpPr txBox="1">
            <a:spLocks noChangeArrowheads="1"/>
          </p:cNvSpPr>
          <p:nvPr/>
        </p:nvSpPr>
        <p:spPr bwMode="auto">
          <a:xfrm>
            <a:off x="3211513" y="1365250"/>
            <a:ext cx="3370262" cy="268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(Lebart, Salem, Berry, 1998)</a:t>
            </a:r>
          </a:p>
        </p:txBody>
      </p:sp>
      <p:sp>
        <p:nvSpPr>
          <p:cNvPr id="35859" name="AutoShape 19"/>
          <p:cNvSpPr>
            <a:spLocks noChangeArrowheads="1"/>
          </p:cNvSpPr>
          <p:nvPr/>
        </p:nvSpPr>
        <p:spPr bwMode="auto">
          <a:xfrm>
            <a:off x="831850" y="658813"/>
            <a:ext cx="8183563" cy="566737"/>
          </a:xfrm>
          <a:prstGeom prst="roundRect">
            <a:avLst>
              <a:gd name="adj" fmla="val 278"/>
            </a:avLst>
          </a:prstGeom>
          <a:solidFill>
            <a:srgbClr val="FFFFFF"/>
          </a:solidFill>
          <a:ln w="90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860" name="AutoShape 20"/>
          <p:cNvSpPr>
            <a:spLocks noChangeArrowheads="1"/>
          </p:cNvSpPr>
          <p:nvPr/>
        </p:nvSpPr>
        <p:spPr bwMode="auto">
          <a:xfrm>
            <a:off x="831850" y="658813"/>
            <a:ext cx="8174038" cy="557212"/>
          </a:xfrm>
          <a:prstGeom prst="roundRect">
            <a:avLst>
              <a:gd name="adj" fmla="val 282"/>
            </a:avLst>
          </a:prstGeom>
          <a:solidFill>
            <a:srgbClr val="FFFFFF"/>
          </a:solidFill>
          <a:ln w="90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861" name="AutoShape 21"/>
          <p:cNvSpPr>
            <a:spLocks noChangeArrowheads="1"/>
          </p:cNvSpPr>
          <p:nvPr/>
        </p:nvSpPr>
        <p:spPr bwMode="auto">
          <a:xfrm>
            <a:off x="831850" y="658813"/>
            <a:ext cx="8183563" cy="566737"/>
          </a:xfrm>
          <a:prstGeom prst="roundRect">
            <a:avLst>
              <a:gd name="adj" fmla="val 278"/>
            </a:avLst>
          </a:prstGeom>
          <a:solidFill>
            <a:srgbClr val="FFFFFF"/>
          </a:solidFill>
          <a:ln w="90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862" name="AutoShape 22"/>
          <p:cNvSpPr>
            <a:spLocks noChangeArrowheads="1"/>
          </p:cNvSpPr>
          <p:nvPr/>
        </p:nvSpPr>
        <p:spPr bwMode="auto">
          <a:xfrm>
            <a:off x="831850" y="658813"/>
            <a:ext cx="8174038" cy="557212"/>
          </a:xfrm>
          <a:prstGeom prst="roundRect">
            <a:avLst>
              <a:gd name="adj" fmla="val 282"/>
            </a:avLst>
          </a:prstGeom>
          <a:noFill/>
          <a:ln w="90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863" name="Freeform 23"/>
          <p:cNvSpPr>
            <a:spLocks noChangeArrowheads="1"/>
          </p:cNvSpPr>
          <p:nvPr/>
        </p:nvSpPr>
        <p:spPr bwMode="auto">
          <a:xfrm>
            <a:off x="831850" y="658813"/>
            <a:ext cx="8174038" cy="5572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2706" y="0"/>
              </a:cxn>
              <a:cxn ang="0">
                <a:pos x="22706" y="1549"/>
              </a:cxn>
              <a:cxn ang="0">
                <a:pos x="0" y="1549"/>
              </a:cxn>
              <a:cxn ang="0">
                <a:pos x="0" y="0"/>
              </a:cxn>
            </a:cxnLst>
            <a:rect l="0" t="0" r="r" b="b"/>
            <a:pathLst>
              <a:path w="22707" h="1550">
                <a:moveTo>
                  <a:pt x="0" y="0"/>
                </a:moveTo>
                <a:lnTo>
                  <a:pt x="22706" y="0"/>
                </a:lnTo>
                <a:lnTo>
                  <a:pt x="22706" y="1549"/>
                </a:lnTo>
                <a:lnTo>
                  <a:pt x="0" y="1549"/>
                </a:lnTo>
                <a:lnTo>
                  <a:pt x="0" y="0"/>
                </a:lnTo>
              </a:path>
            </a:pathLst>
          </a:custGeom>
          <a:noFill/>
          <a:ln w="9000">
            <a:solidFill>
              <a:srgbClr val="FFFF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35864" name="AutoShape 24"/>
          <p:cNvSpPr>
            <a:spLocks noChangeArrowheads="1"/>
          </p:cNvSpPr>
          <p:nvPr/>
        </p:nvSpPr>
        <p:spPr bwMode="auto">
          <a:xfrm>
            <a:off x="1019175" y="788988"/>
            <a:ext cx="7797800" cy="901700"/>
          </a:xfrm>
          <a:prstGeom prst="roundRect">
            <a:avLst>
              <a:gd name="adj" fmla="val 176"/>
            </a:avLst>
          </a:prstGeom>
          <a:solidFill>
            <a:srgbClr val="FFFFFF"/>
          </a:solidFill>
          <a:ln w="90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865" name="AutoShape 25"/>
          <p:cNvSpPr>
            <a:spLocks noChangeArrowheads="1"/>
          </p:cNvSpPr>
          <p:nvPr/>
        </p:nvSpPr>
        <p:spPr bwMode="auto">
          <a:xfrm>
            <a:off x="1019175" y="788988"/>
            <a:ext cx="7788275" cy="892175"/>
          </a:xfrm>
          <a:prstGeom prst="roundRect">
            <a:avLst>
              <a:gd name="adj" fmla="val 176"/>
            </a:avLst>
          </a:prstGeom>
          <a:solidFill>
            <a:srgbClr val="FFFFFF"/>
          </a:solidFill>
          <a:ln w="90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866" name="AutoShape 26"/>
          <p:cNvSpPr>
            <a:spLocks noChangeArrowheads="1"/>
          </p:cNvSpPr>
          <p:nvPr/>
        </p:nvSpPr>
        <p:spPr bwMode="auto">
          <a:xfrm>
            <a:off x="1019175" y="788988"/>
            <a:ext cx="7797800" cy="901700"/>
          </a:xfrm>
          <a:prstGeom prst="roundRect">
            <a:avLst>
              <a:gd name="adj" fmla="val 176"/>
            </a:avLst>
          </a:prstGeom>
          <a:solidFill>
            <a:srgbClr val="FFFFFF"/>
          </a:solidFill>
          <a:ln w="90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867" name="Text Box 27"/>
          <p:cNvSpPr txBox="1">
            <a:spLocks noChangeArrowheads="1"/>
          </p:cNvSpPr>
          <p:nvPr/>
        </p:nvSpPr>
        <p:spPr bwMode="auto">
          <a:xfrm>
            <a:off x="1327150" y="844550"/>
            <a:ext cx="461963" cy="268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Nell</a:t>
            </a:r>
          </a:p>
        </p:txBody>
      </p:sp>
      <p:sp>
        <p:nvSpPr>
          <p:cNvPr id="35868" name="Text Box 28"/>
          <p:cNvSpPr txBox="1">
            <a:spLocks noChangeArrowheads="1"/>
          </p:cNvSpPr>
          <p:nvPr/>
        </p:nvSpPr>
        <p:spPr bwMode="auto">
          <a:xfrm>
            <a:off x="1317625" y="835025"/>
            <a:ext cx="461963" cy="268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Nell</a:t>
            </a:r>
          </a:p>
        </p:txBody>
      </p:sp>
      <p:sp>
        <p:nvSpPr>
          <p:cNvPr id="35869" name="Text Box 29"/>
          <p:cNvSpPr txBox="1">
            <a:spLocks noChangeArrowheads="1"/>
          </p:cNvSpPr>
          <p:nvPr/>
        </p:nvSpPr>
        <p:spPr bwMode="auto">
          <a:xfrm>
            <a:off x="1793875" y="844550"/>
            <a:ext cx="63500" cy="268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’</a:t>
            </a:r>
          </a:p>
        </p:txBody>
      </p:sp>
      <p:sp>
        <p:nvSpPr>
          <p:cNvPr id="35870" name="Text Box 30"/>
          <p:cNvSpPr txBox="1">
            <a:spLocks noChangeArrowheads="1"/>
          </p:cNvSpPr>
          <p:nvPr/>
        </p:nvSpPr>
        <p:spPr bwMode="auto">
          <a:xfrm>
            <a:off x="1784350" y="835025"/>
            <a:ext cx="63500" cy="268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’</a:t>
            </a:r>
          </a:p>
        </p:txBody>
      </p:sp>
      <p:sp>
        <p:nvSpPr>
          <p:cNvPr id="35871" name="Text Box 31"/>
          <p:cNvSpPr txBox="1">
            <a:spLocks noChangeArrowheads="1"/>
          </p:cNvSpPr>
          <p:nvPr/>
        </p:nvSpPr>
        <p:spPr bwMode="auto">
          <a:xfrm>
            <a:off x="1863725" y="844550"/>
            <a:ext cx="6615113" cy="268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analisi dei dati testuali ci si riferisce di solito alla tabella</a:t>
            </a:r>
          </a:p>
        </p:txBody>
      </p:sp>
      <p:sp>
        <p:nvSpPr>
          <p:cNvPr id="35872" name="Text Box 32"/>
          <p:cNvSpPr txBox="1">
            <a:spLocks noChangeArrowheads="1"/>
          </p:cNvSpPr>
          <p:nvPr/>
        </p:nvSpPr>
        <p:spPr bwMode="auto">
          <a:xfrm>
            <a:off x="1852613" y="835025"/>
            <a:ext cx="6615112" cy="268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analisi dei dati testuali ci si riferisce di solito alla tabella</a:t>
            </a:r>
          </a:p>
        </p:txBody>
      </p:sp>
      <p:sp>
        <p:nvSpPr>
          <p:cNvPr id="35873" name="Text Box 33"/>
          <p:cNvSpPr txBox="1">
            <a:spLocks noChangeArrowheads="1"/>
          </p:cNvSpPr>
          <p:nvPr/>
        </p:nvSpPr>
        <p:spPr bwMode="auto">
          <a:xfrm>
            <a:off x="2279650" y="1114425"/>
            <a:ext cx="5249863" cy="268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lessicale come ad una tabella di contingenza</a:t>
            </a:r>
          </a:p>
        </p:txBody>
      </p:sp>
      <p:sp>
        <p:nvSpPr>
          <p:cNvPr id="35874" name="Text Box 34"/>
          <p:cNvSpPr txBox="1">
            <a:spLocks noChangeArrowheads="1"/>
          </p:cNvSpPr>
          <p:nvPr/>
        </p:nvSpPr>
        <p:spPr bwMode="auto">
          <a:xfrm>
            <a:off x="2270125" y="1104900"/>
            <a:ext cx="5249863" cy="268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lessicale come ad una tabella di contingenza</a:t>
            </a:r>
          </a:p>
        </p:txBody>
      </p:sp>
      <p:sp>
        <p:nvSpPr>
          <p:cNvPr id="35875" name="Text Box 35"/>
          <p:cNvSpPr txBox="1">
            <a:spLocks noChangeArrowheads="1"/>
          </p:cNvSpPr>
          <p:nvPr/>
        </p:nvSpPr>
        <p:spPr bwMode="auto">
          <a:xfrm>
            <a:off x="3222625" y="1374775"/>
            <a:ext cx="3370263" cy="268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(Lebart, Salem, Berry, 1998)</a:t>
            </a:r>
          </a:p>
        </p:txBody>
      </p:sp>
      <p:sp>
        <p:nvSpPr>
          <p:cNvPr id="35876" name="Text Box 36"/>
          <p:cNvSpPr txBox="1">
            <a:spLocks noChangeArrowheads="1"/>
          </p:cNvSpPr>
          <p:nvPr/>
        </p:nvSpPr>
        <p:spPr bwMode="auto">
          <a:xfrm>
            <a:off x="3211513" y="1365250"/>
            <a:ext cx="3370262" cy="268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(Lebart, Salem, Berry, 1998)</a:t>
            </a:r>
          </a:p>
        </p:txBody>
      </p:sp>
      <p:sp>
        <p:nvSpPr>
          <p:cNvPr id="35877" name="AutoShape 37"/>
          <p:cNvSpPr>
            <a:spLocks noChangeArrowheads="1"/>
          </p:cNvSpPr>
          <p:nvPr/>
        </p:nvSpPr>
        <p:spPr bwMode="auto">
          <a:xfrm>
            <a:off x="871538" y="3968750"/>
            <a:ext cx="8085137" cy="631825"/>
          </a:xfrm>
          <a:prstGeom prst="roundRect">
            <a:avLst>
              <a:gd name="adj" fmla="val 250"/>
            </a:avLst>
          </a:prstGeom>
          <a:noFill/>
          <a:ln w="90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878" name="Text Box 38"/>
          <p:cNvSpPr txBox="1">
            <a:spLocks noChangeArrowheads="1"/>
          </p:cNvSpPr>
          <p:nvPr/>
        </p:nvSpPr>
        <p:spPr bwMode="auto">
          <a:xfrm>
            <a:off x="2905125" y="4024313"/>
            <a:ext cx="141288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il</a:t>
            </a:r>
          </a:p>
        </p:txBody>
      </p:sp>
      <p:sp>
        <p:nvSpPr>
          <p:cNvPr id="35879" name="Text Box 39"/>
          <p:cNvSpPr txBox="1">
            <a:spLocks noChangeArrowheads="1"/>
          </p:cNvSpPr>
          <p:nvPr/>
        </p:nvSpPr>
        <p:spPr bwMode="auto">
          <a:xfrm>
            <a:off x="2894013" y="4014788"/>
            <a:ext cx="141287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il</a:t>
            </a:r>
          </a:p>
        </p:txBody>
      </p:sp>
      <p:sp>
        <p:nvSpPr>
          <p:cNvPr id="35880" name="Text Box 40"/>
          <p:cNvSpPr txBox="1">
            <a:spLocks noChangeArrowheads="1"/>
          </p:cNvSpPr>
          <p:nvPr/>
        </p:nvSpPr>
        <p:spPr bwMode="auto">
          <a:xfrm>
            <a:off x="3113088" y="4024313"/>
            <a:ext cx="414337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cui </a:t>
            </a:r>
          </a:p>
        </p:txBody>
      </p:sp>
      <p:sp>
        <p:nvSpPr>
          <p:cNvPr id="35881" name="Text Box 41"/>
          <p:cNvSpPr txBox="1">
            <a:spLocks noChangeArrowheads="1"/>
          </p:cNvSpPr>
          <p:nvPr/>
        </p:nvSpPr>
        <p:spPr bwMode="auto">
          <a:xfrm>
            <a:off x="3103563" y="4014788"/>
            <a:ext cx="414337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cui </a:t>
            </a:r>
          </a:p>
        </p:txBody>
      </p:sp>
      <p:sp>
        <p:nvSpPr>
          <p:cNvPr id="35882" name="Text Box 42"/>
          <p:cNvSpPr txBox="1">
            <a:spLocks noChangeArrowheads="1"/>
          </p:cNvSpPr>
          <p:nvPr/>
        </p:nvSpPr>
        <p:spPr bwMode="auto">
          <a:xfrm>
            <a:off x="3529013" y="4024313"/>
            <a:ext cx="1019175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  <a:tabLst>
                <a:tab pos="723900" algn="l"/>
              </a:tabLst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generico</a:t>
            </a:r>
          </a:p>
        </p:txBody>
      </p:sp>
      <p:sp>
        <p:nvSpPr>
          <p:cNvPr id="35883" name="Text Box 43"/>
          <p:cNvSpPr txBox="1">
            <a:spLocks noChangeArrowheads="1"/>
          </p:cNvSpPr>
          <p:nvPr/>
        </p:nvSpPr>
        <p:spPr bwMode="auto">
          <a:xfrm>
            <a:off x="3519488" y="4014788"/>
            <a:ext cx="1019175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  <a:tabLst>
                <a:tab pos="723900" algn="l"/>
              </a:tabLst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generico</a:t>
            </a:r>
          </a:p>
        </p:txBody>
      </p:sp>
      <p:sp>
        <p:nvSpPr>
          <p:cNvPr id="35884" name="Text Box 44"/>
          <p:cNvSpPr txBox="1">
            <a:spLocks noChangeArrowheads="1"/>
          </p:cNvSpPr>
          <p:nvPr/>
        </p:nvSpPr>
        <p:spPr bwMode="auto">
          <a:xfrm>
            <a:off x="4630738" y="4024313"/>
            <a:ext cx="1108075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  <a:tabLst>
                <a:tab pos="723900" algn="l"/>
              </a:tabLst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elemento</a:t>
            </a:r>
          </a:p>
        </p:txBody>
      </p:sp>
      <p:sp>
        <p:nvSpPr>
          <p:cNvPr id="35885" name="Text Box 45"/>
          <p:cNvSpPr txBox="1">
            <a:spLocks noChangeArrowheads="1"/>
          </p:cNvSpPr>
          <p:nvPr/>
        </p:nvSpPr>
        <p:spPr bwMode="auto">
          <a:xfrm>
            <a:off x="4621213" y="4014788"/>
            <a:ext cx="1108075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  <a:tabLst>
                <a:tab pos="723900" algn="l"/>
              </a:tabLst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elemento</a:t>
            </a:r>
          </a:p>
        </p:txBody>
      </p:sp>
      <p:sp>
        <p:nvSpPr>
          <p:cNvPr id="35886" name="Text Box 46"/>
          <p:cNvSpPr txBox="1">
            <a:spLocks noChangeArrowheads="1"/>
          </p:cNvSpPr>
          <p:nvPr/>
        </p:nvSpPr>
        <p:spPr bwMode="auto">
          <a:xfrm>
            <a:off x="5891213" y="4024313"/>
            <a:ext cx="88900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 i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f</a:t>
            </a:r>
          </a:p>
        </p:txBody>
      </p:sp>
      <p:sp>
        <p:nvSpPr>
          <p:cNvPr id="35887" name="Text Box 47"/>
          <p:cNvSpPr txBox="1">
            <a:spLocks noChangeArrowheads="1"/>
          </p:cNvSpPr>
          <p:nvPr/>
        </p:nvSpPr>
        <p:spPr bwMode="auto">
          <a:xfrm>
            <a:off x="5880100" y="4014788"/>
            <a:ext cx="88900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 i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f</a:t>
            </a:r>
          </a:p>
        </p:txBody>
      </p:sp>
      <p:sp>
        <p:nvSpPr>
          <p:cNvPr id="35888" name="Text Box 48"/>
          <p:cNvSpPr txBox="1">
            <a:spLocks noChangeArrowheads="1"/>
          </p:cNvSpPr>
          <p:nvPr/>
        </p:nvSpPr>
        <p:spPr bwMode="auto">
          <a:xfrm>
            <a:off x="5970588" y="4168775"/>
            <a:ext cx="138112" cy="165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10584" rIns="0" bIns="0"/>
          <a:lstStyle/>
          <a:p>
            <a:r>
              <a:rPr lang="it-IT" sz="1200" b="1" i="1">
                <a:solidFill>
                  <a:srgbClr val="000000"/>
                </a:solidFill>
                <a:cs typeface="Arial" charset="0"/>
              </a:rPr>
              <a:t>ik</a:t>
            </a:r>
          </a:p>
        </p:txBody>
      </p:sp>
      <p:sp>
        <p:nvSpPr>
          <p:cNvPr id="35889" name="Text Box 49"/>
          <p:cNvSpPr txBox="1">
            <a:spLocks noChangeArrowheads="1"/>
          </p:cNvSpPr>
          <p:nvPr/>
        </p:nvSpPr>
        <p:spPr bwMode="auto">
          <a:xfrm>
            <a:off x="6178550" y="4024313"/>
            <a:ext cx="139700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è</a:t>
            </a:r>
          </a:p>
        </p:txBody>
      </p:sp>
      <p:sp>
        <p:nvSpPr>
          <p:cNvPr id="35890" name="Text Box 50"/>
          <p:cNvSpPr txBox="1">
            <a:spLocks noChangeArrowheads="1"/>
          </p:cNvSpPr>
          <p:nvPr/>
        </p:nvSpPr>
        <p:spPr bwMode="auto">
          <a:xfrm>
            <a:off x="6169025" y="4014788"/>
            <a:ext cx="139700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è</a:t>
            </a:r>
          </a:p>
        </p:txBody>
      </p:sp>
      <p:sp>
        <p:nvSpPr>
          <p:cNvPr id="35891" name="Text Box 51"/>
          <p:cNvSpPr txBox="1">
            <a:spLocks noChangeArrowheads="1"/>
          </p:cNvSpPr>
          <p:nvPr/>
        </p:nvSpPr>
        <p:spPr bwMode="auto">
          <a:xfrm>
            <a:off x="6386513" y="4024313"/>
            <a:ext cx="530225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dato</a:t>
            </a:r>
          </a:p>
        </p:txBody>
      </p:sp>
      <p:sp>
        <p:nvSpPr>
          <p:cNvPr id="35892" name="Text Box 52"/>
          <p:cNvSpPr txBox="1">
            <a:spLocks noChangeArrowheads="1"/>
          </p:cNvSpPr>
          <p:nvPr/>
        </p:nvSpPr>
        <p:spPr bwMode="auto">
          <a:xfrm>
            <a:off x="6376988" y="4014788"/>
            <a:ext cx="530225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dato</a:t>
            </a:r>
          </a:p>
        </p:txBody>
      </p:sp>
      <p:sp>
        <p:nvSpPr>
          <p:cNvPr id="35893" name="Text Box 53"/>
          <p:cNvSpPr txBox="1">
            <a:spLocks noChangeArrowheads="1"/>
          </p:cNvSpPr>
          <p:nvPr/>
        </p:nvSpPr>
        <p:spPr bwMode="auto">
          <a:xfrm>
            <a:off x="1266825" y="4294188"/>
            <a:ext cx="571500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dalla</a:t>
            </a:r>
          </a:p>
        </p:txBody>
      </p:sp>
      <p:sp>
        <p:nvSpPr>
          <p:cNvPr id="35894" name="Text Box 54"/>
          <p:cNvSpPr txBox="1">
            <a:spLocks noChangeArrowheads="1"/>
          </p:cNvSpPr>
          <p:nvPr/>
        </p:nvSpPr>
        <p:spPr bwMode="auto">
          <a:xfrm>
            <a:off x="1257300" y="4284663"/>
            <a:ext cx="571500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dalla</a:t>
            </a:r>
          </a:p>
        </p:txBody>
      </p:sp>
      <p:sp>
        <p:nvSpPr>
          <p:cNvPr id="35895" name="Text Box 55"/>
          <p:cNvSpPr txBox="1">
            <a:spLocks noChangeArrowheads="1"/>
          </p:cNvSpPr>
          <p:nvPr/>
        </p:nvSpPr>
        <p:spPr bwMode="auto">
          <a:xfrm>
            <a:off x="1901825" y="4294188"/>
            <a:ext cx="1185863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  <a:tabLst>
                <a:tab pos="723900" algn="l"/>
              </a:tabLst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frequenza</a:t>
            </a:r>
          </a:p>
        </p:txBody>
      </p:sp>
      <p:sp>
        <p:nvSpPr>
          <p:cNvPr id="35896" name="Text Box 56"/>
          <p:cNvSpPr txBox="1">
            <a:spLocks noChangeArrowheads="1"/>
          </p:cNvSpPr>
          <p:nvPr/>
        </p:nvSpPr>
        <p:spPr bwMode="auto">
          <a:xfrm>
            <a:off x="1892300" y="4284663"/>
            <a:ext cx="1185863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  <a:tabLst>
                <a:tab pos="723900" algn="l"/>
              </a:tabLst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frequenza</a:t>
            </a:r>
          </a:p>
        </p:txBody>
      </p:sp>
      <p:sp>
        <p:nvSpPr>
          <p:cNvPr id="35897" name="Text Box 57"/>
          <p:cNvSpPr txBox="1">
            <a:spLocks noChangeArrowheads="1"/>
          </p:cNvSpPr>
          <p:nvPr/>
        </p:nvSpPr>
        <p:spPr bwMode="auto">
          <a:xfrm>
            <a:off x="3173413" y="4294188"/>
            <a:ext cx="428625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dell</a:t>
            </a:r>
          </a:p>
        </p:txBody>
      </p:sp>
      <p:sp>
        <p:nvSpPr>
          <p:cNvPr id="35898" name="Text Box 58"/>
          <p:cNvSpPr txBox="1">
            <a:spLocks noChangeArrowheads="1"/>
          </p:cNvSpPr>
          <p:nvPr/>
        </p:nvSpPr>
        <p:spPr bwMode="auto">
          <a:xfrm>
            <a:off x="3162300" y="4284663"/>
            <a:ext cx="428625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dell</a:t>
            </a:r>
          </a:p>
        </p:txBody>
      </p:sp>
      <p:sp>
        <p:nvSpPr>
          <p:cNvPr id="35899" name="Text Box 59"/>
          <p:cNvSpPr txBox="1">
            <a:spLocks noChangeArrowheads="1"/>
          </p:cNvSpPr>
          <p:nvPr/>
        </p:nvSpPr>
        <p:spPr bwMode="auto">
          <a:xfrm>
            <a:off x="3608388" y="4294188"/>
            <a:ext cx="63500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’</a:t>
            </a:r>
          </a:p>
        </p:txBody>
      </p:sp>
      <p:sp>
        <p:nvSpPr>
          <p:cNvPr id="35900" name="Text Box 60"/>
          <p:cNvSpPr txBox="1">
            <a:spLocks noChangeArrowheads="1"/>
          </p:cNvSpPr>
          <p:nvPr/>
        </p:nvSpPr>
        <p:spPr bwMode="auto">
          <a:xfrm>
            <a:off x="3598863" y="4284663"/>
            <a:ext cx="63500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’</a:t>
            </a:r>
          </a:p>
        </p:txBody>
      </p:sp>
      <p:sp>
        <p:nvSpPr>
          <p:cNvPr id="35901" name="Text Box 61"/>
          <p:cNvSpPr txBox="1">
            <a:spLocks noChangeArrowheads="1"/>
          </p:cNvSpPr>
          <p:nvPr/>
        </p:nvSpPr>
        <p:spPr bwMode="auto">
          <a:xfrm>
            <a:off x="3678238" y="4294188"/>
            <a:ext cx="69850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i</a:t>
            </a:r>
          </a:p>
        </p:txBody>
      </p:sp>
      <p:sp>
        <p:nvSpPr>
          <p:cNvPr id="35902" name="Text Box 62"/>
          <p:cNvSpPr txBox="1">
            <a:spLocks noChangeArrowheads="1"/>
          </p:cNvSpPr>
          <p:nvPr/>
        </p:nvSpPr>
        <p:spPr bwMode="auto">
          <a:xfrm>
            <a:off x="3668713" y="4284663"/>
            <a:ext cx="69850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i</a:t>
            </a:r>
          </a:p>
        </p:txBody>
      </p:sp>
      <p:sp>
        <p:nvSpPr>
          <p:cNvPr id="35903" name="Text Box 63"/>
          <p:cNvSpPr txBox="1">
            <a:spLocks noChangeArrowheads="1"/>
          </p:cNvSpPr>
          <p:nvPr/>
        </p:nvSpPr>
        <p:spPr bwMode="auto">
          <a:xfrm>
            <a:off x="3748088" y="4294188"/>
            <a:ext cx="100012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-</a:t>
            </a:r>
          </a:p>
        </p:txBody>
      </p:sp>
      <p:sp>
        <p:nvSpPr>
          <p:cNvPr id="35904" name="Text Box 64"/>
          <p:cNvSpPr txBox="1">
            <a:spLocks noChangeArrowheads="1"/>
          </p:cNvSpPr>
          <p:nvPr/>
        </p:nvSpPr>
        <p:spPr bwMode="auto">
          <a:xfrm>
            <a:off x="3738563" y="4284663"/>
            <a:ext cx="100012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-</a:t>
            </a:r>
          </a:p>
        </p:txBody>
      </p:sp>
      <p:sp>
        <p:nvSpPr>
          <p:cNvPr id="35905" name="Text Box 65"/>
          <p:cNvSpPr txBox="1">
            <a:spLocks noChangeArrowheads="1"/>
          </p:cNvSpPr>
          <p:nvPr/>
        </p:nvSpPr>
        <p:spPr bwMode="auto">
          <a:xfrm>
            <a:off x="3848100" y="4294188"/>
            <a:ext cx="701675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esimo</a:t>
            </a:r>
          </a:p>
        </p:txBody>
      </p:sp>
      <p:sp>
        <p:nvSpPr>
          <p:cNvPr id="35906" name="Text Box 66"/>
          <p:cNvSpPr txBox="1">
            <a:spLocks noChangeArrowheads="1"/>
          </p:cNvSpPr>
          <p:nvPr/>
        </p:nvSpPr>
        <p:spPr bwMode="auto">
          <a:xfrm>
            <a:off x="3836988" y="4284663"/>
            <a:ext cx="701675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esimo</a:t>
            </a:r>
          </a:p>
        </p:txBody>
      </p:sp>
      <p:sp>
        <p:nvSpPr>
          <p:cNvPr id="35907" name="Text Box 67"/>
          <p:cNvSpPr txBox="1">
            <a:spLocks noChangeArrowheads="1"/>
          </p:cNvSpPr>
          <p:nvPr/>
        </p:nvSpPr>
        <p:spPr bwMode="auto">
          <a:xfrm>
            <a:off x="4630738" y="4294188"/>
            <a:ext cx="925512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  <a:tabLst>
                <a:tab pos="723900" algn="l"/>
              </a:tabLst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termine</a:t>
            </a:r>
          </a:p>
        </p:txBody>
      </p:sp>
      <p:sp>
        <p:nvSpPr>
          <p:cNvPr id="35908" name="Text Box 68"/>
          <p:cNvSpPr txBox="1">
            <a:spLocks noChangeArrowheads="1"/>
          </p:cNvSpPr>
          <p:nvPr/>
        </p:nvSpPr>
        <p:spPr bwMode="auto">
          <a:xfrm>
            <a:off x="4621213" y="4284663"/>
            <a:ext cx="925512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  <a:tabLst>
                <a:tab pos="723900" algn="l"/>
              </a:tabLst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termine</a:t>
            </a:r>
          </a:p>
        </p:txBody>
      </p:sp>
      <p:sp>
        <p:nvSpPr>
          <p:cNvPr id="35909" name="Text Box 69"/>
          <p:cNvSpPr txBox="1">
            <a:spLocks noChangeArrowheads="1"/>
          </p:cNvSpPr>
          <p:nvPr/>
        </p:nvSpPr>
        <p:spPr bwMode="auto">
          <a:xfrm>
            <a:off x="5632450" y="4294188"/>
            <a:ext cx="360363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nel</a:t>
            </a:r>
          </a:p>
        </p:txBody>
      </p:sp>
      <p:sp>
        <p:nvSpPr>
          <p:cNvPr id="35910" name="Text Box 70"/>
          <p:cNvSpPr txBox="1">
            <a:spLocks noChangeArrowheads="1"/>
          </p:cNvSpPr>
          <p:nvPr/>
        </p:nvSpPr>
        <p:spPr bwMode="auto">
          <a:xfrm>
            <a:off x="5622925" y="4284663"/>
            <a:ext cx="360363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nel</a:t>
            </a:r>
          </a:p>
        </p:txBody>
      </p:sp>
      <p:sp>
        <p:nvSpPr>
          <p:cNvPr id="35911" name="Text Box 71"/>
          <p:cNvSpPr txBox="1">
            <a:spLocks noChangeArrowheads="1"/>
          </p:cNvSpPr>
          <p:nvPr/>
        </p:nvSpPr>
        <p:spPr bwMode="auto">
          <a:xfrm>
            <a:off x="6069013" y="4294188"/>
            <a:ext cx="209550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 i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k </a:t>
            </a:r>
          </a:p>
        </p:txBody>
      </p:sp>
      <p:sp>
        <p:nvSpPr>
          <p:cNvPr id="35912" name="Text Box 72"/>
          <p:cNvSpPr txBox="1">
            <a:spLocks noChangeArrowheads="1"/>
          </p:cNvSpPr>
          <p:nvPr/>
        </p:nvSpPr>
        <p:spPr bwMode="auto">
          <a:xfrm>
            <a:off x="6059488" y="4284663"/>
            <a:ext cx="209550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 i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k </a:t>
            </a:r>
          </a:p>
        </p:txBody>
      </p:sp>
      <p:sp>
        <p:nvSpPr>
          <p:cNvPr id="35913" name="Text Box 73"/>
          <p:cNvSpPr txBox="1">
            <a:spLocks noChangeArrowheads="1"/>
          </p:cNvSpPr>
          <p:nvPr/>
        </p:nvSpPr>
        <p:spPr bwMode="auto">
          <a:xfrm>
            <a:off x="6288088" y="4294188"/>
            <a:ext cx="100012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-</a:t>
            </a:r>
          </a:p>
        </p:txBody>
      </p:sp>
      <p:sp>
        <p:nvSpPr>
          <p:cNvPr id="35914" name="Text Box 74"/>
          <p:cNvSpPr txBox="1">
            <a:spLocks noChangeArrowheads="1"/>
          </p:cNvSpPr>
          <p:nvPr/>
        </p:nvSpPr>
        <p:spPr bwMode="auto">
          <a:xfrm>
            <a:off x="6276975" y="4284663"/>
            <a:ext cx="100013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-</a:t>
            </a:r>
          </a:p>
        </p:txBody>
      </p:sp>
      <p:sp>
        <p:nvSpPr>
          <p:cNvPr id="35915" name="Text Box 75"/>
          <p:cNvSpPr txBox="1">
            <a:spLocks noChangeArrowheads="1"/>
          </p:cNvSpPr>
          <p:nvPr/>
        </p:nvSpPr>
        <p:spPr bwMode="auto">
          <a:xfrm>
            <a:off x="6456363" y="4294188"/>
            <a:ext cx="701675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esimo</a:t>
            </a:r>
          </a:p>
        </p:txBody>
      </p:sp>
      <p:sp>
        <p:nvSpPr>
          <p:cNvPr id="35916" name="Text Box 76"/>
          <p:cNvSpPr txBox="1">
            <a:spLocks noChangeArrowheads="1"/>
          </p:cNvSpPr>
          <p:nvPr/>
        </p:nvSpPr>
        <p:spPr bwMode="auto">
          <a:xfrm>
            <a:off x="6446838" y="4284663"/>
            <a:ext cx="701675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esimo</a:t>
            </a:r>
          </a:p>
        </p:txBody>
      </p:sp>
      <p:sp>
        <p:nvSpPr>
          <p:cNvPr id="35917" name="Text Box 77"/>
          <p:cNvSpPr txBox="1">
            <a:spLocks noChangeArrowheads="1"/>
          </p:cNvSpPr>
          <p:nvPr/>
        </p:nvSpPr>
        <p:spPr bwMode="auto">
          <a:xfrm>
            <a:off x="7229475" y="4294188"/>
            <a:ext cx="1325563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  <a:tabLst>
                <a:tab pos="723900" algn="l"/>
              </a:tabLst>
            </a:pPr>
            <a:r>
              <a:rPr lang="it-IT" b="1">
                <a:solidFill>
                  <a:srgbClr val="C0C0C0"/>
                </a:solidFill>
                <a:latin typeface="Tahoma" pitchFamily="32" charset="0"/>
                <a:cs typeface="Tahoma" pitchFamily="32" charset="0"/>
              </a:rPr>
              <a:t>documento</a:t>
            </a:r>
          </a:p>
        </p:txBody>
      </p:sp>
      <p:sp>
        <p:nvSpPr>
          <p:cNvPr id="35918" name="Text Box 78"/>
          <p:cNvSpPr txBox="1">
            <a:spLocks noChangeArrowheads="1"/>
          </p:cNvSpPr>
          <p:nvPr/>
        </p:nvSpPr>
        <p:spPr bwMode="auto">
          <a:xfrm>
            <a:off x="7219950" y="4284663"/>
            <a:ext cx="1325563" cy="268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01000"/>
              </a:lnSpc>
              <a:tabLst>
                <a:tab pos="723900" algn="l"/>
              </a:tabLst>
            </a:pPr>
            <a:r>
              <a:rPr lang="it-IT" b="1">
                <a:solidFill>
                  <a:srgbClr val="000000"/>
                </a:solidFill>
                <a:latin typeface="Tahoma" pitchFamily="32" charset="0"/>
                <a:cs typeface="Tahoma" pitchFamily="32" charset="0"/>
              </a:rPr>
              <a:t>documento</a:t>
            </a:r>
          </a:p>
        </p:txBody>
      </p:sp>
      <p:sp>
        <p:nvSpPr>
          <p:cNvPr id="35919" name="AutoShape 79"/>
          <p:cNvSpPr>
            <a:spLocks noChangeArrowheads="1"/>
          </p:cNvSpPr>
          <p:nvPr/>
        </p:nvSpPr>
        <p:spPr bwMode="auto">
          <a:xfrm>
            <a:off x="4432300" y="2127250"/>
            <a:ext cx="1268413" cy="1487488"/>
          </a:xfrm>
          <a:prstGeom prst="roundRect">
            <a:avLst>
              <a:gd name="adj" fmla="val 125"/>
            </a:avLst>
          </a:prstGeom>
          <a:solidFill>
            <a:srgbClr val="CCFF99"/>
          </a:solidFill>
          <a:ln w="90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920" name="Freeform 80"/>
          <p:cNvSpPr>
            <a:spLocks noChangeArrowheads="1"/>
          </p:cNvSpPr>
          <p:nvPr/>
        </p:nvSpPr>
        <p:spPr bwMode="auto">
          <a:xfrm>
            <a:off x="4432300" y="2127250"/>
            <a:ext cx="1270000" cy="14874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526" y="0"/>
              </a:cxn>
              <a:cxn ang="0">
                <a:pos x="3526" y="4132"/>
              </a:cxn>
              <a:cxn ang="0">
                <a:pos x="0" y="4132"/>
              </a:cxn>
              <a:cxn ang="0">
                <a:pos x="0" y="0"/>
              </a:cxn>
            </a:cxnLst>
            <a:rect l="0" t="0" r="r" b="b"/>
            <a:pathLst>
              <a:path w="3527" h="4133">
                <a:moveTo>
                  <a:pt x="0" y="0"/>
                </a:moveTo>
                <a:lnTo>
                  <a:pt x="3526" y="0"/>
                </a:lnTo>
                <a:lnTo>
                  <a:pt x="3526" y="4132"/>
                </a:lnTo>
                <a:lnTo>
                  <a:pt x="0" y="4132"/>
                </a:lnTo>
                <a:lnTo>
                  <a:pt x="0" y="0"/>
                </a:lnTo>
              </a:path>
            </a:pathLst>
          </a:custGeom>
          <a:noFill/>
          <a:ln w="900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35921" name="AutoShape 81"/>
          <p:cNvSpPr>
            <a:spLocks noChangeArrowheads="1"/>
          </p:cNvSpPr>
          <p:nvPr/>
        </p:nvSpPr>
        <p:spPr bwMode="auto">
          <a:xfrm>
            <a:off x="4878388" y="2592388"/>
            <a:ext cx="327025" cy="390525"/>
          </a:xfrm>
          <a:prstGeom prst="roundRect">
            <a:avLst>
              <a:gd name="adj" fmla="val 481"/>
            </a:avLst>
          </a:prstGeom>
          <a:noFill/>
          <a:ln w="90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922" name="Text Box 82"/>
          <p:cNvSpPr txBox="1">
            <a:spLocks noChangeArrowheads="1"/>
          </p:cNvSpPr>
          <p:nvPr/>
        </p:nvSpPr>
        <p:spPr bwMode="auto">
          <a:xfrm>
            <a:off x="4987925" y="2603500"/>
            <a:ext cx="131763" cy="349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2000" b="1">
                <a:solidFill>
                  <a:srgbClr val="C0C0C0"/>
                </a:solidFill>
                <a:latin typeface="Comic Sans MS" pitchFamily="64" charset="0"/>
              </a:rPr>
              <a:t>f</a:t>
            </a:r>
          </a:p>
        </p:txBody>
      </p:sp>
      <p:sp>
        <p:nvSpPr>
          <p:cNvPr id="35923" name="Text Box 83"/>
          <p:cNvSpPr txBox="1">
            <a:spLocks noChangeArrowheads="1"/>
          </p:cNvSpPr>
          <p:nvPr/>
        </p:nvSpPr>
        <p:spPr bwMode="auto">
          <a:xfrm>
            <a:off x="4978400" y="2595563"/>
            <a:ext cx="131763" cy="349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2000" b="1">
                <a:solidFill>
                  <a:srgbClr val="000000"/>
                </a:solidFill>
                <a:latin typeface="Comic Sans MS" pitchFamily="64" charset="0"/>
              </a:rPr>
              <a:t>f</a:t>
            </a:r>
          </a:p>
        </p:txBody>
      </p:sp>
      <p:sp>
        <p:nvSpPr>
          <p:cNvPr id="35924" name="AutoShape 84"/>
          <p:cNvSpPr>
            <a:spLocks noChangeArrowheads="1"/>
          </p:cNvSpPr>
          <p:nvPr/>
        </p:nvSpPr>
        <p:spPr bwMode="auto">
          <a:xfrm>
            <a:off x="4124325" y="2071688"/>
            <a:ext cx="376238" cy="1608137"/>
          </a:xfrm>
          <a:prstGeom prst="roundRect">
            <a:avLst>
              <a:gd name="adj" fmla="val 421"/>
            </a:avLst>
          </a:prstGeom>
          <a:noFill/>
          <a:ln w="90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925" name="Text Box 85"/>
          <p:cNvSpPr txBox="1">
            <a:spLocks noChangeArrowheads="1"/>
          </p:cNvSpPr>
          <p:nvPr/>
        </p:nvSpPr>
        <p:spPr bwMode="auto">
          <a:xfrm>
            <a:off x="4264025" y="2084388"/>
            <a:ext cx="96838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1</a:t>
            </a:r>
          </a:p>
        </p:txBody>
      </p:sp>
      <p:sp>
        <p:nvSpPr>
          <p:cNvPr id="35926" name="Text Box 86"/>
          <p:cNvSpPr txBox="1">
            <a:spLocks noChangeArrowheads="1"/>
          </p:cNvSpPr>
          <p:nvPr/>
        </p:nvSpPr>
        <p:spPr bwMode="auto">
          <a:xfrm>
            <a:off x="4283075" y="2252663"/>
            <a:ext cx="68263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.</a:t>
            </a:r>
          </a:p>
        </p:txBody>
      </p:sp>
      <p:sp>
        <p:nvSpPr>
          <p:cNvPr id="35927" name="Text Box 87"/>
          <p:cNvSpPr txBox="1">
            <a:spLocks noChangeArrowheads="1"/>
          </p:cNvSpPr>
          <p:nvPr/>
        </p:nvSpPr>
        <p:spPr bwMode="auto">
          <a:xfrm>
            <a:off x="4283075" y="2428875"/>
            <a:ext cx="68263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.</a:t>
            </a:r>
          </a:p>
        </p:txBody>
      </p:sp>
      <p:sp>
        <p:nvSpPr>
          <p:cNvPr id="35928" name="Text Box 88"/>
          <p:cNvSpPr txBox="1">
            <a:spLocks noChangeArrowheads="1"/>
          </p:cNvSpPr>
          <p:nvPr/>
        </p:nvSpPr>
        <p:spPr bwMode="auto">
          <a:xfrm>
            <a:off x="4283075" y="2595563"/>
            <a:ext cx="68263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.</a:t>
            </a:r>
          </a:p>
        </p:txBody>
      </p:sp>
      <p:sp>
        <p:nvSpPr>
          <p:cNvPr id="35929" name="Text Box 89"/>
          <p:cNvSpPr txBox="1">
            <a:spLocks noChangeArrowheads="1"/>
          </p:cNvSpPr>
          <p:nvPr/>
        </p:nvSpPr>
        <p:spPr bwMode="auto">
          <a:xfrm>
            <a:off x="4283075" y="2763838"/>
            <a:ext cx="68263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.</a:t>
            </a:r>
          </a:p>
        </p:txBody>
      </p:sp>
      <p:sp>
        <p:nvSpPr>
          <p:cNvPr id="35930" name="Text Box 90"/>
          <p:cNvSpPr txBox="1">
            <a:spLocks noChangeArrowheads="1"/>
          </p:cNvSpPr>
          <p:nvPr/>
        </p:nvSpPr>
        <p:spPr bwMode="auto">
          <a:xfrm>
            <a:off x="4283075" y="2930525"/>
            <a:ext cx="68263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.</a:t>
            </a:r>
          </a:p>
        </p:txBody>
      </p:sp>
      <p:sp>
        <p:nvSpPr>
          <p:cNvPr id="35931" name="Text Box 91"/>
          <p:cNvSpPr txBox="1">
            <a:spLocks noChangeArrowheads="1"/>
          </p:cNvSpPr>
          <p:nvPr/>
        </p:nvSpPr>
        <p:spPr bwMode="auto">
          <a:xfrm>
            <a:off x="4283075" y="3098800"/>
            <a:ext cx="68263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.</a:t>
            </a:r>
          </a:p>
        </p:txBody>
      </p:sp>
      <p:sp>
        <p:nvSpPr>
          <p:cNvPr id="35932" name="Text Box 92"/>
          <p:cNvSpPr txBox="1">
            <a:spLocks noChangeArrowheads="1"/>
          </p:cNvSpPr>
          <p:nvPr/>
        </p:nvSpPr>
        <p:spPr bwMode="auto">
          <a:xfrm>
            <a:off x="4283075" y="3265488"/>
            <a:ext cx="68263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.</a:t>
            </a:r>
          </a:p>
        </p:txBody>
      </p:sp>
      <p:sp>
        <p:nvSpPr>
          <p:cNvPr id="35933" name="Text Box 93"/>
          <p:cNvSpPr txBox="1">
            <a:spLocks noChangeArrowheads="1"/>
          </p:cNvSpPr>
          <p:nvPr/>
        </p:nvSpPr>
        <p:spPr bwMode="auto">
          <a:xfrm>
            <a:off x="4273550" y="3441700"/>
            <a:ext cx="85725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 i="1">
                <a:solidFill>
                  <a:srgbClr val="000000"/>
                </a:solidFill>
                <a:latin typeface="Comic Sans MS" pitchFamily="64" charset="0"/>
              </a:rPr>
              <a:t>p</a:t>
            </a:r>
          </a:p>
        </p:txBody>
      </p:sp>
      <p:sp>
        <p:nvSpPr>
          <p:cNvPr id="35934" name="AutoShape 94"/>
          <p:cNvSpPr>
            <a:spLocks noChangeArrowheads="1"/>
          </p:cNvSpPr>
          <p:nvPr/>
        </p:nvSpPr>
        <p:spPr bwMode="auto">
          <a:xfrm>
            <a:off x="4483100" y="1924050"/>
            <a:ext cx="1169988" cy="185738"/>
          </a:xfrm>
          <a:prstGeom prst="roundRect">
            <a:avLst>
              <a:gd name="adj" fmla="val 861"/>
            </a:avLst>
          </a:prstGeom>
          <a:noFill/>
          <a:ln w="90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935" name="Text Box 95"/>
          <p:cNvSpPr txBox="1">
            <a:spLocks noChangeArrowheads="1"/>
          </p:cNvSpPr>
          <p:nvPr/>
        </p:nvSpPr>
        <p:spPr bwMode="auto">
          <a:xfrm>
            <a:off x="4483100" y="1908175"/>
            <a:ext cx="166688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1 </a:t>
            </a:r>
          </a:p>
        </p:txBody>
      </p:sp>
      <p:sp>
        <p:nvSpPr>
          <p:cNvPr id="35936" name="Text Box 96"/>
          <p:cNvSpPr txBox="1">
            <a:spLocks noChangeArrowheads="1"/>
          </p:cNvSpPr>
          <p:nvPr/>
        </p:nvSpPr>
        <p:spPr bwMode="auto">
          <a:xfrm>
            <a:off x="4651375" y="1908175"/>
            <a:ext cx="107950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…</a:t>
            </a:r>
          </a:p>
        </p:txBody>
      </p:sp>
      <p:sp>
        <p:nvSpPr>
          <p:cNvPr id="35937" name="Text Box 97"/>
          <p:cNvSpPr txBox="1">
            <a:spLocks noChangeArrowheads="1"/>
          </p:cNvSpPr>
          <p:nvPr/>
        </p:nvSpPr>
        <p:spPr bwMode="auto">
          <a:xfrm>
            <a:off x="4899025" y="1908175"/>
            <a:ext cx="107950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…</a:t>
            </a:r>
          </a:p>
        </p:txBody>
      </p:sp>
      <p:sp>
        <p:nvSpPr>
          <p:cNvPr id="35938" name="Text Box 98"/>
          <p:cNvSpPr txBox="1">
            <a:spLocks noChangeArrowheads="1"/>
          </p:cNvSpPr>
          <p:nvPr/>
        </p:nvSpPr>
        <p:spPr bwMode="auto">
          <a:xfrm>
            <a:off x="5146675" y="1908175"/>
            <a:ext cx="107950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…</a:t>
            </a:r>
          </a:p>
        </p:txBody>
      </p:sp>
      <p:sp>
        <p:nvSpPr>
          <p:cNvPr id="35939" name="Text Box 99"/>
          <p:cNvSpPr txBox="1">
            <a:spLocks noChangeArrowheads="1"/>
          </p:cNvSpPr>
          <p:nvPr/>
        </p:nvSpPr>
        <p:spPr bwMode="auto">
          <a:xfrm>
            <a:off x="5394325" y="1908175"/>
            <a:ext cx="107950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…</a:t>
            </a:r>
          </a:p>
        </p:txBody>
      </p:sp>
      <p:sp>
        <p:nvSpPr>
          <p:cNvPr id="35940" name="Text Box 100"/>
          <p:cNvSpPr txBox="1">
            <a:spLocks noChangeArrowheads="1"/>
          </p:cNvSpPr>
          <p:nvPr/>
        </p:nvSpPr>
        <p:spPr bwMode="auto">
          <a:xfrm>
            <a:off x="5573713" y="1908175"/>
            <a:ext cx="82550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 i="1">
                <a:solidFill>
                  <a:srgbClr val="000000"/>
                </a:solidFill>
                <a:latin typeface="Comic Sans MS" pitchFamily="64" charset="0"/>
              </a:rPr>
              <a:t>n</a:t>
            </a:r>
          </a:p>
        </p:txBody>
      </p:sp>
      <p:sp>
        <p:nvSpPr>
          <p:cNvPr id="35941" name="AutoShape 101"/>
          <p:cNvSpPr>
            <a:spLocks noChangeArrowheads="1"/>
          </p:cNvSpPr>
          <p:nvPr/>
        </p:nvSpPr>
        <p:spPr bwMode="auto">
          <a:xfrm>
            <a:off x="5006975" y="2806700"/>
            <a:ext cx="525463" cy="352425"/>
          </a:xfrm>
          <a:prstGeom prst="roundRect">
            <a:avLst>
              <a:gd name="adj" fmla="val 449"/>
            </a:avLst>
          </a:prstGeom>
          <a:noFill/>
          <a:ln w="90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942" name="Text Box 102"/>
          <p:cNvSpPr txBox="1">
            <a:spLocks noChangeArrowheads="1"/>
          </p:cNvSpPr>
          <p:nvPr/>
        </p:nvSpPr>
        <p:spPr bwMode="auto">
          <a:xfrm>
            <a:off x="5106988" y="2855913"/>
            <a:ext cx="177800" cy="2492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15876" rIns="0" bIns="0"/>
          <a:lstStyle/>
          <a:p>
            <a:r>
              <a:rPr lang="it-IT">
                <a:solidFill>
                  <a:srgbClr val="000000"/>
                </a:solidFill>
                <a:cs typeface="Arial" charset="0"/>
              </a:rPr>
              <a:t>ik</a:t>
            </a:r>
          </a:p>
        </p:txBody>
      </p:sp>
      <p:sp>
        <p:nvSpPr>
          <p:cNvPr id="35943" name="AutoShape 103"/>
          <p:cNvSpPr>
            <a:spLocks noChangeArrowheads="1"/>
          </p:cNvSpPr>
          <p:nvPr/>
        </p:nvSpPr>
        <p:spPr bwMode="auto">
          <a:xfrm>
            <a:off x="4432300" y="2127250"/>
            <a:ext cx="1268413" cy="1487488"/>
          </a:xfrm>
          <a:prstGeom prst="roundRect">
            <a:avLst>
              <a:gd name="adj" fmla="val 125"/>
            </a:avLst>
          </a:prstGeom>
          <a:solidFill>
            <a:srgbClr val="CCFF99"/>
          </a:solidFill>
          <a:ln w="90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944" name="Freeform 104"/>
          <p:cNvSpPr>
            <a:spLocks noChangeArrowheads="1"/>
          </p:cNvSpPr>
          <p:nvPr/>
        </p:nvSpPr>
        <p:spPr bwMode="auto">
          <a:xfrm>
            <a:off x="4432300" y="2127250"/>
            <a:ext cx="1270000" cy="14874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526" y="0"/>
              </a:cxn>
              <a:cxn ang="0">
                <a:pos x="3526" y="4132"/>
              </a:cxn>
              <a:cxn ang="0">
                <a:pos x="0" y="4132"/>
              </a:cxn>
              <a:cxn ang="0">
                <a:pos x="0" y="0"/>
              </a:cxn>
            </a:cxnLst>
            <a:rect l="0" t="0" r="r" b="b"/>
            <a:pathLst>
              <a:path w="3527" h="4133">
                <a:moveTo>
                  <a:pt x="0" y="0"/>
                </a:moveTo>
                <a:lnTo>
                  <a:pt x="3526" y="0"/>
                </a:lnTo>
                <a:lnTo>
                  <a:pt x="3526" y="4132"/>
                </a:lnTo>
                <a:lnTo>
                  <a:pt x="0" y="4132"/>
                </a:lnTo>
                <a:lnTo>
                  <a:pt x="0" y="0"/>
                </a:lnTo>
              </a:path>
            </a:pathLst>
          </a:custGeom>
          <a:noFill/>
          <a:ln w="900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35945" name="AutoShape 105"/>
          <p:cNvSpPr>
            <a:spLocks noChangeArrowheads="1"/>
          </p:cNvSpPr>
          <p:nvPr/>
        </p:nvSpPr>
        <p:spPr bwMode="auto">
          <a:xfrm>
            <a:off x="4878388" y="2592388"/>
            <a:ext cx="327025" cy="390525"/>
          </a:xfrm>
          <a:prstGeom prst="roundRect">
            <a:avLst>
              <a:gd name="adj" fmla="val 481"/>
            </a:avLst>
          </a:prstGeom>
          <a:noFill/>
          <a:ln w="90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946" name="Text Box 106"/>
          <p:cNvSpPr txBox="1">
            <a:spLocks noChangeArrowheads="1"/>
          </p:cNvSpPr>
          <p:nvPr/>
        </p:nvSpPr>
        <p:spPr bwMode="auto">
          <a:xfrm>
            <a:off x="4987925" y="2603500"/>
            <a:ext cx="131763" cy="349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2000" b="1">
                <a:solidFill>
                  <a:srgbClr val="C0C0C0"/>
                </a:solidFill>
                <a:latin typeface="Comic Sans MS" pitchFamily="64" charset="0"/>
              </a:rPr>
              <a:t>f</a:t>
            </a:r>
          </a:p>
        </p:txBody>
      </p:sp>
      <p:sp>
        <p:nvSpPr>
          <p:cNvPr id="35947" name="Text Box 107"/>
          <p:cNvSpPr txBox="1">
            <a:spLocks noChangeArrowheads="1"/>
          </p:cNvSpPr>
          <p:nvPr/>
        </p:nvSpPr>
        <p:spPr bwMode="auto">
          <a:xfrm>
            <a:off x="4978400" y="2595563"/>
            <a:ext cx="131763" cy="349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2000" b="1">
                <a:solidFill>
                  <a:srgbClr val="000000"/>
                </a:solidFill>
                <a:latin typeface="Comic Sans MS" pitchFamily="64" charset="0"/>
              </a:rPr>
              <a:t>f</a:t>
            </a:r>
          </a:p>
        </p:txBody>
      </p:sp>
      <p:sp>
        <p:nvSpPr>
          <p:cNvPr id="35948" name="AutoShape 108"/>
          <p:cNvSpPr>
            <a:spLocks noChangeArrowheads="1"/>
          </p:cNvSpPr>
          <p:nvPr/>
        </p:nvSpPr>
        <p:spPr bwMode="auto">
          <a:xfrm>
            <a:off x="4124325" y="2071688"/>
            <a:ext cx="376238" cy="1608137"/>
          </a:xfrm>
          <a:prstGeom prst="roundRect">
            <a:avLst>
              <a:gd name="adj" fmla="val 421"/>
            </a:avLst>
          </a:prstGeom>
          <a:noFill/>
          <a:ln w="90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949" name="Text Box 109"/>
          <p:cNvSpPr txBox="1">
            <a:spLocks noChangeArrowheads="1"/>
          </p:cNvSpPr>
          <p:nvPr/>
        </p:nvSpPr>
        <p:spPr bwMode="auto">
          <a:xfrm>
            <a:off x="4264025" y="2084388"/>
            <a:ext cx="96838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1</a:t>
            </a:r>
          </a:p>
        </p:txBody>
      </p:sp>
      <p:sp>
        <p:nvSpPr>
          <p:cNvPr id="35950" name="Text Box 110"/>
          <p:cNvSpPr txBox="1">
            <a:spLocks noChangeArrowheads="1"/>
          </p:cNvSpPr>
          <p:nvPr/>
        </p:nvSpPr>
        <p:spPr bwMode="auto">
          <a:xfrm>
            <a:off x="4283075" y="2252663"/>
            <a:ext cx="68263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.</a:t>
            </a:r>
          </a:p>
        </p:txBody>
      </p:sp>
      <p:sp>
        <p:nvSpPr>
          <p:cNvPr id="35951" name="Text Box 111"/>
          <p:cNvSpPr txBox="1">
            <a:spLocks noChangeArrowheads="1"/>
          </p:cNvSpPr>
          <p:nvPr/>
        </p:nvSpPr>
        <p:spPr bwMode="auto">
          <a:xfrm>
            <a:off x="4283075" y="2428875"/>
            <a:ext cx="68263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.</a:t>
            </a:r>
          </a:p>
        </p:txBody>
      </p:sp>
      <p:sp>
        <p:nvSpPr>
          <p:cNvPr id="35952" name="Text Box 112"/>
          <p:cNvSpPr txBox="1">
            <a:spLocks noChangeArrowheads="1"/>
          </p:cNvSpPr>
          <p:nvPr/>
        </p:nvSpPr>
        <p:spPr bwMode="auto">
          <a:xfrm>
            <a:off x="4283075" y="2595563"/>
            <a:ext cx="68263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.</a:t>
            </a:r>
          </a:p>
        </p:txBody>
      </p:sp>
      <p:sp>
        <p:nvSpPr>
          <p:cNvPr id="35953" name="Text Box 113"/>
          <p:cNvSpPr txBox="1">
            <a:spLocks noChangeArrowheads="1"/>
          </p:cNvSpPr>
          <p:nvPr/>
        </p:nvSpPr>
        <p:spPr bwMode="auto">
          <a:xfrm>
            <a:off x="4283075" y="2763838"/>
            <a:ext cx="68263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.</a:t>
            </a:r>
          </a:p>
        </p:txBody>
      </p:sp>
      <p:sp>
        <p:nvSpPr>
          <p:cNvPr id="35954" name="Text Box 114"/>
          <p:cNvSpPr txBox="1">
            <a:spLocks noChangeArrowheads="1"/>
          </p:cNvSpPr>
          <p:nvPr/>
        </p:nvSpPr>
        <p:spPr bwMode="auto">
          <a:xfrm>
            <a:off x="4283075" y="2930525"/>
            <a:ext cx="68263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.</a:t>
            </a:r>
          </a:p>
        </p:txBody>
      </p:sp>
      <p:sp>
        <p:nvSpPr>
          <p:cNvPr id="35955" name="Text Box 115"/>
          <p:cNvSpPr txBox="1">
            <a:spLocks noChangeArrowheads="1"/>
          </p:cNvSpPr>
          <p:nvPr/>
        </p:nvSpPr>
        <p:spPr bwMode="auto">
          <a:xfrm>
            <a:off x="4283075" y="3098800"/>
            <a:ext cx="68263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.</a:t>
            </a:r>
          </a:p>
        </p:txBody>
      </p:sp>
      <p:sp>
        <p:nvSpPr>
          <p:cNvPr id="35956" name="Text Box 116"/>
          <p:cNvSpPr txBox="1">
            <a:spLocks noChangeArrowheads="1"/>
          </p:cNvSpPr>
          <p:nvPr/>
        </p:nvSpPr>
        <p:spPr bwMode="auto">
          <a:xfrm>
            <a:off x="4283075" y="3265488"/>
            <a:ext cx="68263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.</a:t>
            </a:r>
          </a:p>
        </p:txBody>
      </p:sp>
      <p:sp>
        <p:nvSpPr>
          <p:cNvPr id="35957" name="Text Box 117"/>
          <p:cNvSpPr txBox="1">
            <a:spLocks noChangeArrowheads="1"/>
          </p:cNvSpPr>
          <p:nvPr/>
        </p:nvSpPr>
        <p:spPr bwMode="auto">
          <a:xfrm>
            <a:off x="4273550" y="3441700"/>
            <a:ext cx="85725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 i="1">
                <a:solidFill>
                  <a:srgbClr val="000000"/>
                </a:solidFill>
                <a:latin typeface="Comic Sans MS" pitchFamily="64" charset="0"/>
              </a:rPr>
              <a:t>p</a:t>
            </a:r>
          </a:p>
        </p:txBody>
      </p:sp>
      <p:sp>
        <p:nvSpPr>
          <p:cNvPr id="35958" name="AutoShape 118"/>
          <p:cNvSpPr>
            <a:spLocks noChangeArrowheads="1"/>
          </p:cNvSpPr>
          <p:nvPr/>
        </p:nvSpPr>
        <p:spPr bwMode="auto">
          <a:xfrm>
            <a:off x="4483100" y="1924050"/>
            <a:ext cx="1169988" cy="185738"/>
          </a:xfrm>
          <a:prstGeom prst="roundRect">
            <a:avLst>
              <a:gd name="adj" fmla="val 861"/>
            </a:avLst>
          </a:prstGeom>
          <a:noFill/>
          <a:ln w="90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959" name="Text Box 119"/>
          <p:cNvSpPr txBox="1">
            <a:spLocks noChangeArrowheads="1"/>
          </p:cNvSpPr>
          <p:nvPr/>
        </p:nvSpPr>
        <p:spPr bwMode="auto">
          <a:xfrm>
            <a:off x="4483100" y="1908175"/>
            <a:ext cx="166688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1 </a:t>
            </a:r>
          </a:p>
        </p:txBody>
      </p:sp>
      <p:sp>
        <p:nvSpPr>
          <p:cNvPr id="35960" name="Text Box 120"/>
          <p:cNvSpPr txBox="1">
            <a:spLocks noChangeArrowheads="1"/>
          </p:cNvSpPr>
          <p:nvPr/>
        </p:nvSpPr>
        <p:spPr bwMode="auto">
          <a:xfrm>
            <a:off x="4651375" y="1908175"/>
            <a:ext cx="107950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…</a:t>
            </a:r>
          </a:p>
        </p:txBody>
      </p:sp>
      <p:sp>
        <p:nvSpPr>
          <p:cNvPr id="35961" name="Text Box 121"/>
          <p:cNvSpPr txBox="1">
            <a:spLocks noChangeArrowheads="1"/>
          </p:cNvSpPr>
          <p:nvPr/>
        </p:nvSpPr>
        <p:spPr bwMode="auto">
          <a:xfrm>
            <a:off x="4899025" y="1908175"/>
            <a:ext cx="107950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…</a:t>
            </a:r>
          </a:p>
        </p:txBody>
      </p:sp>
      <p:sp>
        <p:nvSpPr>
          <p:cNvPr id="35962" name="Text Box 122"/>
          <p:cNvSpPr txBox="1">
            <a:spLocks noChangeArrowheads="1"/>
          </p:cNvSpPr>
          <p:nvPr/>
        </p:nvSpPr>
        <p:spPr bwMode="auto">
          <a:xfrm>
            <a:off x="5146675" y="1908175"/>
            <a:ext cx="107950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…</a:t>
            </a:r>
          </a:p>
        </p:txBody>
      </p:sp>
      <p:sp>
        <p:nvSpPr>
          <p:cNvPr id="35963" name="Text Box 123"/>
          <p:cNvSpPr txBox="1">
            <a:spLocks noChangeArrowheads="1"/>
          </p:cNvSpPr>
          <p:nvPr/>
        </p:nvSpPr>
        <p:spPr bwMode="auto">
          <a:xfrm>
            <a:off x="5394325" y="1908175"/>
            <a:ext cx="107950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…</a:t>
            </a:r>
          </a:p>
        </p:txBody>
      </p:sp>
      <p:sp>
        <p:nvSpPr>
          <p:cNvPr id="35964" name="Text Box 124"/>
          <p:cNvSpPr txBox="1">
            <a:spLocks noChangeArrowheads="1"/>
          </p:cNvSpPr>
          <p:nvPr/>
        </p:nvSpPr>
        <p:spPr bwMode="auto">
          <a:xfrm>
            <a:off x="5573713" y="1908175"/>
            <a:ext cx="82550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 i="1">
                <a:solidFill>
                  <a:srgbClr val="000000"/>
                </a:solidFill>
                <a:latin typeface="Comic Sans MS" pitchFamily="64" charset="0"/>
              </a:rPr>
              <a:t>n</a:t>
            </a:r>
          </a:p>
        </p:txBody>
      </p:sp>
      <p:sp>
        <p:nvSpPr>
          <p:cNvPr id="35965" name="AutoShape 125"/>
          <p:cNvSpPr>
            <a:spLocks noChangeArrowheads="1"/>
          </p:cNvSpPr>
          <p:nvPr/>
        </p:nvSpPr>
        <p:spPr bwMode="auto">
          <a:xfrm>
            <a:off x="5006975" y="2806700"/>
            <a:ext cx="525463" cy="352425"/>
          </a:xfrm>
          <a:prstGeom prst="roundRect">
            <a:avLst>
              <a:gd name="adj" fmla="val 449"/>
            </a:avLst>
          </a:prstGeom>
          <a:noFill/>
          <a:ln w="90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966" name="Text Box 126"/>
          <p:cNvSpPr txBox="1">
            <a:spLocks noChangeArrowheads="1"/>
          </p:cNvSpPr>
          <p:nvPr/>
        </p:nvSpPr>
        <p:spPr bwMode="auto">
          <a:xfrm>
            <a:off x="5106988" y="2855913"/>
            <a:ext cx="177800" cy="2492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15876" rIns="0" bIns="0"/>
          <a:lstStyle/>
          <a:p>
            <a:r>
              <a:rPr lang="it-IT">
                <a:solidFill>
                  <a:srgbClr val="000000"/>
                </a:solidFill>
                <a:cs typeface="Arial" charset="0"/>
              </a:rPr>
              <a:t>ik</a:t>
            </a:r>
          </a:p>
        </p:txBody>
      </p:sp>
      <p:sp>
        <p:nvSpPr>
          <p:cNvPr id="35967" name="AutoShape 127"/>
          <p:cNvSpPr>
            <a:spLocks noChangeArrowheads="1"/>
          </p:cNvSpPr>
          <p:nvPr/>
        </p:nvSpPr>
        <p:spPr bwMode="auto">
          <a:xfrm>
            <a:off x="4124325" y="2071688"/>
            <a:ext cx="376238" cy="1608137"/>
          </a:xfrm>
          <a:prstGeom prst="roundRect">
            <a:avLst>
              <a:gd name="adj" fmla="val 421"/>
            </a:avLst>
          </a:prstGeom>
          <a:noFill/>
          <a:ln w="90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968" name="Text Box 128"/>
          <p:cNvSpPr txBox="1">
            <a:spLocks noChangeArrowheads="1"/>
          </p:cNvSpPr>
          <p:nvPr/>
        </p:nvSpPr>
        <p:spPr bwMode="auto">
          <a:xfrm>
            <a:off x="4264025" y="2084388"/>
            <a:ext cx="96838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1</a:t>
            </a:r>
          </a:p>
        </p:txBody>
      </p:sp>
      <p:sp>
        <p:nvSpPr>
          <p:cNvPr id="35969" name="Text Box 129"/>
          <p:cNvSpPr txBox="1">
            <a:spLocks noChangeArrowheads="1"/>
          </p:cNvSpPr>
          <p:nvPr/>
        </p:nvSpPr>
        <p:spPr bwMode="auto">
          <a:xfrm>
            <a:off x="4283075" y="2252663"/>
            <a:ext cx="68263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.</a:t>
            </a:r>
          </a:p>
        </p:txBody>
      </p:sp>
      <p:sp>
        <p:nvSpPr>
          <p:cNvPr id="35970" name="Text Box 130"/>
          <p:cNvSpPr txBox="1">
            <a:spLocks noChangeArrowheads="1"/>
          </p:cNvSpPr>
          <p:nvPr/>
        </p:nvSpPr>
        <p:spPr bwMode="auto">
          <a:xfrm>
            <a:off x="4283075" y="2428875"/>
            <a:ext cx="68263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.</a:t>
            </a:r>
          </a:p>
        </p:txBody>
      </p:sp>
      <p:sp>
        <p:nvSpPr>
          <p:cNvPr id="35971" name="Text Box 131"/>
          <p:cNvSpPr txBox="1">
            <a:spLocks noChangeArrowheads="1"/>
          </p:cNvSpPr>
          <p:nvPr/>
        </p:nvSpPr>
        <p:spPr bwMode="auto">
          <a:xfrm>
            <a:off x="4283075" y="2595563"/>
            <a:ext cx="68263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.</a:t>
            </a:r>
          </a:p>
        </p:txBody>
      </p:sp>
      <p:sp>
        <p:nvSpPr>
          <p:cNvPr id="35972" name="Text Box 132"/>
          <p:cNvSpPr txBox="1">
            <a:spLocks noChangeArrowheads="1"/>
          </p:cNvSpPr>
          <p:nvPr/>
        </p:nvSpPr>
        <p:spPr bwMode="auto">
          <a:xfrm>
            <a:off x="4283075" y="2763838"/>
            <a:ext cx="68263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.</a:t>
            </a:r>
          </a:p>
        </p:txBody>
      </p:sp>
      <p:sp>
        <p:nvSpPr>
          <p:cNvPr id="35973" name="Text Box 133"/>
          <p:cNvSpPr txBox="1">
            <a:spLocks noChangeArrowheads="1"/>
          </p:cNvSpPr>
          <p:nvPr/>
        </p:nvSpPr>
        <p:spPr bwMode="auto">
          <a:xfrm>
            <a:off x="4283075" y="2930525"/>
            <a:ext cx="68263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.</a:t>
            </a:r>
          </a:p>
        </p:txBody>
      </p:sp>
      <p:sp>
        <p:nvSpPr>
          <p:cNvPr id="35974" name="Text Box 134"/>
          <p:cNvSpPr txBox="1">
            <a:spLocks noChangeArrowheads="1"/>
          </p:cNvSpPr>
          <p:nvPr/>
        </p:nvSpPr>
        <p:spPr bwMode="auto">
          <a:xfrm>
            <a:off x="4283075" y="3098800"/>
            <a:ext cx="68263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.</a:t>
            </a:r>
          </a:p>
        </p:txBody>
      </p:sp>
      <p:sp>
        <p:nvSpPr>
          <p:cNvPr id="35975" name="Text Box 135"/>
          <p:cNvSpPr txBox="1">
            <a:spLocks noChangeArrowheads="1"/>
          </p:cNvSpPr>
          <p:nvPr/>
        </p:nvSpPr>
        <p:spPr bwMode="auto">
          <a:xfrm>
            <a:off x="4283075" y="3265488"/>
            <a:ext cx="68263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.</a:t>
            </a:r>
          </a:p>
        </p:txBody>
      </p:sp>
      <p:sp>
        <p:nvSpPr>
          <p:cNvPr id="35976" name="Text Box 136"/>
          <p:cNvSpPr txBox="1">
            <a:spLocks noChangeArrowheads="1"/>
          </p:cNvSpPr>
          <p:nvPr/>
        </p:nvSpPr>
        <p:spPr bwMode="auto">
          <a:xfrm>
            <a:off x="4273550" y="3441700"/>
            <a:ext cx="85725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 i="1">
                <a:solidFill>
                  <a:srgbClr val="000000"/>
                </a:solidFill>
                <a:latin typeface="Comic Sans MS" pitchFamily="64" charset="0"/>
              </a:rPr>
              <a:t>p</a:t>
            </a:r>
          </a:p>
        </p:txBody>
      </p:sp>
      <p:sp>
        <p:nvSpPr>
          <p:cNvPr id="35977" name="AutoShape 137"/>
          <p:cNvSpPr>
            <a:spLocks noChangeArrowheads="1"/>
          </p:cNvSpPr>
          <p:nvPr/>
        </p:nvSpPr>
        <p:spPr bwMode="auto">
          <a:xfrm>
            <a:off x="4483100" y="1924050"/>
            <a:ext cx="1169988" cy="185738"/>
          </a:xfrm>
          <a:prstGeom prst="roundRect">
            <a:avLst>
              <a:gd name="adj" fmla="val 861"/>
            </a:avLst>
          </a:prstGeom>
          <a:noFill/>
          <a:ln w="90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978" name="Text Box 138"/>
          <p:cNvSpPr txBox="1">
            <a:spLocks noChangeArrowheads="1"/>
          </p:cNvSpPr>
          <p:nvPr/>
        </p:nvSpPr>
        <p:spPr bwMode="auto">
          <a:xfrm>
            <a:off x="4483100" y="1908175"/>
            <a:ext cx="166688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1 </a:t>
            </a:r>
          </a:p>
        </p:txBody>
      </p:sp>
      <p:sp>
        <p:nvSpPr>
          <p:cNvPr id="35979" name="Text Box 139"/>
          <p:cNvSpPr txBox="1">
            <a:spLocks noChangeArrowheads="1"/>
          </p:cNvSpPr>
          <p:nvPr/>
        </p:nvSpPr>
        <p:spPr bwMode="auto">
          <a:xfrm>
            <a:off x="4651375" y="1908175"/>
            <a:ext cx="107950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…</a:t>
            </a:r>
          </a:p>
        </p:txBody>
      </p:sp>
      <p:sp>
        <p:nvSpPr>
          <p:cNvPr id="35980" name="Text Box 140"/>
          <p:cNvSpPr txBox="1">
            <a:spLocks noChangeArrowheads="1"/>
          </p:cNvSpPr>
          <p:nvPr/>
        </p:nvSpPr>
        <p:spPr bwMode="auto">
          <a:xfrm>
            <a:off x="4899025" y="1908175"/>
            <a:ext cx="107950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…</a:t>
            </a:r>
          </a:p>
        </p:txBody>
      </p:sp>
      <p:sp>
        <p:nvSpPr>
          <p:cNvPr id="35981" name="Text Box 141"/>
          <p:cNvSpPr txBox="1">
            <a:spLocks noChangeArrowheads="1"/>
          </p:cNvSpPr>
          <p:nvPr/>
        </p:nvSpPr>
        <p:spPr bwMode="auto">
          <a:xfrm>
            <a:off x="5146675" y="1908175"/>
            <a:ext cx="107950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…</a:t>
            </a:r>
          </a:p>
        </p:txBody>
      </p:sp>
      <p:sp>
        <p:nvSpPr>
          <p:cNvPr id="35982" name="Text Box 142"/>
          <p:cNvSpPr txBox="1">
            <a:spLocks noChangeArrowheads="1"/>
          </p:cNvSpPr>
          <p:nvPr/>
        </p:nvSpPr>
        <p:spPr bwMode="auto">
          <a:xfrm>
            <a:off x="5394325" y="1908175"/>
            <a:ext cx="107950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>
                <a:solidFill>
                  <a:srgbClr val="000000"/>
                </a:solidFill>
                <a:latin typeface="Comic Sans MS" pitchFamily="64" charset="0"/>
              </a:rPr>
              <a:t>…</a:t>
            </a:r>
          </a:p>
        </p:txBody>
      </p:sp>
      <p:sp>
        <p:nvSpPr>
          <p:cNvPr id="35983" name="Text Box 143"/>
          <p:cNvSpPr txBox="1">
            <a:spLocks noChangeArrowheads="1"/>
          </p:cNvSpPr>
          <p:nvPr/>
        </p:nvSpPr>
        <p:spPr bwMode="auto">
          <a:xfrm>
            <a:off x="5573713" y="1908175"/>
            <a:ext cx="82550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lnSpc>
                <a:spcPct val="117000"/>
              </a:lnSpc>
            </a:pPr>
            <a:r>
              <a:rPr lang="it-IT" sz="1200" b="1" i="1">
                <a:solidFill>
                  <a:srgbClr val="000000"/>
                </a:solidFill>
                <a:latin typeface="Comic Sans MS" pitchFamily="64" charset="0"/>
              </a:rPr>
              <a:t>n</a:t>
            </a:r>
          </a:p>
        </p:txBody>
      </p:sp>
      <p:sp>
        <p:nvSpPr>
          <p:cNvPr id="35984" name="AutoShape 144"/>
          <p:cNvSpPr>
            <a:spLocks noChangeArrowheads="1"/>
          </p:cNvSpPr>
          <p:nvPr/>
        </p:nvSpPr>
        <p:spPr bwMode="auto">
          <a:xfrm>
            <a:off x="5006975" y="2806700"/>
            <a:ext cx="525463" cy="352425"/>
          </a:xfrm>
          <a:prstGeom prst="roundRect">
            <a:avLst>
              <a:gd name="adj" fmla="val 449"/>
            </a:avLst>
          </a:prstGeom>
          <a:noFill/>
          <a:ln w="90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985" name="Text Box 145"/>
          <p:cNvSpPr txBox="1">
            <a:spLocks noChangeArrowheads="1"/>
          </p:cNvSpPr>
          <p:nvPr/>
        </p:nvSpPr>
        <p:spPr bwMode="auto">
          <a:xfrm>
            <a:off x="5106988" y="2855913"/>
            <a:ext cx="177800" cy="2492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15876" rIns="0" bIns="0"/>
          <a:lstStyle/>
          <a:p>
            <a:r>
              <a:rPr lang="it-IT">
                <a:solidFill>
                  <a:srgbClr val="000000"/>
                </a:solidFill>
                <a:cs typeface="Arial" charset="0"/>
              </a:rPr>
              <a:t>ik</a:t>
            </a:r>
          </a:p>
        </p:txBody>
      </p:sp>
      <p:sp>
        <p:nvSpPr>
          <p:cNvPr id="35986" name="Line 146"/>
          <p:cNvSpPr>
            <a:spLocks noChangeShapeType="1"/>
          </p:cNvSpPr>
          <p:nvPr/>
        </p:nvSpPr>
        <p:spPr bwMode="auto">
          <a:xfrm>
            <a:off x="5080000" y="4543425"/>
            <a:ext cx="1588" cy="419100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 type="triangle" w="med" len="med"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35987" name="Rectangle 147"/>
          <p:cNvSpPr>
            <a:spLocks noChangeArrowheads="1"/>
          </p:cNvSpPr>
          <p:nvPr/>
        </p:nvSpPr>
        <p:spPr bwMode="auto">
          <a:xfrm>
            <a:off x="3552825" y="5032375"/>
            <a:ext cx="3322638" cy="406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en-US" b="1">
                <a:solidFill>
                  <a:srgbClr val="33CC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  <a:cs typeface="Arial" charset="0"/>
              </a:rPr>
              <a:t>tabella di contingenza</a:t>
            </a:r>
          </a:p>
        </p:txBody>
      </p:sp>
      <p:sp>
        <p:nvSpPr>
          <p:cNvPr id="35988" name="Text Box 148"/>
          <p:cNvSpPr txBox="1">
            <a:spLocks noChangeArrowheads="1"/>
          </p:cNvSpPr>
          <p:nvPr/>
        </p:nvSpPr>
        <p:spPr bwMode="auto">
          <a:xfrm>
            <a:off x="1176338" y="5711825"/>
            <a:ext cx="7883525" cy="908050"/>
          </a:xfrm>
          <a:prstGeom prst="rect">
            <a:avLst/>
          </a:prstGeom>
          <a:solidFill>
            <a:srgbClr val="DDDDDD"/>
          </a:solidFill>
          <a:ln w="2844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GB" sz="16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2" charset="0"/>
                <a:cs typeface="Arial" charset="0"/>
              </a:rPr>
              <a:t>N. B. Alternativamente la si considera una matrice </a:t>
            </a: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GB" sz="1600" b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2" charset="0"/>
                <a:cs typeface="Arial" charset="0"/>
              </a:rPr>
              <a:t>individui</a:t>
            </a:r>
            <a:r>
              <a:rPr lang="en-GB" sz="1600" b="1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2" charset="0"/>
                <a:cs typeface="Arial" charset="0"/>
              </a:rPr>
              <a:t> </a:t>
            </a:r>
            <a:r>
              <a:rPr lang="en-GB" sz="1600" b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2" charset="0"/>
                <a:cs typeface="Arial" charset="0"/>
              </a:rPr>
              <a:t>(</a:t>
            </a:r>
            <a:r>
              <a:rPr lang="en-GB" sz="16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2" charset="0"/>
                <a:cs typeface="Arial" charset="0"/>
              </a:rPr>
              <a:t>documenti</a:t>
            </a:r>
            <a:r>
              <a:rPr lang="en-GB" sz="1600" b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2" charset="0"/>
                <a:cs typeface="Arial" charset="0"/>
              </a:rPr>
              <a:t>)</a:t>
            </a:r>
            <a:r>
              <a:rPr lang="en-GB" sz="16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2" charset="0"/>
                <a:cs typeface="Arial" charset="0"/>
              </a:rPr>
              <a:t>-</a:t>
            </a:r>
            <a:r>
              <a:rPr lang="en-GB" sz="1600" b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2" charset="0"/>
                <a:cs typeface="Arial" charset="0"/>
              </a:rPr>
              <a:t>variabili (</a:t>
            </a:r>
            <a:r>
              <a:rPr lang="en-GB" sz="16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2" charset="0"/>
                <a:cs typeface="Arial" charset="0"/>
              </a:rPr>
              <a:t>termini</a:t>
            </a:r>
            <a:r>
              <a:rPr lang="en-GB" sz="1600" b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2" charset="0"/>
                <a:cs typeface="Arial" charset="0"/>
              </a:rPr>
              <a:t>)</a:t>
            </a:r>
            <a:r>
              <a:rPr lang="en-GB" sz="1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2" charset="0"/>
                <a:cs typeface="Arial" charset="0"/>
              </a:rPr>
              <a:t> </a:t>
            </a:r>
            <a:r>
              <a:rPr lang="en-GB" sz="16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2" charset="0"/>
                <a:cs typeface="Arial" charset="0"/>
              </a:rPr>
              <a:t>one, al fine di modellizzare il comportamento lessicale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595313" y="1398588"/>
            <a:ext cx="8810625" cy="3492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just">
              <a:lnSpc>
                <a:spcPct val="100000"/>
              </a:lnSpc>
              <a:spcBef>
                <a:spcPts val="25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 immense basi di dati il ricalcolo della matrice di distanze ad ogni passo (anche in algortmi k-medie) è estremamente oneroso</a:t>
            </a:r>
          </a:p>
          <a:p>
            <a:pPr algn="just">
              <a:lnSpc>
                <a:spcPct val="100000"/>
              </a:lnSpc>
              <a:spcBef>
                <a:spcPts val="25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scelta di un criterio da ottimizzare durante la procedura di cluster riduce il problema , essendo necessario ad ogni passo ricalcolare soltanto l'indice</a:t>
            </a:r>
          </a:p>
          <a:p>
            <a:pPr algn="just">
              <a:lnSpc>
                <a:spcPct val="100000"/>
              </a:lnSpc>
              <a:spcBef>
                <a:spcPts val="25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Inoltre, alle volte è possibile introdurre delle considerazioni teorico sul comportamento dell'indice che possono rappresentare una ulteriore riduzione del peso computazionale</a:t>
            </a:r>
          </a:p>
        </p:txBody>
      </p:sp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796925" y="604838"/>
            <a:ext cx="3933825" cy="539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it-IT" sz="29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Peso computazionale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6913" y="1263650"/>
            <a:ext cx="8420100" cy="50498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873125" y="1189038"/>
            <a:ext cx="8651875" cy="1917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just">
              <a:lnSpc>
                <a:spcPct val="15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In letteratura (Van Mechelen, et al., 2004), sono state individuate diverse famiglie di </a:t>
            </a:r>
            <a:r>
              <a:rPr lang="en-GB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algoritmi di co-clustering</a:t>
            </a:r>
            <a:r>
              <a:rPr lang="en-GB" b="1">
                <a:solidFill>
                  <a:srgbClr val="33CC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 </a:t>
            </a:r>
          </a:p>
          <a:p>
            <a:pPr algn="just">
              <a:lnSpc>
                <a:spcPct val="15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Qui seguiamo l'approccio </a:t>
            </a:r>
            <a:r>
              <a:rPr lang="en-GB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deterministico</a:t>
            </a:r>
            <a:r>
              <a:rPr lang="en-GB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, che non necessita di assunzioni distribuzionali </a:t>
            </a:r>
          </a:p>
        </p:txBody>
      </p:sp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714375" y="635000"/>
            <a:ext cx="6635750" cy="506413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it-IT" sz="27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I metodi deterministici di co-clustering</a:t>
            </a: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873125" y="3228975"/>
            <a:ext cx="8494713" cy="3530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I metodi deterministici sono di solito </a:t>
            </a:r>
            <a:r>
              <a:rPr lang="en-GB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block modelling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Sono basati sull'assunzione che dopo un appropriata permutazione di righe e colonne della matrice iniziale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I dati prenderanno una forma riconducibile ad una matrice a blocchi diagonali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L'</a:t>
            </a:r>
            <a:r>
              <a:rPr lang="en-GB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obiettivo </a:t>
            </a:r>
            <a:r>
              <a:rPr lang="en-GB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è quindi quello di</a:t>
            </a:r>
            <a:r>
              <a:rPr lang="en-GB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 ricostruire </a:t>
            </a:r>
            <a:r>
              <a:rPr lang="en-GB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una opportuna</a:t>
            </a:r>
            <a:r>
              <a:rPr lang="en-GB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 matrice a blocchi diagonali </a:t>
            </a:r>
            <a:r>
              <a:rPr lang="en-GB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2" charset="0"/>
              </a:rPr>
              <a:t>con la minor perdita di informazione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434975" y="1057275"/>
            <a:ext cx="9402763" cy="708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Batang" charset="-127"/>
              </a:rPr>
              <a:t>Lavorando con tabelle di contingenza, la forza dell'associazione  è classicamente misurata dal:</a:t>
            </a:r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673100" y="3278188"/>
            <a:ext cx="8494713" cy="1420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FR" dirty="0" err="1">
                <a:solidFill>
                  <a:srgbClr val="000000"/>
                </a:solidFill>
                <a:cs typeface="Times New Roman" pitchFamily="16" charset="0"/>
              </a:rPr>
              <a:t>dove</a:t>
            </a:r>
            <a:r>
              <a:rPr lang="fr-FR" dirty="0">
                <a:solidFill>
                  <a:srgbClr val="000000"/>
                </a:solidFill>
                <a:cs typeface="Times New Roman" pitchFamily="16" charset="0"/>
              </a:rPr>
              <a:t> 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</a:t>
            </a:r>
            <a:r>
              <a:rPr lang="en-GB" i="1" dirty="0" err="1">
                <a:solidFill>
                  <a:srgbClr val="000000"/>
                </a:solidFill>
                <a:ea typeface="Batang" charset="-127"/>
              </a:rPr>
              <a:t>f</a:t>
            </a:r>
            <a:r>
              <a:rPr lang="en-GB" i="1" baseline="-30000" dirty="0" err="1">
                <a:solidFill>
                  <a:srgbClr val="000000"/>
                </a:solidFill>
                <a:ea typeface="Batang" charset="-127"/>
              </a:rPr>
              <a:t>ij</a:t>
            </a:r>
            <a:r>
              <a:rPr lang="en-GB" baseline="-30000" dirty="0">
                <a:solidFill>
                  <a:srgbClr val="000000"/>
                </a:solidFill>
                <a:ea typeface="Batang" charset="-127"/>
              </a:rPr>
              <a:t> 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è la 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frequenza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relativa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della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cella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</a:t>
            </a:r>
            <a:r>
              <a:rPr lang="en-GB" i="1" dirty="0" err="1">
                <a:solidFill>
                  <a:srgbClr val="000000"/>
                </a:solidFill>
                <a:ea typeface="Batang" charset="-127"/>
              </a:rPr>
              <a:t>ij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, </a:t>
            </a:r>
            <a:r>
              <a:rPr lang="en-GB" i="1" dirty="0" err="1">
                <a:solidFill>
                  <a:srgbClr val="000000"/>
                </a:solidFill>
                <a:ea typeface="Batang" charset="-127"/>
              </a:rPr>
              <a:t>f</a:t>
            </a:r>
            <a:r>
              <a:rPr lang="en-GB" i="1" baseline="-30000" dirty="0" err="1">
                <a:solidFill>
                  <a:srgbClr val="000000"/>
                </a:solidFill>
                <a:ea typeface="Batang" charset="-127"/>
              </a:rPr>
              <a:t>i</a:t>
            </a:r>
            <a:r>
              <a:rPr lang="en-GB" baseline="-30000" dirty="0">
                <a:solidFill>
                  <a:srgbClr val="000000"/>
                </a:solidFill>
                <a:ea typeface="Batang" charset="-127"/>
              </a:rPr>
              <a:t>. 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(e </a:t>
            </a:r>
            <a:r>
              <a:rPr lang="en-GB" i="1" dirty="0" err="1">
                <a:solidFill>
                  <a:srgbClr val="000000"/>
                </a:solidFill>
                <a:ea typeface="Batang" charset="-127"/>
              </a:rPr>
              <a:t>f</a:t>
            </a:r>
            <a:r>
              <a:rPr lang="en-GB" baseline="-30000" dirty="0" err="1">
                <a:solidFill>
                  <a:srgbClr val="000000"/>
                </a:solidFill>
                <a:ea typeface="Batang" charset="-127"/>
              </a:rPr>
              <a:t>.j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)</a:t>
            </a:r>
            <a:r>
              <a:rPr lang="en-GB" dirty="0">
                <a:solidFill>
                  <a:srgbClr val="000000"/>
                </a:solidFill>
                <a:ea typeface="굴림" charset="-127"/>
              </a:rPr>
              <a:t> 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sono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i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marginali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di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riga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(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di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colonna), 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calcolato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per 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l'intera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tabella</a:t>
            </a:r>
            <a:endParaRPr lang="en-GB" dirty="0">
              <a:solidFill>
                <a:srgbClr val="000000"/>
              </a:solidFill>
              <a:ea typeface="Batang" charset="-127"/>
            </a:endParaRP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dirty="0">
                <a:solidFill>
                  <a:srgbClr val="000000"/>
                </a:solidFill>
                <a:ea typeface="Batang" charset="-127"/>
              </a:rPr>
              <a:t>Il chi-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quadrato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è 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calcolato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per 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blocchi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di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celle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di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frequenza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</a:t>
            </a:r>
            <a:r>
              <a:rPr lang="en-GB" i="1" dirty="0" err="1">
                <a:solidFill>
                  <a:srgbClr val="000000"/>
                </a:solidFill>
                <a:ea typeface="Batang" charset="-127"/>
              </a:rPr>
              <a:t>w</a:t>
            </a:r>
            <a:r>
              <a:rPr lang="en-GB" baseline="-30000" dirty="0" err="1">
                <a:solidFill>
                  <a:srgbClr val="000000"/>
                </a:solidFill>
                <a:ea typeface="Batang" charset="-127"/>
              </a:rPr>
              <a:t>rc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per 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tutti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I 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possibili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gruppi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di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righe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 e </a:t>
            </a:r>
            <a:r>
              <a:rPr lang="en-GB" dirty="0" err="1">
                <a:solidFill>
                  <a:srgbClr val="000000"/>
                </a:solidFill>
                <a:ea typeface="Batang" charset="-127"/>
              </a:rPr>
              <a:t>colonne</a:t>
            </a:r>
            <a:r>
              <a:rPr lang="en-GB" dirty="0">
                <a:solidFill>
                  <a:srgbClr val="000000"/>
                </a:solidFill>
                <a:ea typeface="Batang" charset="-127"/>
              </a:rPr>
              <a:t>:</a:t>
            </a:r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754063" y="5943600"/>
            <a:ext cx="7302500" cy="1011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pPr algn="just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GB">
                <a:solidFill>
                  <a:srgbClr val="000000"/>
                </a:solidFill>
                <a:latin typeface="Verdana" pitchFamily="32" charset="0"/>
                <a:ea typeface="Batang" charset="-127"/>
              </a:rPr>
              <a:t>La partizione ottimale sarà quella che minimizza la differe fra le equazioni (1) e (2), or, equivalentemente, massimizza il </a:t>
            </a:r>
            <a:r>
              <a:rPr lang="en-GB">
                <a:solidFill>
                  <a:srgbClr val="000000"/>
                </a:solidFill>
                <a:latin typeface="Symbol" pitchFamily="16" charset="2"/>
                <a:ea typeface="Batang" charset="-127"/>
              </a:rPr>
              <a:t></a:t>
            </a:r>
            <a:r>
              <a:rPr lang="en-GB" baseline="30000">
                <a:solidFill>
                  <a:srgbClr val="000000"/>
                </a:solidFill>
                <a:latin typeface="Verdana" pitchFamily="32" charset="0"/>
                <a:ea typeface="Batang" charset="-127"/>
              </a:rPr>
              <a:t>2</a:t>
            </a:r>
            <a:r>
              <a:rPr lang="en-GB">
                <a:solidFill>
                  <a:srgbClr val="000000"/>
                </a:solidFill>
                <a:latin typeface="Verdana" pitchFamily="32" charset="0"/>
                <a:ea typeface="Batang" charset="-127"/>
              </a:rPr>
              <a:t> (Greenacre, 1988) in (2)</a:t>
            </a:r>
          </a:p>
        </p:txBody>
      </p:sp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39916" y="1888338"/>
            <a:ext cx="4949717" cy="1391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942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54230" y="4779969"/>
            <a:ext cx="4429156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911225" y="755650"/>
            <a:ext cx="4278313" cy="5619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it-IT" sz="27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Il </a:t>
            </a:r>
            <a:r>
              <a:rPr lang="it-IT" sz="27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6" charset="2"/>
              </a:rPr>
              <a:t></a:t>
            </a:r>
            <a:r>
              <a:rPr lang="it-IT" sz="2700" b="1" baseline="-25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</a:t>
            </a:r>
            <a:r>
              <a:rPr lang="it-IT" sz="27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di Goodman&amp;Kruskal</a:t>
            </a:r>
          </a:p>
        </p:txBody>
      </p:sp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833438" y="1398588"/>
            <a:ext cx="8532812" cy="3117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Enfatizzando la causalità fra le dimensioni insito in una procedura di cluster abbiamo proposto un indice di predittività come criterio di una procedura di co-clustering</a:t>
            </a:r>
          </a:p>
          <a:p>
            <a:pPr>
              <a:lnSpc>
                <a:spcPct val="100000"/>
              </a:lnSpc>
              <a:spcBef>
                <a:spcPts val="6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Il</a:t>
            </a:r>
            <a:r>
              <a:rPr lang="it-IT" sz="27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it-IT" sz="27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6" charset="2"/>
              </a:rPr>
              <a:t>t</a:t>
            </a:r>
            <a:r>
              <a:rPr lang="it-IT" b="1" i="1" baseline="-2500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</a:t>
            </a:r>
            <a:r>
              <a:rPr lang="it-IT" sz="2700" b="1" i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misura quanto la conoscenza della variabile in colonna aiuta nel predire il verificarsi delle categorie della variabile in riga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nostra proposta (Balbi, </a:t>
            </a:r>
            <a:r>
              <a:rPr lang="it-IT" b="1" i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et al.</a:t>
            </a: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2010) si basa sulla riduzione dell'errore di predizione quando la predizione si basa sulla distribuzione condizionata, piuttosto che sulla distribuzione marginale del predittore</a:t>
            </a:r>
          </a:p>
        </p:txBody>
      </p:sp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41563" y="4652963"/>
            <a:ext cx="5187950" cy="1776412"/>
          </a:xfrm>
          <a:prstGeom prst="rect">
            <a:avLst/>
          </a:prstGeom>
          <a:solidFill>
            <a:srgbClr val="CCCCCC"/>
          </a:solidFill>
          <a:ln w="9525">
            <a:noFill/>
            <a:round/>
            <a:headEnd/>
            <a:tailEnd/>
          </a:ln>
          <a:effectLst/>
        </p:spPr>
      </p:pic>
      <p:sp>
        <p:nvSpPr>
          <p:cNvPr id="40964" name="AutoShape 4"/>
          <p:cNvSpPr>
            <a:spLocks noChangeArrowheads="1"/>
          </p:cNvSpPr>
          <p:nvPr/>
        </p:nvSpPr>
        <p:spPr bwMode="auto">
          <a:xfrm>
            <a:off x="2182813" y="4762500"/>
            <a:ext cx="5357812" cy="1587500"/>
          </a:xfrm>
          <a:prstGeom prst="roundRect">
            <a:avLst>
              <a:gd name="adj" fmla="val 97"/>
            </a:avLst>
          </a:prstGeom>
          <a:solidFill>
            <a:srgbClr val="CCCCCC">
              <a:alpha val="9999"/>
            </a:srgbClr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595313" y="1389063"/>
            <a:ext cx="8651875" cy="2628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just">
              <a:lnSpc>
                <a:spcPct val="130000"/>
              </a:lnSpc>
              <a:spcBef>
                <a:spcPts val="6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AG sono </a:t>
            </a:r>
            <a:r>
              <a:rPr lang="it-IT" sz="20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procedure stocastiche</a:t>
            </a:r>
            <a:r>
              <a:rPr lang="it-IT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che richiamano meccanismi naturali quali l'</a:t>
            </a:r>
            <a:r>
              <a:rPr lang="it-IT" sz="20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ereditarietà genetica</a:t>
            </a:r>
            <a:r>
              <a:rPr lang="it-IT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e la </a:t>
            </a:r>
            <a:r>
              <a:rPr lang="it-IT" sz="20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selezione naturale</a:t>
            </a:r>
            <a:r>
              <a:rPr lang="it-IT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algn="just">
              <a:lnSpc>
                <a:spcPct val="130000"/>
              </a:lnSpc>
              <a:spcBef>
                <a:spcPts val="6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 potenziali soluzioni ad un problema evolvono verso una soluzione che meglio risponde al criterio interno alla funzione obiettivo</a:t>
            </a:r>
          </a:p>
          <a:p>
            <a:pPr algn="just">
              <a:lnSpc>
                <a:spcPct val="130000"/>
              </a:lnSpc>
              <a:spcBef>
                <a:spcPts val="6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Ad ogni </a:t>
            </a:r>
            <a:r>
              <a:rPr lang="it-IT" sz="20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generazione</a:t>
            </a:r>
            <a:r>
              <a:rPr lang="it-IT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le soluzioni </a:t>
            </a:r>
            <a:r>
              <a:rPr lang="it-IT" sz="20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migliori</a:t>
            </a:r>
            <a:r>
              <a:rPr lang="it-IT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si </a:t>
            </a:r>
            <a:r>
              <a:rPr lang="it-IT" sz="20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riproducono</a:t>
            </a:r>
            <a:r>
              <a:rPr lang="it-IT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mentre quelle peggiori scompaiono</a:t>
            </a:r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641350" y="725488"/>
            <a:ext cx="3863975" cy="5064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it-IT" sz="27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Algoritmi genetici (AG)</a:t>
            </a:r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992188" y="4652963"/>
            <a:ext cx="8255000" cy="1597025"/>
          </a:xfrm>
          <a:prstGeom prst="rect">
            <a:avLst/>
          </a:prstGeom>
          <a:noFill/>
          <a:ln w="9360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spcBef>
                <a:spcPts val="675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>
                <a:solidFill>
                  <a:srgbClr val="000000"/>
                </a:solidFill>
              </a:rPr>
              <a:t>Un AG ha bisogno di definire: </a:t>
            </a:r>
          </a:p>
          <a:p>
            <a:pPr hangingPunct="1">
              <a:lnSpc>
                <a:spcPct val="100000"/>
              </a:lnSpc>
              <a:spcBef>
                <a:spcPts val="675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>
                <a:solidFill>
                  <a:srgbClr val="000000"/>
                </a:solidFill>
              </a:rPr>
              <a:t>• Una rappresentazione genetica dei parametri del problema</a:t>
            </a:r>
          </a:p>
          <a:p>
            <a:pPr hangingPunct="1">
              <a:lnSpc>
                <a:spcPct val="100000"/>
              </a:lnSpc>
              <a:spcBef>
                <a:spcPts val="675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>
                <a:solidFill>
                  <a:srgbClr val="000000"/>
                </a:solidFill>
              </a:rPr>
              <a:t>• Una funzione di valutazione (dell'adattamento)</a:t>
            </a:r>
          </a:p>
          <a:p>
            <a:pPr hangingPunct="1">
              <a:lnSpc>
                <a:spcPct val="100000"/>
              </a:lnSpc>
              <a:spcBef>
                <a:spcPts val="675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it-IT">
                <a:solidFill>
                  <a:srgbClr val="000000"/>
                </a:solidFill>
              </a:rPr>
              <a:t>• Degli operatori genetici (scambio, mutazione) per la popolazione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754032" y="422251"/>
            <a:ext cx="3643338" cy="325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 smtClean="0">
                <a:latin typeface="Harlow Solid Italic" pitchFamily="82" charset="0"/>
              </a:rPr>
              <a:t>da  </a:t>
            </a:r>
            <a:r>
              <a:rPr lang="it-IT" sz="1600" dirty="0" err="1" smtClean="0">
                <a:latin typeface="Harlow Solid Italic" pitchFamily="82" charset="0"/>
              </a:rPr>
              <a:t>Wikipedia</a:t>
            </a:r>
            <a:r>
              <a:rPr lang="it-IT" sz="1600" dirty="0" smtClean="0">
                <a:latin typeface="Harlow Solid Italic" pitchFamily="82" charset="0"/>
              </a:rPr>
              <a:t> (24 </a:t>
            </a:r>
            <a:r>
              <a:rPr lang="it-IT" sz="1600" i="1" dirty="0" smtClean="0">
                <a:latin typeface="Harlow Solid Italic" pitchFamily="82" charset="0"/>
              </a:rPr>
              <a:t>marzo 2014)</a:t>
            </a:r>
            <a:endParaRPr lang="it-IT" sz="1600" dirty="0">
              <a:latin typeface="Harlow Solid Italic" pitchFamily="82" charset="0"/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611156" y="963753"/>
            <a:ext cx="9072626" cy="6245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Algoritmo genetico</a:t>
            </a:r>
          </a:p>
          <a:p>
            <a:pPr algn="just"/>
            <a:r>
              <a:rPr lang="it-IT" sz="1600" dirty="0" smtClean="0">
                <a:latin typeface="Harlow Solid Italic" pitchFamily="82" charset="0"/>
              </a:rPr>
              <a:t>da </a:t>
            </a:r>
            <a:r>
              <a:rPr lang="it-IT" sz="1600" dirty="0" err="1" smtClean="0">
                <a:latin typeface="Harlow Solid Italic" pitchFamily="82" charset="0"/>
              </a:rPr>
              <a:t>Wikipedia</a:t>
            </a:r>
            <a:r>
              <a:rPr lang="it-IT" sz="1600" dirty="0" smtClean="0">
                <a:latin typeface="Harlow Solid Italic" pitchFamily="82" charset="0"/>
              </a:rPr>
              <a:t>, l'enciclopedia libera</a:t>
            </a:r>
            <a:r>
              <a:rPr lang="it-IT" sz="1600" dirty="0" smtClean="0">
                <a:latin typeface="Harlow Solid Italic" pitchFamily="82" charset="0"/>
              </a:rPr>
              <a:t>.</a:t>
            </a:r>
          </a:p>
          <a:p>
            <a:pPr algn="just"/>
            <a:endParaRPr lang="it-IT" sz="1600" dirty="0" smtClean="0">
              <a:latin typeface="Harlow Solid Italic" pitchFamily="82" charset="0"/>
            </a:endParaRPr>
          </a:p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it-IT" dirty="0" smtClean="0"/>
              <a:t>Un </a:t>
            </a:r>
            <a:r>
              <a:rPr lang="it-IT" b="1" dirty="0" smtClean="0"/>
              <a:t>algoritmo </a:t>
            </a:r>
            <a:r>
              <a:rPr lang="it-IT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genetico</a:t>
            </a:r>
            <a:r>
              <a:rPr lang="it-IT" dirty="0" smtClean="0"/>
              <a:t> è un algoritmo</a:t>
            </a:r>
            <a:r>
              <a:rPr lang="it-IT" dirty="0" smtClean="0">
                <a:solidFill>
                  <a:srgbClr val="C00000"/>
                </a:solidFill>
              </a:rPr>
              <a:t> </a:t>
            </a:r>
            <a:r>
              <a:rPr lang="it-IT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euristico</a:t>
            </a:r>
            <a:r>
              <a:rPr lang="it-IT" dirty="0" smtClean="0">
                <a:solidFill>
                  <a:srgbClr val="C00000"/>
                </a:solidFill>
              </a:rPr>
              <a:t> </a:t>
            </a:r>
            <a:r>
              <a:rPr lang="it-IT" dirty="0" smtClean="0"/>
              <a:t>ispirato al principio della </a:t>
            </a:r>
            <a:r>
              <a:rPr lang="it-IT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selezione</a:t>
            </a:r>
            <a:r>
              <a:rPr lang="it-IT" dirty="0" smtClean="0"/>
              <a:t> naturale ed </a:t>
            </a:r>
            <a:r>
              <a:rPr lang="it-IT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evoluzione</a:t>
            </a:r>
            <a:r>
              <a:rPr lang="it-IT" dirty="0" smtClean="0"/>
              <a:t> </a:t>
            </a:r>
            <a:r>
              <a:rPr lang="it-IT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biologica</a:t>
            </a:r>
            <a:r>
              <a:rPr lang="it-IT" dirty="0" smtClean="0"/>
              <a:t> teorizzato nel 1859 da Charles </a:t>
            </a:r>
            <a:r>
              <a:rPr lang="it-IT" dirty="0" smtClean="0"/>
              <a:t>Darwin 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it-IT" dirty="0" smtClean="0"/>
              <a:t>L'aggettivo </a:t>
            </a:r>
            <a:r>
              <a:rPr lang="it-IT" dirty="0" smtClean="0"/>
              <a:t>"genetico" deriva dal fatto che il modello evolutivo darwiniano trova spiegazioni nella branca della biologia detta genetica e dal fatto che </a:t>
            </a:r>
            <a:r>
              <a:rPr lang="it-IT" i="1" dirty="0" smtClean="0"/>
              <a:t>gli algoritmi genetici attuano dei meccanismi concettualmente simili a quelli dei processi biochimici </a:t>
            </a:r>
            <a:r>
              <a:rPr lang="it-IT" dirty="0" smtClean="0"/>
              <a:t>scoperti da questa </a:t>
            </a:r>
            <a:r>
              <a:rPr lang="it-IT" dirty="0" smtClean="0"/>
              <a:t>scienza</a:t>
            </a:r>
            <a:endParaRPr lang="it-IT" dirty="0" smtClean="0"/>
          </a:p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it-IT" dirty="0" smtClean="0"/>
              <a:t>In sintesi si può dire che gli </a:t>
            </a:r>
            <a:r>
              <a:rPr lang="it-IT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algoritmi</a:t>
            </a:r>
            <a:r>
              <a:rPr lang="it-IT" dirty="0" smtClean="0"/>
              <a:t> </a:t>
            </a:r>
            <a:r>
              <a:rPr lang="it-IT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genetici</a:t>
            </a:r>
            <a:r>
              <a:rPr lang="it-IT" dirty="0" smtClean="0"/>
              <a:t> consistono in algoritmi che permettono di </a:t>
            </a:r>
            <a:r>
              <a:rPr lang="it-IT" i="1" dirty="0" smtClean="0">
                <a:solidFill>
                  <a:srgbClr val="C00000"/>
                </a:solidFill>
              </a:rPr>
              <a:t>valutare delle soluzioni di partenza </a:t>
            </a:r>
            <a:r>
              <a:rPr lang="it-IT" dirty="0" smtClean="0"/>
              <a:t>e che </a:t>
            </a:r>
            <a:r>
              <a:rPr lang="it-IT" i="1" dirty="0" smtClean="0">
                <a:solidFill>
                  <a:srgbClr val="C00000"/>
                </a:solidFill>
              </a:rPr>
              <a:t>ricombinandole</a:t>
            </a:r>
            <a:r>
              <a:rPr lang="it-IT" dirty="0" smtClean="0"/>
              <a:t> ed </a:t>
            </a:r>
            <a:r>
              <a:rPr lang="it-IT" i="1" dirty="0" smtClean="0">
                <a:solidFill>
                  <a:srgbClr val="C00000"/>
                </a:solidFill>
              </a:rPr>
              <a:t>introducendo</a:t>
            </a:r>
            <a:r>
              <a:rPr lang="it-IT" dirty="0" smtClean="0"/>
              <a:t> </a:t>
            </a:r>
            <a:r>
              <a:rPr lang="it-IT" i="1" dirty="0" smtClean="0">
                <a:solidFill>
                  <a:srgbClr val="C00000"/>
                </a:solidFill>
              </a:rPr>
              <a:t>elementi</a:t>
            </a:r>
            <a:r>
              <a:rPr lang="it-IT" dirty="0" smtClean="0">
                <a:solidFill>
                  <a:srgbClr val="C00000"/>
                </a:solidFill>
              </a:rPr>
              <a:t> di </a:t>
            </a:r>
            <a:r>
              <a:rPr lang="it-IT" i="1" dirty="0" smtClean="0">
                <a:solidFill>
                  <a:srgbClr val="C00000"/>
                </a:solidFill>
              </a:rPr>
              <a:t>disordine</a:t>
            </a:r>
            <a:r>
              <a:rPr lang="it-IT" dirty="0" smtClean="0"/>
              <a:t> sono in grado di crearne di </a:t>
            </a:r>
            <a:r>
              <a:rPr lang="it-IT" i="1" dirty="0" smtClean="0">
                <a:solidFill>
                  <a:srgbClr val="C00000"/>
                </a:solidFill>
              </a:rPr>
              <a:t>nuove</a:t>
            </a:r>
            <a:r>
              <a:rPr lang="it-IT" dirty="0" smtClean="0"/>
              <a:t> nel tentativo di </a:t>
            </a:r>
            <a:r>
              <a:rPr lang="it-IT" i="1" dirty="0" smtClean="0">
                <a:solidFill>
                  <a:srgbClr val="C00000"/>
                </a:solidFill>
              </a:rPr>
              <a:t>convergere a soluzioni </a:t>
            </a:r>
            <a:r>
              <a:rPr lang="it-IT" i="1" dirty="0" smtClean="0">
                <a:solidFill>
                  <a:srgbClr val="C00000"/>
                </a:solidFill>
              </a:rPr>
              <a:t>ottime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it-IT" dirty="0" smtClean="0"/>
              <a:t> </a:t>
            </a:r>
            <a:r>
              <a:rPr lang="it-IT" dirty="0" smtClean="0"/>
              <a:t>Queste tecniche vengono di norma utilizzate per tentare di risolvere problemi di ottimizzazione per i quali non si conoscono altri algoritmi efficienti di </a:t>
            </a:r>
            <a:r>
              <a:rPr lang="it-IT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complessità</a:t>
            </a:r>
            <a:r>
              <a:rPr lang="it-IT" dirty="0" smtClean="0"/>
              <a:t> </a:t>
            </a:r>
            <a:r>
              <a:rPr lang="it-IT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lineare</a:t>
            </a:r>
            <a:r>
              <a:rPr lang="it-IT" dirty="0" smtClean="0"/>
              <a:t> o </a:t>
            </a:r>
            <a:r>
              <a:rPr lang="it-IT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polinomiale</a:t>
            </a:r>
            <a:r>
              <a:rPr lang="it-IT" dirty="0" smtClean="0"/>
              <a:t>. Nonostante questo utilizzo, data la natura intrinseca di un algoritmo genetico, </a:t>
            </a:r>
            <a:r>
              <a:rPr lang="it-IT" i="1" dirty="0" smtClean="0">
                <a:solidFill>
                  <a:srgbClr val="C00000"/>
                </a:solidFill>
              </a:rPr>
              <a:t>non vi è modo di sapere a priori se sarà effettivamente in grado di trovare una soluzione accettabile </a:t>
            </a:r>
            <a:r>
              <a:rPr lang="it-IT" dirty="0" smtClean="0"/>
              <a:t>al problema considerato.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it-IT" dirty="0" smtClean="0"/>
              <a:t>Gli algoritmi genetici rientrano nello studio </a:t>
            </a:r>
            <a:r>
              <a:rPr lang="it-IT" dirty="0" smtClean="0"/>
              <a:t>dell'</a:t>
            </a:r>
            <a:r>
              <a:rPr lang="it-IT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intelligenza</a:t>
            </a:r>
            <a:r>
              <a:rPr lang="it-IT" dirty="0" smtClean="0"/>
              <a:t> </a:t>
            </a:r>
            <a:r>
              <a:rPr lang="it-IT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artificiale</a:t>
            </a:r>
            <a:r>
              <a:rPr lang="it-IT" dirty="0" smtClean="0"/>
              <a:t> e più in particolare nella branca della </a:t>
            </a:r>
            <a:r>
              <a:rPr lang="it-IT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computazione</a:t>
            </a:r>
            <a:r>
              <a:rPr lang="it-IT" i="1" dirty="0" smtClean="0"/>
              <a:t> </a:t>
            </a:r>
            <a:r>
              <a:rPr lang="it-IT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evolutiva</a:t>
            </a:r>
          </a:p>
          <a:p>
            <a:pPr algn="just"/>
            <a:endParaRPr lang="it-IT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611156" y="422251"/>
            <a:ext cx="8858312" cy="67442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it-IT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Terminologia</a:t>
            </a:r>
          </a:p>
          <a:p>
            <a:pPr>
              <a:spcBef>
                <a:spcPts val="600"/>
              </a:spcBef>
            </a:pPr>
            <a:r>
              <a:rPr lang="it-IT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Cromosoma</a:t>
            </a:r>
            <a:r>
              <a:rPr lang="it-IT" sz="1400" dirty="0" smtClean="0"/>
              <a:t>: una delle soluzioni ad un problema considerato. Generalmente è codificata con un vettore di bit o di caratteri.</a:t>
            </a:r>
          </a:p>
          <a:p>
            <a:pPr>
              <a:spcBef>
                <a:spcPts val="600"/>
              </a:spcBef>
            </a:pPr>
            <a:r>
              <a:rPr lang="it-IT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Popolazione</a:t>
            </a:r>
            <a:r>
              <a:rPr lang="it-IT" sz="1400" dirty="0" smtClean="0"/>
              <a:t>: insieme di soluzioni relative al problema considerato.</a:t>
            </a:r>
          </a:p>
          <a:p>
            <a:pPr>
              <a:spcBef>
                <a:spcPts val="600"/>
              </a:spcBef>
            </a:pPr>
            <a:r>
              <a:rPr lang="it-IT" sz="1400" i="1" dirty="0" smtClean="0"/>
              <a:t>Gene</a:t>
            </a:r>
            <a:r>
              <a:rPr lang="it-IT" sz="1400" dirty="0" smtClean="0"/>
              <a:t>: parte di un cromosoma. Generalmente consiste in una o più parti del vettore di bit o caratteri che codificano il cromosoma.</a:t>
            </a:r>
          </a:p>
          <a:p>
            <a:pPr>
              <a:spcBef>
                <a:spcPts val="600"/>
              </a:spcBef>
            </a:pPr>
            <a:r>
              <a:rPr lang="it-IT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Fitness</a:t>
            </a:r>
            <a:r>
              <a:rPr lang="it-IT" sz="1400" dirty="0" smtClean="0"/>
              <a:t>: grado di valutazione associato ad una soluzione. La valutazione avviene in base ad una funzione appositamente progettata detta </a:t>
            </a:r>
            <a:r>
              <a:rPr lang="it-IT" sz="1400" i="1" dirty="0" smtClean="0"/>
              <a:t>funzione di fitness</a:t>
            </a:r>
            <a:r>
              <a:rPr lang="it-IT" sz="1400" dirty="0" smtClean="0"/>
              <a:t>.</a:t>
            </a:r>
          </a:p>
          <a:p>
            <a:pPr>
              <a:spcBef>
                <a:spcPts val="600"/>
              </a:spcBef>
            </a:pPr>
            <a:r>
              <a:rPr lang="it-IT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Crossover</a:t>
            </a:r>
            <a:r>
              <a:rPr lang="it-IT" sz="1400" dirty="0" smtClean="0"/>
              <a:t>: generazione di una nuova soluzione mescolando delle soluzioni esistenti.</a:t>
            </a:r>
          </a:p>
          <a:p>
            <a:pPr>
              <a:spcBef>
                <a:spcPts val="600"/>
              </a:spcBef>
            </a:pPr>
            <a:r>
              <a:rPr lang="it-IT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Mutazione</a:t>
            </a:r>
            <a:r>
              <a:rPr lang="it-IT" sz="1400" dirty="0" smtClean="0"/>
              <a:t>: alterazione casuale di una soluzione.</a:t>
            </a:r>
          </a:p>
          <a:p>
            <a:pPr>
              <a:spcBef>
                <a:spcPts val="600"/>
              </a:spcBef>
            </a:pPr>
            <a:r>
              <a:rPr lang="it-IT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Schema</a:t>
            </a:r>
            <a:r>
              <a:rPr lang="it-IT" sz="1400" dirty="0" smtClean="0"/>
              <a:t> </a:t>
            </a:r>
            <a:r>
              <a:rPr lang="it-IT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 </a:t>
            </a:r>
            <a:r>
              <a:rPr lang="it-IT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base</a:t>
            </a:r>
            <a:endParaRPr lang="it-IT" sz="16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it-IT" sz="1400" dirty="0" smtClean="0"/>
              <a:t>Generazione casuale della prima popolazione di soluzioni (cromosomi).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it-IT" sz="1400" dirty="0" smtClean="0"/>
              <a:t>Applicazione della funzione di </a:t>
            </a:r>
            <a:r>
              <a:rPr lang="it-IT" sz="1400" i="1" dirty="0" smtClean="0"/>
              <a:t>fitness</a:t>
            </a:r>
            <a:r>
              <a:rPr lang="it-IT" sz="1400" dirty="0" smtClean="0"/>
              <a:t> alle soluzioni (cromosomi) appartenenti all'attuale popolazione.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it-IT" sz="1400" dirty="0" smtClean="0"/>
              <a:t>Selezione delle soluzioni considerate migliori in base al risultato della funzione di fitness e della logica di selezione scelta.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it-IT" sz="1400" dirty="0" smtClean="0"/>
              <a:t>Procedimento di crossover per generare delle soluzioni ibride a partire dalle soluzioni scelte al punto </a:t>
            </a:r>
            <a:r>
              <a:rPr lang="it-IT" sz="1400" i="1" dirty="0" smtClean="0"/>
              <a:t>3</a:t>
            </a:r>
            <a:r>
              <a:rPr lang="it-IT" sz="1400" dirty="0" smtClean="0"/>
              <a:t>.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it-IT" sz="1400" dirty="0" smtClean="0"/>
              <a:t>Creazione di una nuova popolazione a partire dalle soluzioni identificate al punto </a:t>
            </a:r>
            <a:r>
              <a:rPr lang="it-IT" sz="1400" i="1" dirty="0" smtClean="0"/>
              <a:t>4</a:t>
            </a:r>
            <a:r>
              <a:rPr lang="it-IT" sz="1400" dirty="0" smtClean="0"/>
              <a:t>.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it-IT" sz="1400" dirty="0" err="1" smtClean="0"/>
              <a:t>Riesecuzione</a:t>
            </a:r>
            <a:r>
              <a:rPr lang="it-IT" sz="1400" dirty="0" smtClean="0"/>
              <a:t> della procedura a partire dal punto </a:t>
            </a:r>
            <a:r>
              <a:rPr lang="it-IT" sz="1400" i="1" dirty="0" smtClean="0"/>
              <a:t>2</a:t>
            </a:r>
            <a:r>
              <a:rPr lang="it-IT" sz="1400" dirty="0" smtClean="0"/>
              <a:t> ed utilizzando la nuova popolazione creata al punto </a:t>
            </a:r>
            <a:r>
              <a:rPr lang="it-IT" sz="1400" i="1" dirty="0" smtClean="0"/>
              <a:t>5</a:t>
            </a:r>
            <a:r>
              <a:rPr lang="it-IT" sz="1400" dirty="0" smtClean="0"/>
              <a:t>.</a:t>
            </a:r>
          </a:p>
          <a:p>
            <a:pPr>
              <a:spcBef>
                <a:spcPts val="600"/>
              </a:spcBef>
            </a:pPr>
            <a:r>
              <a:rPr lang="it-IT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L‘</a:t>
            </a:r>
            <a:r>
              <a:rPr lang="it-IT" sz="1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iterazione</a:t>
            </a:r>
            <a:r>
              <a:rPr lang="it-IT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dei passi presentati permette l'evoluzione verso una soluzione ottimizzata del problema </a:t>
            </a:r>
            <a:r>
              <a:rPr lang="it-IT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considerato</a:t>
            </a:r>
            <a:endParaRPr lang="it-IT" sz="14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600"/>
              </a:spcBef>
            </a:pPr>
            <a:r>
              <a:rPr lang="it-IT" sz="1400" dirty="0" smtClean="0"/>
              <a:t>Rischio: "</a:t>
            </a:r>
            <a:r>
              <a:rPr lang="it-IT" sz="1400" dirty="0" smtClean="0"/>
              <a:t>ottimi locali" </a:t>
            </a:r>
            <a:endParaRPr lang="it-IT" sz="1400" dirty="0" smtClean="0"/>
          </a:p>
          <a:p>
            <a:pPr>
              <a:spcBef>
                <a:spcPts val="600"/>
              </a:spcBef>
            </a:pPr>
            <a:r>
              <a:rPr lang="it-IT" sz="1400" dirty="0" smtClean="0"/>
              <a:t>Tecniche dell'</a:t>
            </a:r>
            <a:r>
              <a:rPr lang="it-IT" sz="1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elitarismo</a:t>
            </a:r>
            <a:r>
              <a:rPr lang="it-IT" sz="1400" dirty="0" smtClean="0"/>
              <a:t>" e </a:t>
            </a:r>
            <a:r>
              <a:rPr lang="it-IT" sz="1400" dirty="0" smtClean="0"/>
              <a:t>delle </a:t>
            </a:r>
            <a:r>
              <a:rPr lang="it-IT" sz="1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mutazioni</a:t>
            </a:r>
            <a:r>
              <a:rPr lang="it-IT" sz="1400" dirty="0" smtClean="0"/>
              <a:t> </a:t>
            </a:r>
            <a:r>
              <a:rPr lang="it-IT" sz="1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casuali</a:t>
            </a:r>
            <a:endParaRPr lang="it-IT" sz="1400" dirty="0" smtClean="0"/>
          </a:p>
          <a:p>
            <a:pPr>
              <a:spcBef>
                <a:spcPts val="600"/>
              </a:spcBef>
            </a:pPr>
            <a:r>
              <a:rPr lang="it-IT" sz="1400" dirty="0" smtClean="0"/>
              <a:t>La </a:t>
            </a:r>
            <a:r>
              <a:rPr lang="it-IT" sz="1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prima</a:t>
            </a:r>
            <a:r>
              <a:rPr lang="it-IT" sz="1400" dirty="0" smtClean="0"/>
              <a:t> consiste in un ulteriore passo precedente al punto </a:t>
            </a:r>
            <a:r>
              <a:rPr lang="it-IT" sz="1400" i="1" dirty="0" smtClean="0"/>
              <a:t>3</a:t>
            </a:r>
            <a:r>
              <a:rPr lang="it-IT" sz="1400" dirty="0" smtClean="0"/>
              <a:t> che copia nelle nuove popolazioni anche gli individui migliori della popolazione </a:t>
            </a:r>
            <a:r>
              <a:rPr lang="it-IT" sz="1400" dirty="0" smtClean="0"/>
              <a:t>precedente. </a:t>
            </a:r>
          </a:p>
          <a:p>
            <a:pPr>
              <a:spcBef>
                <a:spcPts val="600"/>
              </a:spcBef>
            </a:pPr>
            <a:r>
              <a:rPr lang="it-IT" sz="1400" dirty="0" smtClean="0"/>
              <a:t>La </a:t>
            </a:r>
            <a:r>
              <a:rPr lang="it-IT" sz="1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seconda</a:t>
            </a:r>
            <a:r>
              <a:rPr lang="it-IT" sz="1400" dirty="0" smtClean="0"/>
              <a:t> invece successiva al punto </a:t>
            </a:r>
            <a:r>
              <a:rPr lang="it-IT" sz="1400" i="1" dirty="0" smtClean="0"/>
              <a:t>4</a:t>
            </a:r>
            <a:r>
              <a:rPr lang="it-IT" sz="1400" dirty="0" smtClean="0"/>
              <a:t> introduce nelle soluzioni individuate delle occasionali mutazioni casuali in modo da permettere l'uscita da eventuali ricadute in ottimi locali.</a:t>
            </a:r>
            <a:endParaRPr lang="it-IT" sz="1400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25734" y="5065721"/>
            <a:ext cx="5637212" cy="2354263"/>
          </a:xfrm>
          <a:prstGeom prst="rect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</p:pic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595313" y="1477963"/>
            <a:ext cx="8810625" cy="3646487"/>
          </a:xfrm>
          <a:prstGeom prst="rect">
            <a:avLst/>
          </a:prstGeom>
          <a:noFill/>
          <a:ln w="9360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just">
              <a:lnSpc>
                <a:spcPct val="135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Data una tabella lessicale con </a:t>
            </a:r>
            <a:r>
              <a:rPr lang="it-IT" b="1" i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 </a:t>
            </a: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documenti e </a:t>
            </a:r>
            <a:r>
              <a:rPr lang="it-IT" b="1" i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 termini</a:t>
            </a: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si vuole ricostruire la </a:t>
            </a:r>
            <a:r>
              <a:rPr lang="it-IT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struttura a scacchiera </a:t>
            </a: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 cui celle con la stessa scala di grigio appartengono al co-cluster che massimizza il </a:t>
            </a:r>
            <a:r>
              <a:rPr lang="it-IT" b="1">
                <a:solidFill>
                  <a:srgbClr val="33CC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</a:t>
            </a:r>
            <a:r>
              <a:rPr lang="it-IT" b="1" baseline="-25000">
                <a:solidFill>
                  <a:srgbClr val="33CC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</a:t>
            </a:r>
          </a:p>
          <a:p>
            <a:pPr algn="just">
              <a:lnSpc>
                <a:spcPct val="135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ricerca procede per un co-cluster alla volta</a:t>
            </a:r>
          </a:p>
          <a:p>
            <a:pPr algn="just">
              <a:lnSpc>
                <a:spcPct val="135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Per evitare che in passi successivi si ritrovi una soluzione già trovata si crea una lista  </a:t>
            </a:r>
            <a:r>
              <a:rPr lang="it-IT" b="1">
                <a:solidFill>
                  <a:srgbClr val="33CC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taboo </a:t>
            </a: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per mantenere in memoria i co-cluster già trovati </a:t>
            </a:r>
          </a:p>
          <a:p>
            <a:pPr>
              <a:lnSpc>
                <a:spcPct val="120000"/>
              </a:lnSpc>
              <a:spcBef>
                <a:spcPts val="1125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b="1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it-IT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co-clusters non sovrapposti</a:t>
            </a:r>
          </a:p>
          <a:p>
            <a:pPr>
              <a:lnSpc>
                <a:spcPct val="120000"/>
              </a:lnSpc>
              <a:spcBef>
                <a:spcPts val="1125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Graficamente :</a:t>
            </a:r>
          </a:p>
        </p:txBody>
      </p:sp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663575" y="565150"/>
            <a:ext cx="5000625" cy="5064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it-IT" sz="27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Un  AG per estrarre co-cluster</a:t>
            </a:r>
          </a:p>
        </p:txBody>
      </p:sp>
      <p:sp>
        <p:nvSpPr>
          <p:cNvPr id="43012" name="AutoShape 4"/>
          <p:cNvSpPr>
            <a:spLocks noChangeArrowheads="1"/>
          </p:cNvSpPr>
          <p:nvPr/>
        </p:nvSpPr>
        <p:spPr bwMode="auto">
          <a:xfrm>
            <a:off x="968346" y="3994151"/>
            <a:ext cx="396875" cy="198438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7DA647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396875" y="2182813"/>
            <a:ext cx="9209088" cy="3175000"/>
          </a:xfrm>
          <a:prstGeom prst="rect">
            <a:avLst/>
          </a:prstGeom>
          <a:solidFill>
            <a:srgbClr val="DDDDDD"/>
          </a:solidFill>
          <a:ln w="57240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515938" y="1638300"/>
            <a:ext cx="9205912" cy="381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457200" indent="-457200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L'algoritmo consiste dei seguenti passi:</a:t>
            </a:r>
          </a:p>
          <a:p>
            <a:pPr marL="457200" indent="-457200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it-IT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57200" indent="-457200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it-IT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2" charset="0"/>
            </a:endParaRPr>
          </a:p>
          <a:p>
            <a:pPr marL="457200" indent="-457200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</a:rPr>
              <a:t>Parametri in Input</a:t>
            </a: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</a:rPr>
              <a:t>:</a:t>
            </a:r>
          </a:p>
          <a:p>
            <a:pPr marL="457200" indent="-457200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</a:rPr>
              <a:t>		k</a:t>
            </a: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</a:rPr>
              <a:t> (number di co-cluster da trovare) </a:t>
            </a:r>
          </a:p>
          <a:p>
            <a:pPr marL="457200" indent="-457200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</a:rPr>
              <a:t>		</a:t>
            </a:r>
            <a:r>
              <a:rPr lang="it-IT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</a:rPr>
              <a:t>ε</a:t>
            </a: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</a:rPr>
              <a:t> (soglia di precisione)</a:t>
            </a:r>
          </a:p>
          <a:p>
            <a:pPr marL="457200" indent="-457200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it-IT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2" charset="0"/>
            </a:endParaRPr>
          </a:p>
          <a:p>
            <a:pPr marL="457200" indent="-457200">
              <a:lnSpc>
                <a:spcPct val="100000"/>
              </a:lnSpc>
              <a:buClr>
                <a:srgbClr val="CC0000"/>
              </a:buClr>
              <a:buFont typeface="Times New Roman" pitchFamily="16" charset="0"/>
              <a:buAutoNum type="arabicPeriod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</a:rPr>
              <a:t> Carica la matrice dei dati</a:t>
            </a: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</a:rPr>
              <a:t> e esegue, se necessario, le operazioni pre-trattamento</a:t>
            </a:r>
          </a:p>
          <a:p>
            <a:pPr marL="457200" indent="-457200">
              <a:lnSpc>
                <a:spcPct val="100000"/>
              </a:lnSpc>
              <a:buClr>
                <a:srgbClr val="CC0000"/>
              </a:buClr>
              <a:buFont typeface="Times New Roman" pitchFamily="16" charset="0"/>
              <a:buAutoNum type="arabicPeriod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</a:rPr>
              <a:t>Inizializza casulamente la </a:t>
            </a:r>
            <a:r>
              <a:rPr lang="it-IT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</a:rPr>
              <a:t>populazione</a:t>
            </a: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</a:rPr>
              <a:t> (insieme candidato)</a:t>
            </a:r>
          </a:p>
          <a:p>
            <a:pPr marL="457200" indent="-457200">
              <a:lnSpc>
                <a:spcPct val="100000"/>
              </a:lnSpc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it-IT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2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474663" y="1081088"/>
            <a:ext cx="9366250" cy="5280025"/>
          </a:xfrm>
          <a:prstGeom prst="rect">
            <a:avLst/>
          </a:prstGeom>
          <a:solidFill>
            <a:srgbClr val="DDDDDD"/>
          </a:solidFill>
          <a:ln w="57240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457200" indent="-457200">
              <a:lnSpc>
                <a:spcPct val="100000"/>
              </a:lnSpc>
              <a:spcBef>
                <a:spcPts val="6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it-IT" sz="800" b="1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457200" indent="-457200">
              <a:lnSpc>
                <a:spcPct val="100000"/>
              </a:lnSpc>
              <a:spcBef>
                <a:spcPts val="1350"/>
              </a:spcBef>
              <a:buClr>
                <a:srgbClr val="CC0000"/>
              </a:buClr>
              <a:buFont typeface="Times New Roman" pitchFamily="16" charset="0"/>
              <a:buAutoNum type="arabicPeriod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b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While</a:t>
            </a: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[</a:t>
            </a:r>
            <a:r>
              <a:rPr lang="it-IT" sz="16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fitness(actual best)</a:t>
            </a: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–</a:t>
            </a:r>
            <a:r>
              <a:rPr lang="it-IT" sz="16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fitness(best of past iteration)</a:t>
            </a: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] &gt; ε</a:t>
            </a:r>
          </a:p>
          <a:p>
            <a:pPr marL="1531938" lvl="1" indent="-457200" hangingPunct="1">
              <a:lnSpc>
                <a:spcPct val="100000"/>
              </a:lnSpc>
              <a:spcBef>
                <a:spcPts val="1350"/>
              </a:spcBef>
              <a:buClr>
                <a:srgbClr val="CC0000"/>
              </a:buClr>
              <a:buFont typeface="Verdana" pitchFamily="32" charset="0"/>
              <a:buChar char="o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Calcola il criterio di 'adattamento (</a:t>
            </a:r>
            <a:r>
              <a:rPr lang="en-US" baseline="-250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en-US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) su tutte le soluzioni candidate</a:t>
            </a:r>
          </a:p>
          <a:p>
            <a:pPr marL="1531938" lvl="1" indent="-457200" hangingPunct="1">
              <a:lnSpc>
                <a:spcPct val="100000"/>
              </a:lnSpc>
              <a:spcBef>
                <a:spcPts val="1350"/>
              </a:spcBef>
              <a:buClr>
                <a:srgbClr val="CC0000"/>
              </a:buClr>
              <a:buFont typeface="Verdana" pitchFamily="32" charset="0"/>
              <a:buChar char="o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Sceglie l'insieme di soluzioni che generano la nuova popolazione </a:t>
            </a:r>
          </a:p>
          <a:p>
            <a:pPr marL="1531938" lvl="1" indent="-457200" hangingPunct="1">
              <a:lnSpc>
                <a:spcPct val="100000"/>
              </a:lnSpc>
              <a:spcBef>
                <a:spcPts val="1800"/>
              </a:spcBef>
              <a:buClr>
                <a:srgbClr val="CC0000"/>
              </a:buClr>
              <a:buFont typeface="Verdana" pitchFamily="32" charset="0"/>
              <a:buChar char="o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Ottiene le nuove soluzioni applicando mutazioni e scambi delle soluzioni candidate</a:t>
            </a:r>
            <a:r>
              <a:rPr lang="it-IT" sz="2400">
                <a:solidFill>
                  <a:srgbClr val="000000"/>
                </a:solidFill>
              </a:rPr>
              <a:t> </a:t>
            </a:r>
          </a:p>
          <a:p>
            <a:pPr marL="1531938" lvl="1" indent="-457200" hangingPunct="1">
              <a:lnSpc>
                <a:spcPct val="100000"/>
              </a:lnSpc>
              <a:spcBef>
                <a:spcPts val="1350"/>
              </a:spcBef>
              <a:buClr>
                <a:srgbClr val="CC0000"/>
              </a:buClr>
              <a:buFont typeface="Verdana" pitchFamily="32" charset="0"/>
              <a:buChar char="o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Abbandona gli elementi nella lista taboo </a:t>
            </a:r>
          </a:p>
          <a:p>
            <a:pPr marL="457200" indent="-457200">
              <a:lnSpc>
                <a:spcPct val="100000"/>
              </a:lnSpc>
              <a:spcBef>
                <a:spcPts val="1350"/>
              </a:spcBef>
              <a:buClr>
                <a:srgbClr val="CC0000"/>
              </a:buClr>
              <a:buFont typeface="StarSymbol" charset="0"/>
              <a:buAutoNum type="arabicPeriod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b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End</a:t>
            </a:r>
            <a:r>
              <a:rPr lang="en-US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b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while</a:t>
            </a:r>
          </a:p>
          <a:p>
            <a:pPr marL="457200" indent="-457200">
              <a:lnSpc>
                <a:spcPct val="100000"/>
              </a:lnSpc>
              <a:spcBef>
                <a:spcPts val="1350"/>
              </a:spcBef>
              <a:buClr>
                <a:srgbClr val="CC0000"/>
              </a:buClr>
              <a:buFont typeface="StarSymbol" charset="0"/>
              <a:buAutoNum type="arabicPeriod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b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Add</a:t>
            </a:r>
            <a:r>
              <a:rPr lang="en-US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la soluzione trovata</a:t>
            </a:r>
            <a:r>
              <a:rPr lang="en-US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alla lista</a:t>
            </a:r>
            <a:r>
              <a:rPr lang="en-US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b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taboo</a:t>
            </a:r>
            <a:r>
              <a:rPr lang="en-US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  <a:p>
            <a:pPr marL="457200" indent="-457200">
              <a:lnSpc>
                <a:spcPct val="100000"/>
              </a:lnSpc>
              <a:spcBef>
                <a:spcPts val="1350"/>
              </a:spcBef>
              <a:buClr>
                <a:srgbClr val="CC0000"/>
              </a:buClr>
              <a:buFont typeface="StarSymbol" charset="0"/>
              <a:buAutoNum type="arabicPeriod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b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Return</a:t>
            </a:r>
            <a:r>
              <a:rPr lang="en-US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to</a:t>
            </a:r>
            <a:r>
              <a:rPr lang="en-US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b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step 2</a:t>
            </a:r>
            <a:r>
              <a:rPr lang="en-US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fino a quando i</a:t>
            </a:r>
            <a:r>
              <a:rPr lang="en-US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</a:t>
            </a:r>
            <a:r>
              <a:rPr lang="en-US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b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criterio di arresto non è soddisfatto (</a:t>
            </a:r>
            <a:r>
              <a:rPr lang="en-US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numero di co-clusters da trovare)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598488" y="514350"/>
            <a:ext cx="7834312" cy="5064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lnSpc>
                <a:spcPct val="100000"/>
              </a:lnSpc>
              <a:spcBef>
                <a:spcPts val="1200"/>
              </a:spcBef>
              <a:spcAft>
                <a:spcPts val="40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it-IT" sz="27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Un esperimento su dati MEDLINE e CRANFIELD</a:t>
            </a:r>
          </a:p>
        </p:txBody>
      </p:sp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657225" y="1273175"/>
            <a:ext cx="8826500" cy="708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just">
              <a:lnSpc>
                <a:spcPct val="100000"/>
              </a:lnSpc>
              <a:spcBef>
                <a:spcPts val="6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 tratta di due raccolte di documenti che vengono utilizzate di solito per testare nuovi algoritmi di clustering e IR</a:t>
            </a:r>
          </a:p>
        </p:txBody>
      </p:sp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673100" y="1874838"/>
            <a:ext cx="8850313" cy="38814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just">
              <a:lnSpc>
                <a:spcPct val="125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>
                <a:solidFill>
                  <a:srgbClr val="000000"/>
                </a:solidFill>
              </a:rPr>
              <a:t>Abbiamo proceduto fondendo due sottoinsiemi di 200 documenti per ciascuna delle due collezioni</a:t>
            </a:r>
          </a:p>
          <a:p>
            <a:pPr algn="just">
              <a:lnSpc>
                <a:spcPct val="125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>
                <a:solidFill>
                  <a:srgbClr val="000000"/>
                </a:solidFill>
              </a:rPr>
              <a:t>Il vocabolario congiunto consiste di 7,121 termini</a:t>
            </a:r>
          </a:p>
          <a:p>
            <a:pPr algn="just">
              <a:lnSpc>
                <a:spcPct val="125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>
                <a:solidFill>
                  <a:srgbClr val="000000"/>
                </a:solidFill>
              </a:rPr>
              <a:t>Abbiamo eliminato gli apax, le parole di 1 o 2 caratteri, quelle con una frequenza superiore a 400, i numeri ed una lista comunement usata di stopwords</a:t>
            </a:r>
          </a:p>
          <a:p>
            <a:pPr algn="just">
              <a:lnSpc>
                <a:spcPct val="125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>
                <a:solidFill>
                  <a:srgbClr val="000000"/>
                </a:solidFill>
              </a:rPr>
              <a:t>Alla fine abbiamo ottenuto 400 documenti and 3395 termini </a:t>
            </a:r>
          </a:p>
          <a:p>
            <a:pPr algn="just">
              <a:lnSpc>
                <a:spcPct val="125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>
                <a:solidFill>
                  <a:srgbClr val="000000"/>
                </a:solidFill>
              </a:rPr>
              <a:t>Quindi la nostra matrice ha dimensioni</a:t>
            </a:r>
          </a:p>
          <a:p>
            <a:pPr algn="just">
              <a:lnSpc>
                <a:spcPct val="125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>
                <a:solidFill>
                  <a:srgbClr val="000000"/>
                </a:solidFill>
              </a:rPr>
              <a:t>400 ×3395 = 1358000 celle</a:t>
            </a: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4545013" y="5089525"/>
            <a:ext cx="5018087" cy="1935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lnSpc>
                <a:spcPct val="15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2" charset="0"/>
              </a:rPr>
              <a:t>          </a:t>
            </a: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Medline 	         Cranfield 	</a:t>
            </a:r>
          </a:p>
          <a:p>
            <a:pPr>
              <a:lnSpc>
                <a:spcPct val="15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C1</a:t>
            </a:r>
            <a:r>
              <a:rPr lang="it-IT">
                <a:solidFill>
                  <a:srgbClr val="000000"/>
                </a:solidFill>
              </a:rPr>
              <a:t>	   171 		      29 	</a:t>
            </a:r>
          </a:p>
          <a:p>
            <a:pPr>
              <a:lnSpc>
                <a:spcPct val="15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C2</a:t>
            </a:r>
            <a:r>
              <a:rPr lang="it-IT">
                <a:solidFill>
                  <a:srgbClr val="000000"/>
                </a:solidFill>
              </a:rPr>
              <a:t>	     37 		    163 	</a:t>
            </a:r>
          </a:p>
          <a:p>
            <a:pPr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i="1">
                <a:solidFill>
                  <a:srgbClr val="000000"/>
                </a:solidFill>
              </a:rPr>
              <a:t>             Matrice di confusione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598488" y="514350"/>
            <a:ext cx="7834312" cy="5064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lnSpc>
                <a:spcPct val="100000"/>
              </a:lnSpc>
              <a:spcBef>
                <a:spcPts val="1200"/>
              </a:spcBef>
              <a:spcAft>
                <a:spcPts val="40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it-IT" sz="27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Riferimenti bibliografici essenziali</a:t>
            </a:r>
          </a:p>
        </p:txBody>
      </p:sp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360363" y="1244600"/>
            <a:ext cx="9359900" cy="8588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0876" rIns="90000" bIns="45000"/>
          <a:lstStyle/>
          <a:p>
            <a:pPr marL="273050" indent="-273050" algn="just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it-IT" dirty="0" err="1">
                <a:solidFill>
                  <a:srgbClr val="000000"/>
                </a:solidFill>
              </a:rPr>
              <a:t>Agrawal</a:t>
            </a:r>
            <a:r>
              <a:rPr lang="it-IT" dirty="0">
                <a:solidFill>
                  <a:srgbClr val="000000"/>
                </a:solidFill>
              </a:rPr>
              <a:t> R., </a:t>
            </a:r>
            <a:r>
              <a:rPr lang="it-IT" dirty="0" err="1">
                <a:solidFill>
                  <a:srgbClr val="000000"/>
                </a:solidFill>
              </a:rPr>
              <a:t>Gehrke</a:t>
            </a:r>
            <a:r>
              <a:rPr lang="it-IT" dirty="0">
                <a:solidFill>
                  <a:srgbClr val="000000"/>
                </a:solidFill>
              </a:rPr>
              <a:t>, J., </a:t>
            </a:r>
            <a:r>
              <a:rPr lang="it-IT" dirty="0" err="1">
                <a:solidFill>
                  <a:srgbClr val="000000"/>
                </a:solidFill>
              </a:rPr>
              <a:t>Gunopulos</a:t>
            </a:r>
            <a:r>
              <a:rPr lang="it-IT" dirty="0">
                <a:solidFill>
                  <a:srgbClr val="000000"/>
                </a:solidFill>
              </a:rPr>
              <a:t> D., </a:t>
            </a:r>
            <a:r>
              <a:rPr lang="it-IT" dirty="0" err="1">
                <a:solidFill>
                  <a:srgbClr val="000000"/>
                </a:solidFill>
              </a:rPr>
              <a:t>Raghavan</a:t>
            </a:r>
            <a:r>
              <a:rPr lang="it-IT" dirty="0">
                <a:solidFill>
                  <a:srgbClr val="000000"/>
                </a:solidFill>
              </a:rPr>
              <a:t>, P. (2005), "</a:t>
            </a:r>
            <a:r>
              <a:rPr lang="it-IT" dirty="0" err="1">
                <a:solidFill>
                  <a:srgbClr val="000000"/>
                </a:solidFill>
              </a:rPr>
              <a:t>Automatic</a:t>
            </a:r>
            <a:r>
              <a:rPr lang="it-IT" dirty="0">
                <a:solidFill>
                  <a:srgbClr val="000000"/>
                </a:solidFill>
              </a:rPr>
              <a:t> </a:t>
            </a:r>
            <a:r>
              <a:rPr lang="it-IT" dirty="0" err="1">
                <a:solidFill>
                  <a:srgbClr val="000000"/>
                </a:solidFill>
              </a:rPr>
              <a:t>Subspace</a:t>
            </a:r>
            <a:r>
              <a:rPr lang="it-IT" dirty="0">
                <a:solidFill>
                  <a:srgbClr val="000000"/>
                </a:solidFill>
              </a:rPr>
              <a:t> </a:t>
            </a:r>
            <a:r>
              <a:rPr lang="it-IT" dirty="0" err="1">
                <a:solidFill>
                  <a:srgbClr val="000000"/>
                </a:solidFill>
              </a:rPr>
              <a:t>Clustering</a:t>
            </a:r>
            <a:r>
              <a:rPr lang="it-IT" dirty="0">
                <a:solidFill>
                  <a:srgbClr val="000000"/>
                </a:solidFill>
              </a:rPr>
              <a:t> </a:t>
            </a:r>
            <a:r>
              <a:rPr lang="it-IT" dirty="0" err="1">
                <a:solidFill>
                  <a:srgbClr val="000000"/>
                </a:solidFill>
              </a:rPr>
              <a:t>of</a:t>
            </a:r>
            <a:r>
              <a:rPr lang="it-IT" dirty="0">
                <a:solidFill>
                  <a:srgbClr val="000000"/>
                </a:solidFill>
              </a:rPr>
              <a:t> High </a:t>
            </a:r>
            <a:r>
              <a:rPr lang="it-IT" dirty="0" err="1">
                <a:solidFill>
                  <a:srgbClr val="000000"/>
                </a:solidFill>
              </a:rPr>
              <a:t>Dimensional</a:t>
            </a:r>
            <a:r>
              <a:rPr lang="it-IT" dirty="0">
                <a:solidFill>
                  <a:srgbClr val="000000"/>
                </a:solidFill>
              </a:rPr>
              <a:t> Data",</a:t>
            </a:r>
            <a:r>
              <a:rPr lang="it-IT" i="1" dirty="0">
                <a:solidFill>
                  <a:srgbClr val="000000"/>
                </a:solidFill>
              </a:rPr>
              <a:t> </a:t>
            </a:r>
            <a:r>
              <a:rPr lang="it-IT" i="1" dirty="0" err="1">
                <a:solidFill>
                  <a:srgbClr val="000000"/>
                </a:solidFill>
              </a:rPr>
              <a:t>Data</a:t>
            </a:r>
            <a:r>
              <a:rPr lang="it-IT" i="1" dirty="0">
                <a:solidFill>
                  <a:srgbClr val="000000"/>
                </a:solidFill>
              </a:rPr>
              <a:t> </a:t>
            </a:r>
            <a:r>
              <a:rPr lang="it-IT" i="1" dirty="0" err="1">
                <a:solidFill>
                  <a:srgbClr val="000000"/>
                </a:solidFill>
              </a:rPr>
              <a:t>Mining</a:t>
            </a:r>
            <a:r>
              <a:rPr lang="it-IT" i="1" dirty="0">
                <a:solidFill>
                  <a:srgbClr val="000000"/>
                </a:solidFill>
              </a:rPr>
              <a:t> and </a:t>
            </a:r>
            <a:r>
              <a:rPr lang="it-IT" i="1" dirty="0" err="1">
                <a:solidFill>
                  <a:srgbClr val="000000"/>
                </a:solidFill>
              </a:rPr>
              <a:t>Knowledge</a:t>
            </a:r>
            <a:r>
              <a:rPr lang="it-IT" i="1" dirty="0">
                <a:solidFill>
                  <a:srgbClr val="000000"/>
                </a:solidFill>
              </a:rPr>
              <a:t> </a:t>
            </a:r>
            <a:r>
              <a:rPr lang="it-IT" i="1" dirty="0" err="1">
                <a:solidFill>
                  <a:srgbClr val="000000"/>
                </a:solidFill>
              </a:rPr>
              <a:t>Discovery</a:t>
            </a:r>
            <a:r>
              <a:rPr lang="it-IT" dirty="0">
                <a:solidFill>
                  <a:srgbClr val="000000"/>
                </a:solidFill>
              </a:rPr>
              <a:t> (</a:t>
            </a:r>
            <a:r>
              <a:rPr lang="it-IT" dirty="0" err="1">
                <a:solidFill>
                  <a:srgbClr val="000000"/>
                </a:solidFill>
              </a:rPr>
              <a:t>Springer</a:t>
            </a:r>
            <a:r>
              <a:rPr lang="it-IT" dirty="0">
                <a:solidFill>
                  <a:srgbClr val="000000"/>
                </a:solidFill>
              </a:rPr>
              <a:t> </a:t>
            </a:r>
            <a:r>
              <a:rPr lang="it-IT" dirty="0" err="1">
                <a:solidFill>
                  <a:srgbClr val="000000"/>
                </a:solidFill>
              </a:rPr>
              <a:t>Netherlands</a:t>
            </a:r>
            <a:r>
              <a:rPr lang="it-IT" dirty="0">
                <a:solidFill>
                  <a:srgbClr val="000000"/>
                </a:solidFill>
              </a:rPr>
              <a:t>) 11 (1): </a:t>
            </a:r>
            <a:r>
              <a:rPr lang="it-IT" dirty="0" smtClean="0">
                <a:solidFill>
                  <a:srgbClr val="000000"/>
                </a:solidFill>
              </a:rPr>
              <a:t>5–33</a:t>
            </a:r>
          </a:p>
          <a:p>
            <a:pPr marL="273050" indent="-273050" algn="just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it-IT" dirty="0" smtClean="0">
              <a:solidFill>
                <a:srgbClr val="000000"/>
              </a:solidFill>
            </a:endParaRPr>
          </a:p>
          <a:p>
            <a:pPr marL="273050" indent="-273050" algn="just"/>
            <a:r>
              <a:rPr lang="it-IT" dirty="0" smtClean="0">
                <a:solidFill>
                  <a:srgbClr val="000000"/>
                </a:solidFill>
              </a:rPr>
              <a:t>Balbi S. (2013) “</a:t>
            </a:r>
            <a:r>
              <a:rPr lang="en-US" dirty="0" smtClean="0"/>
              <a:t>Beyond the curse of multidimensionality: high dimensional clustering in Text Mining”, </a:t>
            </a:r>
            <a:r>
              <a:rPr lang="it-IT" i="1" dirty="0"/>
              <a:t>Statistica Applicata - </a:t>
            </a:r>
            <a:r>
              <a:rPr lang="it-IT" i="1" dirty="0" err="1"/>
              <a:t>Italian</a:t>
            </a:r>
            <a:r>
              <a:rPr lang="it-IT" i="1" dirty="0"/>
              <a:t> Journal </a:t>
            </a:r>
            <a:r>
              <a:rPr lang="it-IT" i="1" dirty="0" err="1"/>
              <a:t>of</a:t>
            </a:r>
            <a:r>
              <a:rPr lang="it-IT" i="1" dirty="0"/>
              <a:t> </a:t>
            </a:r>
            <a:r>
              <a:rPr lang="it-IT" i="1" dirty="0" err="1"/>
              <a:t>Applied</a:t>
            </a:r>
            <a:r>
              <a:rPr lang="it-IT" i="1" dirty="0"/>
              <a:t> </a:t>
            </a:r>
            <a:r>
              <a:rPr lang="it-IT" i="1" dirty="0" err="1" smtClean="0"/>
              <a:t>Statistics</a:t>
            </a:r>
            <a:r>
              <a:rPr lang="it-IT" i="1" dirty="0" smtClean="0"/>
              <a:t>,</a:t>
            </a:r>
            <a:r>
              <a:rPr lang="it-IT" dirty="0" smtClean="0"/>
              <a:t>Vol. 22 (1)</a:t>
            </a:r>
            <a:endParaRPr lang="it-IT" dirty="0" smtClean="0">
              <a:solidFill>
                <a:srgbClr val="000000"/>
              </a:solidFill>
            </a:endParaRPr>
          </a:p>
          <a:p>
            <a:pPr marL="357188" indent="-357188" algn="just"/>
            <a:endParaRPr lang="en-US" dirty="0" smtClean="0"/>
          </a:p>
          <a:p>
            <a:pPr marL="357188" indent="-357188" algn="just"/>
            <a:r>
              <a:rPr lang="en-US" dirty="0" err="1" smtClean="0"/>
              <a:t>Balbi</a:t>
            </a:r>
            <a:r>
              <a:rPr lang="en-US" dirty="0"/>
              <a:t>, S., </a:t>
            </a:r>
            <a:r>
              <a:rPr lang="en-US" dirty="0" err="1"/>
              <a:t>Miele</a:t>
            </a:r>
            <a:r>
              <a:rPr lang="en-US" dirty="0"/>
              <a:t>, R. and </a:t>
            </a:r>
            <a:r>
              <a:rPr lang="en-US" dirty="0" err="1"/>
              <a:t>Scepi</a:t>
            </a:r>
            <a:r>
              <a:rPr lang="en-US" dirty="0"/>
              <a:t>, G. (2010). </a:t>
            </a:r>
            <a:r>
              <a:rPr lang="en-US" dirty="0" smtClean="0"/>
              <a:t>“Clustering </a:t>
            </a:r>
            <a:r>
              <a:rPr lang="en-US" dirty="0"/>
              <a:t>of documents from a two-way </a:t>
            </a:r>
            <a:r>
              <a:rPr lang="en-US" dirty="0">
                <a:solidFill>
                  <a:srgbClr val="000000"/>
                </a:solidFill>
              </a:rPr>
              <a:t>viewpoint</a:t>
            </a:r>
            <a:r>
              <a:rPr lang="en-US" dirty="0" smtClean="0"/>
              <a:t>”. </a:t>
            </a:r>
            <a:r>
              <a:rPr lang="en-US" dirty="0"/>
              <a:t>In</a:t>
            </a:r>
            <a:r>
              <a:rPr lang="en-US" dirty="0" smtClean="0"/>
              <a:t>: </a:t>
            </a:r>
            <a:r>
              <a:rPr lang="en-US" dirty="0" err="1" smtClean="0"/>
              <a:t>Bolasco</a:t>
            </a:r>
            <a:r>
              <a:rPr lang="en-US" dirty="0" smtClean="0"/>
              <a:t> </a:t>
            </a:r>
            <a:r>
              <a:rPr lang="en-US" dirty="0"/>
              <a:t>S., </a:t>
            </a:r>
            <a:r>
              <a:rPr lang="en-US" dirty="0" err="1"/>
              <a:t>Chiari</a:t>
            </a:r>
            <a:r>
              <a:rPr lang="en-US" dirty="0"/>
              <a:t> I. and </a:t>
            </a:r>
            <a:r>
              <a:rPr lang="en-US" dirty="0" err="1"/>
              <a:t>Giuliano</a:t>
            </a:r>
            <a:r>
              <a:rPr lang="en-US" dirty="0"/>
              <a:t> L. (Eds.), </a:t>
            </a:r>
            <a:r>
              <a:rPr lang="en-US" dirty="0" smtClean="0"/>
              <a:t> </a:t>
            </a:r>
            <a:r>
              <a:rPr lang="en-US" i="1" dirty="0"/>
              <a:t>Proceedings of JADT 2010</a:t>
            </a:r>
            <a:r>
              <a:rPr lang="en-US" dirty="0" smtClean="0"/>
              <a:t>, </a:t>
            </a:r>
            <a:r>
              <a:rPr lang="en-US" dirty="0"/>
              <a:t>LED, Roma: </a:t>
            </a:r>
            <a:r>
              <a:rPr lang="en-US" dirty="0" smtClean="0"/>
              <a:t>27-36</a:t>
            </a:r>
          </a:p>
          <a:p>
            <a:pPr marL="357188" indent="-357188" algn="just"/>
            <a:endParaRPr lang="it-IT" dirty="0" smtClean="0"/>
          </a:p>
          <a:p>
            <a:pPr marL="357188" indent="-357188" algn="just"/>
            <a:r>
              <a:rPr lang="it-IT" dirty="0" err="1" smtClean="0"/>
              <a:t>Berkhin</a:t>
            </a:r>
            <a:r>
              <a:rPr lang="it-IT" dirty="0" smtClean="0"/>
              <a:t>, P. (2006). “A </a:t>
            </a:r>
            <a:r>
              <a:rPr lang="it-IT" dirty="0" err="1" smtClean="0"/>
              <a:t>survey</a:t>
            </a:r>
            <a:r>
              <a:rPr lang="it-IT" dirty="0" smtClean="0"/>
              <a:t> </a:t>
            </a:r>
            <a:r>
              <a:rPr lang="it-IT" dirty="0" err="1" smtClean="0"/>
              <a:t>of</a:t>
            </a:r>
            <a:r>
              <a:rPr lang="it-IT" dirty="0" smtClean="0"/>
              <a:t> </a:t>
            </a:r>
            <a:r>
              <a:rPr lang="it-IT" dirty="0" err="1" smtClean="0"/>
              <a:t>clustering</a:t>
            </a:r>
            <a:r>
              <a:rPr lang="it-IT" dirty="0" smtClean="0"/>
              <a:t> data </a:t>
            </a:r>
            <a:r>
              <a:rPr lang="it-IT" dirty="0" err="1" smtClean="0"/>
              <a:t>mining</a:t>
            </a:r>
            <a:r>
              <a:rPr lang="it-IT" dirty="0" smtClean="0"/>
              <a:t> </a:t>
            </a:r>
            <a:r>
              <a:rPr lang="it-IT" dirty="0" err="1" smtClean="0"/>
              <a:t>techniques</a:t>
            </a:r>
            <a:r>
              <a:rPr lang="it-IT" dirty="0" smtClean="0"/>
              <a:t>”. In: </a:t>
            </a:r>
            <a:r>
              <a:rPr lang="it-IT" dirty="0" err="1" smtClean="0"/>
              <a:t>Kogan</a:t>
            </a:r>
            <a:r>
              <a:rPr lang="it-IT" dirty="0" smtClean="0"/>
              <a:t>, J., Nicholas, C. and </a:t>
            </a:r>
            <a:r>
              <a:rPr lang="it-IT" dirty="0" err="1" smtClean="0"/>
              <a:t>Teboulle</a:t>
            </a:r>
            <a:r>
              <a:rPr lang="it-IT" dirty="0" smtClean="0"/>
              <a:t>, M. (</a:t>
            </a:r>
            <a:r>
              <a:rPr lang="it-IT" dirty="0" err="1" smtClean="0"/>
              <a:t>Eds</a:t>
            </a:r>
            <a:r>
              <a:rPr lang="it-IT" dirty="0" smtClean="0"/>
              <a:t>.),  </a:t>
            </a:r>
            <a:r>
              <a:rPr lang="it-IT" i="1" dirty="0" err="1">
                <a:solidFill>
                  <a:srgbClr val="000000"/>
                </a:solidFill>
              </a:rPr>
              <a:t>Grouping</a:t>
            </a:r>
            <a:r>
              <a:rPr lang="it-IT" i="1" dirty="0">
                <a:solidFill>
                  <a:srgbClr val="000000"/>
                </a:solidFill>
              </a:rPr>
              <a:t> </a:t>
            </a:r>
            <a:r>
              <a:rPr lang="it-IT" i="1" dirty="0" err="1">
                <a:solidFill>
                  <a:srgbClr val="000000"/>
                </a:solidFill>
              </a:rPr>
              <a:t>Multidimensional</a:t>
            </a:r>
            <a:r>
              <a:rPr lang="it-IT" i="1" dirty="0">
                <a:solidFill>
                  <a:srgbClr val="000000"/>
                </a:solidFill>
              </a:rPr>
              <a:t> Data </a:t>
            </a:r>
            <a:r>
              <a:rPr lang="it-IT" i="1" dirty="0" err="1">
                <a:solidFill>
                  <a:srgbClr val="000000"/>
                </a:solidFill>
              </a:rPr>
              <a:t>Recent</a:t>
            </a:r>
            <a:r>
              <a:rPr lang="it-IT" i="1" dirty="0">
                <a:solidFill>
                  <a:srgbClr val="000000"/>
                </a:solidFill>
              </a:rPr>
              <a:t> </a:t>
            </a:r>
            <a:r>
              <a:rPr lang="it-IT" i="1" dirty="0" err="1">
                <a:solidFill>
                  <a:srgbClr val="000000"/>
                </a:solidFill>
              </a:rPr>
              <a:t>Advances</a:t>
            </a:r>
            <a:r>
              <a:rPr lang="it-IT" i="1" dirty="0">
                <a:solidFill>
                  <a:srgbClr val="000000"/>
                </a:solidFill>
              </a:rPr>
              <a:t> in </a:t>
            </a:r>
            <a:r>
              <a:rPr lang="it-IT" i="1" dirty="0" err="1">
                <a:solidFill>
                  <a:srgbClr val="000000"/>
                </a:solidFill>
              </a:rPr>
              <a:t>Clustering</a:t>
            </a:r>
            <a:r>
              <a:rPr lang="it-IT" dirty="0" smtClean="0"/>
              <a:t>, </a:t>
            </a:r>
            <a:r>
              <a:rPr lang="it-IT" dirty="0" err="1" smtClean="0"/>
              <a:t>Springer</a:t>
            </a:r>
            <a:r>
              <a:rPr lang="it-IT" dirty="0" smtClean="0"/>
              <a:t>, </a:t>
            </a:r>
            <a:r>
              <a:rPr lang="it-IT" dirty="0" err="1" smtClean="0"/>
              <a:t>Berlin-Heidelberg</a:t>
            </a:r>
            <a:r>
              <a:rPr lang="it-IT" dirty="0" smtClean="0"/>
              <a:t>: 25-71</a:t>
            </a:r>
          </a:p>
          <a:p>
            <a:pPr marL="452438" indent="-452438" algn="just"/>
            <a:endParaRPr lang="en-US" dirty="0" smtClean="0"/>
          </a:p>
          <a:p>
            <a:pPr marL="357188" indent="-357188" algn="just"/>
            <a:r>
              <a:rPr lang="it-IT" dirty="0" smtClean="0"/>
              <a:t>de </a:t>
            </a:r>
            <a:r>
              <a:rPr lang="it-IT" dirty="0" err="1" smtClean="0"/>
              <a:t>Falguerolle</a:t>
            </a:r>
            <a:r>
              <a:rPr lang="it-IT" dirty="0" smtClean="0"/>
              <a:t>, A., Friedrich, F. and </a:t>
            </a:r>
            <a:r>
              <a:rPr lang="it-IT" dirty="0" err="1" smtClean="0"/>
              <a:t>Sawitzki</a:t>
            </a:r>
            <a:r>
              <a:rPr lang="it-IT" dirty="0" smtClean="0"/>
              <a:t>, G. (1997). A </a:t>
            </a:r>
            <a:r>
              <a:rPr lang="it-IT" dirty="0" err="1" smtClean="0"/>
              <a:t>tribute</a:t>
            </a:r>
            <a:r>
              <a:rPr lang="it-IT" dirty="0" smtClean="0"/>
              <a:t> </a:t>
            </a:r>
            <a:r>
              <a:rPr lang="it-IT" dirty="0" err="1" smtClean="0"/>
              <a:t>to</a:t>
            </a:r>
            <a:r>
              <a:rPr lang="it-IT" dirty="0" smtClean="0"/>
              <a:t> </a:t>
            </a:r>
            <a:r>
              <a:rPr lang="it-IT" dirty="0" err="1" smtClean="0"/>
              <a:t>J.Bertin</a:t>
            </a:r>
            <a:r>
              <a:rPr lang="it-IT" dirty="0" smtClean="0"/>
              <a:t>’s </a:t>
            </a:r>
            <a:r>
              <a:rPr lang="it-IT" dirty="0" err="1" smtClean="0"/>
              <a:t>graphical</a:t>
            </a:r>
            <a:r>
              <a:rPr lang="it-IT" dirty="0" smtClean="0"/>
              <a:t> data </a:t>
            </a:r>
            <a:r>
              <a:rPr lang="it-IT" dirty="0" err="1" smtClean="0"/>
              <a:t>analysis</a:t>
            </a:r>
            <a:r>
              <a:rPr lang="it-IT" dirty="0" smtClean="0"/>
              <a:t>. In: </a:t>
            </a:r>
            <a:r>
              <a:rPr lang="it-IT" dirty="0" err="1" smtClean="0"/>
              <a:t>Bandilla</a:t>
            </a:r>
            <a:r>
              <a:rPr lang="it-IT" dirty="0" smtClean="0"/>
              <a:t> W. and </a:t>
            </a:r>
            <a:r>
              <a:rPr lang="it-IT" dirty="0" err="1" smtClean="0"/>
              <a:t>Faulbaum</a:t>
            </a:r>
            <a:r>
              <a:rPr lang="it-IT" dirty="0" smtClean="0"/>
              <a:t> F. (</a:t>
            </a:r>
            <a:r>
              <a:rPr lang="it-IT" dirty="0" err="1" smtClean="0"/>
              <a:t>Eds</a:t>
            </a:r>
            <a:r>
              <a:rPr lang="it-IT" dirty="0" smtClean="0"/>
              <a:t>.), </a:t>
            </a:r>
            <a:r>
              <a:rPr lang="it-IT" i="1" dirty="0" err="1" smtClean="0"/>
              <a:t>SoftStat</a:t>
            </a:r>
            <a:r>
              <a:rPr lang="it-IT" i="1" dirty="0" smtClean="0"/>
              <a:t> ’97, </a:t>
            </a:r>
            <a:r>
              <a:rPr lang="it-IT" i="1" dirty="0" err="1" smtClean="0"/>
              <a:t>Advances</a:t>
            </a:r>
            <a:r>
              <a:rPr lang="it-IT" i="1" dirty="0" smtClean="0"/>
              <a:t> in </a:t>
            </a:r>
            <a:r>
              <a:rPr lang="it-IT" i="1" dirty="0" err="1" smtClean="0"/>
              <a:t>Statistical</a:t>
            </a:r>
            <a:r>
              <a:rPr lang="it-IT" i="1" dirty="0" smtClean="0"/>
              <a:t> Software</a:t>
            </a:r>
            <a:r>
              <a:rPr lang="it-IT" dirty="0" smtClean="0"/>
              <a:t>, </a:t>
            </a:r>
            <a:r>
              <a:rPr lang="it-IT" dirty="0" err="1" smtClean="0"/>
              <a:t>Lucius</a:t>
            </a:r>
            <a:r>
              <a:rPr lang="it-IT" dirty="0" smtClean="0"/>
              <a:t> and </a:t>
            </a:r>
            <a:r>
              <a:rPr lang="it-IT" dirty="0" err="1" smtClean="0"/>
              <a:t>Lucius</a:t>
            </a:r>
            <a:r>
              <a:rPr lang="it-IT" dirty="0" smtClean="0"/>
              <a:t>, </a:t>
            </a:r>
            <a:r>
              <a:rPr lang="it-IT" dirty="0" err="1" smtClean="0"/>
              <a:t>Stuttgart</a:t>
            </a:r>
            <a:r>
              <a:rPr lang="it-IT" dirty="0" smtClean="0"/>
              <a:t>: 11-20</a:t>
            </a:r>
          </a:p>
          <a:p>
            <a:pPr marL="452438" indent="-452438" algn="just"/>
            <a:endParaRPr lang="en-US" dirty="0" smtClean="0"/>
          </a:p>
          <a:p>
            <a:pPr marL="452438" indent="-452438" algn="just"/>
            <a:r>
              <a:rPr lang="en-US" dirty="0" smtClean="0"/>
              <a:t>van </a:t>
            </a:r>
            <a:r>
              <a:rPr lang="en-US" dirty="0" err="1"/>
              <a:t>Mechelen</a:t>
            </a:r>
            <a:r>
              <a:rPr lang="en-US" dirty="0"/>
              <a:t>, I., Bock, H.H. and de </a:t>
            </a:r>
            <a:r>
              <a:rPr lang="en-US" dirty="0" err="1"/>
              <a:t>Boeck</a:t>
            </a:r>
            <a:r>
              <a:rPr lang="en-US" dirty="0"/>
              <a:t>, P. (2004). </a:t>
            </a:r>
            <a:r>
              <a:rPr lang="en-US" dirty="0" smtClean="0"/>
              <a:t>“Two-mode </a:t>
            </a:r>
            <a:r>
              <a:rPr lang="en-US" dirty="0"/>
              <a:t>clustering methods: A </a:t>
            </a:r>
            <a:r>
              <a:rPr lang="en-US" dirty="0" smtClean="0"/>
              <a:t>structured overview”,  </a:t>
            </a:r>
            <a:r>
              <a:rPr lang="en-US" i="1" dirty="0" smtClean="0"/>
              <a:t>Statistical </a:t>
            </a:r>
            <a:r>
              <a:rPr lang="en-US" i="1" dirty="0"/>
              <a:t>Methods in Medical </a:t>
            </a:r>
            <a:r>
              <a:rPr lang="en-US" i="1" dirty="0" smtClean="0"/>
              <a:t>Research</a:t>
            </a:r>
            <a:r>
              <a:rPr lang="en-US" dirty="0" smtClean="0"/>
              <a:t>, </a:t>
            </a:r>
            <a:r>
              <a:rPr lang="en-US" dirty="0"/>
              <a:t>(13): 363-394.</a:t>
            </a:r>
          </a:p>
          <a:p>
            <a:pPr algn="just"/>
            <a:endParaRPr lang="it-IT" dirty="0" smtClean="0"/>
          </a:p>
          <a:p>
            <a:pPr algn="just"/>
            <a:endParaRPr lang="en-US" dirty="0"/>
          </a:p>
          <a:p>
            <a:pPr algn="just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it-I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i Office">
  <a:themeElements>
    <a:clrScheme name="Tema di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i Office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SimSun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SimSun" charset="-122"/>
          </a:defRPr>
        </a:defPPr>
      </a:lstStyle>
    </a:lnDef>
  </a:objectDefaults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Tema di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i Office">
      <a:majorFont>
        <a:latin typeface="Arial"/>
        <a:ea typeface="Lucida Sans Unicode"/>
        <a:cs typeface="Lucida Sans Unicode"/>
      </a:majorFont>
      <a:minorFont>
        <a:latin typeface="Arial"/>
        <a:ea typeface="Lucida Sans Unicode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SimSun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SimSun" charset="-122"/>
          </a:defRPr>
        </a:defPPr>
      </a:lstStyle>
    </a:lnDef>
  </a:objectDefaults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991</TotalTime>
  <Words>4668</Words>
  <PresentationFormat>Personalizzato</PresentationFormat>
  <Paragraphs>472</Paragraphs>
  <Slides>47</Slides>
  <Notes>43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Titoli diapositive</vt:lpstr>
      </vt:variant>
      <vt:variant>
        <vt:i4>47</vt:i4>
      </vt:variant>
    </vt:vector>
  </HeadingPairs>
  <TitlesOfParts>
    <vt:vector size="49" baseType="lpstr">
      <vt:lpstr>Tema di Office</vt:lpstr>
      <vt:lpstr>Tema di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Simona Balbi</dc:creator>
  <cp:lastModifiedBy>Admin</cp:lastModifiedBy>
  <cp:revision>49</cp:revision>
  <cp:lastPrinted>1601-01-01T00:00:00Z</cp:lastPrinted>
  <dcterms:created xsi:type="dcterms:W3CDTF">2011-01-02T10:42:29Z</dcterms:created>
  <dcterms:modified xsi:type="dcterms:W3CDTF">2014-03-24T13:17:40Z</dcterms:modified>
</cp:coreProperties>
</file>