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5" r:id="rId3"/>
    <p:sldId id="274" r:id="rId4"/>
    <p:sldId id="279" r:id="rId5"/>
    <p:sldId id="257" r:id="rId6"/>
    <p:sldId id="282" r:id="rId7"/>
    <p:sldId id="283" r:id="rId8"/>
    <p:sldId id="284" r:id="rId9"/>
    <p:sldId id="293" r:id="rId10"/>
    <p:sldId id="259" r:id="rId11"/>
    <p:sldId id="260" r:id="rId12"/>
    <p:sldId id="261" r:id="rId13"/>
    <p:sldId id="273" r:id="rId14"/>
    <p:sldId id="269" r:id="rId15"/>
    <p:sldId id="294" r:id="rId16"/>
    <p:sldId id="295" r:id="rId17"/>
    <p:sldId id="296" r:id="rId18"/>
    <p:sldId id="262" r:id="rId19"/>
    <p:sldId id="263" r:id="rId20"/>
    <p:sldId id="264" r:id="rId21"/>
    <p:sldId id="265" r:id="rId22"/>
    <p:sldId id="266" r:id="rId23"/>
    <p:sldId id="276" r:id="rId24"/>
    <p:sldId id="267" r:id="rId25"/>
    <p:sldId id="268" r:id="rId26"/>
    <p:sldId id="285" r:id="rId27"/>
    <p:sldId id="277" r:id="rId28"/>
    <p:sldId id="280" r:id="rId29"/>
    <p:sldId id="286" r:id="rId30"/>
    <p:sldId id="287" r:id="rId31"/>
    <p:sldId id="288" r:id="rId32"/>
    <p:sldId id="290" r:id="rId33"/>
    <p:sldId id="289" r:id="rId34"/>
    <p:sldId id="297" r:id="rId35"/>
    <p:sldId id="291" r:id="rId36"/>
    <p:sldId id="298" r:id="rId37"/>
    <p:sldId id="299" r:id="rId38"/>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34" autoAdjust="0"/>
    <p:restoredTop sz="94662" autoAdjust="0"/>
  </p:normalViewPr>
  <p:slideViewPr>
    <p:cSldViewPr>
      <p:cViewPr varScale="1">
        <p:scale>
          <a:sx n="110" d="100"/>
          <a:sy n="110" d="100"/>
        </p:scale>
        <p:origin x="-1644" y="-9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15" name="Rettangolo arrotondato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ettangolo arrotondato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olo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it-IT" smtClean="0"/>
              <a:t>Fare clic per modificare lo stile del titolo</a:t>
            </a:r>
            <a:endParaRPr kumimoji="0" lang="en-US"/>
          </a:p>
        </p:txBody>
      </p:sp>
      <p:sp>
        <p:nvSpPr>
          <p:cNvPr id="20" name="Sottotitolo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it-IT" smtClean="0"/>
              <a:t>Fare clic per modificare lo stile del sottotitolo dello schema</a:t>
            </a:r>
            <a:endParaRPr kumimoji="0" lang="en-US"/>
          </a:p>
        </p:txBody>
      </p:sp>
      <p:sp>
        <p:nvSpPr>
          <p:cNvPr id="19" name="Segnaposto data 18"/>
          <p:cNvSpPr>
            <a:spLocks noGrp="1"/>
          </p:cNvSpPr>
          <p:nvPr>
            <p:ph type="dt" sz="half" idx="10"/>
          </p:nvPr>
        </p:nvSpPr>
        <p:spPr/>
        <p:txBody>
          <a:bodyPr/>
          <a:lstStyle>
            <a:extLst/>
          </a:lstStyle>
          <a:p>
            <a:fld id="{9A73C884-3E22-4104-ADB4-E45F418699F2}" type="datetimeFigureOut">
              <a:rPr lang="it-IT" smtClean="0"/>
              <a:pPr/>
              <a:t>29/11/2016</a:t>
            </a:fld>
            <a:endParaRPr lang="it-IT"/>
          </a:p>
        </p:txBody>
      </p:sp>
      <p:sp>
        <p:nvSpPr>
          <p:cNvPr id="8" name="Segnaposto piè di pagina 7"/>
          <p:cNvSpPr>
            <a:spLocks noGrp="1"/>
          </p:cNvSpPr>
          <p:nvPr>
            <p:ph type="ftr" sz="quarter" idx="11"/>
          </p:nvPr>
        </p:nvSpPr>
        <p:spPr/>
        <p:txBody>
          <a:bodyPr/>
          <a:lstStyle>
            <a:extLst/>
          </a:lstStyle>
          <a:p>
            <a:endParaRPr lang="it-IT"/>
          </a:p>
        </p:txBody>
      </p:sp>
      <p:sp>
        <p:nvSpPr>
          <p:cNvPr id="11" name="Segnaposto numero diapositiva 10"/>
          <p:cNvSpPr>
            <a:spLocks noGrp="1"/>
          </p:cNvSpPr>
          <p:nvPr>
            <p:ph type="sldNum" sz="quarter" idx="12"/>
          </p:nvPr>
        </p:nvSpPr>
        <p:spPr/>
        <p:txBody>
          <a:bodyPr/>
          <a:lstStyle>
            <a:extLst/>
          </a:lstStyle>
          <a:p>
            <a:fld id="{807D892E-F942-42D7-9DB2-982FC7F81AE1}" type="slidenum">
              <a:rPr lang="it-IT" smtClean="0"/>
              <a:pPr/>
              <a:t>‹N›</a:t>
            </a:fld>
            <a:endParaRPr lang="it-I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502920" y="4983480"/>
            <a:ext cx="8183880" cy="1051560"/>
          </a:xfrm>
        </p:spPr>
        <p:txBody>
          <a:bodyPr/>
          <a:lstStyle>
            <a:extLst/>
          </a:lstStyle>
          <a:p>
            <a:r>
              <a:rPr kumimoji="0" lang="it-IT" smtClean="0"/>
              <a:t>Fare clic per modificare lo stile del titolo</a:t>
            </a:r>
            <a:endParaRPr kumimoji="0" lang="en-US"/>
          </a:p>
        </p:txBody>
      </p:sp>
      <p:sp>
        <p:nvSpPr>
          <p:cNvPr id="3" name="Segnaposto contenuto 2"/>
          <p:cNvSpPr>
            <a:spLocks noGrp="1"/>
          </p:cNvSpPr>
          <p:nvPr>
            <p:ph idx="1"/>
          </p:nvPr>
        </p:nvSpPr>
        <p:spPr>
          <a:xfrm>
            <a:off x="502920" y="530352"/>
            <a:ext cx="8183880" cy="4187952"/>
          </a:xfrm>
        </p:spPr>
        <p:txBody>
          <a:bodyPr/>
          <a:lstStyle>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extLst/>
          </a:lstStyle>
          <a:p>
            <a:fld id="{9A73C884-3E22-4104-ADB4-E45F418699F2}" type="datetimeFigureOut">
              <a:rPr lang="it-IT" smtClean="0"/>
              <a:pPr/>
              <a:t>29/11/2016</a:t>
            </a:fld>
            <a:endParaRPr lang="it-IT"/>
          </a:p>
        </p:txBody>
      </p:sp>
      <p:sp>
        <p:nvSpPr>
          <p:cNvPr id="5" name="Segnaposto piè di pagina 4"/>
          <p:cNvSpPr>
            <a:spLocks noGrp="1"/>
          </p:cNvSpPr>
          <p:nvPr>
            <p:ph type="ftr" sz="quarter" idx="11"/>
          </p:nvPr>
        </p:nvSpPr>
        <p:spPr/>
        <p:txBody>
          <a:bodyPr/>
          <a:lstStyle>
            <a:extLst/>
          </a:lstStyle>
          <a:p>
            <a:endParaRPr lang="it-IT"/>
          </a:p>
        </p:txBody>
      </p:sp>
      <p:sp>
        <p:nvSpPr>
          <p:cNvPr id="6" name="Segnaposto numero diapositiva 5"/>
          <p:cNvSpPr>
            <a:spLocks noGrp="1"/>
          </p:cNvSpPr>
          <p:nvPr>
            <p:ph type="sldNum" sz="quarter" idx="12"/>
          </p:nvPr>
        </p:nvSpPr>
        <p:spPr/>
        <p:txBody>
          <a:bodyPr/>
          <a:lstStyle>
            <a:extLst/>
          </a:lstStyle>
          <a:p>
            <a:fld id="{807D892E-F942-42D7-9DB2-982FC7F81AE1}" type="slidenum">
              <a:rPr lang="it-IT" smtClean="0"/>
              <a:pPr/>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spTree>
      <p:nvGrpSpPr>
        <p:cNvPr id="1" name=""/>
        <p:cNvGrpSpPr/>
        <p:nvPr/>
      </p:nvGrpSpPr>
      <p:grpSpPr>
        <a:xfrm>
          <a:off x="0" y="0"/>
          <a:ext cx="0" cy="0"/>
          <a:chOff x="0" y="0"/>
          <a:chExt cx="0" cy="0"/>
        </a:xfrm>
      </p:grpSpPr>
      <p:sp>
        <p:nvSpPr>
          <p:cNvPr id="14" name="Rettangolo arrotondato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ttangolo arrotondato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olo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it-IT" smtClean="0"/>
              <a:t>Fare clic per modificare stili del testo dello schema</a:t>
            </a:r>
          </a:p>
        </p:txBody>
      </p:sp>
      <p:sp>
        <p:nvSpPr>
          <p:cNvPr id="4" name="Segnaposto data 3"/>
          <p:cNvSpPr>
            <a:spLocks noGrp="1"/>
          </p:cNvSpPr>
          <p:nvPr>
            <p:ph type="dt" sz="half" idx="10"/>
          </p:nvPr>
        </p:nvSpPr>
        <p:spPr/>
        <p:txBody>
          <a:bodyPr/>
          <a:lstStyle>
            <a:extLst/>
          </a:lstStyle>
          <a:p>
            <a:fld id="{9A73C884-3E22-4104-ADB4-E45F418699F2}" type="datetimeFigureOut">
              <a:rPr lang="it-IT" smtClean="0"/>
              <a:pPr/>
              <a:t>29/11/2016</a:t>
            </a:fld>
            <a:endParaRPr lang="it-IT"/>
          </a:p>
        </p:txBody>
      </p:sp>
      <p:sp>
        <p:nvSpPr>
          <p:cNvPr id="5" name="Segnaposto piè di pagina 4"/>
          <p:cNvSpPr>
            <a:spLocks noGrp="1"/>
          </p:cNvSpPr>
          <p:nvPr>
            <p:ph type="ftr" sz="quarter" idx="11"/>
          </p:nvPr>
        </p:nvSpPr>
        <p:spPr/>
        <p:txBody>
          <a:bodyPr/>
          <a:lstStyle>
            <a:extLst/>
          </a:lstStyle>
          <a:p>
            <a:endParaRPr lang="it-IT"/>
          </a:p>
        </p:txBody>
      </p:sp>
      <p:sp>
        <p:nvSpPr>
          <p:cNvPr id="6" name="Segnaposto numero diapositiva 5"/>
          <p:cNvSpPr>
            <a:spLocks noGrp="1"/>
          </p:cNvSpPr>
          <p:nvPr>
            <p:ph type="sldNum" sz="quarter" idx="12"/>
          </p:nvPr>
        </p:nvSpPr>
        <p:spPr/>
        <p:txBody>
          <a:bodyPr/>
          <a:lstStyle>
            <a:extLst/>
          </a:lstStyle>
          <a:p>
            <a:fld id="{807D892E-F942-42D7-9DB2-982FC7F81AE1}" type="slidenum">
              <a:rPr lang="it-IT" smtClean="0"/>
              <a:pPr/>
              <a:t>‹N›</a:t>
            </a:fld>
            <a:endParaRPr lang="it-I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extLst/>
          </a:lstStyle>
          <a:p>
            <a:r>
              <a:rPr kumimoji="0" lang="it-IT" smtClean="0"/>
              <a:t>Fare clic per modificare lo stile del titolo</a:t>
            </a:r>
            <a:endParaRPr kumimoji="0" lang="en-US"/>
          </a:p>
        </p:txBody>
      </p:sp>
      <p:sp>
        <p:nvSpPr>
          <p:cNvPr id="3" name="Segnaposto contenuto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contenuto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extLst/>
          </a:lstStyle>
          <a:p>
            <a:fld id="{9A73C884-3E22-4104-ADB4-E45F418699F2}" type="datetimeFigureOut">
              <a:rPr lang="it-IT" smtClean="0"/>
              <a:pPr/>
              <a:t>29/11/2016</a:t>
            </a:fld>
            <a:endParaRPr lang="it-IT"/>
          </a:p>
        </p:txBody>
      </p:sp>
      <p:sp>
        <p:nvSpPr>
          <p:cNvPr id="6" name="Segnaposto piè di pagina 5"/>
          <p:cNvSpPr>
            <a:spLocks noGrp="1"/>
          </p:cNvSpPr>
          <p:nvPr>
            <p:ph type="ftr" sz="quarter" idx="11"/>
          </p:nvPr>
        </p:nvSpPr>
        <p:spPr/>
        <p:txBody>
          <a:bodyPr/>
          <a:lstStyle>
            <a:extLst/>
          </a:lstStyle>
          <a:p>
            <a:endParaRPr lang="it-IT"/>
          </a:p>
        </p:txBody>
      </p:sp>
      <p:sp>
        <p:nvSpPr>
          <p:cNvPr id="7" name="Segnaposto numero diapositiva 6"/>
          <p:cNvSpPr>
            <a:spLocks noGrp="1"/>
          </p:cNvSpPr>
          <p:nvPr>
            <p:ph type="sldNum" sz="quarter" idx="12"/>
          </p:nvPr>
        </p:nvSpPr>
        <p:spPr/>
        <p:txBody>
          <a:bodyPr/>
          <a:lstStyle>
            <a:extLst/>
          </a:lstStyle>
          <a:p>
            <a:fld id="{807D892E-F942-42D7-9DB2-982FC7F81AE1}" type="slidenum">
              <a:rPr lang="it-IT" smtClean="0"/>
              <a:pPr/>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502920" y="4983480"/>
            <a:ext cx="8183880" cy="1051560"/>
          </a:xfrm>
        </p:spPr>
        <p:txBody>
          <a:bodyPr anchor="b"/>
          <a:lstStyle>
            <a:lvl1pPr>
              <a:defRPr b="1"/>
            </a:lvl1pPr>
            <a:extLst/>
          </a:lstStyle>
          <a:p>
            <a:r>
              <a:rPr kumimoji="0" lang="it-IT" smtClean="0"/>
              <a:t>Fare clic per modificare lo stile del titolo</a:t>
            </a:r>
            <a:endParaRPr kumimoji="0" lang="en-US"/>
          </a:p>
        </p:txBody>
      </p:sp>
      <p:sp>
        <p:nvSpPr>
          <p:cNvPr id="3" name="Segnaposto testo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it-IT" smtClean="0"/>
              <a:t>Fare clic per modificare stili del testo dello schema</a:t>
            </a:r>
          </a:p>
        </p:txBody>
      </p:sp>
      <p:sp>
        <p:nvSpPr>
          <p:cNvPr id="4" name="Segnaposto testo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it-IT" smtClean="0"/>
              <a:t>Fare clic per modificare stili del testo dello schema</a:t>
            </a:r>
          </a:p>
        </p:txBody>
      </p:sp>
      <p:sp>
        <p:nvSpPr>
          <p:cNvPr id="5" name="Segnaposto contenuto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6" name="Segnaposto contenuto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7" name="Segnaposto data 6"/>
          <p:cNvSpPr>
            <a:spLocks noGrp="1"/>
          </p:cNvSpPr>
          <p:nvPr>
            <p:ph type="dt" sz="half" idx="10"/>
          </p:nvPr>
        </p:nvSpPr>
        <p:spPr/>
        <p:txBody>
          <a:bodyPr/>
          <a:lstStyle>
            <a:extLst/>
          </a:lstStyle>
          <a:p>
            <a:fld id="{9A73C884-3E22-4104-ADB4-E45F418699F2}" type="datetimeFigureOut">
              <a:rPr lang="it-IT" smtClean="0"/>
              <a:pPr/>
              <a:t>29/11/2016</a:t>
            </a:fld>
            <a:endParaRPr lang="it-IT"/>
          </a:p>
        </p:txBody>
      </p:sp>
      <p:sp>
        <p:nvSpPr>
          <p:cNvPr id="8" name="Segnaposto piè di pagina 7"/>
          <p:cNvSpPr>
            <a:spLocks noGrp="1"/>
          </p:cNvSpPr>
          <p:nvPr>
            <p:ph type="ftr" sz="quarter" idx="11"/>
          </p:nvPr>
        </p:nvSpPr>
        <p:spPr/>
        <p:txBody>
          <a:bodyPr/>
          <a:lstStyle>
            <a:extLst/>
          </a:lstStyle>
          <a:p>
            <a:endParaRPr lang="it-IT"/>
          </a:p>
        </p:txBody>
      </p:sp>
      <p:sp>
        <p:nvSpPr>
          <p:cNvPr id="9" name="Segnaposto numero diapositiva 8"/>
          <p:cNvSpPr>
            <a:spLocks noGrp="1"/>
          </p:cNvSpPr>
          <p:nvPr>
            <p:ph type="sldNum" sz="quarter" idx="12"/>
          </p:nvPr>
        </p:nvSpPr>
        <p:spPr/>
        <p:txBody>
          <a:bodyPr/>
          <a:lstStyle>
            <a:extLst/>
          </a:lstStyle>
          <a:p>
            <a:fld id="{807D892E-F942-42D7-9DB2-982FC7F81AE1}" type="slidenum">
              <a:rPr lang="it-IT" smtClean="0"/>
              <a:pPr/>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extLst/>
          </a:lstStyle>
          <a:p>
            <a:r>
              <a:rPr kumimoji="0" lang="it-IT" smtClean="0"/>
              <a:t>Fare clic per modificare lo stile del titolo</a:t>
            </a:r>
            <a:endParaRPr kumimoji="0" lang="en-US"/>
          </a:p>
        </p:txBody>
      </p:sp>
      <p:sp>
        <p:nvSpPr>
          <p:cNvPr id="3" name="Segnaposto data 2"/>
          <p:cNvSpPr>
            <a:spLocks noGrp="1"/>
          </p:cNvSpPr>
          <p:nvPr>
            <p:ph type="dt" sz="half" idx="10"/>
          </p:nvPr>
        </p:nvSpPr>
        <p:spPr/>
        <p:txBody>
          <a:bodyPr/>
          <a:lstStyle>
            <a:extLst/>
          </a:lstStyle>
          <a:p>
            <a:fld id="{9A73C884-3E22-4104-ADB4-E45F418699F2}" type="datetimeFigureOut">
              <a:rPr lang="it-IT" smtClean="0"/>
              <a:pPr/>
              <a:t>29/11/2016</a:t>
            </a:fld>
            <a:endParaRPr lang="it-IT"/>
          </a:p>
        </p:txBody>
      </p:sp>
      <p:sp>
        <p:nvSpPr>
          <p:cNvPr id="4" name="Segnaposto piè di pagina 3"/>
          <p:cNvSpPr>
            <a:spLocks noGrp="1"/>
          </p:cNvSpPr>
          <p:nvPr>
            <p:ph type="ftr" sz="quarter" idx="11"/>
          </p:nvPr>
        </p:nvSpPr>
        <p:spPr/>
        <p:txBody>
          <a:bodyPr/>
          <a:lstStyle>
            <a:extLst/>
          </a:lstStyle>
          <a:p>
            <a:endParaRPr lang="it-IT"/>
          </a:p>
        </p:txBody>
      </p:sp>
      <p:sp>
        <p:nvSpPr>
          <p:cNvPr id="5" name="Segnaposto numero diapositiva 4"/>
          <p:cNvSpPr>
            <a:spLocks noGrp="1"/>
          </p:cNvSpPr>
          <p:nvPr>
            <p:ph type="sldNum" sz="quarter" idx="12"/>
          </p:nvPr>
        </p:nvSpPr>
        <p:spPr/>
        <p:txBody>
          <a:bodyPr/>
          <a:lstStyle>
            <a:extLst/>
          </a:lstStyle>
          <a:p>
            <a:fld id="{807D892E-F942-42D7-9DB2-982FC7F81AE1}" type="slidenum">
              <a:rPr lang="it-IT" smtClean="0"/>
              <a:pPr/>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7" name="Rettangolo arrotondato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Segnaposto data 1"/>
          <p:cNvSpPr>
            <a:spLocks noGrp="1"/>
          </p:cNvSpPr>
          <p:nvPr>
            <p:ph type="dt" sz="half" idx="10"/>
          </p:nvPr>
        </p:nvSpPr>
        <p:spPr/>
        <p:txBody>
          <a:bodyPr/>
          <a:lstStyle>
            <a:extLst/>
          </a:lstStyle>
          <a:p>
            <a:fld id="{9A73C884-3E22-4104-ADB4-E45F418699F2}" type="datetimeFigureOut">
              <a:rPr lang="it-IT" smtClean="0"/>
              <a:pPr/>
              <a:t>29/11/2016</a:t>
            </a:fld>
            <a:endParaRPr lang="it-IT"/>
          </a:p>
        </p:txBody>
      </p:sp>
      <p:sp>
        <p:nvSpPr>
          <p:cNvPr id="3" name="Segnaposto piè di pagina 2"/>
          <p:cNvSpPr>
            <a:spLocks noGrp="1"/>
          </p:cNvSpPr>
          <p:nvPr>
            <p:ph type="ftr" sz="quarter" idx="11"/>
          </p:nvPr>
        </p:nvSpPr>
        <p:spPr/>
        <p:txBody>
          <a:bodyPr/>
          <a:lstStyle>
            <a:extLst/>
          </a:lstStyle>
          <a:p>
            <a:endParaRPr lang="it-IT"/>
          </a:p>
        </p:txBody>
      </p:sp>
      <p:sp>
        <p:nvSpPr>
          <p:cNvPr id="4" name="Segnaposto numero diapositiva 3"/>
          <p:cNvSpPr>
            <a:spLocks noGrp="1"/>
          </p:cNvSpPr>
          <p:nvPr>
            <p:ph type="sldNum" sz="quarter" idx="12"/>
          </p:nvPr>
        </p:nvSpPr>
        <p:spPr/>
        <p:txBody>
          <a:bodyPr/>
          <a:lstStyle>
            <a:extLst/>
          </a:lstStyle>
          <a:p>
            <a:fld id="{807D892E-F942-42D7-9DB2-982FC7F81AE1}" type="slidenum">
              <a:rPr lang="it-IT" smtClean="0"/>
              <a:pPr/>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it-IT" smtClean="0"/>
              <a:t>Fare clic per modificare lo stile del titolo</a:t>
            </a:r>
            <a:endParaRPr kumimoji="0" lang="en-US"/>
          </a:p>
        </p:txBody>
      </p:sp>
      <p:sp>
        <p:nvSpPr>
          <p:cNvPr id="3" name="Segnaposto testo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contenuto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extLst/>
          </a:lstStyle>
          <a:p>
            <a:fld id="{9A73C884-3E22-4104-ADB4-E45F418699F2}" type="datetimeFigureOut">
              <a:rPr lang="it-IT" smtClean="0"/>
              <a:pPr/>
              <a:t>29/11/2016</a:t>
            </a:fld>
            <a:endParaRPr lang="it-IT"/>
          </a:p>
        </p:txBody>
      </p:sp>
      <p:sp>
        <p:nvSpPr>
          <p:cNvPr id="6" name="Segnaposto piè di pagina 5"/>
          <p:cNvSpPr>
            <a:spLocks noGrp="1"/>
          </p:cNvSpPr>
          <p:nvPr>
            <p:ph type="ftr" sz="quarter" idx="11"/>
          </p:nvPr>
        </p:nvSpPr>
        <p:spPr/>
        <p:txBody>
          <a:bodyPr/>
          <a:lstStyle>
            <a:extLst/>
          </a:lstStyle>
          <a:p>
            <a:endParaRPr lang="it-IT"/>
          </a:p>
        </p:txBody>
      </p:sp>
      <p:sp>
        <p:nvSpPr>
          <p:cNvPr id="7" name="Segnaposto numero diapositiva 6"/>
          <p:cNvSpPr>
            <a:spLocks noGrp="1"/>
          </p:cNvSpPr>
          <p:nvPr>
            <p:ph type="sldNum" sz="quarter" idx="12"/>
          </p:nvPr>
        </p:nvSpPr>
        <p:spPr/>
        <p:txBody>
          <a:bodyPr/>
          <a:lstStyle>
            <a:extLst/>
          </a:lstStyle>
          <a:p>
            <a:fld id="{807D892E-F942-42D7-9DB2-982FC7F81AE1}" type="slidenum">
              <a:rPr lang="it-IT" smtClean="0"/>
              <a:pPr/>
              <a:t>‹N›</a:t>
            </a:fld>
            <a:endParaRPr lang="it-I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15" name="Rettangolo arrotondato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ttangolo con singolo angolo arrotondato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olo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it-IT" smtClean="0"/>
              <a:t>Fare clic per modificare lo stile del titolo</a:t>
            </a:r>
            <a:endParaRPr kumimoji="0" lang="en-US"/>
          </a:p>
        </p:txBody>
      </p:sp>
      <p:sp>
        <p:nvSpPr>
          <p:cNvPr id="4" name="Segnaposto testo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5" name="Segnaposto data 4"/>
          <p:cNvSpPr>
            <a:spLocks noGrp="1"/>
          </p:cNvSpPr>
          <p:nvPr>
            <p:ph type="dt" sz="half" idx="10"/>
          </p:nvPr>
        </p:nvSpPr>
        <p:spPr/>
        <p:txBody>
          <a:bodyPr/>
          <a:lstStyle>
            <a:extLst/>
          </a:lstStyle>
          <a:p>
            <a:fld id="{9A73C884-3E22-4104-ADB4-E45F418699F2}" type="datetimeFigureOut">
              <a:rPr lang="it-IT" smtClean="0"/>
              <a:pPr/>
              <a:t>29/11/2016</a:t>
            </a:fld>
            <a:endParaRPr lang="it-IT"/>
          </a:p>
        </p:txBody>
      </p:sp>
      <p:sp>
        <p:nvSpPr>
          <p:cNvPr id="6" name="Segnaposto piè di pagina 5"/>
          <p:cNvSpPr>
            <a:spLocks noGrp="1"/>
          </p:cNvSpPr>
          <p:nvPr>
            <p:ph type="ftr" sz="quarter" idx="11"/>
          </p:nvPr>
        </p:nvSpPr>
        <p:spPr/>
        <p:txBody>
          <a:bodyPr/>
          <a:lstStyle>
            <a:extLst/>
          </a:lstStyle>
          <a:p>
            <a:endParaRPr lang="it-IT"/>
          </a:p>
        </p:txBody>
      </p:sp>
      <p:sp>
        <p:nvSpPr>
          <p:cNvPr id="7" name="Segnaposto numero diapositiva 6"/>
          <p:cNvSpPr>
            <a:spLocks noGrp="1"/>
          </p:cNvSpPr>
          <p:nvPr>
            <p:ph type="sldNum" sz="quarter" idx="12"/>
          </p:nvPr>
        </p:nvSpPr>
        <p:spPr/>
        <p:txBody>
          <a:bodyPr/>
          <a:lstStyle>
            <a:extLst/>
          </a:lstStyle>
          <a:p>
            <a:fld id="{807D892E-F942-42D7-9DB2-982FC7F81AE1}" type="slidenum">
              <a:rPr lang="it-IT" smtClean="0"/>
              <a:pPr/>
              <a:t>‹N›</a:t>
            </a:fld>
            <a:endParaRPr lang="it-IT"/>
          </a:p>
        </p:txBody>
      </p:sp>
      <p:sp>
        <p:nvSpPr>
          <p:cNvPr id="3" name="Segnaposto immagine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it-IT" smtClean="0"/>
              <a:t>Fare clic sull'icona per inserire un'immagine</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a:xfrm>
            <a:off x="502920" y="4983480"/>
            <a:ext cx="8183880" cy="1051560"/>
          </a:xfrm>
        </p:spPr>
        <p:txBody>
          <a:bodyPr/>
          <a:lstStyle>
            <a:extLs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502920" y="530352"/>
            <a:ext cx="8183880" cy="4187952"/>
          </a:xfrm>
        </p:spPr>
        <p:txBody>
          <a:bodyPr vert="eaVert"/>
          <a:lstStyle>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extLst/>
          </a:lstStyle>
          <a:p>
            <a:fld id="{9A73C884-3E22-4104-ADB4-E45F418699F2}" type="datetimeFigureOut">
              <a:rPr lang="it-IT" smtClean="0"/>
              <a:pPr/>
              <a:t>29/11/2016</a:t>
            </a:fld>
            <a:endParaRPr lang="it-IT"/>
          </a:p>
        </p:txBody>
      </p:sp>
      <p:sp>
        <p:nvSpPr>
          <p:cNvPr id="5" name="Segnaposto piè di pagina 4"/>
          <p:cNvSpPr>
            <a:spLocks noGrp="1"/>
          </p:cNvSpPr>
          <p:nvPr>
            <p:ph type="ftr" sz="quarter" idx="11"/>
          </p:nvPr>
        </p:nvSpPr>
        <p:spPr/>
        <p:txBody>
          <a:bodyPr/>
          <a:lstStyle>
            <a:extLst/>
          </a:lstStyle>
          <a:p>
            <a:endParaRPr lang="it-IT"/>
          </a:p>
        </p:txBody>
      </p:sp>
      <p:sp>
        <p:nvSpPr>
          <p:cNvPr id="6" name="Segnaposto numero diapositiva 5"/>
          <p:cNvSpPr>
            <a:spLocks noGrp="1"/>
          </p:cNvSpPr>
          <p:nvPr>
            <p:ph type="sldNum" sz="quarter" idx="12"/>
          </p:nvPr>
        </p:nvSpPr>
        <p:spPr/>
        <p:txBody>
          <a:bodyPr/>
          <a:lstStyle>
            <a:extLst/>
          </a:lstStyle>
          <a:p>
            <a:fld id="{807D892E-F942-42D7-9DB2-982FC7F81AE1}" type="slidenum">
              <a:rPr lang="it-IT" smtClean="0"/>
              <a:pPr/>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533404"/>
            <a:ext cx="1981200" cy="5257799"/>
          </a:xfrm>
        </p:spPr>
        <p:txBody>
          <a:bodyPr vert="eaVert"/>
          <a:lstStyle>
            <a:extLst/>
          </a:lstStyle>
          <a:p>
            <a:r>
              <a:rPr kumimoji="0" lang="it-IT" smtClean="0"/>
              <a:t>Fare clic per modificare lo stile del titolo</a:t>
            </a:r>
            <a:endParaRPr kumimoji="0" lang="en-US"/>
          </a:p>
        </p:txBody>
      </p:sp>
      <p:sp>
        <p:nvSpPr>
          <p:cNvPr id="3" name="Segnaposto testo verticale 2"/>
          <p:cNvSpPr>
            <a:spLocks noGrp="1"/>
          </p:cNvSpPr>
          <p:nvPr>
            <p:ph type="body" orient="vert" idx="1"/>
          </p:nvPr>
        </p:nvSpPr>
        <p:spPr>
          <a:xfrm>
            <a:off x="533400" y="533402"/>
            <a:ext cx="5943600" cy="5257801"/>
          </a:xfrm>
        </p:spPr>
        <p:txBody>
          <a:bodyPr vert="eaVert"/>
          <a:lstStyle>
            <a:extLst/>
          </a:lstStyle>
          <a:p>
            <a:pPr lvl="0" eaLnBrk="1" latinLnBrk="0" hangingPunct="1"/>
            <a:r>
              <a:rPr lang="it-IT" smtClean="0"/>
              <a:t>Fare clic per modificare stili del testo dello schema</a:t>
            </a:r>
          </a:p>
          <a:p>
            <a:pPr lvl="1" eaLnBrk="1" latinLnBrk="0" hangingPunct="1"/>
            <a:r>
              <a:rPr lang="it-IT" smtClean="0"/>
              <a:t>Secondo livello</a:t>
            </a:r>
          </a:p>
          <a:p>
            <a:pPr lvl="2" eaLnBrk="1" latinLnBrk="0" hangingPunct="1"/>
            <a:r>
              <a:rPr lang="it-IT" smtClean="0"/>
              <a:t>Terzo livello</a:t>
            </a:r>
          </a:p>
          <a:p>
            <a:pPr lvl="3" eaLnBrk="1" latinLnBrk="0" hangingPunct="1"/>
            <a:r>
              <a:rPr lang="it-IT" smtClean="0"/>
              <a:t>Quarto livello</a:t>
            </a:r>
          </a:p>
          <a:p>
            <a:pPr lvl="4" eaLnBrk="1" latinLnBrk="0" hangingPunct="1"/>
            <a:r>
              <a:rPr lang="it-IT" smtClean="0"/>
              <a:t>Quinto livello</a:t>
            </a:r>
            <a:endParaRPr kumimoji="0" lang="en-US"/>
          </a:p>
        </p:txBody>
      </p:sp>
      <p:sp>
        <p:nvSpPr>
          <p:cNvPr id="4" name="Segnaposto data 3"/>
          <p:cNvSpPr>
            <a:spLocks noGrp="1"/>
          </p:cNvSpPr>
          <p:nvPr>
            <p:ph type="dt" sz="half" idx="10"/>
          </p:nvPr>
        </p:nvSpPr>
        <p:spPr/>
        <p:txBody>
          <a:bodyPr/>
          <a:lstStyle>
            <a:extLst/>
          </a:lstStyle>
          <a:p>
            <a:fld id="{9A73C884-3E22-4104-ADB4-E45F418699F2}" type="datetimeFigureOut">
              <a:rPr lang="it-IT" smtClean="0"/>
              <a:pPr/>
              <a:t>29/11/2016</a:t>
            </a:fld>
            <a:endParaRPr lang="it-IT"/>
          </a:p>
        </p:txBody>
      </p:sp>
      <p:sp>
        <p:nvSpPr>
          <p:cNvPr id="5" name="Segnaposto piè di pagina 4"/>
          <p:cNvSpPr>
            <a:spLocks noGrp="1"/>
          </p:cNvSpPr>
          <p:nvPr>
            <p:ph type="ftr" sz="quarter" idx="11"/>
          </p:nvPr>
        </p:nvSpPr>
        <p:spPr/>
        <p:txBody>
          <a:bodyPr/>
          <a:lstStyle>
            <a:extLst/>
          </a:lstStyle>
          <a:p>
            <a:endParaRPr lang="it-IT"/>
          </a:p>
        </p:txBody>
      </p:sp>
      <p:sp>
        <p:nvSpPr>
          <p:cNvPr id="6" name="Segnaposto numero diapositiva 5"/>
          <p:cNvSpPr>
            <a:spLocks noGrp="1"/>
          </p:cNvSpPr>
          <p:nvPr>
            <p:ph type="sldNum" sz="quarter" idx="12"/>
          </p:nvPr>
        </p:nvSpPr>
        <p:spPr/>
        <p:txBody>
          <a:bodyPr/>
          <a:lstStyle>
            <a:extLst/>
          </a:lstStyle>
          <a:p>
            <a:fld id="{807D892E-F942-42D7-9DB2-982FC7F81AE1}" type="slidenum">
              <a:rPr lang="it-IT" smtClean="0"/>
              <a:pPr/>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ttangolo arrotondato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ettangolo arrotondato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Segnaposto titolo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it-IT" smtClean="0"/>
              <a:t>Fare clic per modificare lo stile del titolo</a:t>
            </a:r>
            <a:endParaRPr kumimoji="0" lang="en-US"/>
          </a:p>
        </p:txBody>
      </p:sp>
      <p:sp>
        <p:nvSpPr>
          <p:cNvPr id="4" name="Segnaposto testo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it-IT" smtClean="0"/>
              <a:t>Fare clic per modificare stili del testo dello schema</a:t>
            </a:r>
          </a:p>
          <a:p>
            <a:pPr lvl="1" eaLnBrk="1" latinLnBrk="0" hangingPunct="1"/>
            <a:r>
              <a:rPr kumimoji="0" lang="it-IT" smtClean="0"/>
              <a:t>Secondo livello</a:t>
            </a:r>
          </a:p>
          <a:p>
            <a:pPr lvl="2" eaLnBrk="1" latinLnBrk="0" hangingPunct="1"/>
            <a:r>
              <a:rPr kumimoji="0" lang="it-IT" smtClean="0"/>
              <a:t>Terzo livello</a:t>
            </a:r>
          </a:p>
          <a:p>
            <a:pPr lvl="3" eaLnBrk="1" latinLnBrk="0" hangingPunct="1"/>
            <a:r>
              <a:rPr kumimoji="0" lang="it-IT" smtClean="0"/>
              <a:t>Quarto livello</a:t>
            </a:r>
          </a:p>
          <a:p>
            <a:pPr lvl="4" eaLnBrk="1" latinLnBrk="0" hangingPunct="1"/>
            <a:r>
              <a:rPr kumimoji="0" lang="it-IT" smtClean="0"/>
              <a:t>Quinto livello</a:t>
            </a:r>
            <a:endParaRPr kumimoji="0" lang="en-US"/>
          </a:p>
        </p:txBody>
      </p:sp>
      <p:sp>
        <p:nvSpPr>
          <p:cNvPr id="25" name="Segnaposto data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9A73C884-3E22-4104-ADB4-E45F418699F2}" type="datetimeFigureOut">
              <a:rPr lang="it-IT" smtClean="0"/>
              <a:pPr/>
              <a:t>29/11/2016</a:t>
            </a:fld>
            <a:endParaRPr lang="it-IT"/>
          </a:p>
        </p:txBody>
      </p:sp>
      <p:sp>
        <p:nvSpPr>
          <p:cNvPr id="18" name="Segnaposto piè di pagina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it-IT"/>
          </a:p>
        </p:txBody>
      </p:sp>
      <p:sp>
        <p:nvSpPr>
          <p:cNvPr id="5" name="Segnaposto numero diapositiva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807D892E-F942-42D7-9DB2-982FC7F81AE1}" type="slidenum">
              <a:rPr lang="it-IT" smtClean="0"/>
              <a:pPr/>
              <a:t>‹N›</a:t>
            </a:fld>
            <a:endParaRPr lang="it-IT"/>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hyperlink" Target="http://www.google.it/url?url=http://www.casw.org.uk/sunglasses-ronaldo-inter-milan.html&amp;rct=j&amp;frm=1&amp;q=&amp;esrc=s&amp;sa=U&amp;ved=0ahUKEwjpnaXti7LQAhVBVRoKHeR0C70QwW4IJDAH&amp;usg=AFQjCNHnDTgF5CHOmCnWD4nRhLYYM7I3rg" TargetMode="Externa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5"/>
          <p:cNvSpPr>
            <a:spLocks noGrp="1"/>
          </p:cNvSpPr>
          <p:nvPr>
            <p:ph type="title"/>
          </p:nvPr>
        </p:nvSpPr>
        <p:spPr/>
        <p:txBody>
          <a:bodyPr>
            <a:normAutofit fontScale="90000"/>
          </a:bodyPr>
          <a:lstStyle/>
          <a:p>
            <a:r>
              <a:rPr lang="it-IT" dirty="0" smtClean="0"/>
              <a:t>I principi e il principio</a:t>
            </a:r>
            <a:br>
              <a:rPr lang="it-IT" dirty="0" smtClean="0"/>
            </a:br>
            <a:r>
              <a:rPr lang="it-IT" dirty="0" smtClean="0"/>
              <a:t> di autodeterminazione</a:t>
            </a:r>
            <a:endParaRPr lang="it-IT" dirty="0"/>
          </a:p>
        </p:txBody>
      </p:sp>
      <p:pic>
        <p:nvPicPr>
          <p:cNvPr id="2" name="Segnaposto contenuto 1"/>
          <p:cNvPicPr>
            <a:picLocks noGrp="1" noChangeAspect="1"/>
          </p:cNvPicPr>
          <p:nvPr>
            <p:ph idx="1"/>
          </p:nvPr>
        </p:nvPicPr>
        <p:blipFill>
          <a:blip r:embed="rId2" cstate="print">
            <a:extLst>
              <a:ext uri="{28A0092B-C50C-407E-A947-70E740481C1C}">
                <a14:useLocalDpi xmlns="" xmlns:a14="http://schemas.microsoft.com/office/drawing/2010/main" val="0"/>
              </a:ext>
            </a:extLst>
          </a:blip>
          <a:stretch>
            <a:fillRect/>
          </a:stretch>
        </p:blipFill>
        <p:spPr>
          <a:xfrm>
            <a:off x="6300192" y="3041576"/>
            <a:ext cx="2736304" cy="3816424"/>
          </a:xfrm>
        </p:spPr>
      </p:pic>
      <p:pic>
        <p:nvPicPr>
          <p:cNvPr id="3" name="Immagine 2"/>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1115616" y="845840"/>
            <a:ext cx="3960440" cy="4302224"/>
          </a:xfrm>
          <a:prstGeom prst="rect">
            <a:avLst/>
          </a:prstGeom>
        </p:spPr>
      </p:pic>
      <p:pic>
        <p:nvPicPr>
          <p:cNvPr id="3074" name="Picture 2"/>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5436096" y="49086"/>
            <a:ext cx="3312368" cy="2947866"/>
          </a:xfrm>
          <a:prstGeom prst="rect">
            <a:avLst/>
          </a:prstGeom>
          <a:noFill/>
          <a:ln>
            <a:noFill/>
          </a:ln>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pic>
        <p:nvPicPr>
          <p:cNvPr id="1026" name="Picture 2" descr="Risultati immagini per ronaldo milan">
            <a:hlinkClick r:id="rId5"/>
          </p:cNvPr>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129047" y="49086"/>
            <a:ext cx="2378943" cy="172372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6782686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Oval 2"/>
          <p:cNvSpPr>
            <a:spLocks noChangeArrowheads="1"/>
          </p:cNvSpPr>
          <p:nvPr/>
        </p:nvSpPr>
        <p:spPr bwMode="auto">
          <a:xfrm>
            <a:off x="1524000" y="609600"/>
            <a:ext cx="6858000" cy="5257800"/>
          </a:xfrm>
          <a:prstGeom prst="ellipse">
            <a:avLst/>
          </a:prstGeom>
          <a:solidFill>
            <a:schemeClr val="accent1"/>
          </a:solidFill>
          <a:ln w="9525">
            <a:solidFill>
              <a:schemeClr val="tx1"/>
            </a:solidFill>
            <a:miter lim="800000"/>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it-IT" altLang="it-IT" sz="2400">
                <a:latin typeface="Tahoma" pitchFamily="34" charset="0"/>
              </a:rPr>
              <a:t>disposizione</a:t>
            </a:r>
          </a:p>
        </p:txBody>
      </p:sp>
      <p:sp>
        <p:nvSpPr>
          <p:cNvPr id="8195" name="Text Box 3"/>
          <p:cNvSpPr txBox="1">
            <a:spLocks noChangeArrowheads="1"/>
          </p:cNvSpPr>
          <p:nvPr/>
        </p:nvSpPr>
        <p:spPr bwMode="auto">
          <a:xfrm>
            <a:off x="1660525" y="109538"/>
            <a:ext cx="5556250" cy="8239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it-IT" altLang="it-IT" sz="4800">
                <a:latin typeface="Tahoma" pitchFamily="34" charset="0"/>
              </a:rPr>
              <a:t>Norma in senso lato</a:t>
            </a:r>
          </a:p>
        </p:txBody>
      </p:sp>
      <p:sp>
        <p:nvSpPr>
          <p:cNvPr id="8196" name="Oval 4"/>
          <p:cNvSpPr>
            <a:spLocks noChangeArrowheads="1"/>
          </p:cNvSpPr>
          <p:nvPr/>
        </p:nvSpPr>
        <p:spPr bwMode="auto">
          <a:xfrm>
            <a:off x="3429000" y="1905000"/>
            <a:ext cx="3657600" cy="3200400"/>
          </a:xfrm>
          <a:prstGeom prst="ellipse">
            <a:avLst/>
          </a:prstGeom>
          <a:solidFill>
            <a:schemeClr val="accent2"/>
          </a:solidFill>
          <a:ln w="9525">
            <a:solidFill>
              <a:schemeClr val="tx2"/>
            </a:solidFill>
            <a:miter lim="800000"/>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it-IT" altLang="it-IT" sz="3200" dirty="0">
                <a:solidFill>
                  <a:schemeClr val="bg1"/>
                </a:solidFill>
                <a:latin typeface="Tahoma" pitchFamily="34" charset="0"/>
              </a:rPr>
              <a:t>Disposizione (?)</a:t>
            </a:r>
          </a:p>
          <a:p>
            <a:pPr algn="ctr" eaLnBrk="1" hangingPunct="1"/>
            <a:r>
              <a:rPr lang="it-IT" altLang="it-IT" sz="3200" dirty="0" err="1">
                <a:solidFill>
                  <a:schemeClr val="bg1"/>
                </a:solidFill>
                <a:latin typeface="Tahoma" pitchFamily="34" charset="0"/>
              </a:rPr>
              <a:t>Type</a:t>
            </a:r>
            <a:endParaRPr lang="it-IT" altLang="it-IT" sz="3200" dirty="0">
              <a:solidFill>
                <a:schemeClr val="bg1"/>
              </a:solidFill>
              <a:latin typeface="Tahoma" pitchFamily="34" charset="0"/>
            </a:endParaRPr>
          </a:p>
          <a:p>
            <a:pPr algn="ctr" eaLnBrk="1" hangingPunct="1"/>
            <a:r>
              <a:rPr lang="it-IT" altLang="it-IT" sz="3200" dirty="0">
                <a:solidFill>
                  <a:schemeClr val="bg1"/>
                </a:solidFill>
                <a:latin typeface="Tahoma" pitchFamily="34" charset="0"/>
              </a:rPr>
              <a:t>Norma </a:t>
            </a:r>
          </a:p>
          <a:p>
            <a:pPr algn="ctr" eaLnBrk="1" hangingPunct="1"/>
            <a:r>
              <a:rPr lang="it-IT" altLang="it-IT" sz="3200" dirty="0">
                <a:solidFill>
                  <a:schemeClr val="bg1"/>
                </a:solidFill>
                <a:latin typeface="Tahoma" pitchFamily="34" charset="0"/>
              </a:rPr>
              <a:t>in senso </a:t>
            </a:r>
            <a:r>
              <a:rPr lang="it-IT" altLang="it-IT" sz="3200" dirty="0" smtClean="0">
                <a:solidFill>
                  <a:schemeClr val="bg1"/>
                </a:solidFill>
                <a:latin typeface="Tahoma" pitchFamily="34" charset="0"/>
              </a:rPr>
              <a:t>stretto</a:t>
            </a:r>
          </a:p>
          <a:p>
            <a:pPr algn="ctr" eaLnBrk="1" hangingPunct="1"/>
            <a:r>
              <a:rPr lang="it-IT" altLang="it-IT" sz="3200" dirty="0" smtClean="0">
                <a:solidFill>
                  <a:schemeClr val="bg1"/>
                </a:solidFill>
                <a:latin typeface="Tahoma" pitchFamily="34" charset="0"/>
              </a:rPr>
              <a:t>Regola</a:t>
            </a:r>
            <a:endParaRPr lang="it-IT" altLang="it-IT" sz="3200" dirty="0">
              <a:solidFill>
                <a:schemeClr val="bg1"/>
              </a:solidFill>
              <a:latin typeface="Tahoma" pitchFamily="34" charset="0"/>
            </a:endParaRPr>
          </a:p>
        </p:txBody>
      </p:sp>
      <p:sp>
        <p:nvSpPr>
          <p:cNvPr id="8197" name="Text Box 5"/>
          <p:cNvSpPr txBox="1">
            <a:spLocks noChangeArrowheads="1"/>
          </p:cNvSpPr>
          <p:nvPr/>
        </p:nvSpPr>
        <p:spPr bwMode="auto">
          <a:xfrm>
            <a:off x="1547813" y="1600200"/>
            <a:ext cx="3600450" cy="13112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it-IT" altLang="it-IT" sz="4000" dirty="0">
                <a:latin typeface="Tahoma" pitchFamily="34" charset="0"/>
              </a:rPr>
              <a:t>Enunciato (1)</a:t>
            </a:r>
          </a:p>
          <a:p>
            <a:pPr eaLnBrk="1" hangingPunct="1"/>
            <a:r>
              <a:rPr lang="it-IT" altLang="it-IT" sz="4000" dirty="0" err="1">
                <a:latin typeface="Tahoma" pitchFamily="34" charset="0"/>
              </a:rPr>
              <a:t>Token</a:t>
            </a:r>
            <a:endParaRPr lang="it-IT" altLang="it-IT" sz="4000" dirty="0">
              <a:latin typeface="Tahoma" pitchFamily="34" charset="0"/>
            </a:endParaRPr>
          </a:p>
        </p:txBody>
      </p:sp>
    </p:spTree>
    <p:extLst>
      <p:ext uri="{BB962C8B-B14F-4D97-AF65-F5344CB8AC3E}">
        <p14:creationId xmlns="" xmlns:p14="http://schemas.microsoft.com/office/powerpoint/2010/main" val="31872610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smtClean="0"/>
              <a:t>Cosa sono?</a:t>
            </a:r>
            <a:endParaRPr lang="it-IT" dirty="0"/>
          </a:p>
        </p:txBody>
      </p:sp>
      <p:sp>
        <p:nvSpPr>
          <p:cNvPr id="4" name="Rettangolo 3"/>
          <p:cNvSpPr/>
          <p:nvPr/>
        </p:nvSpPr>
        <p:spPr>
          <a:xfrm>
            <a:off x="1811867" y="1772816"/>
            <a:ext cx="5492209" cy="2585323"/>
          </a:xfrm>
          <a:prstGeom prst="rect">
            <a:avLst/>
          </a:prstGeom>
          <a:noFill/>
        </p:spPr>
        <p:txBody>
          <a:bodyPr wrap="none" lIns="91440" tIns="45720" rIns="91440" bIns="45720">
            <a:spAutoFit/>
            <a:scene3d>
              <a:camera prst="isometricRightUp"/>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it-IT" sz="5400" b="1" dirty="0" smtClean="0">
                <a:ln>
                  <a:solidFill>
                    <a:srgbClr val="FFFF00"/>
                  </a:solidFill>
                </a:ln>
                <a:solidFill>
                  <a:schemeClr val="accent3">
                    <a:lumMod val="40000"/>
                    <a:lumOff val="60000"/>
                  </a:schemeClr>
                </a:solidFill>
              </a:rPr>
              <a:t>G</a:t>
            </a:r>
            <a:r>
              <a:rPr lang="it-IT" sz="5400" b="1" cap="none" spc="0" dirty="0" smtClean="0">
                <a:ln>
                  <a:solidFill>
                    <a:srgbClr val="FFFF00"/>
                  </a:solidFill>
                </a:ln>
                <a:solidFill>
                  <a:schemeClr val="accent3">
                    <a:lumMod val="40000"/>
                    <a:lumOff val="60000"/>
                  </a:schemeClr>
                </a:solidFill>
                <a:effectLst/>
              </a:rPr>
              <a:t>enerali</a:t>
            </a:r>
          </a:p>
          <a:p>
            <a:pPr algn="ctr"/>
            <a:endParaRPr lang="it-IT" sz="5400" b="1" dirty="0">
              <a:ln>
                <a:solidFill>
                  <a:srgbClr val="FFFF00"/>
                </a:solidFill>
              </a:ln>
              <a:solidFill>
                <a:schemeClr val="accent3">
                  <a:lumMod val="40000"/>
                  <a:lumOff val="60000"/>
                </a:schemeClr>
              </a:solidFill>
            </a:endParaRPr>
          </a:p>
          <a:p>
            <a:pPr algn="ctr"/>
            <a:r>
              <a:rPr lang="it-IT" sz="5400" b="1" dirty="0">
                <a:ln>
                  <a:solidFill>
                    <a:srgbClr val="FFFF00"/>
                  </a:solidFill>
                </a:ln>
                <a:solidFill>
                  <a:schemeClr val="accent3">
                    <a:lumMod val="40000"/>
                    <a:lumOff val="60000"/>
                  </a:schemeClr>
                </a:solidFill>
              </a:rPr>
              <a:t>F</a:t>
            </a:r>
            <a:r>
              <a:rPr lang="it-IT" sz="5400" b="1" cap="none" spc="0" dirty="0" smtClean="0">
                <a:ln>
                  <a:solidFill>
                    <a:srgbClr val="FFFF00"/>
                  </a:solidFill>
                </a:ln>
                <a:solidFill>
                  <a:schemeClr val="accent3">
                    <a:lumMod val="40000"/>
                    <a:lumOff val="60000"/>
                  </a:schemeClr>
                </a:solidFill>
                <a:effectLst/>
              </a:rPr>
              <a:t>ondamentali</a:t>
            </a:r>
            <a:endParaRPr lang="it-IT" sz="5400" b="1" cap="none" spc="0" dirty="0">
              <a:ln>
                <a:solidFill>
                  <a:srgbClr val="FFFF00"/>
                </a:solidFill>
              </a:ln>
              <a:solidFill>
                <a:schemeClr val="accent3">
                  <a:lumMod val="40000"/>
                  <a:lumOff val="60000"/>
                </a:schemeClr>
              </a:solidFill>
              <a:effectLst/>
            </a:endParaRPr>
          </a:p>
        </p:txBody>
      </p:sp>
      <p:sp>
        <p:nvSpPr>
          <p:cNvPr id="5" name="Rettangolo 4"/>
          <p:cNvSpPr/>
          <p:nvPr/>
        </p:nvSpPr>
        <p:spPr>
          <a:xfrm>
            <a:off x="1787423" y="2136338"/>
            <a:ext cx="5569153" cy="2585323"/>
          </a:xfrm>
          <a:prstGeom prst="rect">
            <a:avLst/>
          </a:prstGeom>
          <a:noFill/>
        </p:spPr>
        <p:txBody>
          <a:bodyPr wrap="none" lIns="91440" tIns="45720" rIns="91440" bIns="45720">
            <a:spAutoFit/>
          </a:bodyPr>
          <a:lstStyle/>
          <a:p>
            <a:pPr algn="ctr"/>
            <a:r>
              <a:rPr lang="it-IT"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Generali</a:t>
            </a:r>
          </a:p>
          <a:p>
            <a:pPr algn="ctr"/>
            <a:endParaRPr lang="it-IT"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a:p>
            <a:pPr algn="ctr"/>
            <a:r>
              <a:rPr lang="it-IT"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F</a:t>
            </a:r>
            <a:r>
              <a:rPr lang="it-IT" sz="5400" b="1" cap="none"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ondamentali</a:t>
            </a:r>
            <a:endParaRPr lang="it-IT"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spTree>
    <p:extLst>
      <p:ext uri="{BB962C8B-B14F-4D97-AF65-F5344CB8AC3E}">
        <p14:creationId xmlns="" xmlns:p14="http://schemas.microsoft.com/office/powerpoint/2010/main" val="23756182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Relazione ministeriale al codice del ‘42</a:t>
            </a:r>
            <a:endParaRPr lang="it-IT" dirty="0"/>
          </a:p>
        </p:txBody>
      </p:sp>
      <p:sp>
        <p:nvSpPr>
          <p:cNvPr id="3" name="Segnaposto contenuto 2"/>
          <p:cNvSpPr>
            <a:spLocks noGrp="1"/>
          </p:cNvSpPr>
          <p:nvPr>
            <p:ph idx="1"/>
          </p:nvPr>
        </p:nvSpPr>
        <p:spPr/>
        <p:txBody>
          <a:bodyPr>
            <a:normAutofit fontScale="92500"/>
          </a:bodyPr>
          <a:lstStyle/>
          <a:p>
            <a:pPr algn="just"/>
            <a:r>
              <a:rPr lang="it-IT" dirty="0" smtClean="0"/>
              <a:t>Principi generali dell’ordinamento giuridico dello Stato invece che «del diritto vigente» perché «avrebbe potuto apparire troppo limitativo dell’opera dell’interprete», mentre ordinamento giuridico è «comprensivo, nel suo ampio significato, oltre che delle norme e degli istituti, anche dell’orientamento politico-legislativo statuale e della tradizione scientifica nazionale (diritto romano, comune…) con esso concordante» </a:t>
            </a:r>
            <a:endParaRPr lang="it-IT" dirty="0"/>
          </a:p>
        </p:txBody>
      </p:sp>
    </p:spTree>
    <p:extLst>
      <p:ext uri="{BB962C8B-B14F-4D97-AF65-F5344CB8AC3E}">
        <p14:creationId xmlns="" xmlns:p14="http://schemas.microsoft.com/office/powerpoint/2010/main" val="40830616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5"/>
          <p:cNvSpPr>
            <a:spLocks noGrp="1"/>
          </p:cNvSpPr>
          <p:nvPr>
            <p:ph type="title"/>
          </p:nvPr>
        </p:nvSpPr>
        <p:spPr>
          <a:xfrm>
            <a:off x="539552" y="5589240"/>
            <a:ext cx="8183880" cy="1051560"/>
          </a:xfrm>
        </p:spPr>
        <p:txBody>
          <a:bodyPr/>
          <a:lstStyle/>
          <a:p>
            <a:r>
              <a:rPr lang="it-IT" dirty="0" smtClean="0"/>
              <a:t>Struttura</a:t>
            </a:r>
            <a:endParaRPr lang="it-IT" dirty="0"/>
          </a:p>
        </p:txBody>
      </p:sp>
      <p:sp>
        <p:nvSpPr>
          <p:cNvPr id="7" name="Segnaposto contenuto 6"/>
          <p:cNvSpPr>
            <a:spLocks noGrp="1"/>
          </p:cNvSpPr>
          <p:nvPr>
            <p:ph idx="1"/>
          </p:nvPr>
        </p:nvSpPr>
        <p:spPr/>
        <p:txBody>
          <a:bodyPr>
            <a:noAutofit/>
          </a:bodyPr>
          <a:lstStyle/>
          <a:p>
            <a:pPr algn="just"/>
            <a:r>
              <a:rPr lang="it-IT" sz="2400" dirty="0" smtClean="0"/>
              <a:t>Norme chiuse o inderogabili (regola)</a:t>
            </a:r>
          </a:p>
          <a:p>
            <a:pPr algn="just"/>
            <a:r>
              <a:rPr lang="it-IT" sz="2400" dirty="0" smtClean="0"/>
              <a:t>Norme aperte o derogabili    (principi)</a:t>
            </a:r>
          </a:p>
          <a:p>
            <a:pPr algn="just"/>
            <a:endParaRPr lang="it-IT" sz="2400" dirty="0" smtClean="0"/>
          </a:p>
          <a:p>
            <a:pPr algn="just"/>
            <a:r>
              <a:rPr lang="it-IT" sz="2400" dirty="0" smtClean="0"/>
              <a:t>“</a:t>
            </a:r>
            <a:r>
              <a:rPr lang="it-IT" sz="2400" dirty="0"/>
              <a:t>La fattispecie è aperta allorché la norma </a:t>
            </a:r>
            <a:r>
              <a:rPr lang="it-IT" sz="2400" i="1" dirty="0"/>
              <a:t>non</a:t>
            </a:r>
            <a:r>
              <a:rPr lang="it-IT" sz="2400" dirty="0"/>
              <a:t> enumera esaustivamente i fatti in presenza dei quali si produce la relativa conseguenza ovvero </a:t>
            </a:r>
            <a:r>
              <a:rPr lang="it-IT" sz="2400" i="1" dirty="0"/>
              <a:t>non</a:t>
            </a:r>
            <a:r>
              <a:rPr lang="it-IT" sz="2400" dirty="0"/>
              <a:t> enumera esaustivamente le eccezioni in presenza delle quali la conseguenza non si produce</a:t>
            </a:r>
            <a:r>
              <a:rPr lang="it-IT" sz="2400" dirty="0" smtClean="0"/>
              <a:t>” (</a:t>
            </a:r>
            <a:r>
              <a:rPr lang="it-IT" sz="2400" dirty="0" err="1" smtClean="0"/>
              <a:t>Guastini</a:t>
            </a:r>
            <a:r>
              <a:rPr lang="it-IT" sz="2400" dirty="0" smtClean="0"/>
              <a:t>)</a:t>
            </a:r>
          </a:p>
          <a:p>
            <a:pPr algn="just"/>
            <a:endParaRPr lang="it-IT" sz="2400" dirty="0" smtClean="0"/>
          </a:p>
          <a:p>
            <a:pPr algn="just"/>
            <a:r>
              <a:rPr lang="it-IT" sz="2400" dirty="0" smtClean="0"/>
              <a:t>Derivano da una pluralità di enunciati normativi che presentano elementi comuni e sono in grado di regolare una classe molto ampia di casi (</a:t>
            </a:r>
            <a:r>
              <a:rPr lang="it-IT" sz="2400" dirty="0" err="1" smtClean="0"/>
              <a:t>Velluzzi</a:t>
            </a:r>
            <a:r>
              <a:rPr lang="it-IT" sz="2400" dirty="0" smtClean="0"/>
              <a:t>)</a:t>
            </a:r>
            <a:endParaRPr lang="it-IT" sz="2400" dirty="0"/>
          </a:p>
          <a:p>
            <a:pPr marL="0" indent="0" algn="just">
              <a:buNone/>
            </a:pPr>
            <a:endParaRPr lang="it-IT" sz="2400" dirty="0"/>
          </a:p>
        </p:txBody>
      </p:sp>
    </p:spTree>
    <p:extLst>
      <p:ext uri="{BB962C8B-B14F-4D97-AF65-F5344CB8AC3E}">
        <p14:creationId xmlns="" xmlns:p14="http://schemas.microsoft.com/office/powerpoint/2010/main" val="2636728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Qualità</a:t>
            </a:r>
            <a:endParaRPr lang="it-IT" dirty="0"/>
          </a:p>
        </p:txBody>
      </p:sp>
      <p:sp>
        <p:nvSpPr>
          <p:cNvPr id="3" name="Segnaposto contenuto 2"/>
          <p:cNvSpPr>
            <a:spLocks noGrp="1"/>
          </p:cNvSpPr>
          <p:nvPr>
            <p:ph idx="1"/>
          </p:nvPr>
        </p:nvSpPr>
        <p:spPr/>
        <p:txBody>
          <a:bodyPr/>
          <a:lstStyle/>
          <a:p>
            <a:pPr algn="just"/>
            <a:r>
              <a:rPr lang="it-IT" dirty="0" smtClean="0"/>
              <a:t>Elevata collocazione nel sistema delle fonti</a:t>
            </a:r>
          </a:p>
          <a:p>
            <a:pPr algn="just"/>
            <a:endParaRPr lang="it-IT" dirty="0" smtClean="0"/>
          </a:p>
          <a:p>
            <a:pPr algn="just"/>
            <a:r>
              <a:rPr lang="it-IT" dirty="0" smtClean="0"/>
              <a:t>Particolare importanza nell’ordinamento giuridico</a:t>
            </a:r>
          </a:p>
          <a:p>
            <a:pPr algn="just"/>
            <a:endParaRPr lang="it-IT" dirty="0" smtClean="0"/>
          </a:p>
          <a:p>
            <a:pPr algn="just"/>
            <a:r>
              <a:rPr lang="it-IT" dirty="0" smtClean="0"/>
              <a:t>Caratteri essenziali dell’ordinamento giuridico, il suo modo di essere e di apparire, la sua fisionomia, ovvero la sua anima, il suo spirito (</a:t>
            </a:r>
            <a:r>
              <a:rPr lang="it-IT" dirty="0" err="1" smtClean="0"/>
              <a:t>Jhering</a:t>
            </a:r>
            <a:r>
              <a:rPr lang="it-IT" dirty="0" smtClean="0"/>
              <a:t>, </a:t>
            </a:r>
            <a:r>
              <a:rPr lang="it-IT" dirty="0" err="1" smtClean="0"/>
              <a:t>Radbruch</a:t>
            </a:r>
            <a:r>
              <a:rPr lang="it-IT" dirty="0" smtClean="0"/>
              <a:t>)</a:t>
            </a:r>
            <a:endParaRPr lang="it-IT" dirty="0"/>
          </a:p>
        </p:txBody>
      </p:sp>
    </p:spTree>
    <p:extLst>
      <p:ext uri="{BB962C8B-B14F-4D97-AF65-F5344CB8AC3E}">
        <p14:creationId xmlns="" xmlns:p14="http://schemas.microsoft.com/office/powerpoint/2010/main" val="1126876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Funzioni</a:t>
            </a:r>
            <a:endParaRPr lang="it-IT" dirty="0"/>
          </a:p>
        </p:txBody>
      </p:sp>
      <p:sp>
        <p:nvSpPr>
          <p:cNvPr id="3" name="Segnaposto contenuto 2"/>
          <p:cNvSpPr>
            <a:spLocks noGrp="1"/>
          </p:cNvSpPr>
          <p:nvPr>
            <p:ph idx="1"/>
          </p:nvPr>
        </p:nvSpPr>
        <p:spPr/>
        <p:txBody>
          <a:bodyPr/>
          <a:lstStyle/>
          <a:p>
            <a:r>
              <a:rPr lang="it-IT" dirty="0"/>
              <a:t>I</a:t>
            </a:r>
            <a:r>
              <a:rPr lang="it-IT" dirty="0" smtClean="0"/>
              <a:t>nterpretativa integrativa (strumento per colmare le lacune) analogia </a:t>
            </a:r>
            <a:r>
              <a:rPr lang="it-IT" dirty="0" err="1" smtClean="0"/>
              <a:t>iuris</a:t>
            </a:r>
            <a:endParaRPr lang="it-IT" dirty="0" smtClean="0"/>
          </a:p>
          <a:p>
            <a:r>
              <a:rPr lang="it-IT" dirty="0" smtClean="0"/>
              <a:t>Produttiva (regolano in vario modo la produzione di altre norme)</a:t>
            </a:r>
          </a:p>
          <a:p>
            <a:r>
              <a:rPr lang="it-IT" dirty="0" err="1" smtClean="0"/>
              <a:t>Fondativa</a:t>
            </a:r>
            <a:r>
              <a:rPr lang="it-IT" dirty="0" smtClean="0"/>
              <a:t> (offrono i valori sui quali si f</a:t>
            </a:r>
            <a:r>
              <a:rPr lang="it-IT" dirty="0"/>
              <a:t>onda l’intero ordinamento</a:t>
            </a:r>
            <a:r>
              <a:rPr lang="it-IT" dirty="0" smtClean="0"/>
              <a:t>)</a:t>
            </a:r>
            <a:endParaRPr lang="it-IT" dirty="0"/>
          </a:p>
          <a:p>
            <a:r>
              <a:rPr lang="it-IT" dirty="0" smtClean="0"/>
              <a:t>Delimitativa</a:t>
            </a:r>
            <a:endParaRPr lang="it-IT" dirty="0"/>
          </a:p>
        </p:txBody>
      </p:sp>
    </p:spTree>
    <p:extLst>
      <p:ext uri="{BB962C8B-B14F-4D97-AF65-F5344CB8AC3E}">
        <p14:creationId xmlns="" xmlns:p14="http://schemas.microsoft.com/office/powerpoint/2010/main" val="30091923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smtClean="0"/>
              <a:t>Direttiva interpretativa preferenziale inibitoria</a:t>
            </a:r>
            <a:endParaRPr lang="it-IT" dirty="0"/>
          </a:p>
        </p:txBody>
      </p:sp>
      <p:sp>
        <p:nvSpPr>
          <p:cNvPr id="3" name="Segnaposto contenuto 2"/>
          <p:cNvSpPr>
            <a:spLocks noGrp="1"/>
          </p:cNvSpPr>
          <p:nvPr>
            <p:ph idx="1"/>
          </p:nvPr>
        </p:nvSpPr>
        <p:spPr/>
        <p:txBody>
          <a:bodyPr/>
          <a:lstStyle/>
          <a:p>
            <a:pPr algn="just"/>
            <a:r>
              <a:rPr lang="it-IT" dirty="0" smtClean="0"/>
              <a:t>Si deve evitare di attribuire alle disposizioni, come loro significato tutto sommato corretto, un significato non compatibile con i principi del diritto (Chiassoni)</a:t>
            </a:r>
            <a:endParaRPr lang="it-IT" dirty="0"/>
          </a:p>
        </p:txBody>
      </p:sp>
    </p:spTree>
    <p:extLst>
      <p:ext uri="{BB962C8B-B14F-4D97-AF65-F5344CB8AC3E}">
        <p14:creationId xmlns="" xmlns:p14="http://schemas.microsoft.com/office/powerpoint/2010/main" val="23536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Eterogeneità</a:t>
            </a:r>
            <a:endParaRPr lang="it-IT" dirty="0"/>
          </a:p>
        </p:txBody>
      </p:sp>
      <p:sp>
        <p:nvSpPr>
          <p:cNvPr id="3" name="Segnaposto contenuto 2"/>
          <p:cNvSpPr>
            <a:spLocks noGrp="1"/>
          </p:cNvSpPr>
          <p:nvPr>
            <p:ph idx="1"/>
          </p:nvPr>
        </p:nvSpPr>
        <p:spPr/>
        <p:txBody>
          <a:bodyPr/>
          <a:lstStyle/>
          <a:p>
            <a:r>
              <a:rPr lang="it-IT" dirty="0" smtClean="0"/>
              <a:t>costituzionali, </a:t>
            </a:r>
          </a:p>
          <a:p>
            <a:r>
              <a:rPr lang="it-IT" dirty="0" smtClean="0"/>
              <a:t>legislativi</a:t>
            </a:r>
            <a:r>
              <a:rPr lang="it-IT" dirty="0"/>
              <a:t>, </a:t>
            </a:r>
            <a:endParaRPr lang="it-IT" dirty="0" smtClean="0"/>
          </a:p>
          <a:p>
            <a:r>
              <a:rPr lang="it-IT" dirty="0" smtClean="0"/>
              <a:t>consuetudinari</a:t>
            </a:r>
            <a:r>
              <a:rPr lang="it-IT" dirty="0"/>
              <a:t>, </a:t>
            </a:r>
            <a:endParaRPr lang="it-IT" dirty="0" smtClean="0"/>
          </a:p>
          <a:p>
            <a:r>
              <a:rPr lang="it-IT" dirty="0" smtClean="0"/>
              <a:t>giurisprudenziali</a:t>
            </a:r>
            <a:r>
              <a:rPr lang="it-IT" dirty="0"/>
              <a:t>, </a:t>
            </a:r>
            <a:endParaRPr lang="it-IT" dirty="0" smtClean="0"/>
          </a:p>
          <a:p>
            <a:r>
              <a:rPr lang="it-IT" dirty="0"/>
              <a:t>e</a:t>
            </a:r>
            <a:r>
              <a:rPr lang="it-IT" dirty="0" smtClean="0"/>
              <a:t>spressi</a:t>
            </a:r>
          </a:p>
          <a:p>
            <a:r>
              <a:rPr lang="it-IT" dirty="0" smtClean="0"/>
              <a:t>impliciti</a:t>
            </a:r>
            <a:endParaRPr lang="it-IT" dirty="0"/>
          </a:p>
        </p:txBody>
      </p:sp>
    </p:spTree>
    <p:extLst>
      <p:ext uri="{BB962C8B-B14F-4D97-AF65-F5344CB8AC3E}">
        <p14:creationId xmlns="" xmlns:p14="http://schemas.microsoft.com/office/powerpoint/2010/main" val="5723193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D</a:t>
            </a:r>
            <a:r>
              <a:rPr lang="it-IT" dirty="0" smtClean="0"/>
              <a:t>omande</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A chi spetta individuare i principi?</a:t>
            </a:r>
          </a:p>
          <a:p>
            <a:r>
              <a:rPr lang="it-IT" dirty="0" smtClean="0"/>
              <a:t>A chi spetta integrare il contenuto dei principi?</a:t>
            </a:r>
          </a:p>
          <a:p>
            <a:r>
              <a:rPr lang="it-IT" dirty="0"/>
              <a:t>Dando per scontato che ogni enunciato linguistico lasci un margine più o meno ampio di discrezionalità, quanto generale o aperta o </a:t>
            </a:r>
            <a:r>
              <a:rPr lang="it-IT" dirty="0" smtClean="0"/>
              <a:t>derogabile </a:t>
            </a:r>
            <a:r>
              <a:rPr lang="it-IT" dirty="0"/>
              <a:t>deve essere una norma per essere identificata come principio</a:t>
            </a:r>
            <a:r>
              <a:rPr lang="it-IT" dirty="0" smtClean="0"/>
              <a:t>?</a:t>
            </a:r>
          </a:p>
          <a:p>
            <a:r>
              <a:rPr lang="it-IT" dirty="0" smtClean="0"/>
              <a:t>E quanto deve essere fondamentale?</a:t>
            </a:r>
          </a:p>
          <a:p>
            <a:r>
              <a:rPr lang="it-IT" dirty="0" smtClean="0"/>
              <a:t> </a:t>
            </a:r>
            <a:endParaRPr lang="it-IT" dirty="0"/>
          </a:p>
        </p:txBody>
      </p:sp>
      <p:sp>
        <p:nvSpPr>
          <p:cNvPr id="4" name="Rettangolo 3"/>
          <p:cNvSpPr/>
          <p:nvPr/>
        </p:nvSpPr>
        <p:spPr>
          <a:xfrm>
            <a:off x="3347864" y="4077072"/>
            <a:ext cx="5293437"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it-IT"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I principi </a:t>
            </a:r>
          </a:p>
          <a:p>
            <a:pPr algn="ctr"/>
            <a:r>
              <a:rPr lang="it-IT"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Sono norme?</a:t>
            </a:r>
            <a:endParaRPr lang="it-IT"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 xmlns:p14="http://schemas.microsoft.com/office/powerpoint/2010/main" val="26353307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67544" y="5517232"/>
            <a:ext cx="8183880" cy="1051560"/>
          </a:xfrm>
        </p:spPr>
        <p:txBody>
          <a:bodyPr>
            <a:normAutofit fontScale="90000"/>
          </a:bodyPr>
          <a:lstStyle/>
          <a:p>
            <a:r>
              <a:rPr lang="it-IT" dirty="0" smtClean="0"/>
              <a:t>Non sono norme immediatamente vincolanti, ma indicazioni affidate al legislatore</a:t>
            </a:r>
            <a:endParaRPr lang="it-IT" dirty="0"/>
          </a:p>
        </p:txBody>
      </p:sp>
      <p:sp>
        <p:nvSpPr>
          <p:cNvPr id="3" name="Segnaposto contenuto 2"/>
          <p:cNvSpPr>
            <a:spLocks noGrp="1"/>
          </p:cNvSpPr>
          <p:nvPr>
            <p:ph idx="1"/>
          </p:nvPr>
        </p:nvSpPr>
        <p:spPr>
          <a:xfrm>
            <a:off x="539552" y="476672"/>
            <a:ext cx="8183880" cy="4187952"/>
          </a:xfrm>
        </p:spPr>
        <p:txBody>
          <a:bodyPr>
            <a:noAutofit/>
          </a:bodyPr>
          <a:lstStyle/>
          <a:p>
            <a:r>
              <a:rPr lang="it-IT" sz="2400" b="1" dirty="0"/>
              <a:t>orientamenti ideali</a:t>
            </a:r>
            <a:r>
              <a:rPr lang="it-IT" sz="2400" dirty="0"/>
              <a:t> (“L’Italia è una repubblica, democratica fondata sul lavoro” art. 1 </a:t>
            </a:r>
            <a:r>
              <a:rPr lang="it-IT" sz="2400" dirty="0" err="1"/>
              <a:t>Cost</a:t>
            </a:r>
            <a:r>
              <a:rPr lang="it-IT" sz="2400" dirty="0" smtClean="0"/>
              <a:t>.)</a:t>
            </a:r>
          </a:p>
          <a:p>
            <a:r>
              <a:rPr lang="it-IT" sz="2400" b="1" dirty="0" smtClean="0"/>
              <a:t>standard </a:t>
            </a:r>
            <a:r>
              <a:rPr lang="it-IT" sz="2400" b="1" dirty="0"/>
              <a:t>di ottimizzazione socio-economica </a:t>
            </a:r>
            <a:r>
              <a:rPr lang="it-IT" sz="2400" dirty="0"/>
              <a:t>(“Il lavoratore ha diritto ha diritto a una retribuzione proporzionale alla quantità e qualità del suo lavoro” art. 36 </a:t>
            </a:r>
            <a:r>
              <a:rPr lang="it-IT" sz="2400" dirty="0" err="1"/>
              <a:t>Cost</a:t>
            </a:r>
            <a:r>
              <a:rPr lang="it-IT" sz="2400" dirty="0" smtClean="0"/>
              <a:t>.)</a:t>
            </a:r>
          </a:p>
          <a:p>
            <a:r>
              <a:rPr lang="it-IT" sz="2400" dirty="0" smtClean="0"/>
              <a:t> </a:t>
            </a:r>
            <a:r>
              <a:rPr lang="it-IT" sz="2400" b="1" dirty="0"/>
              <a:t>modelli strutturali </a:t>
            </a:r>
            <a:r>
              <a:rPr lang="it-IT" sz="2400" dirty="0" smtClean="0"/>
              <a:t>(114 «la repubblica è costituita dai Comuni, dalle province, dalle Città metropolitane, dalle Regioni e dallo Stato</a:t>
            </a:r>
          </a:p>
          <a:p>
            <a:r>
              <a:rPr lang="it-IT" sz="2400" b="1" dirty="0" smtClean="0"/>
              <a:t>indirizzi </a:t>
            </a:r>
            <a:r>
              <a:rPr lang="it-IT" sz="2400" b="1" dirty="0"/>
              <a:t>politici </a:t>
            </a:r>
            <a:r>
              <a:rPr lang="it-IT" sz="2400" dirty="0" smtClean="0"/>
              <a:t>(9 «La Repubblica promuove lo sviluppo della cultura e la ricerca scientifica e tecnica)</a:t>
            </a:r>
            <a:endParaRPr lang="it-IT" sz="2400" dirty="0"/>
          </a:p>
        </p:txBody>
      </p:sp>
    </p:spTree>
    <p:extLst>
      <p:ext uri="{BB962C8B-B14F-4D97-AF65-F5344CB8AC3E}">
        <p14:creationId xmlns="" xmlns:p14="http://schemas.microsoft.com/office/powerpoint/2010/main" val="42661735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Indicazioni per l’interprete</a:t>
            </a:r>
            <a:endParaRPr lang="it-IT" dirty="0"/>
          </a:p>
        </p:txBody>
      </p:sp>
      <p:sp>
        <p:nvSpPr>
          <p:cNvPr id="3" name="Segnaposto contenuto 2"/>
          <p:cNvSpPr>
            <a:spLocks noGrp="1"/>
          </p:cNvSpPr>
          <p:nvPr>
            <p:ph idx="1"/>
          </p:nvPr>
        </p:nvSpPr>
        <p:spPr/>
        <p:txBody>
          <a:bodyPr>
            <a:normAutofit/>
          </a:bodyPr>
          <a:lstStyle/>
          <a:p>
            <a:r>
              <a:rPr lang="it-IT" sz="6000" dirty="0" smtClean="0"/>
              <a:t>Ermeneutico</a:t>
            </a:r>
          </a:p>
          <a:p>
            <a:r>
              <a:rPr lang="it-IT" sz="6000" dirty="0" smtClean="0"/>
              <a:t>Sistematico</a:t>
            </a:r>
          </a:p>
          <a:p>
            <a:r>
              <a:rPr lang="it-IT" sz="6000" dirty="0" smtClean="0"/>
              <a:t>Teoretico</a:t>
            </a:r>
            <a:endParaRPr lang="it-IT" sz="6000" dirty="0"/>
          </a:p>
        </p:txBody>
      </p:sp>
    </p:spTree>
    <p:extLst>
      <p:ext uri="{BB962C8B-B14F-4D97-AF65-F5344CB8AC3E}">
        <p14:creationId xmlns="" xmlns:p14="http://schemas.microsoft.com/office/powerpoint/2010/main" val="12713868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Analogia </a:t>
            </a:r>
            <a:r>
              <a:rPr lang="it-IT" dirty="0" err="1" smtClean="0"/>
              <a:t>iuris</a:t>
            </a:r>
            <a:endParaRPr lang="it-IT" dirty="0"/>
          </a:p>
        </p:txBody>
      </p:sp>
      <p:sp>
        <p:nvSpPr>
          <p:cNvPr id="3" name="Segnaposto contenuto 2"/>
          <p:cNvSpPr>
            <a:spLocks noGrp="1"/>
          </p:cNvSpPr>
          <p:nvPr>
            <p:ph idx="1"/>
          </p:nvPr>
        </p:nvSpPr>
        <p:spPr>
          <a:xfrm>
            <a:off x="502920" y="530352"/>
            <a:ext cx="8183880" cy="4842864"/>
          </a:xfrm>
        </p:spPr>
        <p:txBody>
          <a:bodyPr>
            <a:normAutofit fontScale="85000" lnSpcReduction="10000"/>
          </a:bodyPr>
          <a:lstStyle/>
          <a:p>
            <a:pPr algn="just"/>
            <a:r>
              <a:rPr lang="it-IT" dirty="0"/>
              <a:t>E’ uno degli strumenti, insieme all’interpretazione estensiva e all’</a:t>
            </a:r>
            <a:r>
              <a:rPr lang="it-IT" i="1" dirty="0"/>
              <a:t>analogia </a:t>
            </a:r>
            <a:r>
              <a:rPr lang="it-IT" i="1" dirty="0" err="1"/>
              <a:t>legis</a:t>
            </a:r>
            <a:r>
              <a:rPr lang="it-IT" dirty="0"/>
              <a:t>, per colmare le lacune, garantendo la completezza dell’ordinamento giuridico. In questo caso la norma non viene ricavata indirettamente attraverso la somiglianza con una noma già esistente (</a:t>
            </a:r>
            <a:r>
              <a:rPr lang="it-IT" i="1" dirty="0"/>
              <a:t>analogia </a:t>
            </a:r>
            <a:r>
              <a:rPr lang="it-IT" i="1" dirty="0" err="1"/>
              <a:t>legis</a:t>
            </a:r>
            <a:r>
              <a:rPr lang="it-IT" dirty="0"/>
              <a:t>), ma viene dedotta direttamente dall’ipotesi generale contemplata nel singolo principio. </a:t>
            </a:r>
            <a:endParaRPr lang="it-IT" dirty="0" smtClean="0"/>
          </a:p>
          <a:p>
            <a:pPr algn="just"/>
            <a:r>
              <a:rPr lang="it-IT" dirty="0" smtClean="0"/>
              <a:t>Si </a:t>
            </a:r>
            <a:r>
              <a:rPr lang="it-IT" dirty="0"/>
              <a:t>tratta di un’attività “creativa” che, insieme alla </a:t>
            </a:r>
            <a:r>
              <a:rPr lang="it-IT" dirty="0" smtClean="0"/>
              <a:t>funzione </a:t>
            </a:r>
            <a:r>
              <a:rPr lang="it-IT" dirty="0"/>
              <a:t>sistematica, permette all’interprete, e in particolare al giudice, il continuo adattamento del diritto al cambiamento delle esigenze e dei valori sociali.</a:t>
            </a:r>
          </a:p>
        </p:txBody>
      </p:sp>
    </p:spTree>
    <p:extLst>
      <p:ext uri="{BB962C8B-B14F-4D97-AF65-F5344CB8AC3E}">
        <p14:creationId xmlns="" xmlns:p14="http://schemas.microsoft.com/office/powerpoint/2010/main" val="12256300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2"/>
          <p:cNvSpPr txBox="1">
            <a:spLocks noChangeArrowheads="1"/>
          </p:cNvSpPr>
          <p:nvPr/>
        </p:nvSpPr>
        <p:spPr bwMode="auto">
          <a:xfrm>
            <a:off x="1736725" y="515938"/>
            <a:ext cx="6196633" cy="1323439"/>
          </a:xfrm>
          <a:prstGeom prst="rect">
            <a:avLst/>
          </a:prstGeom>
          <a:solidFill>
            <a:schemeClr val="accent2"/>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omic Sans MS" pitchFamily="66" charset="0"/>
              </a:defRPr>
            </a:lvl1pPr>
            <a:lvl2pPr marL="742950" indent="-285750" eaLnBrk="0" hangingPunct="0">
              <a:defRPr>
                <a:solidFill>
                  <a:schemeClr val="tx1"/>
                </a:solidFill>
                <a:latin typeface="Comic Sans MS" pitchFamily="66" charset="0"/>
              </a:defRPr>
            </a:lvl2pPr>
            <a:lvl3pPr marL="1143000" indent="-228600" eaLnBrk="0" hangingPunct="0">
              <a:defRPr>
                <a:solidFill>
                  <a:schemeClr val="tx1"/>
                </a:solidFill>
                <a:latin typeface="Comic Sans MS" pitchFamily="66" charset="0"/>
              </a:defRPr>
            </a:lvl3pPr>
            <a:lvl4pPr marL="1600200" indent="-228600" eaLnBrk="0" hangingPunct="0">
              <a:defRPr>
                <a:solidFill>
                  <a:schemeClr val="tx1"/>
                </a:solidFill>
                <a:latin typeface="Comic Sans MS" pitchFamily="66" charset="0"/>
              </a:defRPr>
            </a:lvl4pPr>
            <a:lvl5pPr marL="2057400" indent="-228600" eaLnBrk="0" hangingPunct="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pPr eaLnBrk="1" hangingPunct="1"/>
            <a:r>
              <a:rPr lang="it-IT" altLang="it-IT" sz="4000" dirty="0" smtClean="0">
                <a:solidFill>
                  <a:srgbClr val="FFFF00"/>
                </a:solidFill>
                <a:latin typeface="Tahoma" pitchFamily="34" charset="0"/>
              </a:rPr>
              <a:t>Ermeneutico</a:t>
            </a:r>
          </a:p>
          <a:p>
            <a:pPr eaLnBrk="1" hangingPunct="1"/>
            <a:r>
              <a:rPr lang="it-IT" altLang="it-IT" sz="4000" dirty="0" smtClean="0">
                <a:solidFill>
                  <a:srgbClr val="FFFF00"/>
                </a:solidFill>
                <a:latin typeface="Tahoma" pitchFamily="34" charset="0"/>
              </a:rPr>
              <a:t>Art</a:t>
            </a:r>
            <a:r>
              <a:rPr lang="it-IT" altLang="it-IT" sz="4000" dirty="0">
                <a:latin typeface="Tahoma" pitchFamily="34" charset="0"/>
              </a:rPr>
              <a:t>. </a:t>
            </a:r>
            <a:r>
              <a:rPr lang="it-IT" altLang="it-IT" sz="4000" dirty="0">
                <a:solidFill>
                  <a:srgbClr val="FFFF00"/>
                </a:solidFill>
                <a:latin typeface="Tahoma" pitchFamily="34" charset="0"/>
              </a:rPr>
              <a:t>12 preleggi. II comma</a:t>
            </a:r>
          </a:p>
        </p:txBody>
      </p:sp>
      <p:sp>
        <p:nvSpPr>
          <p:cNvPr id="4099" name="Text Box 3"/>
          <p:cNvSpPr txBox="1">
            <a:spLocks noChangeArrowheads="1"/>
          </p:cNvSpPr>
          <p:nvPr/>
        </p:nvSpPr>
        <p:spPr bwMode="auto">
          <a:xfrm>
            <a:off x="0" y="2133600"/>
            <a:ext cx="8991600" cy="3387725"/>
          </a:xfrm>
          <a:prstGeom prst="rect">
            <a:avLst/>
          </a:prstGeom>
          <a:solidFill>
            <a:schemeClr val="accent2"/>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omic Sans MS" pitchFamily="66" charset="0"/>
              </a:defRPr>
            </a:lvl1pPr>
            <a:lvl2pPr marL="742950" indent="-285750" eaLnBrk="0" hangingPunct="0">
              <a:defRPr>
                <a:solidFill>
                  <a:schemeClr val="tx1"/>
                </a:solidFill>
                <a:latin typeface="Comic Sans MS" pitchFamily="66" charset="0"/>
              </a:defRPr>
            </a:lvl2pPr>
            <a:lvl3pPr marL="1143000" indent="-228600" eaLnBrk="0" hangingPunct="0">
              <a:defRPr>
                <a:solidFill>
                  <a:schemeClr val="tx1"/>
                </a:solidFill>
                <a:latin typeface="Comic Sans MS" pitchFamily="66" charset="0"/>
              </a:defRPr>
            </a:lvl3pPr>
            <a:lvl4pPr marL="1600200" indent="-228600" eaLnBrk="0" hangingPunct="0">
              <a:defRPr>
                <a:solidFill>
                  <a:schemeClr val="tx1"/>
                </a:solidFill>
                <a:latin typeface="Comic Sans MS" pitchFamily="66" charset="0"/>
              </a:defRPr>
            </a:lvl4pPr>
            <a:lvl5pPr marL="2057400" indent="-228600" eaLnBrk="0" hangingPunct="0">
              <a:defRPr>
                <a:solidFill>
                  <a:schemeClr val="tx1"/>
                </a:solidFill>
                <a:latin typeface="Comic Sans MS" pitchFamily="66" charset="0"/>
              </a:defRPr>
            </a:lvl5pPr>
            <a:lvl6pPr marL="2514600" indent="-228600" eaLnBrk="0" fontAlgn="base" hangingPunct="0">
              <a:spcBef>
                <a:spcPct val="0"/>
              </a:spcBef>
              <a:spcAft>
                <a:spcPct val="0"/>
              </a:spcAft>
              <a:defRPr>
                <a:solidFill>
                  <a:schemeClr val="tx1"/>
                </a:solidFill>
                <a:latin typeface="Comic Sans MS" pitchFamily="66" charset="0"/>
              </a:defRPr>
            </a:lvl6pPr>
            <a:lvl7pPr marL="2971800" indent="-228600" eaLnBrk="0" fontAlgn="base" hangingPunct="0">
              <a:spcBef>
                <a:spcPct val="0"/>
              </a:spcBef>
              <a:spcAft>
                <a:spcPct val="0"/>
              </a:spcAft>
              <a:defRPr>
                <a:solidFill>
                  <a:schemeClr val="tx1"/>
                </a:solidFill>
                <a:latin typeface="Comic Sans MS" pitchFamily="66" charset="0"/>
              </a:defRPr>
            </a:lvl7pPr>
            <a:lvl8pPr marL="3429000" indent="-228600" eaLnBrk="0" fontAlgn="base" hangingPunct="0">
              <a:spcBef>
                <a:spcPct val="0"/>
              </a:spcBef>
              <a:spcAft>
                <a:spcPct val="0"/>
              </a:spcAft>
              <a:defRPr>
                <a:solidFill>
                  <a:schemeClr val="tx1"/>
                </a:solidFill>
                <a:latin typeface="Comic Sans MS" pitchFamily="66" charset="0"/>
              </a:defRPr>
            </a:lvl8pPr>
            <a:lvl9pPr marL="3886200" indent="-228600" eaLnBrk="0" fontAlgn="base" hangingPunct="0">
              <a:spcBef>
                <a:spcPct val="0"/>
              </a:spcBef>
              <a:spcAft>
                <a:spcPct val="0"/>
              </a:spcAft>
              <a:defRPr>
                <a:solidFill>
                  <a:schemeClr val="tx1"/>
                </a:solidFill>
                <a:latin typeface="Comic Sans MS" pitchFamily="66" charset="0"/>
              </a:defRPr>
            </a:lvl9pPr>
          </a:lstStyle>
          <a:p>
            <a:pPr eaLnBrk="1" hangingPunct="1"/>
            <a:r>
              <a:rPr lang="it-IT" altLang="it-IT" sz="3600">
                <a:solidFill>
                  <a:srgbClr val="FFFF00"/>
                </a:solidFill>
                <a:latin typeface="Tahoma" pitchFamily="34" charset="0"/>
              </a:rPr>
              <a:t>Se una controversia non può essere decisa con una precisa disposizione, si ha riguardo alle disposizioni che regolano casi simili o materie analoghe; se il caso rimane ancora dubbio, si decide secondo i principi generali dell’ordinamento giuridico dello Stato</a:t>
            </a:r>
            <a:endParaRPr lang="it-IT" altLang="it-IT" sz="2400">
              <a:solidFill>
                <a:srgbClr val="FFFF00"/>
              </a:solidFill>
              <a:latin typeface="Tahoma" pitchFamily="34" charset="0"/>
            </a:endParaRPr>
          </a:p>
        </p:txBody>
      </p:sp>
    </p:spTree>
    <p:extLst>
      <p:ext uri="{BB962C8B-B14F-4D97-AF65-F5344CB8AC3E}">
        <p14:creationId xmlns="" xmlns:p14="http://schemas.microsoft.com/office/powerpoint/2010/main" val="2295192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S</a:t>
            </a:r>
            <a:r>
              <a:rPr lang="it-IT" dirty="0" smtClean="0"/>
              <a:t>istematico</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Garantiscono </a:t>
            </a:r>
            <a:r>
              <a:rPr lang="it-IT" dirty="0"/>
              <a:t>l’unità e la coerenza dell’ordinamento proprio attraverso la loro flessibilità</a:t>
            </a:r>
            <a:r>
              <a:rPr lang="it-IT" dirty="0" smtClean="0"/>
              <a:t>.</a:t>
            </a:r>
          </a:p>
          <a:p>
            <a:r>
              <a:rPr lang="it-IT" dirty="0"/>
              <a:t>C</a:t>
            </a:r>
            <a:r>
              <a:rPr lang="it-IT" dirty="0" smtClean="0"/>
              <a:t>ostituiscono </a:t>
            </a:r>
            <a:r>
              <a:rPr lang="it-IT" dirty="0"/>
              <a:t>la base con cui collegare  le singole norme al tessuto istituzionale in rapporto con le linee di politica legislativa desumibili dall’intero ordinamento giuridico. </a:t>
            </a:r>
            <a:endParaRPr lang="it-IT" dirty="0" smtClean="0"/>
          </a:p>
          <a:p>
            <a:r>
              <a:rPr lang="it-IT" dirty="0" smtClean="0"/>
              <a:t>Sono</a:t>
            </a:r>
            <a:r>
              <a:rPr lang="it-IT" dirty="0"/>
              <a:t>, quindi, “generali” per la funzione di connessione tra le norme che si trovano a svolgere e sono anche “fondamentali” perché costituiscono il fondamento su cui costruire questo insieme di rapporti. </a:t>
            </a:r>
          </a:p>
        </p:txBody>
      </p:sp>
    </p:spTree>
    <p:extLst>
      <p:ext uri="{BB962C8B-B14F-4D97-AF65-F5344CB8AC3E}">
        <p14:creationId xmlns="" xmlns:p14="http://schemas.microsoft.com/office/powerpoint/2010/main" val="20339057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Teoretico</a:t>
            </a:r>
            <a:endParaRPr lang="it-IT" dirty="0"/>
          </a:p>
        </p:txBody>
      </p:sp>
      <p:sp>
        <p:nvSpPr>
          <p:cNvPr id="3" name="Segnaposto contenuto 2"/>
          <p:cNvSpPr>
            <a:spLocks noGrp="1"/>
          </p:cNvSpPr>
          <p:nvPr>
            <p:ph idx="1"/>
          </p:nvPr>
        </p:nvSpPr>
        <p:spPr/>
        <p:txBody>
          <a:bodyPr>
            <a:normAutofit fontScale="92500" lnSpcReduction="10000"/>
          </a:bodyPr>
          <a:lstStyle/>
          <a:p>
            <a:r>
              <a:rPr lang="it-IT" dirty="0"/>
              <a:t>i principi non costituiscono un momento eventuale e sporadico dei processi interpretativi, ma sono l’essenza stessa di ogni interpretazione. La soluzione di un caso e la selezione di una norma avviene sempre (e solo) attraverso i principi e i valori che l’interprete ritiene di dover esprimere e realizzare. Sono dunque lo strumento, espresso o inespresso, con cui il diritto include le scelte morali, entra nel vivo della società, appaga le attese di giustizia.</a:t>
            </a:r>
          </a:p>
        </p:txBody>
      </p:sp>
    </p:spTree>
    <p:extLst>
      <p:ext uri="{BB962C8B-B14F-4D97-AF65-F5344CB8AC3E}">
        <p14:creationId xmlns="" xmlns:p14="http://schemas.microsoft.com/office/powerpoint/2010/main" val="27601744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Concretizzazione</a:t>
            </a:r>
            <a:endParaRPr lang="it-IT" dirty="0"/>
          </a:p>
        </p:txBody>
      </p:sp>
      <p:sp>
        <p:nvSpPr>
          <p:cNvPr id="3" name="Segnaposto contenuto 2"/>
          <p:cNvSpPr>
            <a:spLocks noGrp="1"/>
          </p:cNvSpPr>
          <p:nvPr>
            <p:ph idx="1"/>
          </p:nvPr>
        </p:nvSpPr>
        <p:spPr/>
        <p:txBody>
          <a:bodyPr>
            <a:normAutofit fontScale="85000" lnSpcReduction="20000"/>
          </a:bodyPr>
          <a:lstStyle/>
          <a:p>
            <a:pPr algn="just"/>
            <a:r>
              <a:rPr lang="it-IT" dirty="0" smtClean="0"/>
              <a:t>Incertezza nell’individuazione dei principi.</a:t>
            </a:r>
          </a:p>
          <a:p>
            <a:pPr algn="just"/>
            <a:r>
              <a:rPr lang="it-IT" dirty="0" smtClean="0"/>
              <a:t>Incertezza nell’attuazione dei principi.</a:t>
            </a:r>
          </a:p>
          <a:p>
            <a:pPr algn="just"/>
            <a:r>
              <a:rPr lang="it-IT" dirty="0" smtClean="0"/>
              <a:t>Indica il valore da tutelare o il fine da perseguire, senza indicare le modalità specifiche con cui raggiungere tale risultato o le conseguenza della mancata attuazione.</a:t>
            </a:r>
          </a:p>
          <a:p>
            <a:pPr algn="just"/>
            <a:r>
              <a:rPr lang="it-IT" dirty="0" smtClean="0"/>
              <a:t>Individuare un principio non implica automaticamente l’individuazione di una regola</a:t>
            </a:r>
          </a:p>
          <a:p>
            <a:pPr algn="just"/>
            <a:r>
              <a:rPr lang="it-IT" dirty="0"/>
              <a:t>I principi operano in vario modo e a vari livelli in base alle fonti di provenienza (costituzionali, legislativi, consuetudinari, giurisprudenziali, dottrinali) e al modo di produzione (espressi o impliciti).</a:t>
            </a:r>
          </a:p>
          <a:p>
            <a:pPr algn="just"/>
            <a:endParaRPr lang="it-IT" dirty="0"/>
          </a:p>
        </p:txBody>
      </p:sp>
    </p:spTree>
    <p:extLst>
      <p:ext uri="{BB962C8B-B14F-4D97-AF65-F5344CB8AC3E}">
        <p14:creationId xmlns="" xmlns:p14="http://schemas.microsoft.com/office/powerpoint/2010/main" val="37168875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502920" y="530352"/>
            <a:ext cx="8183880" cy="5418928"/>
          </a:xfrm>
        </p:spPr>
        <p:txBody>
          <a:bodyPr>
            <a:normAutofit fontScale="92500" lnSpcReduction="10000"/>
          </a:bodyPr>
          <a:lstStyle/>
          <a:p>
            <a:pPr algn="just"/>
            <a:r>
              <a:rPr lang="it-IT" dirty="0"/>
              <a:t>“L’argomento dei principi generali è uno schema vuoto che serve a coprire di volta in volta disparate operazioni” </a:t>
            </a:r>
            <a:r>
              <a:rPr lang="it-IT" dirty="0" smtClean="0"/>
              <a:t>(</a:t>
            </a:r>
            <a:r>
              <a:rPr lang="it-IT" dirty="0" err="1"/>
              <a:t>T</a:t>
            </a:r>
            <a:r>
              <a:rPr lang="it-IT" dirty="0" err="1" smtClean="0"/>
              <a:t>arello</a:t>
            </a:r>
            <a:r>
              <a:rPr lang="it-IT" dirty="0" smtClean="0"/>
              <a:t>)</a:t>
            </a:r>
            <a:endParaRPr lang="it-IT" dirty="0"/>
          </a:p>
          <a:p>
            <a:pPr algn="just"/>
            <a:r>
              <a:rPr lang="it-IT" dirty="0" smtClean="0"/>
              <a:t>I giudici, quando si appellano ai principi generali, si appellano alle cose più diverse (</a:t>
            </a:r>
            <a:r>
              <a:rPr lang="it-IT" dirty="0" err="1" smtClean="0"/>
              <a:t>Pattaro</a:t>
            </a:r>
            <a:r>
              <a:rPr lang="it-IT" dirty="0" smtClean="0"/>
              <a:t>)</a:t>
            </a:r>
            <a:endParaRPr lang="it-IT" dirty="0"/>
          </a:p>
          <a:p>
            <a:pPr algn="just"/>
            <a:r>
              <a:rPr lang="it-IT" dirty="0" smtClean="0"/>
              <a:t>«…una formula di copertura per il </a:t>
            </a:r>
          </a:p>
          <a:p>
            <a:pPr algn="just"/>
            <a:r>
              <a:rPr lang="it-IT" dirty="0"/>
              <a:t>d</a:t>
            </a:r>
            <a:r>
              <a:rPr lang="it-IT" dirty="0" smtClean="0"/>
              <a:t>ecisionismo giudiziario,</a:t>
            </a:r>
          </a:p>
          <a:p>
            <a:pPr algn="just"/>
            <a:r>
              <a:rPr lang="it-IT" dirty="0" smtClean="0"/>
              <a:t> meglio interpretativo» </a:t>
            </a:r>
          </a:p>
          <a:p>
            <a:pPr marL="0" indent="0" algn="just">
              <a:buNone/>
            </a:pPr>
            <a:r>
              <a:rPr lang="it-IT" dirty="0" smtClean="0"/>
              <a:t> (</a:t>
            </a:r>
            <a:r>
              <a:rPr lang="it-IT" dirty="0" err="1" smtClean="0"/>
              <a:t>Böckenförde</a:t>
            </a:r>
            <a:r>
              <a:rPr lang="it-IT" dirty="0" smtClean="0"/>
              <a:t>)</a:t>
            </a:r>
          </a:p>
          <a:p>
            <a:pPr algn="just"/>
            <a:r>
              <a:rPr lang="it-IT" dirty="0" smtClean="0"/>
              <a:t>Dipendono da «ciò che il</a:t>
            </a:r>
          </a:p>
          <a:p>
            <a:pPr marL="0" indent="0" algn="just">
              <a:buNone/>
            </a:pPr>
            <a:r>
              <a:rPr lang="it-IT" dirty="0" smtClean="0"/>
              <a:t>   giudice ha mangiato a </a:t>
            </a:r>
          </a:p>
          <a:p>
            <a:pPr marL="0" indent="0" algn="just">
              <a:buNone/>
            </a:pPr>
            <a:r>
              <a:rPr lang="it-IT" dirty="0" smtClean="0"/>
              <a:t> colazione» (Realismo americano)</a:t>
            </a:r>
            <a:endParaRPr lang="it-IT" dirty="0"/>
          </a:p>
        </p:txBody>
      </p:sp>
      <p:pic>
        <p:nvPicPr>
          <p:cNvPr id="4" name="Picture 2" descr="PE01682_"/>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508104" y="3008027"/>
            <a:ext cx="3546475" cy="34671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9181146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
          <p:cNvSpPr txBox="1">
            <a:spLocks noChangeArrowheads="1"/>
          </p:cNvSpPr>
          <p:nvPr/>
        </p:nvSpPr>
        <p:spPr bwMode="auto">
          <a:xfrm>
            <a:off x="3733800" y="304800"/>
            <a:ext cx="3030538" cy="1006475"/>
          </a:xfrm>
          <a:prstGeom prst="rect">
            <a:avLst/>
          </a:prstGeom>
          <a:solidFill>
            <a:schemeClr val="accent1"/>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r>
              <a:rPr lang="it-IT" altLang="it-IT" sz="6000"/>
              <a:t>Dworkin</a:t>
            </a:r>
            <a:endParaRPr lang="it-IT" altLang="it-IT"/>
          </a:p>
        </p:txBody>
      </p:sp>
      <p:sp>
        <p:nvSpPr>
          <p:cNvPr id="2051" name="Text Box 3"/>
          <p:cNvSpPr txBox="1">
            <a:spLocks noChangeArrowheads="1"/>
          </p:cNvSpPr>
          <p:nvPr/>
        </p:nvSpPr>
        <p:spPr bwMode="auto">
          <a:xfrm>
            <a:off x="533400" y="1117600"/>
            <a:ext cx="2884488" cy="823913"/>
          </a:xfrm>
          <a:prstGeom prst="rect">
            <a:avLst/>
          </a:prstGeom>
          <a:solidFill>
            <a:schemeClr val="accent1"/>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r>
              <a:rPr lang="it-IT" altLang="it-IT" sz="4800"/>
              <a:t>Regole</a:t>
            </a:r>
            <a:endParaRPr lang="it-IT" altLang="it-IT"/>
          </a:p>
        </p:txBody>
      </p:sp>
      <p:sp>
        <p:nvSpPr>
          <p:cNvPr id="2052" name="Text Box 4"/>
          <p:cNvSpPr txBox="1">
            <a:spLocks noChangeArrowheads="1"/>
          </p:cNvSpPr>
          <p:nvPr/>
        </p:nvSpPr>
        <p:spPr bwMode="auto">
          <a:xfrm>
            <a:off x="1066800" y="3048000"/>
            <a:ext cx="5791200" cy="823913"/>
          </a:xfrm>
          <a:prstGeom prst="rect">
            <a:avLst/>
          </a:prstGeom>
          <a:solidFill>
            <a:schemeClr val="accent1"/>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r>
              <a:rPr lang="it-IT" altLang="it-IT" sz="4800"/>
              <a:t>Principi</a:t>
            </a:r>
            <a:endParaRPr lang="it-IT" altLang="it-IT"/>
          </a:p>
        </p:txBody>
      </p:sp>
      <p:sp>
        <p:nvSpPr>
          <p:cNvPr id="2054" name="Text Box 6"/>
          <p:cNvSpPr txBox="1">
            <a:spLocks noChangeArrowheads="1"/>
          </p:cNvSpPr>
          <p:nvPr/>
        </p:nvSpPr>
        <p:spPr bwMode="auto">
          <a:xfrm>
            <a:off x="762000" y="2057400"/>
            <a:ext cx="5867400" cy="701675"/>
          </a:xfrm>
          <a:prstGeom prst="rect">
            <a:avLst/>
          </a:prstGeom>
          <a:solidFill>
            <a:schemeClr val="accent1"/>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r>
              <a:rPr lang="it-IT" altLang="it-IT" sz="4000"/>
              <a:t>Tutto o niente</a:t>
            </a:r>
            <a:endParaRPr lang="it-IT" altLang="it-IT"/>
          </a:p>
        </p:txBody>
      </p:sp>
      <p:sp>
        <p:nvSpPr>
          <p:cNvPr id="2055" name="Text Box 7"/>
          <p:cNvSpPr txBox="1">
            <a:spLocks noChangeArrowheads="1"/>
          </p:cNvSpPr>
          <p:nvPr/>
        </p:nvSpPr>
        <p:spPr bwMode="auto">
          <a:xfrm>
            <a:off x="323528" y="4077072"/>
            <a:ext cx="8352928" cy="2554545"/>
          </a:xfrm>
          <a:prstGeom prst="rect">
            <a:avLst/>
          </a:prstGeom>
          <a:solidFill>
            <a:schemeClr val="accent1"/>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r>
              <a:rPr lang="it-IT" altLang="it-IT" sz="4000" dirty="0">
                <a:effectLst>
                  <a:outerShdw blurRad="38100" dist="38100" dir="2700000" algn="tl">
                    <a:srgbClr val="FFFFFF"/>
                  </a:outerShdw>
                </a:effectLst>
              </a:rPr>
              <a:t>Affermano </a:t>
            </a:r>
            <a:r>
              <a:rPr lang="it-IT" altLang="it-IT" sz="4000" dirty="0" smtClean="0">
                <a:effectLst>
                  <a:outerShdw blurRad="38100" dist="38100" dir="2700000" algn="tl">
                    <a:srgbClr val="FFFFFF"/>
                  </a:outerShdw>
                </a:effectLst>
              </a:rPr>
              <a:t>i fondamenti e le ragioni </a:t>
            </a:r>
            <a:r>
              <a:rPr lang="it-IT" altLang="it-IT" sz="4000" dirty="0">
                <a:effectLst>
                  <a:outerShdw blurRad="38100" dist="38100" dir="2700000" algn="tl">
                    <a:srgbClr val="FFFFFF"/>
                  </a:outerShdw>
                </a:effectLst>
              </a:rPr>
              <a:t>che spingono in una determinata </a:t>
            </a:r>
            <a:r>
              <a:rPr lang="it-IT" altLang="it-IT" sz="4000" dirty="0" smtClean="0">
                <a:effectLst>
                  <a:outerShdw blurRad="38100" dist="38100" dir="2700000" algn="tl">
                    <a:srgbClr val="FFFFFF"/>
                  </a:outerShdw>
                </a:effectLst>
              </a:rPr>
              <a:t>direzione (ratio </a:t>
            </a:r>
            <a:r>
              <a:rPr lang="it-IT" altLang="it-IT" sz="4000" dirty="0" err="1" smtClean="0">
                <a:effectLst>
                  <a:outerShdw blurRad="38100" dist="38100" dir="2700000" algn="tl">
                    <a:srgbClr val="FFFFFF"/>
                  </a:outerShdw>
                </a:effectLst>
              </a:rPr>
              <a:t>decidendi</a:t>
            </a:r>
            <a:r>
              <a:rPr lang="it-IT" altLang="it-IT" sz="4000" dirty="0" smtClean="0">
                <a:effectLst>
                  <a:outerShdw blurRad="38100" dist="38100" dir="2700000" algn="tl">
                    <a:srgbClr val="FFFFFF"/>
                  </a:outerShdw>
                </a:effectLst>
              </a:rPr>
              <a:t>)</a:t>
            </a:r>
            <a:endParaRPr lang="it-IT" altLang="it-IT" dirty="0"/>
          </a:p>
        </p:txBody>
      </p:sp>
    </p:spTree>
    <p:extLst>
      <p:ext uri="{BB962C8B-B14F-4D97-AF65-F5344CB8AC3E}">
        <p14:creationId xmlns="" xmlns:p14="http://schemas.microsoft.com/office/powerpoint/2010/main" val="425811033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0-#ppt_w/2"/>
                                          </p:val>
                                        </p:tav>
                                        <p:tav tm="100000">
                                          <p:val>
                                            <p:strVal val="#ppt_x"/>
                                          </p:val>
                                        </p:tav>
                                      </p:tavLst>
                                    </p:anim>
                                    <p:anim calcmode="lin" valueType="num">
                                      <p:cBhvr additive="base">
                                        <p:cTn id="8" dur="500" fill="hold"/>
                                        <p:tgtEl>
                                          <p:spTgt spid="205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051"/>
                                        </p:tgtEl>
                                        <p:attrNameLst>
                                          <p:attrName>style.visibility</p:attrName>
                                        </p:attrNameLst>
                                      </p:cBhvr>
                                      <p:to>
                                        <p:strVal val="visible"/>
                                      </p:to>
                                    </p:set>
                                    <p:anim calcmode="lin" valueType="num">
                                      <p:cBhvr additive="base">
                                        <p:cTn id="13" dur="500" fill="hold"/>
                                        <p:tgtEl>
                                          <p:spTgt spid="2051"/>
                                        </p:tgtEl>
                                        <p:attrNameLst>
                                          <p:attrName>ppt_x</p:attrName>
                                        </p:attrNameLst>
                                      </p:cBhvr>
                                      <p:tavLst>
                                        <p:tav tm="0">
                                          <p:val>
                                            <p:strVal val="0-#ppt_w/2"/>
                                          </p:val>
                                        </p:tav>
                                        <p:tav tm="100000">
                                          <p:val>
                                            <p:strVal val="#ppt_x"/>
                                          </p:val>
                                        </p:tav>
                                      </p:tavLst>
                                    </p:anim>
                                    <p:anim calcmode="lin" valueType="num">
                                      <p:cBhvr additive="base">
                                        <p:cTn id="14" dur="500" fill="hold"/>
                                        <p:tgtEl>
                                          <p:spTgt spid="2051"/>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054"/>
                                        </p:tgtEl>
                                        <p:attrNameLst>
                                          <p:attrName>style.visibility</p:attrName>
                                        </p:attrNameLst>
                                      </p:cBhvr>
                                      <p:to>
                                        <p:strVal val="visible"/>
                                      </p:to>
                                    </p:set>
                                    <p:anim calcmode="lin" valueType="num">
                                      <p:cBhvr additive="base">
                                        <p:cTn id="19" dur="500" fill="hold"/>
                                        <p:tgtEl>
                                          <p:spTgt spid="2054"/>
                                        </p:tgtEl>
                                        <p:attrNameLst>
                                          <p:attrName>ppt_x</p:attrName>
                                        </p:attrNameLst>
                                      </p:cBhvr>
                                      <p:tavLst>
                                        <p:tav tm="0">
                                          <p:val>
                                            <p:strVal val="0-#ppt_w/2"/>
                                          </p:val>
                                        </p:tav>
                                        <p:tav tm="100000">
                                          <p:val>
                                            <p:strVal val="#ppt_x"/>
                                          </p:val>
                                        </p:tav>
                                      </p:tavLst>
                                    </p:anim>
                                    <p:anim calcmode="lin" valueType="num">
                                      <p:cBhvr additive="base">
                                        <p:cTn id="20" dur="500" fill="hold"/>
                                        <p:tgtEl>
                                          <p:spTgt spid="2054"/>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052"/>
                                        </p:tgtEl>
                                        <p:attrNameLst>
                                          <p:attrName>style.visibility</p:attrName>
                                        </p:attrNameLst>
                                      </p:cBhvr>
                                      <p:to>
                                        <p:strVal val="visible"/>
                                      </p:to>
                                    </p:set>
                                    <p:anim calcmode="lin" valueType="num">
                                      <p:cBhvr additive="base">
                                        <p:cTn id="25" dur="500" fill="hold"/>
                                        <p:tgtEl>
                                          <p:spTgt spid="2052"/>
                                        </p:tgtEl>
                                        <p:attrNameLst>
                                          <p:attrName>ppt_x</p:attrName>
                                        </p:attrNameLst>
                                      </p:cBhvr>
                                      <p:tavLst>
                                        <p:tav tm="0">
                                          <p:val>
                                            <p:strVal val="0-#ppt_w/2"/>
                                          </p:val>
                                        </p:tav>
                                        <p:tav tm="100000">
                                          <p:val>
                                            <p:strVal val="#ppt_x"/>
                                          </p:val>
                                        </p:tav>
                                      </p:tavLst>
                                    </p:anim>
                                    <p:anim calcmode="lin" valueType="num">
                                      <p:cBhvr additive="base">
                                        <p:cTn id="26" dur="500" fill="hold"/>
                                        <p:tgtEl>
                                          <p:spTgt spid="2052"/>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055"/>
                                        </p:tgtEl>
                                        <p:attrNameLst>
                                          <p:attrName>style.visibility</p:attrName>
                                        </p:attrNameLst>
                                      </p:cBhvr>
                                      <p:to>
                                        <p:strVal val="visible"/>
                                      </p:to>
                                    </p:set>
                                    <p:anim calcmode="lin" valueType="num">
                                      <p:cBhvr additive="base">
                                        <p:cTn id="31" dur="500" fill="hold"/>
                                        <p:tgtEl>
                                          <p:spTgt spid="2055"/>
                                        </p:tgtEl>
                                        <p:attrNameLst>
                                          <p:attrName>ppt_x</p:attrName>
                                        </p:attrNameLst>
                                      </p:cBhvr>
                                      <p:tavLst>
                                        <p:tav tm="0">
                                          <p:val>
                                            <p:strVal val="0-#ppt_w/2"/>
                                          </p:val>
                                        </p:tav>
                                        <p:tav tm="100000">
                                          <p:val>
                                            <p:strVal val="#ppt_x"/>
                                          </p:val>
                                        </p:tav>
                                      </p:tavLst>
                                    </p:anim>
                                    <p:anim calcmode="lin" valueType="num">
                                      <p:cBhvr additive="base">
                                        <p:cTn id="32" dur="500" fill="hold"/>
                                        <p:tgtEl>
                                          <p:spTgt spid="20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nimBg="1" autoUpdateAnimBg="0"/>
      <p:bldP spid="2051" grpId="0" animBg="1" autoUpdateAnimBg="0"/>
      <p:bldP spid="2052" grpId="0" animBg="1" autoUpdateAnimBg="0"/>
      <p:bldP spid="2054" grpId="0" animBg="1" autoUpdateAnimBg="0"/>
      <p:bldP spid="2055"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
          <p:cNvSpPr txBox="1">
            <a:spLocks noChangeArrowheads="1"/>
          </p:cNvSpPr>
          <p:nvPr/>
        </p:nvSpPr>
        <p:spPr bwMode="auto">
          <a:xfrm>
            <a:off x="0" y="525463"/>
            <a:ext cx="5410200" cy="823912"/>
          </a:xfrm>
          <a:prstGeom prst="rect">
            <a:avLst/>
          </a:prstGeom>
          <a:solidFill>
            <a:schemeClr val="accent1"/>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it-IT" altLang="it-IT" sz="4800">
                <a:solidFill>
                  <a:schemeClr val="bg1"/>
                </a:solidFill>
              </a:rPr>
              <a:t>Argomentazione </a:t>
            </a:r>
            <a:endParaRPr lang="it-IT" altLang="it-IT"/>
          </a:p>
        </p:txBody>
      </p:sp>
      <p:sp>
        <p:nvSpPr>
          <p:cNvPr id="3075" name="AutoShape 3"/>
          <p:cNvSpPr>
            <a:spLocks noChangeArrowheads="1"/>
          </p:cNvSpPr>
          <p:nvPr/>
        </p:nvSpPr>
        <p:spPr bwMode="auto">
          <a:xfrm>
            <a:off x="4191000" y="1752600"/>
            <a:ext cx="685800" cy="1524000"/>
          </a:xfrm>
          <a:prstGeom prst="downArrow">
            <a:avLst>
              <a:gd name="adj1" fmla="val 50000"/>
              <a:gd name="adj2" fmla="val 55556"/>
            </a:avLst>
          </a:prstGeom>
          <a:solidFill>
            <a:schemeClr val="accent1"/>
          </a:solidFill>
          <a:ln w="9525">
            <a:solidFill>
              <a:schemeClr val="tx1"/>
            </a:solidFill>
            <a:miter lim="800000"/>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it-IT"/>
          </a:p>
        </p:txBody>
      </p:sp>
      <p:sp>
        <p:nvSpPr>
          <p:cNvPr id="3077" name="Text Box 5"/>
          <p:cNvSpPr txBox="1">
            <a:spLocks noChangeArrowheads="1"/>
          </p:cNvSpPr>
          <p:nvPr/>
        </p:nvSpPr>
        <p:spPr bwMode="auto">
          <a:xfrm>
            <a:off x="457200" y="3505200"/>
            <a:ext cx="2743200" cy="762000"/>
          </a:xfrm>
          <a:prstGeom prst="rect">
            <a:avLst/>
          </a:prstGeom>
          <a:solidFill>
            <a:schemeClr val="accent1"/>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r>
              <a:rPr lang="it-IT" altLang="it-IT" sz="4400"/>
              <a:t>di politica</a:t>
            </a:r>
            <a:endParaRPr lang="it-IT" altLang="it-IT"/>
          </a:p>
        </p:txBody>
      </p:sp>
      <p:sp>
        <p:nvSpPr>
          <p:cNvPr id="3078" name="Text Box 6"/>
          <p:cNvSpPr txBox="1">
            <a:spLocks noChangeArrowheads="1"/>
          </p:cNvSpPr>
          <p:nvPr/>
        </p:nvSpPr>
        <p:spPr bwMode="auto">
          <a:xfrm>
            <a:off x="6080125" y="3394075"/>
            <a:ext cx="3063875" cy="701675"/>
          </a:xfrm>
          <a:prstGeom prst="rect">
            <a:avLst/>
          </a:prstGeom>
          <a:solidFill>
            <a:schemeClr val="accent1"/>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r>
              <a:rPr lang="it-IT" altLang="it-IT" sz="4000"/>
              <a:t>di principio</a:t>
            </a:r>
            <a:endParaRPr lang="it-IT" altLang="it-IT"/>
          </a:p>
        </p:txBody>
      </p:sp>
      <p:sp>
        <p:nvSpPr>
          <p:cNvPr id="3079" name="Text Box 7"/>
          <p:cNvSpPr txBox="1">
            <a:spLocks noChangeArrowheads="1"/>
          </p:cNvSpPr>
          <p:nvPr/>
        </p:nvSpPr>
        <p:spPr bwMode="auto">
          <a:xfrm>
            <a:off x="0" y="4689475"/>
            <a:ext cx="4954588" cy="1190625"/>
          </a:xfrm>
          <a:prstGeom prst="rect">
            <a:avLst/>
          </a:prstGeom>
          <a:solidFill>
            <a:schemeClr val="accent1"/>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r>
              <a:rPr lang="it-IT" altLang="it-IT" sz="3600"/>
              <a:t>Standard della comunità o del governo </a:t>
            </a:r>
            <a:endParaRPr lang="it-IT" altLang="it-IT"/>
          </a:p>
        </p:txBody>
      </p:sp>
      <p:sp>
        <p:nvSpPr>
          <p:cNvPr id="3080" name="Text Box 8"/>
          <p:cNvSpPr txBox="1">
            <a:spLocks noChangeArrowheads="1"/>
          </p:cNvSpPr>
          <p:nvPr/>
        </p:nvSpPr>
        <p:spPr bwMode="auto">
          <a:xfrm>
            <a:off x="5029200" y="4591050"/>
            <a:ext cx="4473575" cy="1066800"/>
          </a:xfrm>
          <a:prstGeom prst="rect">
            <a:avLst/>
          </a:prstGeom>
          <a:solidFill>
            <a:schemeClr val="accent1"/>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r>
              <a:rPr lang="it-IT" altLang="it-IT" sz="3200"/>
              <a:t>Diritti fondamentali</a:t>
            </a:r>
          </a:p>
          <a:p>
            <a:r>
              <a:rPr lang="it-IT" altLang="it-IT" sz="3200"/>
              <a:t>dell’individuo</a:t>
            </a:r>
            <a:endParaRPr lang="it-IT" altLang="it-IT"/>
          </a:p>
        </p:txBody>
      </p:sp>
    </p:spTree>
    <p:extLst>
      <p:ext uri="{BB962C8B-B14F-4D97-AF65-F5344CB8AC3E}">
        <p14:creationId xmlns="" xmlns:p14="http://schemas.microsoft.com/office/powerpoint/2010/main" val="12384970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0-#ppt_w/2"/>
                                          </p:val>
                                        </p:tav>
                                        <p:tav tm="100000">
                                          <p:val>
                                            <p:strVal val="#ppt_x"/>
                                          </p:val>
                                        </p:tav>
                                      </p:tavLst>
                                    </p:anim>
                                    <p:anim calcmode="lin" valueType="num">
                                      <p:cBhvr additive="base">
                                        <p:cTn id="8" dur="500" fill="hold"/>
                                        <p:tgtEl>
                                          <p:spTgt spid="307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75"/>
                                        </p:tgtEl>
                                        <p:attrNameLst>
                                          <p:attrName>style.visibility</p:attrName>
                                        </p:attrNameLst>
                                      </p:cBhvr>
                                      <p:to>
                                        <p:strVal val="visible"/>
                                      </p:to>
                                    </p:set>
                                    <p:anim calcmode="lin" valueType="num">
                                      <p:cBhvr additive="base">
                                        <p:cTn id="13" dur="500" fill="hold"/>
                                        <p:tgtEl>
                                          <p:spTgt spid="3075"/>
                                        </p:tgtEl>
                                        <p:attrNameLst>
                                          <p:attrName>ppt_x</p:attrName>
                                        </p:attrNameLst>
                                      </p:cBhvr>
                                      <p:tavLst>
                                        <p:tav tm="0">
                                          <p:val>
                                            <p:strVal val="0-#ppt_w/2"/>
                                          </p:val>
                                        </p:tav>
                                        <p:tav tm="100000">
                                          <p:val>
                                            <p:strVal val="#ppt_x"/>
                                          </p:val>
                                        </p:tav>
                                      </p:tavLst>
                                    </p:anim>
                                    <p:anim calcmode="lin" valueType="num">
                                      <p:cBhvr additive="base">
                                        <p:cTn id="14" dur="500" fill="hold"/>
                                        <p:tgtEl>
                                          <p:spTgt spid="3075"/>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077"/>
                                        </p:tgtEl>
                                        <p:attrNameLst>
                                          <p:attrName>style.visibility</p:attrName>
                                        </p:attrNameLst>
                                      </p:cBhvr>
                                      <p:to>
                                        <p:strVal val="visible"/>
                                      </p:to>
                                    </p:set>
                                    <p:anim calcmode="lin" valueType="num">
                                      <p:cBhvr additive="base">
                                        <p:cTn id="19" dur="500" fill="hold"/>
                                        <p:tgtEl>
                                          <p:spTgt spid="3077"/>
                                        </p:tgtEl>
                                        <p:attrNameLst>
                                          <p:attrName>ppt_x</p:attrName>
                                        </p:attrNameLst>
                                      </p:cBhvr>
                                      <p:tavLst>
                                        <p:tav tm="0">
                                          <p:val>
                                            <p:strVal val="0-#ppt_w/2"/>
                                          </p:val>
                                        </p:tav>
                                        <p:tav tm="100000">
                                          <p:val>
                                            <p:strVal val="#ppt_x"/>
                                          </p:val>
                                        </p:tav>
                                      </p:tavLst>
                                    </p:anim>
                                    <p:anim calcmode="lin" valueType="num">
                                      <p:cBhvr additive="base">
                                        <p:cTn id="20" dur="500" fill="hold"/>
                                        <p:tgtEl>
                                          <p:spTgt spid="3077"/>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078"/>
                                        </p:tgtEl>
                                        <p:attrNameLst>
                                          <p:attrName>style.visibility</p:attrName>
                                        </p:attrNameLst>
                                      </p:cBhvr>
                                      <p:to>
                                        <p:strVal val="visible"/>
                                      </p:to>
                                    </p:set>
                                    <p:anim calcmode="lin" valueType="num">
                                      <p:cBhvr additive="base">
                                        <p:cTn id="25" dur="500" fill="hold"/>
                                        <p:tgtEl>
                                          <p:spTgt spid="3078"/>
                                        </p:tgtEl>
                                        <p:attrNameLst>
                                          <p:attrName>ppt_x</p:attrName>
                                        </p:attrNameLst>
                                      </p:cBhvr>
                                      <p:tavLst>
                                        <p:tav tm="0">
                                          <p:val>
                                            <p:strVal val="0-#ppt_w/2"/>
                                          </p:val>
                                        </p:tav>
                                        <p:tav tm="100000">
                                          <p:val>
                                            <p:strVal val="#ppt_x"/>
                                          </p:val>
                                        </p:tav>
                                      </p:tavLst>
                                    </p:anim>
                                    <p:anim calcmode="lin" valueType="num">
                                      <p:cBhvr additive="base">
                                        <p:cTn id="26" dur="500" fill="hold"/>
                                        <p:tgtEl>
                                          <p:spTgt spid="3078"/>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079"/>
                                        </p:tgtEl>
                                        <p:attrNameLst>
                                          <p:attrName>style.visibility</p:attrName>
                                        </p:attrNameLst>
                                      </p:cBhvr>
                                      <p:to>
                                        <p:strVal val="visible"/>
                                      </p:to>
                                    </p:set>
                                    <p:anim calcmode="lin" valueType="num">
                                      <p:cBhvr additive="base">
                                        <p:cTn id="31" dur="500" fill="hold"/>
                                        <p:tgtEl>
                                          <p:spTgt spid="3079"/>
                                        </p:tgtEl>
                                        <p:attrNameLst>
                                          <p:attrName>ppt_x</p:attrName>
                                        </p:attrNameLst>
                                      </p:cBhvr>
                                      <p:tavLst>
                                        <p:tav tm="0">
                                          <p:val>
                                            <p:strVal val="0-#ppt_w/2"/>
                                          </p:val>
                                        </p:tav>
                                        <p:tav tm="100000">
                                          <p:val>
                                            <p:strVal val="#ppt_x"/>
                                          </p:val>
                                        </p:tav>
                                      </p:tavLst>
                                    </p:anim>
                                    <p:anim calcmode="lin" valueType="num">
                                      <p:cBhvr additive="base">
                                        <p:cTn id="32" dur="500" fill="hold"/>
                                        <p:tgtEl>
                                          <p:spTgt spid="3079"/>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080"/>
                                        </p:tgtEl>
                                        <p:attrNameLst>
                                          <p:attrName>style.visibility</p:attrName>
                                        </p:attrNameLst>
                                      </p:cBhvr>
                                      <p:to>
                                        <p:strVal val="visible"/>
                                      </p:to>
                                    </p:set>
                                    <p:anim calcmode="lin" valueType="num">
                                      <p:cBhvr additive="base">
                                        <p:cTn id="37" dur="500" fill="hold"/>
                                        <p:tgtEl>
                                          <p:spTgt spid="3080"/>
                                        </p:tgtEl>
                                        <p:attrNameLst>
                                          <p:attrName>ppt_x</p:attrName>
                                        </p:attrNameLst>
                                      </p:cBhvr>
                                      <p:tavLst>
                                        <p:tav tm="0">
                                          <p:val>
                                            <p:strVal val="0-#ppt_w/2"/>
                                          </p:val>
                                        </p:tav>
                                        <p:tav tm="100000">
                                          <p:val>
                                            <p:strVal val="#ppt_x"/>
                                          </p:val>
                                        </p:tav>
                                      </p:tavLst>
                                    </p:anim>
                                    <p:anim calcmode="lin" valueType="num">
                                      <p:cBhvr additive="base">
                                        <p:cTn id="38" dur="500" fill="hold"/>
                                        <p:tgtEl>
                                          <p:spTgt spid="308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nimBg="1" autoUpdateAnimBg="0"/>
      <p:bldP spid="3075" grpId="0" animBg="1"/>
      <p:bldP spid="3077" grpId="0" animBg="1" autoUpdateAnimBg="0"/>
      <p:bldP spid="3078" grpId="0" animBg="1" autoUpdateAnimBg="0"/>
      <p:bldP spid="3079" grpId="0" animBg="1" autoUpdateAnimBg="0"/>
      <p:bldP spid="3080" grpId="0"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8" name="Object 2"/>
          <p:cNvGraphicFramePr>
            <a:graphicFrameLocks noChangeAspect="1"/>
          </p:cNvGraphicFramePr>
          <p:nvPr/>
        </p:nvGraphicFramePr>
        <p:xfrm>
          <a:off x="838200" y="1676400"/>
          <a:ext cx="7543800" cy="4800600"/>
        </p:xfrm>
        <a:graphic>
          <a:graphicData uri="http://schemas.openxmlformats.org/presentationml/2006/ole">
            <p:oleObj spid="_x0000_s2054" name="ClipArt" r:id="rId3" imgW="4762500" imgH="3505200" progId="">
              <p:embed/>
            </p:oleObj>
          </a:graphicData>
        </a:graphic>
      </p:graphicFrame>
      <p:sp>
        <p:nvSpPr>
          <p:cNvPr id="4100" name="Text Box 4"/>
          <p:cNvSpPr txBox="1">
            <a:spLocks noChangeArrowheads="1"/>
          </p:cNvSpPr>
          <p:nvPr/>
        </p:nvSpPr>
        <p:spPr bwMode="auto">
          <a:xfrm>
            <a:off x="3908425" y="601663"/>
            <a:ext cx="18415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it-IT" altLang="it-IT"/>
          </a:p>
        </p:txBody>
      </p:sp>
      <p:sp>
        <p:nvSpPr>
          <p:cNvPr id="4101" name="Text Box 5"/>
          <p:cNvSpPr txBox="1">
            <a:spLocks noChangeArrowheads="1"/>
          </p:cNvSpPr>
          <p:nvPr/>
        </p:nvSpPr>
        <p:spPr bwMode="auto">
          <a:xfrm>
            <a:off x="669925" y="-98425"/>
            <a:ext cx="7864475" cy="914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r>
              <a:rPr lang="it-IT" altLang="it-IT" sz="5400"/>
              <a:t>Si pesano e bilanciano</a:t>
            </a:r>
            <a:endParaRPr lang="it-IT" altLang="it-IT"/>
          </a:p>
        </p:txBody>
      </p:sp>
    </p:spTree>
    <p:extLst>
      <p:ext uri="{BB962C8B-B14F-4D97-AF65-F5344CB8AC3E}">
        <p14:creationId xmlns="" xmlns:p14="http://schemas.microsoft.com/office/powerpoint/2010/main" val="39240186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2" name="Object 2"/>
          <p:cNvGraphicFramePr>
            <a:graphicFrameLocks noChangeAspect="1"/>
          </p:cNvGraphicFramePr>
          <p:nvPr/>
        </p:nvGraphicFramePr>
        <p:xfrm>
          <a:off x="914400" y="1828800"/>
          <a:ext cx="7543800" cy="4800600"/>
        </p:xfrm>
        <a:graphic>
          <a:graphicData uri="http://schemas.openxmlformats.org/presentationml/2006/ole">
            <p:oleObj spid="_x0000_s3078" name="ClipArt" r:id="rId3" imgW="4762500" imgH="3505200" progId="">
              <p:embed/>
            </p:oleObj>
          </a:graphicData>
        </a:graphic>
      </p:graphicFrame>
      <p:sp>
        <p:nvSpPr>
          <p:cNvPr id="5123" name="Text Box 3"/>
          <p:cNvSpPr txBox="1">
            <a:spLocks noChangeArrowheads="1"/>
          </p:cNvSpPr>
          <p:nvPr/>
        </p:nvSpPr>
        <p:spPr bwMode="auto">
          <a:xfrm>
            <a:off x="3908425" y="601663"/>
            <a:ext cx="184150" cy="457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it-IT" altLang="it-IT"/>
          </a:p>
        </p:txBody>
      </p:sp>
      <p:sp>
        <p:nvSpPr>
          <p:cNvPr id="5124" name="Text Box 4"/>
          <p:cNvSpPr txBox="1">
            <a:spLocks noChangeArrowheads="1"/>
          </p:cNvSpPr>
          <p:nvPr/>
        </p:nvSpPr>
        <p:spPr bwMode="auto">
          <a:xfrm>
            <a:off x="669925" y="-98425"/>
            <a:ext cx="7864475" cy="17367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r>
              <a:rPr lang="it-IT" altLang="it-IT" sz="5400">
                <a:solidFill>
                  <a:schemeClr val="accent2"/>
                </a:solidFill>
              </a:rPr>
              <a:t>Chi prevale se dobbiamo prendere i diritti sul serio?</a:t>
            </a:r>
            <a:endParaRPr lang="it-IT" altLang="it-IT" sz="5400"/>
          </a:p>
        </p:txBody>
      </p:sp>
      <p:sp>
        <p:nvSpPr>
          <p:cNvPr id="5125" name="Text Box 5"/>
          <p:cNvSpPr txBox="1">
            <a:spLocks noChangeArrowheads="1"/>
          </p:cNvSpPr>
          <p:nvPr/>
        </p:nvSpPr>
        <p:spPr bwMode="auto">
          <a:xfrm flipH="1">
            <a:off x="685800" y="3657600"/>
            <a:ext cx="2362200" cy="6413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it-IT" altLang="it-IT" sz="3600">
                <a:solidFill>
                  <a:schemeClr val="accent2"/>
                </a:solidFill>
              </a:rPr>
              <a:t>Politica</a:t>
            </a:r>
            <a:endParaRPr lang="it-IT" altLang="it-IT"/>
          </a:p>
        </p:txBody>
      </p:sp>
      <p:sp>
        <p:nvSpPr>
          <p:cNvPr id="5126" name="Text Box 6"/>
          <p:cNvSpPr txBox="1">
            <a:spLocks noChangeArrowheads="1"/>
          </p:cNvSpPr>
          <p:nvPr/>
        </p:nvSpPr>
        <p:spPr bwMode="auto">
          <a:xfrm>
            <a:off x="6232525" y="3224213"/>
            <a:ext cx="1550988" cy="7620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it-IT" altLang="it-IT" sz="4400">
                <a:solidFill>
                  <a:schemeClr val="accent2"/>
                </a:solidFill>
              </a:rPr>
              <a:t>Diritti</a:t>
            </a:r>
            <a:endParaRPr lang="it-IT" altLang="it-IT"/>
          </a:p>
        </p:txBody>
      </p:sp>
      <mc:AlternateContent xmlns:mc="http://schemas.openxmlformats.org/markup-compatibility/2006">
        <mc:Choice xmlns="" xmlns:a14="http://schemas.microsoft.com/office/drawing/2010/main" Requires="a14">
          <p:sp>
            <p:nvSpPr>
              <p:cNvPr id="2" name="CasellaDiTesto 1"/>
              <p:cNvSpPr txBox="1"/>
              <p:nvPr/>
            </p:nvSpPr>
            <p:spPr>
              <a:xfrm>
                <a:off x="4114800" y="2833254"/>
                <a:ext cx="2656496" cy="369332"/>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a:fld id="{9B170EE2-4A92-421D-8F56-87FEF47CE6C9}" type="mathplaceholder">
                        <a:rPr lang="it-IT" i="1" smtClean="0">
                          <a:latin typeface="Cambria Math"/>
                        </a:rPr>
                        <a:t>Digitare l'equazione qui.</a:t>
                      </a:fld>
                    </m:oMath>
                  </m:oMathPara>
                </a14:m>
                <a:endParaRPr lang="it-IT" dirty="0"/>
              </a:p>
            </p:txBody>
          </p:sp>
        </mc:Choice>
        <mc:Fallback>
          <p:sp>
            <p:nvSpPr>
              <p:cNvPr id="2" name="CasellaDiTesto 1"/>
              <p:cNvSpPr txBox="1">
                <a:spLocks noRot="1" noChangeAspect="1" noMove="1" noResize="1" noEditPoints="1" noAdjustHandles="1" noChangeArrowheads="1" noChangeShapeType="1" noTextEdit="1"/>
              </p:cNvSpPr>
              <p:nvPr/>
            </p:nvSpPr>
            <p:spPr>
              <a:xfrm>
                <a:off x="4114800" y="2833254"/>
                <a:ext cx="2656496" cy="369332"/>
              </a:xfrm>
              <a:prstGeom prst="rect">
                <a:avLst/>
              </a:prstGeom>
              <a:blipFill rotWithShape="1">
                <a:blip r:embed="rId4" cstate="print"/>
                <a:stretch>
                  <a:fillRect b="-16667"/>
                </a:stretch>
              </a:blipFill>
            </p:spPr>
            <p:txBody>
              <a:bodyPr/>
              <a:lstStyle/>
              <a:p>
                <a:r>
                  <a:rPr lang="it-IT">
                    <a:noFill/>
                  </a:rPr>
                  <a:t> </a:t>
                </a:r>
              </a:p>
            </p:txBody>
          </p:sp>
        </mc:Fallback>
      </mc:AlternateContent>
    </p:spTree>
    <p:extLst>
      <p:ext uri="{BB962C8B-B14F-4D97-AF65-F5344CB8AC3E}">
        <p14:creationId xmlns="" xmlns:p14="http://schemas.microsoft.com/office/powerpoint/2010/main" val="32449466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3733800" y="304800"/>
            <a:ext cx="3030538" cy="1006475"/>
          </a:xfrm>
          <a:prstGeom prst="rect">
            <a:avLst/>
          </a:prstGeom>
          <a:solidFill>
            <a:schemeClr val="accent1"/>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r>
              <a:rPr lang="it-IT" altLang="it-IT" sz="6000"/>
              <a:t>Alexy</a:t>
            </a:r>
            <a:endParaRPr lang="it-IT" altLang="it-IT"/>
          </a:p>
        </p:txBody>
      </p:sp>
      <p:sp>
        <p:nvSpPr>
          <p:cNvPr id="6148" name="Text Box 4"/>
          <p:cNvSpPr txBox="1">
            <a:spLocks noChangeArrowheads="1"/>
          </p:cNvSpPr>
          <p:nvPr/>
        </p:nvSpPr>
        <p:spPr bwMode="auto">
          <a:xfrm>
            <a:off x="506404" y="1700808"/>
            <a:ext cx="5791200" cy="823913"/>
          </a:xfrm>
          <a:prstGeom prst="rect">
            <a:avLst/>
          </a:prstGeom>
          <a:solidFill>
            <a:schemeClr val="accent1"/>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r>
              <a:rPr lang="it-IT" altLang="it-IT" sz="4800" dirty="0" smtClean="0"/>
              <a:t>Regole</a:t>
            </a:r>
            <a:endParaRPr lang="it-IT" altLang="it-IT" dirty="0"/>
          </a:p>
        </p:txBody>
      </p:sp>
      <p:sp>
        <p:nvSpPr>
          <p:cNvPr id="6150" name="Text Box 6"/>
          <p:cNvSpPr txBox="1">
            <a:spLocks noChangeArrowheads="1"/>
          </p:cNvSpPr>
          <p:nvPr/>
        </p:nvSpPr>
        <p:spPr bwMode="auto">
          <a:xfrm>
            <a:off x="395536" y="2548824"/>
            <a:ext cx="8424936" cy="1200329"/>
          </a:xfrm>
          <a:prstGeom prst="rect">
            <a:avLst/>
          </a:prstGeom>
          <a:solidFill>
            <a:schemeClr val="accent1"/>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r>
              <a:rPr lang="it-IT" altLang="it-IT" sz="3600" dirty="0" smtClean="0"/>
              <a:t>Ragioni definitive (Definitive </a:t>
            </a:r>
            <a:r>
              <a:rPr lang="it-IT" altLang="it-IT" sz="3600" dirty="0" err="1" smtClean="0"/>
              <a:t>Gründe</a:t>
            </a:r>
            <a:r>
              <a:rPr lang="it-IT" altLang="it-IT" sz="3200" dirty="0" smtClean="0"/>
              <a:t>): </a:t>
            </a:r>
            <a:r>
              <a:rPr lang="it-IT" altLang="it-IT" sz="3200" dirty="0"/>
              <a:t>è</a:t>
            </a:r>
            <a:r>
              <a:rPr lang="it-IT" altLang="it-IT" sz="3200" dirty="0" smtClean="0"/>
              <a:t> applicabile senza eccezioni</a:t>
            </a:r>
            <a:endParaRPr lang="it-IT" altLang="it-IT" dirty="0"/>
          </a:p>
        </p:txBody>
      </p:sp>
    </p:spTree>
    <p:extLst>
      <p:ext uri="{BB962C8B-B14F-4D97-AF65-F5344CB8AC3E}">
        <p14:creationId xmlns="" xmlns:p14="http://schemas.microsoft.com/office/powerpoint/2010/main" val="28036493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0-#ppt_w/2"/>
                                          </p:val>
                                        </p:tav>
                                        <p:tav tm="100000">
                                          <p:val>
                                            <p:strVal val="#ppt_x"/>
                                          </p:val>
                                        </p:tav>
                                      </p:tavLst>
                                    </p:anim>
                                    <p:anim calcmode="lin" valueType="num">
                                      <p:cBhvr additive="base">
                                        <p:cTn id="8"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8"/>
                                        </p:tgtEl>
                                        <p:attrNameLst>
                                          <p:attrName>style.visibility</p:attrName>
                                        </p:attrNameLst>
                                      </p:cBhvr>
                                      <p:to>
                                        <p:strVal val="visible"/>
                                      </p:to>
                                    </p:set>
                                    <p:anim calcmode="lin" valueType="num">
                                      <p:cBhvr additive="base">
                                        <p:cTn id="13" dur="500" fill="hold"/>
                                        <p:tgtEl>
                                          <p:spTgt spid="6148"/>
                                        </p:tgtEl>
                                        <p:attrNameLst>
                                          <p:attrName>ppt_x</p:attrName>
                                        </p:attrNameLst>
                                      </p:cBhvr>
                                      <p:tavLst>
                                        <p:tav tm="0">
                                          <p:val>
                                            <p:strVal val="0-#ppt_w/2"/>
                                          </p:val>
                                        </p:tav>
                                        <p:tav tm="100000">
                                          <p:val>
                                            <p:strVal val="#ppt_x"/>
                                          </p:val>
                                        </p:tav>
                                      </p:tavLst>
                                    </p:anim>
                                    <p:anim calcmode="lin" valueType="num">
                                      <p:cBhvr additive="base">
                                        <p:cTn id="14" dur="500" fill="hold"/>
                                        <p:tgtEl>
                                          <p:spTgt spid="614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150"/>
                                        </p:tgtEl>
                                        <p:attrNameLst>
                                          <p:attrName>style.visibility</p:attrName>
                                        </p:attrNameLst>
                                      </p:cBhvr>
                                      <p:to>
                                        <p:strVal val="visible"/>
                                      </p:to>
                                    </p:set>
                                    <p:anim calcmode="lin" valueType="num">
                                      <p:cBhvr additive="base">
                                        <p:cTn id="19" dur="500" fill="hold"/>
                                        <p:tgtEl>
                                          <p:spTgt spid="6150"/>
                                        </p:tgtEl>
                                        <p:attrNameLst>
                                          <p:attrName>ppt_x</p:attrName>
                                        </p:attrNameLst>
                                      </p:cBhvr>
                                      <p:tavLst>
                                        <p:tav tm="0">
                                          <p:val>
                                            <p:strVal val="0-#ppt_w/2"/>
                                          </p:val>
                                        </p:tav>
                                        <p:tav tm="100000">
                                          <p:val>
                                            <p:strVal val="#ppt_x"/>
                                          </p:val>
                                        </p:tav>
                                      </p:tavLst>
                                    </p:anim>
                                    <p:anim calcmode="lin" valueType="num">
                                      <p:cBhvr additive="base">
                                        <p:cTn id="20" dur="500" fill="hold"/>
                                        <p:tgtEl>
                                          <p:spTgt spid="61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autoUpdateAnimBg="0"/>
      <p:bldP spid="6148" grpId="0" animBg="1" autoUpdateAnimBg="0"/>
      <p:bldP spid="6150" grpId="0" animBg="1"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a:spLocks noChangeArrowheads="1"/>
          </p:cNvSpPr>
          <p:nvPr/>
        </p:nvSpPr>
        <p:spPr bwMode="auto">
          <a:xfrm>
            <a:off x="3733800" y="304800"/>
            <a:ext cx="3030538" cy="1006475"/>
          </a:xfrm>
          <a:prstGeom prst="rect">
            <a:avLst/>
          </a:prstGeom>
          <a:solidFill>
            <a:schemeClr val="accent1"/>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r>
              <a:rPr lang="it-IT" altLang="it-IT" sz="6000"/>
              <a:t>Alexy</a:t>
            </a:r>
            <a:endParaRPr lang="it-IT" altLang="it-IT"/>
          </a:p>
        </p:txBody>
      </p:sp>
      <p:sp>
        <p:nvSpPr>
          <p:cNvPr id="6148" name="Text Box 4"/>
          <p:cNvSpPr txBox="1">
            <a:spLocks noChangeArrowheads="1"/>
          </p:cNvSpPr>
          <p:nvPr/>
        </p:nvSpPr>
        <p:spPr bwMode="auto">
          <a:xfrm>
            <a:off x="506404" y="1700808"/>
            <a:ext cx="5791200" cy="823913"/>
          </a:xfrm>
          <a:prstGeom prst="rect">
            <a:avLst/>
          </a:prstGeom>
          <a:solidFill>
            <a:schemeClr val="accent1"/>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r>
              <a:rPr lang="it-IT" altLang="it-IT" sz="4800" dirty="0"/>
              <a:t>Principi</a:t>
            </a:r>
            <a:endParaRPr lang="it-IT" altLang="it-IT" dirty="0"/>
          </a:p>
        </p:txBody>
      </p:sp>
      <p:sp>
        <p:nvSpPr>
          <p:cNvPr id="6150" name="Text Box 6"/>
          <p:cNvSpPr txBox="1">
            <a:spLocks noChangeArrowheads="1"/>
          </p:cNvSpPr>
          <p:nvPr/>
        </p:nvSpPr>
        <p:spPr bwMode="auto">
          <a:xfrm>
            <a:off x="395536" y="2548824"/>
            <a:ext cx="8424936" cy="4001095"/>
          </a:xfrm>
          <a:prstGeom prst="rect">
            <a:avLst/>
          </a:prstGeom>
          <a:solidFill>
            <a:schemeClr val="accent1"/>
          </a:solidFill>
          <a:ln>
            <a:noFill/>
          </a:ln>
          <a:effectLst/>
          <a:extLs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square">
            <a:spAutoFit/>
          </a:bodyPr>
          <a:lstStyle/>
          <a:p>
            <a:r>
              <a:rPr lang="it-IT" altLang="it-IT" sz="3600" dirty="0"/>
              <a:t>Qualcosa </a:t>
            </a:r>
            <a:r>
              <a:rPr lang="it-IT" altLang="it-IT" sz="3600" dirty="0" smtClean="0"/>
              <a:t>da realizzato </a:t>
            </a:r>
            <a:r>
              <a:rPr lang="it-IT" altLang="it-IT" sz="3600" dirty="0"/>
              <a:t>nella misura più ampia possibile -</a:t>
            </a:r>
            <a:r>
              <a:rPr lang="it-IT" altLang="it-IT" sz="4000" b="1" dirty="0">
                <a:effectLst>
                  <a:outerShdw blurRad="38100" dist="38100" dir="2700000" algn="tl">
                    <a:srgbClr val="FFFFFF"/>
                  </a:outerShdw>
                </a:effectLst>
              </a:rPr>
              <a:t> </a:t>
            </a:r>
            <a:r>
              <a:rPr lang="it-IT" altLang="it-IT" sz="4000" b="1" dirty="0" smtClean="0">
                <a:effectLst>
                  <a:outerShdw blurRad="38100" dist="38100" dir="2700000" algn="tl">
                    <a:srgbClr val="FFFFFF"/>
                  </a:outerShdw>
                </a:effectLst>
              </a:rPr>
              <a:t>precetti </a:t>
            </a:r>
            <a:r>
              <a:rPr lang="it-IT" altLang="it-IT" sz="4000" b="1" dirty="0">
                <a:effectLst>
                  <a:outerShdw blurRad="38100" dist="38100" dir="2700000" algn="tl">
                    <a:srgbClr val="FFFFFF"/>
                  </a:outerShdw>
                </a:effectLst>
              </a:rPr>
              <a:t>di </a:t>
            </a:r>
            <a:r>
              <a:rPr lang="it-IT" altLang="it-IT" sz="4000" b="1" dirty="0" smtClean="0">
                <a:effectLst>
                  <a:outerShdw blurRad="38100" dist="38100" dir="2700000" algn="tl">
                    <a:srgbClr val="FFFFFF"/>
                  </a:outerShdw>
                </a:effectLst>
              </a:rPr>
              <a:t>ottimizzazione (</a:t>
            </a:r>
            <a:r>
              <a:rPr lang="it-IT" altLang="it-IT" sz="4000" b="1" dirty="0" err="1" smtClean="0">
                <a:effectLst>
                  <a:outerShdw blurRad="38100" dist="38100" dir="2700000" algn="tl">
                    <a:srgbClr val="FFFFFF"/>
                  </a:outerShdw>
                </a:effectLst>
              </a:rPr>
              <a:t>Optimierungsgebo</a:t>
            </a:r>
            <a:r>
              <a:rPr lang="it-IT" altLang="it-IT" sz="4000" dirty="0" err="1" smtClean="0">
                <a:effectLst>
                  <a:outerShdw blurRad="38100" dist="38100" dir="2700000" algn="tl">
                    <a:srgbClr val="FFFFFF"/>
                  </a:outerShdw>
                </a:effectLst>
              </a:rPr>
              <a:t>te</a:t>
            </a:r>
            <a:r>
              <a:rPr lang="it-IT" altLang="it-IT" sz="4000" dirty="0" smtClean="0">
                <a:effectLst>
                  <a:outerShdw blurRad="38100" dist="38100" dir="2700000" algn="tl">
                    <a:srgbClr val="FFFFFF"/>
                  </a:outerShdw>
                </a:effectLst>
              </a:rPr>
              <a:t>)</a:t>
            </a:r>
          </a:p>
          <a:p>
            <a:r>
              <a:rPr lang="it-IT" altLang="it-IT" sz="4000" dirty="0" smtClean="0">
                <a:effectLst>
                  <a:outerShdw blurRad="38100" dist="38100" dir="2700000" algn="tl">
                    <a:srgbClr val="FFFFFF"/>
                  </a:outerShdw>
                </a:effectLst>
              </a:rPr>
              <a:t>Ragioni per norme o per azioni </a:t>
            </a:r>
          </a:p>
          <a:p>
            <a:r>
              <a:rPr lang="it-IT" altLang="it-IT" sz="4000" i="1" dirty="0">
                <a:effectLst>
                  <a:outerShdw blurRad="38100" dist="38100" dir="2700000" algn="tl">
                    <a:srgbClr val="FFFFFF"/>
                  </a:outerShdw>
                </a:effectLst>
              </a:rPr>
              <a:t>p</a:t>
            </a:r>
            <a:r>
              <a:rPr lang="it-IT" altLang="it-IT" sz="4000" i="1" dirty="0" smtClean="0">
                <a:effectLst>
                  <a:outerShdw blurRad="38100" dist="38100" dir="2700000" algn="tl">
                    <a:srgbClr val="FFFFFF"/>
                  </a:outerShdw>
                </a:effectLst>
              </a:rPr>
              <a:t>rima </a:t>
            </a:r>
            <a:r>
              <a:rPr lang="it-IT" altLang="it-IT" sz="4000" i="1" dirty="0" err="1" smtClean="0">
                <a:effectLst>
                  <a:outerShdw blurRad="38100" dist="38100" dir="2700000" algn="tl">
                    <a:srgbClr val="FFFFFF"/>
                  </a:outerShdw>
                </a:effectLst>
              </a:rPr>
              <a:t>facie</a:t>
            </a:r>
            <a:endParaRPr lang="it-IT" altLang="it-IT" sz="4000" i="1" dirty="0">
              <a:effectLst>
                <a:outerShdw blurRad="38100" dist="38100" dir="2700000" algn="tl">
                  <a:srgbClr val="FFFFFF"/>
                </a:outerShdw>
              </a:effectLst>
            </a:endParaRPr>
          </a:p>
          <a:p>
            <a:endParaRPr lang="it-IT" altLang="it-IT" dirty="0"/>
          </a:p>
        </p:txBody>
      </p:sp>
    </p:spTree>
    <p:extLst>
      <p:ext uri="{BB962C8B-B14F-4D97-AF65-F5344CB8AC3E}">
        <p14:creationId xmlns="" xmlns:p14="http://schemas.microsoft.com/office/powerpoint/2010/main" val="22868220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0-#ppt_w/2"/>
                                          </p:val>
                                        </p:tav>
                                        <p:tav tm="100000">
                                          <p:val>
                                            <p:strVal val="#ppt_x"/>
                                          </p:val>
                                        </p:tav>
                                      </p:tavLst>
                                    </p:anim>
                                    <p:anim calcmode="lin" valueType="num">
                                      <p:cBhvr additive="base">
                                        <p:cTn id="8"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48"/>
                                        </p:tgtEl>
                                        <p:attrNameLst>
                                          <p:attrName>style.visibility</p:attrName>
                                        </p:attrNameLst>
                                      </p:cBhvr>
                                      <p:to>
                                        <p:strVal val="visible"/>
                                      </p:to>
                                    </p:set>
                                    <p:anim calcmode="lin" valueType="num">
                                      <p:cBhvr additive="base">
                                        <p:cTn id="13" dur="500" fill="hold"/>
                                        <p:tgtEl>
                                          <p:spTgt spid="6148"/>
                                        </p:tgtEl>
                                        <p:attrNameLst>
                                          <p:attrName>ppt_x</p:attrName>
                                        </p:attrNameLst>
                                      </p:cBhvr>
                                      <p:tavLst>
                                        <p:tav tm="0">
                                          <p:val>
                                            <p:strVal val="0-#ppt_w/2"/>
                                          </p:val>
                                        </p:tav>
                                        <p:tav tm="100000">
                                          <p:val>
                                            <p:strVal val="#ppt_x"/>
                                          </p:val>
                                        </p:tav>
                                      </p:tavLst>
                                    </p:anim>
                                    <p:anim calcmode="lin" valueType="num">
                                      <p:cBhvr additive="base">
                                        <p:cTn id="14" dur="500" fill="hold"/>
                                        <p:tgtEl>
                                          <p:spTgt spid="614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150"/>
                                        </p:tgtEl>
                                        <p:attrNameLst>
                                          <p:attrName>style.visibility</p:attrName>
                                        </p:attrNameLst>
                                      </p:cBhvr>
                                      <p:to>
                                        <p:strVal val="visible"/>
                                      </p:to>
                                    </p:set>
                                    <p:anim calcmode="lin" valueType="num">
                                      <p:cBhvr additive="base">
                                        <p:cTn id="19" dur="500" fill="hold"/>
                                        <p:tgtEl>
                                          <p:spTgt spid="6150"/>
                                        </p:tgtEl>
                                        <p:attrNameLst>
                                          <p:attrName>ppt_x</p:attrName>
                                        </p:attrNameLst>
                                      </p:cBhvr>
                                      <p:tavLst>
                                        <p:tav tm="0">
                                          <p:val>
                                            <p:strVal val="0-#ppt_w/2"/>
                                          </p:val>
                                        </p:tav>
                                        <p:tav tm="100000">
                                          <p:val>
                                            <p:strVal val="#ppt_x"/>
                                          </p:val>
                                        </p:tav>
                                      </p:tavLst>
                                    </p:anim>
                                    <p:anim calcmode="lin" valueType="num">
                                      <p:cBhvr additive="base">
                                        <p:cTn id="20" dur="500" fill="hold"/>
                                        <p:tgtEl>
                                          <p:spTgt spid="61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autoUpdateAnimBg="0"/>
      <p:bldP spid="6148" grpId="0" animBg="1" autoUpdateAnimBg="0"/>
      <p:bldP spid="6150"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Oval 2"/>
          <p:cNvSpPr>
            <a:spLocks noChangeArrowheads="1"/>
          </p:cNvSpPr>
          <p:nvPr/>
        </p:nvSpPr>
        <p:spPr bwMode="auto">
          <a:xfrm>
            <a:off x="609600" y="0"/>
            <a:ext cx="7772400" cy="6858000"/>
          </a:xfrm>
          <a:prstGeom prst="ellipse">
            <a:avLst/>
          </a:prstGeom>
          <a:solidFill>
            <a:schemeClr val="accent1"/>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algn="ctr"/>
            <a:r>
              <a:rPr lang="it-IT" altLang="it-IT" sz="5400">
                <a:solidFill>
                  <a:schemeClr val="bg1"/>
                </a:solidFill>
              </a:rPr>
              <a:t>regole</a:t>
            </a:r>
            <a:endParaRPr lang="it-IT" altLang="it-IT"/>
          </a:p>
        </p:txBody>
      </p:sp>
      <p:sp>
        <p:nvSpPr>
          <p:cNvPr id="10243" name="Oval 3"/>
          <p:cNvSpPr>
            <a:spLocks noChangeArrowheads="1"/>
          </p:cNvSpPr>
          <p:nvPr/>
        </p:nvSpPr>
        <p:spPr bwMode="auto">
          <a:xfrm>
            <a:off x="2514600" y="1981200"/>
            <a:ext cx="3810000" cy="3200400"/>
          </a:xfrm>
          <a:prstGeom prst="ellipse">
            <a:avLst/>
          </a:prstGeom>
          <a:solidFill>
            <a:schemeClr val="accent1"/>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algn="ctr"/>
            <a:endParaRPr lang="it-IT" altLang="it-IT" sz="2800"/>
          </a:p>
        </p:txBody>
      </p:sp>
      <p:sp>
        <p:nvSpPr>
          <p:cNvPr id="10246" name="Text Box 6"/>
          <p:cNvSpPr txBox="1">
            <a:spLocks noChangeArrowheads="1"/>
          </p:cNvSpPr>
          <p:nvPr/>
        </p:nvSpPr>
        <p:spPr bwMode="auto">
          <a:xfrm>
            <a:off x="4251325" y="3044825"/>
            <a:ext cx="1622425" cy="70167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it-IT" altLang="it-IT" sz="4000">
                <a:solidFill>
                  <a:schemeClr val="bg1"/>
                </a:solidFill>
              </a:rPr>
              <a:t>Regole</a:t>
            </a:r>
            <a:endParaRPr lang="it-IT" altLang="it-IT"/>
          </a:p>
        </p:txBody>
      </p:sp>
      <p:sp>
        <p:nvSpPr>
          <p:cNvPr id="10247" name="Text Box 7"/>
          <p:cNvSpPr txBox="1">
            <a:spLocks noChangeArrowheads="1"/>
          </p:cNvSpPr>
          <p:nvPr/>
        </p:nvSpPr>
        <p:spPr bwMode="auto">
          <a:xfrm>
            <a:off x="2819400" y="584200"/>
            <a:ext cx="3929063" cy="82391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p>
            <a:r>
              <a:rPr lang="it-IT" altLang="it-IT" sz="4800">
                <a:solidFill>
                  <a:schemeClr val="bg1"/>
                </a:solidFill>
              </a:rPr>
              <a:t>Principi</a:t>
            </a:r>
            <a:endParaRPr lang="it-IT" altLang="it-IT"/>
          </a:p>
        </p:txBody>
      </p:sp>
    </p:spTree>
    <p:extLst>
      <p:ext uri="{BB962C8B-B14F-4D97-AF65-F5344CB8AC3E}">
        <p14:creationId xmlns="" xmlns:p14="http://schemas.microsoft.com/office/powerpoint/2010/main" val="17466047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43"/>
                                        </p:tgtEl>
                                        <p:attrNameLst>
                                          <p:attrName>style.visibility</p:attrName>
                                        </p:attrNameLst>
                                      </p:cBhvr>
                                      <p:to>
                                        <p:strVal val="visible"/>
                                      </p:to>
                                    </p:set>
                                    <p:anim calcmode="lin" valueType="num">
                                      <p:cBhvr additive="base">
                                        <p:cTn id="7" dur="500" fill="hold"/>
                                        <p:tgtEl>
                                          <p:spTgt spid="10243"/>
                                        </p:tgtEl>
                                        <p:attrNameLst>
                                          <p:attrName>ppt_x</p:attrName>
                                        </p:attrNameLst>
                                      </p:cBhvr>
                                      <p:tavLst>
                                        <p:tav tm="0">
                                          <p:val>
                                            <p:strVal val="0-#ppt_w/2"/>
                                          </p:val>
                                        </p:tav>
                                        <p:tav tm="100000">
                                          <p:val>
                                            <p:strVal val="#ppt_x"/>
                                          </p:val>
                                        </p:tav>
                                      </p:tavLst>
                                    </p:anim>
                                    <p:anim calcmode="lin" valueType="num">
                                      <p:cBhvr additive="base">
                                        <p:cTn id="8" dur="500" fill="hold"/>
                                        <p:tgtEl>
                                          <p:spTgt spid="1024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242"/>
                                        </p:tgtEl>
                                        <p:attrNameLst>
                                          <p:attrName>style.visibility</p:attrName>
                                        </p:attrNameLst>
                                      </p:cBhvr>
                                      <p:to>
                                        <p:strVal val="visible"/>
                                      </p:to>
                                    </p:set>
                                    <p:anim calcmode="lin" valueType="num">
                                      <p:cBhvr additive="base">
                                        <p:cTn id="13" dur="500" fill="hold"/>
                                        <p:tgtEl>
                                          <p:spTgt spid="10242"/>
                                        </p:tgtEl>
                                        <p:attrNameLst>
                                          <p:attrName>ppt_x</p:attrName>
                                        </p:attrNameLst>
                                      </p:cBhvr>
                                      <p:tavLst>
                                        <p:tav tm="0">
                                          <p:val>
                                            <p:strVal val="0-#ppt_w/2"/>
                                          </p:val>
                                        </p:tav>
                                        <p:tav tm="100000">
                                          <p:val>
                                            <p:strVal val="#ppt_x"/>
                                          </p:val>
                                        </p:tav>
                                      </p:tavLst>
                                    </p:anim>
                                    <p:anim calcmode="lin" valueType="num">
                                      <p:cBhvr additive="base">
                                        <p:cTn id="14" dur="500" fill="hold"/>
                                        <p:tgtEl>
                                          <p:spTgt spid="10242"/>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246"/>
                                        </p:tgtEl>
                                        <p:attrNameLst>
                                          <p:attrName>style.visibility</p:attrName>
                                        </p:attrNameLst>
                                      </p:cBhvr>
                                      <p:to>
                                        <p:strVal val="visible"/>
                                      </p:to>
                                    </p:set>
                                    <p:anim calcmode="lin" valueType="num">
                                      <p:cBhvr additive="base">
                                        <p:cTn id="19" dur="500" fill="hold"/>
                                        <p:tgtEl>
                                          <p:spTgt spid="10246"/>
                                        </p:tgtEl>
                                        <p:attrNameLst>
                                          <p:attrName>ppt_x</p:attrName>
                                        </p:attrNameLst>
                                      </p:cBhvr>
                                      <p:tavLst>
                                        <p:tav tm="0">
                                          <p:val>
                                            <p:strVal val="0-#ppt_w/2"/>
                                          </p:val>
                                        </p:tav>
                                        <p:tav tm="100000">
                                          <p:val>
                                            <p:strVal val="#ppt_x"/>
                                          </p:val>
                                        </p:tav>
                                      </p:tavLst>
                                    </p:anim>
                                    <p:anim calcmode="lin" valueType="num">
                                      <p:cBhvr additive="base">
                                        <p:cTn id="20" dur="500" fill="hold"/>
                                        <p:tgtEl>
                                          <p:spTgt spid="10246"/>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247"/>
                                        </p:tgtEl>
                                        <p:attrNameLst>
                                          <p:attrName>style.visibility</p:attrName>
                                        </p:attrNameLst>
                                      </p:cBhvr>
                                      <p:to>
                                        <p:strVal val="visible"/>
                                      </p:to>
                                    </p:set>
                                    <p:anim calcmode="lin" valueType="num">
                                      <p:cBhvr additive="base">
                                        <p:cTn id="25" dur="500" fill="hold"/>
                                        <p:tgtEl>
                                          <p:spTgt spid="10247"/>
                                        </p:tgtEl>
                                        <p:attrNameLst>
                                          <p:attrName>ppt_x</p:attrName>
                                        </p:attrNameLst>
                                      </p:cBhvr>
                                      <p:tavLst>
                                        <p:tav tm="0">
                                          <p:val>
                                            <p:strVal val="0-#ppt_w/2"/>
                                          </p:val>
                                        </p:tav>
                                        <p:tav tm="100000">
                                          <p:val>
                                            <p:strVal val="#ppt_x"/>
                                          </p:val>
                                        </p:tav>
                                      </p:tavLst>
                                    </p:anim>
                                    <p:anim calcmode="lin" valueType="num">
                                      <p:cBhvr additive="base">
                                        <p:cTn id="26" dur="500" fill="hold"/>
                                        <p:tgtEl>
                                          <p:spTgt spid="102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nimBg="1" autoUpdateAnimBg="0"/>
      <p:bldP spid="10243" grpId="0" animBg="1" autoUpdateAnimBg="0"/>
      <p:bldP spid="10246" grpId="0" autoUpdateAnimBg="0"/>
      <p:bldP spid="10247"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Bilanciamento</a:t>
            </a:r>
            <a:endParaRPr lang="it-IT" dirty="0"/>
          </a:p>
        </p:txBody>
      </p:sp>
      <p:sp>
        <p:nvSpPr>
          <p:cNvPr id="3" name="Segnaposto contenuto 2"/>
          <p:cNvSpPr>
            <a:spLocks noGrp="1"/>
          </p:cNvSpPr>
          <p:nvPr>
            <p:ph idx="1"/>
          </p:nvPr>
        </p:nvSpPr>
        <p:spPr/>
        <p:txBody>
          <a:bodyPr/>
          <a:lstStyle/>
          <a:p>
            <a:pPr marL="0" indent="0" algn="just">
              <a:buNone/>
            </a:pPr>
            <a:r>
              <a:rPr lang="it-IT" dirty="0" smtClean="0"/>
              <a:t>Tra i principi esiste una relazione condizionata di priorità  che consiste nel fatto che, in relazione al caso, sono date condizioni alle quali un principio prevale sull’altro ( Legge di collisione </a:t>
            </a:r>
            <a:r>
              <a:rPr lang="it-IT" dirty="0" err="1" smtClean="0"/>
              <a:t>Alexy</a:t>
            </a:r>
            <a:r>
              <a:rPr lang="it-IT" dirty="0" smtClean="0"/>
              <a:t>)</a:t>
            </a:r>
            <a:endParaRPr lang="it-IT" dirty="0"/>
          </a:p>
        </p:txBody>
      </p:sp>
      <p:sp>
        <p:nvSpPr>
          <p:cNvPr id="4" name="Rettangolo 3"/>
          <p:cNvSpPr/>
          <p:nvPr/>
        </p:nvSpPr>
        <p:spPr>
          <a:xfrm>
            <a:off x="1187624" y="3429000"/>
            <a:ext cx="6696744" cy="1569660"/>
          </a:xfrm>
          <a:prstGeom prst="rect">
            <a:avLst/>
          </a:prstGeom>
        </p:spPr>
        <p:txBody>
          <a:bodyPr wrap="square">
            <a:spAutoFit/>
          </a:bodyPr>
          <a:lstStyle/>
          <a:p>
            <a:pPr algn="just"/>
            <a:r>
              <a:rPr lang="it-IT" sz="2400" dirty="0"/>
              <a:t>Quanto più alto è il grado di non realizzazione o lesione di un principio, tanto più alta deve essere l’importanza della realizzazione dell’altro principio</a:t>
            </a:r>
          </a:p>
        </p:txBody>
      </p:sp>
    </p:spTree>
    <p:extLst>
      <p:ext uri="{BB962C8B-B14F-4D97-AF65-F5344CB8AC3E}">
        <p14:creationId xmlns="" xmlns:p14="http://schemas.microsoft.com/office/powerpoint/2010/main" val="35710441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noAutofit/>
          </a:bodyPr>
          <a:lstStyle/>
          <a:p>
            <a:pPr algn="just"/>
            <a:r>
              <a:rPr lang="it-IT" sz="2800" dirty="0" smtClean="0"/>
              <a:t>Ciò che nel modello dei valori è ottimo prima </a:t>
            </a:r>
            <a:r>
              <a:rPr lang="it-IT" sz="2800" dirty="0" err="1" smtClean="0"/>
              <a:t>facie</a:t>
            </a:r>
            <a:r>
              <a:rPr lang="it-IT" sz="2800" dirty="0" smtClean="0"/>
              <a:t>, nel modello dei principi è prescritto prima </a:t>
            </a:r>
            <a:r>
              <a:rPr lang="it-IT" sz="2800" dirty="0" err="1" smtClean="0"/>
              <a:t>facie</a:t>
            </a:r>
            <a:r>
              <a:rPr lang="it-IT" sz="2800" dirty="0" smtClean="0"/>
              <a:t> e ciò che nel modello dei valori è ottimo in senso definitivo, è definitivamente prescritto nel modello dei principi</a:t>
            </a:r>
            <a:endParaRPr lang="it-IT" sz="2800" dirty="0"/>
          </a:p>
        </p:txBody>
      </p:sp>
      <p:sp>
        <p:nvSpPr>
          <p:cNvPr id="6" name="Segnaposto testo 5"/>
          <p:cNvSpPr>
            <a:spLocks noGrp="1"/>
          </p:cNvSpPr>
          <p:nvPr>
            <p:ph type="body" idx="1"/>
          </p:nvPr>
        </p:nvSpPr>
        <p:spPr/>
        <p:txBody>
          <a:bodyPr/>
          <a:lstStyle/>
          <a:p>
            <a:r>
              <a:rPr lang="it-IT" dirty="0" smtClean="0"/>
              <a:t>Principi</a:t>
            </a:r>
            <a:endParaRPr lang="it-IT" dirty="0"/>
          </a:p>
        </p:txBody>
      </p:sp>
      <p:sp>
        <p:nvSpPr>
          <p:cNvPr id="8" name="Segnaposto testo 7"/>
          <p:cNvSpPr>
            <a:spLocks noGrp="1"/>
          </p:cNvSpPr>
          <p:nvPr>
            <p:ph type="body" sz="half" idx="3"/>
          </p:nvPr>
        </p:nvSpPr>
        <p:spPr/>
        <p:txBody>
          <a:bodyPr/>
          <a:lstStyle/>
          <a:p>
            <a:r>
              <a:rPr lang="it-IT" dirty="0" smtClean="0"/>
              <a:t>Valori</a:t>
            </a:r>
            <a:endParaRPr lang="it-IT" dirty="0"/>
          </a:p>
        </p:txBody>
      </p:sp>
      <p:sp>
        <p:nvSpPr>
          <p:cNvPr id="7" name="Segnaposto contenuto 6"/>
          <p:cNvSpPr>
            <a:spLocks noGrp="1"/>
          </p:cNvSpPr>
          <p:nvPr>
            <p:ph sz="quarter" idx="2"/>
          </p:nvPr>
        </p:nvSpPr>
        <p:spPr/>
        <p:txBody>
          <a:bodyPr/>
          <a:lstStyle/>
          <a:p>
            <a:r>
              <a:rPr lang="it-IT" dirty="0" smtClean="0"/>
              <a:t>Appartengono alla sfera deontica e dicono cosa di deve fare</a:t>
            </a:r>
            <a:endParaRPr lang="it-IT" dirty="0"/>
          </a:p>
        </p:txBody>
      </p:sp>
      <p:sp>
        <p:nvSpPr>
          <p:cNvPr id="9" name="Segnaposto contenuto 8"/>
          <p:cNvSpPr>
            <a:spLocks noGrp="1"/>
          </p:cNvSpPr>
          <p:nvPr>
            <p:ph sz="quarter" idx="4"/>
          </p:nvPr>
        </p:nvSpPr>
        <p:spPr/>
        <p:txBody>
          <a:bodyPr/>
          <a:lstStyle/>
          <a:p>
            <a:r>
              <a:rPr lang="it-IT" dirty="0" smtClean="0"/>
              <a:t>Appartengono alla sfera assiologica e ci dicono cosa è bene.</a:t>
            </a:r>
            <a:endParaRPr lang="it-IT" dirty="0"/>
          </a:p>
        </p:txBody>
      </p:sp>
    </p:spTree>
    <p:extLst>
      <p:ext uri="{BB962C8B-B14F-4D97-AF65-F5344CB8AC3E}">
        <p14:creationId xmlns="" xmlns:p14="http://schemas.microsoft.com/office/powerpoint/2010/main" val="41402899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Oval 2"/>
          <p:cNvSpPr>
            <a:spLocks noChangeArrowheads="1"/>
          </p:cNvSpPr>
          <p:nvPr/>
        </p:nvSpPr>
        <p:spPr bwMode="auto">
          <a:xfrm>
            <a:off x="609600" y="0"/>
            <a:ext cx="7772400" cy="6858000"/>
          </a:xfrm>
          <a:prstGeom prst="ellipse">
            <a:avLst/>
          </a:prstGeom>
          <a:solidFill>
            <a:schemeClr val="accent1"/>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algn="ctr"/>
            <a:r>
              <a:rPr lang="it-IT" altLang="it-IT" dirty="0" err="1" smtClean="0"/>
              <a:t>vpP</a:t>
            </a:r>
            <a:endParaRPr lang="it-IT" altLang="it-IT" dirty="0"/>
          </a:p>
        </p:txBody>
      </p:sp>
      <p:sp>
        <p:nvSpPr>
          <p:cNvPr id="6" name="Oval 3"/>
          <p:cNvSpPr>
            <a:spLocks noChangeArrowheads="1"/>
          </p:cNvSpPr>
          <p:nvPr/>
        </p:nvSpPr>
        <p:spPr bwMode="auto">
          <a:xfrm>
            <a:off x="1908060" y="1301374"/>
            <a:ext cx="4896544" cy="4680520"/>
          </a:xfrm>
          <a:prstGeom prst="ellipse">
            <a:avLst/>
          </a:prstGeom>
          <a:solidFill>
            <a:schemeClr val="accent1"/>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algn="ctr"/>
            <a:r>
              <a:rPr lang="it-IT" altLang="it-IT" sz="2800" dirty="0" smtClean="0"/>
              <a:t>principi</a:t>
            </a:r>
            <a:endParaRPr lang="it-IT" altLang="it-IT" sz="2800" dirty="0"/>
          </a:p>
        </p:txBody>
      </p:sp>
      <p:sp>
        <p:nvSpPr>
          <p:cNvPr id="7" name="Oval 3"/>
          <p:cNvSpPr>
            <a:spLocks noChangeArrowheads="1"/>
          </p:cNvSpPr>
          <p:nvPr/>
        </p:nvSpPr>
        <p:spPr bwMode="auto">
          <a:xfrm>
            <a:off x="3059832" y="2492896"/>
            <a:ext cx="2592288" cy="2304256"/>
          </a:xfrm>
          <a:prstGeom prst="ellipse">
            <a:avLst/>
          </a:prstGeom>
          <a:solidFill>
            <a:schemeClr val="accent1"/>
          </a:solidFill>
          <a:ln w="9525">
            <a:solidFill>
              <a:schemeClr val="tx1"/>
            </a:solidFill>
            <a:round/>
            <a:headEnd/>
            <a:tailEnd/>
          </a:ln>
          <a:effectLst/>
          <a:extLs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pPr algn="ctr"/>
            <a:r>
              <a:rPr lang="it-IT" altLang="it-IT" sz="4400" dirty="0">
                <a:solidFill>
                  <a:schemeClr val="bg1"/>
                </a:solidFill>
              </a:rPr>
              <a:t>R</a:t>
            </a:r>
            <a:r>
              <a:rPr lang="it-IT" altLang="it-IT" sz="4400" dirty="0" smtClean="0">
                <a:solidFill>
                  <a:schemeClr val="bg1"/>
                </a:solidFill>
              </a:rPr>
              <a:t>egole</a:t>
            </a:r>
            <a:endParaRPr lang="it-IT" altLang="it-IT" sz="4400" dirty="0">
              <a:solidFill>
                <a:schemeClr val="bg1"/>
              </a:solidFill>
            </a:endParaRPr>
          </a:p>
        </p:txBody>
      </p:sp>
      <p:sp>
        <p:nvSpPr>
          <p:cNvPr id="2" name="CasellaDiTesto 1"/>
          <p:cNvSpPr txBox="1"/>
          <p:nvPr/>
        </p:nvSpPr>
        <p:spPr>
          <a:xfrm>
            <a:off x="2863489" y="260648"/>
            <a:ext cx="3024335" cy="830997"/>
          </a:xfrm>
          <a:prstGeom prst="rect">
            <a:avLst/>
          </a:prstGeom>
          <a:noFill/>
        </p:spPr>
        <p:txBody>
          <a:bodyPr wrap="square" rtlCol="0">
            <a:spAutoFit/>
          </a:bodyPr>
          <a:lstStyle/>
          <a:p>
            <a:r>
              <a:rPr lang="it-IT" sz="4800" dirty="0" smtClean="0">
                <a:solidFill>
                  <a:schemeClr val="bg1"/>
                </a:solidFill>
              </a:rPr>
              <a:t>Valori</a:t>
            </a:r>
            <a:endParaRPr lang="it-IT" sz="4800" dirty="0">
              <a:solidFill>
                <a:schemeClr val="bg1"/>
              </a:solidFill>
            </a:endParaRPr>
          </a:p>
        </p:txBody>
      </p:sp>
      <p:sp>
        <p:nvSpPr>
          <p:cNvPr id="9" name="CasellaDiTesto 8"/>
          <p:cNvSpPr txBox="1"/>
          <p:nvPr/>
        </p:nvSpPr>
        <p:spPr>
          <a:xfrm>
            <a:off x="2843808" y="1661899"/>
            <a:ext cx="3024335" cy="830997"/>
          </a:xfrm>
          <a:prstGeom prst="rect">
            <a:avLst/>
          </a:prstGeom>
          <a:noFill/>
        </p:spPr>
        <p:txBody>
          <a:bodyPr wrap="square" rtlCol="0">
            <a:spAutoFit/>
          </a:bodyPr>
          <a:lstStyle/>
          <a:p>
            <a:r>
              <a:rPr lang="it-IT" sz="4800" dirty="0" smtClean="0">
                <a:solidFill>
                  <a:schemeClr val="bg1"/>
                </a:solidFill>
              </a:rPr>
              <a:t>Principi</a:t>
            </a:r>
            <a:endParaRPr lang="it-IT" sz="4800" dirty="0">
              <a:solidFill>
                <a:schemeClr val="bg1"/>
              </a:solidFill>
            </a:endParaRPr>
          </a:p>
        </p:txBody>
      </p:sp>
    </p:spTree>
    <p:extLst>
      <p:ext uri="{BB962C8B-B14F-4D97-AF65-F5344CB8AC3E}">
        <p14:creationId xmlns="" xmlns:p14="http://schemas.microsoft.com/office/powerpoint/2010/main" val="7511470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additive="base">
                                        <p:cTn id="7" dur="500" fill="hold"/>
                                        <p:tgtEl>
                                          <p:spTgt spid="10242"/>
                                        </p:tgtEl>
                                        <p:attrNameLst>
                                          <p:attrName>ppt_x</p:attrName>
                                        </p:attrNameLst>
                                      </p:cBhvr>
                                      <p:tavLst>
                                        <p:tav tm="0">
                                          <p:val>
                                            <p:strVal val="0-#ppt_w/2"/>
                                          </p:val>
                                        </p:tav>
                                        <p:tav tm="100000">
                                          <p:val>
                                            <p:strVal val="#ppt_x"/>
                                          </p:val>
                                        </p:tav>
                                      </p:tavLst>
                                    </p:anim>
                                    <p:anim calcmode="lin" valueType="num">
                                      <p:cBhvr additive="base">
                                        <p:cTn id="8" dur="500" fill="hold"/>
                                        <p:tgtEl>
                                          <p:spTgt spid="1024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nimBg="1" autoUpdateAnimBg="0"/>
      <p:bldP spid="6" grpId="0" animBg="1" autoUpdateAnimBg="0"/>
      <p:bldP spid="7" grpId="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rrowheads="1"/>
          </p:cNvSpPr>
          <p:nvPr>
            <p:ph type="title"/>
          </p:nvPr>
        </p:nvSpPr>
        <p:spPr>
          <a:xfrm>
            <a:off x="457200" y="244475"/>
            <a:ext cx="8385175" cy="736600"/>
          </a:xfrm>
        </p:spPr>
        <p:txBody>
          <a:bodyPr/>
          <a:lstStyle/>
          <a:p>
            <a:pPr algn="ctr" eaLnBrk="1" hangingPunct="1">
              <a:defRPr/>
            </a:pPr>
            <a:r>
              <a:rPr lang="it-IT" sz="4000" smtClean="0"/>
              <a:t>Condizioni di Welby</a:t>
            </a:r>
          </a:p>
        </p:txBody>
      </p:sp>
      <p:sp>
        <p:nvSpPr>
          <p:cNvPr id="33795" name="Rectangle 3"/>
          <p:cNvSpPr>
            <a:spLocks noGrp="1" noRot="1" noChangeArrowheads="1"/>
          </p:cNvSpPr>
          <p:nvPr>
            <p:ph idx="1"/>
          </p:nvPr>
        </p:nvSpPr>
        <p:spPr>
          <a:xfrm>
            <a:off x="323850" y="1196975"/>
            <a:ext cx="8820150" cy="5661025"/>
          </a:xfrm>
        </p:spPr>
        <p:txBody>
          <a:bodyPr/>
          <a:lstStyle/>
          <a:p>
            <a:pPr eaLnBrk="1" hangingPunct="1">
              <a:lnSpc>
                <a:spcPct val="80000"/>
              </a:lnSpc>
              <a:defRPr/>
            </a:pPr>
            <a:r>
              <a:rPr lang="it-IT" smtClean="0"/>
              <a:t>Un buco in pancia (gastrostomia) per poterlo alimentare</a:t>
            </a:r>
          </a:p>
          <a:p>
            <a:pPr eaLnBrk="1" hangingPunct="1">
              <a:lnSpc>
                <a:spcPct val="80000"/>
              </a:lnSpc>
              <a:defRPr/>
            </a:pPr>
            <a:r>
              <a:rPr lang="it-IT" smtClean="0"/>
              <a:t>Un foro nel collo (tracheostomia) per permettergli di respirare</a:t>
            </a:r>
          </a:p>
          <a:p>
            <a:pPr eaLnBrk="1" hangingPunct="1">
              <a:lnSpc>
                <a:spcPct val="80000"/>
              </a:lnSpc>
              <a:defRPr/>
            </a:pPr>
            <a:r>
              <a:rPr lang="it-IT" smtClean="0"/>
              <a:t>Un tubicino nell’uretra (catetere vescicolare) per permettergli di urinare</a:t>
            </a:r>
          </a:p>
          <a:p>
            <a:pPr eaLnBrk="1" hangingPunct="1">
              <a:lnSpc>
                <a:spcPct val="80000"/>
              </a:lnSpc>
              <a:defRPr/>
            </a:pPr>
            <a:r>
              <a:rPr lang="it-IT" smtClean="0"/>
              <a:t>Un’infermiera gli svuota giornalmente l’intestino</a:t>
            </a:r>
          </a:p>
          <a:p>
            <a:pPr eaLnBrk="1" hangingPunct="1">
              <a:lnSpc>
                <a:spcPct val="80000"/>
              </a:lnSpc>
              <a:defRPr/>
            </a:pPr>
            <a:r>
              <a:rPr lang="it-IT" smtClean="0"/>
              <a:t>Forti terapie antibiotiche per contenere le infezioni</a:t>
            </a:r>
          </a:p>
          <a:p>
            <a:pPr eaLnBrk="1" hangingPunct="1">
              <a:lnSpc>
                <a:spcPct val="80000"/>
              </a:lnSpc>
              <a:defRPr/>
            </a:pPr>
            <a:r>
              <a:rPr lang="it-IT" smtClean="0"/>
              <a:t>Dolorose piaghe da decubito che corrodono la carne fino all’osso</a:t>
            </a:r>
          </a:p>
          <a:p>
            <a:pPr eaLnBrk="1" hangingPunct="1">
              <a:lnSpc>
                <a:spcPct val="80000"/>
              </a:lnSpc>
              <a:buFont typeface="Wingdings" pitchFamily="2" charset="2"/>
              <a:buNone/>
              <a:defRPr/>
            </a:pPr>
            <a:endParaRPr lang="it-IT" smtClean="0"/>
          </a:p>
          <a:p>
            <a:pPr eaLnBrk="1" hangingPunct="1">
              <a:lnSpc>
                <a:spcPct val="80000"/>
              </a:lnSpc>
              <a:buFont typeface="Wingdings" pitchFamily="2" charset="2"/>
              <a:buNone/>
              <a:defRPr/>
            </a:pPr>
            <a:r>
              <a:rPr lang="it-IT" smtClean="0"/>
              <a:t> </a:t>
            </a:r>
          </a:p>
        </p:txBody>
      </p:sp>
    </p:spTree>
    <p:extLst>
      <p:ext uri="{BB962C8B-B14F-4D97-AF65-F5344CB8AC3E}">
        <p14:creationId xmlns="" xmlns:p14="http://schemas.microsoft.com/office/powerpoint/2010/main" val="35382301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rrowheads="1"/>
          </p:cNvSpPr>
          <p:nvPr>
            <p:ph type="title"/>
          </p:nvPr>
        </p:nvSpPr>
        <p:spPr>
          <a:xfrm>
            <a:off x="539552" y="0"/>
            <a:ext cx="8385175" cy="1716758"/>
          </a:xfrm>
        </p:spPr>
        <p:txBody>
          <a:bodyPr>
            <a:normAutofit fontScale="90000"/>
          </a:bodyPr>
          <a:lstStyle/>
          <a:p>
            <a:pPr eaLnBrk="1" hangingPunct="1">
              <a:defRPr/>
            </a:pPr>
            <a:r>
              <a:rPr lang="it-IT" sz="4000" dirty="0" smtClean="0"/>
              <a:t>Ordinanza Giudice civile 16-12-06 (</a:t>
            </a:r>
            <a:r>
              <a:rPr lang="it-IT" sz="4000" dirty="0" smtClean="0">
                <a:solidFill>
                  <a:srgbClr val="FF0000"/>
                </a:solidFill>
              </a:rPr>
              <a:t>I principi non sono norme?)</a:t>
            </a:r>
          </a:p>
        </p:txBody>
      </p:sp>
      <p:sp>
        <p:nvSpPr>
          <p:cNvPr id="34819" name="Rectangle 3"/>
          <p:cNvSpPr>
            <a:spLocks noGrp="1" noRot="1" noChangeArrowheads="1"/>
          </p:cNvSpPr>
          <p:nvPr>
            <p:ph idx="1"/>
          </p:nvPr>
        </p:nvSpPr>
        <p:spPr>
          <a:xfrm>
            <a:off x="190696" y="1772816"/>
            <a:ext cx="8557768" cy="4754562"/>
          </a:xfrm>
        </p:spPr>
        <p:txBody>
          <a:bodyPr>
            <a:normAutofit fontScale="92500" lnSpcReduction="10000"/>
          </a:bodyPr>
          <a:lstStyle/>
          <a:p>
            <a:pPr algn="just" eaLnBrk="1" hangingPunct="1">
              <a:lnSpc>
                <a:spcPct val="80000"/>
              </a:lnSpc>
              <a:defRPr/>
            </a:pPr>
            <a:r>
              <a:rPr lang="it-IT" sz="2800" dirty="0" smtClean="0"/>
              <a:t>Riconosce l’esistenza di un diritto costituzionale all’autodeterminazione individuale</a:t>
            </a:r>
          </a:p>
          <a:p>
            <a:pPr algn="just" eaLnBrk="1" hangingPunct="1">
              <a:lnSpc>
                <a:spcPct val="80000"/>
              </a:lnSpc>
              <a:defRPr/>
            </a:pPr>
            <a:r>
              <a:rPr lang="it-IT" sz="2800" dirty="0" smtClean="0"/>
              <a:t>La sua attuazione non è possibile in mancanza di una normativa specifica poiché la legislazione positiva si orienta in senso contrario (art. 5 cc, artt. 575, 576, 577 n. 3, 579, 580 </a:t>
            </a:r>
            <a:r>
              <a:rPr lang="it-IT" sz="2800" dirty="0" err="1" smtClean="0"/>
              <a:t>cp</a:t>
            </a:r>
            <a:endParaRPr lang="it-IT" sz="2800" dirty="0" smtClean="0"/>
          </a:p>
          <a:p>
            <a:pPr algn="just" eaLnBrk="1" hangingPunct="1">
              <a:lnSpc>
                <a:spcPct val="80000"/>
              </a:lnSpc>
              <a:defRPr/>
            </a:pPr>
            <a:r>
              <a:rPr lang="it-IT" sz="2800" dirty="0" smtClean="0"/>
              <a:t>Il divieto di accanimento terapeutico, anche se comunemente accettato, è indeterminato e rimesso alla discrezione soggettiva non suscettibile di essere riempito dall’intervento del giudice</a:t>
            </a:r>
          </a:p>
          <a:p>
            <a:pPr algn="just" eaLnBrk="1" hangingPunct="1">
              <a:lnSpc>
                <a:spcPct val="80000"/>
              </a:lnSpc>
              <a:buFont typeface="Wingdings" pitchFamily="2" charset="2"/>
              <a:buNone/>
              <a:defRPr/>
            </a:pPr>
            <a:endParaRPr lang="it-IT" sz="2800" i="1" dirty="0" smtClean="0">
              <a:solidFill>
                <a:srgbClr val="FFFF00"/>
              </a:solidFill>
            </a:endParaRPr>
          </a:p>
          <a:p>
            <a:pPr algn="just" eaLnBrk="1" hangingPunct="1">
              <a:lnSpc>
                <a:spcPct val="80000"/>
              </a:lnSpc>
              <a:buFont typeface="Wingdings" pitchFamily="2" charset="2"/>
              <a:buNone/>
              <a:defRPr/>
            </a:pPr>
            <a:r>
              <a:rPr lang="it-IT" sz="2800" i="1" dirty="0" smtClean="0">
                <a:solidFill>
                  <a:srgbClr val="FF0000"/>
                </a:solidFill>
              </a:rPr>
              <a:t>Il diritto del ricorrente di interrompere la respirazione assistita deve ritenersi sussistente, ma non è concretamente tutelato dall’ordinamento giuridico</a:t>
            </a:r>
          </a:p>
        </p:txBody>
      </p:sp>
    </p:spTree>
    <p:extLst>
      <p:ext uri="{BB962C8B-B14F-4D97-AF65-F5344CB8AC3E}">
        <p14:creationId xmlns="" xmlns:p14="http://schemas.microsoft.com/office/powerpoint/2010/main" val="9122954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rrowheads="1"/>
          </p:cNvSpPr>
          <p:nvPr>
            <p:ph type="title"/>
          </p:nvPr>
        </p:nvSpPr>
        <p:spPr/>
        <p:txBody>
          <a:bodyPr>
            <a:normAutofit fontScale="90000"/>
          </a:bodyPr>
          <a:lstStyle/>
          <a:p>
            <a:pPr algn="ctr" eaLnBrk="1" hangingPunct="1">
              <a:defRPr/>
            </a:pPr>
            <a:r>
              <a:rPr lang="it-IT" sz="3200" smtClean="0"/>
              <a:t>Riccio - Ordinanza di rigetto dell’archiviazione da parte del GIP</a:t>
            </a:r>
          </a:p>
        </p:txBody>
      </p:sp>
      <p:sp>
        <p:nvSpPr>
          <p:cNvPr id="35843" name="Rectangle 3"/>
          <p:cNvSpPr>
            <a:spLocks noGrp="1" noRot="1" noChangeArrowheads="1"/>
          </p:cNvSpPr>
          <p:nvPr>
            <p:ph idx="1"/>
          </p:nvPr>
        </p:nvSpPr>
        <p:spPr>
          <a:xfrm>
            <a:off x="395536" y="692696"/>
            <a:ext cx="8521700" cy="4191000"/>
          </a:xfrm>
        </p:spPr>
        <p:txBody>
          <a:bodyPr>
            <a:normAutofit lnSpcReduction="10000"/>
          </a:bodyPr>
          <a:lstStyle/>
          <a:p>
            <a:pPr algn="just" eaLnBrk="1" hangingPunct="1">
              <a:defRPr/>
            </a:pPr>
            <a:r>
              <a:rPr lang="it-IT" sz="2800" dirty="0" smtClean="0"/>
              <a:t>Spetta al giudice armonizzare il diritto all’autodeterminazione del paziente con il principio della sacralità della vita</a:t>
            </a:r>
          </a:p>
          <a:p>
            <a:pPr algn="just" eaLnBrk="1" hangingPunct="1">
              <a:defRPr/>
            </a:pPr>
            <a:r>
              <a:rPr lang="it-IT" sz="2800" dirty="0" smtClean="0"/>
              <a:t>Il principio dell’inviolabilità e dell’indisponibilità della vita costituisce un limite per tutti gli altri diritti che siano posti, come l’art. 32, a tutela della dignità umana</a:t>
            </a:r>
          </a:p>
          <a:p>
            <a:pPr algn="just" eaLnBrk="1" hangingPunct="1">
              <a:defRPr/>
            </a:pPr>
            <a:r>
              <a:rPr lang="it-IT" sz="2800" dirty="0" smtClean="0"/>
              <a:t>Nel caso di specie non è qualificabile come terapia il sostegno vitale del ventilatore meccanico</a:t>
            </a:r>
          </a:p>
        </p:txBody>
      </p:sp>
    </p:spTree>
    <p:extLst>
      <p:ext uri="{BB962C8B-B14F-4D97-AF65-F5344CB8AC3E}">
        <p14:creationId xmlns="" xmlns:p14="http://schemas.microsoft.com/office/powerpoint/2010/main" val="10053896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rrowheads="1"/>
          </p:cNvSpPr>
          <p:nvPr>
            <p:ph type="title"/>
          </p:nvPr>
        </p:nvSpPr>
        <p:spPr>
          <a:xfrm>
            <a:off x="539552" y="692696"/>
            <a:ext cx="8385175" cy="592138"/>
          </a:xfrm>
        </p:spPr>
        <p:txBody>
          <a:bodyPr>
            <a:normAutofit fontScale="90000"/>
          </a:bodyPr>
          <a:lstStyle/>
          <a:p>
            <a:pPr algn="ctr" eaLnBrk="1" hangingPunct="1">
              <a:defRPr/>
            </a:pPr>
            <a:r>
              <a:rPr lang="it-IT" sz="4000" dirty="0" smtClean="0"/>
              <a:t>Art. 32   e art. 5</a:t>
            </a:r>
          </a:p>
        </p:txBody>
      </p:sp>
      <p:sp>
        <p:nvSpPr>
          <p:cNvPr id="37891" name="Rectangle 3"/>
          <p:cNvSpPr>
            <a:spLocks noGrp="1" noRot="1" noChangeArrowheads="1"/>
          </p:cNvSpPr>
          <p:nvPr>
            <p:ph type="body" idx="4294967295"/>
          </p:nvPr>
        </p:nvSpPr>
        <p:spPr>
          <a:xfrm>
            <a:off x="683568" y="1341438"/>
            <a:ext cx="7992888" cy="4191000"/>
          </a:xfrm>
        </p:spPr>
        <p:txBody>
          <a:bodyPr>
            <a:normAutofit fontScale="77500" lnSpcReduction="20000"/>
          </a:bodyPr>
          <a:lstStyle/>
          <a:p>
            <a:pPr algn="just" eaLnBrk="1" hangingPunct="1">
              <a:lnSpc>
                <a:spcPct val="90000"/>
              </a:lnSpc>
              <a:defRPr/>
            </a:pPr>
            <a:r>
              <a:rPr lang="it-IT" sz="2800" dirty="0" smtClean="0"/>
              <a:t>Non è individuabile alcuna indicazione normativa che possa, direttamente o indirettamente, far ritenere che il rifiuto delle terapie debba essere subordinato a una valutazione preventiva, caso per caso, del giudice</a:t>
            </a:r>
          </a:p>
          <a:p>
            <a:pPr algn="just" eaLnBrk="1" hangingPunct="1">
              <a:lnSpc>
                <a:spcPct val="90000"/>
              </a:lnSpc>
              <a:defRPr/>
            </a:pPr>
            <a:endParaRPr lang="it-IT" sz="2800" dirty="0" smtClean="0"/>
          </a:p>
          <a:p>
            <a:pPr algn="just" eaLnBrk="1" hangingPunct="1">
              <a:lnSpc>
                <a:spcPct val="90000"/>
              </a:lnSpc>
              <a:defRPr/>
            </a:pPr>
            <a:r>
              <a:rPr lang="it-IT" sz="2800" dirty="0" smtClean="0"/>
              <a:t>Il concetto di sacralità della vita non ha cittadinanza nelle argomentazioni di questo Giudice</a:t>
            </a:r>
          </a:p>
          <a:p>
            <a:pPr algn="just" eaLnBrk="1" hangingPunct="1">
              <a:lnSpc>
                <a:spcPct val="90000"/>
              </a:lnSpc>
              <a:defRPr/>
            </a:pPr>
            <a:r>
              <a:rPr lang="it-IT" sz="2800" dirty="0" smtClean="0"/>
              <a:t>L’art. 32 della Costituzione è ascrivibile tra i valori supremi destinati a costituire la matrice di ogni diritto della persona</a:t>
            </a:r>
          </a:p>
          <a:p>
            <a:pPr algn="just" eaLnBrk="1" hangingPunct="1">
              <a:lnSpc>
                <a:spcPct val="90000"/>
              </a:lnSpc>
              <a:defRPr/>
            </a:pPr>
            <a:endParaRPr lang="it-IT" sz="2800" dirty="0" smtClean="0"/>
          </a:p>
          <a:p>
            <a:pPr algn="just" eaLnBrk="1" hangingPunct="1">
              <a:lnSpc>
                <a:spcPct val="90000"/>
              </a:lnSpc>
              <a:defRPr/>
            </a:pPr>
            <a:r>
              <a:rPr lang="it-IT" sz="2800" dirty="0" smtClean="0"/>
              <a:t>L’art. 5 della Costituzione è estraneo alla regolamentazione dei trattamenti sanitari, altrimenti finirebbe per vanificare il significato dell’art. 32 </a:t>
            </a:r>
            <a:r>
              <a:rPr lang="it-IT" sz="2800" dirty="0" err="1" smtClean="0"/>
              <a:t>Cost</a:t>
            </a:r>
            <a:endParaRPr lang="it-IT" sz="2800" dirty="0" smtClean="0"/>
          </a:p>
        </p:txBody>
      </p:sp>
    </p:spTree>
    <p:extLst>
      <p:ext uri="{BB962C8B-B14F-4D97-AF65-F5344CB8AC3E}">
        <p14:creationId xmlns="" xmlns:p14="http://schemas.microsoft.com/office/powerpoint/2010/main" val="18629549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9" name="Rectangle 5"/>
          <p:cNvSpPr>
            <a:spLocks noGrp="1" noRot="1" noChangeArrowheads="1"/>
          </p:cNvSpPr>
          <p:nvPr>
            <p:ph type="title"/>
          </p:nvPr>
        </p:nvSpPr>
        <p:spPr>
          <a:xfrm>
            <a:off x="468313" y="0"/>
            <a:ext cx="8385175" cy="1431925"/>
          </a:xfrm>
        </p:spPr>
        <p:txBody>
          <a:bodyPr/>
          <a:lstStyle/>
          <a:p>
            <a:pPr eaLnBrk="1" hangingPunct="1">
              <a:defRPr/>
            </a:pPr>
            <a:r>
              <a:rPr lang="it-IT" smtClean="0"/>
              <a:t>Ordinanza del GUP che proscioglie il dr. Riccio</a:t>
            </a:r>
          </a:p>
        </p:txBody>
      </p:sp>
      <p:sp>
        <p:nvSpPr>
          <p:cNvPr id="36867" name="Rectangle 3"/>
          <p:cNvSpPr>
            <a:spLocks noGrp="1" noRot="1" noChangeArrowheads="1"/>
          </p:cNvSpPr>
          <p:nvPr>
            <p:ph idx="1"/>
          </p:nvPr>
        </p:nvSpPr>
        <p:spPr>
          <a:xfrm>
            <a:off x="0" y="1484313"/>
            <a:ext cx="8713788" cy="5543550"/>
          </a:xfrm>
        </p:spPr>
        <p:txBody>
          <a:bodyPr/>
          <a:lstStyle/>
          <a:p>
            <a:pPr algn="just" eaLnBrk="1" hangingPunct="1">
              <a:lnSpc>
                <a:spcPct val="90000"/>
              </a:lnSpc>
              <a:defRPr/>
            </a:pPr>
            <a:r>
              <a:rPr lang="it-IT" smtClean="0"/>
              <a:t>Si tratta di terapia e non di atti di mero sostegno vitale</a:t>
            </a:r>
          </a:p>
          <a:p>
            <a:pPr algn="just" eaLnBrk="1" hangingPunct="1">
              <a:lnSpc>
                <a:spcPct val="90000"/>
              </a:lnSpc>
              <a:defRPr/>
            </a:pPr>
            <a:r>
              <a:rPr lang="it-IT" smtClean="0"/>
              <a:t>Il soggetto ha diritto a rifiutare le terapia anche quando non sussistono gli estremi dell’accanimento terapeutico</a:t>
            </a:r>
          </a:p>
          <a:p>
            <a:pPr algn="just" eaLnBrk="1" hangingPunct="1">
              <a:lnSpc>
                <a:spcPct val="90000"/>
              </a:lnSpc>
              <a:defRPr/>
            </a:pPr>
            <a:r>
              <a:rPr lang="it-IT" smtClean="0"/>
              <a:t>Se il medico avesse riservato a sé un autonomo spazio decisionale in assenza o addirittura in contrasto  con la volontà del paziente, trattandosi di terapia salva-vita, il GIP avrebbe dovuto chiedere l’imputazione per omicidio volontario</a:t>
            </a:r>
          </a:p>
        </p:txBody>
      </p:sp>
    </p:spTree>
    <p:extLst>
      <p:ext uri="{BB962C8B-B14F-4D97-AF65-F5344CB8AC3E}">
        <p14:creationId xmlns="" xmlns:p14="http://schemas.microsoft.com/office/powerpoint/2010/main" val="5632403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Oval 4"/>
          <p:cNvSpPr>
            <a:spLocks noChangeArrowheads="1"/>
          </p:cNvSpPr>
          <p:nvPr/>
        </p:nvSpPr>
        <p:spPr bwMode="auto">
          <a:xfrm>
            <a:off x="4325097" y="275269"/>
            <a:ext cx="1779587" cy="1871663"/>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it-IT" altLang="it-IT" sz="4400" dirty="0"/>
              <a:t>5 cc</a:t>
            </a:r>
          </a:p>
        </p:txBody>
      </p:sp>
      <p:sp>
        <p:nvSpPr>
          <p:cNvPr id="23562" name="Oval 10"/>
          <p:cNvSpPr>
            <a:spLocks noChangeArrowheads="1"/>
          </p:cNvSpPr>
          <p:nvPr/>
        </p:nvSpPr>
        <p:spPr bwMode="auto">
          <a:xfrm>
            <a:off x="1173938" y="4652963"/>
            <a:ext cx="1779587" cy="1871662"/>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it-IT" altLang="it-IT" sz="4400"/>
              <a:t>2 cs</a:t>
            </a:r>
          </a:p>
        </p:txBody>
      </p:sp>
      <p:sp>
        <p:nvSpPr>
          <p:cNvPr id="23564" name="Oval 12"/>
          <p:cNvSpPr>
            <a:spLocks noChangeArrowheads="1"/>
          </p:cNvSpPr>
          <p:nvPr/>
        </p:nvSpPr>
        <p:spPr bwMode="auto">
          <a:xfrm>
            <a:off x="4140200" y="4724400"/>
            <a:ext cx="1779588" cy="1871663"/>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it-IT" altLang="it-IT" sz="4400"/>
              <a:t>3 cs</a:t>
            </a:r>
          </a:p>
        </p:txBody>
      </p:sp>
      <p:sp>
        <p:nvSpPr>
          <p:cNvPr id="36870" name="Oval 15"/>
          <p:cNvSpPr>
            <a:spLocks noChangeArrowheads="1"/>
          </p:cNvSpPr>
          <p:nvPr/>
        </p:nvSpPr>
        <p:spPr bwMode="auto">
          <a:xfrm>
            <a:off x="6586467" y="2566193"/>
            <a:ext cx="1758950" cy="1871663"/>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it-IT" altLang="it-IT" sz="4400" dirty="0" smtClean="0"/>
              <a:t>32,II C</a:t>
            </a:r>
            <a:endParaRPr lang="it-IT" altLang="it-IT" sz="4400" dirty="0"/>
          </a:p>
        </p:txBody>
      </p:sp>
      <p:sp>
        <p:nvSpPr>
          <p:cNvPr id="23568" name="Line 16"/>
          <p:cNvSpPr>
            <a:spLocks noChangeShapeType="1"/>
          </p:cNvSpPr>
          <p:nvPr/>
        </p:nvSpPr>
        <p:spPr bwMode="auto">
          <a:xfrm flipH="1">
            <a:off x="2987675" y="1484313"/>
            <a:ext cx="1296988" cy="0"/>
          </a:xfrm>
          <a:prstGeom prst="line">
            <a:avLst/>
          </a:prstGeom>
          <a:noFill/>
          <a:ln w="5715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it-IT"/>
          </a:p>
        </p:txBody>
      </p:sp>
      <p:sp>
        <p:nvSpPr>
          <p:cNvPr id="23570" name="Line 18"/>
          <p:cNvSpPr>
            <a:spLocks noChangeShapeType="1"/>
          </p:cNvSpPr>
          <p:nvPr/>
        </p:nvSpPr>
        <p:spPr bwMode="auto">
          <a:xfrm flipH="1">
            <a:off x="1476375" y="4076700"/>
            <a:ext cx="73025" cy="792163"/>
          </a:xfrm>
          <a:prstGeom prst="line">
            <a:avLst/>
          </a:prstGeom>
          <a:noFill/>
          <a:ln w="5715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it-IT"/>
          </a:p>
        </p:txBody>
      </p:sp>
      <p:sp>
        <p:nvSpPr>
          <p:cNvPr id="23571" name="Line 19"/>
          <p:cNvSpPr>
            <a:spLocks noChangeShapeType="1"/>
          </p:cNvSpPr>
          <p:nvPr/>
        </p:nvSpPr>
        <p:spPr bwMode="auto">
          <a:xfrm flipV="1">
            <a:off x="6516688" y="4652963"/>
            <a:ext cx="792162" cy="1008062"/>
          </a:xfrm>
          <a:prstGeom prst="line">
            <a:avLst/>
          </a:prstGeom>
          <a:noFill/>
          <a:ln w="5715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it-IT"/>
          </a:p>
        </p:txBody>
      </p:sp>
      <p:sp>
        <p:nvSpPr>
          <p:cNvPr id="23572" name="Oval 20"/>
          <p:cNvSpPr>
            <a:spLocks noChangeArrowheads="1"/>
          </p:cNvSpPr>
          <p:nvPr/>
        </p:nvSpPr>
        <p:spPr bwMode="auto">
          <a:xfrm>
            <a:off x="1208088" y="1340768"/>
            <a:ext cx="1779587" cy="1871663"/>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it-IT" altLang="it-IT" sz="4400" dirty="0" smtClean="0"/>
              <a:t>13</a:t>
            </a:r>
            <a:endParaRPr lang="it-IT" altLang="it-IT" sz="4400" dirty="0"/>
          </a:p>
          <a:p>
            <a:pPr algn="ctr" eaLnBrk="1" hangingPunct="1"/>
            <a:r>
              <a:rPr lang="it-IT" altLang="it-IT" sz="4400" dirty="0"/>
              <a:t> </a:t>
            </a:r>
            <a:r>
              <a:rPr lang="it-IT" altLang="it-IT" sz="4400" dirty="0" err="1"/>
              <a:t>cs</a:t>
            </a:r>
            <a:endParaRPr lang="it-IT" altLang="it-IT" sz="4400" dirty="0"/>
          </a:p>
        </p:txBody>
      </p:sp>
      <p:sp>
        <p:nvSpPr>
          <p:cNvPr id="36875" name="Line 21"/>
          <p:cNvSpPr>
            <a:spLocks noChangeShapeType="1"/>
          </p:cNvSpPr>
          <p:nvPr/>
        </p:nvSpPr>
        <p:spPr bwMode="auto">
          <a:xfrm>
            <a:off x="1331913" y="4581525"/>
            <a:ext cx="0" cy="71438"/>
          </a:xfrm>
          <a:prstGeom prst="line">
            <a:avLst/>
          </a:prstGeom>
          <a:noFill/>
          <a:ln w="7620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it-IT"/>
          </a:p>
        </p:txBody>
      </p:sp>
      <p:sp>
        <p:nvSpPr>
          <p:cNvPr id="23577" name="Line 25"/>
          <p:cNvSpPr>
            <a:spLocks noChangeShapeType="1"/>
          </p:cNvSpPr>
          <p:nvPr/>
        </p:nvSpPr>
        <p:spPr bwMode="auto">
          <a:xfrm>
            <a:off x="3132138" y="5949950"/>
            <a:ext cx="719137" cy="0"/>
          </a:xfrm>
          <a:prstGeom prst="line">
            <a:avLst/>
          </a:prstGeom>
          <a:noFill/>
          <a:ln w="57150">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it-IT"/>
          </a:p>
        </p:txBody>
      </p:sp>
      <p:cxnSp>
        <p:nvCxnSpPr>
          <p:cNvPr id="14" name="Connettore 2 13"/>
          <p:cNvCxnSpPr/>
          <p:nvPr/>
        </p:nvCxnSpPr>
        <p:spPr>
          <a:xfrm flipV="1">
            <a:off x="6300788" y="3933825"/>
            <a:ext cx="647700" cy="10080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8" name="Freccia in giù 17"/>
          <p:cNvSpPr/>
          <p:nvPr/>
        </p:nvSpPr>
        <p:spPr>
          <a:xfrm rot="3241451">
            <a:off x="6227762" y="4076701"/>
            <a:ext cx="576263" cy="79216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
        <p:nvSpPr>
          <p:cNvPr id="19" name="Freccia in giù 18"/>
          <p:cNvSpPr/>
          <p:nvPr/>
        </p:nvSpPr>
        <p:spPr>
          <a:xfrm rot="4091547">
            <a:off x="3596813" y="4441310"/>
            <a:ext cx="508922" cy="9680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
        <p:nvSpPr>
          <p:cNvPr id="20" name="Freccia in giù 19"/>
          <p:cNvSpPr/>
          <p:nvPr/>
        </p:nvSpPr>
        <p:spPr>
          <a:xfrm rot="10337251">
            <a:off x="2422538" y="3466815"/>
            <a:ext cx="484188" cy="9779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a:p>
        </p:txBody>
      </p:sp>
      <p:sp>
        <p:nvSpPr>
          <p:cNvPr id="17" name="Oval 4"/>
          <p:cNvSpPr>
            <a:spLocks noChangeArrowheads="1"/>
          </p:cNvSpPr>
          <p:nvPr/>
        </p:nvSpPr>
        <p:spPr bwMode="auto">
          <a:xfrm>
            <a:off x="3774458" y="1761027"/>
            <a:ext cx="1779587" cy="1871663"/>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it-IT" altLang="it-IT" sz="4400" dirty="0" smtClean="0"/>
              <a:t>580 </a:t>
            </a:r>
            <a:r>
              <a:rPr lang="it-IT" altLang="it-IT" sz="4400" dirty="0"/>
              <a:t>cc</a:t>
            </a:r>
          </a:p>
        </p:txBody>
      </p:sp>
      <p:sp>
        <p:nvSpPr>
          <p:cNvPr id="21" name="Oval 4"/>
          <p:cNvSpPr>
            <a:spLocks noChangeArrowheads="1"/>
          </p:cNvSpPr>
          <p:nvPr/>
        </p:nvSpPr>
        <p:spPr bwMode="auto">
          <a:xfrm>
            <a:off x="5927451" y="-32064"/>
            <a:ext cx="1779587" cy="1871663"/>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it-IT" altLang="it-IT" sz="4400" dirty="0" smtClean="0"/>
              <a:t>579 </a:t>
            </a:r>
            <a:r>
              <a:rPr lang="it-IT" altLang="it-IT" sz="4400" dirty="0" err="1" smtClean="0"/>
              <a:t>cp</a:t>
            </a:r>
            <a:endParaRPr lang="it-IT" altLang="it-IT" sz="4400" dirty="0"/>
          </a:p>
        </p:txBody>
      </p:sp>
    </p:spTree>
    <p:extLst>
      <p:ext uri="{BB962C8B-B14F-4D97-AF65-F5344CB8AC3E}">
        <p14:creationId xmlns="" xmlns:p14="http://schemas.microsoft.com/office/powerpoint/2010/main" val="38064893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556"/>
                                        </p:tgtEl>
                                        <p:attrNameLst>
                                          <p:attrName>style.visibility</p:attrName>
                                        </p:attrNameLst>
                                      </p:cBhvr>
                                      <p:to>
                                        <p:strVal val="visible"/>
                                      </p:to>
                                    </p:set>
                                    <p:anim calcmode="lin" valueType="num">
                                      <p:cBhvr additive="base">
                                        <p:cTn id="7" dur="500" fill="hold"/>
                                        <p:tgtEl>
                                          <p:spTgt spid="23556"/>
                                        </p:tgtEl>
                                        <p:attrNameLst>
                                          <p:attrName>ppt_x</p:attrName>
                                        </p:attrNameLst>
                                      </p:cBhvr>
                                      <p:tavLst>
                                        <p:tav tm="0">
                                          <p:val>
                                            <p:strVal val="#ppt_x"/>
                                          </p:val>
                                        </p:tav>
                                        <p:tav tm="100000">
                                          <p:val>
                                            <p:strVal val="#ppt_x"/>
                                          </p:val>
                                        </p:tav>
                                      </p:tavLst>
                                    </p:anim>
                                    <p:anim calcmode="lin" valueType="num">
                                      <p:cBhvr additive="base">
                                        <p:cTn id="8" dur="500" fill="hold"/>
                                        <p:tgtEl>
                                          <p:spTgt spid="2355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3568"/>
                                        </p:tgtEl>
                                        <p:attrNameLst>
                                          <p:attrName>style.visibility</p:attrName>
                                        </p:attrNameLst>
                                      </p:cBhvr>
                                      <p:to>
                                        <p:strVal val="visible"/>
                                      </p:to>
                                    </p:set>
                                    <p:anim calcmode="lin" valueType="num">
                                      <p:cBhvr additive="base">
                                        <p:cTn id="13" dur="500" fill="hold"/>
                                        <p:tgtEl>
                                          <p:spTgt spid="23568"/>
                                        </p:tgtEl>
                                        <p:attrNameLst>
                                          <p:attrName>ppt_x</p:attrName>
                                        </p:attrNameLst>
                                      </p:cBhvr>
                                      <p:tavLst>
                                        <p:tav tm="0">
                                          <p:val>
                                            <p:strVal val="#ppt_x"/>
                                          </p:val>
                                        </p:tav>
                                        <p:tav tm="100000">
                                          <p:val>
                                            <p:strVal val="#ppt_x"/>
                                          </p:val>
                                        </p:tav>
                                      </p:tavLst>
                                    </p:anim>
                                    <p:anim calcmode="lin" valueType="num">
                                      <p:cBhvr additive="base">
                                        <p:cTn id="14" dur="500" fill="hold"/>
                                        <p:tgtEl>
                                          <p:spTgt spid="2356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562"/>
                                        </p:tgtEl>
                                        <p:attrNameLst>
                                          <p:attrName>style.visibility</p:attrName>
                                        </p:attrNameLst>
                                      </p:cBhvr>
                                      <p:to>
                                        <p:strVal val="visible"/>
                                      </p:to>
                                    </p:set>
                                    <p:anim calcmode="lin" valueType="num">
                                      <p:cBhvr additive="base">
                                        <p:cTn id="19" dur="500" fill="hold"/>
                                        <p:tgtEl>
                                          <p:spTgt spid="23562"/>
                                        </p:tgtEl>
                                        <p:attrNameLst>
                                          <p:attrName>ppt_x</p:attrName>
                                        </p:attrNameLst>
                                      </p:cBhvr>
                                      <p:tavLst>
                                        <p:tav tm="0">
                                          <p:val>
                                            <p:strVal val="#ppt_x"/>
                                          </p:val>
                                        </p:tav>
                                        <p:tav tm="100000">
                                          <p:val>
                                            <p:strVal val="#ppt_x"/>
                                          </p:val>
                                        </p:tav>
                                      </p:tavLst>
                                    </p:anim>
                                    <p:anim calcmode="lin" valueType="num">
                                      <p:cBhvr additive="base">
                                        <p:cTn id="20" dur="500" fill="hold"/>
                                        <p:tgtEl>
                                          <p:spTgt spid="23562"/>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3570"/>
                                        </p:tgtEl>
                                        <p:attrNameLst>
                                          <p:attrName>style.visibility</p:attrName>
                                        </p:attrNameLst>
                                      </p:cBhvr>
                                      <p:to>
                                        <p:strVal val="visible"/>
                                      </p:to>
                                    </p:set>
                                    <p:anim calcmode="lin" valueType="num">
                                      <p:cBhvr additive="base">
                                        <p:cTn id="25" dur="500" fill="hold"/>
                                        <p:tgtEl>
                                          <p:spTgt spid="23570"/>
                                        </p:tgtEl>
                                        <p:attrNameLst>
                                          <p:attrName>ppt_x</p:attrName>
                                        </p:attrNameLst>
                                      </p:cBhvr>
                                      <p:tavLst>
                                        <p:tav tm="0">
                                          <p:val>
                                            <p:strVal val="#ppt_x"/>
                                          </p:val>
                                        </p:tav>
                                        <p:tav tm="100000">
                                          <p:val>
                                            <p:strVal val="#ppt_x"/>
                                          </p:val>
                                        </p:tav>
                                      </p:tavLst>
                                    </p:anim>
                                    <p:anim calcmode="lin" valueType="num">
                                      <p:cBhvr additive="base">
                                        <p:cTn id="26" dur="500" fill="hold"/>
                                        <p:tgtEl>
                                          <p:spTgt spid="23570"/>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3564"/>
                                        </p:tgtEl>
                                        <p:attrNameLst>
                                          <p:attrName>style.visibility</p:attrName>
                                        </p:attrNameLst>
                                      </p:cBhvr>
                                      <p:to>
                                        <p:strVal val="visible"/>
                                      </p:to>
                                    </p:set>
                                    <p:anim calcmode="lin" valueType="num">
                                      <p:cBhvr additive="base">
                                        <p:cTn id="31" dur="500" fill="hold"/>
                                        <p:tgtEl>
                                          <p:spTgt spid="23564"/>
                                        </p:tgtEl>
                                        <p:attrNameLst>
                                          <p:attrName>ppt_x</p:attrName>
                                        </p:attrNameLst>
                                      </p:cBhvr>
                                      <p:tavLst>
                                        <p:tav tm="0">
                                          <p:val>
                                            <p:strVal val="#ppt_x"/>
                                          </p:val>
                                        </p:tav>
                                        <p:tav tm="100000">
                                          <p:val>
                                            <p:strVal val="#ppt_x"/>
                                          </p:val>
                                        </p:tav>
                                      </p:tavLst>
                                    </p:anim>
                                    <p:anim calcmode="lin" valueType="num">
                                      <p:cBhvr additive="base">
                                        <p:cTn id="32" dur="500" fill="hold"/>
                                        <p:tgtEl>
                                          <p:spTgt spid="23564"/>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3571"/>
                                        </p:tgtEl>
                                        <p:attrNameLst>
                                          <p:attrName>style.visibility</p:attrName>
                                        </p:attrNameLst>
                                      </p:cBhvr>
                                      <p:to>
                                        <p:strVal val="visible"/>
                                      </p:to>
                                    </p:set>
                                    <p:anim calcmode="lin" valueType="num">
                                      <p:cBhvr additive="base">
                                        <p:cTn id="37" dur="500" fill="hold"/>
                                        <p:tgtEl>
                                          <p:spTgt spid="23571"/>
                                        </p:tgtEl>
                                        <p:attrNameLst>
                                          <p:attrName>ppt_x</p:attrName>
                                        </p:attrNameLst>
                                      </p:cBhvr>
                                      <p:tavLst>
                                        <p:tav tm="0">
                                          <p:val>
                                            <p:strVal val="#ppt_x"/>
                                          </p:val>
                                        </p:tav>
                                        <p:tav tm="100000">
                                          <p:val>
                                            <p:strVal val="#ppt_x"/>
                                          </p:val>
                                        </p:tav>
                                      </p:tavLst>
                                    </p:anim>
                                    <p:anim calcmode="lin" valueType="num">
                                      <p:cBhvr additive="base">
                                        <p:cTn id="38" dur="500" fill="hold"/>
                                        <p:tgtEl>
                                          <p:spTgt spid="23571"/>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3572"/>
                                        </p:tgtEl>
                                        <p:attrNameLst>
                                          <p:attrName>style.visibility</p:attrName>
                                        </p:attrNameLst>
                                      </p:cBhvr>
                                      <p:to>
                                        <p:strVal val="visible"/>
                                      </p:to>
                                    </p:set>
                                    <p:anim calcmode="lin" valueType="num">
                                      <p:cBhvr additive="base">
                                        <p:cTn id="43" dur="500" fill="hold"/>
                                        <p:tgtEl>
                                          <p:spTgt spid="23572"/>
                                        </p:tgtEl>
                                        <p:attrNameLst>
                                          <p:attrName>ppt_x</p:attrName>
                                        </p:attrNameLst>
                                      </p:cBhvr>
                                      <p:tavLst>
                                        <p:tav tm="0">
                                          <p:val>
                                            <p:strVal val="#ppt_x"/>
                                          </p:val>
                                        </p:tav>
                                        <p:tav tm="100000">
                                          <p:val>
                                            <p:strVal val="#ppt_x"/>
                                          </p:val>
                                        </p:tav>
                                      </p:tavLst>
                                    </p:anim>
                                    <p:anim calcmode="lin" valueType="num">
                                      <p:cBhvr additive="base">
                                        <p:cTn id="44" dur="500" fill="hold"/>
                                        <p:tgtEl>
                                          <p:spTgt spid="23572"/>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3577"/>
                                        </p:tgtEl>
                                        <p:attrNameLst>
                                          <p:attrName>style.visibility</p:attrName>
                                        </p:attrNameLst>
                                      </p:cBhvr>
                                      <p:to>
                                        <p:strVal val="visible"/>
                                      </p:to>
                                    </p:set>
                                    <p:anim calcmode="lin" valueType="num">
                                      <p:cBhvr additive="base">
                                        <p:cTn id="49" dur="500" fill="hold"/>
                                        <p:tgtEl>
                                          <p:spTgt spid="23577"/>
                                        </p:tgtEl>
                                        <p:attrNameLst>
                                          <p:attrName>ppt_x</p:attrName>
                                        </p:attrNameLst>
                                      </p:cBhvr>
                                      <p:tavLst>
                                        <p:tav tm="0">
                                          <p:val>
                                            <p:strVal val="#ppt_x"/>
                                          </p:val>
                                        </p:tav>
                                        <p:tav tm="100000">
                                          <p:val>
                                            <p:strVal val="#ppt_x"/>
                                          </p:val>
                                        </p:tav>
                                      </p:tavLst>
                                    </p:anim>
                                    <p:anim calcmode="lin" valueType="num">
                                      <p:cBhvr additive="base">
                                        <p:cTn id="50" dur="500" fill="hold"/>
                                        <p:tgtEl>
                                          <p:spTgt spid="2357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500" fill="hold"/>
                                        <p:tgtEl>
                                          <p:spTgt spid="17"/>
                                        </p:tgtEl>
                                        <p:attrNameLst>
                                          <p:attrName>ppt_x</p:attrName>
                                        </p:attrNameLst>
                                      </p:cBhvr>
                                      <p:tavLst>
                                        <p:tav tm="0">
                                          <p:val>
                                            <p:strVal val="#ppt_x"/>
                                          </p:val>
                                        </p:tav>
                                        <p:tav tm="100000">
                                          <p:val>
                                            <p:strVal val="#ppt_x"/>
                                          </p:val>
                                        </p:tav>
                                      </p:tavLst>
                                    </p:anim>
                                    <p:anim calcmode="lin" valueType="num">
                                      <p:cBhvr additive="base">
                                        <p:cTn id="5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500" fill="hold"/>
                                        <p:tgtEl>
                                          <p:spTgt spid="21"/>
                                        </p:tgtEl>
                                        <p:attrNameLst>
                                          <p:attrName>ppt_x</p:attrName>
                                        </p:attrNameLst>
                                      </p:cBhvr>
                                      <p:tavLst>
                                        <p:tav tm="0">
                                          <p:val>
                                            <p:strVal val="#ppt_x"/>
                                          </p:val>
                                        </p:tav>
                                        <p:tav tm="100000">
                                          <p:val>
                                            <p:strVal val="#ppt_x"/>
                                          </p:val>
                                        </p:tav>
                                      </p:tavLst>
                                    </p:anim>
                                    <p:anim calcmode="lin" valueType="num">
                                      <p:cBhvr additive="base">
                                        <p:cTn id="6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6" grpId="0" animBg="1"/>
      <p:bldP spid="23562" grpId="0" animBg="1"/>
      <p:bldP spid="23564" grpId="0" animBg="1"/>
      <p:bldP spid="23568" grpId="0" animBg="1"/>
      <p:bldP spid="23570" grpId="0" animBg="1"/>
      <p:bldP spid="23571" grpId="0" animBg="1"/>
      <p:bldP spid="23572" grpId="0" animBg="1"/>
      <p:bldP spid="23577" grpId="0" animBg="1"/>
      <p:bldP spid="17" grpId="0" animBg="1"/>
      <p:bldP spid="21"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rrowheads="1"/>
          </p:cNvSpPr>
          <p:nvPr>
            <p:ph type="title"/>
          </p:nvPr>
        </p:nvSpPr>
        <p:spPr>
          <a:xfrm>
            <a:off x="457200" y="244475"/>
            <a:ext cx="8385175" cy="663575"/>
          </a:xfrm>
        </p:spPr>
        <p:txBody>
          <a:bodyPr>
            <a:normAutofit fontScale="90000"/>
          </a:bodyPr>
          <a:lstStyle/>
          <a:p>
            <a:pPr eaLnBrk="1" hangingPunct="1">
              <a:defRPr/>
            </a:pPr>
            <a:r>
              <a:rPr lang="it-IT" sz="4000" smtClean="0"/>
              <a:t>Fonte del dovere del medico</a:t>
            </a:r>
          </a:p>
        </p:txBody>
      </p:sp>
      <p:sp>
        <p:nvSpPr>
          <p:cNvPr id="41987" name="Rectangle 3"/>
          <p:cNvSpPr>
            <a:spLocks noGrp="1" noRot="1" noChangeArrowheads="1"/>
          </p:cNvSpPr>
          <p:nvPr>
            <p:ph idx="1"/>
          </p:nvPr>
        </p:nvSpPr>
        <p:spPr>
          <a:xfrm>
            <a:off x="179388" y="1905000"/>
            <a:ext cx="8666162" cy="4191000"/>
          </a:xfrm>
        </p:spPr>
        <p:txBody>
          <a:bodyPr/>
          <a:lstStyle/>
          <a:p>
            <a:pPr algn="just" eaLnBrk="1" hangingPunct="1">
              <a:buFont typeface="Wingdings" pitchFamily="2" charset="2"/>
              <a:buNone/>
              <a:defRPr/>
            </a:pPr>
            <a:r>
              <a:rPr lang="it-IT" dirty="0" smtClean="0"/>
              <a:t>E’ l’art. 32 della costituzione la fonte del dovere del medico di dare attuazione alla volontà del paziente:  sussiste quindi la scriminante dell’art. 51cp</a:t>
            </a:r>
          </a:p>
          <a:p>
            <a:pPr eaLnBrk="1" hangingPunct="1">
              <a:buFont typeface="Wingdings" pitchFamily="2" charset="2"/>
              <a:buNone/>
              <a:defRPr/>
            </a:pPr>
            <a:endParaRPr lang="it-IT" dirty="0" smtClean="0"/>
          </a:p>
        </p:txBody>
      </p:sp>
    </p:spTree>
    <p:extLst>
      <p:ext uri="{BB962C8B-B14F-4D97-AF65-F5344CB8AC3E}">
        <p14:creationId xmlns="" xmlns:p14="http://schemas.microsoft.com/office/powerpoint/2010/main" val="124151858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Obblighi di Ronaldo</a:t>
            </a:r>
            <a:endParaRPr lang="it-IT" dirty="0"/>
          </a:p>
        </p:txBody>
      </p:sp>
      <p:sp>
        <p:nvSpPr>
          <p:cNvPr id="3" name="Segnaposto contenuto 2"/>
          <p:cNvSpPr>
            <a:spLocks noGrp="1"/>
          </p:cNvSpPr>
          <p:nvPr>
            <p:ph idx="1"/>
          </p:nvPr>
        </p:nvSpPr>
        <p:spPr>
          <a:xfrm>
            <a:off x="467544" y="404664"/>
            <a:ext cx="8183880" cy="4980040"/>
          </a:xfrm>
        </p:spPr>
        <p:txBody>
          <a:bodyPr>
            <a:normAutofit fontScale="85000" lnSpcReduction="10000"/>
          </a:bodyPr>
          <a:lstStyle/>
          <a:p>
            <a:pPr algn="just"/>
            <a:r>
              <a:rPr lang="it-IT" dirty="0"/>
              <a:t>Gli “obblighi di R.” previsti nella clausola 5 del contratto, per ciò che rileva ai fini del presente giudizio, sono specificati al punto 5.1 laddove le parti hanno pattuito: “R. si impegna personalmente: </a:t>
            </a:r>
            <a:endParaRPr lang="it-IT" dirty="0" smtClean="0"/>
          </a:p>
          <a:p>
            <a:pPr algn="just"/>
            <a:r>
              <a:rPr lang="it-IT" dirty="0" smtClean="0"/>
              <a:t>i</a:t>
            </a:r>
            <a:r>
              <a:rPr lang="it-IT" dirty="0"/>
              <a:t>) a non intraprendere alcuna azione che violi gli obblighi di non concorrenza (...); </a:t>
            </a:r>
            <a:endParaRPr lang="it-IT" dirty="0" smtClean="0"/>
          </a:p>
          <a:p>
            <a:pPr algn="just"/>
            <a:r>
              <a:rPr lang="it-IT" dirty="0" smtClean="0"/>
              <a:t>ii</a:t>
            </a:r>
            <a:r>
              <a:rPr lang="it-IT" dirty="0"/>
              <a:t>) ad agire per tutta la durata del presente contratto con correttezza e lealtà e nel rispetto di elevati principi etici, senza causare alcun danno alla sua immagine e/o reputazione; </a:t>
            </a:r>
            <a:endParaRPr lang="it-IT" dirty="0" smtClean="0"/>
          </a:p>
          <a:p>
            <a:pPr algn="just"/>
            <a:r>
              <a:rPr lang="it-IT" dirty="0" smtClean="0"/>
              <a:t>iii</a:t>
            </a:r>
            <a:r>
              <a:rPr lang="it-IT" dirty="0"/>
              <a:t>) a non modificare (...) la lunghezza</a:t>
            </a:r>
          </a:p>
          <a:p>
            <a:pPr algn="just"/>
            <a:r>
              <a:rPr lang="it-IT" dirty="0"/>
              <a:t>dei suoi capelli rispetto alla lunghezza illustrata nell’allegato 2”. </a:t>
            </a:r>
          </a:p>
        </p:txBody>
      </p:sp>
    </p:spTree>
    <p:extLst>
      <p:ext uri="{BB962C8B-B14F-4D97-AF65-F5344CB8AC3E}">
        <p14:creationId xmlns="" xmlns:p14="http://schemas.microsoft.com/office/powerpoint/2010/main" val="15216470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p:txBody>
          <a:bodyPr>
            <a:noAutofit/>
          </a:bodyPr>
          <a:lstStyle/>
          <a:p>
            <a:pPr algn="just"/>
            <a:r>
              <a:rPr lang="it-IT" sz="2000" dirty="0" smtClean="0"/>
              <a:t>l’aver </a:t>
            </a:r>
            <a:r>
              <a:rPr lang="it-IT" sz="2000" dirty="0"/>
              <a:t>concluso un contratto di sponsorizzazione non può comportare per il “testimonial” la rinuncia a scelte di vita che, pur essendo del tutto legittime, potrebbero provocare un offuscamento della propria immagine pubblica, come ad esempio nel caso di una relazione sentimentale non approvata dal pubblico oppure nel caso della rottura di una relazione coniugale o ancora nel caso di professione di idee “controcorrente” o di conversione ad un credo religioso “impopolare” in un certo contesto storico e sociale</a:t>
            </a:r>
            <a:r>
              <a:rPr lang="it-IT" sz="2000" dirty="0" smtClean="0"/>
              <a:t>;</a:t>
            </a:r>
          </a:p>
          <a:p>
            <a:pPr algn="just"/>
            <a:r>
              <a:rPr lang="it-IT" sz="2000" dirty="0" smtClean="0"/>
              <a:t> </a:t>
            </a:r>
            <a:r>
              <a:rPr lang="it-IT" sz="2000" dirty="0"/>
              <a:t>tali comportamenti non possono certo considerarsi inadempimenti di obblighi nascenti dal contratto di sponsorizzazione, in quanto sono </a:t>
            </a:r>
            <a:r>
              <a:rPr lang="it-IT" sz="2000" dirty="0">
                <a:solidFill>
                  <a:srgbClr val="FF0000"/>
                </a:solidFill>
              </a:rPr>
              <a:t>espressione del diritto di autodeterminazione</a:t>
            </a:r>
            <a:r>
              <a:rPr lang="it-IT" sz="2000" dirty="0"/>
              <a:t> del singolo e l’eventuale assunzione da parte del “testimonial”, al momento della conclusione del contratto dell’obbligazione di astenersi da condotte di tal genere sarebbe nulla e priva di effetti, perché in </a:t>
            </a:r>
            <a:r>
              <a:rPr lang="it-IT" sz="2000" dirty="0">
                <a:solidFill>
                  <a:srgbClr val="FF0000"/>
                </a:solidFill>
              </a:rPr>
              <a:t>contrasto con i principi generali - sanciti anche nella Costituzione</a:t>
            </a:r>
            <a:r>
              <a:rPr lang="it-IT" sz="2000" dirty="0"/>
              <a:t> - in tema di diritti della personalità</a:t>
            </a:r>
          </a:p>
        </p:txBody>
      </p:sp>
    </p:spTree>
    <p:extLst>
      <p:ext uri="{BB962C8B-B14F-4D97-AF65-F5344CB8AC3E}">
        <p14:creationId xmlns="" xmlns:p14="http://schemas.microsoft.com/office/powerpoint/2010/main" val="19743780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tro">
  <a:themeElements>
    <a:clrScheme name="Astr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tro">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str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436</TotalTime>
  <Words>1889</Words>
  <Application>Microsoft Office PowerPoint</Application>
  <PresentationFormat>Presentazione su schermo (4:3)</PresentationFormat>
  <Paragraphs>178</Paragraphs>
  <Slides>37</Slides>
  <Notes>0</Notes>
  <HiddenSlides>0</HiddenSlides>
  <MMClips>0</MMClips>
  <ScaleCrop>false</ScaleCrop>
  <HeadingPairs>
    <vt:vector size="6" baseType="variant">
      <vt:variant>
        <vt:lpstr>Tema</vt:lpstr>
      </vt:variant>
      <vt:variant>
        <vt:i4>1</vt:i4>
      </vt:variant>
      <vt:variant>
        <vt:lpstr>Server OLE incorporati</vt:lpstr>
      </vt:variant>
      <vt:variant>
        <vt:i4>1</vt:i4>
      </vt:variant>
      <vt:variant>
        <vt:lpstr>Titoli diapositive</vt:lpstr>
      </vt:variant>
      <vt:variant>
        <vt:i4>37</vt:i4>
      </vt:variant>
    </vt:vector>
  </HeadingPairs>
  <TitlesOfParts>
    <vt:vector size="39" baseType="lpstr">
      <vt:lpstr>Astro</vt:lpstr>
      <vt:lpstr>ClipArt</vt:lpstr>
      <vt:lpstr>I principi e il principio  di autodeterminazione</vt:lpstr>
      <vt:lpstr>Diapositiva 2</vt:lpstr>
      <vt:lpstr>Cosa sono?</vt:lpstr>
      <vt:lpstr>Relazione ministeriale al codice del ‘42</vt:lpstr>
      <vt:lpstr>Struttura</vt:lpstr>
      <vt:lpstr>Qualità</vt:lpstr>
      <vt:lpstr>Funzioni</vt:lpstr>
      <vt:lpstr>Direttiva interpretativa preferenziale inibitoria</vt:lpstr>
      <vt:lpstr>Eterogeneità</vt:lpstr>
      <vt:lpstr>Domande</vt:lpstr>
      <vt:lpstr>Non sono norme immediatamente vincolanti, ma indicazioni affidate al legislatore</vt:lpstr>
      <vt:lpstr>Indicazioni per l’interprete</vt:lpstr>
      <vt:lpstr>Analogia iuris</vt:lpstr>
      <vt:lpstr>Diapositiva 14</vt:lpstr>
      <vt:lpstr>Sistematico</vt:lpstr>
      <vt:lpstr>Teoretico</vt:lpstr>
      <vt:lpstr>Concretizzazione</vt:lpstr>
      <vt:lpstr>Diapositiva 18</vt:lpstr>
      <vt:lpstr>Diapositiva 19</vt:lpstr>
      <vt:lpstr>Diapositiva 20</vt:lpstr>
      <vt:lpstr>Diapositiva 21</vt:lpstr>
      <vt:lpstr>Diapositiva 22</vt:lpstr>
      <vt:lpstr>Diapositiva 23</vt:lpstr>
      <vt:lpstr>Diapositiva 24</vt:lpstr>
      <vt:lpstr>Diapositiva 25</vt:lpstr>
      <vt:lpstr>Bilanciamento</vt:lpstr>
      <vt:lpstr>Ciò che nel modello dei valori è ottimo prima facie, nel modello dei principi è prescritto prima facie e ciò che nel modello dei valori è ottimo in senso definitivo, è definitivamente prescritto nel modello dei principi</vt:lpstr>
      <vt:lpstr>Diapositiva 28</vt:lpstr>
      <vt:lpstr>Condizioni di Welby</vt:lpstr>
      <vt:lpstr>Ordinanza Giudice civile 16-12-06 (I principi non sono norme?)</vt:lpstr>
      <vt:lpstr>Riccio - Ordinanza di rigetto dell’archiviazione da parte del GIP</vt:lpstr>
      <vt:lpstr>Art. 32   e art. 5</vt:lpstr>
      <vt:lpstr>Ordinanza del GUP che proscioglie il dr. Riccio</vt:lpstr>
      <vt:lpstr>Diapositiva 34</vt:lpstr>
      <vt:lpstr>Fonte del dovere del medico</vt:lpstr>
      <vt:lpstr>Obblighi di Ronaldo</vt:lpstr>
      <vt:lpstr>Diapositiva 37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 principi e il principio di autodeterminazione</dc:title>
  <dc:creator>.</dc:creator>
  <cp:lastModifiedBy>Admin</cp:lastModifiedBy>
  <cp:revision>36</cp:revision>
  <dcterms:created xsi:type="dcterms:W3CDTF">2016-11-10T07:56:35Z</dcterms:created>
  <dcterms:modified xsi:type="dcterms:W3CDTF">2016-11-29T08:09:48Z</dcterms:modified>
</cp:coreProperties>
</file>