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70" r:id="rId2"/>
    <p:sldId id="269" r:id="rId3"/>
    <p:sldId id="256" r:id="rId4"/>
    <p:sldId id="271" r:id="rId5"/>
    <p:sldId id="272" r:id="rId6"/>
    <p:sldId id="273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77" r:id="rId15"/>
    <p:sldId id="274" r:id="rId16"/>
    <p:sldId id="275" r:id="rId17"/>
    <p:sldId id="264" r:id="rId18"/>
    <p:sldId id="265" r:id="rId19"/>
    <p:sldId id="266" r:id="rId20"/>
    <p:sldId id="267" r:id="rId21"/>
    <p:sldId id="268" r:id="rId22"/>
    <p:sldId id="276" r:id="rId23"/>
    <p:sldId id="278" r:id="rId24"/>
    <p:sldId id="279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84" r:id="rId37"/>
    <p:sldId id="280" r:id="rId38"/>
    <p:sldId id="281" r:id="rId39"/>
    <p:sldId id="296" r:id="rId40"/>
    <p:sldId id="297" r:id="rId41"/>
    <p:sldId id="298" r:id="rId42"/>
    <p:sldId id="301" r:id="rId43"/>
    <p:sldId id="302" r:id="rId44"/>
    <p:sldId id="303" r:id="rId45"/>
    <p:sldId id="299" r:id="rId46"/>
    <p:sldId id="305" r:id="rId47"/>
    <p:sldId id="306" r:id="rId48"/>
    <p:sldId id="307" r:id="rId49"/>
    <p:sldId id="300" r:id="rId50"/>
    <p:sldId id="282" r:id="rId51"/>
    <p:sldId id="283" r:id="rId52"/>
    <p:sldId id="308" r:id="rId53"/>
    <p:sldId id="309" r:id="rId54"/>
    <p:sldId id="310" r:id="rId5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2368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notesMaster" Target="notesMasters/notesMaster1.xml"/><Relationship Id="rId57" Type="http://schemas.openxmlformats.org/officeDocument/2006/relationships/printerSettings" Target="printerSettings/printerSettings1.bin"/><Relationship Id="rId58" Type="http://schemas.openxmlformats.org/officeDocument/2006/relationships/presProps" Target="presProps.xml"/><Relationship Id="rId59" Type="http://schemas.openxmlformats.org/officeDocument/2006/relationships/viewProps" Target="viewProp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theme" Target="theme/theme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99073-87C3-4F22-9B4D-84C9621FC3D8}" type="datetimeFigureOut">
              <a:rPr lang="it-IT" smtClean="0"/>
              <a:t>14/12/16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06AF8E-2F10-45C7-A87F-56A1176972C3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8190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06AF8E-2F10-45C7-A87F-56A1176972C3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194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01176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7774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7601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72443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57218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92029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74970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44374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44145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79539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71939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1589C-4F41-4FCF-9ACC-1DB1021078CB}" type="datetimeFigureOut">
              <a:rPr lang="it-IT" smtClean="0"/>
              <a:t>14/12/16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E8A66-486F-4011-9904-A5852BC40651}" type="slidenum">
              <a:rPr lang="it-IT" smtClean="0"/>
              <a:t>‹n.›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0996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/>
              <a:t>Disturbo da sintomi somatici e disturbi correlati</a:t>
            </a:r>
          </a:p>
        </p:txBody>
      </p:sp>
    </p:spTree>
    <p:extLst>
      <p:ext uri="{BB962C8B-B14F-4D97-AF65-F5344CB8AC3E}">
        <p14:creationId xmlns:p14="http://schemas.microsoft.com/office/powerpoint/2010/main" val="7308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/>
              <a:t>Disturbo da sintomi somatici e disturbi correlati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t-IT" sz="2600" dirty="0"/>
              <a:t>Le condizioni previste dal DSM 5 sono:</a:t>
            </a:r>
          </a:p>
          <a:p>
            <a:pPr marL="0" indent="0">
              <a:buNone/>
            </a:pPr>
            <a:endParaRPr lang="it-IT" sz="2400" dirty="0"/>
          </a:p>
          <a:p>
            <a:r>
              <a:rPr lang="it-IT" sz="2400" dirty="0"/>
              <a:t>Disturbo da sintomi somatici</a:t>
            </a:r>
          </a:p>
          <a:p>
            <a:r>
              <a:rPr lang="it-IT" sz="2400" dirty="0"/>
              <a:t>Disturbo da ansia di malattia</a:t>
            </a:r>
          </a:p>
          <a:p>
            <a:r>
              <a:rPr lang="it-IT" sz="2400" dirty="0"/>
              <a:t>Disturbo di conversione (disturbo da sintomi neurologici funzionali)</a:t>
            </a:r>
          </a:p>
          <a:p>
            <a:r>
              <a:rPr lang="it-IT" sz="2400" dirty="0"/>
              <a:t>Fattori psicologici che influenzano altre condizioni mediche</a:t>
            </a:r>
          </a:p>
          <a:p>
            <a:r>
              <a:rPr lang="it-IT" sz="2400" dirty="0"/>
              <a:t>Disturbo fittizio</a:t>
            </a:r>
          </a:p>
          <a:p>
            <a:r>
              <a:rPr lang="it-IT" sz="2400" dirty="0"/>
              <a:t>Disturbo da sintomi somatici e disturbi correlati con altra specificazione</a:t>
            </a:r>
          </a:p>
          <a:p>
            <a:r>
              <a:rPr lang="it-IT" sz="2400" dirty="0"/>
              <a:t>Disturbo da sintomi somatici e disturbi correlati senza altra specificazione</a:t>
            </a:r>
          </a:p>
        </p:txBody>
      </p:sp>
    </p:spTree>
    <p:extLst>
      <p:ext uri="{BB962C8B-B14F-4D97-AF65-F5344CB8AC3E}">
        <p14:creationId xmlns:p14="http://schemas.microsoft.com/office/powerpoint/2010/main" val="1601700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Disturbo</a:t>
            </a:r>
            <a:r>
              <a:rPr lang="en-GB" dirty="0"/>
              <a:t> da </a:t>
            </a:r>
            <a:r>
              <a:rPr lang="it-IT" dirty="0"/>
              <a:t>sintomi somatici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68953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/>
              <a:t>Disturbo da sintomi somatici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/>
              <a:t>Criteri diagnostici nel DSM 5:</a:t>
            </a:r>
          </a:p>
          <a:p>
            <a:pPr marL="0" indent="0">
              <a:buNone/>
            </a:pPr>
            <a:r>
              <a:rPr lang="it-IT" sz="2400" b="1" dirty="0"/>
              <a:t>A </a:t>
            </a:r>
            <a:r>
              <a:rPr lang="it-IT" sz="2400" dirty="0"/>
              <a:t>Uno o più sintomi somatici che procurano disagio o portano ad alterazioni significative della vita quotidiana.</a:t>
            </a:r>
          </a:p>
          <a:p>
            <a:pPr marL="0" indent="0">
              <a:buNone/>
            </a:pPr>
            <a:r>
              <a:rPr lang="it-IT" sz="2400" b="1" dirty="0"/>
              <a:t>B </a:t>
            </a:r>
            <a:r>
              <a:rPr lang="it-IT" sz="2400" dirty="0"/>
              <a:t>Pensieri, sentimenti o comportamenti eccessivi correlati ai sintomi somatici o associati a preoccupazioni relative alla salute, come indicato da almeno uno dei seguenti criteri: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Pensieri sproporzionati e persistenti circa la gravità dei propri sintomi.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Livello costantemente elevato di ansia per la salute o per i sintomi.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Tempo ed energie eccessivi dedicati a questi sintomi o a preoccupazioni riguardanti la salute.</a:t>
            </a:r>
          </a:p>
          <a:p>
            <a:pPr marL="0" indent="0">
              <a:buNone/>
            </a:pP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533873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dirty="0">
                <a:solidFill>
                  <a:prstClr val="black"/>
                </a:solidFill>
              </a:rPr>
              <a:t>Disturbo da sintomi somatici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dirty="0"/>
              <a:t>C </a:t>
            </a:r>
            <a:r>
              <a:rPr lang="it-IT" sz="2400" dirty="0"/>
              <a:t>Sebbene possa non essere presente continuativamente alcuno dei sintomi, la condizione di essere sintomatici è persistente (tipicamente da più di sei mesi)</a:t>
            </a:r>
          </a:p>
          <a:p>
            <a:pPr marL="0" indent="0">
              <a:buNone/>
            </a:pPr>
            <a:r>
              <a:rPr lang="it-IT" sz="2400" b="1" dirty="0"/>
              <a:t> </a:t>
            </a:r>
            <a:r>
              <a:rPr lang="it-IT" sz="2400" i="1" dirty="0"/>
              <a:t>Specificare </a:t>
            </a:r>
            <a:r>
              <a:rPr lang="it-IT" sz="2400" dirty="0"/>
              <a:t>se:</a:t>
            </a:r>
          </a:p>
          <a:p>
            <a:pPr marL="0" indent="0">
              <a:buNone/>
            </a:pPr>
            <a:r>
              <a:rPr lang="it-IT" sz="2400" b="1" dirty="0"/>
              <a:t>Con dolore predominante </a:t>
            </a:r>
            <a:r>
              <a:rPr lang="it-IT" sz="2400" dirty="0"/>
              <a:t>(in precedenza disturbo algico): questo </a:t>
            </a:r>
            <a:r>
              <a:rPr lang="it-IT" sz="2400" dirty="0" err="1"/>
              <a:t>specificatore</a:t>
            </a:r>
            <a:r>
              <a:rPr lang="it-IT" sz="2400" dirty="0"/>
              <a:t> riguarda gli individui con sintomi somatici rappresentati prevalentemente dal dolore.</a:t>
            </a:r>
          </a:p>
          <a:p>
            <a:pPr marL="0" lvl="0" indent="0">
              <a:buNone/>
            </a:pPr>
            <a:r>
              <a:rPr lang="it-IT" sz="2400" i="1" dirty="0">
                <a:solidFill>
                  <a:prstClr val="black"/>
                </a:solidFill>
              </a:rPr>
              <a:t>Specificare </a:t>
            </a:r>
            <a:r>
              <a:rPr lang="it-IT" sz="2400" dirty="0">
                <a:solidFill>
                  <a:prstClr val="black"/>
                </a:solidFill>
              </a:rPr>
              <a:t>se:</a:t>
            </a:r>
          </a:p>
          <a:p>
            <a:pPr marL="0" indent="0">
              <a:buNone/>
            </a:pPr>
            <a:r>
              <a:rPr lang="it-IT" sz="2400" b="1" dirty="0"/>
              <a:t>Persistente </a:t>
            </a:r>
            <a:r>
              <a:rPr lang="it-IT" sz="2400" dirty="0"/>
              <a:t>: un decorso persistente è caratterizzato da sintomi gravi, marcata compromissione e lunga durata (più di sei mesi).</a:t>
            </a:r>
          </a:p>
          <a:p>
            <a:pPr marL="0" indent="0">
              <a:buNone/>
            </a:pPr>
            <a:r>
              <a:rPr lang="it-IT" sz="2400" dirty="0"/>
              <a:t> 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1293356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ct val="20000"/>
              </a:spcBef>
            </a:pPr>
            <a:r>
              <a:rPr lang="it-IT" sz="3600" dirty="0">
                <a:solidFill>
                  <a:prstClr val="black"/>
                </a:solidFill>
              </a:rPr>
              <a:t>Disturbo da sintomi somatici</a:t>
            </a:r>
            <a:endParaRPr lang="it-IT" sz="2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i="1" dirty="0"/>
              <a:t>Specificare </a:t>
            </a:r>
            <a:r>
              <a:rPr lang="it-IT" sz="2400" dirty="0"/>
              <a:t>la gravità attuale:</a:t>
            </a:r>
          </a:p>
          <a:p>
            <a:pPr marL="0" indent="0">
              <a:buNone/>
            </a:pPr>
            <a:r>
              <a:rPr lang="it-IT" sz="2400" b="1" dirty="0"/>
              <a:t>Lieve</a:t>
            </a:r>
            <a:r>
              <a:rPr lang="it-IT" sz="2400" dirty="0"/>
              <a:t>: È soddisfatto solo uno dei sintomi specificati nel criterio B</a:t>
            </a:r>
          </a:p>
          <a:p>
            <a:pPr marL="0" indent="0">
              <a:buNone/>
            </a:pPr>
            <a:r>
              <a:rPr lang="it-IT" sz="2400" b="1" dirty="0"/>
              <a:t>Moderata</a:t>
            </a:r>
            <a:r>
              <a:rPr lang="it-IT" sz="2400" dirty="0"/>
              <a:t>: Sono soddisfatti due o più dei sintomi specificati nel criterio B</a:t>
            </a:r>
          </a:p>
          <a:p>
            <a:pPr marL="0" indent="0">
              <a:buNone/>
            </a:pPr>
            <a:r>
              <a:rPr lang="it-IT" sz="2400" b="1" dirty="0"/>
              <a:t>Grave</a:t>
            </a:r>
            <a:r>
              <a:rPr lang="it-IT" sz="2400" dirty="0"/>
              <a:t>: Sono soddisfatti due o più dei sintomi specificati nel criterio B, oltre ai quali ci sono molteplici sintomi fisici (o un sintomo fisico molto grave).</a:t>
            </a:r>
            <a:endParaRPr lang="it-IT" sz="2400" b="1" dirty="0"/>
          </a:p>
          <a:p>
            <a:pPr marL="0" indent="0">
              <a:buNone/>
            </a:pP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338338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it-IT" sz="4000" dirty="0"/>
              <a:t>Disturbo</a:t>
            </a:r>
            <a:r>
              <a:rPr lang="en-GB" sz="4000" dirty="0"/>
              <a:t> da </a:t>
            </a:r>
            <a:r>
              <a:rPr lang="en-GB" sz="4000" dirty="0" err="1"/>
              <a:t>sintomi</a:t>
            </a:r>
            <a:r>
              <a:rPr lang="en-GB" sz="4000" dirty="0"/>
              <a:t> </a:t>
            </a:r>
            <a:r>
              <a:rPr lang="en-GB" sz="4000" dirty="0" err="1"/>
              <a:t>somatici</a:t>
            </a: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48478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Generalità:</a:t>
            </a:r>
          </a:p>
          <a:p>
            <a:r>
              <a:rPr lang="it-IT" sz="2400" dirty="0"/>
              <a:t>Il paziente è convinto o preoccupato di avere una malattia fisica sulla base di un’errata interpretazione di sintomi o sensazioni corporee</a:t>
            </a:r>
          </a:p>
          <a:p>
            <a:r>
              <a:rPr lang="en-GB" sz="2400" dirty="0"/>
              <a:t>La</a:t>
            </a:r>
            <a:r>
              <a:rPr lang="it-IT" sz="2400" dirty="0"/>
              <a:t> convinzione </a:t>
            </a:r>
            <a:r>
              <a:rPr lang="en-GB" sz="2400" dirty="0"/>
              <a:t>non </a:t>
            </a:r>
            <a:r>
              <a:rPr lang="en-GB" sz="2400" noProof="1"/>
              <a:t>raggiunge un’ intensità delirante (ma puo’ essere presente scarso insight)</a:t>
            </a:r>
          </a:p>
          <a:p>
            <a:r>
              <a:rPr lang="it-IT" sz="2400" dirty="0"/>
              <a:t>I sintomi causano  disagio significativo e/o una compromissione del funzionamento e non sono meglio spiegati da un’ altra condizione medica o psichiatrica</a:t>
            </a:r>
          </a:p>
          <a:p>
            <a:endParaRPr lang="it-IT" sz="2400" dirty="0"/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258338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/>
              <a:t>Disturbo da sintomi somatici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Epidemiologia:</a:t>
            </a:r>
          </a:p>
          <a:p>
            <a:r>
              <a:rPr lang="it-IT" sz="2400" dirty="0"/>
              <a:t>Si riscontra nel 5-15% della popolazione che afferisce ai servizi sanitari (altre stime sono più generose</a:t>
            </a:r>
            <a:r>
              <a:rPr lang="it-IT" dirty="0"/>
              <a:t>)</a:t>
            </a:r>
          </a:p>
          <a:p>
            <a:r>
              <a:rPr lang="it-IT" sz="2400" dirty="0"/>
              <a:t>Non vi sono differenze tra i sessi; l’ età di esordio si colloca tra I venti e I trent’ anni</a:t>
            </a:r>
          </a:p>
          <a:p>
            <a:r>
              <a:rPr lang="it-IT" sz="2400" dirty="0"/>
              <a:t>La prevalenza non sembra differire tra gruppi con diversa scolarità, status sociale o condizione familiare</a:t>
            </a:r>
          </a:p>
        </p:txBody>
      </p:sp>
    </p:spTree>
    <p:extLst>
      <p:ext uri="{BB962C8B-B14F-4D97-AF65-F5344CB8AC3E}">
        <p14:creationId xmlns:p14="http://schemas.microsoft.com/office/powerpoint/2010/main" val="375294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sintomi</a:t>
            </a:r>
            <a:r>
              <a:rPr lang="en-GB" sz="3600" dirty="0"/>
              <a:t> </a:t>
            </a:r>
            <a:r>
              <a:rPr lang="en-GB" sz="3600" dirty="0" err="1"/>
              <a:t>somatici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err="1"/>
              <a:t>Eziologia</a:t>
            </a:r>
            <a:r>
              <a:rPr lang="en-GB" dirty="0"/>
              <a:t>:</a:t>
            </a:r>
          </a:p>
          <a:p>
            <a:r>
              <a:rPr lang="en-GB" sz="2400" dirty="0" err="1"/>
              <a:t>Erronea</a:t>
            </a:r>
            <a:r>
              <a:rPr lang="en-GB" sz="2400" dirty="0"/>
              <a:t> </a:t>
            </a:r>
            <a:r>
              <a:rPr lang="en-GB" sz="2400" dirty="0" err="1"/>
              <a:t>interpretazione</a:t>
            </a:r>
            <a:r>
              <a:rPr lang="en-GB" sz="2400" dirty="0"/>
              <a:t> di </a:t>
            </a:r>
            <a:r>
              <a:rPr lang="en-GB" sz="2400" dirty="0" err="1"/>
              <a:t>fastidi</a:t>
            </a:r>
            <a:r>
              <a:rPr lang="en-GB" sz="2400" dirty="0"/>
              <a:t> </a:t>
            </a:r>
            <a:r>
              <a:rPr lang="en-GB" sz="2400" dirty="0" err="1"/>
              <a:t>parafisiologici</a:t>
            </a:r>
            <a:r>
              <a:rPr lang="en-GB" sz="2400" dirty="0"/>
              <a:t> (</a:t>
            </a:r>
            <a:r>
              <a:rPr lang="en-GB" sz="2400" dirty="0" err="1"/>
              <a:t>es</a:t>
            </a:r>
            <a:r>
              <a:rPr lang="en-GB" sz="2400" dirty="0"/>
              <a:t>., </a:t>
            </a:r>
            <a:r>
              <a:rPr lang="en-GB" sz="2400" dirty="0" err="1"/>
              <a:t>interpretazione</a:t>
            </a:r>
            <a:r>
              <a:rPr lang="en-GB" sz="2400" dirty="0"/>
              <a:t> </a:t>
            </a:r>
            <a:r>
              <a:rPr lang="en-GB" sz="2400" dirty="0" err="1"/>
              <a:t>della</a:t>
            </a:r>
            <a:r>
              <a:rPr lang="en-GB" sz="2400" dirty="0"/>
              <a:t> </a:t>
            </a:r>
            <a:r>
              <a:rPr lang="en-GB" sz="2400" dirty="0" err="1"/>
              <a:t>tensione</a:t>
            </a:r>
            <a:r>
              <a:rPr lang="en-GB" sz="2400" dirty="0"/>
              <a:t> </a:t>
            </a:r>
            <a:r>
              <a:rPr lang="en-GB" sz="2400" dirty="0" err="1"/>
              <a:t>addominale</a:t>
            </a:r>
            <a:r>
              <a:rPr lang="en-GB" sz="2400" dirty="0"/>
              <a:t> come </a:t>
            </a:r>
            <a:r>
              <a:rPr lang="en-GB" sz="2400" dirty="0" err="1"/>
              <a:t>dolore</a:t>
            </a:r>
            <a:r>
              <a:rPr lang="en-GB" sz="2400" dirty="0"/>
              <a:t>)</a:t>
            </a:r>
          </a:p>
          <a:p>
            <a:r>
              <a:rPr lang="en-GB" sz="2400" dirty="0" err="1"/>
              <a:t>Apprendimento</a:t>
            </a:r>
            <a:r>
              <a:rPr lang="en-GB" sz="2400" dirty="0"/>
              <a:t> </a:t>
            </a:r>
            <a:r>
              <a:rPr lang="en-GB" sz="2400" dirty="0" err="1"/>
              <a:t>sociale</a:t>
            </a:r>
            <a:r>
              <a:rPr lang="en-GB" sz="2400" dirty="0"/>
              <a:t> (</a:t>
            </a:r>
            <a:r>
              <a:rPr lang="en-GB" sz="2400" i="1" dirty="0"/>
              <a:t>social learning model</a:t>
            </a:r>
            <a:r>
              <a:rPr lang="en-GB" sz="2400" dirty="0"/>
              <a:t>): </a:t>
            </a:r>
            <a:r>
              <a:rPr lang="en-GB" sz="2400" dirty="0" err="1"/>
              <a:t>il</a:t>
            </a:r>
            <a:r>
              <a:rPr lang="en-GB" sz="2400" dirty="0"/>
              <a:t> </a:t>
            </a:r>
            <a:r>
              <a:rPr lang="en-GB" sz="2400" dirty="0" err="1"/>
              <a:t>paziente</a:t>
            </a:r>
            <a:r>
              <a:rPr lang="en-GB" sz="2400" dirty="0"/>
              <a:t> </a:t>
            </a:r>
            <a:r>
              <a:rPr lang="en-GB" sz="2400" dirty="0" err="1"/>
              <a:t>impara</a:t>
            </a:r>
            <a:r>
              <a:rPr lang="en-GB" sz="2400" dirty="0"/>
              <a:t> ad </a:t>
            </a:r>
            <a:r>
              <a:rPr lang="en-GB" sz="2400" dirty="0" err="1"/>
              <a:t>acquisire</a:t>
            </a:r>
            <a:r>
              <a:rPr lang="en-GB" sz="2400" dirty="0"/>
              <a:t> </a:t>
            </a:r>
            <a:r>
              <a:rPr lang="en-GB" sz="2400" dirty="0" err="1"/>
              <a:t>il</a:t>
            </a:r>
            <a:r>
              <a:rPr lang="en-GB" sz="2400" dirty="0"/>
              <a:t> </a:t>
            </a:r>
            <a:r>
              <a:rPr lang="en-GB" sz="2400" dirty="0" err="1"/>
              <a:t>ruolo</a:t>
            </a:r>
            <a:r>
              <a:rPr lang="en-GB" sz="2400" dirty="0"/>
              <a:t> di </a:t>
            </a:r>
            <a:r>
              <a:rPr lang="en-GB" sz="2400" dirty="0" err="1"/>
              <a:t>malato</a:t>
            </a:r>
            <a:r>
              <a:rPr lang="en-GB" sz="2400" dirty="0"/>
              <a:t> per </a:t>
            </a:r>
            <a:r>
              <a:rPr lang="en-GB" sz="2400" dirty="0" err="1"/>
              <a:t>evitare</a:t>
            </a:r>
            <a:r>
              <a:rPr lang="en-GB" sz="2400" dirty="0"/>
              <a:t> </a:t>
            </a:r>
            <a:r>
              <a:rPr lang="en-GB" sz="2400" dirty="0" err="1"/>
              <a:t>impegni</a:t>
            </a:r>
            <a:r>
              <a:rPr lang="en-GB" sz="2400" dirty="0"/>
              <a:t> </a:t>
            </a:r>
            <a:r>
              <a:rPr lang="en-GB" sz="2400" dirty="0" err="1"/>
              <a:t>spiacevoli</a:t>
            </a:r>
            <a:endParaRPr lang="en-GB" sz="2400" dirty="0"/>
          </a:p>
          <a:p>
            <a:r>
              <a:rPr lang="en-GB" sz="2400" dirty="0" err="1"/>
              <a:t>Variante</a:t>
            </a:r>
            <a:r>
              <a:rPr lang="en-GB" sz="2400" dirty="0"/>
              <a:t> di </a:t>
            </a:r>
            <a:r>
              <a:rPr lang="en-GB" sz="2400" dirty="0" err="1"/>
              <a:t>disturbi</a:t>
            </a:r>
            <a:r>
              <a:rPr lang="en-GB" sz="2400" dirty="0"/>
              <a:t> </a:t>
            </a:r>
            <a:r>
              <a:rPr lang="en-GB" sz="2400" dirty="0" err="1"/>
              <a:t>mentali</a:t>
            </a:r>
            <a:r>
              <a:rPr lang="en-GB" sz="2400" dirty="0"/>
              <a:t> (la </a:t>
            </a:r>
            <a:r>
              <a:rPr lang="en-GB" sz="2400" dirty="0" err="1"/>
              <a:t>somatizzazione</a:t>
            </a:r>
            <a:r>
              <a:rPr lang="en-GB" sz="2400" dirty="0"/>
              <a:t> è parte </a:t>
            </a:r>
            <a:r>
              <a:rPr lang="en-GB" sz="2400" dirty="0" err="1"/>
              <a:t>integrante</a:t>
            </a:r>
            <a:r>
              <a:rPr lang="en-GB" sz="2400" dirty="0"/>
              <a:t> di </a:t>
            </a:r>
            <a:r>
              <a:rPr lang="en-GB" sz="2400" dirty="0" err="1"/>
              <a:t>dei</a:t>
            </a:r>
            <a:r>
              <a:rPr lang="en-GB" sz="2400" dirty="0"/>
              <a:t> </a:t>
            </a:r>
            <a:r>
              <a:rPr lang="en-GB" sz="2400" dirty="0" err="1"/>
              <a:t>disturbi</a:t>
            </a:r>
            <a:r>
              <a:rPr lang="en-GB" sz="2400" dirty="0"/>
              <a:t> </a:t>
            </a:r>
            <a:r>
              <a:rPr lang="en-GB" sz="2400" dirty="0" err="1"/>
              <a:t>d’ansia</a:t>
            </a:r>
            <a:r>
              <a:rPr lang="en-GB" sz="2400" dirty="0"/>
              <a:t> e </a:t>
            </a:r>
            <a:r>
              <a:rPr lang="en-GB" sz="2400" dirty="0" err="1"/>
              <a:t>dell’umore</a:t>
            </a:r>
            <a:r>
              <a:rPr lang="en-GB" sz="2400" dirty="0"/>
              <a:t>)</a:t>
            </a:r>
          </a:p>
          <a:p>
            <a:r>
              <a:rPr lang="en-GB" sz="2400" dirty="0" err="1"/>
              <a:t>Trasformazione</a:t>
            </a:r>
            <a:r>
              <a:rPr lang="en-GB" sz="2400" dirty="0"/>
              <a:t> di </a:t>
            </a:r>
            <a:r>
              <a:rPr lang="en-GB" sz="2400" dirty="0" err="1"/>
              <a:t>sentimenti</a:t>
            </a:r>
            <a:r>
              <a:rPr lang="en-GB" sz="2400" dirty="0"/>
              <a:t> </a:t>
            </a:r>
            <a:r>
              <a:rPr lang="en-GB" sz="2400" dirty="0" err="1"/>
              <a:t>aggressivi</a:t>
            </a:r>
            <a:r>
              <a:rPr lang="en-GB" sz="2400" dirty="0"/>
              <a:t> </a:t>
            </a:r>
            <a:r>
              <a:rPr lang="en-GB" sz="2400" dirty="0" err="1"/>
              <a:t>ed</a:t>
            </a:r>
            <a:r>
              <a:rPr lang="en-GB" sz="2400" dirty="0"/>
              <a:t> </a:t>
            </a:r>
            <a:r>
              <a:rPr lang="en-GB" sz="2400" dirty="0" err="1"/>
              <a:t>ostili</a:t>
            </a:r>
            <a:r>
              <a:rPr lang="en-GB" sz="2400" dirty="0"/>
              <a:t> in </a:t>
            </a:r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somatici</a:t>
            </a:r>
            <a:r>
              <a:rPr lang="en-GB" sz="2400" dirty="0"/>
              <a:t> </a:t>
            </a:r>
            <a:r>
              <a:rPr lang="en-GB" sz="2400" dirty="0" err="1"/>
              <a:t>attraverso</a:t>
            </a:r>
            <a:r>
              <a:rPr lang="en-GB" sz="2400" dirty="0"/>
              <a:t> I </a:t>
            </a:r>
            <a:r>
              <a:rPr lang="en-GB" sz="2400" dirty="0" err="1"/>
              <a:t>meccanismi</a:t>
            </a:r>
            <a:r>
              <a:rPr lang="en-GB" sz="2400" dirty="0"/>
              <a:t> </a:t>
            </a:r>
            <a:r>
              <a:rPr lang="en-GB" sz="2400" dirty="0" err="1"/>
              <a:t>della</a:t>
            </a:r>
            <a:r>
              <a:rPr lang="en-GB" sz="2400" dirty="0"/>
              <a:t> </a:t>
            </a:r>
            <a:r>
              <a:rPr lang="en-GB" sz="2400" dirty="0" err="1"/>
              <a:t>repressione</a:t>
            </a:r>
            <a:r>
              <a:rPr lang="en-GB" sz="2400" dirty="0"/>
              <a:t> e </a:t>
            </a:r>
            <a:r>
              <a:rPr lang="en-GB" sz="2400" dirty="0" err="1"/>
              <a:t>dello</a:t>
            </a:r>
            <a:r>
              <a:rPr lang="en-GB" sz="2400" dirty="0"/>
              <a:t> </a:t>
            </a:r>
            <a:r>
              <a:rPr lang="en-GB" sz="2400" dirty="0" err="1"/>
              <a:t>spostamento</a:t>
            </a:r>
            <a:endParaRPr lang="en-GB" sz="2400" dirty="0"/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2013601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sintomi</a:t>
            </a:r>
            <a:r>
              <a:rPr lang="en-GB" sz="3600" dirty="0"/>
              <a:t> </a:t>
            </a:r>
            <a:r>
              <a:rPr lang="en-GB" sz="3600" dirty="0" err="1"/>
              <a:t>somatici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/>
              <a:t>Caratteristiche</a:t>
            </a:r>
            <a:r>
              <a:rPr lang="en-GB" dirty="0"/>
              <a:t> </a:t>
            </a:r>
            <a:r>
              <a:rPr lang="en-GB" dirty="0" err="1"/>
              <a:t>cliniche</a:t>
            </a:r>
            <a:r>
              <a:rPr lang="en-GB" dirty="0"/>
              <a:t>:</a:t>
            </a:r>
          </a:p>
          <a:p>
            <a:r>
              <a:rPr lang="en-GB" sz="2400" dirty="0"/>
              <a:t>I </a:t>
            </a:r>
            <a:r>
              <a:rPr lang="en-GB" sz="2400" dirty="0" err="1"/>
              <a:t>pazienti</a:t>
            </a:r>
            <a:r>
              <a:rPr lang="en-GB" sz="2400" dirty="0"/>
              <a:t> </a:t>
            </a:r>
            <a:r>
              <a:rPr lang="en-GB" sz="2400" dirty="0" err="1"/>
              <a:t>sono</a:t>
            </a:r>
            <a:r>
              <a:rPr lang="en-GB" sz="2400" dirty="0"/>
              <a:t> </a:t>
            </a:r>
            <a:r>
              <a:rPr lang="en-GB" sz="2400" dirty="0" err="1"/>
              <a:t>convinti</a:t>
            </a:r>
            <a:r>
              <a:rPr lang="en-GB" sz="2400" dirty="0"/>
              <a:t> di </a:t>
            </a:r>
            <a:r>
              <a:rPr lang="en-GB" sz="2400" dirty="0" err="1"/>
              <a:t>avere</a:t>
            </a:r>
            <a:r>
              <a:rPr lang="en-GB" sz="2400" dirty="0"/>
              <a:t> </a:t>
            </a:r>
            <a:r>
              <a:rPr lang="en-GB" sz="2400" dirty="0" err="1"/>
              <a:t>una</a:t>
            </a:r>
            <a:r>
              <a:rPr lang="en-GB" sz="2400" dirty="0"/>
              <a:t> </a:t>
            </a:r>
            <a:r>
              <a:rPr lang="en-GB" sz="2400" dirty="0" err="1"/>
              <a:t>malattia</a:t>
            </a:r>
            <a:r>
              <a:rPr lang="en-GB" sz="2400" dirty="0"/>
              <a:t> non </a:t>
            </a:r>
            <a:r>
              <a:rPr lang="en-GB" sz="2400" dirty="0" err="1"/>
              <a:t>diagnosticata</a:t>
            </a:r>
            <a:r>
              <a:rPr lang="en-GB" sz="2400" dirty="0"/>
              <a:t> (</a:t>
            </a:r>
            <a:r>
              <a:rPr lang="en-GB" sz="2400" dirty="0" err="1"/>
              <a:t>anche</a:t>
            </a:r>
            <a:r>
              <a:rPr lang="en-GB" sz="2400" dirty="0"/>
              <a:t> se </a:t>
            </a:r>
            <a:r>
              <a:rPr lang="en-GB" sz="2400" dirty="0" err="1"/>
              <a:t>questa</a:t>
            </a:r>
            <a:r>
              <a:rPr lang="en-GB" sz="2400" dirty="0"/>
              <a:t> </a:t>
            </a:r>
            <a:r>
              <a:rPr lang="en-GB" sz="2400" dirty="0" err="1"/>
              <a:t>convinzione</a:t>
            </a:r>
            <a:r>
              <a:rPr lang="en-GB" sz="2400" dirty="0"/>
              <a:t> non è </a:t>
            </a:r>
            <a:r>
              <a:rPr lang="en-GB" sz="2400" dirty="0" err="1"/>
              <a:t>delirante</a:t>
            </a:r>
            <a:r>
              <a:rPr lang="en-GB" sz="2400" dirty="0"/>
              <a:t>)</a:t>
            </a:r>
          </a:p>
          <a:p>
            <a:r>
              <a:rPr lang="en-GB" sz="2400" dirty="0" err="1"/>
              <a:t>Spesso</a:t>
            </a:r>
            <a:r>
              <a:rPr lang="en-GB" sz="2400" dirty="0"/>
              <a:t> la </a:t>
            </a:r>
            <a:r>
              <a:rPr lang="en-GB" sz="2400" dirty="0" err="1"/>
              <a:t>convinzione</a:t>
            </a:r>
            <a:r>
              <a:rPr lang="en-GB" sz="2400" dirty="0"/>
              <a:t> </a:t>
            </a:r>
            <a:r>
              <a:rPr lang="en-GB" sz="2400" dirty="0" err="1"/>
              <a:t>riguarda</a:t>
            </a:r>
            <a:r>
              <a:rPr lang="en-GB" sz="2400" dirty="0"/>
              <a:t> </a:t>
            </a:r>
            <a:r>
              <a:rPr lang="en-GB" sz="2400" dirty="0" err="1"/>
              <a:t>una</a:t>
            </a:r>
            <a:r>
              <a:rPr lang="en-GB" sz="2400" dirty="0"/>
              <a:t> </a:t>
            </a:r>
            <a:r>
              <a:rPr lang="en-GB" sz="2400" dirty="0" err="1"/>
              <a:t>specifica</a:t>
            </a:r>
            <a:r>
              <a:rPr lang="en-GB" sz="2400" dirty="0"/>
              <a:t> </a:t>
            </a:r>
            <a:r>
              <a:rPr lang="en-GB" sz="2400" dirty="0" err="1"/>
              <a:t>malattia</a:t>
            </a:r>
            <a:r>
              <a:rPr lang="en-GB" sz="2400" dirty="0"/>
              <a:t> (</a:t>
            </a:r>
            <a:r>
              <a:rPr lang="en-GB" sz="2400" dirty="0" err="1"/>
              <a:t>che</a:t>
            </a:r>
            <a:r>
              <a:rPr lang="en-GB" sz="2400" dirty="0"/>
              <a:t> </a:t>
            </a:r>
            <a:r>
              <a:rPr lang="en-GB" sz="2400" dirty="0" err="1"/>
              <a:t>puo</a:t>
            </a:r>
            <a:r>
              <a:rPr lang="en-GB" sz="2400" dirty="0"/>
              <a:t>’ </a:t>
            </a:r>
            <a:r>
              <a:rPr lang="en-GB" sz="2400" dirty="0" err="1"/>
              <a:t>cambiare</a:t>
            </a:r>
            <a:r>
              <a:rPr lang="en-GB" sz="2400" dirty="0"/>
              <a:t> </a:t>
            </a:r>
            <a:r>
              <a:rPr lang="en-GB" sz="2400" dirty="0" err="1"/>
              <a:t>nel</a:t>
            </a:r>
            <a:r>
              <a:rPr lang="en-GB" sz="2400" dirty="0"/>
              <a:t> tempo)</a:t>
            </a:r>
          </a:p>
          <a:p>
            <a:r>
              <a:rPr lang="en-GB" sz="2400" dirty="0" err="1"/>
              <a:t>Frequente</a:t>
            </a:r>
            <a:r>
              <a:rPr lang="en-GB" sz="2400" dirty="0"/>
              <a:t> </a:t>
            </a:r>
            <a:r>
              <a:rPr lang="en-GB" sz="2400" dirty="0" err="1"/>
              <a:t>comorbidità</a:t>
            </a:r>
            <a:r>
              <a:rPr lang="en-GB" sz="2400" dirty="0"/>
              <a:t> con </a:t>
            </a:r>
            <a:r>
              <a:rPr lang="en-GB" sz="2400" dirty="0" err="1"/>
              <a:t>disturbi</a:t>
            </a:r>
            <a:r>
              <a:rPr lang="en-GB" sz="2400" dirty="0"/>
              <a:t> </a:t>
            </a:r>
            <a:r>
              <a:rPr lang="en-GB" sz="2400" dirty="0" err="1"/>
              <a:t>ansiosi</a:t>
            </a:r>
            <a:r>
              <a:rPr lang="en-GB" sz="2400" dirty="0"/>
              <a:t> e </a:t>
            </a:r>
            <a:r>
              <a:rPr lang="en-GB" sz="2400" dirty="0" err="1"/>
              <a:t>depressivi</a:t>
            </a:r>
            <a:endParaRPr lang="en-GB" sz="2400" dirty="0"/>
          </a:p>
          <a:p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somatici</a:t>
            </a:r>
            <a:r>
              <a:rPr lang="en-GB" sz="2400" dirty="0"/>
              <a:t> </a:t>
            </a:r>
            <a:r>
              <a:rPr lang="en-GB" sz="2400" dirty="0" err="1"/>
              <a:t>transitori</a:t>
            </a:r>
            <a:r>
              <a:rPr lang="en-GB" sz="2400" dirty="0"/>
              <a:t> </a:t>
            </a:r>
            <a:r>
              <a:rPr lang="en-GB" sz="2400" dirty="0" err="1"/>
              <a:t>sono</a:t>
            </a:r>
            <a:r>
              <a:rPr lang="en-GB" sz="2400" dirty="0"/>
              <a:t> </a:t>
            </a:r>
            <a:r>
              <a:rPr lang="en-GB" sz="2400" dirty="0" err="1"/>
              <a:t>molto</a:t>
            </a:r>
            <a:r>
              <a:rPr lang="en-GB" sz="2400" dirty="0"/>
              <a:t> </a:t>
            </a:r>
            <a:r>
              <a:rPr lang="en-GB" sz="2400" dirty="0" err="1"/>
              <a:t>frequenti</a:t>
            </a:r>
            <a:r>
              <a:rPr lang="en-GB" sz="2400" dirty="0"/>
              <a:t> </a:t>
            </a:r>
            <a:r>
              <a:rPr lang="en-GB" sz="2400" dirty="0" err="1"/>
              <a:t>durante</a:t>
            </a:r>
            <a:r>
              <a:rPr lang="en-GB" sz="2400" dirty="0"/>
              <a:t> o </a:t>
            </a:r>
            <a:r>
              <a:rPr lang="en-GB" sz="2400" dirty="0" err="1"/>
              <a:t>dopo</a:t>
            </a:r>
            <a:r>
              <a:rPr lang="en-GB" sz="2400" dirty="0"/>
              <a:t> </a:t>
            </a:r>
            <a:r>
              <a:rPr lang="en-GB" sz="2400" dirty="0" err="1"/>
              <a:t>periodi</a:t>
            </a:r>
            <a:r>
              <a:rPr lang="en-GB" sz="2400" dirty="0"/>
              <a:t> di stress </a:t>
            </a:r>
            <a:r>
              <a:rPr lang="en-GB" sz="2400" dirty="0" err="1"/>
              <a:t>intenso</a:t>
            </a:r>
            <a:r>
              <a:rPr lang="en-GB" sz="2400" dirty="0"/>
              <a:t>, </a:t>
            </a:r>
            <a:r>
              <a:rPr lang="en-GB" sz="2400" dirty="0" err="1"/>
              <a:t>soprattutto</a:t>
            </a:r>
            <a:r>
              <a:rPr lang="en-GB" sz="2400" dirty="0"/>
              <a:t> </a:t>
            </a:r>
            <a:r>
              <a:rPr lang="en-GB" sz="2400" dirty="0" err="1"/>
              <a:t>problemi</a:t>
            </a:r>
            <a:r>
              <a:rPr lang="en-GB" sz="2400" dirty="0"/>
              <a:t> di salute. In </a:t>
            </a:r>
            <a:r>
              <a:rPr lang="en-GB" sz="2400" dirty="0" err="1"/>
              <a:t>qualche</a:t>
            </a:r>
            <a:r>
              <a:rPr lang="en-GB" sz="2400" dirty="0"/>
              <a:t> </a:t>
            </a:r>
            <a:r>
              <a:rPr lang="en-GB" sz="2400" dirty="0" err="1"/>
              <a:t>caso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possono</a:t>
            </a:r>
            <a:r>
              <a:rPr lang="en-GB" sz="2400" dirty="0"/>
              <a:t> </a:t>
            </a:r>
            <a:r>
              <a:rPr lang="en-GB" sz="2400" dirty="0" err="1"/>
              <a:t>cronicizzarsi</a:t>
            </a:r>
            <a:r>
              <a:rPr lang="en-GB" sz="2400" dirty="0"/>
              <a:t>, ad </a:t>
            </a:r>
            <a:r>
              <a:rPr lang="en-GB" sz="2400" dirty="0" err="1"/>
              <a:t>esempio</a:t>
            </a:r>
            <a:r>
              <a:rPr lang="en-GB" sz="2400" dirty="0"/>
              <a:t> per </a:t>
            </a:r>
            <a:r>
              <a:rPr lang="en-GB" sz="2400" dirty="0" err="1"/>
              <a:t>rinforzo</a:t>
            </a:r>
            <a:r>
              <a:rPr lang="en-GB" sz="2400" dirty="0"/>
              <a:t> </a:t>
            </a:r>
            <a:r>
              <a:rPr lang="en-GB" sz="2400" dirty="0" err="1"/>
              <a:t>ambientale</a:t>
            </a:r>
            <a:r>
              <a:rPr lang="en-GB" sz="2400" dirty="0"/>
              <a:t> o </a:t>
            </a:r>
            <a:r>
              <a:rPr lang="en-GB" sz="2400" dirty="0" err="1"/>
              <a:t>medicalizzazione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843112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sintomi</a:t>
            </a:r>
            <a:r>
              <a:rPr lang="en-GB" sz="3600" dirty="0"/>
              <a:t> </a:t>
            </a:r>
            <a:r>
              <a:rPr lang="en-GB" sz="3600" dirty="0" err="1"/>
              <a:t>somatici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err="1"/>
              <a:t>Diagnosi</a:t>
            </a:r>
            <a:r>
              <a:rPr lang="en-GB" dirty="0"/>
              <a:t> </a:t>
            </a:r>
            <a:r>
              <a:rPr lang="en-GB" dirty="0" err="1"/>
              <a:t>differenziale</a:t>
            </a:r>
            <a:r>
              <a:rPr lang="en-GB" dirty="0"/>
              <a:t>:</a:t>
            </a:r>
          </a:p>
          <a:p>
            <a:r>
              <a:rPr lang="en-GB" sz="2400" dirty="0" err="1"/>
              <a:t>Malattie</a:t>
            </a:r>
            <a:r>
              <a:rPr lang="en-GB" sz="2400" dirty="0"/>
              <a:t> </a:t>
            </a:r>
            <a:r>
              <a:rPr lang="en-GB" sz="2400" dirty="0" err="1"/>
              <a:t>organiche</a:t>
            </a:r>
            <a:r>
              <a:rPr lang="en-GB" sz="2400" dirty="0"/>
              <a:t> (</a:t>
            </a:r>
            <a:r>
              <a:rPr lang="en-GB" sz="2400" dirty="0" err="1"/>
              <a:t>soprattutto</a:t>
            </a:r>
            <a:r>
              <a:rPr lang="en-GB" sz="2400" dirty="0"/>
              <a:t> di </a:t>
            </a:r>
            <a:r>
              <a:rPr lang="en-GB" sz="2400" dirty="0" err="1"/>
              <a:t>ardua</a:t>
            </a:r>
            <a:r>
              <a:rPr lang="en-GB" sz="2400" dirty="0"/>
              <a:t> </a:t>
            </a:r>
            <a:r>
              <a:rPr lang="en-GB" sz="2400" dirty="0" err="1"/>
              <a:t>diagnosi</a:t>
            </a:r>
            <a:r>
              <a:rPr lang="en-GB" sz="2400" dirty="0"/>
              <a:t>)</a:t>
            </a:r>
          </a:p>
          <a:p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conversione</a:t>
            </a:r>
            <a:endParaRPr lang="en-GB" sz="2400" dirty="0"/>
          </a:p>
          <a:p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dismorfismo</a:t>
            </a:r>
            <a:r>
              <a:rPr lang="en-GB" sz="2400" dirty="0"/>
              <a:t> </a:t>
            </a:r>
            <a:r>
              <a:rPr lang="en-GB" sz="2400" dirty="0" err="1"/>
              <a:t>corporeo</a:t>
            </a:r>
            <a:endParaRPr lang="en-GB" sz="2400" dirty="0"/>
          </a:p>
          <a:p>
            <a:r>
              <a:rPr lang="en-GB" sz="2400" dirty="0" err="1"/>
              <a:t>Disturbi</a:t>
            </a:r>
            <a:r>
              <a:rPr lang="en-GB" sz="2400" dirty="0"/>
              <a:t> </a:t>
            </a:r>
            <a:r>
              <a:rPr lang="en-GB" sz="2400" dirty="0" err="1"/>
              <a:t>d’ansia</a:t>
            </a:r>
            <a:endParaRPr lang="en-GB" sz="2400" dirty="0"/>
          </a:p>
          <a:p>
            <a:r>
              <a:rPr lang="en-GB" sz="2400" dirty="0" err="1"/>
              <a:t>Disturbi</a:t>
            </a:r>
            <a:r>
              <a:rPr lang="en-GB" sz="2400" dirty="0"/>
              <a:t> </a:t>
            </a:r>
            <a:r>
              <a:rPr lang="en-GB" sz="2400" dirty="0" err="1"/>
              <a:t>depressivi</a:t>
            </a:r>
            <a:endParaRPr lang="en-GB" sz="2400" dirty="0"/>
          </a:p>
          <a:p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attacchi</a:t>
            </a:r>
            <a:r>
              <a:rPr lang="en-GB" sz="2400" dirty="0"/>
              <a:t> di </a:t>
            </a:r>
            <a:r>
              <a:rPr lang="en-GB" sz="2400" dirty="0" err="1"/>
              <a:t>panico</a:t>
            </a:r>
            <a:endParaRPr lang="en-GB" sz="2400" dirty="0"/>
          </a:p>
          <a:p>
            <a:r>
              <a:rPr lang="en-GB" sz="2400" dirty="0" err="1"/>
              <a:t>Disturbo</a:t>
            </a:r>
            <a:r>
              <a:rPr lang="en-GB" sz="2400" dirty="0"/>
              <a:t> </a:t>
            </a:r>
            <a:r>
              <a:rPr lang="en-GB" sz="2400" dirty="0" err="1"/>
              <a:t>delirante</a:t>
            </a:r>
            <a:r>
              <a:rPr lang="en-GB" sz="2400" dirty="0"/>
              <a:t> e </a:t>
            </a:r>
            <a:r>
              <a:rPr lang="en-GB" sz="2400" dirty="0" err="1"/>
              <a:t>altri</a:t>
            </a:r>
            <a:r>
              <a:rPr lang="en-GB" sz="2400" dirty="0"/>
              <a:t> </a:t>
            </a:r>
            <a:r>
              <a:rPr lang="en-GB" sz="2400" dirty="0" err="1"/>
              <a:t>disturbi</a:t>
            </a:r>
            <a:r>
              <a:rPr lang="en-GB" sz="2400" dirty="0"/>
              <a:t> </a:t>
            </a:r>
            <a:r>
              <a:rPr lang="en-GB" sz="2400" dirty="0" err="1"/>
              <a:t>psicotici</a:t>
            </a:r>
            <a:endParaRPr lang="en-GB" sz="2400" dirty="0"/>
          </a:p>
          <a:p>
            <a:r>
              <a:rPr lang="en-GB" sz="2400" dirty="0" err="1"/>
              <a:t>Disturbo</a:t>
            </a:r>
            <a:r>
              <a:rPr lang="en-GB" sz="2400" dirty="0"/>
              <a:t> </a:t>
            </a:r>
            <a:r>
              <a:rPr lang="en-GB" sz="2400" dirty="0" err="1"/>
              <a:t>fittizio</a:t>
            </a:r>
            <a:endParaRPr lang="en-GB" sz="2400" dirty="0"/>
          </a:p>
          <a:p>
            <a:r>
              <a:rPr lang="en-GB" sz="2400" dirty="0" err="1"/>
              <a:t>Simulazione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342931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sintomi</a:t>
            </a:r>
            <a:r>
              <a:rPr lang="en-GB" sz="3600" dirty="0"/>
              <a:t> </a:t>
            </a:r>
            <a:r>
              <a:rPr lang="en-GB" sz="3600" dirty="0" err="1"/>
              <a:t>somatici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/>
              <a:t>Decorso</a:t>
            </a:r>
            <a:r>
              <a:rPr lang="en-GB" dirty="0"/>
              <a:t> e </a:t>
            </a:r>
            <a:r>
              <a:rPr lang="en-GB" dirty="0" err="1"/>
              <a:t>prognosi</a:t>
            </a:r>
            <a:r>
              <a:rPr lang="en-GB" dirty="0"/>
              <a:t>:</a:t>
            </a:r>
          </a:p>
          <a:p>
            <a:r>
              <a:rPr lang="en-GB" sz="2400" dirty="0"/>
              <a:t>Si </a:t>
            </a:r>
            <a:r>
              <a:rPr lang="en-GB" sz="2400" dirty="0" err="1"/>
              <a:t>presenta</a:t>
            </a:r>
            <a:r>
              <a:rPr lang="en-GB" sz="2400" dirty="0"/>
              <a:t> con </a:t>
            </a:r>
            <a:r>
              <a:rPr lang="en-GB" sz="2400" dirty="0" err="1"/>
              <a:t>episodi</a:t>
            </a:r>
            <a:r>
              <a:rPr lang="en-GB" sz="2400" dirty="0"/>
              <a:t> </a:t>
            </a:r>
            <a:r>
              <a:rPr lang="en-GB" sz="2400" dirty="0" err="1"/>
              <a:t>che</a:t>
            </a:r>
            <a:r>
              <a:rPr lang="en-GB" sz="2400" dirty="0"/>
              <a:t> </a:t>
            </a:r>
            <a:r>
              <a:rPr lang="en-GB" sz="2400" dirty="0" err="1"/>
              <a:t>durano</a:t>
            </a:r>
            <a:r>
              <a:rPr lang="en-GB" sz="2400" dirty="0"/>
              <a:t> </a:t>
            </a:r>
            <a:r>
              <a:rPr lang="en-GB" sz="2400" dirty="0" err="1"/>
              <a:t>mesi</a:t>
            </a:r>
            <a:r>
              <a:rPr lang="en-GB" sz="2400" dirty="0"/>
              <a:t> o </a:t>
            </a:r>
            <a:r>
              <a:rPr lang="en-GB" sz="2400" dirty="0" err="1"/>
              <a:t>anni</a:t>
            </a:r>
            <a:r>
              <a:rPr lang="en-GB" sz="2400" dirty="0"/>
              <a:t>, </a:t>
            </a:r>
            <a:r>
              <a:rPr lang="en-GB" sz="2400" dirty="0" err="1"/>
              <a:t>spesso</a:t>
            </a:r>
            <a:r>
              <a:rPr lang="en-GB" sz="2400" dirty="0"/>
              <a:t> </a:t>
            </a:r>
            <a:r>
              <a:rPr lang="en-GB" sz="2400" dirty="0" err="1"/>
              <a:t>correlati</a:t>
            </a:r>
            <a:r>
              <a:rPr lang="en-GB" sz="2400" dirty="0"/>
              <a:t> a stress </a:t>
            </a:r>
            <a:r>
              <a:rPr lang="en-GB" sz="2400" dirty="0" err="1"/>
              <a:t>psicosociali</a:t>
            </a:r>
            <a:r>
              <a:rPr lang="en-GB" sz="2400" dirty="0"/>
              <a:t> e </a:t>
            </a:r>
            <a:r>
              <a:rPr lang="en-GB" sz="2400" dirty="0" err="1"/>
              <a:t>fisici</a:t>
            </a:r>
            <a:r>
              <a:rPr lang="en-GB" sz="2400" dirty="0"/>
              <a:t> </a:t>
            </a:r>
            <a:r>
              <a:rPr lang="en-GB" sz="2400" dirty="0" err="1"/>
              <a:t>palesi</a:t>
            </a:r>
            <a:endParaRPr lang="en-GB" sz="2400" dirty="0"/>
          </a:p>
          <a:p>
            <a:r>
              <a:rPr lang="en-GB" sz="2400" dirty="0"/>
              <a:t>Da un </a:t>
            </a:r>
            <a:r>
              <a:rPr lang="en-GB" sz="2400" dirty="0" err="1"/>
              <a:t>terzo</a:t>
            </a:r>
            <a:r>
              <a:rPr lang="en-GB" sz="2400" dirty="0"/>
              <a:t> </a:t>
            </a:r>
            <a:r>
              <a:rPr lang="en-GB" sz="2400" dirty="0" err="1"/>
              <a:t>alla</a:t>
            </a:r>
            <a:r>
              <a:rPr lang="en-GB" sz="2400" dirty="0"/>
              <a:t> </a:t>
            </a:r>
            <a:r>
              <a:rPr lang="en-GB" sz="2400" dirty="0" err="1"/>
              <a:t>metà</a:t>
            </a:r>
            <a:r>
              <a:rPr lang="en-GB" sz="2400" dirty="0"/>
              <a:t> </a:t>
            </a:r>
            <a:r>
              <a:rPr lang="en-GB" sz="2400" dirty="0" err="1"/>
              <a:t>dei</a:t>
            </a:r>
            <a:r>
              <a:rPr lang="en-GB" sz="2400" dirty="0"/>
              <a:t> </a:t>
            </a:r>
            <a:r>
              <a:rPr lang="en-GB" sz="2400" dirty="0" err="1"/>
              <a:t>pazienti</a:t>
            </a:r>
            <a:r>
              <a:rPr lang="en-GB" sz="2400" dirty="0"/>
              <a:t> </a:t>
            </a:r>
            <a:r>
              <a:rPr lang="en-GB" sz="2400" dirty="0" err="1"/>
              <a:t>migliora</a:t>
            </a:r>
            <a:r>
              <a:rPr lang="en-GB" sz="2400" dirty="0"/>
              <a:t> </a:t>
            </a:r>
            <a:r>
              <a:rPr lang="en-GB" sz="2400" dirty="0" err="1"/>
              <a:t>significativamente</a:t>
            </a:r>
            <a:endParaRPr lang="en-GB" sz="2400" dirty="0"/>
          </a:p>
          <a:p>
            <a:r>
              <a:rPr lang="en-GB" sz="2400" dirty="0" err="1"/>
              <a:t>Fattori</a:t>
            </a:r>
            <a:r>
              <a:rPr lang="en-GB" sz="2400" dirty="0"/>
              <a:t> </a:t>
            </a:r>
            <a:r>
              <a:rPr lang="en-GB" sz="2400" dirty="0" err="1"/>
              <a:t>prognostici</a:t>
            </a:r>
            <a:r>
              <a:rPr lang="en-GB" sz="2400" dirty="0"/>
              <a:t> </a:t>
            </a:r>
            <a:r>
              <a:rPr lang="en-GB" sz="2400" dirty="0" err="1"/>
              <a:t>positivi</a:t>
            </a:r>
            <a:r>
              <a:rPr lang="en-GB" sz="2400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err="1"/>
              <a:t>Elevato</a:t>
            </a:r>
            <a:r>
              <a:rPr lang="en-GB" sz="2000" dirty="0"/>
              <a:t> status </a:t>
            </a:r>
            <a:r>
              <a:rPr lang="en-GB" sz="2000" dirty="0" err="1"/>
              <a:t>socioeconomico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GB" sz="2000" dirty="0" err="1"/>
              <a:t>Esordio</a:t>
            </a:r>
            <a:r>
              <a:rPr lang="en-GB" sz="2000" dirty="0"/>
              <a:t> </a:t>
            </a:r>
            <a:r>
              <a:rPr lang="en-GB" sz="2000" dirty="0" err="1"/>
              <a:t>improvviso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GB" sz="2000" dirty="0" err="1"/>
              <a:t>Sintomi</a:t>
            </a:r>
            <a:r>
              <a:rPr lang="en-GB" sz="2000" dirty="0"/>
              <a:t> </a:t>
            </a:r>
            <a:r>
              <a:rPr lang="en-GB" sz="2000" dirty="0" err="1"/>
              <a:t>ansiosi</a:t>
            </a:r>
            <a:r>
              <a:rPr lang="en-GB" sz="2000" dirty="0"/>
              <a:t> e /o </a:t>
            </a:r>
            <a:r>
              <a:rPr lang="en-GB" sz="2000" dirty="0" err="1"/>
              <a:t>depressivi</a:t>
            </a:r>
            <a:r>
              <a:rPr lang="en-GB" sz="2000" dirty="0"/>
              <a:t> </a:t>
            </a:r>
            <a:r>
              <a:rPr lang="en-GB" sz="2000" dirty="0" err="1"/>
              <a:t>responsivi</a:t>
            </a:r>
            <a:r>
              <a:rPr lang="en-GB" sz="2000" dirty="0"/>
              <a:t> al </a:t>
            </a:r>
            <a:r>
              <a:rPr lang="en-GB" sz="2000" dirty="0" err="1"/>
              <a:t>trattamento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GB" sz="2000" dirty="0" err="1"/>
              <a:t>Assenza</a:t>
            </a:r>
            <a:r>
              <a:rPr lang="en-GB" sz="2000" dirty="0"/>
              <a:t> di </a:t>
            </a:r>
            <a:r>
              <a:rPr lang="en-GB" sz="2000" dirty="0" err="1"/>
              <a:t>disturbi</a:t>
            </a:r>
            <a:r>
              <a:rPr lang="en-GB" sz="2000" dirty="0"/>
              <a:t> </a:t>
            </a:r>
            <a:r>
              <a:rPr lang="en-GB" sz="2000" dirty="0" err="1"/>
              <a:t>della</a:t>
            </a:r>
            <a:r>
              <a:rPr lang="en-GB" sz="2000" dirty="0"/>
              <a:t> </a:t>
            </a:r>
            <a:r>
              <a:rPr lang="en-GB" sz="2000" dirty="0" err="1"/>
              <a:t>personalità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GB" sz="2000" dirty="0" err="1"/>
              <a:t>Assenza</a:t>
            </a:r>
            <a:r>
              <a:rPr lang="en-GB" sz="2000" dirty="0"/>
              <a:t> di </a:t>
            </a:r>
            <a:r>
              <a:rPr lang="en-GB" sz="2000" dirty="0" err="1"/>
              <a:t>malattia</a:t>
            </a:r>
            <a:r>
              <a:rPr lang="en-GB" sz="2000" dirty="0"/>
              <a:t> </a:t>
            </a:r>
            <a:r>
              <a:rPr lang="en-GB" sz="2000" dirty="0" err="1"/>
              <a:t>fisica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214466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sintomi</a:t>
            </a:r>
            <a:r>
              <a:rPr lang="en-GB" sz="3600" dirty="0"/>
              <a:t> </a:t>
            </a:r>
            <a:r>
              <a:rPr lang="en-GB" sz="3600" dirty="0" err="1"/>
              <a:t>somatici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Trattamento:</a:t>
            </a:r>
          </a:p>
          <a:p>
            <a:r>
              <a:rPr lang="en-GB" sz="2400" dirty="0"/>
              <a:t>C’è solitamente </a:t>
            </a:r>
            <a:r>
              <a:rPr lang="en-GB" sz="2400" dirty="0" err="1"/>
              <a:t>resistenza</a:t>
            </a:r>
            <a:r>
              <a:rPr lang="en-GB" sz="2400" dirty="0"/>
              <a:t> </a:t>
            </a:r>
            <a:r>
              <a:rPr lang="en-GB" sz="2400" dirty="0" err="1"/>
              <a:t>alla</a:t>
            </a:r>
            <a:r>
              <a:rPr lang="en-GB" sz="2400" dirty="0"/>
              <a:t> </a:t>
            </a:r>
            <a:r>
              <a:rPr lang="en-GB" sz="2400" dirty="0" err="1"/>
              <a:t>terapia</a:t>
            </a:r>
            <a:r>
              <a:rPr lang="en-GB" sz="2400" dirty="0"/>
              <a:t> </a:t>
            </a:r>
            <a:r>
              <a:rPr lang="en-GB" sz="2400" dirty="0" err="1"/>
              <a:t>farmacologica</a:t>
            </a:r>
            <a:r>
              <a:rPr lang="en-GB" sz="2400" dirty="0"/>
              <a:t> (</a:t>
            </a:r>
            <a:r>
              <a:rPr lang="en-GB" sz="2400" dirty="0" err="1"/>
              <a:t>eccetto</a:t>
            </a:r>
            <a:r>
              <a:rPr lang="en-GB" sz="2400" dirty="0"/>
              <a:t> </a:t>
            </a:r>
            <a:r>
              <a:rPr lang="en-GB" sz="2400" dirty="0" err="1"/>
              <a:t>quando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somatici</a:t>
            </a:r>
            <a:r>
              <a:rPr lang="en-GB" sz="2400" dirty="0"/>
              <a:t> </a:t>
            </a:r>
            <a:r>
              <a:rPr lang="en-GB" sz="2400" dirty="0" err="1"/>
              <a:t>siano</a:t>
            </a:r>
            <a:r>
              <a:rPr lang="en-GB" sz="2400" dirty="0"/>
              <a:t> </a:t>
            </a:r>
            <a:r>
              <a:rPr lang="en-GB" sz="2400" dirty="0" err="1"/>
              <a:t>secondari</a:t>
            </a:r>
            <a:r>
              <a:rPr lang="en-GB" sz="2400" dirty="0"/>
              <a:t> a un </a:t>
            </a:r>
            <a:r>
              <a:rPr lang="en-GB" sz="2400" dirty="0" err="1"/>
              <a:t>disturbo</a:t>
            </a:r>
            <a:r>
              <a:rPr lang="en-GB" sz="2400" dirty="0"/>
              <a:t> </a:t>
            </a:r>
            <a:r>
              <a:rPr lang="en-GB" sz="2400" dirty="0" err="1"/>
              <a:t>trattabile</a:t>
            </a:r>
            <a:r>
              <a:rPr lang="en-GB" sz="2400" dirty="0"/>
              <a:t>)</a:t>
            </a:r>
          </a:p>
          <a:p>
            <a:r>
              <a:rPr lang="en-GB" sz="2400" dirty="0" err="1"/>
              <a:t>Psicoterapia</a:t>
            </a:r>
            <a:r>
              <a:rPr lang="en-GB" sz="2400" dirty="0"/>
              <a:t> di </a:t>
            </a:r>
            <a:r>
              <a:rPr lang="en-GB" sz="2400" dirty="0" err="1"/>
              <a:t>gruppo</a:t>
            </a:r>
            <a:r>
              <a:rPr lang="en-GB" sz="2400" dirty="0"/>
              <a:t> e </a:t>
            </a:r>
            <a:r>
              <a:rPr lang="en-GB" sz="2400" dirty="0" err="1"/>
              <a:t>individuale</a:t>
            </a:r>
            <a:endParaRPr lang="en-GB" sz="2400" dirty="0"/>
          </a:p>
          <a:p>
            <a:r>
              <a:rPr lang="en-GB" sz="2400" dirty="0" err="1"/>
              <a:t>Visite</a:t>
            </a:r>
            <a:r>
              <a:rPr lang="en-GB" sz="2400" dirty="0"/>
              <a:t> </a:t>
            </a:r>
            <a:r>
              <a:rPr lang="en-GB" sz="2400" dirty="0" err="1"/>
              <a:t>mediche</a:t>
            </a:r>
            <a:r>
              <a:rPr lang="en-GB" sz="2400" dirty="0"/>
              <a:t> </a:t>
            </a:r>
            <a:r>
              <a:rPr lang="en-GB" sz="2400" dirty="0" err="1"/>
              <a:t>regolari</a:t>
            </a:r>
            <a:r>
              <a:rPr lang="en-GB" sz="2400" dirty="0"/>
              <a:t> per </a:t>
            </a:r>
            <a:r>
              <a:rPr lang="en-GB" sz="2400" dirty="0" err="1"/>
              <a:t>rassicurare</a:t>
            </a:r>
            <a:r>
              <a:rPr lang="en-GB" sz="2400" dirty="0"/>
              <a:t> </a:t>
            </a:r>
            <a:r>
              <a:rPr lang="en-GB" sz="2400" dirty="0" err="1"/>
              <a:t>il</a:t>
            </a:r>
            <a:r>
              <a:rPr lang="en-GB" sz="2400" dirty="0"/>
              <a:t> </a:t>
            </a:r>
            <a:r>
              <a:rPr lang="en-GB" sz="2400" dirty="0" err="1"/>
              <a:t>paziente</a:t>
            </a:r>
            <a:r>
              <a:rPr lang="en-GB" sz="2400" dirty="0"/>
              <a:t>, </a:t>
            </a:r>
            <a:r>
              <a:rPr lang="en-GB" sz="2400" dirty="0" err="1"/>
              <a:t>evitando</a:t>
            </a:r>
            <a:r>
              <a:rPr lang="en-GB" sz="2400" dirty="0"/>
              <a:t> </a:t>
            </a:r>
            <a:r>
              <a:rPr lang="en-GB" sz="2400" dirty="0" err="1"/>
              <a:t>tuttavia</a:t>
            </a:r>
            <a:r>
              <a:rPr lang="en-GB" sz="2400" dirty="0"/>
              <a:t> </a:t>
            </a:r>
            <a:r>
              <a:rPr lang="en-GB" sz="2400" dirty="0" err="1"/>
              <a:t>danni</a:t>
            </a:r>
            <a:r>
              <a:rPr lang="en-GB" sz="2400" dirty="0"/>
              <a:t> </a:t>
            </a:r>
            <a:r>
              <a:rPr lang="en-GB" sz="2400" dirty="0" err="1"/>
              <a:t>iatrogeni</a:t>
            </a:r>
            <a:r>
              <a:rPr lang="en-GB" sz="2400" dirty="0"/>
              <a:t>!</a:t>
            </a:r>
          </a:p>
          <a:p>
            <a:r>
              <a:rPr lang="en-GB" sz="2400" dirty="0" err="1"/>
              <a:t>Migliorare</a:t>
            </a:r>
            <a:r>
              <a:rPr lang="en-GB" sz="2400" dirty="0"/>
              <a:t> </a:t>
            </a:r>
            <a:r>
              <a:rPr lang="en-GB" sz="2400" dirty="0" err="1"/>
              <a:t>il</a:t>
            </a:r>
            <a:r>
              <a:rPr lang="en-GB" sz="2400" dirty="0"/>
              <a:t> coping </a:t>
            </a:r>
            <a:r>
              <a:rPr lang="en-GB" sz="2400" dirty="0" err="1"/>
              <a:t>allo</a:t>
            </a:r>
            <a:r>
              <a:rPr lang="en-GB" sz="2400" dirty="0"/>
              <a:t> stress, </a:t>
            </a:r>
            <a:r>
              <a:rPr lang="en-GB" sz="2400" dirty="0" err="1"/>
              <a:t>senza</a:t>
            </a:r>
            <a:r>
              <a:rPr lang="en-GB" sz="2400" dirty="0"/>
              <a:t> </a:t>
            </a:r>
            <a:r>
              <a:rPr lang="en-GB" sz="2400" dirty="0" err="1"/>
              <a:t>rafforzare</a:t>
            </a:r>
            <a:r>
              <a:rPr lang="en-GB" sz="2400" dirty="0"/>
              <a:t> </a:t>
            </a:r>
            <a:r>
              <a:rPr lang="en-GB" sz="2400" dirty="0" err="1"/>
              <a:t>il</a:t>
            </a:r>
            <a:r>
              <a:rPr lang="en-GB" sz="2400" dirty="0"/>
              <a:t> </a:t>
            </a:r>
            <a:r>
              <a:rPr lang="en-GB" sz="2400" dirty="0" err="1"/>
              <a:t>comportamento</a:t>
            </a:r>
            <a:r>
              <a:rPr lang="en-GB" sz="2400" dirty="0"/>
              <a:t> di </a:t>
            </a:r>
            <a:r>
              <a:rPr lang="en-GB" sz="2400" dirty="0" err="1"/>
              <a:t>malattia</a:t>
            </a:r>
            <a:r>
              <a:rPr lang="en-GB" sz="2400" dirty="0"/>
              <a:t> e </a:t>
            </a:r>
            <a:r>
              <a:rPr lang="en-GB" sz="2400" dirty="0" err="1"/>
              <a:t>il</a:t>
            </a:r>
            <a:r>
              <a:rPr lang="en-GB" sz="2400" dirty="0"/>
              <a:t> </a:t>
            </a:r>
            <a:r>
              <a:rPr lang="en-GB" sz="2400" dirty="0" err="1"/>
              <a:t>guadagno</a:t>
            </a:r>
            <a:r>
              <a:rPr lang="en-GB" sz="2400" dirty="0"/>
              <a:t> </a:t>
            </a:r>
            <a:r>
              <a:rPr lang="en-GB" sz="2400" dirty="0" err="1"/>
              <a:t>secondario</a:t>
            </a:r>
            <a:r>
              <a:rPr lang="en-GB" sz="2400" dirty="0"/>
              <a:t> </a:t>
            </a:r>
            <a:r>
              <a:rPr lang="en-GB" sz="2400" dirty="0" err="1"/>
              <a:t>derivante</a:t>
            </a:r>
            <a:r>
              <a:rPr lang="en-GB" sz="2400" dirty="0"/>
              <a:t> dal </a:t>
            </a:r>
            <a:r>
              <a:rPr lang="en-GB" sz="2400" dirty="0" err="1"/>
              <a:t>ruolo</a:t>
            </a:r>
            <a:r>
              <a:rPr lang="en-GB" sz="2400" dirty="0"/>
              <a:t> di </a:t>
            </a:r>
            <a:r>
              <a:rPr lang="en-GB" sz="2400" dirty="0" err="1"/>
              <a:t>malato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5094946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3356992"/>
            <a:ext cx="8229600" cy="1143000"/>
          </a:xfrm>
        </p:spPr>
        <p:txBody>
          <a:bodyPr/>
          <a:lstStyle/>
          <a:p>
            <a:r>
              <a:rPr lang="it-IT" dirty="0"/>
              <a:t>Disturbo da ansia di malattia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88565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prstClr val="black"/>
                </a:solidFill>
              </a:rPr>
              <a:t>Disturbo</a:t>
            </a:r>
            <a:r>
              <a:rPr lang="en-GB" sz="3600" dirty="0">
                <a:solidFill>
                  <a:prstClr val="black"/>
                </a:solidFill>
              </a:rPr>
              <a:t> da </a:t>
            </a:r>
            <a:r>
              <a:rPr lang="en-GB" sz="3600" dirty="0" err="1">
                <a:solidFill>
                  <a:prstClr val="black"/>
                </a:solidFill>
              </a:rPr>
              <a:t>ansia</a:t>
            </a:r>
            <a:r>
              <a:rPr lang="en-GB" sz="3600" dirty="0">
                <a:solidFill>
                  <a:prstClr val="black"/>
                </a:solidFill>
              </a:rPr>
              <a:t> di </a:t>
            </a:r>
            <a:r>
              <a:rPr lang="en-GB" sz="3600" dirty="0" err="1">
                <a:solidFill>
                  <a:prstClr val="black"/>
                </a:solidFill>
              </a:rPr>
              <a:t>malattia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it-IT" dirty="0">
                <a:solidFill>
                  <a:prstClr val="black"/>
                </a:solidFill>
              </a:rPr>
              <a:t>Criteri diagnostici nel DSM 5:</a:t>
            </a:r>
          </a:p>
          <a:p>
            <a:pPr marL="0" indent="0">
              <a:buNone/>
            </a:pPr>
            <a:r>
              <a:rPr lang="it-IT" sz="2400" b="1" dirty="0"/>
              <a:t>A </a:t>
            </a:r>
            <a:r>
              <a:rPr lang="it-IT" sz="2400" dirty="0"/>
              <a:t>Preoccupazione di avere o contrarre una grave malattia.</a:t>
            </a:r>
          </a:p>
          <a:p>
            <a:pPr marL="0" indent="0">
              <a:buNone/>
            </a:pPr>
            <a:r>
              <a:rPr lang="it-IT" sz="2400" b="1" dirty="0"/>
              <a:t>B </a:t>
            </a:r>
            <a:r>
              <a:rPr lang="it-IT" sz="2400" dirty="0"/>
              <a:t>I sintomi somatici non sono presenti o, se presenti, sono solo di lieve intensità. Se è presente un’altra condizione medica o vi è un rischio elevato di svilupparla (per es., in presenza di importante familiarità), la preoccupazione è chiaramente eccessiva o sproporzionata.</a:t>
            </a:r>
          </a:p>
          <a:p>
            <a:pPr marL="0" indent="0">
              <a:buNone/>
            </a:pPr>
            <a:r>
              <a:rPr lang="it-IT" sz="2400" b="1" dirty="0"/>
              <a:t>C </a:t>
            </a:r>
            <a:r>
              <a:rPr lang="it-IT" sz="2400" dirty="0"/>
              <a:t>È presente un elevato livello di ansia riguardante la salute e l’individuo si allarma facilmente riguardo al proprio stato di salute. </a:t>
            </a:r>
          </a:p>
          <a:p>
            <a:pPr marL="0" indent="0">
              <a:buNone/>
            </a:pPr>
            <a:r>
              <a:rPr lang="it-IT" sz="2400" b="1" dirty="0"/>
              <a:t>D </a:t>
            </a:r>
            <a:r>
              <a:rPr lang="it-IT" sz="2400" dirty="0"/>
              <a:t>L’individuo attua eccessivi comportamenti correlati alla salute (per es., controlla ripetutamente il proprio corpo cercando segni di malattia) o presenta un </a:t>
            </a:r>
            <a:r>
              <a:rPr lang="it-IT" sz="2400" dirty="0" err="1"/>
              <a:t>evitamento</a:t>
            </a:r>
            <a:r>
              <a:rPr lang="it-IT" sz="2400" dirty="0"/>
              <a:t> </a:t>
            </a:r>
            <a:r>
              <a:rPr lang="it-IT" sz="2400" dirty="0" err="1"/>
              <a:t>disadattativo</a:t>
            </a:r>
            <a:r>
              <a:rPr lang="it-IT" sz="2400" dirty="0"/>
              <a:t> (per es., evita visite mediche e ospedali).</a:t>
            </a:r>
          </a:p>
          <a:p>
            <a:pPr marL="0" indent="0">
              <a:buNone/>
            </a:pPr>
            <a:r>
              <a:rPr lang="it-IT" sz="2400" dirty="0"/>
              <a:t> 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3425599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prstClr val="black"/>
                </a:solidFill>
              </a:rPr>
              <a:t>Disturbo</a:t>
            </a:r>
            <a:r>
              <a:rPr lang="en-GB" sz="3600" dirty="0">
                <a:solidFill>
                  <a:prstClr val="black"/>
                </a:solidFill>
              </a:rPr>
              <a:t> da </a:t>
            </a:r>
            <a:r>
              <a:rPr lang="en-GB" sz="3600" dirty="0" err="1">
                <a:solidFill>
                  <a:prstClr val="black"/>
                </a:solidFill>
              </a:rPr>
              <a:t>ansia</a:t>
            </a:r>
            <a:r>
              <a:rPr lang="en-GB" sz="3600" dirty="0">
                <a:solidFill>
                  <a:prstClr val="black"/>
                </a:solidFill>
              </a:rPr>
              <a:t> di </a:t>
            </a:r>
            <a:r>
              <a:rPr lang="en-GB" sz="3600" dirty="0" err="1">
                <a:solidFill>
                  <a:prstClr val="black"/>
                </a:solidFill>
              </a:rPr>
              <a:t>malattia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t-IT" sz="2400" b="1" dirty="0"/>
              <a:t>E </a:t>
            </a:r>
            <a:r>
              <a:rPr lang="it-IT" sz="2400" dirty="0"/>
              <a:t>La preoccupazione per la malattia è presente da almeno sei mesi, ma la specifica patologia temuta può cambiare nel corso di tale periodo di tempo.</a:t>
            </a:r>
          </a:p>
          <a:p>
            <a:pPr marL="0" indent="0">
              <a:buNone/>
            </a:pPr>
            <a:r>
              <a:rPr lang="it-IT" sz="2400" b="1" dirty="0"/>
              <a:t>F </a:t>
            </a:r>
            <a:r>
              <a:rPr lang="it-IT" sz="2400" dirty="0"/>
              <a:t>La preoccupazione riguardante la malattia non è meglio spiegata da un altro disturbo mentale, come il disturbo da sintomi somatici, il disturbo di panico, il disturbo d’ansia generalizzata, il disturbo di dismorfismo corporeo, il disturbo ossessivo-compulsivo o il disturbo delirante, tipo somatico.</a:t>
            </a:r>
          </a:p>
          <a:p>
            <a:pPr marL="0" indent="0">
              <a:buNone/>
            </a:pPr>
            <a:r>
              <a:rPr lang="it-IT" sz="2400" i="1" dirty="0"/>
              <a:t>Specificare </a:t>
            </a:r>
            <a:r>
              <a:rPr lang="it-IT" sz="2400" dirty="0"/>
              <a:t>quale:</a:t>
            </a:r>
          </a:p>
          <a:p>
            <a:pPr marL="0" indent="0">
              <a:buNone/>
            </a:pPr>
            <a:r>
              <a:rPr lang="it-IT" sz="2400" b="1" dirty="0"/>
              <a:t>Tipo richiedente l’ assistenza</a:t>
            </a:r>
            <a:r>
              <a:rPr lang="it-IT" sz="2400" dirty="0"/>
              <a:t>: l’ assistenza medica, comprendente visite e procedure mediche o esami clinici, è usata frequentemente.</a:t>
            </a:r>
          </a:p>
          <a:p>
            <a:pPr marL="0" indent="0">
              <a:buNone/>
            </a:pPr>
            <a:r>
              <a:rPr lang="it-IT" sz="2400" b="1" dirty="0"/>
              <a:t>Tipo evitante l’ assistenza</a:t>
            </a:r>
            <a:r>
              <a:rPr lang="it-IT" sz="2400" dirty="0"/>
              <a:t>: l’ assistenza medica è usata raramente.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39259097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ansia</a:t>
            </a:r>
            <a:r>
              <a:rPr lang="en-GB" sz="3600" dirty="0"/>
              <a:t> di </a:t>
            </a:r>
            <a:r>
              <a:rPr lang="en-GB" sz="3600" dirty="0" err="1"/>
              <a:t>malattia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/>
              <a:t>Generalità</a:t>
            </a:r>
            <a:r>
              <a:rPr lang="en-GB" dirty="0"/>
              <a:t>:</a:t>
            </a:r>
          </a:p>
          <a:p>
            <a:r>
              <a:rPr lang="en-GB" sz="2400" dirty="0" err="1"/>
              <a:t>Più</a:t>
            </a:r>
            <a:r>
              <a:rPr lang="en-GB" sz="2400" dirty="0"/>
              <a:t> </a:t>
            </a:r>
            <a:r>
              <a:rPr lang="en-GB" sz="2400" dirty="0" err="1"/>
              <a:t>che</a:t>
            </a:r>
            <a:r>
              <a:rPr lang="en-GB" sz="2400" dirty="0"/>
              <a:t> </a:t>
            </a:r>
            <a:r>
              <a:rPr lang="en-GB" sz="2400" dirty="0" err="1"/>
              <a:t>lamentare</a:t>
            </a:r>
            <a:r>
              <a:rPr lang="en-GB" sz="2400" dirty="0"/>
              <a:t> </a:t>
            </a:r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somatici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pazienti</a:t>
            </a:r>
            <a:r>
              <a:rPr lang="en-GB" sz="2400" dirty="0"/>
              <a:t> </a:t>
            </a:r>
            <a:r>
              <a:rPr lang="en-GB" sz="2400" dirty="0" err="1"/>
              <a:t>sono</a:t>
            </a:r>
            <a:r>
              <a:rPr lang="en-GB" sz="2400" dirty="0"/>
              <a:t> </a:t>
            </a:r>
            <a:r>
              <a:rPr lang="en-GB" sz="2400" dirty="0" err="1"/>
              <a:t>preoccupati</a:t>
            </a:r>
            <a:r>
              <a:rPr lang="en-GB" sz="2400" dirty="0"/>
              <a:t> </a:t>
            </a:r>
            <a:r>
              <a:rPr lang="en-GB" sz="2400" dirty="0" err="1"/>
              <a:t>dall</a:t>
            </a:r>
            <a:r>
              <a:rPr lang="en-GB" sz="2400" dirty="0"/>
              <a:t>’ “idea “ di </a:t>
            </a:r>
            <a:r>
              <a:rPr lang="en-GB" sz="2400" dirty="0" err="1"/>
              <a:t>avere</a:t>
            </a:r>
            <a:r>
              <a:rPr lang="en-GB" sz="2400" dirty="0"/>
              <a:t> </a:t>
            </a:r>
            <a:r>
              <a:rPr lang="en-GB" sz="2400" dirty="0" err="1"/>
              <a:t>una</a:t>
            </a:r>
            <a:r>
              <a:rPr lang="en-GB" sz="2400" dirty="0"/>
              <a:t> </a:t>
            </a:r>
            <a:r>
              <a:rPr lang="en-GB" sz="2400" dirty="0" err="1"/>
              <a:t>malattia</a:t>
            </a:r>
            <a:r>
              <a:rPr lang="en-GB" sz="2400" dirty="0"/>
              <a:t> </a:t>
            </a:r>
            <a:r>
              <a:rPr lang="en-GB" sz="2400" dirty="0" err="1"/>
              <a:t>fisica</a:t>
            </a:r>
            <a:endParaRPr lang="en-GB" sz="2400" dirty="0"/>
          </a:p>
          <a:p>
            <a:r>
              <a:rPr lang="en-GB" sz="2400" dirty="0"/>
              <a:t>Se la </a:t>
            </a:r>
            <a:r>
              <a:rPr lang="en-GB" sz="2400" dirty="0" err="1"/>
              <a:t>malattia</a:t>
            </a:r>
            <a:r>
              <a:rPr lang="en-GB" sz="2400" dirty="0"/>
              <a:t> è </a:t>
            </a:r>
            <a:r>
              <a:rPr lang="en-GB" sz="2400" dirty="0" err="1"/>
              <a:t>presente</a:t>
            </a:r>
            <a:r>
              <a:rPr lang="en-GB" sz="2400" dirty="0"/>
              <a:t>, la </a:t>
            </a:r>
            <a:r>
              <a:rPr lang="en-GB" sz="2400" dirty="0" err="1"/>
              <a:t>preoccupazione</a:t>
            </a:r>
            <a:r>
              <a:rPr lang="en-GB" sz="2400" dirty="0"/>
              <a:t> </a:t>
            </a:r>
            <a:r>
              <a:rPr lang="en-GB" sz="2400" dirty="0" err="1"/>
              <a:t>che</a:t>
            </a:r>
            <a:r>
              <a:rPr lang="en-GB" sz="2400" dirty="0"/>
              <a:t> ne </a:t>
            </a:r>
            <a:r>
              <a:rPr lang="en-GB" sz="2400" dirty="0" err="1"/>
              <a:t>deriva</a:t>
            </a:r>
            <a:r>
              <a:rPr lang="en-GB" sz="2400" dirty="0"/>
              <a:t> è </a:t>
            </a:r>
            <a:r>
              <a:rPr lang="en-GB" sz="2400" dirty="0" err="1"/>
              <a:t>sproporzionata</a:t>
            </a:r>
            <a:r>
              <a:rPr lang="en-GB" sz="2400" dirty="0"/>
              <a:t> </a:t>
            </a:r>
            <a:r>
              <a:rPr lang="en-GB" sz="2400" dirty="0" err="1"/>
              <a:t>rispetto</a:t>
            </a:r>
            <a:r>
              <a:rPr lang="en-GB" sz="2400" dirty="0"/>
              <a:t> al </a:t>
            </a:r>
            <a:r>
              <a:rPr lang="en-GB" sz="2400" dirty="0" err="1"/>
              <a:t>quadro</a:t>
            </a:r>
            <a:r>
              <a:rPr lang="en-GB" sz="2400" dirty="0"/>
              <a:t> </a:t>
            </a:r>
            <a:r>
              <a:rPr lang="en-GB" sz="2400" dirty="0" err="1"/>
              <a:t>clinico</a:t>
            </a:r>
            <a:endParaRPr lang="en-GB" sz="2400" dirty="0"/>
          </a:p>
          <a:p>
            <a:r>
              <a:rPr lang="en-GB" sz="2400" dirty="0"/>
              <a:t> </a:t>
            </a:r>
            <a:r>
              <a:rPr lang="en-GB" sz="2400" dirty="0" err="1"/>
              <a:t>Costituisce</a:t>
            </a:r>
            <a:r>
              <a:rPr lang="en-GB" sz="2400" dirty="0"/>
              <a:t> </a:t>
            </a:r>
            <a:r>
              <a:rPr lang="en-GB" sz="2400" dirty="0" err="1"/>
              <a:t>una</a:t>
            </a:r>
            <a:r>
              <a:rPr lang="en-GB" sz="2400" dirty="0"/>
              <a:t> </a:t>
            </a:r>
            <a:r>
              <a:rPr lang="en-GB" sz="2400" dirty="0" err="1"/>
              <a:t>nuova</a:t>
            </a:r>
            <a:r>
              <a:rPr lang="en-GB" sz="2400" dirty="0"/>
              <a:t> </a:t>
            </a:r>
            <a:r>
              <a:rPr lang="en-GB" sz="2400" dirty="0" err="1"/>
              <a:t>diagnosi</a:t>
            </a:r>
            <a:r>
              <a:rPr lang="en-GB" sz="2400" dirty="0"/>
              <a:t> </a:t>
            </a:r>
            <a:r>
              <a:rPr lang="en-GB" sz="2400" dirty="0" err="1"/>
              <a:t>nel</a:t>
            </a:r>
            <a:r>
              <a:rPr lang="en-GB" sz="2400" dirty="0"/>
              <a:t> DSM-5, </a:t>
            </a:r>
            <a:r>
              <a:rPr lang="en-GB" sz="2400" dirty="0" err="1"/>
              <a:t>che</a:t>
            </a:r>
            <a:r>
              <a:rPr lang="en-GB" sz="2400" dirty="0"/>
              <a:t> </a:t>
            </a:r>
            <a:r>
              <a:rPr lang="en-GB" sz="2400" dirty="0" err="1"/>
              <a:t>raggruppa</a:t>
            </a:r>
            <a:r>
              <a:rPr lang="en-GB" sz="2400" dirty="0"/>
              <a:t> circa </a:t>
            </a:r>
            <a:r>
              <a:rPr lang="en-GB" sz="2400" dirty="0" err="1"/>
              <a:t>il</a:t>
            </a:r>
            <a:r>
              <a:rPr lang="en-GB" sz="2400" dirty="0"/>
              <a:t> 25% </a:t>
            </a:r>
            <a:r>
              <a:rPr lang="en-GB" sz="2400" dirty="0" err="1"/>
              <a:t>dei</a:t>
            </a:r>
            <a:r>
              <a:rPr lang="en-GB" sz="2400" dirty="0"/>
              <a:t> </a:t>
            </a:r>
            <a:r>
              <a:rPr lang="en-GB" sz="2400" dirty="0" err="1"/>
              <a:t>pazienti</a:t>
            </a:r>
            <a:r>
              <a:rPr lang="en-GB" sz="2400" dirty="0"/>
              <a:t> </a:t>
            </a:r>
            <a:r>
              <a:rPr lang="en-GB" sz="2400" dirty="0" err="1"/>
              <a:t>storicamente</a:t>
            </a:r>
            <a:r>
              <a:rPr lang="en-GB" sz="2400" dirty="0"/>
              <a:t> </a:t>
            </a:r>
            <a:r>
              <a:rPr lang="en-GB" sz="2400" dirty="0" err="1"/>
              <a:t>definiti</a:t>
            </a:r>
            <a:r>
              <a:rPr lang="en-GB" sz="2400" dirty="0"/>
              <a:t>  “</a:t>
            </a:r>
            <a:r>
              <a:rPr lang="en-GB" sz="2400" dirty="0" err="1"/>
              <a:t>ipocondriaci</a:t>
            </a:r>
            <a:r>
              <a:rPr lang="en-GB" sz="2400" dirty="0"/>
              <a:t>”</a:t>
            </a:r>
          </a:p>
          <a:p>
            <a:r>
              <a:rPr lang="en-GB" sz="2400" dirty="0" err="1"/>
              <a:t>Eziologia</a:t>
            </a:r>
            <a:r>
              <a:rPr lang="en-GB" sz="2400" dirty="0"/>
              <a:t> e </a:t>
            </a:r>
            <a:r>
              <a:rPr lang="en-GB" sz="2400" dirty="0" err="1"/>
              <a:t>epidemiologia</a:t>
            </a:r>
            <a:r>
              <a:rPr lang="en-GB" sz="2400" dirty="0"/>
              <a:t> </a:t>
            </a:r>
            <a:r>
              <a:rPr lang="en-GB" sz="2400" dirty="0" err="1"/>
              <a:t>sono</a:t>
            </a:r>
            <a:r>
              <a:rPr lang="en-GB" sz="2400" dirty="0"/>
              <a:t> </a:t>
            </a:r>
            <a:r>
              <a:rPr lang="en-GB" sz="2400" dirty="0" err="1"/>
              <a:t>simili</a:t>
            </a:r>
            <a:r>
              <a:rPr lang="en-GB" sz="2400" dirty="0"/>
              <a:t> a </a:t>
            </a:r>
            <a:r>
              <a:rPr lang="en-GB" sz="2400" dirty="0" err="1"/>
              <a:t>quelle</a:t>
            </a:r>
            <a:r>
              <a:rPr lang="en-GB" sz="2400" dirty="0"/>
              <a:t> del </a:t>
            </a:r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somatici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279768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ansia</a:t>
            </a:r>
            <a:r>
              <a:rPr lang="en-GB" sz="3600" dirty="0"/>
              <a:t> di </a:t>
            </a:r>
            <a:r>
              <a:rPr lang="en-GB" sz="3600" dirty="0" err="1"/>
              <a:t>malattia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/>
              <a:t>Caratteristiche</a:t>
            </a:r>
            <a:r>
              <a:rPr lang="en-GB" dirty="0"/>
              <a:t> </a:t>
            </a:r>
            <a:r>
              <a:rPr lang="en-GB" dirty="0" err="1"/>
              <a:t>cliniche</a:t>
            </a:r>
            <a:r>
              <a:rPr lang="en-GB" dirty="0"/>
              <a:t>:</a:t>
            </a:r>
          </a:p>
          <a:p>
            <a:r>
              <a:rPr lang="en-GB" sz="2400" dirty="0" err="1"/>
              <a:t>Sono</a:t>
            </a:r>
            <a:r>
              <a:rPr lang="en-GB" sz="2400" dirty="0"/>
              <a:t> </a:t>
            </a:r>
            <a:r>
              <a:rPr lang="en-GB" sz="2400" dirty="0" err="1"/>
              <a:t>pazienti</a:t>
            </a:r>
            <a:r>
              <a:rPr lang="en-GB" sz="2400" dirty="0"/>
              <a:t> </a:t>
            </a:r>
            <a:r>
              <a:rPr lang="en-GB" sz="2400" dirty="0" err="1"/>
              <a:t>difficilmente</a:t>
            </a:r>
            <a:r>
              <a:rPr lang="en-GB" sz="2400" dirty="0"/>
              <a:t> </a:t>
            </a:r>
            <a:r>
              <a:rPr lang="en-GB" sz="2400" dirty="0" err="1"/>
              <a:t>rassicurabili</a:t>
            </a:r>
            <a:r>
              <a:rPr lang="en-GB" sz="2400" dirty="0"/>
              <a:t>, </a:t>
            </a:r>
            <a:r>
              <a:rPr lang="en-GB" sz="2400" dirty="0" err="1"/>
              <a:t>anche</a:t>
            </a:r>
            <a:r>
              <a:rPr lang="en-GB" sz="2400" dirty="0"/>
              <a:t> da prove </a:t>
            </a:r>
            <a:r>
              <a:rPr lang="en-GB" sz="2400" dirty="0" err="1"/>
              <a:t>oggettive</a:t>
            </a:r>
            <a:r>
              <a:rPr lang="en-GB" sz="2400" dirty="0"/>
              <a:t> come test </a:t>
            </a:r>
            <a:r>
              <a:rPr lang="en-GB" sz="2400" dirty="0" err="1"/>
              <a:t>laboratoristici</a:t>
            </a:r>
            <a:endParaRPr lang="en-GB" sz="2400" dirty="0"/>
          </a:p>
          <a:p>
            <a:r>
              <a:rPr lang="en-GB" sz="2400" dirty="0"/>
              <a:t>La </a:t>
            </a:r>
            <a:r>
              <a:rPr lang="en-GB" sz="2400" dirty="0" err="1"/>
              <a:t>loro</a:t>
            </a:r>
            <a:r>
              <a:rPr lang="en-GB" sz="2400" dirty="0"/>
              <a:t> vita ne é </a:t>
            </a:r>
            <a:r>
              <a:rPr lang="en-GB" sz="2400" dirty="0" err="1"/>
              <a:t>pesantemente</a:t>
            </a:r>
            <a:r>
              <a:rPr lang="en-GB" sz="2400" dirty="0"/>
              <a:t> </a:t>
            </a:r>
            <a:r>
              <a:rPr lang="en-GB" sz="2400" dirty="0" err="1"/>
              <a:t>affetta</a:t>
            </a:r>
            <a:endParaRPr lang="en-GB" sz="2400" dirty="0"/>
          </a:p>
          <a:p>
            <a:r>
              <a:rPr lang="en-GB" sz="2400" dirty="0" err="1"/>
              <a:t>Grandi</a:t>
            </a:r>
            <a:r>
              <a:rPr lang="en-GB" sz="2400" dirty="0"/>
              <a:t> </a:t>
            </a:r>
            <a:r>
              <a:rPr lang="en-GB" sz="2400" dirty="0" err="1"/>
              <a:t>frequentatori</a:t>
            </a:r>
            <a:r>
              <a:rPr lang="en-GB" sz="2400" dirty="0"/>
              <a:t> di </a:t>
            </a:r>
            <a:r>
              <a:rPr lang="en-GB" sz="2400" dirty="0" err="1"/>
              <a:t>siti</a:t>
            </a:r>
            <a:r>
              <a:rPr lang="en-GB" sz="2400" dirty="0"/>
              <a:t> internet di </a:t>
            </a:r>
            <a:r>
              <a:rPr lang="en-GB" sz="2400" dirty="0" err="1"/>
              <a:t>argomento</a:t>
            </a:r>
            <a:r>
              <a:rPr lang="en-GB" sz="2400" dirty="0"/>
              <a:t> medico, da cui </a:t>
            </a:r>
            <a:r>
              <a:rPr lang="en-GB" sz="2400" dirty="0" err="1"/>
              <a:t>colgono</a:t>
            </a:r>
            <a:r>
              <a:rPr lang="en-GB" sz="2400" dirty="0"/>
              <a:t> </a:t>
            </a:r>
            <a:r>
              <a:rPr lang="en-GB" sz="2400" dirty="0" err="1"/>
              <a:t>selettivamente</a:t>
            </a:r>
            <a:r>
              <a:rPr lang="en-GB" sz="2400" dirty="0"/>
              <a:t> le </a:t>
            </a:r>
            <a:r>
              <a:rPr lang="en-GB" sz="2400" dirty="0" err="1"/>
              <a:t>informazioni</a:t>
            </a:r>
            <a:r>
              <a:rPr lang="en-GB" sz="2400" dirty="0"/>
              <a:t> </a:t>
            </a:r>
            <a:r>
              <a:rPr lang="en-GB" sz="2400" dirty="0" err="1"/>
              <a:t>prognosticamente</a:t>
            </a:r>
            <a:r>
              <a:rPr lang="en-GB" sz="2400" dirty="0"/>
              <a:t> </a:t>
            </a:r>
            <a:r>
              <a:rPr lang="en-GB" sz="2400" dirty="0" err="1"/>
              <a:t>peggiori</a:t>
            </a:r>
            <a:endParaRPr lang="en-GB" sz="2400" dirty="0"/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494730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ansia</a:t>
            </a:r>
            <a:r>
              <a:rPr lang="en-GB" sz="3600" dirty="0"/>
              <a:t> di </a:t>
            </a:r>
            <a:r>
              <a:rPr lang="en-GB" sz="3600" dirty="0" err="1"/>
              <a:t>malattia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err="1"/>
              <a:t>Diagnosi</a:t>
            </a:r>
            <a:r>
              <a:rPr lang="en-GB" dirty="0"/>
              <a:t> </a:t>
            </a:r>
            <a:r>
              <a:rPr lang="en-GB" dirty="0" err="1"/>
              <a:t>differenziale</a:t>
            </a:r>
            <a:r>
              <a:rPr lang="en-GB" dirty="0"/>
              <a:t>:</a:t>
            </a:r>
          </a:p>
          <a:p>
            <a:r>
              <a:rPr lang="en-GB" sz="2400" dirty="0"/>
              <a:t> </a:t>
            </a:r>
            <a:r>
              <a:rPr lang="en-GB" sz="2400" dirty="0" err="1"/>
              <a:t>Nel</a:t>
            </a:r>
            <a:r>
              <a:rPr lang="en-GB" sz="2400" dirty="0"/>
              <a:t> </a:t>
            </a:r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ansia</a:t>
            </a:r>
            <a:r>
              <a:rPr lang="en-GB" sz="2400" dirty="0"/>
              <a:t> di </a:t>
            </a:r>
            <a:r>
              <a:rPr lang="en-GB" sz="2400" dirty="0" err="1"/>
              <a:t>malattia</a:t>
            </a:r>
            <a:r>
              <a:rPr lang="en-GB" sz="2400" dirty="0"/>
              <a:t> </a:t>
            </a:r>
            <a:r>
              <a:rPr lang="en-GB" sz="2400" dirty="0" err="1"/>
              <a:t>l’ansia</a:t>
            </a:r>
            <a:r>
              <a:rPr lang="en-GB" sz="2400" dirty="0"/>
              <a:t> </a:t>
            </a:r>
            <a:r>
              <a:rPr lang="en-GB" sz="2400" dirty="0" err="1"/>
              <a:t>riguarda</a:t>
            </a:r>
            <a:r>
              <a:rPr lang="en-GB" sz="2400" dirty="0"/>
              <a:t> </a:t>
            </a:r>
            <a:r>
              <a:rPr lang="en-GB" sz="2400" dirty="0" err="1"/>
              <a:t>l’idea</a:t>
            </a:r>
            <a:r>
              <a:rPr lang="en-GB" sz="2400" dirty="0"/>
              <a:t> di </a:t>
            </a:r>
            <a:r>
              <a:rPr lang="en-GB" sz="2400" dirty="0" err="1"/>
              <a:t>essere</a:t>
            </a:r>
            <a:r>
              <a:rPr lang="en-GB" sz="2400" dirty="0"/>
              <a:t> </a:t>
            </a:r>
            <a:r>
              <a:rPr lang="en-GB" sz="2400" dirty="0" err="1"/>
              <a:t>malati</a:t>
            </a:r>
            <a:r>
              <a:rPr lang="en-GB" sz="2400" dirty="0"/>
              <a:t>, </a:t>
            </a:r>
            <a:r>
              <a:rPr lang="en-GB" sz="2400" dirty="0" err="1"/>
              <a:t>mentre</a:t>
            </a:r>
            <a:r>
              <a:rPr lang="en-GB" sz="2400" dirty="0"/>
              <a:t> </a:t>
            </a:r>
            <a:r>
              <a:rPr lang="en-GB" sz="2400" dirty="0" err="1"/>
              <a:t>nel</a:t>
            </a:r>
            <a:r>
              <a:rPr lang="en-GB" sz="2400" dirty="0"/>
              <a:t> </a:t>
            </a:r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somatici</a:t>
            </a:r>
            <a:r>
              <a:rPr lang="en-GB" sz="2400" dirty="0"/>
              <a:t> la </a:t>
            </a:r>
            <a:r>
              <a:rPr lang="en-GB" sz="2400" dirty="0" err="1"/>
              <a:t>lamentela</a:t>
            </a:r>
            <a:r>
              <a:rPr lang="en-GB" sz="2400" dirty="0"/>
              <a:t>  è </a:t>
            </a:r>
            <a:r>
              <a:rPr lang="en-GB" sz="2400" dirty="0" err="1"/>
              <a:t>focalizzata</a:t>
            </a:r>
            <a:r>
              <a:rPr lang="en-GB" sz="2400" dirty="0"/>
              <a:t> </a:t>
            </a:r>
            <a:r>
              <a:rPr lang="en-GB" sz="2400" dirty="0" err="1"/>
              <a:t>su</a:t>
            </a:r>
            <a:r>
              <a:rPr lang="en-GB" sz="2400" dirty="0"/>
              <a:t> </a:t>
            </a:r>
            <a:r>
              <a:rPr lang="en-GB" sz="2400" dirty="0" err="1"/>
              <a:t>uno</a:t>
            </a:r>
            <a:r>
              <a:rPr lang="en-GB" sz="2400" dirty="0"/>
              <a:t> o </a:t>
            </a:r>
            <a:r>
              <a:rPr lang="en-GB" sz="2400" dirty="0" err="1"/>
              <a:t>più</a:t>
            </a:r>
            <a:r>
              <a:rPr lang="en-GB" sz="2400" dirty="0"/>
              <a:t> </a:t>
            </a:r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fisici</a:t>
            </a:r>
            <a:r>
              <a:rPr lang="en-GB" sz="2400" dirty="0"/>
              <a:t> (con un minor </a:t>
            </a:r>
            <a:r>
              <a:rPr lang="en-GB" sz="2400" dirty="0" err="1"/>
              <a:t>grado</a:t>
            </a:r>
            <a:r>
              <a:rPr lang="en-GB" sz="2400" dirty="0"/>
              <a:t> di </a:t>
            </a:r>
            <a:r>
              <a:rPr lang="en-GB" sz="2400" dirty="0" err="1"/>
              <a:t>preoccupazione</a:t>
            </a:r>
            <a:r>
              <a:rPr lang="en-GB" sz="2400" dirty="0"/>
              <a:t> per la </a:t>
            </a:r>
            <a:r>
              <a:rPr lang="en-GB" sz="2400" dirty="0" err="1"/>
              <a:t>malattia</a:t>
            </a:r>
            <a:r>
              <a:rPr lang="en-GB" sz="2400" dirty="0"/>
              <a:t>). </a:t>
            </a:r>
            <a:r>
              <a:rPr lang="en-GB" sz="2400" dirty="0" err="1"/>
              <a:t>Ovviamente</a:t>
            </a:r>
            <a:r>
              <a:rPr lang="en-GB" sz="2400" dirty="0"/>
              <a:t>, </a:t>
            </a:r>
            <a:r>
              <a:rPr lang="en-GB" sz="2400" dirty="0" err="1"/>
              <a:t>spesso</a:t>
            </a:r>
            <a:r>
              <a:rPr lang="en-GB" sz="2400" dirty="0"/>
              <a:t> le </a:t>
            </a:r>
            <a:r>
              <a:rPr lang="en-GB" sz="2400" dirty="0" err="1"/>
              <a:t>condizioni</a:t>
            </a:r>
            <a:r>
              <a:rPr lang="en-GB" sz="2400" dirty="0"/>
              <a:t> </a:t>
            </a:r>
            <a:r>
              <a:rPr lang="en-GB" sz="2400" dirty="0" err="1"/>
              <a:t>sfumano</a:t>
            </a:r>
            <a:r>
              <a:rPr lang="en-GB" sz="2400" dirty="0"/>
              <a:t> </a:t>
            </a:r>
            <a:r>
              <a:rPr lang="en-GB" sz="2400" dirty="0" err="1"/>
              <a:t>una</a:t>
            </a:r>
            <a:r>
              <a:rPr lang="en-GB" sz="2400" dirty="0"/>
              <a:t> </a:t>
            </a:r>
            <a:r>
              <a:rPr lang="en-GB" sz="2400" dirty="0" err="1"/>
              <a:t>nell’altra</a:t>
            </a:r>
            <a:r>
              <a:rPr lang="en-GB" sz="2400" dirty="0"/>
              <a:t> </a:t>
            </a:r>
          </a:p>
          <a:p>
            <a:r>
              <a:rPr lang="en-GB" sz="2400" dirty="0" err="1"/>
              <a:t>Altre</a:t>
            </a:r>
            <a:r>
              <a:rPr lang="en-GB" sz="2400" dirty="0"/>
              <a:t> </a:t>
            </a:r>
            <a:r>
              <a:rPr lang="en-GB" sz="2400" dirty="0" err="1"/>
              <a:t>diagnosi</a:t>
            </a:r>
            <a:r>
              <a:rPr lang="en-GB" sz="2400" dirty="0"/>
              <a:t> </a:t>
            </a:r>
            <a:r>
              <a:rPr lang="en-GB" sz="2400" dirty="0" err="1"/>
              <a:t>differenziali</a:t>
            </a:r>
            <a:r>
              <a:rPr lang="en-GB" sz="2400" dirty="0"/>
              <a:t> </a:t>
            </a:r>
            <a:r>
              <a:rPr lang="en-GB" sz="2400" dirty="0" err="1"/>
              <a:t>sono</a:t>
            </a:r>
            <a:r>
              <a:rPr lang="en-GB" sz="2400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err="1"/>
              <a:t>Disturbo</a:t>
            </a:r>
            <a:r>
              <a:rPr lang="en-GB" sz="2400" dirty="0"/>
              <a:t>  </a:t>
            </a:r>
            <a:r>
              <a:rPr lang="en-GB" sz="2400" dirty="0" err="1"/>
              <a:t>conversivo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GB" sz="2400" dirty="0" err="1"/>
              <a:t>Disturbo</a:t>
            </a:r>
            <a:r>
              <a:rPr lang="en-GB" sz="2400" dirty="0"/>
              <a:t> </a:t>
            </a:r>
            <a:r>
              <a:rPr lang="en-GB" sz="2400" dirty="0" err="1"/>
              <a:t>algico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GB" sz="2400" dirty="0" err="1"/>
              <a:t>Disturbi</a:t>
            </a:r>
            <a:r>
              <a:rPr lang="en-GB" sz="2400" dirty="0"/>
              <a:t> </a:t>
            </a:r>
            <a:r>
              <a:rPr lang="en-GB" sz="2400" dirty="0" err="1"/>
              <a:t>d’ansia</a:t>
            </a:r>
            <a:r>
              <a:rPr lang="en-GB" sz="2400" dirty="0"/>
              <a:t> e </a:t>
            </a:r>
            <a:r>
              <a:rPr lang="en-GB" sz="2400" dirty="0" err="1"/>
              <a:t>dell’umore</a:t>
            </a:r>
            <a:r>
              <a:rPr lang="en-GB" sz="2400" dirty="0"/>
              <a:t> ( </a:t>
            </a:r>
            <a:r>
              <a:rPr lang="en-GB" sz="2400" dirty="0" err="1"/>
              <a:t>possono</a:t>
            </a:r>
            <a:r>
              <a:rPr lang="en-GB" sz="2400" dirty="0"/>
              <a:t> </a:t>
            </a:r>
            <a:r>
              <a:rPr lang="en-GB" sz="2400" dirty="0" err="1"/>
              <a:t>essere</a:t>
            </a:r>
            <a:r>
              <a:rPr lang="en-GB" sz="2400" dirty="0"/>
              <a:t> in </a:t>
            </a:r>
            <a:r>
              <a:rPr lang="en-GB" sz="2400" dirty="0" err="1"/>
              <a:t>comorbidità</a:t>
            </a:r>
            <a:r>
              <a:rPr lang="en-GB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692815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ansia</a:t>
            </a:r>
            <a:r>
              <a:rPr lang="en-GB" sz="3600" dirty="0"/>
              <a:t> di </a:t>
            </a:r>
            <a:r>
              <a:rPr lang="en-GB" sz="3600" dirty="0" err="1"/>
              <a:t>malattia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Continua</a:t>
            </a:r>
          </a:p>
          <a:p>
            <a:pPr marL="0" indent="0">
              <a:buNone/>
            </a:pPr>
            <a:r>
              <a:rPr lang="en-GB" sz="2400" dirty="0"/>
              <a:t>4. </a:t>
            </a:r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attacchi</a:t>
            </a:r>
            <a:r>
              <a:rPr lang="en-GB" sz="2400" dirty="0"/>
              <a:t> di </a:t>
            </a:r>
            <a:r>
              <a:rPr lang="en-GB" sz="2400" dirty="0" err="1"/>
              <a:t>panico</a:t>
            </a:r>
            <a:endParaRPr lang="en-GB" sz="2400" dirty="0"/>
          </a:p>
          <a:p>
            <a:pPr marL="0" indent="0">
              <a:buNone/>
            </a:pPr>
            <a:r>
              <a:rPr lang="en-GB" sz="2400" dirty="0"/>
              <a:t>5. </a:t>
            </a:r>
            <a:r>
              <a:rPr lang="en-GB" sz="2400" dirty="0" err="1"/>
              <a:t>Disturbi</a:t>
            </a:r>
            <a:r>
              <a:rPr lang="en-GB" sz="2400" dirty="0"/>
              <a:t> </a:t>
            </a:r>
            <a:r>
              <a:rPr lang="en-GB" sz="2400" dirty="0" err="1"/>
              <a:t>psicotici</a:t>
            </a:r>
            <a:endParaRPr lang="en-GB" sz="2400" dirty="0"/>
          </a:p>
          <a:p>
            <a:pPr marL="0" indent="0">
              <a:buNone/>
            </a:pPr>
            <a:r>
              <a:rPr lang="en-GB" sz="2400" dirty="0"/>
              <a:t>6 </a:t>
            </a:r>
            <a:r>
              <a:rPr lang="en-GB" sz="2400" dirty="0" err="1"/>
              <a:t>Disturbo</a:t>
            </a:r>
            <a:r>
              <a:rPr lang="en-GB" sz="2400" dirty="0"/>
              <a:t> </a:t>
            </a:r>
            <a:r>
              <a:rPr lang="en-GB" sz="2400" dirty="0" err="1"/>
              <a:t>ossessivo-compulsivo</a:t>
            </a:r>
            <a:r>
              <a:rPr lang="en-GB" sz="2400" dirty="0"/>
              <a:t>: </a:t>
            </a:r>
            <a:r>
              <a:rPr lang="en-GB" sz="2400" dirty="0" err="1"/>
              <a:t>spesso</a:t>
            </a:r>
            <a:r>
              <a:rPr lang="en-GB" sz="2400" dirty="0"/>
              <a:t> le </a:t>
            </a:r>
            <a:r>
              <a:rPr lang="en-GB" sz="2400" dirty="0" err="1"/>
              <a:t>preoccupazioni</a:t>
            </a:r>
            <a:r>
              <a:rPr lang="en-GB" sz="2400" dirty="0"/>
              <a:t> del </a:t>
            </a:r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ansia</a:t>
            </a:r>
            <a:r>
              <a:rPr lang="en-GB" sz="2400" dirty="0"/>
              <a:t> di </a:t>
            </a:r>
            <a:r>
              <a:rPr lang="en-GB" sz="2400" dirty="0" err="1"/>
              <a:t>malattia</a:t>
            </a:r>
            <a:r>
              <a:rPr lang="en-GB" sz="2400" dirty="0"/>
              <a:t> </a:t>
            </a:r>
            <a:r>
              <a:rPr lang="en-GB" sz="2400" dirty="0" err="1"/>
              <a:t>hanno</a:t>
            </a:r>
            <a:r>
              <a:rPr lang="en-GB" sz="2400" dirty="0"/>
              <a:t> </a:t>
            </a:r>
            <a:r>
              <a:rPr lang="en-GB" sz="2400" dirty="0" err="1"/>
              <a:t>una</a:t>
            </a:r>
            <a:r>
              <a:rPr lang="en-GB" sz="2400" dirty="0"/>
              <a:t> </a:t>
            </a:r>
            <a:r>
              <a:rPr lang="en-GB" sz="2400" dirty="0" err="1"/>
              <a:t>qualità</a:t>
            </a:r>
            <a:r>
              <a:rPr lang="en-GB" sz="2400" dirty="0"/>
              <a:t> </a:t>
            </a:r>
            <a:r>
              <a:rPr lang="en-GB" sz="2400" dirty="0" err="1"/>
              <a:t>ossessiva</a:t>
            </a:r>
            <a:endParaRPr lang="en-GB" sz="2400" dirty="0"/>
          </a:p>
          <a:p>
            <a:pPr marL="0" indent="0">
              <a:buNone/>
            </a:pP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41273805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Disturbo</a:t>
            </a:r>
            <a:r>
              <a:rPr lang="en-GB" sz="3600" dirty="0"/>
              <a:t> da </a:t>
            </a:r>
            <a:r>
              <a:rPr lang="en-GB" sz="3600" dirty="0" err="1"/>
              <a:t>ansia</a:t>
            </a:r>
            <a:r>
              <a:rPr lang="en-GB" sz="3600" dirty="0"/>
              <a:t> di </a:t>
            </a:r>
            <a:r>
              <a:rPr lang="en-GB" sz="3600" dirty="0" err="1"/>
              <a:t>malattia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/>
              <a:t>Decorso</a:t>
            </a:r>
            <a:r>
              <a:rPr lang="en-GB" dirty="0"/>
              <a:t>, </a:t>
            </a:r>
            <a:r>
              <a:rPr lang="en-GB" dirty="0" err="1"/>
              <a:t>prognosi</a:t>
            </a:r>
            <a:r>
              <a:rPr lang="en-GB" dirty="0"/>
              <a:t> e </a:t>
            </a:r>
            <a:r>
              <a:rPr lang="en-GB" dirty="0" err="1"/>
              <a:t>terapia</a:t>
            </a:r>
            <a:r>
              <a:rPr lang="en-GB" dirty="0"/>
              <a:t>:</a:t>
            </a:r>
          </a:p>
          <a:p>
            <a:r>
              <a:rPr lang="en-GB" sz="2400" dirty="0" err="1"/>
              <a:t>Essendo</a:t>
            </a:r>
            <a:r>
              <a:rPr lang="en-GB" sz="2400" dirty="0"/>
              <a:t> </a:t>
            </a:r>
            <a:r>
              <a:rPr lang="en-GB" sz="2400" dirty="0" err="1"/>
              <a:t>un’entità</a:t>
            </a:r>
            <a:r>
              <a:rPr lang="en-GB" sz="2400" dirty="0"/>
              <a:t> </a:t>
            </a:r>
            <a:r>
              <a:rPr lang="en-GB" sz="2400" dirty="0" err="1"/>
              <a:t>recente</a:t>
            </a:r>
            <a:r>
              <a:rPr lang="en-GB" sz="2400" dirty="0"/>
              <a:t> non vi </a:t>
            </a:r>
            <a:r>
              <a:rPr lang="en-GB" sz="2400" dirty="0" err="1"/>
              <a:t>sono</a:t>
            </a:r>
            <a:r>
              <a:rPr lang="en-GB" sz="2400" dirty="0"/>
              <a:t> </a:t>
            </a:r>
            <a:r>
              <a:rPr lang="en-GB" sz="2400" dirty="0" err="1"/>
              <a:t>dati</a:t>
            </a:r>
            <a:r>
              <a:rPr lang="en-GB" sz="2400" dirty="0"/>
              <a:t> </a:t>
            </a:r>
            <a:r>
              <a:rPr lang="en-GB" sz="2400" dirty="0" err="1"/>
              <a:t>affidabili</a:t>
            </a:r>
            <a:endParaRPr lang="en-GB" sz="2400" dirty="0"/>
          </a:p>
          <a:p>
            <a:r>
              <a:rPr lang="en-GB" sz="2400" dirty="0" err="1"/>
              <a:t>Sembrano</a:t>
            </a:r>
            <a:r>
              <a:rPr lang="en-GB" sz="2400" dirty="0"/>
              <a:t> </a:t>
            </a:r>
            <a:r>
              <a:rPr lang="en-GB" sz="2400" dirty="0" err="1"/>
              <a:t>valere</a:t>
            </a:r>
            <a:r>
              <a:rPr lang="en-GB" sz="2400" dirty="0"/>
              <a:t> </a:t>
            </a:r>
            <a:r>
              <a:rPr lang="en-GB" sz="2400" dirty="0" err="1"/>
              <a:t>considerazioni</a:t>
            </a:r>
            <a:r>
              <a:rPr lang="en-GB" sz="2400" dirty="0"/>
              <a:t> </a:t>
            </a:r>
            <a:r>
              <a:rPr lang="en-GB" sz="2400" dirty="0" err="1"/>
              <a:t>simili</a:t>
            </a:r>
            <a:r>
              <a:rPr lang="en-GB" sz="2400" dirty="0"/>
              <a:t> a </a:t>
            </a:r>
            <a:r>
              <a:rPr lang="en-GB" sz="2400" dirty="0" err="1"/>
              <a:t>quelle</a:t>
            </a:r>
            <a:r>
              <a:rPr lang="en-GB" sz="2400" dirty="0"/>
              <a:t> </a:t>
            </a:r>
            <a:r>
              <a:rPr lang="en-GB" sz="2400" dirty="0" err="1"/>
              <a:t>fatte</a:t>
            </a:r>
            <a:r>
              <a:rPr lang="en-GB" sz="2400" dirty="0"/>
              <a:t> per </a:t>
            </a:r>
            <a:r>
              <a:rPr lang="en-GB" sz="2400" dirty="0" err="1"/>
              <a:t>il</a:t>
            </a:r>
            <a:r>
              <a:rPr lang="en-GB" sz="2400" dirty="0"/>
              <a:t> </a:t>
            </a:r>
            <a:r>
              <a:rPr lang="en-GB" sz="2400" dirty="0" err="1"/>
              <a:t>disturbo</a:t>
            </a:r>
            <a:r>
              <a:rPr lang="en-GB" sz="2400" dirty="0"/>
              <a:t> da </a:t>
            </a:r>
            <a:r>
              <a:rPr lang="en-GB" sz="2400" dirty="0" err="1"/>
              <a:t>sintomi</a:t>
            </a:r>
            <a:r>
              <a:rPr lang="en-GB" sz="2400" dirty="0"/>
              <a:t> </a:t>
            </a:r>
            <a:r>
              <a:rPr lang="en-GB" sz="2400" dirty="0" err="1"/>
              <a:t>somatici</a:t>
            </a:r>
            <a:endParaRPr lang="en-GB" sz="2400" dirty="0"/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5978407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33569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dirty="0"/>
              <a:t>Disturbo di conversione (disturbo da sintomi neurologici funzionali)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-1539551"/>
            <a:ext cx="8229600" cy="1539551"/>
          </a:xfrm>
        </p:spPr>
        <p:txBody>
          <a:bodyPr/>
          <a:lstStyle/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237170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it-IT" sz="3600" dirty="0"/>
              <a:t>Disturbo di conversione</a:t>
            </a:r>
            <a:br>
              <a:rPr lang="it-IT" sz="3600" dirty="0"/>
            </a:br>
            <a:r>
              <a:rPr lang="it-IT" sz="3600" dirty="0"/>
              <a:t>(disturbo da sintomi neurologici funzionali)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412776"/>
            <a:ext cx="8229600" cy="5445224"/>
          </a:xfrm>
        </p:spPr>
        <p:txBody>
          <a:bodyPr/>
          <a:lstStyle/>
          <a:p>
            <a:pPr marL="0" lvl="0" indent="0">
              <a:buNone/>
            </a:pPr>
            <a:r>
              <a:rPr lang="it-IT" sz="3000" dirty="0">
                <a:solidFill>
                  <a:prstClr val="black"/>
                </a:solidFill>
              </a:rPr>
              <a:t>Criteri diagnostici nel DSM 5:</a:t>
            </a:r>
          </a:p>
          <a:p>
            <a:pPr marL="0" lvl="0" indent="0">
              <a:buNone/>
            </a:pPr>
            <a:r>
              <a:rPr lang="it-IT" sz="2400" b="1" dirty="0">
                <a:solidFill>
                  <a:prstClr val="black"/>
                </a:solidFill>
              </a:rPr>
              <a:t>A </a:t>
            </a:r>
            <a:r>
              <a:rPr lang="it-IT" sz="2400" dirty="0">
                <a:solidFill>
                  <a:prstClr val="black"/>
                </a:solidFill>
              </a:rPr>
              <a:t>Uno o più sintomi di alterazione della funzione motoria volontaria o sensoriale.</a:t>
            </a:r>
          </a:p>
          <a:p>
            <a:pPr marL="0" lvl="0" indent="0">
              <a:buNone/>
            </a:pPr>
            <a:r>
              <a:rPr lang="it-IT" sz="2400" b="1" dirty="0">
                <a:solidFill>
                  <a:prstClr val="black"/>
                </a:solidFill>
              </a:rPr>
              <a:t>B </a:t>
            </a:r>
            <a:r>
              <a:rPr lang="it-IT" sz="2400" dirty="0">
                <a:solidFill>
                  <a:prstClr val="black"/>
                </a:solidFill>
              </a:rPr>
              <a:t>I risultati clinici forniscono le prove dell’incompatibilità tra il sintomo e le neurologiche o mediche conosciute.</a:t>
            </a:r>
          </a:p>
          <a:p>
            <a:pPr marL="0" lvl="0" indent="0">
              <a:buNone/>
            </a:pPr>
            <a:r>
              <a:rPr lang="it-IT" sz="2400" b="1" dirty="0">
                <a:solidFill>
                  <a:prstClr val="black"/>
                </a:solidFill>
              </a:rPr>
              <a:t>C </a:t>
            </a:r>
            <a:r>
              <a:rPr lang="it-IT" sz="2400" dirty="0">
                <a:solidFill>
                  <a:prstClr val="black"/>
                </a:solidFill>
              </a:rPr>
              <a:t>Il sintomo o il deficit non sono meglio spiegati da un altro disturbo medico o mentale.</a:t>
            </a:r>
          </a:p>
          <a:p>
            <a:pPr marL="0" lvl="0" indent="0">
              <a:buNone/>
            </a:pPr>
            <a:r>
              <a:rPr lang="it-IT" sz="2400" b="1" dirty="0">
                <a:solidFill>
                  <a:prstClr val="black"/>
                </a:solidFill>
              </a:rPr>
              <a:t>D </a:t>
            </a:r>
            <a:r>
              <a:rPr lang="it-IT" sz="2400" dirty="0">
                <a:solidFill>
                  <a:prstClr val="black"/>
                </a:solidFill>
              </a:rPr>
              <a:t>Il sintomo o il deficit causano disagio clinicamente significativo o compromissione del funzionamento in ambito sociale, lavorativo o in altre aree importanti, oppure richiedono una valutazione medica</a:t>
            </a:r>
            <a:r>
              <a:rPr lang="it-IT" sz="2400" b="1" dirty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endParaRPr lang="it-IT" sz="3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1368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t-IT" sz="2400" i="1" dirty="0"/>
              <a:t>Specificare </a:t>
            </a:r>
            <a:r>
              <a:rPr lang="it-IT" sz="2400" dirty="0"/>
              <a:t>il tipo di sintomi:</a:t>
            </a:r>
          </a:p>
          <a:p>
            <a:pPr marL="0" indent="0">
              <a:buNone/>
            </a:pPr>
            <a:r>
              <a:rPr lang="it-IT" sz="2400" b="1" dirty="0"/>
              <a:t>Con debolezza o paralisi</a:t>
            </a:r>
          </a:p>
          <a:p>
            <a:pPr marL="0" indent="0">
              <a:buNone/>
            </a:pPr>
            <a:r>
              <a:rPr lang="it-IT" sz="2400" b="1" dirty="0"/>
              <a:t>Con movimento anomalo </a:t>
            </a:r>
            <a:r>
              <a:rPr lang="it-IT" sz="2400" dirty="0"/>
              <a:t>(per es., tremore, movimenti distonici, </a:t>
            </a:r>
            <a:r>
              <a:rPr lang="it-IT" sz="2400" dirty="0" err="1"/>
              <a:t>mioclono</a:t>
            </a:r>
            <a:r>
              <a:rPr lang="it-IT" sz="2400" dirty="0"/>
              <a:t>, disturbi della deambulazione)</a:t>
            </a:r>
          </a:p>
          <a:p>
            <a:pPr marL="0" indent="0">
              <a:buNone/>
            </a:pPr>
            <a:r>
              <a:rPr lang="it-IT" sz="2400" b="1" dirty="0"/>
              <a:t>Con sintomi riguardanti la deglutizione</a:t>
            </a:r>
          </a:p>
          <a:p>
            <a:pPr marL="0" indent="0">
              <a:buNone/>
            </a:pPr>
            <a:r>
              <a:rPr lang="it-IT" sz="2400" b="1" dirty="0"/>
              <a:t>Con sintomi riguardanti l’eloquio </a:t>
            </a:r>
            <a:r>
              <a:rPr lang="it-IT" sz="2400" dirty="0"/>
              <a:t>( per es., disfonia, biascicamento)</a:t>
            </a:r>
          </a:p>
          <a:p>
            <a:pPr marL="0" indent="0">
              <a:buNone/>
            </a:pPr>
            <a:r>
              <a:rPr lang="it-IT" sz="2400" b="1" dirty="0"/>
              <a:t>Con attacchi epilettiformi o convulsioni</a:t>
            </a:r>
          </a:p>
          <a:p>
            <a:pPr marL="0" indent="0">
              <a:buNone/>
            </a:pPr>
            <a:r>
              <a:rPr lang="it-IT" sz="2400" b="1" dirty="0"/>
              <a:t>Con anestesia o perdita della sensibilità</a:t>
            </a:r>
          </a:p>
          <a:p>
            <a:pPr marL="0" indent="0">
              <a:buNone/>
            </a:pPr>
            <a:r>
              <a:rPr lang="it-IT" sz="2400" b="1" dirty="0"/>
              <a:t>Con sintomi sensoriali specifici </a:t>
            </a:r>
            <a:r>
              <a:rPr lang="it-IT" sz="2400" dirty="0"/>
              <a:t>( per es., problemi visivi, olfattivi o uditivi)</a:t>
            </a:r>
          </a:p>
          <a:p>
            <a:pPr marL="0" indent="0">
              <a:buNone/>
            </a:pPr>
            <a:r>
              <a:rPr lang="it-IT" sz="2400" b="1" dirty="0"/>
              <a:t>Con sintomi misti</a:t>
            </a:r>
          </a:p>
          <a:p>
            <a:pPr marL="0" indent="0">
              <a:buNone/>
            </a:pPr>
            <a:r>
              <a:rPr lang="it-IT" sz="2400" i="1" dirty="0"/>
              <a:t>Specificare </a:t>
            </a:r>
            <a:r>
              <a:rPr lang="it-IT" sz="2400" dirty="0"/>
              <a:t>se:</a:t>
            </a:r>
          </a:p>
          <a:p>
            <a:pPr marL="0" indent="0">
              <a:buNone/>
            </a:pPr>
            <a:r>
              <a:rPr lang="it-IT" sz="2400" b="1" dirty="0"/>
              <a:t>Episodio acuto</a:t>
            </a:r>
            <a:r>
              <a:rPr lang="it-IT" sz="2400" dirty="0"/>
              <a:t>: i sintomi sono presenti per meno di sei mesi.</a:t>
            </a:r>
          </a:p>
          <a:p>
            <a:pPr marL="0" indent="0">
              <a:buNone/>
            </a:pPr>
            <a:r>
              <a:rPr lang="it-IT" sz="2400" b="1" dirty="0"/>
              <a:t>Persistente</a:t>
            </a:r>
            <a:r>
              <a:rPr lang="it-IT" sz="2400" dirty="0"/>
              <a:t>: i sintomi si verificano per sei mesi o più</a:t>
            </a:r>
          </a:p>
          <a:p>
            <a:pPr marL="0" indent="0">
              <a:buNone/>
            </a:pPr>
            <a:r>
              <a:rPr lang="it-IT" sz="2400" i="1" dirty="0"/>
              <a:t>Specificare </a:t>
            </a:r>
            <a:r>
              <a:rPr lang="it-IT" sz="2400" dirty="0"/>
              <a:t>se:</a:t>
            </a:r>
          </a:p>
          <a:p>
            <a:pPr marL="0" indent="0">
              <a:buNone/>
            </a:pPr>
            <a:r>
              <a:rPr lang="it-IT" sz="2400" b="1" dirty="0"/>
              <a:t>Con fattore psicologico stressante</a:t>
            </a:r>
            <a:r>
              <a:rPr lang="it-IT" sz="2400" dirty="0"/>
              <a:t>: (</a:t>
            </a:r>
            <a:r>
              <a:rPr lang="it-IT" sz="2400" i="1" dirty="0"/>
              <a:t>specificare il fattore psicologico stressante</a:t>
            </a:r>
            <a:r>
              <a:rPr lang="it-IT" sz="2400" dirty="0"/>
              <a:t>)</a:t>
            </a:r>
          </a:p>
          <a:p>
            <a:pPr marL="0" indent="0">
              <a:buNone/>
            </a:pPr>
            <a:r>
              <a:rPr lang="it-IT" sz="2400" b="1" dirty="0"/>
              <a:t>Senza fattore psicologico stressante</a:t>
            </a:r>
          </a:p>
        </p:txBody>
      </p:sp>
    </p:spTree>
    <p:extLst>
      <p:ext uri="{BB962C8B-B14F-4D97-AF65-F5344CB8AC3E}">
        <p14:creationId xmlns:p14="http://schemas.microsoft.com/office/powerpoint/2010/main" val="36514942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dirty="0"/>
              <a:t>Generalità:</a:t>
            </a:r>
          </a:p>
          <a:p>
            <a:r>
              <a:rPr lang="it-IT" sz="2400" dirty="0"/>
              <a:t>È caratterizzato da sintomi neurologici per i quali si ipotizza una origine psicologica a causa della presenza di situazioni conflittuali o stressanti.</a:t>
            </a:r>
          </a:p>
          <a:p>
            <a:r>
              <a:rPr lang="it-IT" sz="2400" dirty="0"/>
              <a:t>Questi sintomi sono prodotti intenzionalmente e presentano un guadagno primario (psicologico) piuttosto che secondario (sociale, economico o legale)</a:t>
            </a:r>
          </a:p>
          <a:p>
            <a:r>
              <a:rPr lang="it-IT" sz="2400" dirty="0"/>
              <a:t>Il termine </a:t>
            </a:r>
            <a:r>
              <a:rPr lang="it-IT" sz="2400" i="1" dirty="0"/>
              <a:t>conversione </a:t>
            </a:r>
            <a:r>
              <a:rPr lang="it-IT" sz="2400" dirty="0"/>
              <a:t>in questa accezione venne usato per la prima volta da Freud in base all’ipotesi  che questi sintomi neurologici inspiegabili rappresentassero la conversione somatica di un conflitto inconscio</a:t>
            </a:r>
          </a:p>
          <a:p>
            <a:r>
              <a:rPr lang="it-IT" sz="2400" dirty="0"/>
              <a:t>Storicamente, il disturbo di conversione era associato al disturbo da sintomi somatici sotto il nome di </a:t>
            </a:r>
            <a:r>
              <a:rPr lang="it-IT" sz="2400" i="1" dirty="0"/>
              <a:t>Isteria</a:t>
            </a:r>
            <a:endParaRPr lang="it-IT" sz="2400" dirty="0"/>
          </a:p>
          <a:p>
            <a:pPr marL="0" indent="0">
              <a:buNone/>
            </a:pPr>
            <a:endParaRPr lang="it-IT" sz="2400" dirty="0"/>
          </a:p>
          <a:p>
            <a:pPr marL="0" indent="0">
              <a:buNone/>
            </a:pP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4941881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Epidemiologia</a:t>
            </a:r>
          </a:p>
          <a:p>
            <a:r>
              <a:rPr lang="it-IT" sz="2400" dirty="0"/>
              <a:t>Secondo alcune stime, fino ad un individuo su tre potrebbe presentare sintomi conversivi sotto soglia nel corso della vita.</a:t>
            </a:r>
          </a:p>
          <a:p>
            <a:r>
              <a:rPr lang="it-IT" sz="2400" dirty="0"/>
              <a:t>Le stime di incidenza sono molto varie, da 11 a 300 per 100000 individui. In alcune popolazioni specifiche potrebbe essere ancora più comune.</a:t>
            </a:r>
          </a:p>
          <a:p>
            <a:r>
              <a:rPr lang="it-IT" sz="2400" dirty="0"/>
              <a:t>Più comune nelle donne (con rapporto variabile da 2:1 a 10:1).</a:t>
            </a:r>
          </a:p>
          <a:p>
            <a:r>
              <a:rPr lang="it-IT" sz="2400" dirty="0"/>
              <a:t>Esordisce in genere tra l’inizio della pubertà e la prima età adulta.</a:t>
            </a:r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7397942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t-IT" dirty="0"/>
              <a:t>Epidemiologia</a:t>
            </a:r>
          </a:p>
          <a:p>
            <a:pPr marL="0" indent="0">
              <a:buNone/>
            </a:pPr>
            <a:r>
              <a:rPr lang="it-IT" sz="2800" dirty="0"/>
              <a:t>Fattori di rischio:</a:t>
            </a:r>
          </a:p>
          <a:p>
            <a:r>
              <a:rPr lang="it-IT" sz="2400" dirty="0"/>
              <a:t>Bassa scolarità</a:t>
            </a:r>
          </a:p>
          <a:p>
            <a:r>
              <a:rPr lang="it-IT" sz="2400" dirty="0"/>
              <a:t>Appartenenza a comunità rurale</a:t>
            </a:r>
          </a:p>
          <a:p>
            <a:r>
              <a:rPr lang="it-IT" sz="2400" dirty="0"/>
              <a:t>Q.I. Basso</a:t>
            </a:r>
          </a:p>
          <a:p>
            <a:r>
              <a:rPr lang="it-IT" sz="2400" dirty="0"/>
              <a:t>Basso status socioeconomico</a:t>
            </a:r>
          </a:p>
          <a:p>
            <a:r>
              <a:rPr lang="it-IT" sz="2400" dirty="0"/>
              <a:t>Partecipazione a eventi bellici</a:t>
            </a:r>
          </a:p>
          <a:p>
            <a:r>
              <a:rPr lang="it-IT" sz="2400" dirty="0"/>
              <a:t>Disturbo di personalità antisociale negli uomini</a:t>
            </a:r>
          </a:p>
          <a:p>
            <a:r>
              <a:rPr lang="it-IT" sz="2400" dirty="0"/>
              <a:t>Familiarità9</a:t>
            </a:r>
          </a:p>
          <a:p>
            <a:r>
              <a:rPr lang="it-IT" sz="2400" dirty="0"/>
              <a:t>Altre condizioni psichiatriche (disturbi d’ansia, depressivi e psicotici)</a:t>
            </a:r>
          </a:p>
        </p:txBody>
      </p:sp>
    </p:spTree>
    <p:extLst>
      <p:ext uri="{BB962C8B-B14F-4D97-AF65-F5344CB8AC3E}">
        <p14:creationId xmlns:p14="http://schemas.microsoft.com/office/powerpoint/2010/main" val="15763505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Comorbidità più comuni</a:t>
            </a:r>
          </a:p>
          <a:p>
            <a:r>
              <a:rPr lang="it-IT" sz="2400" dirty="0"/>
              <a:t>Soprattutto malattie neurologiche, in cui i sintomi sembrano innestarsi sulla condizione organica di partenza.</a:t>
            </a:r>
          </a:p>
          <a:p>
            <a:r>
              <a:rPr lang="it-IT" sz="2400" dirty="0"/>
              <a:t>Disturbi psichiatrici: fino alla metà dei pazienti con disturbo di conversione ha un’altra diagnosi psichiatrica (anche se le psicosi sono relativamente rare)</a:t>
            </a:r>
          </a:p>
          <a:p>
            <a:r>
              <a:rPr lang="it-IT" sz="2400" dirty="0"/>
              <a:t>Disturbi di personalità, prevalentemente disturbo di personalità istrionico e disturbi di personalità di Cluster C </a:t>
            </a:r>
          </a:p>
        </p:txBody>
      </p:sp>
    </p:spTree>
    <p:extLst>
      <p:ext uri="{BB962C8B-B14F-4D97-AF65-F5344CB8AC3E}">
        <p14:creationId xmlns:p14="http://schemas.microsoft.com/office/powerpoint/2010/main" val="35814594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Eziologia</a:t>
            </a:r>
          </a:p>
          <a:p>
            <a:r>
              <a:rPr lang="it-IT" sz="2400" dirty="0"/>
              <a:t>Modello analitico: il sintomo consente di manifestare un impulso inaccettabile (per es., a contenuto aggressivo o sessuale). Può esservi relazione simbolica tra il sintomo conversivo e l’impulso inaccettabile (vaginismo come protezione da un impulso sessuale).</a:t>
            </a:r>
          </a:p>
          <a:p>
            <a:r>
              <a:rPr lang="it-IT" sz="2400" dirty="0"/>
              <a:t>Teoria dell’apprendimento: i sintomi conversivo costituiscono delle </a:t>
            </a:r>
            <a:r>
              <a:rPr lang="it-IT" sz="2400" i="1" dirty="0"/>
              <a:t>strategie di coping </a:t>
            </a:r>
            <a:r>
              <a:rPr lang="it-IT" sz="2400" dirty="0"/>
              <a:t>a situazioni stressanti apprese durante l’infanzia.</a:t>
            </a:r>
          </a:p>
          <a:p>
            <a:pPr marL="0" indent="0">
              <a:buNone/>
            </a:pPr>
            <a:r>
              <a:rPr lang="it-IT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19227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t-IT" dirty="0"/>
              <a:t>Eziologia</a:t>
            </a:r>
          </a:p>
          <a:p>
            <a:pPr marL="0" indent="0">
              <a:buNone/>
            </a:pPr>
            <a:r>
              <a:rPr lang="it-IT" sz="2800" dirty="0"/>
              <a:t>Fattori Biologici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2400" dirty="0"/>
              <a:t>Ipometabolismo nell’emisfero dominante e ipermetabolismo nell’emisfero non dominante.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2400" dirty="0"/>
              <a:t>Comunicazione interemisferica compromessa.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2400" dirty="0"/>
              <a:t>Eccessiva attivazione corticale con inibizione dei feedback negativi tra corteccia e formazione reticolare del tronco: questo causerebbe un’elevazione degli stimoli corticifughi con relativa inibizione della consapevolezza delle sensazioni corporee.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2400" dirty="0"/>
              <a:t>Multipli deficit cognitivi lievi (attenzione, vigilanza, memoria, comunicazione verbale etc…).</a:t>
            </a:r>
          </a:p>
        </p:txBody>
      </p:sp>
    </p:spTree>
    <p:extLst>
      <p:ext uri="{BB962C8B-B14F-4D97-AF65-F5344CB8AC3E}">
        <p14:creationId xmlns:p14="http://schemas.microsoft.com/office/powerpoint/2010/main" val="14731246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dirty="0"/>
              <a:t>Caratteristiche cliniche</a:t>
            </a:r>
          </a:p>
          <a:p>
            <a:r>
              <a:rPr lang="it-IT" sz="2800" dirty="0"/>
              <a:t>Sintomi sensoriali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Anestesia e/o parestesia difficilmente spiegabili dal punto di vista neurologico (es., distribuzione a calza e a guanto)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Cecità, sordità, visione a tunnel (non spiegate da dati strumentali o comportamentali)</a:t>
            </a:r>
          </a:p>
          <a:p>
            <a:r>
              <a:rPr lang="it-IT" sz="2800" dirty="0"/>
              <a:t>Sintomi motori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Movimenti abnormi (coreiformi, tremori ritmici grossolani, tic)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Astasia-abasia (andatura grossolanamente atassica)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I disturbi peggiorano quando vi si pone attenzione e in genere hanno scarse ricadute funzionali (il paziente cade raramente e senza conseguenze gravi)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Paralisi e paresi (normalità dei dati obiettivi e strumentali)</a:t>
            </a:r>
          </a:p>
        </p:txBody>
      </p:sp>
    </p:spTree>
    <p:extLst>
      <p:ext uri="{BB962C8B-B14F-4D97-AF65-F5344CB8AC3E}">
        <p14:creationId xmlns:p14="http://schemas.microsoft.com/office/powerpoint/2010/main" val="7464334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dirty="0"/>
              <a:t>Caratteristiche cliniche</a:t>
            </a:r>
          </a:p>
          <a:p>
            <a:pPr marL="0" indent="0">
              <a:buNone/>
            </a:pPr>
            <a:r>
              <a:rPr lang="it-IT" sz="2800" dirty="0"/>
              <a:t>Sintomi convulsivi</a:t>
            </a:r>
          </a:p>
          <a:p>
            <a:pPr marL="0" indent="0">
              <a:buNone/>
            </a:pPr>
            <a:r>
              <a:rPr lang="it-IT" sz="2400" dirty="0"/>
              <a:t>Nelle pseudocrisi sono rari i segni più invalidanti (morsus, incontinenza, cadute). Tuttavia, un paziente su tre ha un’anamnesi positiva per epilessia</a:t>
            </a:r>
          </a:p>
          <a:p>
            <a:pPr marL="0" indent="0">
              <a:buNone/>
            </a:pPr>
            <a:r>
              <a:rPr lang="it-IT" sz="2800" dirty="0"/>
              <a:t>Sintomi associati</a:t>
            </a:r>
          </a:p>
          <a:p>
            <a:r>
              <a:rPr lang="it-IT" sz="2400" dirty="0"/>
              <a:t>Belle indifférence: atteggiamento di distacco verso i propri sintomi.</a:t>
            </a:r>
          </a:p>
          <a:p>
            <a:r>
              <a:rPr lang="it-IT" sz="2400" dirty="0"/>
              <a:t>Identificazione: i sintomi sono modellati su quelli sofferti da una persona cara</a:t>
            </a:r>
          </a:p>
          <a:p>
            <a:r>
              <a:rPr lang="it-IT" sz="2400" dirty="0"/>
              <a:t>Possibile risoluzione dei sintomi durante ipnosi o trattamento con sedativi</a:t>
            </a:r>
          </a:p>
          <a:p>
            <a:pPr marL="0" indent="0">
              <a:buNone/>
            </a:pPr>
            <a:r>
              <a:rPr lang="it-IT" sz="2400" dirty="0"/>
              <a:t>Queste caratteristiche sono comuni ma non patognomoniche (e da non enfatizzare)</a:t>
            </a:r>
          </a:p>
          <a:p>
            <a:pPr marL="0" indent="0">
              <a:buNone/>
            </a:pPr>
            <a:endParaRPr lang="it-IT" sz="2400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752214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t-IT" dirty="0"/>
              <a:t>Diagnosi differenziale</a:t>
            </a:r>
          </a:p>
          <a:p>
            <a:r>
              <a:rPr lang="it-IT" sz="2400" dirty="0"/>
              <a:t>Circa il 25-50% dei pazienti con precedente diagnosi di disturbo di conversione riceve una diagnosi medica o neurologica che potenzialmente spiega i sintomi</a:t>
            </a:r>
          </a:p>
          <a:p>
            <a:r>
              <a:rPr lang="it-IT" sz="2400" dirty="0"/>
              <a:t>Le condizioni mediche e neurologiche che più spesso vanno in diagnosi differenziale sono:</a:t>
            </a:r>
          </a:p>
          <a:p>
            <a:r>
              <a:rPr lang="it-IT" sz="2400" dirty="0"/>
              <a:t>Demenze e altre malattie neurodegenerative</a:t>
            </a:r>
          </a:p>
          <a:p>
            <a:r>
              <a:rPr lang="it-IT" sz="2400" dirty="0"/>
              <a:t>Tumori cerebrali</a:t>
            </a:r>
          </a:p>
          <a:p>
            <a:r>
              <a:rPr lang="it-IT" sz="2400" dirty="0"/>
              <a:t>Malattie dei gangli della base</a:t>
            </a:r>
          </a:p>
          <a:p>
            <a:r>
              <a:rPr lang="it-IT" sz="2400" dirty="0"/>
              <a:t>Miastenia grave</a:t>
            </a:r>
          </a:p>
          <a:p>
            <a:r>
              <a:rPr lang="it-IT" sz="2400" dirty="0"/>
              <a:t>Polimiosite</a:t>
            </a:r>
          </a:p>
          <a:p>
            <a:r>
              <a:rPr lang="it-IT" sz="2400" dirty="0"/>
              <a:t>Miopatie acquisite</a:t>
            </a:r>
          </a:p>
          <a:p>
            <a:r>
              <a:rPr lang="it-IT" sz="2400" dirty="0"/>
              <a:t>Sclerosi multipla</a:t>
            </a:r>
          </a:p>
          <a:p>
            <a:r>
              <a:rPr lang="it-IT" sz="2400" dirty="0"/>
              <a:t>Neurite ottica</a:t>
            </a:r>
          </a:p>
          <a:p>
            <a:r>
              <a:rPr lang="it-IT" sz="2400" dirty="0"/>
              <a:t>Malattia di </a:t>
            </a:r>
            <a:r>
              <a:rPr lang="it-IT" sz="2400" dirty="0" err="1"/>
              <a:t>Guillain-Barrè</a:t>
            </a:r>
            <a:endParaRPr lang="it-IT" sz="2400" dirty="0"/>
          </a:p>
          <a:p>
            <a:r>
              <a:rPr lang="it-IT" sz="2400" dirty="0"/>
              <a:t>Paralisi periodica</a:t>
            </a:r>
          </a:p>
          <a:p>
            <a:r>
              <a:rPr lang="it-IT" sz="2400" dirty="0"/>
              <a:t>Malattia di </a:t>
            </a:r>
            <a:r>
              <a:rPr lang="it-IT" sz="2400" dirty="0" err="1"/>
              <a:t>Creutzfeldt</a:t>
            </a:r>
            <a:r>
              <a:rPr lang="it-IT" sz="2400" dirty="0"/>
              <a:t>-Jakob</a:t>
            </a:r>
          </a:p>
          <a:p>
            <a:r>
              <a:rPr lang="it-IT" sz="2400" dirty="0"/>
              <a:t>Manifestazioni neuropsichiatriche dell’AIDS </a:t>
            </a:r>
          </a:p>
        </p:txBody>
      </p:sp>
    </p:spTree>
    <p:extLst>
      <p:ext uri="{BB962C8B-B14F-4D97-AF65-F5344CB8AC3E}">
        <p14:creationId xmlns:p14="http://schemas.microsoft.com/office/powerpoint/2010/main" val="12833704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dirty="0"/>
              <a:t>Decorso e prognosi</a:t>
            </a:r>
          </a:p>
          <a:p>
            <a:r>
              <a:rPr lang="it-IT" sz="2400" dirty="0"/>
              <a:t>Esordio acuto</a:t>
            </a:r>
          </a:p>
          <a:p>
            <a:r>
              <a:rPr lang="it-IT" sz="2400" dirty="0"/>
              <a:t>Decorso solitamente breve (poche settimane)</a:t>
            </a:r>
          </a:p>
          <a:p>
            <a:r>
              <a:rPr lang="it-IT" sz="2400" dirty="0"/>
              <a:t>Nel caso di decorso cronico, la prognosi è peggiore</a:t>
            </a:r>
          </a:p>
          <a:p>
            <a:r>
              <a:rPr lang="it-IT" sz="2400" dirty="0"/>
              <a:t>Recidive a un anno nel 20-25% dei casi</a:t>
            </a:r>
          </a:p>
          <a:p>
            <a:r>
              <a:rPr lang="it-IT" sz="2400" dirty="0"/>
              <a:t>Fattori prognostici positivi: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000" dirty="0"/>
              <a:t>Esordio acuto con stress identificabili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000" dirty="0"/>
              <a:t>Alto Q.I.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000" dirty="0"/>
              <a:t>Trattamento precoce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000" dirty="0"/>
              <a:t>Presentazione con paralisi, afonia o cecità</a:t>
            </a:r>
          </a:p>
          <a:p>
            <a:r>
              <a:rPr lang="it-IT" sz="2400" dirty="0"/>
              <a:t>Fattori prognostici negativi: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Presentazione con tremori o pseudocrisi</a:t>
            </a:r>
          </a:p>
        </p:txBody>
      </p:sp>
    </p:spTree>
    <p:extLst>
      <p:ext uri="{BB962C8B-B14F-4D97-AF65-F5344CB8AC3E}">
        <p14:creationId xmlns:p14="http://schemas.microsoft.com/office/powerpoint/2010/main" val="1521487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Disturbo di conversione</a:t>
            </a:r>
            <a:br>
              <a:rPr lang="it-IT" sz="3200" dirty="0">
                <a:solidFill>
                  <a:prstClr val="black"/>
                </a:solidFill>
              </a:rPr>
            </a:br>
            <a:r>
              <a:rPr lang="it-IT" sz="3200" dirty="0">
                <a:solidFill>
                  <a:prstClr val="black"/>
                </a:solidFill>
              </a:rPr>
              <a:t>(disturbo da sintomi neurologici funzionali)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Terapia</a:t>
            </a:r>
          </a:p>
          <a:p>
            <a:r>
              <a:rPr lang="it-IT" sz="2400" dirty="0"/>
              <a:t>Spesso c’è risoluzione spontanea</a:t>
            </a:r>
          </a:p>
          <a:p>
            <a:r>
              <a:rPr lang="it-IT" sz="2400" dirty="0"/>
              <a:t>Psicoterapia</a:t>
            </a:r>
          </a:p>
          <a:p>
            <a:r>
              <a:rPr lang="it-IT" sz="2400" dirty="0"/>
              <a:t>Buona relazione terapeutica</a:t>
            </a:r>
          </a:p>
        </p:txBody>
      </p:sp>
    </p:spTree>
    <p:extLst>
      <p:ext uri="{BB962C8B-B14F-4D97-AF65-F5344CB8AC3E}">
        <p14:creationId xmlns:p14="http://schemas.microsoft.com/office/powerpoint/2010/main" val="30471454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000" dirty="0"/>
              <a:t>Disturbo Fittizio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24164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Disturbo fittizio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it-IT" sz="3000" dirty="0">
                <a:solidFill>
                  <a:prstClr val="black"/>
                </a:solidFill>
              </a:rPr>
              <a:t>Criteri diagnostici nel DSM 5:</a:t>
            </a:r>
          </a:p>
          <a:p>
            <a:pPr marL="0" indent="0">
              <a:buNone/>
            </a:pPr>
            <a:r>
              <a:rPr lang="it-IT" sz="2800" b="1" dirty="0"/>
              <a:t>Disturbo </a:t>
            </a:r>
            <a:r>
              <a:rPr lang="it-IT" sz="2600" b="1" dirty="0"/>
              <a:t>fittizio</a:t>
            </a:r>
            <a:r>
              <a:rPr lang="it-IT" sz="2800" b="1" dirty="0"/>
              <a:t> provocato a sé</a:t>
            </a:r>
          </a:p>
          <a:p>
            <a:pPr marL="0" indent="0">
              <a:buNone/>
            </a:pPr>
            <a:r>
              <a:rPr lang="it-IT" sz="2400" b="1" dirty="0"/>
              <a:t>A </a:t>
            </a:r>
            <a:r>
              <a:rPr lang="it-IT" sz="2400" dirty="0"/>
              <a:t>Falsificazione di segni o sintomi fisici o psicologici, o autoinduzione di un infortunio o di una malattia, associato a un inganno accertato.</a:t>
            </a:r>
          </a:p>
          <a:p>
            <a:pPr marL="0" indent="0">
              <a:buNone/>
            </a:pPr>
            <a:r>
              <a:rPr lang="it-IT" sz="2400" b="1" dirty="0"/>
              <a:t>B </a:t>
            </a:r>
            <a:r>
              <a:rPr lang="it-IT" sz="2400" dirty="0"/>
              <a:t>L’ individuo presenta se stesso agli altri come malato, menomato o ferito.</a:t>
            </a:r>
          </a:p>
          <a:p>
            <a:pPr marL="0" indent="0">
              <a:buNone/>
            </a:pPr>
            <a:r>
              <a:rPr lang="it-IT" sz="2400" b="1" dirty="0"/>
              <a:t>C </a:t>
            </a:r>
            <a:r>
              <a:rPr lang="it-IT" sz="2400" dirty="0"/>
              <a:t>Il comportamento ingannevole è palese anche in assenza di evidenti vantaggi esterni.</a:t>
            </a:r>
          </a:p>
          <a:p>
            <a:pPr marL="0" indent="0">
              <a:buNone/>
            </a:pPr>
            <a:r>
              <a:rPr lang="it-IT" sz="2400" b="1" dirty="0"/>
              <a:t>D </a:t>
            </a:r>
            <a:r>
              <a:rPr lang="it-IT" sz="2400" dirty="0"/>
              <a:t>Il comportamento non è meglio spiegato da un altro disturbo mentale, come il disturbo delirante o un altro disturbo psicotico.</a:t>
            </a:r>
          </a:p>
          <a:p>
            <a:pPr marL="0" indent="0">
              <a:buNone/>
            </a:pPr>
            <a:r>
              <a:rPr lang="it-IT" sz="2400" i="1" dirty="0"/>
              <a:t>Specificare</a:t>
            </a:r>
            <a:r>
              <a:rPr lang="it-IT" sz="2400" dirty="0"/>
              <a:t>:</a:t>
            </a:r>
          </a:p>
          <a:p>
            <a:pPr marL="0" indent="0">
              <a:buNone/>
            </a:pPr>
            <a:r>
              <a:rPr lang="it-IT" sz="2400" b="1" dirty="0"/>
              <a:t>Episodio singolo</a:t>
            </a:r>
          </a:p>
          <a:p>
            <a:pPr marL="0" indent="0">
              <a:buNone/>
            </a:pPr>
            <a:r>
              <a:rPr lang="it-IT" sz="2400" b="1" dirty="0"/>
              <a:t>Episodi ricorrenti </a:t>
            </a:r>
            <a:r>
              <a:rPr lang="it-IT" sz="2400" dirty="0"/>
              <a:t>( due o più eventi di simulazione di malattia e/o autoinduzione di lesioni)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24441138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t-IT" sz="3400" b="1" dirty="0"/>
              <a:t>Disturbo Fittizio provocato ad altri</a:t>
            </a:r>
          </a:p>
          <a:p>
            <a:pPr marL="0" indent="0">
              <a:buNone/>
            </a:pPr>
            <a:r>
              <a:rPr lang="it-IT" sz="3400" b="1" dirty="0"/>
              <a:t>(precedentemente, disturbo fittizio per procura)</a:t>
            </a:r>
          </a:p>
          <a:p>
            <a:pPr marL="0" indent="0">
              <a:buNone/>
            </a:pPr>
            <a:r>
              <a:rPr lang="it-IT" sz="3600" b="1" dirty="0"/>
              <a:t>A </a:t>
            </a:r>
            <a:r>
              <a:rPr lang="it-IT" sz="3600" dirty="0">
                <a:solidFill>
                  <a:prstClr val="black"/>
                </a:solidFill>
              </a:rPr>
              <a:t>Falsificazione di segni o sintomi fisici o psicologici, o induzione di un infortunio o di una malattia in un altro individuo, associato a un inganno accertato.</a:t>
            </a:r>
          </a:p>
          <a:p>
            <a:pPr marL="0" indent="0">
              <a:buNone/>
            </a:pPr>
            <a:r>
              <a:rPr lang="it-IT" sz="3600" b="1" dirty="0">
                <a:solidFill>
                  <a:prstClr val="black"/>
                </a:solidFill>
              </a:rPr>
              <a:t>B </a:t>
            </a:r>
            <a:r>
              <a:rPr lang="it-IT" sz="3600" dirty="0">
                <a:solidFill>
                  <a:prstClr val="black"/>
                </a:solidFill>
              </a:rPr>
              <a:t>L’ individuo presenta un’altra persona (vittima) agli altri come malata, menomata o ferita.</a:t>
            </a:r>
          </a:p>
          <a:p>
            <a:pPr marL="0" indent="0">
              <a:buNone/>
            </a:pPr>
            <a:r>
              <a:rPr lang="it-IT" sz="3600" b="1" dirty="0">
                <a:solidFill>
                  <a:prstClr val="black"/>
                </a:solidFill>
              </a:rPr>
              <a:t>C </a:t>
            </a:r>
            <a:r>
              <a:rPr lang="it-IT" sz="3600" dirty="0">
                <a:solidFill>
                  <a:prstClr val="black"/>
                </a:solidFill>
              </a:rPr>
              <a:t>Il comportamento ingannevole è palese anche in assenza di evidenti vantaggi esterni.</a:t>
            </a:r>
          </a:p>
          <a:p>
            <a:pPr marL="0" lvl="0" indent="0">
              <a:buNone/>
            </a:pPr>
            <a:r>
              <a:rPr lang="it-IT" sz="3600" b="1" dirty="0">
                <a:solidFill>
                  <a:prstClr val="black"/>
                </a:solidFill>
              </a:rPr>
              <a:t>D </a:t>
            </a:r>
            <a:r>
              <a:rPr lang="it-IT" sz="3600" dirty="0">
                <a:solidFill>
                  <a:prstClr val="black"/>
                </a:solidFill>
              </a:rPr>
              <a:t>Il comportamento non è meglio spiegato da un altro disturbo mentale, come il disturbo delirante o un altro disturbo psicotico.</a:t>
            </a:r>
          </a:p>
          <a:p>
            <a:pPr marL="0" lvl="0" indent="0">
              <a:buNone/>
            </a:pPr>
            <a:r>
              <a:rPr lang="it-IT" sz="3600" b="1" dirty="0">
                <a:solidFill>
                  <a:prstClr val="black"/>
                </a:solidFill>
              </a:rPr>
              <a:t>Nota</a:t>
            </a:r>
            <a:r>
              <a:rPr lang="it-IT" sz="3600" dirty="0">
                <a:solidFill>
                  <a:prstClr val="black"/>
                </a:solidFill>
              </a:rPr>
              <a:t>: È il perpetratore, non la vittima, a ricevere questa diagnosi.</a:t>
            </a:r>
          </a:p>
          <a:p>
            <a:pPr marL="0" lvl="0" indent="0">
              <a:buNone/>
            </a:pPr>
            <a:r>
              <a:rPr lang="it-IT" sz="3600" i="1" dirty="0">
                <a:solidFill>
                  <a:prstClr val="black"/>
                </a:solidFill>
              </a:rPr>
              <a:t>Specificare</a:t>
            </a:r>
            <a:r>
              <a:rPr lang="it-IT" sz="3600" dirty="0">
                <a:solidFill>
                  <a:prstClr val="black"/>
                </a:solidFill>
              </a:rPr>
              <a:t>:</a:t>
            </a:r>
          </a:p>
          <a:p>
            <a:pPr marL="0" lvl="0" indent="0">
              <a:buNone/>
            </a:pPr>
            <a:r>
              <a:rPr lang="it-IT" sz="3600" b="1" dirty="0">
                <a:solidFill>
                  <a:prstClr val="black"/>
                </a:solidFill>
              </a:rPr>
              <a:t>Episodio singolo</a:t>
            </a:r>
          </a:p>
          <a:p>
            <a:pPr marL="0" lvl="0" indent="0">
              <a:buNone/>
            </a:pPr>
            <a:r>
              <a:rPr lang="it-IT" sz="3600" b="1" dirty="0">
                <a:solidFill>
                  <a:prstClr val="black"/>
                </a:solidFill>
              </a:rPr>
              <a:t>Episodi ricorrenti </a:t>
            </a:r>
            <a:r>
              <a:rPr lang="it-IT" sz="3600" dirty="0">
                <a:solidFill>
                  <a:prstClr val="black"/>
                </a:solidFill>
              </a:rPr>
              <a:t>( due o più eventi di simulazione di malattia e/o autoinduzione di lesioni)</a:t>
            </a:r>
            <a:endParaRPr lang="it-IT" sz="3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it-IT" sz="22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it-IT" sz="22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it-IT" sz="2400" b="1" dirty="0"/>
              <a:t> </a:t>
            </a:r>
          </a:p>
          <a:p>
            <a:pPr marL="0" indent="0">
              <a:buNone/>
            </a:pPr>
            <a:endParaRPr lang="it-IT" sz="2400" b="1" dirty="0"/>
          </a:p>
          <a:p>
            <a:pPr marL="0" indent="0">
              <a:buNone/>
            </a:pPr>
            <a:endParaRPr lang="it-IT" sz="2800" b="1" dirty="0"/>
          </a:p>
        </p:txBody>
      </p:sp>
    </p:spTree>
    <p:extLst>
      <p:ext uri="{BB962C8B-B14F-4D97-AF65-F5344CB8AC3E}">
        <p14:creationId xmlns:p14="http://schemas.microsoft.com/office/powerpoint/2010/main" val="42902520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Generalità</a:t>
            </a:r>
          </a:p>
          <a:p>
            <a:r>
              <a:rPr lang="it-IT" sz="2400" dirty="0"/>
              <a:t>I pazienti con disturbo fittizio simulano, inducono o aggravano malattie per </a:t>
            </a:r>
            <a:r>
              <a:rPr lang="it-IT" sz="2400" b="1" i="1" u="sng" dirty="0"/>
              <a:t>ricevere attenzione medica</a:t>
            </a:r>
            <a:r>
              <a:rPr lang="it-IT" sz="2400" dirty="0"/>
              <a:t>, al di là del fatto che siano realmente malati</a:t>
            </a:r>
          </a:p>
          <a:p>
            <a:r>
              <a:rPr lang="it-IT" sz="2400" dirty="0"/>
              <a:t>Il paziente può infliggere lesioni a se stesso o a persone delle cui cure è responsabile (disturbo fittizio per procura)</a:t>
            </a:r>
          </a:p>
          <a:p>
            <a:r>
              <a:rPr lang="it-IT" sz="2400" dirty="0"/>
              <a:t>Le malattie indotte possono essere gravissime, anche mortali</a:t>
            </a:r>
          </a:p>
          <a:p>
            <a:r>
              <a:rPr lang="it-IT" sz="2400" dirty="0"/>
              <a:t>È noto come sindrome di Münchausen, dall’omonimo barone tedesco del XVIII secolo noto per le sue colossali vanterie  </a:t>
            </a:r>
          </a:p>
        </p:txBody>
      </p:sp>
    </p:spTree>
    <p:extLst>
      <p:ext uri="{BB962C8B-B14F-4D97-AF65-F5344CB8AC3E}">
        <p14:creationId xmlns:p14="http://schemas.microsoft.com/office/powerpoint/2010/main" val="10947286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Epidemiologia</a:t>
            </a:r>
          </a:p>
          <a:p>
            <a:r>
              <a:rPr lang="it-IT" sz="2400" dirty="0"/>
              <a:t>Prevalenza elevata (una percentuale non trascurabile di tutti i pazienti ricoverati!)</a:t>
            </a:r>
          </a:p>
          <a:p>
            <a:r>
              <a:rPr lang="it-IT" sz="2400" dirty="0"/>
              <a:t>Più comune nei maschi e nei soggetti che lavorano nell’assistenza sanitaria</a:t>
            </a:r>
          </a:p>
          <a:p>
            <a:r>
              <a:rPr lang="it-IT" sz="2400" dirty="0"/>
              <a:t>In alcuni contesti esistono banche dati di pazienti «simulatori» per mettere in guardia il personale sanitario</a:t>
            </a:r>
          </a:p>
        </p:txBody>
      </p:sp>
    </p:spTree>
    <p:extLst>
      <p:ext uri="{BB962C8B-B14F-4D97-AF65-F5344CB8AC3E}">
        <p14:creationId xmlns:p14="http://schemas.microsoft.com/office/powerpoint/2010/main" val="22779233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Eziologia</a:t>
            </a:r>
          </a:p>
          <a:p>
            <a:pPr marL="0" indent="0">
              <a:buNone/>
            </a:pPr>
            <a:r>
              <a:rPr lang="it-IT" sz="2800" dirty="0"/>
              <a:t>Fattori biopsicosociali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Il ruolo di malato potrebbe essere funzionale a ottenere quelle attenzioni che al paziente sono state negate in ambiente familiare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Tratti di personalità masochisti, borderline e in genere poco formati con la tendenza a immedesimarsi in modelli esterni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Alterato processamento delle informazioni nella </a:t>
            </a:r>
            <a:r>
              <a:rPr lang="it-IT" sz="2400" i="1" dirty="0"/>
              <a:t>pseudologia fantastica</a:t>
            </a:r>
            <a:r>
              <a:rPr lang="it-IT" sz="2400" dirty="0"/>
              <a:t>?</a:t>
            </a:r>
          </a:p>
          <a:p>
            <a:pPr marL="457200" indent="-457200">
              <a:buFont typeface="+mj-lt"/>
              <a:buAutoNum type="arabicPeriod"/>
            </a:pPr>
            <a:endParaRPr lang="it-IT" sz="2400" dirty="0"/>
          </a:p>
          <a:p>
            <a:pPr marL="457200" indent="-457200">
              <a:buFont typeface="+mj-lt"/>
              <a:buAutoNum type="arabicPeriod"/>
            </a:pP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8116291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dirty="0"/>
              <a:t>Caratteristiche cliniche</a:t>
            </a:r>
          </a:p>
          <a:p>
            <a:r>
              <a:rPr lang="it-IT" sz="2400" dirty="0"/>
              <a:t>I pazienti possono riprodurre sintomi e segni di tipo sia fisico che psicologico (il DSM 5 non distingue i pazienti sulla base del tipo di sintomi e segni presentati)</a:t>
            </a:r>
          </a:p>
          <a:p>
            <a:pPr marL="0" indent="0">
              <a:buNone/>
            </a:pPr>
            <a:r>
              <a:rPr lang="it-IT" sz="2800" dirty="0"/>
              <a:t>Disturbo fittizio con sintomi psicologici:</a:t>
            </a:r>
            <a:endParaRPr lang="it-IT" sz="3000" dirty="0"/>
          </a:p>
          <a:p>
            <a:r>
              <a:rPr lang="it-IT" sz="2400" dirty="0"/>
              <a:t>I pazienti possono lamentare qualsiasi tipo di sintomo psicologico ( allucinazioni, deliri, depressione, sintomo conversivo etc…)</a:t>
            </a:r>
          </a:p>
          <a:p>
            <a:r>
              <a:rPr lang="it-IT" sz="2400" dirty="0"/>
              <a:t>La presenza di sintomi fittizi nel contesto di un altro disturbo, come il BPD, è un fattore prognostico negativo</a:t>
            </a:r>
          </a:p>
          <a:p>
            <a:r>
              <a:rPr lang="it-IT" sz="2400" dirty="0"/>
              <a:t>I sintomi possono venir giustificati dai pazienti attraverso storie inventate, come la tragica «morte» di un familiare</a:t>
            </a:r>
          </a:p>
          <a:p>
            <a:r>
              <a:rPr lang="it-IT" sz="2400" dirty="0"/>
              <a:t>Può esserci il ricorso  sostanze d’abuso o farmaci per generare dei sintomi «reali» (stimolanti per indurre insonnia, allucinogeni per indurre dispercezioni etc…)</a:t>
            </a:r>
          </a:p>
          <a:p>
            <a:endParaRPr lang="it-IT" sz="2400" dirty="0"/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60903484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2800" dirty="0"/>
              <a:t>Disturbo fittizio con sintomi fisici:</a:t>
            </a:r>
          </a:p>
          <a:p>
            <a:r>
              <a:rPr lang="it-IT" sz="2400" dirty="0"/>
              <a:t>È la forma più comune</a:t>
            </a:r>
          </a:p>
          <a:p>
            <a:r>
              <a:rPr lang="it-IT" sz="2400" dirty="0"/>
              <a:t>I pazienti sono dei veri e propri «professionisti», capaci di ingannare anche medici esperti</a:t>
            </a:r>
          </a:p>
          <a:p>
            <a:r>
              <a:rPr lang="it-IT" sz="2400" dirty="0"/>
              <a:t>Possono essere riprodotti sintomi di ogni sorta, ad esempio l’ipoglicemia attraverso l’uso di ipoglicemizzanti e la batteriuria tramite contaminazione fecale</a:t>
            </a:r>
          </a:p>
          <a:p>
            <a:r>
              <a:rPr lang="it-IT" sz="2400" dirty="0"/>
              <a:t>Spesso vengono richiesti interventi chirurgici per motivi poco chiari (non meglio specificate aderenze), che esitano in numerose cicatrici chirurgiche</a:t>
            </a:r>
          </a:p>
          <a:p>
            <a:endParaRPr lang="it-IT" sz="2400" dirty="0"/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1915106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Disturbo fittizio provocato ad altri</a:t>
            </a:r>
          </a:p>
          <a:p>
            <a:r>
              <a:rPr lang="it-IT" sz="2800" dirty="0"/>
              <a:t>Il soggetto affetto simula o induce sintomi in una persona di cui dovrebbe prendersi cura</a:t>
            </a:r>
          </a:p>
          <a:p>
            <a:r>
              <a:rPr lang="it-IT" sz="2800" dirty="0"/>
              <a:t>Il caso tipico è la madre che induce sintomi nei figli piccoli</a:t>
            </a:r>
          </a:p>
          <a:p>
            <a:r>
              <a:rPr lang="it-IT" sz="2800" dirty="0"/>
              <a:t>Spesso il desiderio è quello di essere compatiti come il familiare della persona malata, o di sbarazzarsene facendolo ricoverare in ospedale</a:t>
            </a:r>
          </a:p>
        </p:txBody>
      </p:sp>
    </p:spTree>
    <p:extLst>
      <p:ext uri="{BB962C8B-B14F-4D97-AF65-F5344CB8AC3E}">
        <p14:creationId xmlns:p14="http://schemas.microsoft.com/office/powerpoint/2010/main" val="42105572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dirty="0"/>
              <a:t>Elementi utili alla diagnosi:</a:t>
            </a:r>
          </a:p>
          <a:p>
            <a:r>
              <a:rPr lang="it-IT" sz="2400" dirty="0"/>
              <a:t>Sintomi drammatici e «strani», che sfidano le conoscenze mediche</a:t>
            </a:r>
          </a:p>
          <a:p>
            <a:r>
              <a:rPr lang="it-IT" sz="2400" dirty="0"/>
              <a:t>Sintomi refrattari a trattamenti solitamente efficaci</a:t>
            </a:r>
          </a:p>
          <a:p>
            <a:r>
              <a:rPr lang="it-IT" sz="2400" dirty="0"/>
              <a:t>Sintomi insoliti che subentrano quando altri sintomi migliorano</a:t>
            </a:r>
          </a:p>
          <a:p>
            <a:r>
              <a:rPr lang="it-IT" sz="2400" dirty="0"/>
              <a:t>Forte determinazione a richiedere colloqui, test e procedure mediche, anche invasive</a:t>
            </a:r>
          </a:p>
          <a:p>
            <a:r>
              <a:rPr lang="it-IT" sz="2400" dirty="0"/>
              <a:t>Ritrosia a coinvolgere fonti di informazione collaterali ( es., fornire contatti di familiari, ricevere visite durante il ricovero)</a:t>
            </a:r>
          </a:p>
          <a:p>
            <a:r>
              <a:rPr lang="it-IT" sz="2400" dirty="0"/>
              <a:t>Storie mediche lunghissime caratterizzate da molti interventi chirurgici</a:t>
            </a:r>
          </a:p>
          <a:p>
            <a:r>
              <a:rPr lang="it-IT" sz="2400" dirty="0"/>
              <a:t> Numerose intolleranze a farmaci</a:t>
            </a:r>
          </a:p>
          <a:p>
            <a:r>
              <a:rPr lang="it-IT" sz="2400" dirty="0"/>
              <a:t>Occupazione nell’ambito medico</a:t>
            </a:r>
          </a:p>
          <a:p>
            <a:r>
              <a:rPr lang="it-IT" sz="2400" dirty="0"/>
              <a:t>Capacità di prevedere un’insolita evoluzione dei sintomi</a:t>
            </a:r>
          </a:p>
          <a:p>
            <a:endParaRPr lang="it-IT" sz="2400" dirty="0"/>
          </a:p>
          <a:p>
            <a:endParaRPr lang="it-IT" sz="2400" dirty="0"/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5558442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Elementi utili alla diagnosi</a:t>
            </a:r>
          </a:p>
          <a:p>
            <a:r>
              <a:rPr lang="it-IT" sz="2400" dirty="0"/>
              <a:t>Intelligenza normale o sopra la media</a:t>
            </a:r>
          </a:p>
          <a:p>
            <a:r>
              <a:rPr lang="it-IT" sz="2400" dirty="0"/>
              <a:t>Assenza di disturbi formali del pensiero</a:t>
            </a:r>
          </a:p>
          <a:p>
            <a:r>
              <a:rPr lang="it-IT" sz="2400" dirty="0"/>
              <a:t>Identità poco formata </a:t>
            </a:r>
          </a:p>
          <a:p>
            <a:r>
              <a:rPr lang="it-IT" sz="2400" dirty="0"/>
              <a:t>Scarsa tolleranza alle frustrazioni</a:t>
            </a:r>
          </a:p>
          <a:p>
            <a:r>
              <a:rPr lang="it-IT" sz="2400" dirty="0"/>
              <a:t>Tratti di dipendenza psicologica</a:t>
            </a:r>
          </a:p>
          <a:p>
            <a:r>
              <a:rPr lang="it-IT" sz="2400" dirty="0"/>
              <a:t>Tratti narcisistici</a:t>
            </a:r>
          </a:p>
          <a:p>
            <a:r>
              <a:rPr lang="it-IT" sz="2400" dirty="0"/>
              <a:t>Punteggi inverosimilmente elevati in tutte le sottoscale dei test psicodiagnostici (es., MMPI-2) nel tentativo di sembrare più malati del reale</a:t>
            </a:r>
          </a:p>
          <a:p>
            <a:endParaRPr lang="it-IT" sz="2400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945229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Diagnosi differenziale</a:t>
            </a:r>
          </a:p>
          <a:p>
            <a:r>
              <a:rPr lang="it-IT" sz="2400" dirty="0"/>
              <a:t>Praticamente qualsiasi condizione medica o psichiatrica va in diagnosi differenziale con il disturbo fittizio</a:t>
            </a:r>
          </a:p>
          <a:p>
            <a:r>
              <a:rPr lang="it-IT" sz="2400" dirty="0"/>
              <a:t>Le diagnosi differenziali più importanti sono con i disturbi da sintomi somatici e la simulazione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Nei disturbi da sintomi somatici non c’è volontà nella produzione dei sintomi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Nella simulazione lo scopo non è quello di essere riconosciuti come malati, ma più laicamente di ottenere vantaggi contingenti (evitare la giustizia, i creditori etc…)</a:t>
            </a:r>
          </a:p>
        </p:txBody>
      </p:sp>
    </p:spTree>
    <p:extLst>
      <p:ext uri="{BB962C8B-B14F-4D97-AF65-F5344CB8AC3E}">
        <p14:creationId xmlns:p14="http://schemas.microsoft.com/office/powerpoint/2010/main" val="28741568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Decorso e prognosi</a:t>
            </a:r>
          </a:p>
          <a:p>
            <a:r>
              <a:rPr lang="it-IT" sz="2400" dirty="0"/>
              <a:t>L’ esordio è in genere in età giovanile; spesso si evolve insidiosamente da una malattia reale, sofferta dal paziente o da un familiare</a:t>
            </a:r>
          </a:p>
          <a:p>
            <a:r>
              <a:rPr lang="it-IT" sz="2400" dirty="0"/>
              <a:t>La prognosi non è buona, spesso vi sono grossi problemi lavorativi e relazionali; non di rado i pazienti muoiono a causa di complicanze mediche o chirurgiche</a:t>
            </a:r>
          </a:p>
          <a:p>
            <a:r>
              <a:rPr lang="it-IT" sz="2400" dirty="0"/>
              <a:t>Una personalità dai tratti depressivi e masochistici, un funzionamento intermittente con periodi di relativo recupero e tratti di personalità antisociali paucisintomatici possono essere indicatori di una prognosi relativamente migliore</a:t>
            </a:r>
          </a:p>
        </p:txBody>
      </p:sp>
    </p:spTree>
    <p:extLst>
      <p:ext uri="{BB962C8B-B14F-4D97-AF65-F5344CB8AC3E}">
        <p14:creationId xmlns:p14="http://schemas.microsoft.com/office/powerpoint/2010/main" val="5534292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solidFill>
                  <a:prstClr val="black"/>
                </a:solidFill>
              </a:rPr>
              <a:t>Disturbo fittizio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Strategie utili nella gestione del paziente</a:t>
            </a:r>
          </a:p>
          <a:p>
            <a:r>
              <a:rPr lang="it-IT" sz="2400" dirty="0"/>
              <a:t>Raccogliere informazioni da parenti/conoscenti e studiare nel dettaglio la documentazione medica esibita (soprattutto in relazione ai ricoveri precedenti) per formulare tempestivamente una diagnosi</a:t>
            </a:r>
          </a:p>
          <a:p>
            <a:r>
              <a:rPr lang="it-IT" sz="2400" dirty="0"/>
              <a:t>Non rivolgersi al paziente in tono accusatorio: la malattia «inventata» potrebbe essere un meccanismo di difesa</a:t>
            </a:r>
          </a:p>
          <a:p>
            <a:r>
              <a:rPr lang="it-IT" sz="2400" dirty="0"/>
              <a:t>Utilizzare modalità che non facciano «perdere la faccia» al paziente</a:t>
            </a:r>
          </a:p>
          <a:p>
            <a:r>
              <a:rPr lang="it-IT" sz="2400" dirty="0"/>
              <a:t>Approccio multidisciplinare</a:t>
            </a:r>
          </a:p>
          <a:p>
            <a:pPr marL="0" indent="0">
              <a:buNone/>
            </a:pP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2574592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3600" dirty="0"/>
              <a:t>Fattori psicologici che influenzano altre condizioni mediche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it-IT" sz="2800" dirty="0">
                <a:solidFill>
                  <a:prstClr val="black"/>
                </a:solidFill>
              </a:rPr>
              <a:t>Criteri diagnostici nel DSM 5:</a:t>
            </a:r>
          </a:p>
          <a:p>
            <a:pPr marL="0" indent="0">
              <a:buNone/>
            </a:pPr>
            <a:r>
              <a:rPr lang="it-IT" sz="2400" b="1" dirty="0"/>
              <a:t>A </a:t>
            </a:r>
            <a:r>
              <a:rPr lang="it-IT" sz="2400" dirty="0"/>
              <a:t>È presente un sintomo o una condizione medica (diversa da un disturbo mentale)</a:t>
            </a:r>
          </a:p>
          <a:p>
            <a:pPr marL="0" indent="0">
              <a:buNone/>
            </a:pPr>
            <a:r>
              <a:rPr lang="it-IT" sz="2400" b="1" dirty="0"/>
              <a:t>B </a:t>
            </a:r>
            <a:r>
              <a:rPr lang="it-IT" sz="2400" dirty="0"/>
              <a:t>Fattori psicologici o comportamentali influenzano negativamente la condizione medica in uno dei seguenti modi: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I fattori hanno influenzato il decorso della condizione medica, come dimostrato da una stretta relazione temporale tra i fattori psicologici e l’insorgenza, o l’aggravamento, della condizione medica, o la sua ritardata guarigione.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I fattori interferiscono con il trattamento della condizione medica (per es., scarsa aderenza).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I fattori costituiscono ulteriori rischi accertati per la salute dell’individuo.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/>
              <a:t>I fattori influenzano la fisiopatologia sottostante, scatenando o aggravando i sintomi, o sollecitando attenzione medica.</a:t>
            </a:r>
          </a:p>
        </p:txBody>
      </p:sp>
    </p:spTree>
    <p:extLst>
      <p:ext uri="{BB962C8B-B14F-4D97-AF65-F5344CB8AC3E}">
        <p14:creationId xmlns:p14="http://schemas.microsoft.com/office/powerpoint/2010/main" val="95412535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Fattori psicologici che influenzano altre condizioni mediche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t-IT" sz="2400" b="1" dirty="0"/>
              <a:t>C </a:t>
            </a:r>
            <a:r>
              <a:rPr lang="it-IT" sz="2400" dirty="0"/>
              <a:t>I fattori psicologici e comportamentali del Criterio B non sono meglio spiegati da un altro disturbo mentale (per es., disturbo di panico, disturbo depressivo maggiore, disturbo da stress post-traumatico).</a:t>
            </a:r>
          </a:p>
          <a:p>
            <a:pPr marL="0" indent="0">
              <a:buNone/>
            </a:pPr>
            <a:r>
              <a:rPr lang="it-IT" sz="2400" i="1" dirty="0"/>
              <a:t>Specificare </a:t>
            </a:r>
            <a:r>
              <a:rPr lang="it-IT" sz="2400" dirty="0"/>
              <a:t>la gravità attuale:</a:t>
            </a:r>
          </a:p>
          <a:p>
            <a:pPr marL="0" indent="0">
              <a:buNone/>
            </a:pPr>
            <a:r>
              <a:rPr lang="it-IT" sz="2400" b="1" dirty="0"/>
              <a:t>Lieve</a:t>
            </a:r>
            <a:r>
              <a:rPr lang="it-IT" sz="2400" dirty="0"/>
              <a:t>: aumenta il rischio medico ( per es., scarsa aderenza a una terapia antipertensiva).</a:t>
            </a:r>
          </a:p>
          <a:p>
            <a:pPr marL="0" indent="0">
              <a:buNone/>
            </a:pPr>
            <a:r>
              <a:rPr lang="it-IT" sz="2400" b="1" dirty="0"/>
              <a:t>Moderata</a:t>
            </a:r>
            <a:r>
              <a:rPr lang="it-IT" sz="2400" dirty="0"/>
              <a:t>: aggrava la condizione medica sottostante (per es., l’ansia peggiora l’asma).</a:t>
            </a:r>
          </a:p>
          <a:p>
            <a:pPr marL="0" indent="0">
              <a:buNone/>
            </a:pPr>
            <a:r>
              <a:rPr lang="it-IT" sz="2400" b="1" dirty="0"/>
              <a:t>Grave</a:t>
            </a:r>
            <a:r>
              <a:rPr lang="it-IT" sz="2400" dirty="0"/>
              <a:t>: conduce a un ricovero ospedaliero o a una visita di pronto soccorso. </a:t>
            </a:r>
          </a:p>
          <a:p>
            <a:pPr marL="0" indent="0">
              <a:buNone/>
            </a:pPr>
            <a:r>
              <a:rPr lang="it-IT" sz="2400" b="1" dirty="0"/>
              <a:t>Estrema</a:t>
            </a:r>
            <a:r>
              <a:rPr lang="it-IT" sz="2400" dirty="0"/>
              <a:t>: mette gravemente in pericolo la vita dell’individuo (per es., ignorare i sintomi di un attacco cardiaco)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33443721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solidFill>
                  <a:prstClr val="black"/>
                </a:solidFill>
              </a:rPr>
              <a:t>Fattori psicologici che influenzano altre condizioni mediche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2800" dirty="0"/>
              <a:t>Più che costituire un vero e  proprio disturbo, questa categoria formalizza l’impatto che i fattori psicologici possono avere sul decorso di una patologia (stili di coping disfunzionali, stress psicologico, problemi relazionali, sintomi depressivi etc…) </a:t>
            </a:r>
          </a:p>
        </p:txBody>
      </p:sp>
    </p:spTree>
    <p:extLst>
      <p:ext uri="{BB962C8B-B14F-4D97-AF65-F5344CB8AC3E}">
        <p14:creationId xmlns:p14="http://schemas.microsoft.com/office/powerpoint/2010/main" val="241945695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Disturbi da sintomi somatici e disturbi correlati con altra specificazione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1800" dirty="0"/>
              <a:t>Questa categoria si applica alle manifestazioni in cui i sintomi caratteristici di un disturbo da sintomi somatici e disturbi correlati, che causano disagio clinicamente significativo o compromissione del funzionamento in ambito sociale, lavorativo o in altre aree importanti, predominano ma non soddisfano pienamente i criteri per uno qualsiasi dei disturbi della classe diagnostica del disturbo da sintomi somatici e disturbi correlati.</a:t>
            </a:r>
          </a:p>
          <a:p>
            <a:pPr marL="0" indent="0">
              <a:buNone/>
            </a:pPr>
            <a:r>
              <a:rPr lang="it-IT" sz="1800" dirty="0"/>
              <a:t>Esempi di manifestazioni che possono essere specificate utilizzando la dicitura «con altra specificazione» comprendono le seguenti:</a:t>
            </a:r>
          </a:p>
          <a:p>
            <a:pPr>
              <a:buFont typeface="+mj-lt"/>
              <a:buAutoNum type="arabicPeriod"/>
            </a:pPr>
            <a:r>
              <a:rPr lang="it-IT" sz="1800" b="1" dirty="0"/>
              <a:t>Disturbo da sintomi somatici breve</a:t>
            </a:r>
            <a:r>
              <a:rPr lang="it-IT" sz="1800" dirty="0"/>
              <a:t>: la durata del disturbo è inferiore a sei mesi</a:t>
            </a:r>
          </a:p>
          <a:p>
            <a:pPr>
              <a:buFont typeface="+mj-lt"/>
              <a:buAutoNum type="arabicPeriod"/>
            </a:pPr>
            <a:r>
              <a:rPr lang="it-IT" sz="1800" b="1" dirty="0"/>
              <a:t>Disturbo da ansia di malattia breve</a:t>
            </a:r>
            <a:r>
              <a:rPr lang="it-IT" sz="1800" dirty="0"/>
              <a:t>: </a:t>
            </a:r>
            <a:r>
              <a:rPr lang="it-IT" sz="1800" dirty="0">
                <a:solidFill>
                  <a:prstClr val="black"/>
                </a:solidFill>
              </a:rPr>
              <a:t>la durata del disturbo è inferiore a sei mesi</a:t>
            </a:r>
          </a:p>
          <a:p>
            <a:pPr>
              <a:buFont typeface="+mj-lt"/>
              <a:buAutoNum type="arabicPeriod"/>
            </a:pPr>
            <a:r>
              <a:rPr lang="it-IT" sz="1800" b="1" dirty="0">
                <a:solidFill>
                  <a:prstClr val="black"/>
                </a:solidFill>
              </a:rPr>
              <a:t> Disturbo da ansia di malattia senza eccessivi comportamenti di malattia</a:t>
            </a:r>
            <a:r>
              <a:rPr lang="it-IT" sz="1800" dirty="0">
                <a:solidFill>
                  <a:prstClr val="black"/>
                </a:solidFill>
              </a:rPr>
              <a:t>: non viene soddisfatto il criterio D per il disturbo da ansia di malattia</a:t>
            </a:r>
          </a:p>
          <a:p>
            <a:pPr>
              <a:buFont typeface="+mj-lt"/>
              <a:buAutoNum type="arabicPeriod"/>
            </a:pPr>
            <a:r>
              <a:rPr lang="it-IT" sz="1800" b="1" dirty="0">
                <a:solidFill>
                  <a:prstClr val="black"/>
                </a:solidFill>
              </a:rPr>
              <a:t>Pseudociesi</a:t>
            </a:r>
            <a:r>
              <a:rPr lang="it-IT" sz="1800" dirty="0">
                <a:solidFill>
                  <a:prstClr val="black"/>
                </a:solidFill>
              </a:rPr>
              <a:t>: Un’erronea convinzione di essere incinta, associata a segni obiettivi e sintomi riferiti di gravidanza</a:t>
            </a:r>
            <a:endParaRPr lang="it-IT" sz="1800" b="1" dirty="0"/>
          </a:p>
          <a:p>
            <a:endParaRPr lang="it-IT" sz="1800" b="1" dirty="0"/>
          </a:p>
        </p:txBody>
      </p:sp>
    </p:spTree>
    <p:extLst>
      <p:ext uri="{BB962C8B-B14F-4D97-AF65-F5344CB8AC3E}">
        <p14:creationId xmlns:p14="http://schemas.microsoft.com/office/powerpoint/2010/main" val="141394156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4000" dirty="0">
                <a:solidFill>
                  <a:prstClr val="black"/>
                </a:solidFill>
              </a:rPr>
              <a:t>Disturbi da sintomi somatici e disturbi correlati senza specificazione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it-IT" sz="1800" dirty="0">
                <a:solidFill>
                  <a:prstClr val="black"/>
                </a:solidFill>
              </a:rPr>
              <a:t>Questa categoria si applica alle manifestazioni in cui i sintomi caratteristici di un disturbo da sintomi somatici e disturbi correlati, che causano disagio clinicamente significativo o compromissione del funzionamento in ambito sociale, lavorativo o in altre aree importanti, predominano ma non soddisfano pienamente i criteri per uno qualsiasi dei disturbi della classe diagnostica del disturbo da sintomi somatici e disturbi correlati. La categoria disturbi da sintomi somatici e disturbi correlati senza specificazione non dovrebbe essere usata, a meno che non ci siano situazioni decisamente insolite in cui ci sono informazioni insufficienti per porre una diagnosi </a:t>
            </a:r>
            <a:r>
              <a:rPr lang="it-IT" sz="1800">
                <a:solidFill>
                  <a:prstClr val="black"/>
                </a:solidFill>
              </a:rPr>
              <a:t>più specifica</a:t>
            </a:r>
          </a:p>
          <a:p>
            <a:pPr marL="0" indent="0">
              <a:buNone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24921754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3950</Words>
  <Application>Microsoft Macintosh PowerPoint</Application>
  <PresentationFormat>Presentazione su schermo (4:3)</PresentationFormat>
  <Paragraphs>363</Paragraphs>
  <Slides>54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54</vt:i4>
      </vt:variant>
    </vt:vector>
  </HeadingPairs>
  <TitlesOfParts>
    <vt:vector size="55" baseType="lpstr">
      <vt:lpstr>Tema di Office</vt:lpstr>
      <vt:lpstr>Disturbo da sintomi somatici e disturbi correlati</vt:lpstr>
      <vt:lpstr>Disturbo da sintomi somatici e disturbi correlati</vt:lpstr>
      <vt:lpstr>Disturbo da sintomi somatici</vt:lpstr>
      <vt:lpstr>Disturbo da sintomi somatici</vt:lpstr>
      <vt:lpstr>Disturbo da sintomi somatici</vt:lpstr>
      <vt:lpstr>Disturbo da sintomi somatici</vt:lpstr>
      <vt:lpstr> Disturbo da sintomi somatici  </vt:lpstr>
      <vt:lpstr>Disturbo da sintomi somatici</vt:lpstr>
      <vt:lpstr>Disturbo da sintomi somatici</vt:lpstr>
      <vt:lpstr>Disturbo da sintomi somatici</vt:lpstr>
      <vt:lpstr>Disturbo da sintomi somatici</vt:lpstr>
      <vt:lpstr>Disturbo da sintomi somatici</vt:lpstr>
      <vt:lpstr>Disturbo da sintomi somatici</vt:lpstr>
      <vt:lpstr>Disturbo da ansia di malattia</vt:lpstr>
      <vt:lpstr>Disturbo da ansia di malattia</vt:lpstr>
      <vt:lpstr>Disturbo da ansia di malattia</vt:lpstr>
      <vt:lpstr>Disturbo da ansia di malattia</vt:lpstr>
      <vt:lpstr>Disturbo da ansia di malattia</vt:lpstr>
      <vt:lpstr>Disturbo da ansia di malattia</vt:lpstr>
      <vt:lpstr>Disturbo da ansia di malattia</vt:lpstr>
      <vt:lpstr>Disturbo da ansia di malattia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di conversione (disturbo da sintomi neurologici funzionali)</vt:lpstr>
      <vt:lpstr>Disturbo Fittizio</vt:lpstr>
      <vt:lpstr>Disturbo fittizio </vt:lpstr>
      <vt:lpstr>Disturbo fittizio</vt:lpstr>
      <vt:lpstr>Disturbo fittizio</vt:lpstr>
      <vt:lpstr>Disturbo fittizio</vt:lpstr>
      <vt:lpstr>Disturbo fittizio</vt:lpstr>
      <vt:lpstr>Disturbo fittizio</vt:lpstr>
      <vt:lpstr>Disturbo fittizio</vt:lpstr>
      <vt:lpstr>Disturbo fittizio</vt:lpstr>
      <vt:lpstr>Disturbo fittizio</vt:lpstr>
      <vt:lpstr>Disturbo fittizio</vt:lpstr>
      <vt:lpstr>Disturbo fittizio</vt:lpstr>
      <vt:lpstr>Disturbo fittizio</vt:lpstr>
      <vt:lpstr>Disturbo fittizio</vt:lpstr>
      <vt:lpstr>Fattori psicologici che influenzano altre condizioni mediche</vt:lpstr>
      <vt:lpstr>Fattori psicologici che influenzano altre condizioni mediche</vt:lpstr>
      <vt:lpstr>Fattori psicologici che influenzano altre condizioni mediche</vt:lpstr>
      <vt:lpstr>Disturbi da sintomi somatici e disturbi correlati con altra specificazione</vt:lpstr>
      <vt:lpstr>Disturbi da sintomi somatici e disturbi correlati senza specificazione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Disturbo da sintomi somatici</dc:title>
  <dc:creator>Utente</dc:creator>
  <cp:lastModifiedBy>Felice Iasevoli</cp:lastModifiedBy>
  <cp:revision>75</cp:revision>
  <dcterms:created xsi:type="dcterms:W3CDTF">2016-12-04T20:48:00Z</dcterms:created>
  <dcterms:modified xsi:type="dcterms:W3CDTF">2016-12-14T08:41:03Z</dcterms:modified>
</cp:coreProperties>
</file>