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50"/>
    <p:restoredTop sz="94630"/>
  </p:normalViewPr>
  <p:slideViewPr>
    <p:cSldViewPr snapToGrid="0" snapToObjects="1">
      <p:cViewPr varScale="1">
        <p:scale>
          <a:sx n="139" d="100"/>
          <a:sy n="139" d="100"/>
        </p:scale>
        <p:origin x="23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it-IT" smtClean="0"/>
              <a:t>Fare clic per modificare stile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11/23/16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‹n.›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11/23/16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it-IT" smtClean="0"/>
              <a:t>Fare clic per modificare stile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11/23/16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‹n.›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11/23/16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11/23/16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11/23/16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11/23/16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it-IT" smtClean="0"/>
              <a:t>Fare clic per modificare stile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11/23/16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‹n.›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it-IT" smtClean="0"/>
              <a:t>Fare clic per modificare stile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Trascinare l'immagine su un segnaposto o fare clic sull'icona per aggiungerla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11/23/16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‹n.›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11/23/16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11/23/16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11/23/16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it.wikipedia.org/wiki/Pulsione" TargetMode="External"/><Relationship Id="rId4" Type="http://schemas.openxmlformats.org/officeDocument/2006/relationships/hyperlink" Target="https://it.wikipedia.org/wiki/Psicoanalisi#cite_note-31" TargetMode="External"/><Relationship Id="rId5" Type="http://schemas.openxmlformats.org/officeDocument/2006/relationships/hyperlink" Target="https://it.wikipedia.org/wiki/Stimolo" TargetMode="External"/><Relationship Id="rId6" Type="http://schemas.openxmlformats.org/officeDocument/2006/relationships/hyperlink" Target="https://it.wikipedia.org/wiki/Motoneurone" TargetMode="External"/><Relationship Id="rId7" Type="http://schemas.openxmlformats.org/officeDocument/2006/relationships/hyperlink" Target="https://it.wikipedia.org/w/index.php?title=Psicoanalisi&amp;veaction=edit&amp;section=11" TargetMode="External"/><Relationship Id="rId8" Type="http://schemas.openxmlformats.org/officeDocument/2006/relationships/hyperlink" Target="https://it.wikipedia.org/w/index.php?title=Psicoanalisi&amp;action=edit&amp;section=11" TargetMode="External"/><Relationship Id="rId9" Type="http://schemas.openxmlformats.org/officeDocument/2006/relationships/hyperlink" Target="https://it.wikipedia.org/wiki/Conflitto_(psicologia)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it.wikipedia.org/wiki/Libid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PSICOTERAPIE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8351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75360" y="322554"/>
            <a:ext cx="10058400" cy="290094"/>
          </a:xfrm>
        </p:spPr>
        <p:txBody>
          <a:bodyPr>
            <a:normAutofit fontScale="90000"/>
          </a:bodyPr>
          <a:lstStyle/>
          <a:p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66800" y="841248"/>
            <a:ext cx="10058400" cy="5193792"/>
          </a:xfrm>
        </p:spPr>
        <p:txBody>
          <a:bodyPr>
            <a:normAutofit lnSpcReduction="10000"/>
          </a:bodyPr>
          <a:lstStyle/>
          <a:p>
            <a:pPr>
              <a:buFont typeface="Wingdings" charset="2"/>
              <a:buChar char="v"/>
            </a:pPr>
            <a:r>
              <a:rPr lang="it-IT" dirty="0" smtClean="0"/>
              <a:t>Psicoterapie ad orientamento PSICOANALITICO</a:t>
            </a:r>
          </a:p>
          <a:p>
            <a:pPr lvl="2">
              <a:buFont typeface="Wingdings" charset="2"/>
              <a:buChar char="v"/>
            </a:pPr>
            <a:r>
              <a:rPr lang="it-IT" dirty="0" smtClean="0"/>
              <a:t>Psicoanalisi</a:t>
            </a:r>
          </a:p>
          <a:p>
            <a:pPr lvl="2">
              <a:buFont typeface="Wingdings" charset="2"/>
              <a:buChar char="v"/>
            </a:pPr>
            <a:r>
              <a:rPr lang="it-IT" dirty="0" smtClean="0"/>
              <a:t>Psicoterapia psicoanalitica o espressiva</a:t>
            </a:r>
          </a:p>
          <a:p>
            <a:pPr lvl="2">
              <a:buFont typeface="Wingdings" charset="2"/>
              <a:buChar char="v"/>
            </a:pPr>
            <a:r>
              <a:rPr lang="it-IT" dirty="0" smtClean="0"/>
              <a:t>Psicoterapia d’appoggio</a:t>
            </a:r>
          </a:p>
          <a:p>
            <a:pPr lvl="2">
              <a:buFont typeface="Wingdings" charset="2"/>
              <a:buChar char="v"/>
            </a:pPr>
            <a:endParaRPr lang="it-IT" dirty="0"/>
          </a:p>
          <a:p>
            <a:pPr>
              <a:buFont typeface="Wingdings" charset="2"/>
              <a:buChar char="v"/>
            </a:pPr>
            <a:r>
              <a:rPr lang="it-IT" dirty="0" smtClean="0"/>
              <a:t>Psicoterapie cognitivo comportamentali</a:t>
            </a:r>
          </a:p>
          <a:p>
            <a:pPr>
              <a:buFont typeface="Wingdings" charset="2"/>
              <a:buChar char="v"/>
            </a:pPr>
            <a:endParaRPr lang="it-IT" dirty="0" smtClean="0"/>
          </a:p>
          <a:p>
            <a:pPr>
              <a:buFont typeface="Wingdings" charset="2"/>
              <a:buChar char="v"/>
            </a:pPr>
            <a:r>
              <a:rPr lang="it-IT" dirty="0" smtClean="0"/>
              <a:t>Psicoterapie a mediazione corporea (Gestalt, bioenergetica, psicoterapia di rilassamento)</a:t>
            </a:r>
          </a:p>
          <a:p>
            <a:pPr>
              <a:buFont typeface="Wingdings" charset="2"/>
              <a:buChar char="v"/>
            </a:pPr>
            <a:endParaRPr lang="it-IT" dirty="0" smtClean="0"/>
          </a:p>
          <a:p>
            <a:pPr>
              <a:buFont typeface="Wingdings" charset="2"/>
              <a:buChar char="v"/>
            </a:pPr>
            <a:r>
              <a:rPr lang="it-IT" dirty="0" smtClean="0"/>
              <a:t>Psicoterapia di gruppo (Psicodramma)</a:t>
            </a:r>
          </a:p>
          <a:p>
            <a:pPr>
              <a:buFont typeface="Wingdings" charset="2"/>
              <a:buChar char="v"/>
            </a:pPr>
            <a:endParaRPr lang="it-IT" dirty="0" smtClean="0"/>
          </a:p>
          <a:p>
            <a:pPr>
              <a:buFont typeface="Wingdings" charset="2"/>
              <a:buChar char="v"/>
            </a:pPr>
            <a:r>
              <a:rPr lang="it-IT" dirty="0" smtClean="0"/>
              <a:t>Psicoterapie della famiglia, sistemico relazionali</a:t>
            </a:r>
          </a:p>
          <a:p>
            <a:pPr>
              <a:buFont typeface="Wingdings" charset="2"/>
              <a:buChar char="v"/>
            </a:pPr>
            <a:endParaRPr lang="it-IT" dirty="0" smtClean="0"/>
          </a:p>
          <a:p>
            <a:pPr>
              <a:buFont typeface="Wingdings" charset="2"/>
              <a:buChar char="v"/>
            </a:pPr>
            <a:r>
              <a:rPr lang="it-IT" dirty="0" smtClean="0"/>
              <a:t>Musicoterapia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47206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66800" y="349986"/>
            <a:ext cx="10058400" cy="756438"/>
          </a:xfrm>
        </p:spPr>
        <p:txBody>
          <a:bodyPr>
            <a:normAutofit/>
          </a:bodyPr>
          <a:lstStyle/>
          <a:p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Tutte le psicoterapie iniziano con 3- 4 colloqui DI CONSULTAZIONE</a:t>
            </a:r>
          </a:p>
          <a:p>
            <a:pPr>
              <a:buFont typeface="Arial" charset="0"/>
              <a:buChar char="•"/>
            </a:pPr>
            <a:r>
              <a:rPr lang="it-IT" dirty="0" smtClean="0"/>
              <a:t>Conoscenza</a:t>
            </a:r>
          </a:p>
          <a:p>
            <a:pPr>
              <a:buFont typeface="Arial" charset="0"/>
              <a:buChar char="•"/>
            </a:pPr>
            <a:r>
              <a:rPr lang="it-IT" dirty="0" smtClean="0"/>
              <a:t>Diagnosi</a:t>
            </a:r>
          </a:p>
          <a:p>
            <a:pPr>
              <a:buFont typeface="Arial" charset="0"/>
              <a:buChar char="•"/>
            </a:pPr>
            <a:r>
              <a:rPr lang="it-IT" dirty="0" smtClean="0"/>
              <a:t>Fattori psicosociali generali</a:t>
            </a:r>
          </a:p>
          <a:p>
            <a:pPr>
              <a:buFont typeface="Arial" charset="0"/>
              <a:buChar char="•"/>
            </a:pPr>
            <a:r>
              <a:rPr lang="it-IT" dirty="0" smtClean="0"/>
              <a:t>Risorse</a:t>
            </a:r>
          </a:p>
          <a:p>
            <a:pPr>
              <a:buFont typeface="Arial" charset="0"/>
              <a:buChar char="•"/>
            </a:pPr>
            <a:r>
              <a:rPr lang="it-IT" dirty="0" smtClean="0"/>
              <a:t>Valutazione delle motivazioni e del desiderio di conoscenza della verità</a:t>
            </a:r>
          </a:p>
          <a:p>
            <a:pPr>
              <a:buFont typeface="Arial" charset="0"/>
              <a:buChar char="•"/>
            </a:pPr>
            <a:r>
              <a:rPr lang="it-IT" dirty="0" smtClean="0"/>
              <a:t>Funzione anche </a:t>
            </a:r>
            <a:r>
              <a:rPr lang="it-IT" dirty="0" err="1" smtClean="0"/>
              <a:t>TERAPEUTICA</a:t>
            </a:r>
            <a:r>
              <a:rPr lang="it-IT" dirty="0" err="1" smtClean="0">
                <a:sym typeface="Wingdings"/>
              </a:rPr>
              <a:t>interpretazioni</a:t>
            </a:r>
            <a:r>
              <a:rPr lang="it-IT" dirty="0" smtClean="0">
                <a:sym typeface="Wingdings"/>
              </a:rPr>
              <a:t>, sviluppo di </a:t>
            </a:r>
            <a:r>
              <a:rPr lang="it-IT" dirty="0" err="1" smtClean="0">
                <a:sym typeface="Wingdings"/>
              </a:rPr>
              <a:t>insight</a:t>
            </a:r>
            <a:endParaRPr lang="it-IT" dirty="0" smtClean="0"/>
          </a:p>
          <a:p>
            <a:pPr>
              <a:buFont typeface="Arial" charset="0"/>
              <a:buChar char="•"/>
            </a:pPr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55140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802158"/>
          </a:xfrm>
        </p:spPr>
        <p:txBody>
          <a:bodyPr>
            <a:normAutofit/>
          </a:bodyPr>
          <a:lstStyle/>
          <a:p>
            <a:r>
              <a:rPr lang="it-IT" sz="3600" smtClean="0"/>
              <a:t>TEORIE COMPORTAMENTALE-COGNITIVA</a:t>
            </a:r>
            <a:endParaRPr lang="it-IT" sz="360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66800" y="1527048"/>
            <a:ext cx="10058400" cy="4507992"/>
          </a:xfrm>
        </p:spPr>
        <p:txBody>
          <a:bodyPr/>
          <a:lstStyle/>
          <a:p>
            <a:pPr>
              <a:buFont typeface="Wingdings" charset="2"/>
              <a:buChar char="v"/>
            </a:pPr>
            <a:r>
              <a:rPr lang="it-IT" dirty="0" smtClean="0"/>
              <a:t>TERAPIA COMPORTAMENTALE</a:t>
            </a:r>
          </a:p>
          <a:p>
            <a:pPr marL="0" indent="0">
              <a:buNone/>
            </a:pPr>
            <a:r>
              <a:rPr lang="it-IT" dirty="0" smtClean="0"/>
              <a:t>Nasce da un approccio scientifico verso lo studio dei cambiamenti del comportamento umano</a:t>
            </a:r>
            <a:r>
              <a:rPr lang="it-IT" dirty="0" smtClean="0">
                <a:sym typeface="Wingdings"/>
              </a:rPr>
              <a:t> l’ambiente modifica il comportamento volontario, attraverso </a:t>
            </a:r>
            <a:r>
              <a:rPr lang="it-IT" i="1" dirty="0" smtClean="0">
                <a:sym typeface="Wingdings"/>
              </a:rPr>
              <a:t>rinforzo</a:t>
            </a:r>
            <a:r>
              <a:rPr lang="it-IT" dirty="0" smtClean="0">
                <a:sym typeface="Wingdings"/>
              </a:rPr>
              <a:t>, </a:t>
            </a:r>
            <a:r>
              <a:rPr lang="it-IT" i="1" dirty="0" smtClean="0">
                <a:sym typeface="Wingdings"/>
              </a:rPr>
              <a:t>punizione</a:t>
            </a:r>
            <a:r>
              <a:rPr lang="it-IT" dirty="0" smtClean="0">
                <a:sym typeface="Wingdings"/>
              </a:rPr>
              <a:t>, </a:t>
            </a:r>
            <a:r>
              <a:rPr lang="it-IT" i="1" dirty="0" smtClean="0">
                <a:sym typeface="Wingdings"/>
              </a:rPr>
              <a:t>controllo degli </a:t>
            </a:r>
            <a:r>
              <a:rPr lang="it-IT" i="1" dirty="0" err="1" smtClean="0">
                <a:sym typeface="Wingdings"/>
              </a:rPr>
              <a:t>impulsi</a:t>
            </a:r>
            <a:r>
              <a:rPr lang="it-IT" dirty="0" err="1" smtClean="0">
                <a:sym typeface="Wingdings"/>
              </a:rPr>
              <a:t>..queste</a:t>
            </a:r>
            <a:r>
              <a:rPr lang="it-IT" dirty="0" smtClean="0">
                <a:sym typeface="Wingdings"/>
              </a:rPr>
              <a:t> modifiche interagiscono con i processi biologici del SN che sovraintendono le funzioni cognitive.</a:t>
            </a:r>
          </a:p>
          <a:p>
            <a:pPr marL="0" indent="0">
              <a:buNone/>
            </a:pPr>
            <a:r>
              <a:rPr lang="it-IT" dirty="0" smtClean="0">
                <a:sym typeface="Wingdings"/>
              </a:rPr>
              <a:t>Si postula che i disturbi nevrotici derivino </a:t>
            </a:r>
            <a:r>
              <a:rPr lang="it-IT" dirty="0" err="1" smtClean="0">
                <a:sym typeface="Wingdings"/>
              </a:rPr>
              <a:t>daun</a:t>
            </a:r>
            <a:r>
              <a:rPr lang="it-IT" dirty="0" smtClean="0">
                <a:sym typeface="Wingdings"/>
              </a:rPr>
              <a:t> apprendimento difettoso, che si estrinseca in un comportamento non adeguato: i sintomi sono cioè risposte disfunzionali determinate da un processo di condizionamento ambientale.</a:t>
            </a:r>
          </a:p>
          <a:p>
            <a:pPr marL="0" indent="0">
              <a:buNone/>
            </a:pPr>
            <a:r>
              <a:rPr lang="it-IT" dirty="0" smtClean="0">
                <a:sym typeface="Wingdings"/>
              </a:rPr>
              <a:t>! L’OBIETTIVO del trattamento è il </a:t>
            </a:r>
            <a:r>
              <a:rPr lang="it-IT" u="sng" dirty="0" smtClean="0">
                <a:sym typeface="Wingdings"/>
              </a:rPr>
              <a:t>comportamento in se stesso</a:t>
            </a:r>
            <a:r>
              <a:rPr lang="it-IT" dirty="0" smtClean="0">
                <a:sym typeface="Wingdings"/>
              </a:rPr>
              <a:t>!</a:t>
            </a:r>
          </a:p>
          <a:p>
            <a:pPr marL="0" indent="0">
              <a:buNone/>
            </a:pPr>
            <a:r>
              <a:rPr lang="it-IT" dirty="0" smtClean="0">
                <a:sym typeface="Wingdings"/>
              </a:rPr>
              <a:t>Il comportamento viene scomposto in unità parziali e ognuna è trattata tramite desensibilizzazione sistematica, esposizione, rinforzo, estinzione, terapia aversiva, biofeedback, addestramento al rilassamento, modellamento, </a:t>
            </a:r>
            <a:r>
              <a:rPr lang="it-IT" dirty="0" err="1" smtClean="0">
                <a:sym typeface="Wingdings"/>
              </a:rPr>
              <a:t>addestraemnto</a:t>
            </a:r>
            <a:r>
              <a:rPr lang="it-IT" dirty="0" smtClean="0">
                <a:sym typeface="Wingdings"/>
              </a:rPr>
              <a:t> alle abilità sociali.</a:t>
            </a:r>
          </a:p>
          <a:p>
            <a:pPr marL="0" indent="0">
              <a:buNone/>
            </a:pPr>
            <a:r>
              <a:rPr lang="it-IT" dirty="0" smtClean="0">
                <a:sym typeface="Wingdings"/>
              </a:rPr>
              <a:t>Indicata per: DAP, DOC, DCA, fobie, coadiuvante in altre terapie per pz psicotici</a:t>
            </a:r>
            <a:endParaRPr lang="it-IT" dirty="0" smtClean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26994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646710"/>
          </a:xfrm>
        </p:spPr>
        <p:txBody>
          <a:bodyPr>
            <a:normAutofit/>
          </a:bodyPr>
          <a:lstStyle/>
          <a:p>
            <a:r>
              <a:rPr lang="it-IT" sz="3600" dirty="0" smtClean="0"/>
              <a:t>Teorie cognitive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66800" y="1289303"/>
            <a:ext cx="10058400" cy="52453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 smtClean="0"/>
              <a:t>Si basano sul ruolo centrale della mediazione cognitiva nel paradigma </a:t>
            </a:r>
            <a:r>
              <a:rPr lang="it-IT" dirty="0" err="1" smtClean="0"/>
              <a:t>stimolo-risposta</a:t>
            </a:r>
            <a:r>
              <a:rPr lang="it-IT" dirty="0" err="1" smtClean="0">
                <a:sym typeface="Wingdings"/>
              </a:rPr>
              <a:t>relazione</a:t>
            </a:r>
            <a:r>
              <a:rPr lang="it-IT" dirty="0" smtClean="0">
                <a:sym typeface="Wingdings"/>
              </a:rPr>
              <a:t> interattiva tra ambiente, cognizione, emozione e comportamento.</a:t>
            </a:r>
          </a:p>
          <a:p>
            <a:pPr marL="0" indent="0">
              <a:buNone/>
            </a:pPr>
            <a:r>
              <a:rPr lang="it-IT" dirty="0" smtClean="0">
                <a:sym typeface="Wingdings"/>
              </a:rPr>
              <a:t>Incorpora teorie e metodi di trattamento della terapia comportamentale (t. c-c)</a:t>
            </a:r>
          </a:p>
          <a:p>
            <a:pPr marL="0" indent="0">
              <a:buNone/>
            </a:pPr>
            <a:r>
              <a:rPr lang="it-IT" dirty="0" smtClean="0">
                <a:sym typeface="Wingdings"/>
              </a:rPr>
              <a:t>I disturbi mentali derivano da un’assimilazione distorta di informazioni.</a:t>
            </a:r>
            <a:br>
              <a:rPr lang="it-IT" dirty="0" smtClean="0">
                <a:sym typeface="Wingdings"/>
              </a:rPr>
            </a:br>
            <a:r>
              <a:rPr lang="it-IT" dirty="0" smtClean="0">
                <a:sym typeface="Wingdings"/>
              </a:rPr>
              <a:t>2 livelli disfunzionali : </a:t>
            </a:r>
            <a:br>
              <a:rPr lang="it-IT" dirty="0" smtClean="0">
                <a:sym typeface="Wingdings"/>
              </a:rPr>
            </a:br>
            <a:r>
              <a:rPr lang="it-IT" dirty="0" smtClean="0">
                <a:sym typeface="Wingdings"/>
              </a:rPr>
              <a:t>- </a:t>
            </a:r>
            <a:r>
              <a:rPr lang="it-IT" i="1" dirty="0" smtClean="0">
                <a:sym typeface="Wingdings"/>
              </a:rPr>
              <a:t>pensieri automatici</a:t>
            </a:r>
            <a:r>
              <a:rPr lang="it-IT" dirty="0" smtClean="0">
                <a:sym typeface="Wingdings"/>
              </a:rPr>
              <a:t>, non sottoposti ad analisi razionale e </a:t>
            </a:r>
            <a:r>
              <a:rPr lang="it-IT" dirty="0" err="1" smtClean="0">
                <a:sym typeface="Wingdings"/>
              </a:rPr>
              <a:t>espesso</a:t>
            </a:r>
            <a:r>
              <a:rPr lang="it-IT" dirty="0" smtClean="0">
                <a:sym typeface="Wingdings"/>
              </a:rPr>
              <a:t> governati da logiche erronee come astrazione selettiva, inferenze, pensiero assolutistico, magnificazione/minimizzazione, personalizzazione, accadimenti catastrofici</a:t>
            </a:r>
            <a:br>
              <a:rPr lang="it-IT" dirty="0" smtClean="0">
                <a:sym typeface="Wingdings"/>
              </a:rPr>
            </a:br>
            <a:r>
              <a:rPr lang="it-IT" dirty="0" smtClean="0">
                <a:sym typeface="Wingdings"/>
              </a:rPr>
              <a:t>-</a:t>
            </a:r>
            <a:r>
              <a:rPr lang="it-IT" i="1" dirty="0" smtClean="0">
                <a:sym typeface="Wingdings"/>
              </a:rPr>
              <a:t>schemi</a:t>
            </a:r>
            <a:r>
              <a:rPr lang="it-IT" dirty="0" smtClean="0">
                <a:sym typeface="Wingdings"/>
              </a:rPr>
              <a:t>, strutture cognitive profonde attraverso cui si analizza, filtra e codifica il mondo. Si strutturano precocemente nell’infanzia. </a:t>
            </a:r>
            <a:endParaRPr lang="it-IT" dirty="0">
              <a:sym typeface="Wingdings"/>
            </a:endParaRPr>
          </a:p>
          <a:p>
            <a:pPr marL="0" indent="0">
              <a:buNone/>
            </a:pPr>
            <a:r>
              <a:rPr lang="it-IT" dirty="0" smtClean="0">
                <a:sym typeface="Wingdings"/>
              </a:rPr>
              <a:t>!Obiettivo del trattamento sono le cognizioni </a:t>
            </a:r>
            <a:r>
              <a:rPr lang="it-IT" dirty="0" err="1" smtClean="0">
                <a:sym typeface="Wingdings"/>
              </a:rPr>
              <a:t>maladattative</a:t>
            </a:r>
            <a:r>
              <a:rPr lang="it-IT" dirty="0" smtClean="0">
                <a:sym typeface="Wingdings"/>
              </a:rPr>
              <a:t> e la funzione comportamentale correlata!</a:t>
            </a:r>
            <a:br>
              <a:rPr lang="it-IT" dirty="0" smtClean="0">
                <a:sym typeface="Wingdings"/>
              </a:rPr>
            </a:br>
            <a:r>
              <a:rPr lang="it-IT" dirty="0" smtClean="0">
                <a:sym typeface="Wingdings"/>
              </a:rPr>
              <a:t>Il terapista collabora con il paziente per modificare schemi e pensieri automatici attraverso esercizi di immaginazione, giochi di ruolo, </a:t>
            </a:r>
            <a:r>
              <a:rPr lang="it-IT" dirty="0" err="1" smtClean="0">
                <a:sym typeface="Wingdings"/>
              </a:rPr>
              <a:t>psicoeducazione</a:t>
            </a:r>
            <a:r>
              <a:rPr lang="mr-IN" dirty="0" smtClean="0">
                <a:sym typeface="Wingdings"/>
              </a:rPr>
              <a:t>…</a:t>
            </a:r>
            <a:endParaRPr lang="it-IT" dirty="0" smtClean="0">
              <a:sym typeface="Wingdings"/>
            </a:endParaRPr>
          </a:p>
          <a:p>
            <a:pPr marL="0" indent="0">
              <a:buNone/>
            </a:pPr>
            <a:r>
              <a:rPr lang="it-IT" dirty="0" smtClean="0">
                <a:sym typeface="Wingdings"/>
              </a:rPr>
              <a:t/>
            </a:r>
            <a:br>
              <a:rPr lang="it-IT" dirty="0" smtClean="0">
                <a:sym typeface="Wingdings"/>
              </a:rPr>
            </a:br>
            <a:r>
              <a:rPr lang="it-IT" dirty="0">
                <a:sym typeface="Wingdings"/>
              </a:rPr>
              <a:t>Indicata per: DAP</a:t>
            </a:r>
            <a:r>
              <a:rPr lang="it-IT" dirty="0" smtClean="0">
                <a:sym typeface="Wingdings"/>
              </a:rPr>
              <a:t>, DA, disturbi di </a:t>
            </a:r>
            <a:r>
              <a:rPr lang="it-IT" dirty="0" err="1" smtClean="0">
                <a:sym typeface="Wingdings"/>
              </a:rPr>
              <a:t>personalità,depressione</a:t>
            </a:r>
            <a:r>
              <a:rPr lang="it-IT" dirty="0" smtClean="0">
                <a:sym typeface="Wingdings"/>
              </a:rPr>
              <a:t>, </a:t>
            </a:r>
            <a:r>
              <a:rPr lang="it-IT" dirty="0">
                <a:sym typeface="Wingdings"/>
              </a:rPr>
              <a:t>DCA</a:t>
            </a:r>
            <a:r>
              <a:rPr lang="it-IT" dirty="0" smtClean="0">
                <a:sym typeface="Wingdings"/>
              </a:rPr>
              <a:t>, </a:t>
            </a:r>
            <a:r>
              <a:rPr lang="it-IT" dirty="0">
                <a:sym typeface="Wingdings"/>
              </a:rPr>
              <a:t>coadiuvante in altre terapie per pz psicotici</a:t>
            </a:r>
            <a:endParaRPr lang="it-IT" dirty="0"/>
          </a:p>
          <a:p>
            <a:pPr marL="0" indent="0">
              <a:buNone/>
            </a:pPr>
            <a:endParaRPr lang="it-IT" dirty="0" smtClean="0">
              <a:sym typeface="Wingdings"/>
            </a:endParaRP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00713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66800" y="285755"/>
            <a:ext cx="10058400" cy="717855"/>
          </a:xfrm>
        </p:spPr>
        <p:txBody>
          <a:bodyPr>
            <a:normAutofit/>
          </a:bodyPr>
          <a:lstStyle/>
          <a:p>
            <a:r>
              <a:rPr lang="it-IT" sz="3600" dirty="0" smtClean="0"/>
              <a:t>PSICOTERAPIE A MEDIAZIONE CORPOREA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66800" y="1126273"/>
            <a:ext cx="10058400" cy="4908767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 smtClean="0"/>
              <a:t>Partono dall’assunto di un’UNITA’ INDISTINGUIBILE TRA MENTE E CORPO, in contrapposizione al dualismo cartesiano dominante la cultura occidentale. IL corpo non è in posizione subalterna alla mente, ma sono insieme un’unità inscindibile.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 smtClean="0"/>
              <a:t>Sono un gruppo di trattamenti ampio e vario, che hanno come principio comune una sintesi eclettica tra </a:t>
            </a:r>
            <a:r>
              <a:rPr lang="it-IT" i="1" dirty="0" smtClean="0"/>
              <a:t>psicoanalisi</a:t>
            </a:r>
            <a:r>
              <a:rPr lang="it-IT" dirty="0" smtClean="0"/>
              <a:t>, </a:t>
            </a:r>
            <a:r>
              <a:rPr lang="it-IT" i="1" dirty="0" smtClean="0"/>
              <a:t>filosofie orientali </a:t>
            </a:r>
            <a:r>
              <a:rPr lang="it-IT" dirty="0" smtClean="0"/>
              <a:t>(taoismo, induismo) e </a:t>
            </a:r>
            <a:r>
              <a:rPr lang="it-IT" i="1" dirty="0" smtClean="0"/>
              <a:t>psicologia umanistica</a:t>
            </a:r>
            <a:r>
              <a:rPr lang="it-IT" dirty="0" smtClean="0"/>
              <a:t>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 smtClean="0"/>
              <a:t>Il CORPO non è la macchina efficiente e produttiva della tradizione occidentale, ma un’unità spirituale e integrata , in cui vige l’armonia che si vorrebbe recuperare con il trattamento.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 smtClean="0"/>
              <a:t>!L’obiettivo del trattamento non è solo la scomparsa del sintomo, ma anche lo sviluppo delle potenzialità individuali latenti che portano alla realizzazione delle potenzialità individuali di ognuno!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dirty="0"/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v"/>
              <a:tabLst/>
              <a:defRPr/>
            </a:pPr>
            <a:r>
              <a:rPr lang="it-IT" dirty="0" smtClean="0"/>
              <a:t>BIOENERGETICA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v"/>
              <a:tabLst/>
              <a:defRPr/>
            </a:pPr>
            <a:r>
              <a:rPr lang="it-IT" dirty="0" smtClean="0"/>
              <a:t>TRAINING AUTOGENO DI SCHULZ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v"/>
              <a:tabLst/>
              <a:defRPr/>
            </a:pPr>
            <a:r>
              <a:rPr lang="it-IT" dirty="0" smtClean="0"/>
              <a:t>PSICOTERAPIA ESISTENZIALE</a:t>
            </a:r>
          </a:p>
        </p:txBody>
      </p:sp>
    </p:spTree>
    <p:extLst>
      <p:ext uri="{BB962C8B-B14F-4D97-AF65-F5344CB8AC3E}">
        <p14:creationId xmlns:p14="http://schemas.microsoft.com/office/powerpoint/2010/main" val="530565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885123"/>
          </a:xfrm>
        </p:spPr>
        <p:txBody>
          <a:bodyPr>
            <a:normAutofit/>
          </a:bodyPr>
          <a:lstStyle/>
          <a:p>
            <a:pPr marL="457200" indent="-457200">
              <a:buFont typeface="Wingdings" charset="2"/>
              <a:buChar char="v"/>
            </a:pPr>
            <a:r>
              <a:rPr lang="it-IT" sz="2800" dirty="0" smtClean="0"/>
              <a:t>TERAPIA DELLA GESTALT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66800" y="1527717"/>
            <a:ext cx="10058400" cy="450732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t-IT" dirty="0" smtClean="0"/>
              <a:t>La Gestalt è un modello che integra in una sintesi unica modelli corporei, esistenziali, esperienziali e analitici.</a:t>
            </a:r>
          </a:p>
          <a:p>
            <a:pPr marL="0" indent="0">
              <a:buNone/>
            </a:pPr>
            <a:r>
              <a:rPr lang="it-IT" dirty="0" smtClean="0"/>
              <a:t>Trae origine dall’osservazione che ogni esperienza avviene al confine di contatto tra un “organismo animale umano” e l’ambiente, e che solo ciò che avviene a questo confine è disponibile alla nostra osservazione (fenomenologia)  e all’intervento terapeutico.</a:t>
            </a:r>
          </a:p>
          <a:p>
            <a:pPr marL="0" indent="0">
              <a:buNone/>
            </a:pPr>
            <a:r>
              <a:rPr lang="it-IT" dirty="0" smtClean="0">
                <a:sym typeface="Wingdings"/>
              </a:rPr>
              <a:t>il verbo </a:t>
            </a:r>
            <a:r>
              <a:rPr lang="it-IT" i="1" dirty="0" err="1" smtClean="0">
                <a:sym typeface="Wingdings"/>
              </a:rPr>
              <a:t>gestalten</a:t>
            </a:r>
            <a:r>
              <a:rPr lang="it-IT" dirty="0" smtClean="0">
                <a:sym typeface="Wingdings"/>
              </a:rPr>
              <a:t> (“mettere in forma”) sta per “dare una struttura completa e dotata di senso alle situazioni”, che è lo scopo </a:t>
            </a:r>
            <a:r>
              <a:rPr lang="it-IT" dirty="0" err="1" smtClean="0">
                <a:sym typeface="Wingdings"/>
              </a:rPr>
              <a:t>delll’intervento</a:t>
            </a:r>
            <a:r>
              <a:rPr lang="it-IT" dirty="0" smtClean="0">
                <a:sym typeface="Wingdings"/>
              </a:rPr>
              <a:t> terapeutico.</a:t>
            </a:r>
            <a:endParaRPr lang="it-IT" dirty="0">
              <a:sym typeface="Wingdings"/>
            </a:endParaRPr>
          </a:p>
          <a:p>
            <a:pPr marL="0" indent="0">
              <a:buNone/>
            </a:pPr>
            <a:r>
              <a:rPr lang="it-IT" dirty="0" smtClean="0"/>
              <a:t>Ognuno  viene bombardato </a:t>
            </a:r>
            <a:r>
              <a:rPr lang="it-IT" dirty="0"/>
              <a:t>da una serie di stimoli, ma il sistema percettivo seleziona solo alcuni di essi e li organizza in strutture significative, o </a:t>
            </a:r>
            <a:r>
              <a:rPr lang="it-IT" dirty="0" smtClean="0"/>
              <a:t>Gestalt </a:t>
            </a:r>
            <a:r>
              <a:rPr lang="it-IT" dirty="0" smtClean="0">
                <a:sym typeface="Wingdings"/>
              </a:rPr>
              <a:t> quindi noi ci </a:t>
            </a:r>
            <a:r>
              <a:rPr lang="it-IT" dirty="0" smtClean="0"/>
              <a:t>percepiamo e percepiamo il mondo come </a:t>
            </a:r>
            <a:r>
              <a:rPr lang="it-IT" dirty="0"/>
              <a:t>il risultato di un insieme di </a:t>
            </a:r>
            <a:r>
              <a:rPr lang="it-IT" u="sng" dirty="0"/>
              <a:t>stimoli </a:t>
            </a:r>
            <a:r>
              <a:rPr lang="it-IT" u="sng" dirty="0" smtClean="0"/>
              <a:t>selezionati</a:t>
            </a:r>
            <a:r>
              <a:rPr lang="it-IT" dirty="0" smtClean="0"/>
              <a:t>.</a:t>
            </a:r>
            <a:br>
              <a:rPr lang="it-IT" dirty="0" smtClean="0"/>
            </a:br>
            <a:r>
              <a:rPr lang="it-IT" dirty="0" smtClean="0"/>
              <a:t> </a:t>
            </a:r>
            <a:r>
              <a:rPr lang="it-IT" dirty="0"/>
              <a:t>Il sistema percettivo costruisce una </a:t>
            </a:r>
            <a:r>
              <a:rPr lang="it-IT" i="1" dirty="0"/>
              <a:t>figura</a:t>
            </a:r>
            <a:r>
              <a:rPr lang="it-IT" dirty="0"/>
              <a:t> definita rispetto ad uno </a:t>
            </a:r>
            <a:r>
              <a:rPr lang="it-IT" i="1" dirty="0"/>
              <a:t>sfondo</a:t>
            </a:r>
            <a:r>
              <a:rPr lang="it-IT" dirty="0"/>
              <a:t> indifferenziato. 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Gli stimoli </a:t>
            </a:r>
            <a:r>
              <a:rPr lang="it-IT" dirty="0"/>
              <a:t>non vengono </a:t>
            </a:r>
            <a:r>
              <a:rPr lang="it-IT" dirty="0" smtClean="0"/>
              <a:t>percepiti in se stessi o come singoli elementi, </a:t>
            </a:r>
            <a:r>
              <a:rPr lang="it-IT" dirty="0"/>
              <a:t>ma vengono organizzati in modo da rispondere al bisogno di costruire significati basati sull'esperienza percettiva dell'ambiente</a:t>
            </a:r>
            <a:r>
              <a:rPr lang="it-IT" dirty="0" smtClean="0"/>
              <a:t>.</a:t>
            </a:r>
            <a:br>
              <a:rPr lang="it-IT" dirty="0" smtClean="0"/>
            </a:br>
            <a:r>
              <a:rPr lang="it-IT" dirty="0" smtClean="0"/>
              <a:t>Si parte dall’osservazione fenomenologica </a:t>
            </a:r>
            <a:r>
              <a:rPr lang="mr-IN" dirty="0" smtClean="0"/>
              <a:t>–</a:t>
            </a:r>
            <a:r>
              <a:rPr lang="it-IT" dirty="0" smtClean="0"/>
              <a:t> NO INTERPRETAZIONE- che consente la descrizione minuziosa della gestalt in atto: il significato che emerge è molto più profondo e diverso dalla somma delle singole parti (le </a:t>
            </a:r>
            <a:r>
              <a:rPr lang="it-IT" dirty="0"/>
              <a:t>correnti filosofiche esistenziali e </a:t>
            </a:r>
            <a:r>
              <a:rPr lang="it-IT" dirty="0" smtClean="0"/>
              <a:t>fenomenologiche).</a:t>
            </a:r>
            <a:r>
              <a:rPr lang="it-IT" dirty="0"/>
              <a:t/>
            </a:r>
            <a:br>
              <a:rPr lang="it-IT" dirty="0"/>
            </a:br>
            <a:r>
              <a:rPr lang="it-IT" dirty="0" smtClean="0"/>
              <a:t>Le sedute terapeutiche si configurano come sperimentazioni dell’ambiente da parte del paziente, per </a:t>
            </a:r>
            <a:r>
              <a:rPr lang="it-IT" dirty="0"/>
              <a:t>costruire i suoi significati; </a:t>
            </a:r>
            <a:r>
              <a:rPr lang="it-IT" dirty="0" smtClean="0"/>
              <a:t> si analizza la </a:t>
            </a:r>
            <a:r>
              <a:rPr lang="it-IT" dirty="0"/>
              <a:t>struttura interna dell'esperienza reale - come funziona il mio sistema percettivo - al fine di accrescere la </a:t>
            </a:r>
            <a:r>
              <a:rPr lang="it-IT" i="1" dirty="0"/>
              <a:t>consapevolezza</a:t>
            </a:r>
            <a:r>
              <a:rPr lang="it-IT" dirty="0"/>
              <a:t> di questo processo - sono consapevole di "vedere il mondo" in un certo modo</a:t>
            </a:r>
            <a:r>
              <a:rPr lang="it-IT" dirty="0" smtClean="0"/>
              <a:t>.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! Tuttavia ciò che cura non è la comprensione razionale e quindi il controllo del disturbo, ma il sentirsi riconosciuti nella propria intenzionalità di contatto!</a:t>
            </a:r>
          </a:p>
          <a:p>
            <a:pPr marL="0" indent="0">
              <a:buNone/>
            </a:pPr>
            <a:endParaRPr lang="it-IT" sz="1600" dirty="0" smtClean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61101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646710"/>
          </a:xfrm>
        </p:spPr>
        <p:txBody>
          <a:bodyPr>
            <a:normAutofit/>
          </a:bodyPr>
          <a:lstStyle/>
          <a:p>
            <a:r>
              <a:rPr lang="it-IT" sz="3600" smtClean="0"/>
              <a:t>TERAPIA DELLA FAMIGLIA</a:t>
            </a:r>
            <a:endParaRPr lang="it-IT" sz="360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66800" y="1289304"/>
            <a:ext cx="10058400" cy="4745736"/>
          </a:xfrm>
        </p:spPr>
        <p:txBody>
          <a:bodyPr/>
          <a:lstStyle/>
          <a:p>
            <a:pPr marL="0" indent="0">
              <a:buNone/>
            </a:pPr>
            <a:r>
              <a:rPr lang="it-IT" dirty="0" smtClean="0"/>
              <a:t>Comprende qualsiasi approccio che si proponga in maniera esplicita di modificare le interazioni tra i membri della famiglia, per migliorarne il </a:t>
            </a:r>
            <a:r>
              <a:rPr lang="it-IT" dirty="0" err="1" smtClean="0"/>
              <a:t>funzionmaneto</a:t>
            </a:r>
            <a:r>
              <a:rPr lang="it-IT" dirty="0" smtClean="0"/>
              <a:t> nell’insieme e per aumentare il benessere dei singoli componenti.</a:t>
            </a:r>
          </a:p>
          <a:p>
            <a:pPr>
              <a:buFont typeface="Wingdings" charset="2"/>
              <a:buChar char="v"/>
            </a:pPr>
            <a:r>
              <a:rPr lang="it-IT" dirty="0" smtClean="0">
                <a:sym typeface="Wingdings"/>
              </a:rPr>
              <a:t>assunto base: FAMIGLIA come SISTEMA (=entità costituita da parti che interagiscono)</a:t>
            </a:r>
            <a:r>
              <a:rPr lang="it-IT" dirty="0" smtClean="0">
                <a:sym typeface="Wingdings"/>
              </a:rPr>
              <a:t>si studiano le INTERAZIONI, il processo interpersonale </a:t>
            </a:r>
          </a:p>
          <a:p>
            <a:pPr>
              <a:buFont typeface="Wingdings" charset="2"/>
              <a:buChar char="v"/>
            </a:pPr>
            <a:r>
              <a:rPr lang="it-IT" dirty="0" smtClean="0">
                <a:sym typeface="Wingdings"/>
              </a:rPr>
              <a:t>Ogni famiglia ha propria struttura, regole e memoria unica di come ha affrontato l’esistenza</a:t>
            </a:r>
          </a:p>
          <a:p>
            <a:pPr>
              <a:buFont typeface="Wingdings" charset="2"/>
              <a:buChar char="v"/>
            </a:pPr>
            <a:r>
              <a:rPr lang="it-IT" dirty="0" smtClean="0">
                <a:sym typeface="Wingdings"/>
              </a:rPr>
              <a:t>Questo si sostanzia in un omeostasi relazionale che tende a essere mantenuta, anche se </a:t>
            </a:r>
            <a:r>
              <a:rPr lang="it-IT" dirty="0" err="1" smtClean="0">
                <a:sym typeface="Wingdings"/>
              </a:rPr>
              <a:t>disadattativa</a:t>
            </a:r>
            <a:r>
              <a:rPr lang="it-IT" dirty="0" smtClean="0">
                <a:sym typeface="Wingdings"/>
              </a:rPr>
              <a:t> e patologica</a:t>
            </a:r>
          </a:p>
          <a:p>
            <a:pPr>
              <a:buFont typeface="Wingdings" charset="2"/>
              <a:buChar char="v"/>
            </a:pPr>
            <a:r>
              <a:rPr lang="it-IT" dirty="0" smtClean="0">
                <a:sym typeface="Wingdings"/>
              </a:rPr>
              <a:t>Le interazioni familiari si svolgono secondo una logica circolare (</a:t>
            </a:r>
            <a:r>
              <a:rPr lang="it-IT" dirty="0" err="1" smtClean="0">
                <a:sym typeface="Wingdings"/>
              </a:rPr>
              <a:t>aba</a:t>
            </a:r>
            <a:r>
              <a:rPr lang="it-IT" dirty="0" smtClean="0">
                <a:sym typeface="Wingdings"/>
              </a:rPr>
              <a:t>): bisogna osservare attentamente il processo non per trovare una causa, ma per approntare l’intervento adeguato</a:t>
            </a:r>
          </a:p>
          <a:p>
            <a:pPr>
              <a:buFont typeface="Wingdings" charset="2"/>
              <a:buChar char="v"/>
            </a:pPr>
            <a:r>
              <a:rPr lang="it-IT" dirty="0" smtClean="0">
                <a:sym typeface="Wingdings"/>
              </a:rPr>
              <a:t>2 filoni: </a:t>
            </a:r>
            <a:r>
              <a:rPr lang="it-IT" dirty="0" err="1" smtClean="0">
                <a:sym typeface="Wingdings"/>
              </a:rPr>
              <a:t>ciugale</a:t>
            </a:r>
            <a:r>
              <a:rPr lang="it-IT" dirty="0" smtClean="0">
                <a:sym typeface="Wingdings"/>
              </a:rPr>
              <a:t> e familiare orientata all’</a:t>
            </a:r>
            <a:r>
              <a:rPr lang="it-IT" dirty="0" err="1" smtClean="0">
                <a:sym typeface="Wingdings"/>
              </a:rPr>
              <a:t>insight</a:t>
            </a:r>
            <a:r>
              <a:rPr lang="it-IT" dirty="0" smtClean="0">
                <a:sym typeface="Wingdings"/>
              </a:rPr>
              <a:t>, coniugale e familiare comportamentale</a:t>
            </a:r>
          </a:p>
          <a:p>
            <a:pPr>
              <a:buFont typeface="Wingdings" charset="2"/>
              <a:buChar char="v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07247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646710"/>
          </a:xfrm>
        </p:spPr>
        <p:txBody>
          <a:bodyPr/>
          <a:lstStyle/>
          <a:p>
            <a:r>
              <a:rPr lang="it-IT" sz="3600" dirty="0" smtClean="0"/>
              <a:t>PSICOANALISI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66800" y="1289304"/>
            <a:ext cx="10058400" cy="474573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t-IT" dirty="0" smtClean="0"/>
              <a:t>È lo studio dell’anima (e della mente) .</a:t>
            </a:r>
          </a:p>
          <a:p>
            <a:pPr lvl="1">
              <a:buFont typeface="Wingdings" charset="2"/>
              <a:buChar char="v"/>
            </a:pPr>
            <a:r>
              <a:rPr lang="it-IT" dirty="0" smtClean="0"/>
              <a:t> è la TEORIA DELL’INCONSCIO </a:t>
            </a:r>
            <a:r>
              <a:rPr lang="mr-IN" dirty="0" smtClean="0"/>
              <a:t>–</a:t>
            </a:r>
            <a:r>
              <a:rPr lang="it-IT" dirty="0" smtClean="0"/>
              <a:t> rivolge l’attenzione soprattutto ai fenomeni che avvengono al di fuori della sfera di coscienza </a:t>
            </a:r>
            <a:r>
              <a:rPr lang="it-IT" dirty="0" smtClean="0">
                <a:sym typeface="Wingdings"/>
              </a:rPr>
              <a:t>concetto di inconscio dalla filosofia, rielaborato da FREUD secondo la sua esperienza clinica con </a:t>
            </a:r>
            <a:r>
              <a:rPr lang="it-IT" dirty="0" err="1" smtClean="0">
                <a:sym typeface="Wingdings"/>
              </a:rPr>
              <a:t>Charcot</a:t>
            </a:r>
            <a:endParaRPr lang="it-IT" dirty="0" smtClean="0">
              <a:sym typeface="Wingdings"/>
            </a:endParaRPr>
          </a:p>
          <a:p>
            <a:pPr lvl="1">
              <a:buFont typeface="Wingdings" charset="2"/>
              <a:buChar char="v"/>
            </a:pPr>
            <a:r>
              <a:rPr lang="it-IT" dirty="0" smtClean="0">
                <a:sym typeface="Wingdings"/>
              </a:rPr>
              <a:t>PRASSI PSICOTERAPEUTICA, inizialmente indirizzato alla cura delle sole nevrosi e poi esteso a varie psicopatologie</a:t>
            </a:r>
            <a:endParaRPr lang="it-IT" dirty="0">
              <a:sym typeface="Wingdings"/>
            </a:endParaRPr>
          </a:p>
          <a:p>
            <a:pPr marL="0" indent="0">
              <a:buNone/>
            </a:pPr>
            <a:r>
              <a:rPr lang="it-IT" dirty="0" smtClean="0">
                <a:sym typeface="Wingdings"/>
              </a:rPr>
              <a:t>Concetti fondamentali:</a:t>
            </a:r>
          </a:p>
          <a:p>
            <a:r>
              <a:rPr lang="it-IT" dirty="0" smtClean="0"/>
              <a:t>INCONSCIO è "</a:t>
            </a:r>
            <a:r>
              <a:rPr lang="it-IT" dirty="0"/>
              <a:t>luogo" dell'apparato psichico dove si </a:t>
            </a:r>
            <a:r>
              <a:rPr lang="it-IT" dirty="0" smtClean="0"/>
              <a:t>trovano i </a:t>
            </a:r>
            <a:r>
              <a:rPr lang="it-IT" dirty="0"/>
              <a:t>contenuti  </a:t>
            </a:r>
            <a:r>
              <a:rPr lang="it-IT" i="1" dirty="0" smtClean="0"/>
              <a:t>rimossi</a:t>
            </a:r>
            <a:r>
              <a:rPr lang="it-IT" dirty="0" smtClean="0"/>
              <a:t>, cioè tutti quei processi che non arrivano alla coscienza. </a:t>
            </a:r>
            <a:br>
              <a:rPr lang="it-IT" dirty="0" smtClean="0"/>
            </a:br>
            <a:r>
              <a:rPr lang="it-IT" dirty="0" smtClean="0">
                <a:sym typeface="Wingdings"/>
              </a:rPr>
              <a:t></a:t>
            </a:r>
            <a:r>
              <a:rPr lang="it-IT" b="1" dirty="0" smtClean="0"/>
              <a:t>determinismo </a:t>
            </a:r>
            <a:r>
              <a:rPr lang="it-IT" b="1" dirty="0"/>
              <a:t>psichico</a:t>
            </a:r>
            <a:r>
              <a:rPr lang="it-IT" dirty="0"/>
              <a:t> </a:t>
            </a:r>
            <a:r>
              <a:rPr lang="it-IT" dirty="0" smtClean="0"/>
              <a:t>nessun evento psichico è casuale: </a:t>
            </a:r>
            <a:r>
              <a:rPr lang="it-IT" dirty="0"/>
              <a:t>ogni processo mentale ha una causa ben </a:t>
            </a:r>
            <a:r>
              <a:rPr lang="it-IT" dirty="0" smtClean="0"/>
              <a:t>specifica, che solo l’analisi dell’inconscio potrà rivelare</a:t>
            </a:r>
          </a:p>
          <a:p>
            <a:r>
              <a:rPr lang="it-IT" dirty="0" smtClean="0"/>
              <a:t>ENERGIA PSICHICA: le </a:t>
            </a:r>
            <a:r>
              <a:rPr lang="it-IT" smtClean="0"/>
              <a:t>forze intrapsichiche sono raffigurate </a:t>
            </a:r>
            <a:r>
              <a:rPr lang="it-IT" dirty="0"/>
              <a:t> </a:t>
            </a:r>
            <a:r>
              <a:rPr lang="it-IT" dirty="0">
                <a:hlinkClick r:id="rId2" tooltip="Libido"/>
              </a:rPr>
              <a:t>libido</a:t>
            </a:r>
            <a:r>
              <a:rPr lang="it-IT" dirty="0"/>
              <a:t> (in latino "desiderio"), che corrisponde a "l'espressione dinamica nella vita psichica della </a:t>
            </a:r>
            <a:r>
              <a:rPr lang="it-IT" dirty="0">
                <a:hlinkClick r:id="rId3" tooltip="Pulsione"/>
              </a:rPr>
              <a:t>pulsione</a:t>
            </a:r>
            <a:r>
              <a:rPr lang="it-IT" dirty="0"/>
              <a:t> sessuale"</a:t>
            </a:r>
            <a:r>
              <a:rPr lang="it-IT" baseline="30000" dirty="0">
                <a:hlinkClick r:id="rId4"/>
              </a:rPr>
              <a:t>[31]</a:t>
            </a:r>
            <a:r>
              <a:rPr lang="it-IT" dirty="0"/>
              <a:t>, stato di eccitazione prodotto dallo stimolo. La risposta che una persona può dare a uno stimolo può avvenire per istinto o per pulsione. Il primo considerato come la necessità di reagire agli </a:t>
            </a:r>
            <a:r>
              <a:rPr lang="it-IT" dirty="0">
                <a:hlinkClick r:id="rId5" tooltip="Stimolo"/>
              </a:rPr>
              <a:t>stimoli</a:t>
            </a:r>
            <a:r>
              <a:rPr lang="it-IT" dirty="0"/>
              <a:t> mediante un comportamento innato, stereotipato e costante, secondo cui a ogni stimolo corrisponde una prefissata </a:t>
            </a:r>
            <a:r>
              <a:rPr lang="it-IT" dirty="0">
                <a:hlinkClick r:id="rId6" tooltip="Motoneurone"/>
              </a:rPr>
              <a:t>risposta motoria</a:t>
            </a:r>
            <a:r>
              <a:rPr lang="it-IT" dirty="0"/>
              <a:t>. La seconda, invece, è descritta come la capacità umana di reagire agli stimoli senza che sia inclusa necessariamente una risposta motoria.</a:t>
            </a:r>
          </a:p>
          <a:p>
            <a:r>
              <a:rPr lang="it-IT" b="1" dirty="0"/>
              <a:t>Il conflitto psichico</a:t>
            </a:r>
            <a:r>
              <a:rPr lang="it-IT" dirty="0"/>
              <a:t>[</a:t>
            </a:r>
            <a:r>
              <a:rPr lang="it-IT" dirty="0">
                <a:hlinkClick r:id="rId7" tooltip="Modifica la sezione Il conflitto psichico"/>
              </a:rPr>
              <a:t>modifica</a:t>
            </a:r>
            <a:r>
              <a:rPr lang="it-IT" dirty="0"/>
              <a:t> | </a:t>
            </a:r>
            <a:r>
              <a:rPr lang="it-IT" dirty="0">
                <a:hlinkClick r:id="rId8" tooltip="Modifica la sezione Il conflitto psichico"/>
              </a:rPr>
              <a:t>modifica wikitesto</a:t>
            </a:r>
            <a:r>
              <a:rPr lang="it-IT" dirty="0"/>
              <a:t>]</a:t>
            </a:r>
            <a:endParaRPr lang="it-IT" b="1" dirty="0"/>
          </a:p>
          <a:p>
            <a:r>
              <a:rPr lang="it-IT" dirty="0"/>
              <a:t>Successivamente al rifiuto dell'idea che disturbi isterici nascessero dal blocco dell'energia affettiva causato da avvenimenti dolorosi, Freud elaborò il concetto di </a:t>
            </a:r>
            <a:r>
              <a:rPr lang="it-IT" dirty="0">
                <a:hlinkClick r:id="rId9" tooltip="Conflitto (psicologia)"/>
              </a:rPr>
              <a:t>conflitto psichico</a:t>
            </a:r>
            <a:r>
              <a:rPr lang="it-IT" dirty="0"/>
              <a:t>. Egli ipotizzò che l'energia sessuale potesse entrare in contrapposizione con altri tipi di energia sfociando in un vero e proprio conflitto, la mancata risoluzione del quale avrebbe portato al sorgere di un sintomo psichico (come potrebbe essere una fobia) o fisico (come una paralisi isterica). Inizialmente parlò di conflitti generati dalla contrapposizione tra libido e pulsione dell'Io, mentre più avanti la contrapposizione venne posta tra pulsioni di morte e pulsioni di vita (in cui si poneva la libido).</a:t>
            </a:r>
          </a:p>
          <a:p>
            <a:endParaRPr lang="it-IT" dirty="0" smtClean="0">
              <a:sym typeface="Wingdings"/>
            </a:endParaRPr>
          </a:p>
          <a:p>
            <a:pPr marL="0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6034662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pone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621</TotalTime>
  <Words>770</Words>
  <Application>Microsoft Macintosh PowerPoint</Application>
  <PresentationFormat>Widescreen</PresentationFormat>
  <Paragraphs>68</Paragraphs>
  <Slides>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5" baseType="lpstr">
      <vt:lpstr>Century Gothic</vt:lpstr>
      <vt:lpstr>Garamond</vt:lpstr>
      <vt:lpstr>Mangal</vt:lpstr>
      <vt:lpstr>Wingdings</vt:lpstr>
      <vt:lpstr>Arial</vt:lpstr>
      <vt:lpstr>Sapone</vt:lpstr>
      <vt:lpstr>PSICOTERAPIE</vt:lpstr>
      <vt:lpstr>Presentazione di PowerPoint</vt:lpstr>
      <vt:lpstr>Presentazione di PowerPoint</vt:lpstr>
      <vt:lpstr>TEORIE COMPORTAMENTALE-COGNITIVA</vt:lpstr>
      <vt:lpstr>Teorie cognitive</vt:lpstr>
      <vt:lpstr>PSICOTERAPIE A MEDIAZIONE CORPOREA</vt:lpstr>
      <vt:lpstr>TERAPIA DELLA GESTALT</vt:lpstr>
      <vt:lpstr>TERAPIA DELLA FAMIGLIA</vt:lpstr>
      <vt:lpstr>PSICOANALISI</vt:lpstr>
    </vt:vector>
  </TitlesOfParts>
  <Company/>
  <LinksUpToDate>false</LinksUpToDate>
  <SharedDoc>false</SharedDoc>
  <HyperlinksChanged>false</HyperlinksChanged>
  <AppVersion>15.0028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PSICOTERAPIE</dc:title>
  <dc:creator>Utente di Microsoft Office</dc:creator>
  <cp:lastModifiedBy>Utente di Microsoft Office</cp:lastModifiedBy>
  <cp:revision>31</cp:revision>
  <dcterms:created xsi:type="dcterms:W3CDTF">2016-11-21T11:40:06Z</dcterms:created>
  <dcterms:modified xsi:type="dcterms:W3CDTF">2016-11-23T13:48:42Z</dcterms:modified>
</cp:coreProperties>
</file>