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5"/>
  </p:notesMasterIdLst>
  <p:sldIdLst>
    <p:sldId id="377" r:id="rId2"/>
    <p:sldId id="378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256" r:id="rId26"/>
    <p:sldId id="257" r:id="rId27"/>
    <p:sldId id="259" r:id="rId28"/>
    <p:sldId id="298" r:id="rId29"/>
    <p:sldId id="299" r:id="rId30"/>
    <p:sldId id="296" r:id="rId31"/>
    <p:sldId id="297" r:id="rId32"/>
    <p:sldId id="261" r:id="rId33"/>
    <p:sldId id="295" r:id="rId34"/>
    <p:sldId id="356" r:id="rId35"/>
    <p:sldId id="354" r:id="rId36"/>
    <p:sldId id="262" r:id="rId37"/>
    <p:sldId id="263" r:id="rId38"/>
    <p:sldId id="264" r:id="rId39"/>
    <p:sldId id="265" r:id="rId40"/>
    <p:sldId id="353" r:id="rId41"/>
    <p:sldId id="355" r:id="rId42"/>
    <p:sldId id="358" r:id="rId43"/>
    <p:sldId id="357" r:id="rId44"/>
    <p:sldId id="266" r:id="rId45"/>
    <p:sldId id="268" r:id="rId46"/>
    <p:sldId id="269" r:id="rId47"/>
    <p:sldId id="344" r:id="rId48"/>
    <p:sldId id="345" r:id="rId49"/>
    <p:sldId id="271" r:id="rId50"/>
    <p:sldId id="272" r:id="rId51"/>
    <p:sldId id="343" r:id="rId52"/>
    <p:sldId id="270" r:id="rId53"/>
    <p:sldId id="273" r:id="rId54"/>
    <p:sldId id="274" r:id="rId55"/>
    <p:sldId id="275" r:id="rId56"/>
    <p:sldId id="276" r:id="rId57"/>
    <p:sldId id="277" r:id="rId58"/>
    <p:sldId id="278" r:id="rId59"/>
    <p:sldId id="279" r:id="rId60"/>
    <p:sldId id="280" r:id="rId61"/>
    <p:sldId id="281" r:id="rId62"/>
    <p:sldId id="346" r:id="rId63"/>
    <p:sldId id="347" r:id="rId64"/>
    <p:sldId id="348" r:id="rId65"/>
    <p:sldId id="283" r:id="rId66"/>
    <p:sldId id="284" r:id="rId67"/>
    <p:sldId id="285" r:id="rId68"/>
    <p:sldId id="286" r:id="rId69"/>
    <p:sldId id="287" r:id="rId70"/>
    <p:sldId id="288" r:id="rId71"/>
    <p:sldId id="289" r:id="rId72"/>
    <p:sldId id="290" r:id="rId73"/>
    <p:sldId id="292" r:id="rId74"/>
    <p:sldId id="349" r:id="rId75"/>
    <p:sldId id="293" r:id="rId76"/>
    <p:sldId id="294" r:id="rId77"/>
    <p:sldId id="328" r:id="rId78"/>
    <p:sldId id="326" r:id="rId79"/>
    <p:sldId id="329" r:id="rId80"/>
    <p:sldId id="330" r:id="rId81"/>
    <p:sldId id="331" r:id="rId82"/>
    <p:sldId id="332" r:id="rId83"/>
    <p:sldId id="333" r:id="rId84"/>
    <p:sldId id="334" r:id="rId85"/>
    <p:sldId id="335" r:id="rId86"/>
    <p:sldId id="336" r:id="rId87"/>
    <p:sldId id="337" r:id="rId88"/>
    <p:sldId id="338" r:id="rId89"/>
    <p:sldId id="339" r:id="rId90"/>
    <p:sldId id="340" r:id="rId91"/>
    <p:sldId id="341" r:id="rId92"/>
    <p:sldId id="291" r:id="rId93"/>
    <p:sldId id="350" r:id="rId94"/>
    <p:sldId id="351" r:id="rId95"/>
    <p:sldId id="352" r:id="rId96"/>
    <p:sldId id="342" r:id="rId97"/>
    <p:sldId id="360" r:id="rId98"/>
    <p:sldId id="361" r:id="rId99"/>
    <p:sldId id="362" r:id="rId100"/>
    <p:sldId id="363" r:id="rId101"/>
    <p:sldId id="364" r:id="rId102"/>
    <p:sldId id="365" r:id="rId103"/>
    <p:sldId id="366" r:id="rId104"/>
    <p:sldId id="367" r:id="rId105"/>
    <p:sldId id="368" r:id="rId106"/>
    <p:sldId id="369" r:id="rId107"/>
    <p:sldId id="370" r:id="rId108"/>
    <p:sldId id="371" r:id="rId109"/>
    <p:sldId id="372" r:id="rId110"/>
    <p:sldId id="373" r:id="rId111"/>
    <p:sldId id="374" r:id="rId112"/>
    <p:sldId id="375" r:id="rId113"/>
    <p:sldId id="376" r:id="rId1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9" autoAdjust="0"/>
    <p:restoredTop sz="94602" autoAdjust="0"/>
  </p:normalViewPr>
  <p:slideViewPr>
    <p:cSldViewPr snapToGrid="0" snapToObjects="1">
      <p:cViewPr varScale="1">
        <p:scale>
          <a:sx n="54" d="100"/>
          <a:sy n="54" d="100"/>
        </p:scale>
        <p:origin x="-22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20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slide" Target="slides/slide106.xml"/><Relationship Id="rId108" Type="http://schemas.openxmlformats.org/officeDocument/2006/relationships/slide" Target="slides/slide107.xml"/><Relationship Id="rId109" Type="http://schemas.openxmlformats.org/officeDocument/2006/relationships/slide" Target="slides/slide108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00" Type="http://schemas.openxmlformats.org/officeDocument/2006/relationships/slide" Target="slides/slide99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110" Type="http://schemas.openxmlformats.org/officeDocument/2006/relationships/slide" Target="slides/slide109.xml"/><Relationship Id="rId111" Type="http://schemas.openxmlformats.org/officeDocument/2006/relationships/slide" Target="slides/slide110.xml"/><Relationship Id="rId112" Type="http://schemas.openxmlformats.org/officeDocument/2006/relationships/slide" Target="slides/slide111.xml"/><Relationship Id="rId113" Type="http://schemas.openxmlformats.org/officeDocument/2006/relationships/slide" Target="slides/slide112.xml"/><Relationship Id="rId114" Type="http://schemas.openxmlformats.org/officeDocument/2006/relationships/slide" Target="slides/slide113.xml"/><Relationship Id="rId115" Type="http://schemas.openxmlformats.org/officeDocument/2006/relationships/notesMaster" Target="notesMasters/notesMaster1.xml"/><Relationship Id="rId116" Type="http://schemas.openxmlformats.org/officeDocument/2006/relationships/printerSettings" Target="printerSettings/printerSettings1.bin"/><Relationship Id="rId117" Type="http://schemas.openxmlformats.org/officeDocument/2006/relationships/presProps" Target="presProps.xml"/><Relationship Id="rId118" Type="http://schemas.openxmlformats.org/officeDocument/2006/relationships/viewProps" Target="viewProps.xml"/><Relationship Id="rId119" Type="http://schemas.openxmlformats.org/officeDocument/2006/relationships/theme" Target="theme/theme1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4CBADC-4AF6-B542-AB6F-1903BF2FD473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59550-87DF-BC41-BF78-11BF78DB50B9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0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52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52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661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8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6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76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030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87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630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563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705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71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23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DBE02-5FF3-8845-9036-7A84A8D73AB6}" type="datetimeFigureOut">
              <a:rPr lang="en-US" smtClean="0"/>
              <a:t>27/03/14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2127250"/>
            <a:ext cx="7772400" cy="1470025"/>
          </a:xfrm>
        </p:spPr>
        <p:txBody>
          <a:bodyPr/>
          <a:lstStyle/>
          <a:p>
            <a:pPr eaLnBrk="1" hangingPunct="1"/>
            <a:r>
              <a:rPr lang="it-IT" b="1" dirty="0" smtClean="0">
                <a:latin typeface="Calibri" charset="0"/>
              </a:rPr>
              <a:t>L’esame di stato mentale </a:t>
            </a:r>
            <a:br>
              <a:rPr lang="it-IT" b="1" dirty="0" smtClean="0">
                <a:latin typeface="Calibri" charset="0"/>
              </a:rPr>
            </a:br>
            <a:r>
              <a:rPr lang="it-IT" b="1" dirty="0">
                <a:latin typeface="Calibri" charset="0"/>
              </a:rPr>
              <a:t>(</a:t>
            </a:r>
            <a:r>
              <a:rPr lang="it-IT" b="1" dirty="0" smtClean="0">
                <a:latin typeface="Calibri" charset="0"/>
              </a:rPr>
              <a:t>nelle psicosi organiche)</a:t>
            </a:r>
            <a:endParaRPr lang="it-IT" b="1" dirty="0">
              <a:latin typeface="Calibri" charset="0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1371600" y="4186238"/>
            <a:ext cx="6400800" cy="1752600"/>
          </a:xfrm>
        </p:spPr>
        <p:txBody>
          <a:bodyPr/>
          <a:lstStyle/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Dr.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F</a:t>
            </a:r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Iasevoli</a:t>
            </a:r>
            <a:endParaRPr lang="it-IT" sz="2400" b="1" dirty="0">
              <a:solidFill>
                <a:schemeClr val="tx1"/>
              </a:solidFill>
              <a:latin typeface="Times New Roman" charset="0"/>
            </a:endParaRP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Università “Federico II” di Napoli</a:t>
            </a: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C.I. Scienze Neurologiche e Psichiatriche</a:t>
            </a: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7517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Cosa è l’esame di stato mentale?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931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it-IT" dirty="0" smtClean="0"/>
              <a:t>L’esame di stato mentale è l’esame obiettivo psichiatrico </a:t>
            </a:r>
          </a:p>
          <a:p>
            <a:pPr marL="0" indent="0" algn="ctr">
              <a:buNone/>
            </a:pPr>
            <a:endParaRPr lang="it-IT" i="1" dirty="0" smtClean="0"/>
          </a:p>
          <a:p>
            <a:pPr marL="0" indent="0" algn="ctr">
              <a:buNone/>
            </a:pPr>
            <a:r>
              <a:rPr lang="it-IT" i="1" dirty="0" smtClean="0"/>
              <a:t>ovvero </a:t>
            </a:r>
          </a:p>
          <a:p>
            <a:pPr marL="0" indent="0" algn="ctr">
              <a:buNone/>
            </a:pPr>
            <a:endParaRPr lang="it-IT" i="1" dirty="0" smtClean="0"/>
          </a:p>
          <a:p>
            <a:pPr marL="0" indent="0" algn="just">
              <a:buNone/>
            </a:pPr>
            <a:r>
              <a:rPr lang="it-IT" dirty="0" smtClean="0"/>
              <a:t>la disanima sistematica delle alterazioni psicopatologiche di un paziente in relazione a specifici domini sintomatologici e funzionali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30339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Quali sono i domini sintomatologici che vanno indagati?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60950"/>
            <a:ext cx="8229600" cy="4861953"/>
          </a:xfrm>
        </p:spPr>
        <p:txBody>
          <a:bodyPr numCol="2" anchor="t">
            <a:normAutofit fontScale="85000" lnSpcReduction="20000"/>
          </a:bodyPr>
          <a:lstStyle/>
          <a:p>
            <a:pPr>
              <a:buFont typeface="Courier New"/>
              <a:buChar char="o"/>
            </a:pPr>
            <a:r>
              <a:rPr lang="it-IT" dirty="0" smtClean="0"/>
              <a:t>Aspetto generale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Stato di coscienza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Orientamento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Attenzione e concentrazione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Memoria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Funzioni cognitive superiori – Capacità di critica e di giudizio 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 pensiero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dell’eloquio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Senso-percezioni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Tono dell’umore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Affettività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Ansia e somatizzazioni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Volitività e controllo degli impulsi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Ritmo sonno-veglia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Consapevolezza di malattia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Assetto di personalità</a:t>
            </a:r>
          </a:p>
          <a:p>
            <a:pPr>
              <a:buFont typeface="Courier New"/>
              <a:buChar char="o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2362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Come reperire informazioni per l’esame di stato mentale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94103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Colloquio con il paziente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Colloquio con i familiari o i conoscenti (dietro autorizzazione del paziente; in presenza o in assenza del paziente, in relazione alle condizioni)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Pregressi record clinici (cartella ambulatoriale; referto di precedenti ricoveri)</a:t>
            </a:r>
          </a:p>
          <a:p>
            <a:r>
              <a:rPr lang="it-IT" dirty="0" smtClean="0"/>
              <a:t>Esame delle certificazioni in possesso del paziente (es.: precedenti prescrizioni farmacologiche; relazioni di commissioni per invalidità; ecc.)</a:t>
            </a:r>
          </a:p>
          <a:p>
            <a:r>
              <a:rPr lang="it-IT" dirty="0" smtClean="0"/>
              <a:t>Raccordo clinico con MMG </a:t>
            </a:r>
          </a:p>
          <a:p>
            <a:r>
              <a:rPr lang="it-IT" dirty="0" smtClean="0"/>
              <a:t>Eventuale confronto con specialista pubblico o privato che ha precedentemente seguito il paziente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66203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Come completare l’esame di stato mentale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94103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Anamnesi psichiatrica remota e prossima</a:t>
            </a:r>
          </a:p>
          <a:p>
            <a:r>
              <a:rPr lang="it-IT" dirty="0" smtClean="0"/>
              <a:t>Anamnesi farmacologica</a:t>
            </a:r>
          </a:p>
          <a:p>
            <a:r>
              <a:rPr lang="it-IT" dirty="0" smtClean="0"/>
              <a:t>Anamnesi medica generale</a:t>
            </a:r>
          </a:p>
          <a:p>
            <a:r>
              <a:rPr lang="it-IT" dirty="0" smtClean="0"/>
              <a:t>Esame obiettivo generale (almeno per le componenti cliniche di rilievo)</a:t>
            </a:r>
          </a:p>
          <a:p>
            <a:r>
              <a:rPr lang="it-IT" dirty="0" smtClean="0"/>
              <a:t>Visionare esiti di indagini diagnostiche (es.: indagini ematochimiche, ECG, TC, ecc.)</a:t>
            </a:r>
            <a:r>
              <a:rPr lang="it-IT" dirty="0"/>
              <a:t> </a:t>
            </a:r>
            <a:r>
              <a:rPr lang="it-IT" dirty="0" smtClean="0"/>
              <a:t>e, laddove presenti, referti medici (es.: cartelle o epicrisi di precedenti ricoveri in ambiente medico)</a:t>
            </a:r>
          </a:p>
          <a:p>
            <a:r>
              <a:rPr lang="it-IT" dirty="0" smtClean="0"/>
              <a:t>Sottoporre il paziente a test psicodiagnostici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59414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Test psicodiagnostici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8028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Generali (SCID, MINI, MMPI): per orientare la diagnosi</a:t>
            </a:r>
          </a:p>
          <a:p>
            <a:r>
              <a:rPr lang="it-IT" dirty="0" smtClean="0"/>
              <a:t>Generici (BPRS, CGI): per ottenere una valutazione complessiva del quadro psicopatologico</a:t>
            </a:r>
          </a:p>
          <a:p>
            <a:r>
              <a:rPr lang="it-IT" dirty="0" smtClean="0"/>
              <a:t>Specifici (MRS, SAPS, Y-BOCS): per indagare uno specifico dominio sintomatologico all’interno di una specifica patologia psichiatrica</a:t>
            </a:r>
          </a:p>
          <a:p>
            <a:r>
              <a:rPr lang="it-IT" dirty="0" smtClean="0"/>
              <a:t>Test proiettivi (TAT, </a:t>
            </a:r>
            <a:r>
              <a:rPr lang="it-IT" dirty="0" err="1" smtClean="0"/>
              <a:t>Rorschach</a:t>
            </a:r>
            <a:r>
              <a:rPr lang="it-IT" dirty="0" smtClean="0"/>
              <a:t>): per ottenere il profilo personologico di un paziente</a:t>
            </a:r>
          </a:p>
          <a:p>
            <a:r>
              <a:rPr lang="it-IT" dirty="0" smtClean="0"/>
              <a:t>Test </a:t>
            </a:r>
            <a:r>
              <a:rPr lang="it-IT" dirty="0" err="1" smtClean="0"/>
              <a:t>neurocognitivi</a:t>
            </a:r>
            <a:r>
              <a:rPr lang="it-IT" dirty="0"/>
              <a:t> </a:t>
            </a:r>
            <a:r>
              <a:rPr lang="it-IT" dirty="0" smtClean="0"/>
              <a:t>(WAIS,</a:t>
            </a:r>
            <a:r>
              <a:rPr lang="it-IT" dirty="0"/>
              <a:t> </a:t>
            </a:r>
            <a:r>
              <a:rPr lang="it-IT" dirty="0" smtClean="0"/>
              <a:t>MMSE, BACS): indagano il profilo cognitivo di un paziente, nella sua globalità o in specifiche funzioni neuropsicologiche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95620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Aspetto generale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93101"/>
            <a:ext cx="8229600" cy="3158002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sz="2800" dirty="0" smtClean="0"/>
              <a:t>Cura del sé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Abbigliamento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Atteggiamento nei confronti del medico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Condotte motorie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Presenza di segni fisici di patologia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469306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Stato di coscienza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Vigilanza e lucidità 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Alterazioni quantitative: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Stato di coscienza innalzato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Stato di coscienza ridotto (obnubilamento </a:t>
            </a:r>
            <a:r>
              <a:rPr lang="it-IT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it-IT" dirty="0">
                <a:sym typeface="Wingdings"/>
              </a:rPr>
              <a:t> </a:t>
            </a:r>
            <a:r>
              <a:rPr lang="it-IT" dirty="0" smtClean="0">
                <a:sym typeface="Wingdings"/>
              </a:rPr>
              <a:t>torpore </a:t>
            </a:r>
            <a:r>
              <a:rPr lang="it-IT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it-IT" dirty="0" smtClean="0">
                <a:ea typeface="Wingdings"/>
                <a:cs typeface="Wingdings"/>
                <a:sym typeface="Wingdings"/>
              </a:rPr>
              <a:t> sopore </a:t>
            </a:r>
            <a:r>
              <a:rPr lang="it-IT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it-IT" dirty="0" smtClean="0">
                <a:ea typeface="Wingdings"/>
                <a:cs typeface="Wingdings"/>
                <a:sym typeface="Wingdings"/>
              </a:rPr>
              <a:t>coma)</a:t>
            </a:r>
            <a:r>
              <a:rPr lang="it-IT" dirty="0" smtClean="0">
                <a:sym typeface="Wingdings"/>
              </a:rPr>
              <a:t> </a:t>
            </a:r>
          </a:p>
          <a:p>
            <a:pPr>
              <a:buFont typeface="Wingdings" charset="2"/>
              <a:buChar char="q"/>
            </a:pPr>
            <a:r>
              <a:rPr lang="it-IT" dirty="0" smtClean="0">
                <a:sym typeface="Wingdings"/>
              </a:rPr>
              <a:t> Alterazioni qualitative: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Confusione – sub-confusione – delirium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Stato crepuscolare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Automatismi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Stato </a:t>
            </a:r>
            <a:r>
              <a:rPr lang="it-IT" dirty="0" err="1" smtClean="0">
                <a:sym typeface="Wingdings"/>
              </a:rPr>
              <a:t>oniroide</a:t>
            </a:r>
            <a:endParaRPr lang="it-IT" dirty="0" smtClean="0">
              <a:sym typeface="Wingdings"/>
            </a:endParaRP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Stupor</a:t>
            </a:r>
          </a:p>
          <a:p>
            <a:pPr marL="457200" lvl="1" indent="0">
              <a:buNone/>
            </a:pPr>
            <a:endParaRPr lang="it-IT" dirty="0" smtClean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2962143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Orientamento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 Nel tempo</a:t>
            </a:r>
          </a:p>
          <a:p>
            <a:pPr>
              <a:buFont typeface="Wingdings" charset="2"/>
              <a:buChar char="q"/>
            </a:pPr>
            <a:r>
              <a:rPr lang="it-IT" dirty="0"/>
              <a:t> </a:t>
            </a:r>
            <a:r>
              <a:rPr lang="it-IT" dirty="0" smtClean="0"/>
              <a:t>Nello spazio</a:t>
            </a:r>
          </a:p>
          <a:p>
            <a:pPr>
              <a:buFont typeface="Wingdings" charset="2"/>
              <a:buChar char="q"/>
            </a:pPr>
            <a:r>
              <a:rPr lang="it-IT" dirty="0"/>
              <a:t> </a:t>
            </a:r>
            <a:r>
              <a:rPr lang="it-IT" dirty="0" smtClean="0"/>
              <a:t>Nella persona</a:t>
            </a:r>
          </a:p>
          <a:p>
            <a:pPr>
              <a:buFont typeface="Wingdings" charset="2"/>
              <a:buChar char="q"/>
            </a:pPr>
            <a:r>
              <a:rPr lang="it-IT" dirty="0"/>
              <a:t> </a:t>
            </a:r>
            <a:r>
              <a:rPr lang="it-IT" dirty="0" smtClean="0"/>
              <a:t>Fluttuazione o stabilità dei disordini dell’orientamento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81911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Attenzione e concentrazione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Grado di attenzione volontaria e involontaria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Innalzamento o restringimento dell’attenzione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Distraibilità </a:t>
            </a:r>
            <a:r>
              <a:rPr lang="it-IT" i="1" dirty="0" smtClean="0"/>
              <a:t>ovvero</a:t>
            </a:r>
            <a:r>
              <a:rPr lang="it-IT" dirty="0" smtClean="0"/>
              <a:t> Capacità di mantenere l’attenzione selettiva (cioè la concentrazione)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Grado di distraibilità</a:t>
            </a:r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71594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Fisiopatologia delle funzioni mnesiche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625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Deficit della registrazione di nuove tracce mnesiche 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Amnesia anterograda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Black-out alcolici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Deficit della ritenzione di tracce mnesiche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Deficit della </a:t>
            </a:r>
            <a:r>
              <a:rPr lang="it-IT" dirty="0" err="1" smtClean="0"/>
              <a:t>working</a:t>
            </a:r>
            <a:r>
              <a:rPr lang="it-IT" dirty="0" smtClean="0"/>
              <a:t> </a:t>
            </a:r>
            <a:r>
              <a:rPr lang="it-IT" dirty="0" err="1" smtClean="0"/>
              <a:t>memory</a:t>
            </a:r>
            <a:endParaRPr lang="it-IT" dirty="0" smtClean="0"/>
          </a:p>
          <a:p>
            <a:pPr lvl="1">
              <a:buFont typeface="Wingdings" charset="2"/>
              <a:buChar char="§"/>
            </a:pPr>
            <a:r>
              <a:rPr lang="it-IT" dirty="0" smtClean="0"/>
              <a:t>Amnesia retrograda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Deficit della rievocazione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Sindrome di </a:t>
            </a:r>
            <a:r>
              <a:rPr lang="it-IT" dirty="0" err="1" smtClean="0"/>
              <a:t>Korsakoff</a:t>
            </a:r>
            <a:endParaRPr lang="it-IT" dirty="0"/>
          </a:p>
          <a:p>
            <a:pPr>
              <a:buFont typeface="Wingdings" charset="2"/>
              <a:buChar char="q"/>
            </a:pPr>
            <a:r>
              <a:rPr lang="it-IT" dirty="0"/>
              <a:t>Deficit del richiamo</a:t>
            </a:r>
          </a:p>
          <a:p>
            <a:pPr>
              <a:buFont typeface="Wingdings" charset="2"/>
              <a:buChar char="q"/>
            </a:pPr>
            <a:r>
              <a:rPr lang="it-IT" dirty="0"/>
              <a:t>Deficit del riconoscimento</a:t>
            </a:r>
          </a:p>
          <a:p>
            <a:pPr lvl="1">
              <a:buFont typeface="Wingdings" charset="2"/>
              <a:buChar char="§"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894870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Disturbi della Memoria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6195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Lacune mnesiche o amnesia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Caratteristiche (globale, focale)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Funzione coinvolta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Tipologia coinvolta (memoria recente, memoria a breve termine –</a:t>
            </a:r>
            <a:r>
              <a:rPr lang="it-IT" i="1" dirty="0" err="1" smtClean="0"/>
              <a:t>working</a:t>
            </a:r>
            <a:r>
              <a:rPr lang="it-IT" i="1" dirty="0" smtClean="0"/>
              <a:t> </a:t>
            </a:r>
            <a:r>
              <a:rPr lang="it-IT" i="1" dirty="0" err="1" smtClean="0"/>
              <a:t>memory</a:t>
            </a:r>
            <a:r>
              <a:rPr lang="it-IT" dirty="0" smtClean="0"/>
              <a:t>, memoria a lungo termine, memoria remota)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Ipermnesia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Paramnesie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Confabulazione 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Perseverazione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Falsi riconoscimenti (</a:t>
            </a:r>
            <a:r>
              <a:rPr lang="it-IT" dirty="0" err="1" smtClean="0"/>
              <a:t>deja-vu</a:t>
            </a:r>
            <a:r>
              <a:rPr lang="it-IT" dirty="0" smtClean="0"/>
              <a:t>, </a:t>
            </a:r>
            <a:r>
              <a:rPr lang="it-IT" dirty="0" err="1" smtClean="0"/>
              <a:t>jamais</a:t>
            </a:r>
            <a:r>
              <a:rPr lang="it-IT" dirty="0" smtClean="0"/>
              <a:t>-vu)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Rievocazione panoramica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Dimenticanza selettiva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544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Funzioni cognitive superiori </a:t>
            </a:r>
            <a:br>
              <a:rPr lang="it-IT" dirty="0" smtClean="0"/>
            </a:br>
            <a:r>
              <a:rPr lang="it-IT" dirty="0" smtClean="0"/>
              <a:t>Capacità di critica e di giudizio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64500"/>
            <a:ext cx="8229600" cy="4525963"/>
          </a:xfrm>
        </p:spPr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Capacità simbolica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Capacità astrattiva</a:t>
            </a:r>
          </a:p>
          <a:p>
            <a:pPr>
              <a:buFont typeface="Wingdings" charset="2"/>
              <a:buChar char="q"/>
            </a:pPr>
            <a:r>
              <a:rPr lang="it-IT" dirty="0" err="1" smtClean="0"/>
              <a:t>Metacognizione</a:t>
            </a:r>
            <a:r>
              <a:rPr lang="it-IT" dirty="0" smtClean="0"/>
              <a:t> o </a:t>
            </a:r>
            <a:r>
              <a:rPr lang="it-IT" dirty="0" err="1" smtClean="0"/>
              <a:t>theory</a:t>
            </a:r>
            <a:r>
              <a:rPr lang="it-IT" dirty="0" smtClean="0"/>
              <a:t> of </a:t>
            </a:r>
            <a:r>
              <a:rPr lang="it-IT" dirty="0" err="1" smtClean="0"/>
              <a:t>mind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Capacità di comprendere i discorsi e la realtà circostante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Capacità di esprimere ragionamenti congrui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Capacità di esprimere un giudizio (es.: capacità di esprimere consenso)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702874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Forma del pensiero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Accelerazione del pensiero e fuga delle idee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Rallentamento del pensiero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Pensiero circostanziale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Deragliamento del flusso del pensiero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Allentamento dei nessi associativi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Fusione e miscuglio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Intoppo del pensiero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Affollamento delle idee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Perseverazione</a:t>
            </a:r>
          </a:p>
          <a:p>
            <a:pPr>
              <a:buFont typeface="Wingdings" charset="2"/>
              <a:buChar char="q"/>
            </a:pPr>
            <a:endParaRPr lang="it-IT" dirty="0" smtClean="0"/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99823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Contenuto del pensiero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840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Ideazione prevalente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delirante (sistematizzata o non sistematizzata; bizzarra o riducibile)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Deliroidi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di riferimento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ipocondriaca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Ruminazioni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Fobie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Dinamismo psichico e pervasività delle alterazioni del contenuto del pensiero</a:t>
            </a:r>
          </a:p>
          <a:p>
            <a:pPr marL="0" indent="0">
              <a:buNone/>
            </a:pPr>
            <a:r>
              <a:rPr lang="it-IT" dirty="0" smtClean="0"/>
              <a:t> </a:t>
            </a:r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8044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Forma e contenuto dell’eloquio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Afonia isterica e/o mutacismo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Ecolalia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Alterazione del volume e dell’intonazione dell’eloquio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Paragrammatismi; incoerenza sintattica; insalata di parole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Neologismi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Uso di frasi e parole standard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Criptolalia o verbigerazione e criptografia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2181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Senso-percezioni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Distorsione di percezioni sensoriali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Alterazioni della intensità delle percezioni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Alterazioni della qualità delle percezioni (micropsie, macropsie, </a:t>
            </a:r>
            <a:r>
              <a:rPr lang="it-IT" dirty="0" err="1" smtClean="0"/>
              <a:t>dismegalopsie</a:t>
            </a:r>
            <a:r>
              <a:rPr lang="it-IT" dirty="0" smtClean="0"/>
              <a:t>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False percezioni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Illusioni</a:t>
            </a:r>
          </a:p>
          <a:p>
            <a:pPr lvl="1">
              <a:buFont typeface="Wingdings" charset="2"/>
              <a:buChar char="§"/>
            </a:pPr>
            <a:r>
              <a:rPr lang="it-IT" dirty="0" err="1" smtClean="0"/>
              <a:t>Pareidolie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Allucinazioni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Pseudo-allucinazioni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83888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Senso-percezioni/2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dirty="0" err="1" smtClean="0"/>
              <a:t>Autoscopia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Allucinazioni </a:t>
            </a:r>
            <a:r>
              <a:rPr lang="it-IT" dirty="0" err="1" smtClean="0"/>
              <a:t>extracampali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Allucinazioni ipnagogiche ed ipnopompiche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Allucinazioni funzionali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Derealizzazione e depersonalizzazione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07199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Tono dell’umore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Eutimia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Deflessione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Innalzamento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Disforia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Distimia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Alterazione </a:t>
            </a:r>
            <a:r>
              <a:rPr lang="it-IT" dirty="0"/>
              <a:t>dei sentimenti di capacità, autosufficienza, dignità, ecc</a:t>
            </a:r>
            <a:r>
              <a:rPr lang="it-IT" dirty="0" smtClean="0"/>
              <a:t>.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suicidaria</a:t>
            </a:r>
            <a:endParaRPr lang="it-IT" dirty="0"/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54511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Affettività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Ottundimento o appiattimento affettivo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Labilità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Apatia</a:t>
            </a:r>
          </a:p>
          <a:p>
            <a:pPr>
              <a:buFont typeface="Wingdings" charset="2"/>
              <a:buChar char="q"/>
            </a:pPr>
            <a:r>
              <a:rPr lang="it-IT" dirty="0" err="1" smtClean="0"/>
              <a:t>Alessitima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err="1" smtClean="0"/>
              <a:t>Anedonia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Dissociazione affettiva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Irritabilità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Ansia</a:t>
            </a:r>
          </a:p>
          <a:p>
            <a:pPr marL="0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65790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Ansia e somatizzazioni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sz="2800" dirty="0" smtClean="0"/>
              <a:t>Ansia generalizzata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Ansia libera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Ansia situazionale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Agorafobia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Fobia sociale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Fobia semplice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Condotte di </a:t>
            </a:r>
            <a:r>
              <a:rPr lang="it-IT" sz="2800" dirty="0" err="1" smtClean="0"/>
              <a:t>evitamento</a:t>
            </a:r>
            <a:endParaRPr lang="it-IT" sz="2800" dirty="0" smtClean="0"/>
          </a:p>
          <a:p>
            <a:pPr>
              <a:buFont typeface="Wingdings" charset="2"/>
              <a:buChar char="q"/>
            </a:pPr>
            <a:r>
              <a:rPr lang="it-IT" sz="2800" dirty="0" smtClean="0"/>
              <a:t>Lamentele somatiche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Ideazione ipocondriaca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Ideazione ossessiva su base ansiosa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Rituali compulsivi su base ansiosa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Fenomeni neurovegetativi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578348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Volitività e Controllo degli Impulsi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Abulia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Anomalie della attività volitiva (</a:t>
            </a:r>
            <a:r>
              <a:rPr lang="it-IT" dirty="0" err="1" smtClean="0"/>
              <a:t>ipo</a:t>
            </a:r>
            <a:r>
              <a:rPr lang="it-IT" dirty="0" smtClean="0"/>
              <a:t>- o </a:t>
            </a:r>
            <a:r>
              <a:rPr lang="it-IT" dirty="0" err="1" smtClean="0"/>
              <a:t>iper</a:t>
            </a:r>
            <a:r>
              <a:rPr lang="it-IT" dirty="0" smtClean="0"/>
              <a:t>-volitività)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Impulsività</a:t>
            </a:r>
          </a:p>
          <a:p>
            <a:pPr>
              <a:buFont typeface="Wingdings" charset="2"/>
              <a:buChar char="q"/>
            </a:pPr>
            <a:r>
              <a:rPr lang="it-IT" dirty="0" err="1" smtClean="0"/>
              <a:t>Compulsività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Esplosività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83982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-25110" y="313413"/>
            <a:ext cx="4430318" cy="639762"/>
          </a:xfrm>
        </p:spPr>
        <p:txBody>
          <a:bodyPr>
            <a:noAutofit/>
          </a:bodyPr>
          <a:lstStyle/>
          <a:p>
            <a:pPr algn="ctr"/>
            <a:r>
              <a:rPr lang="it-IT" sz="2800" b="0" dirty="0" smtClean="0"/>
              <a:t>Consapevolezza di malattia</a:t>
            </a:r>
            <a:endParaRPr lang="it-IT" sz="2800" b="0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146075"/>
            <a:ext cx="4040188" cy="3951288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sz="2800" dirty="0" smtClean="0"/>
              <a:t>Ridotto </a:t>
            </a:r>
            <a:r>
              <a:rPr lang="it-IT" sz="2800" dirty="0" err="1" smtClean="0"/>
              <a:t>insight</a:t>
            </a:r>
            <a:endParaRPr lang="it-IT" sz="2800" dirty="0" smtClean="0"/>
          </a:p>
          <a:p>
            <a:pPr>
              <a:buFont typeface="Wingdings" charset="2"/>
              <a:buChar char="q"/>
            </a:pPr>
            <a:r>
              <a:rPr lang="it-IT" sz="2800" dirty="0" err="1" smtClean="0"/>
              <a:t>Insight</a:t>
            </a:r>
            <a:r>
              <a:rPr lang="it-IT" sz="2800" dirty="0" smtClean="0"/>
              <a:t> parziale</a:t>
            </a:r>
          </a:p>
          <a:p>
            <a:pPr>
              <a:buFont typeface="Wingdings" charset="2"/>
              <a:buChar char="q"/>
            </a:pPr>
            <a:r>
              <a:rPr lang="it-IT" sz="2800" dirty="0" err="1" smtClean="0"/>
              <a:t>Insight</a:t>
            </a:r>
            <a:r>
              <a:rPr lang="it-IT" sz="2800" dirty="0" smtClean="0"/>
              <a:t> non </a:t>
            </a:r>
            <a:r>
              <a:rPr lang="it-IT" sz="2800" dirty="0" err="1" smtClean="0"/>
              <a:t>eslporabile</a:t>
            </a:r>
            <a:endParaRPr lang="it-IT" sz="2800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442013"/>
            <a:ext cx="4041775" cy="639762"/>
          </a:xfrm>
        </p:spPr>
        <p:txBody>
          <a:bodyPr anchor="t">
            <a:normAutofit/>
          </a:bodyPr>
          <a:lstStyle/>
          <a:p>
            <a:pPr algn="ctr"/>
            <a:r>
              <a:rPr lang="it-IT" sz="2800" b="0" dirty="0" smtClean="0"/>
              <a:t>Ritmo sonno-veglia</a:t>
            </a:r>
            <a:endParaRPr lang="it-IT" sz="2800" b="0" dirty="0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1178225"/>
            <a:ext cx="4041775" cy="3951288"/>
          </a:xfrm>
        </p:spPr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Insonnia iniziale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Insonnia terminale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Insonnia totale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Sonno frammentato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Inversione ritmo sonno-veglia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Ipersonnia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69744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Assetto di personalità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>
              <a:buFont typeface="Wingdings" charset="2"/>
              <a:buChar char="q"/>
            </a:pPr>
            <a:r>
              <a:rPr lang="it-IT" dirty="0" smtClean="0"/>
              <a:t>Assetto di personalità</a:t>
            </a:r>
          </a:p>
          <a:p>
            <a:pPr lvl="1"/>
            <a:r>
              <a:rPr lang="it-IT" dirty="0" smtClean="0"/>
              <a:t>Ciclotimica</a:t>
            </a:r>
          </a:p>
          <a:p>
            <a:pPr lvl="1"/>
            <a:r>
              <a:rPr lang="it-IT" dirty="0" smtClean="0"/>
              <a:t>Distimica</a:t>
            </a:r>
          </a:p>
          <a:p>
            <a:pPr lvl="1"/>
            <a:r>
              <a:rPr lang="it-IT" dirty="0" smtClean="0"/>
              <a:t>Ipertimica</a:t>
            </a:r>
          </a:p>
          <a:p>
            <a:pPr lvl="1"/>
            <a:r>
              <a:rPr lang="it-IT" dirty="0" smtClean="0"/>
              <a:t>Esplosiva</a:t>
            </a:r>
          </a:p>
          <a:p>
            <a:pPr lvl="1"/>
            <a:r>
              <a:rPr lang="it-IT" dirty="0" smtClean="0"/>
              <a:t>Istrionica</a:t>
            </a:r>
          </a:p>
          <a:p>
            <a:pPr lvl="1"/>
            <a:r>
              <a:rPr lang="it-IT" dirty="0" smtClean="0"/>
              <a:t>Anancastica</a:t>
            </a:r>
          </a:p>
          <a:p>
            <a:pPr lvl="1"/>
            <a:r>
              <a:rPr lang="it-IT" dirty="0" smtClean="0"/>
              <a:t>Paranoide, </a:t>
            </a:r>
            <a:r>
              <a:rPr lang="it-IT" dirty="0" err="1" smtClean="0"/>
              <a:t>ecc</a:t>
            </a:r>
            <a:r>
              <a:rPr lang="it-IT" dirty="0" smtClean="0"/>
              <a:t>……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Personalità </a:t>
            </a:r>
            <a:r>
              <a:rPr lang="it-IT" dirty="0" err="1" smtClean="0"/>
              <a:t>premorbosa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Variazioni dell’assetto di personalità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72911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1586359"/>
            <a:ext cx="7772400" cy="189407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b="1" dirty="0" smtClean="0">
                <a:latin typeface="Calibri" charset="0"/>
              </a:rPr>
              <a:t>Psicosi </a:t>
            </a:r>
            <a:r>
              <a:rPr lang="it-IT" b="1" dirty="0" smtClean="0">
                <a:latin typeface="Calibri" charset="0"/>
              </a:rPr>
              <a:t>Organiche</a:t>
            </a:r>
            <a:br>
              <a:rPr lang="it-IT" b="1" dirty="0" smtClean="0">
                <a:latin typeface="Calibri" charset="0"/>
              </a:rPr>
            </a:br>
            <a:r>
              <a:rPr lang="it-IT" b="1" i="1" dirty="0" smtClean="0">
                <a:latin typeface="Calibri" charset="0"/>
              </a:rPr>
              <a:t>ovvero </a:t>
            </a:r>
            <a:br>
              <a:rPr lang="it-IT" b="1" i="1" dirty="0" smtClean="0">
                <a:latin typeface="Calibri" charset="0"/>
              </a:rPr>
            </a:br>
            <a:r>
              <a:rPr lang="it-IT" b="1" dirty="0" smtClean="0">
                <a:latin typeface="Calibri" charset="0"/>
              </a:rPr>
              <a:t>Quadri Psichiatrici secondari a Condizioni Mediche Generali</a:t>
            </a:r>
            <a:endParaRPr lang="it-IT" b="1" dirty="0">
              <a:latin typeface="Calibri" charset="0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1371600" y="4186238"/>
            <a:ext cx="6400800" cy="1752600"/>
          </a:xfrm>
        </p:spPr>
        <p:txBody>
          <a:bodyPr/>
          <a:lstStyle/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Dr.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F</a:t>
            </a:r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Iasevoli</a:t>
            </a:r>
            <a:endParaRPr lang="it-IT" sz="2400" b="1" dirty="0">
              <a:solidFill>
                <a:schemeClr val="tx1"/>
              </a:solidFill>
              <a:latin typeface="Times New Roman" charset="0"/>
            </a:endParaRP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Università “Federico II” di Napoli</a:t>
            </a: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C.I. Scienze Neurologiche e Psichiatriche</a:t>
            </a: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389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Le</a:t>
            </a:r>
            <a:r>
              <a:rPr lang="en-US" dirty="0" smtClean="0"/>
              <a:t> </a:t>
            </a:r>
            <a:r>
              <a:rPr lang="en-US" dirty="0" err="1" smtClean="0"/>
              <a:t>psicosi</a:t>
            </a:r>
            <a:r>
              <a:rPr lang="en-US" dirty="0" smtClean="0"/>
              <a:t> e </a:t>
            </a:r>
            <a:r>
              <a:rPr lang="en-US" b="1" i="1" dirty="0" smtClean="0"/>
              <a:t>la</a:t>
            </a:r>
            <a:r>
              <a:rPr lang="en-US" dirty="0" smtClean="0"/>
              <a:t> </a:t>
            </a:r>
            <a:r>
              <a:rPr lang="en-US" dirty="0" err="1" smtClean="0"/>
              <a:t>psicosi</a:t>
            </a:r>
            <a:r>
              <a:rPr lang="en-US" dirty="0" smtClean="0"/>
              <a:t>: un </a:t>
            </a:r>
            <a:r>
              <a:rPr lang="en-US" dirty="0" err="1" smtClean="0"/>
              <a:t>concetto</a:t>
            </a:r>
            <a:r>
              <a:rPr lang="en-US" dirty="0" smtClean="0"/>
              <a:t> </a:t>
            </a:r>
            <a:r>
              <a:rPr lang="en-US" dirty="0" err="1" smtClean="0"/>
              <a:t>confusivo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8273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err="1" smtClean="0"/>
              <a:t>Nelle</a:t>
            </a:r>
            <a:r>
              <a:rPr lang="en-US" dirty="0" smtClean="0"/>
              <a:t> prime </a:t>
            </a:r>
            <a:r>
              <a:rPr lang="en-US" dirty="0" err="1" smtClean="0"/>
              <a:t>classificazioni</a:t>
            </a:r>
            <a:r>
              <a:rPr lang="en-US" dirty="0" smtClean="0"/>
              <a:t> </a:t>
            </a:r>
            <a:r>
              <a:rPr lang="en-US" dirty="0" err="1" smtClean="0"/>
              <a:t>nosografiche</a:t>
            </a:r>
            <a:r>
              <a:rPr lang="en-US" dirty="0" smtClean="0"/>
              <a:t> </a:t>
            </a:r>
            <a:r>
              <a:rPr lang="en-US" b="1" i="1" u="sng" dirty="0" smtClean="0"/>
              <a:t>le </a:t>
            </a:r>
            <a:r>
              <a:rPr lang="en-US" b="1" i="1" u="sng" dirty="0" err="1" smtClean="0"/>
              <a:t>psicosi</a:t>
            </a:r>
            <a:r>
              <a:rPr lang="en-US" dirty="0" smtClean="0"/>
              <a:t> </a:t>
            </a:r>
            <a:r>
              <a:rPr lang="en-US" dirty="0" err="1" smtClean="0"/>
              <a:t>erano</a:t>
            </a:r>
            <a:r>
              <a:rPr lang="en-US" dirty="0" smtClean="0"/>
              <a:t> </a:t>
            </a:r>
            <a:r>
              <a:rPr lang="en-US" dirty="0" err="1" smtClean="0"/>
              <a:t>tutte</a:t>
            </a:r>
            <a:r>
              <a:rPr lang="en-US" dirty="0" smtClean="0"/>
              <a:t> </a:t>
            </a:r>
            <a:r>
              <a:rPr lang="en-US" dirty="0" err="1" smtClean="0"/>
              <a:t>quelle</a:t>
            </a:r>
            <a:r>
              <a:rPr lang="en-US" dirty="0" smtClean="0"/>
              <a:t> </a:t>
            </a:r>
            <a:r>
              <a:rPr lang="en-US" dirty="0" err="1" smtClean="0"/>
              <a:t>condizioni</a:t>
            </a:r>
            <a:r>
              <a:rPr lang="en-US" dirty="0" smtClean="0"/>
              <a:t>, </a:t>
            </a:r>
            <a:r>
              <a:rPr lang="en-US" dirty="0" err="1" smtClean="0"/>
              <a:t>organiche</a:t>
            </a:r>
            <a:r>
              <a:rPr lang="en-US" dirty="0" smtClean="0"/>
              <a:t> o </a:t>
            </a:r>
            <a:r>
              <a:rPr lang="en-US" dirty="0" err="1" smtClean="0"/>
              <a:t>funzionali</a:t>
            </a:r>
            <a:r>
              <a:rPr lang="en-US" dirty="0" smtClean="0"/>
              <a:t>, </a:t>
            </a:r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determinavano</a:t>
            </a:r>
            <a:r>
              <a:rPr lang="en-US" dirty="0" smtClean="0"/>
              <a:t> un grave </a:t>
            </a:r>
            <a:r>
              <a:rPr lang="en-US" dirty="0" err="1" smtClean="0"/>
              <a:t>quadro</a:t>
            </a:r>
            <a:r>
              <a:rPr lang="en-US" dirty="0" smtClean="0"/>
              <a:t> </a:t>
            </a:r>
            <a:r>
              <a:rPr lang="en-US" dirty="0" err="1" smtClean="0"/>
              <a:t>sintomatologico</a:t>
            </a:r>
            <a:r>
              <a:rPr lang="en-US" dirty="0" smtClean="0"/>
              <a:t> </a:t>
            </a:r>
            <a:r>
              <a:rPr lang="en-US" dirty="0" smtClean="0"/>
              <a:t>con </a:t>
            </a:r>
            <a:r>
              <a:rPr lang="en-US" dirty="0" err="1" smtClean="0"/>
              <a:t>grossolane</a:t>
            </a:r>
            <a:r>
              <a:rPr lang="en-US" dirty="0" smtClean="0"/>
              <a:t> </a:t>
            </a:r>
            <a:r>
              <a:rPr lang="en-US" dirty="0" err="1" smtClean="0"/>
              <a:t>alterazioni</a:t>
            </a:r>
            <a:r>
              <a:rPr lang="en-US" dirty="0" smtClean="0"/>
              <a:t> in </a:t>
            </a:r>
            <a:r>
              <a:rPr lang="en-US" dirty="0" err="1" smtClean="0"/>
              <a:t>vari</a:t>
            </a:r>
            <a:r>
              <a:rPr lang="en-US" dirty="0" smtClean="0"/>
              <a:t> </a:t>
            </a:r>
            <a:r>
              <a:rPr lang="en-US" dirty="0" err="1" smtClean="0"/>
              <a:t>ambiti</a:t>
            </a:r>
            <a:r>
              <a:rPr lang="en-US" dirty="0" smtClean="0"/>
              <a:t> </a:t>
            </a:r>
            <a:r>
              <a:rPr lang="en-US" dirty="0" err="1" smtClean="0"/>
              <a:t>psicopatologici</a:t>
            </a:r>
            <a:r>
              <a:rPr lang="en-US" dirty="0" smtClean="0"/>
              <a:t>, </a:t>
            </a:r>
            <a:r>
              <a:rPr lang="en-US" dirty="0" err="1" smtClean="0"/>
              <a:t>quali</a:t>
            </a:r>
            <a:r>
              <a:rPr lang="en-US" dirty="0" smtClean="0"/>
              <a:t> la </a:t>
            </a:r>
            <a:r>
              <a:rPr lang="en-US" dirty="0" err="1" smtClean="0"/>
              <a:t>cognitività</a:t>
            </a:r>
            <a:r>
              <a:rPr lang="en-US" dirty="0" smtClean="0"/>
              <a:t>, lo </a:t>
            </a:r>
            <a:r>
              <a:rPr lang="en-US" dirty="0" err="1" smtClean="0"/>
              <a:t>stato</a:t>
            </a:r>
            <a:r>
              <a:rPr lang="en-US" dirty="0" smtClean="0"/>
              <a:t> di </a:t>
            </a:r>
            <a:r>
              <a:rPr lang="en-US" dirty="0" err="1" smtClean="0"/>
              <a:t>coscienza</a:t>
            </a:r>
            <a:r>
              <a:rPr lang="en-US" dirty="0" smtClean="0"/>
              <a:t>, la forma e </a:t>
            </a:r>
            <a:r>
              <a:rPr lang="en-US" dirty="0" err="1" smtClean="0"/>
              <a:t>il</a:t>
            </a:r>
            <a:r>
              <a:rPr lang="en-US" dirty="0" smtClean="0"/>
              <a:t> </a:t>
            </a:r>
            <a:r>
              <a:rPr lang="en-US" dirty="0" err="1" smtClean="0"/>
              <a:t>contenuto</a:t>
            </a:r>
            <a:r>
              <a:rPr lang="en-US" dirty="0" smtClean="0"/>
              <a:t> del </a:t>
            </a:r>
            <a:r>
              <a:rPr lang="en-US" dirty="0" err="1" smtClean="0"/>
              <a:t>pensiero</a:t>
            </a:r>
            <a:r>
              <a:rPr lang="en-US" dirty="0" smtClean="0"/>
              <a:t>, le </a:t>
            </a:r>
            <a:r>
              <a:rPr lang="en-US" dirty="0" err="1" smtClean="0"/>
              <a:t>senso-percezioni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04970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 </a:t>
            </a:r>
            <a:r>
              <a:rPr lang="en-US" dirty="0" err="1" smtClean="0"/>
              <a:t>esempio</a:t>
            </a:r>
            <a:r>
              <a:rPr lang="en-US" dirty="0" smtClean="0"/>
              <a:t> di schema </a:t>
            </a:r>
            <a:r>
              <a:rPr lang="en-US" dirty="0" err="1" smtClean="0"/>
              <a:t>nosografico</a:t>
            </a:r>
            <a:r>
              <a:rPr lang="en-US" dirty="0" smtClean="0"/>
              <a:t> </a:t>
            </a:r>
            <a:r>
              <a:rPr lang="en-US" dirty="0" err="1" smtClean="0"/>
              <a:t>precedente</a:t>
            </a:r>
            <a:r>
              <a:rPr lang="en-US" dirty="0" smtClean="0"/>
              <a:t>  </a:t>
            </a:r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3465085" y="1672167"/>
            <a:ext cx="1979083" cy="941916"/>
            <a:chOff x="3714750" y="1672167"/>
            <a:chExt cx="1979083" cy="941916"/>
          </a:xfrm>
        </p:grpSpPr>
        <p:sp>
          <p:nvSpPr>
            <p:cNvPr id="10" name="Rectangle 9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21662" y="1820334"/>
              <a:ext cx="1460501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solidFill>
                    <a:schemeClr val="bg1"/>
                  </a:solidFill>
                </a:rPr>
                <a:t>Psicosi</a:t>
              </a:r>
              <a:endParaRPr lang="en-US" sz="32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4" name="Straight Arrow Connector 13"/>
          <p:cNvCxnSpPr/>
          <p:nvPr/>
        </p:nvCxnSpPr>
        <p:spPr>
          <a:xfrm flipH="1">
            <a:off x="2127585" y="2757312"/>
            <a:ext cx="1074647" cy="6079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844652" y="3475574"/>
            <a:ext cx="2023438" cy="1077218"/>
            <a:chOff x="3714750" y="1587508"/>
            <a:chExt cx="2023438" cy="1077218"/>
          </a:xfrm>
        </p:grpSpPr>
        <p:sp>
          <p:nvSpPr>
            <p:cNvPr id="16" name="Rectangle 15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10002" y="1587508"/>
              <a:ext cx="19281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200" dirty="0" smtClean="0">
                  <a:solidFill>
                    <a:schemeClr val="bg1"/>
                  </a:solidFill>
                </a:rPr>
                <a:t> </a:t>
              </a:r>
              <a:r>
                <a:rPr lang="en-US" sz="3200" dirty="0" err="1" smtClean="0">
                  <a:solidFill>
                    <a:schemeClr val="bg1"/>
                  </a:solidFill>
                </a:rPr>
                <a:t>organiche</a:t>
              </a:r>
              <a:endParaRPr 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202231" y="3433242"/>
            <a:ext cx="2798519" cy="1068907"/>
            <a:chOff x="3486269" y="1545176"/>
            <a:chExt cx="2471546" cy="1068907"/>
          </a:xfrm>
        </p:grpSpPr>
        <p:sp>
          <p:nvSpPr>
            <p:cNvPr id="19" name="Rectangle 18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486269" y="1545176"/>
              <a:ext cx="247154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000" dirty="0" smtClean="0">
                  <a:solidFill>
                    <a:schemeClr val="bg1"/>
                  </a:solidFill>
                </a:rPr>
                <a:t> </a:t>
              </a:r>
              <a:r>
                <a:rPr lang="en-US" sz="3000" dirty="0" err="1" smtClean="0">
                  <a:solidFill>
                    <a:schemeClr val="bg1"/>
                  </a:solidFill>
                </a:rPr>
                <a:t>schizofreniche</a:t>
              </a:r>
              <a:endParaRPr lang="en-US" sz="30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22" name="Straight Arrow Connector 21"/>
          <p:cNvCxnSpPr/>
          <p:nvPr/>
        </p:nvCxnSpPr>
        <p:spPr>
          <a:xfrm>
            <a:off x="4529662" y="2767895"/>
            <a:ext cx="0" cy="6079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444168" y="2757312"/>
            <a:ext cx="1329165" cy="6079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6347985" y="3454408"/>
            <a:ext cx="1979083" cy="1077218"/>
            <a:chOff x="3714750" y="1566342"/>
            <a:chExt cx="1979083" cy="1077218"/>
          </a:xfrm>
        </p:grpSpPr>
        <p:sp>
          <p:nvSpPr>
            <p:cNvPr id="26" name="Rectangle 25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54350" y="1566342"/>
              <a:ext cx="17145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200" dirty="0" smtClean="0">
                  <a:solidFill>
                    <a:schemeClr val="bg1"/>
                  </a:solidFill>
                </a:rPr>
                <a:t> </a:t>
              </a:r>
              <a:r>
                <a:rPr lang="en-US" sz="3200" dirty="0" err="1" smtClean="0">
                  <a:solidFill>
                    <a:schemeClr val="bg1"/>
                  </a:solidFill>
                </a:rPr>
                <a:t>affettive</a:t>
              </a:r>
              <a:endParaRPr lang="en-US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Rectangle 27"/>
          <p:cNvSpPr/>
          <p:nvPr/>
        </p:nvSpPr>
        <p:spPr>
          <a:xfrm>
            <a:off x="844652" y="4847167"/>
            <a:ext cx="2023438" cy="18944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844652" y="4963583"/>
            <a:ext cx="2245681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Stato</a:t>
            </a:r>
            <a:r>
              <a:rPr lang="en-US" dirty="0" smtClean="0"/>
              <a:t> </a:t>
            </a:r>
            <a:r>
              <a:rPr lang="en-US" dirty="0" err="1" smtClean="0"/>
              <a:t>confusionale</a:t>
            </a:r>
            <a:r>
              <a:rPr lang="en-US" dirty="0" smtClean="0"/>
              <a:t> </a:t>
            </a:r>
            <a:r>
              <a:rPr lang="en-US" dirty="0" err="1" smtClean="0"/>
              <a:t>acuto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Demenza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Sindrome</a:t>
            </a:r>
            <a:r>
              <a:rPr lang="en-US" dirty="0" smtClean="0"/>
              <a:t> </a:t>
            </a:r>
            <a:r>
              <a:rPr lang="en-US" dirty="0" err="1" smtClean="0"/>
              <a:t>amnestica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460939" y="4838310"/>
            <a:ext cx="2023438" cy="18944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18608" y="4933560"/>
            <a:ext cx="21482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Schizofrenia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Stati</a:t>
            </a:r>
            <a:r>
              <a:rPr lang="en-US" dirty="0" smtClean="0"/>
              <a:t> </a:t>
            </a:r>
            <a:r>
              <a:rPr lang="en-US" dirty="0" err="1" smtClean="0"/>
              <a:t>paranoidi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Quadri</a:t>
            </a:r>
            <a:r>
              <a:rPr lang="en-US" dirty="0" smtClean="0"/>
              <a:t> </a:t>
            </a:r>
            <a:r>
              <a:rPr lang="en-US" dirty="0" err="1" smtClean="0"/>
              <a:t>schizoaffettivi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6347985" y="4848893"/>
            <a:ext cx="2023438" cy="18944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6347985" y="4933560"/>
            <a:ext cx="22456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Stati</a:t>
            </a:r>
            <a:r>
              <a:rPr lang="en-US" dirty="0" smtClean="0"/>
              <a:t> di </a:t>
            </a:r>
            <a:r>
              <a:rPr lang="en-US" dirty="0" err="1" smtClean="0"/>
              <a:t>eccitamento</a:t>
            </a:r>
            <a:r>
              <a:rPr lang="en-US" dirty="0" smtClean="0"/>
              <a:t> </a:t>
            </a:r>
            <a:r>
              <a:rPr lang="en-US" dirty="0" err="1" smtClean="0"/>
              <a:t>maniacale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Depressioni</a:t>
            </a:r>
            <a:r>
              <a:rPr lang="en-US" dirty="0" smtClean="0"/>
              <a:t> </a:t>
            </a:r>
            <a:r>
              <a:rPr lang="en-US" dirty="0" err="1" smtClean="0"/>
              <a:t>endogene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9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 smtClean="0"/>
              <a:t>In passato, venivano considerate </a:t>
            </a:r>
            <a:r>
              <a:rPr lang="it-IT" b="1" i="1" dirty="0" smtClean="0"/>
              <a:t>psicosi primarie</a:t>
            </a:r>
            <a:r>
              <a:rPr lang="it-IT" dirty="0" smtClean="0"/>
              <a:t> tutte quelle patologie nelle quali erano osservabili delle grossolane alterazioni comportamentali, senza particolare distinzione psicopatologica. </a:t>
            </a:r>
          </a:p>
          <a:p>
            <a:pPr marL="0" indent="0">
              <a:buNone/>
            </a:pPr>
            <a:r>
              <a:rPr lang="it-IT" dirty="0" smtClean="0"/>
              <a:t>Le psicosi erano </a:t>
            </a:r>
            <a:r>
              <a:rPr lang="it-IT" b="1" i="1" dirty="0" smtClean="0"/>
              <a:t>organiche</a:t>
            </a:r>
            <a:r>
              <a:rPr lang="it-IT" dirty="0" smtClean="0"/>
              <a:t>, se era evidente una causa biologica, o </a:t>
            </a:r>
            <a:r>
              <a:rPr lang="it-IT" b="1" i="1" dirty="0" smtClean="0"/>
              <a:t>funzionali</a:t>
            </a:r>
            <a:r>
              <a:rPr lang="it-IT" dirty="0" smtClean="0"/>
              <a:t>, nel caso in cui la causa biologica non fosse ancora ben definita o si ipotizzasse una causa psicogena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3729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800297" y="758897"/>
            <a:ext cx="2023438" cy="1077218"/>
            <a:chOff x="3714750" y="1587508"/>
            <a:chExt cx="2023438" cy="1077218"/>
          </a:xfrm>
        </p:grpSpPr>
        <p:sp>
          <p:nvSpPr>
            <p:cNvPr id="16" name="Rectangle 15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10002" y="1587508"/>
              <a:ext cx="19281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200" dirty="0" smtClean="0">
                  <a:solidFill>
                    <a:schemeClr val="bg1"/>
                  </a:solidFill>
                </a:rPr>
                <a:t> </a:t>
              </a:r>
              <a:r>
                <a:rPr lang="en-US" sz="3200" dirty="0" err="1" smtClean="0">
                  <a:solidFill>
                    <a:schemeClr val="bg1"/>
                  </a:solidFill>
                </a:rPr>
                <a:t>organiche</a:t>
              </a:r>
              <a:endParaRPr 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302585" y="2709867"/>
            <a:ext cx="2798519" cy="1068907"/>
            <a:chOff x="3486269" y="1545176"/>
            <a:chExt cx="2471546" cy="1068907"/>
          </a:xfrm>
        </p:grpSpPr>
        <p:sp>
          <p:nvSpPr>
            <p:cNvPr id="19" name="Rectangle 18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486269" y="1545176"/>
              <a:ext cx="247154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000" dirty="0" smtClean="0">
                  <a:solidFill>
                    <a:schemeClr val="bg1"/>
                  </a:solidFill>
                </a:rPr>
                <a:t> </a:t>
              </a:r>
              <a:r>
                <a:rPr lang="en-US" sz="3000" dirty="0" err="1" smtClean="0">
                  <a:solidFill>
                    <a:schemeClr val="bg1"/>
                  </a:solidFill>
                </a:rPr>
                <a:t>schizofreniche</a:t>
              </a:r>
              <a:endParaRPr lang="en-US" sz="3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623359" y="4804709"/>
            <a:ext cx="1979083" cy="1077218"/>
            <a:chOff x="3714750" y="1566342"/>
            <a:chExt cx="1979083" cy="1077218"/>
          </a:xfrm>
        </p:grpSpPr>
        <p:sp>
          <p:nvSpPr>
            <p:cNvPr id="26" name="Rectangle 25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54350" y="1566342"/>
              <a:ext cx="17145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200" dirty="0" smtClean="0">
                  <a:solidFill>
                    <a:schemeClr val="bg1"/>
                  </a:solidFill>
                </a:rPr>
                <a:t> </a:t>
              </a:r>
              <a:r>
                <a:rPr lang="en-US" sz="3200" dirty="0" err="1" smtClean="0">
                  <a:solidFill>
                    <a:schemeClr val="bg1"/>
                  </a:solidFill>
                </a:rPr>
                <a:t>affettive</a:t>
              </a:r>
              <a:endParaRPr lang="en-US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Rectangle 27"/>
          <p:cNvSpPr/>
          <p:nvPr/>
        </p:nvSpPr>
        <p:spPr>
          <a:xfrm>
            <a:off x="4579004" y="281865"/>
            <a:ext cx="2023438" cy="18944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4579004" y="398281"/>
            <a:ext cx="2245681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Stato</a:t>
            </a:r>
            <a:r>
              <a:rPr lang="en-US" dirty="0" smtClean="0"/>
              <a:t> </a:t>
            </a:r>
            <a:r>
              <a:rPr lang="en-US" dirty="0" err="1" smtClean="0"/>
              <a:t>confusionale</a:t>
            </a:r>
            <a:r>
              <a:rPr lang="en-US" dirty="0" smtClean="0"/>
              <a:t> </a:t>
            </a:r>
            <a:r>
              <a:rPr lang="en-US" dirty="0" err="1" smtClean="0"/>
              <a:t>acuto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Demenza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Sindrome</a:t>
            </a:r>
            <a:r>
              <a:rPr lang="en-US" dirty="0" smtClean="0"/>
              <a:t> </a:t>
            </a:r>
            <a:r>
              <a:rPr lang="en-US" dirty="0" err="1" smtClean="0"/>
              <a:t>amnestica</a:t>
            </a:r>
            <a:endParaRPr lang="en-US" dirty="0"/>
          </a:p>
        </p:txBody>
      </p:sp>
      <p:cxnSp>
        <p:nvCxnSpPr>
          <p:cNvPr id="5" name="Connettore 2 4"/>
          <p:cNvCxnSpPr/>
          <p:nvPr/>
        </p:nvCxnSpPr>
        <p:spPr>
          <a:xfrm>
            <a:off x="3202231" y="1237776"/>
            <a:ext cx="117081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4" name="Group 14"/>
          <p:cNvGrpSpPr/>
          <p:nvPr/>
        </p:nvGrpSpPr>
        <p:grpSpPr>
          <a:xfrm>
            <a:off x="895549" y="3981623"/>
            <a:ext cx="2023438" cy="1077218"/>
            <a:chOff x="3714750" y="1587508"/>
            <a:chExt cx="2023438" cy="1077218"/>
          </a:xfrm>
        </p:grpSpPr>
        <p:sp>
          <p:nvSpPr>
            <p:cNvPr id="35" name="Rectangle 15"/>
            <p:cNvSpPr/>
            <p:nvPr/>
          </p:nvSpPr>
          <p:spPr>
            <a:xfrm>
              <a:off x="3714750" y="1672167"/>
              <a:ext cx="1979083" cy="94191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16"/>
            <p:cNvSpPr txBox="1"/>
            <p:nvPr/>
          </p:nvSpPr>
          <p:spPr>
            <a:xfrm>
              <a:off x="3810002" y="1587508"/>
              <a:ext cx="19281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 smtClean="0">
                  <a:solidFill>
                    <a:schemeClr val="bg1"/>
                  </a:solidFill>
                </a:rPr>
                <a:t>Psicosi</a:t>
              </a:r>
              <a:r>
                <a:rPr lang="en-US" sz="3200" dirty="0" smtClean="0">
                  <a:solidFill>
                    <a:schemeClr val="bg1"/>
                  </a:solidFill>
                </a:rPr>
                <a:t> </a:t>
              </a:r>
              <a:r>
                <a:rPr lang="en-US" sz="3200" dirty="0" err="1" smtClean="0">
                  <a:solidFill>
                    <a:schemeClr val="bg1"/>
                  </a:solidFill>
                </a:rPr>
                <a:t>funzionali</a:t>
              </a:r>
              <a:endParaRPr lang="en-US" sz="32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8" name="Connettore 2 7"/>
          <p:cNvCxnSpPr/>
          <p:nvPr/>
        </p:nvCxnSpPr>
        <p:spPr>
          <a:xfrm flipV="1">
            <a:off x="3202231" y="3488277"/>
            <a:ext cx="1170812" cy="4933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>
            <a:off x="3137923" y="4804709"/>
            <a:ext cx="1359062" cy="5161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853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L’attuale concetto di psicosi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9007" y="1600200"/>
            <a:ext cx="8697852" cy="4926253"/>
          </a:xfrm>
        </p:spPr>
        <p:txBody>
          <a:bodyPr>
            <a:normAutofit lnSpcReduction="10000"/>
          </a:bodyPr>
          <a:lstStyle/>
          <a:p>
            <a:r>
              <a:rPr lang="it-IT" b="1" dirty="0" smtClean="0"/>
              <a:t>La psicosi </a:t>
            </a:r>
            <a:r>
              <a:rPr lang="it-IT" dirty="0" smtClean="0"/>
              <a:t>è una manifestazione clinica caratterizzata, principalmente ma non esclusivamente, da:</a:t>
            </a:r>
          </a:p>
          <a:p>
            <a:pPr lvl="1"/>
            <a:r>
              <a:rPr lang="it-IT" dirty="0" smtClean="0"/>
              <a:t>alterazione del contatto con la realtà;</a:t>
            </a:r>
          </a:p>
          <a:p>
            <a:pPr lvl="1"/>
            <a:r>
              <a:rPr lang="it-IT" dirty="0" smtClean="0"/>
              <a:t>destrutturazione della personalità;</a:t>
            </a:r>
          </a:p>
          <a:p>
            <a:pPr lvl="1"/>
            <a:r>
              <a:rPr lang="it-IT" dirty="0" smtClean="0"/>
              <a:t>alterazioni della capacità di critica e di giudizio</a:t>
            </a:r>
          </a:p>
          <a:p>
            <a:r>
              <a:rPr lang="it-IT" dirty="0" smtClean="0"/>
              <a:t>Dal punto di vista clinico, la psicosi è connotata da sintomi e segni quali: </a:t>
            </a:r>
            <a:r>
              <a:rPr lang="it-IT" dirty="0" err="1" smtClean="0"/>
              <a:t>dispercezioni</a:t>
            </a:r>
            <a:r>
              <a:rPr lang="it-IT" dirty="0" smtClean="0"/>
              <a:t>, ideazione delirante, comportamento bizzarro e incongruo, scarsa consapevolezza di malattia</a:t>
            </a:r>
          </a:p>
        </p:txBody>
      </p:sp>
    </p:spTree>
    <p:extLst>
      <p:ext uri="{BB962C8B-B14F-4D97-AF65-F5344CB8AC3E}">
        <p14:creationId xmlns:p14="http://schemas.microsoft.com/office/powerpoint/2010/main" val="3447426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90713"/>
            <a:ext cx="8229600" cy="1143000"/>
          </a:xfrm>
        </p:spPr>
        <p:txBody>
          <a:bodyPr/>
          <a:lstStyle/>
          <a:p>
            <a:r>
              <a:rPr lang="it-IT" dirty="0" smtClean="0"/>
              <a:t>L’attuale concetto di psicosi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9007" y="1600200"/>
            <a:ext cx="8697852" cy="4926253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Le </a:t>
            </a:r>
            <a:r>
              <a:rPr lang="it-IT" b="1" i="1" dirty="0" smtClean="0"/>
              <a:t>psicosi primarie </a:t>
            </a:r>
            <a:r>
              <a:rPr lang="it-IT" dirty="0" smtClean="0"/>
              <a:t>sono quelle condizioni psichiatriche nelle quali sia ravvisabile un chiaro e completo quadro di psicosi. Attualmente questa terminologia è riferita esclusivamente alla schizofrenia ed alle patologie schizofreniformi</a:t>
            </a:r>
          </a:p>
          <a:p>
            <a:endParaRPr lang="it-IT" b="1" i="1" dirty="0" smtClean="0"/>
          </a:p>
          <a:p>
            <a:r>
              <a:rPr lang="it-IT" dirty="0" smtClean="0"/>
              <a:t>Sintomi definiti “psicotici” (ideazione delirante e </a:t>
            </a:r>
            <a:r>
              <a:rPr lang="it-IT" dirty="0" err="1" smtClean="0"/>
              <a:t>dispercezioni</a:t>
            </a:r>
            <a:r>
              <a:rPr lang="it-IT" dirty="0" smtClean="0"/>
              <a:t>) possono essere presenti in numerose patologie, anche non di primaria pertinenza psichiatrica (ad es.: demenza di Alzheimer), come nel caso delle cosiddette “psicosi organiche”</a:t>
            </a:r>
          </a:p>
          <a:p>
            <a:pPr marL="0" indent="0">
              <a:buNone/>
            </a:pPr>
            <a:r>
              <a:rPr lang="it-IT" dirty="0" smtClean="0"/>
              <a:t> 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41022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Nosografia Attuale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94862" y="1841368"/>
            <a:ext cx="78939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Psicosi organiche = tutte quelle condizioni comportamentali </a:t>
            </a:r>
            <a:r>
              <a:rPr lang="it-IT" sz="2800" dirty="0"/>
              <a:t>indotte da una patologia medica o dalla assunzione di sostanze </a:t>
            </a:r>
            <a:r>
              <a:rPr lang="it-IT" sz="2800" dirty="0" smtClean="0"/>
              <a:t>esogene e</a:t>
            </a:r>
            <a:r>
              <a:rPr lang="it-IT" sz="2800" dirty="0"/>
              <a:t> </a:t>
            </a:r>
            <a:r>
              <a:rPr lang="it-IT" sz="2800" dirty="0" smtClean="0"/>
              <a:t>caratterizzate da sintomi psicotici (disturbi della forma e del contenuto del pensiero, </a:t>
            </a:r>
            <a:r>
              <a:rPr lang="it-IT" sz="2800" dirty="0" err="1" smtClean="0"/>
              <a:t>dispercezioni</a:t>
            </a:r>
            <a:r>
              <a:rPr lang="it-IT" sz="2800" dirty="0" smtClean="0"/>
              <a:t>, alterazioni cognitive, alterazioni della capacità di giudizio, alterazioni dello stato di coscienza)</a:t>
            </a:r>
          </a:p>
          <a:p>
            <a:endParaRPr lang="it-IT" sz="2800" dirty="0"/>
          </a:p>
          <a:p>
            <a:r>
              <a:rPr lang="it-IT" sz="2800" dirty="0" smtClean="0"/>
              <a:t>Oggi il termine “psicosi organica” non è più utilizzato </a:t>
            </a:r>
          </a:p>
        </p:txBody>
      </p:sp>
    </p:spTree>
    <p:extLst>
      <p:ext uri="{BB962C8B-B14F-4D97-AF65-F5344CB8AC3E}">
        <p14:creationId xmlns:p14="http://schemas.microsoft.com/office/powerpoint/2010/main" val="31519759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Nosografia Attuale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41160" y="1471643"/>
            <a:ext cx="8902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/>
              <a:t>In una accezione più </a:t>
            </a:r>
            <a:r>
              <a:rPr lang="it-IT" sz="2800" dirty="0" smtClean="0"/>
              <a:t>ampia, potrebbero </a:t>
            </a:r>
            <a:r>
              <a:rPr lang="it-IT" sz="2800" dirty="0"/>
              <a:t>essere definite psicosi organiche </a:t>
            </a:r>
            <a:r>
              <a:rPr lang="it-IT" sz="2800" dirty="0" smtClean="0"/>
              <a:t>tutte quelle condizioni cliniche nelle quali: 1) si osservano manifestazioni </a:t>
            </a:r>
            <a:r>
              <a:rPr lang="it-IT" sz="2800" dirty="0" err="1" smtClean="0"/>
              <a:t>psicopatologicamente</a:t>
            </a:r>
            <a:r>
              <a:rPr lang="it-IT" sz="2800" dirty="0" smtClean="0"/>
              <a:t> rilevanti (pur se non strettamente di carattere psicotico); 2) si possa riconoscere una causa medica o da sostanze esogene </a:t>
            </a:r>
            <a:endParaRPr lang="it-IT" sz="2800" dirty="0"/>
          </a:p>
          <a:p>
            <a:endParaRPr lang="it-IT" sz="2400" dirty="0" smtClean="0"/>
          </a:p>
        </p:txBody>
      </p:sp>
      <p:sp>
        <p:nvSpPr>
          <p:cNvPr id="5" name="Rettangolo 4"/>
          <p:cNvSpPr/>
          <p:nvPr/>
        </p:nvSpPr>
        <p:spPr>
          <a:xfrm>
            <a:off x="241160" y="4157948"/>
            <a:ext cx="87782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Attualmente</a:t>
            </a:r>
            <a:r>
              <a:rPr lang="en-US" sz="2800" dirty="0"/>
              <a:t> </a:t>
            </a:r>
            <a:r>
              <a:rPr lang="en-US" sz="2800" dirty="0" err="1"/>
              <a:t>sarebbe</a:t>
            </a:r>
            <a:r>
              <a:rPr lang="en-US" sz="2800" dirty="0"/>
              <a:t> </a:t>
            </a:r>
            <a:r>
              <a:rPr lang="en-US" sz="2800" dirty="0" err="1"/>
              <a:t>meglio</a:t>
            </a:r>
            <a:r>
              <a:rPr lang="en-US" sz="2800" dirty="0"/>
              <a:t> </a:t>
            </a:r>
            <a:r>
              <a:rPr lang="en-US" sz="2800" dirty="0" err="1"/>
              <a:t>definirle</a:t>
            </a:r>
            <a:r>
              <a:rPr lang="en-US" sz="2800" dirty="0"/>
              <a:t> come: “</a:t>
            </a:r>
            <a:r>
              <a:rPr lang="en-US" sz="2800" dirty="0" err="1"/>
              <a:t>Condizioni</a:t>
            </a:r>
            <a:r>
              <a:rPr lang="en-US" sz="2800" dirty="0"/>
              <a:t> </a:t>
            </a:r>
            <a:r>
              <a:rPr lang="en-US" sz="2800" dirty="0" err="1"/>
              <a:t>psichiatriche</a:t>
            </a:r>
            <a:r>
              <a:rPr lang="en-US" sz="2800" dirty="0"/>
              <a:t> </a:t>
            </a:r>
            <a:r>
              <a:rPr lang="en-US" sz="2800" b="1" i="1" dirty="0" err="1"/>
              <a:t>secondarie</a:t>
            </a:r>
            <a:r>
              <a:rPr lang="en-US" sz="2800" dirty="0"/>
              <a:t> a </a:t>
            </a:r>
            <a:r>
              <a:rPr lang="en-US" sz="2800" dirty="0" err="1"/>
              <a:t>patologie</a:t>
            </a:r>
            <a:r>
              <a:rPr lang="en-US" sz="2800" dirty="0"/>
              <a:t> </a:t>
            </a:r>
            <a:r>
              <a:rPr lang="en-US" sz="2800" dirty="0" err="1" smtClean="0"/>
              <a:t>mediche</a:t>
            </a:r>
            <a:r>
              <a:rPr lang="en-US" sz="2800" dirty="0" smtClean="0"/>
              <a:t> </a:t>
            </a:r>
            <a:r>
              <a:rPr lang="en-US" sz="2800" dirty="0" err="1" smtClean="0"/>
              <a:t>generali</a:t>
            </a:r>
            <a:r>
              <a:rPr lang="en-US" sz="2800" dirty="0" smtClean="0"/>
              <a:t> o </a:t>
            </a:r>
            <a:r>
              <a:rPr lang="en-US" sz="2800" dirty="0" err="1" smtClean="0"/>
              <a:t>all’uso</a:t>
            </a:r>
            <a:r>
              <a:rPr lang="en-US" sz="2800" dirty="0" smtClean="0"/>
              <a:t> di </a:t>
            </a:r>
            <a:r>
              <a:rPr lang="en-US" sz="2800" dirty="0" err="1" smtClean="0"/>
              <a:t>sostanze</a:t>
            </a:r>
            <a:r>
              <a:rPr lang="en-US" sz="2800" dirty="0" smtClean="0"/>
              <a:t>”</a:t>
            </a:r>
          </a:p>
          <a:p>
            <a:r>
              <a:rPr lang="it-IT" sz="2800" dirty="0" err="1" smtClean="0"/>
              <a:t>R</a:t>
            </a:r>
            <a:r>
              <a:rPr lang="en-US" sz="2800" dirty="0" err="1" smtClean="0"/>
              <a:t>ientrano</a:t>
            </a:r>
            <a:r>
              <a:rPr lang="en-US" sz="2800" dirty="0" smtClean="0"/>
              <a:t> </a:t>
            </a:r>
            <a:r>
              <a:rPr lang="en-US" sz="2800" dirty="0" err="1" smtClean="0"/>
              <a:t>inoltre</a:t>
            </a:r>
            <a:r>
              <a:rPr lang="en-US" sz="2800" dirty="0" smtClean="0"/>
              <a:t> in </a:t>
            </a:r>
            <a:r>
              <a:rPr lang="en-US" sz="2800" dirty="0" err="1" smtClean="0"/>
              <a:t>questa</a:t>
            </a:r>
            <a:r>
              <a:rPr lang="en-US" sz="2800" dirty="0" smtClean="0"/>
              <a:t> </a:t>
            </a:r>
            <a:r>
              <a:rPr lang="en-US" sz="2800" dirty="0" err="1" smtClean="0"/>
              <a:t>classe</a:t>
            </a:r>
            <a:r>
              <a:rPr lang="en-US" sz="2800" dirty="0" smtClean="0"/>
              <a:t> </a:t>
            </a:r>
            <a:r>
              <a:rPr lang="en-US" sz="2800" dirty="0" err="1" smtClean="0"/>
              <a:t>alcune</a:t>
            </a:r>
            <a:r>
              <a:rPr lang="en-US" sz="2800" dirty="0" smtClean="0"/>
              <a:t> </a:t>
            </a:r>
            <a:r>
              <a:rPr lang="en-US" sz="2800" dirty="0" err="1" smtClean="0"/>
              <a:t>patologie</a:t>
            </a:r>
            <a:r>
              <a:rPr lang="en-US" sz="2800" dirty="0" smtClean="0"/>
              <a:t> con </a:t>
            </a:r>
            <a:r>
              <a:rPr lang="en-US" sz="2800" dirty="0" err="1" smtClean="0"/>
              <a:t>primaria</a:t>
            </a:r>
            <a:r>
              <a:rPr lang="en-US" sz="2800" dirty="0" smtClean="0"/>
              <a:t> </a:t>
            </a:r>
            <a:r>
              <a:rPr lang="en-US" sz="2800" dirty="0" err="1" smtClean="0"/>
              <a:t>alterazione</a:t>
            </a:r>
            <a:r>
              <a:rPr lang="en-US" sz="2800" dirty="0" smtClean="0"/>
              <a:t> </a:t>
            </a:r>
            <a:r>
              <a:rPr lang="en-US" sz="2800" dirty="0" err="1" smtClean="0"/>
              <a:t>cognitiva</a:t>
            </a:r>
            <a:r>
              <a:rPr lang="en-US" sz="2800" dirty="0" smtClean="0"/>
              <a:t> e </a:t>
            </a:r>
            <a:r>
              <a:rPr lang="en-US" sz="2800" dirty="0" err="1" smtClean="0"/>
              <a:t>frequenti</a:t>
            </a:r>
            <a:r>
              <a:rPr lang="en-US" sz="2800" dirty="0" smtClean="0"/>
              <a:t> </a:t>
            </a:r>
            <a:r>
              <a:rPr lang="en-US" sz="2800" dirty="0" err="1" smtClean="0"/>
              <a:t>sintomi</a:t>
            </a:r>
            <a:r>
              <a:rPr lang="en-US" sz="2800" dirty="0" smtClean="0"/>
              <a:t> </a:t>
            </a:r>
            <a:r>
              <a:rPr lang="en-US" sz="2800" dirty="0" err="1" smtClean="0"/>
              <a:t>psichiatrici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49392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1" name="Content Placeholder 6" descr="dsm-iv0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915" r="-40915"/>
          <a:stretch>
            <a:fillRect/>
          </a:stretch>
        </p:blipFill>
        <p:spPr>
          <a:xfrm>
            <a:off x="-1752600" y="409575"/>
            <a:ext cx="7954963" cy="4551363"/>
          </a:xfrm>
        </p:spPr>
      </p:pic>
      <p:pic>
        <p:nvPicPr>
          <p:cNvPr id="138242" name="Picture 7" descr="61w4Ed-3epL._SL500_AA300_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50" y="2705100"/>
            <a:ext cx="381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8167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30553" y="1093100"/>
            <a:ext cx="2604533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755630" y="1277766"/>
            <a:ext cx="2315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chemeClr val="bg1"/>
                </a:solidFill>
              </a:rPr>
              <a:t>Disturbi cognitivi</a:t>
            </a:r>
            <a:endParaRPr lang="it-IT" sz="2400" dirty="0">
              <a:solidFill>
                <a:schemeClr val="bg1"/>
              </a:solidFill>
            </a:endParaRPr>
          </a:p>
        </p:txBody>
      </p:sp>
      <p:cxnSp>
        <p:nvCxnSpPr>
          <p:cNvPr id="5" name="Connettore 2 4"/>
          <p:cNvCxnSpPr/>
          <p:nvPr/>
        </p:nvCxnSpPr>
        <p:spPr>
          <a:xfrm>
            <a:off x="3279782" y="1527126"/>
            <a:ext cx="162381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5209065" y="208975"/>
            <a:ext cx="3488788" cy="5304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369839" y="241125"/>
            <a:ext cx="3070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FFFFFF"/>
                </a:solidFill>
              </a:rPr>
              <a:t>Delirium</a:t>
            </a:r>
            <a:endParaRPr lang="it-IT" sz="2400" dirty="0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216772" y="891850"/>
            <a:ext cx="3488788" cy="5304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5377546" y="924000"/>
            <a:ext cx="3070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FFFFFF"/>
                </a:solidFill>
              </a:rPr>
              <a:t>Demenza</a:t>
            </a:r>
            <a:endParaRPr lang="it-IT" sz="2400" dirty="0">
              <a:solidFill>
                <a:srgbClr val="FFFFFF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5216772" y="1631492"/>
            <a:ext cx="3488788" cy="5304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5377546" y="1663642"/>
            <a:ext cx="3070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FFFFFF"/>
                </a:solidFill>
              </a:rPr>
              <a:t>Disturbi Amnestici</a:t>
            </a:r>
            <a:endParaRPr lang="it-IT" sz="2400" dirty="0">
              <a:solidFill>
                <a:srgbClr val="FFFFFF"/>
              </a:solidFill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5216772" y="2370751"/>
            <a:ext cx="3488788" cy="5304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5377546" y="2402901"/>
            <a:ext cx="3070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FFFFFF"/>
                </a:solidFill>
              </a:rPr>
              <a:t>Disturbo cognitivo NAS</a:t>
            </a:r>
            <a:endParaRPr lang="it-IT" sz="2400" dirty="0">
              <a:solidFill>
                <a:srgbClr val="FFFFFF"/>
              </a:solidFill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554337" y="3367400"/>
            <a:ext cx="2604533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441797" y="3407391"/>
            <a:ext cx="2821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chemeClr val="bg1"/>
                </a:solidFill>
              </a:rPr>
              <a:t>Disturbi mentali indotti da sostanze</a:t>
            </a:r>
            <a:endParaRPr lang="it-IT" sz="2400" dirty="0">
              <a:solidFill>
                <a:schemeClr val="bg1"/>
              </a:solidFill>
            </a:endParaRPr>
          </a:p>
        </p:txBody>
      </p:sp>
      <p:sp>
        <p:nvSpPr>
          <p:cNvPr id="17" name="Rettangolo 16"/>
          <p:cNvSpPr/>
          <p:nvPr/>
        </p:nvSpPr>
        <p:spPr>
          <a:xfrm>
            <a:off x="554337" y="5176152"/>
            <a:ext cx="2604533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441797" y="5103618"/>
            <a:ext cx="28701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solidFill>
                  <a:schemeClr val="bg1"/>
                </a:solidFill>
              </a:rPr>
              <a:t>Disturbi mentali </a:t>
            </a:r>
            <a:r>
              <a:rPr lang="it-IT" sz="2000" dirty="0" smtClean="0">
                <a:solidFill>
                  <a:schemeClr val="bg1"/>
                </a:solidFill>
              </a:rPr>
              <a:t>dovuti a una condizione medica generale</a:t>
            </a:r>
            <a:endParaRPr lang="it-IT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796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585797" y="650121"/>
            <a:ext cx="4039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Stato Confusionale Acuto (Delirium)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457200" y="2166263"/>
            <a:ext cx="8229600" cy="4525963"/>
          </a:xfrm>
        </p:spPr>
        <p:txBody>
          <a:bodyPr/>
          <a:lstStyle/>
          <a:p>
            <a:r>
              <a:rPr lang="it-IT" dirty="0" smtClean="0"/>
              <a:t>Da condizione medica generale</a:t>
            </a:r>
          </a:p>
          <a:p>
            <a:r>
              <a:rPr lang="it-IT" dirty="0" smtClean="0"/>
              <a:t>Indotto da sostanze</a:t>
            </a:r>
          </a:p>
          <a:p>
            <a:r>
              <a:rPr lang="it-IT" dirty="0" smtClean="0"/>
              <a:t>Ad eziologia multipla</a:t>
            </a:r>
          </a:p>
          <a:p>
            <a:r>
              <a:rPr lang="it-IT" dirty="0" smtClean="0"/>
              <a:t>Non Altrimenti Specificato (NAS)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928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585797" y="810871"/>
            <a:ext cx="4039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Demenza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457200" y="2166263"/>
            <a:ext cx="8229600" cy="4525963"/>
          </a:xfrm>
        </p:spPr>
        <p:txBody>
          <a:bodyPr/>
          <a:lstStyle/>
          <a:p>
            <a:r>
              <a:rPr lang="it-IT" dirty="0" smtClean="0"/>
              <a:t>Tipo Alzheimer</a:t>
            </a:r>
          </a:p>
          <a:p>
            <a:r>
              <a:rPr lang="it-IT" dirty="0" smtClean="0"/>
              <a:t>Vascolare</a:t>
            </a:r>
          </a:p>
          <a:p>
            <a:r>
              <a:rPr lang="it-IT" dirty="0" smtClean="0"/>
              <a:t>Da altre condizioni mediche</a:t>
            </a:r>
          </a:p>
          <a:p>
            <a:r>
              <a:rPr lang="it-IT" dirty="0" smtClean="0"/>
              <a:t>Indotta da sostanze</a:t>
            </a:r>
          </a:p>
          <a:p>
            <a:r>
              <a:rPr lang="it-IT" dirty="0" smtClean="0"/>
              <a:t>Ad eziologia multipla</a:t>
            </a:r>
          </a:p>
          <a:p>
            <a:r>
              <a:rPr lang="it-IT" dirty="0" smtClean="0"/>
              <a:t>Non Altrimenti Specificato (NAS)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9968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585797" y="810871"/>
            <a:ext cx="4039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Disturbo Amnestico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457200" y="2166263"/>
            <a:ext cx="8229600" cy="4525963"/>
          </a:xfrm>
        </p:spPr>
        <p:txBody>
          <a:bodyPr/>
          <a:lstStyle/>
          <a:p>
            <a:r>
              <a:rPr lang="it-IT" dirty="0" smtClean="0"/>
              <a:t>Da condizioni mediche</a:t>
            </a:r>
          </a:p>
          <a:p>
            <a:r>
              <a:rPr lang="it-IT" dirty="0" smtClean="0"/>
              <a:t>Persistente indotto da sostanze</a:t>
            </a:r>
          </a:p>
          <a:p>
            <a:r>
              <a:rPr lang="it-IT" dirty="0" smtClean="0"/>
              <a:t>Non Altrimenti Specificato (NAS)</a:t>
            </a:r>
          </a:p>
        </p:txBody>
      </p:sp>
    </p:spTree>
    <p:extLst>
      <p:ext uri="{BB962C8B-B14F-4D97-AF65-F5344CB8AC3E}">
        <p14:creationId xmlns:p14="http://schemas.microsoft.com/office/powerpoint/2010/main" val="3238389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489335" y="673956"/>
            <a:ext cx="41770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Disturbi mentali indotti da sostanze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457200" y="2166263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Alcool</a:t>
            </a:r>
          </a:p>
          <a:p>
            <a:r>
              <a:rPr lang="it-IT" dirty="0" smtClean="0"/>
              <a:t>Amfetamina</a:t>
            </a:r>
          </a:p>
          <a:p>
            <a:r>
              <a:rPr lang="it-IT" dirty="0" smtClean="0"/>
              <a:t>Cannabis</a:t>
            </a:r>
          </a:p>
          <a:p>
            <a:r>
              <a:rPr lang="it-IT" dirty="0" smtClean="0"/>
              <a:t>Cocaina </a:t>
            </a:r>
          </a:p>
          <a:p>
            <a:r>
              <a:rPr lang="it-IT" dirty="0" smtClean="0"/>
              <a:t>Allucinogeni</a:t>
            </a:r>
          </a:p>
          <a:p>
            <a:r>
              <a:rPr lang="it-IT" dirty="0" smtClean="0"/>
              <a:t>Inalanti</a:t>
            </a:r>
          </a:p>
          <a:p>
            <a:r>
              <a:rPr lang="it-IT" dirty="0" smtClean="0"/>
              <a:t>Oppioidi</a:t>
            </a:r>
          </a:p>
          <a:p>
            <a:r>
              <a:rPr lang="it-IT" dirty="0" err="1" smtClean="0"/>
              <a:t>Fenciclidina</a:t>
            </a:r>
            <a:endParaRPr lang="it-IT" dirty="0" smtClean="0"/>
          </a:p>
          <a:p>
            <a:r>
              <a:rPr lang="it-IT" dirty="0" smtClean="0"/>
              <a:t>Sedativo-ipnotici</a:t>
            </a:r>
          </a:p>
          <a:p>
            <a:r>
              <a:rPr lang="it-IT" dirty="0" smtClean="0"/>
              <a:t>Altre sostanze non incluse nella classificazione o non ancora riconosciute</a:t>
            </a:r>
          </a:p>
        </p:txBody>
      </p:sp>
    </p:spTree>
    <p:extLst>
      <p:ext uri="{BB962C8B-B14F-4D97-AF65-F5344CB8AC3E}">
        <p14:creationId xmlns:p14="http://schemas.microsoft.com/office/powerpoint/2010/main" val="2609640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234753" y="609656"/>
            <a:ext cx="4678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Disturbi mentali dovuti ad una condizione medica generale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537585" y="2246639"/>
            <a:ext cx="8229600" cy="34921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/>
              <a:t>Questa dicitura è stata introdotta per eliminare dalla nomenclatura proprio il termine </a:t>
            </a:r>
            <a:r>
              <a:rPr lang="it-IT" b="1" i="1" dirty="0" smtClean="0"/>
              <a:t>organico</a:t>
            </a:r>
            <a:r>
              <a:rPr lang="it-IT" dirty="0" smtClean="0"/>
              <a:t>, che aveva un significato più eziologico che classificatorio e che poteva far ritenere che le altre patologie psichiatriche non avessero base organica</a:t>
            </a:r>
          </a:p>
        </p:txBody>
      </p:sp>
    </p:spTree>
    <p:extLst>
      <p:ext uri="{BB962C8B-B14F-4D97-AF65-F5344CB8AC3E}">
        <p14:creationId xmlns:p14="http://schemas.microsoft.com/office/powerpoint/2010/main" val="2840934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234753" y="609656"/>
            <a:ext cx="4678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Disturbi mentali dovuti ad una condizione medica generale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601893" y="20055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/>
              <a:t>Questa </a:t>
            </a:r>
            <a:r>
              <a:rPr lang="it-IT" dirty="0"/>
              <a:t>dicitura indica </a:t>
            </a:r>
            <a:r>
              <a:rPr lang="it-IT" dirty="0" smtClean="0"/>
              <a:t>che: 1) </a:t>
            </a:r>
            <a:r>
              <a:rPr lang="it-IT" dirty="0"/>
              <a:t>i sintomi psichiatrici fanno parte di una sindrome causata da una condizione medica non </a:t>
            </a:r>
            <a:r>
              <a:rPr lang="it-IT" dirty="0" smtClean="0"/>
              <a:t>psichiatrica; 2) tuttavia i sintomi psichiatrici sono a tal punto intensi e severi da necessitare un trattamento a sé stante</a:t>
            </a:r>
            <a:endParaRPr lang="it-IT" dirty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846909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402189" y="535482"/>
            <a:ext cx="4360661" cy="11321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2234753" y="609656"/>
            <a:ext cx="4678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chemeClr val="bg1"/>
                </a:solidFill>
              </a:rPr>
              <a:t>Disturbi mentali dovuti ad una condizione medica generale</a:t>
            </a:r>
            <a:endParaRPr lang="it-IT" sz="2800" dirty="0">
              <a:solidFill>
                <a:schemeClr val="bg1"/>
              </a:solidFill>
            </a:endParaRPr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289393" y="1989438"/>
            <a:ext cx="8713930" cy="4525963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Nel DSM-IV, i disturbi mentali dovuti ad una condizione medica generale non sono una categoria a sé stante, ma rientrano nella categoria diagnostica della condizione psicopatologica di riferimento (ad es.: una depressione nel corso di ipotiroidismo rientra nei Disturbi dell’Umore come “Disturbo dell’umore dovuto ad una condizione medica generale”)</a:t>
            </a:r>
          </a:p>
          <a:p>
            <a:r>
              <a:rPr lang="it-IT" dirty="0" smtClean="0"/>
              <a:t>Il DSM-IV impone che per fare diagnosi di patologia psichiatrica vengano prima esclusi gli effetti di una condizione medica generale (e di sostanze)</a:t>
            </a:r>
          </a:p>
        </p:txBody>
      </p:sp>
    </p:spTree>
    <p:extLst>
      <p:ext uri="{BB962C8B-B14F-4D97-AF65-F5344CB8AC3E}">
        <p14:creationId xmlns:p14="http://schemas.microsoft.com/office/powerpoint/2010/main" val="3997498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AutoShape 5"/>
          <p:cNvSpPr>
            <a:spLocks noChangeArrowheads="1"/>
          </p:cNvSpPr>
          <p:nvPr/>
        </p:nvSpPr>
        <p:spPr bwMode="auto">
          <a:xfrm>
            <a:off x="2865438" y="2308225"/>
            <a:ext cx="3414712" cy="206057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865438" y="2186938"/>
            <a:ext cx="341471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2800" dirty="0" smtClean="0"/>
              <a:t>DISTURBI MENTALI </a:t>
            </a:r>
            <a:r>
              <a:rPr lang="it-IT" sz="2800" dirty="0"/>
              <a:t>INDOTTI DA </a:t>
            </a:r>
            <a:r>
              <a:rPr lang="it-IT" sz="2800" dirty="0" smtClean="0"/>
              <a:t>SOSTANZE O DA CONDIZIONE MEDICA GENERALE</a:t>
            </a:r>
            <a:endParaRPr lang="it-IT" sz="2800" dirty="0"/>
          </a:p>
        </p:txBody>
      </p:sp>
      <p:sp>
        <p:nvSpPr>
          <p:cNvPr id="37896" name="AutoShape 8"/>
          <p:cNvSpPr>
            <a:spLocks noChangeArrowheads="1"/>
          </p:cNvSpPr>
          <p:nvPr/>
        </p:nvSpPr>
        <p:spPr bwMode="auto">
          <a:xfrm>
            <a:off x="327025" y="2738438"/>
            <a:ext cx="2076450" cy="111918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369916" y="2938063"/>
            <a:ext cx="194522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dirty="0"/>
              <a:t>DISTURBO PSICOTICO</a:t>
            </a:r>
          </a:p>
        </p:txBody>
      </p:sp>
      <p:sp>
        <p:nvSpPr>
          <p:cNvPr id="37898" name="AutoShape 10"/>
          <p:cNvSpPr>
            <a:spLocks noChangeArrowheads="1"/>
          </p:cNvSpPr>
          <p:nvPr/>
        </p:nvSpPr>
        <p:spPr bwMode="auto">
          <a:xfrm>
            <a:off x="6699250" y="2714625"/>
            <a:ext cx="2076450" cy="111918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6640945" y="3102188"/>
            <a:ext cx="22399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1800" dirty="0" smtClean="0"/>
              <a:t>DISTURBI DEL SONNO</a:t>
            </a:r>
            <a:endParaRPr lang="it-IT" sz="1800" dirty="0"/>
          </a:p>
        </p:txBody>
      </p:sp>
      <p:sp>
        <p:nvSpPr>
          <p:cNvPr id="37900" name="AutoShape 12"/>
          <p:cNvSpPr>
            <a:spLocks noChangeArrowheads="1"/>
          </p:cNvSpPr>
          <p:nvPr/>
        </p:nvSpPr>
        <p:spPr bwMode="auto">
          <a:xfrm>
            <a:off x="6699250" y="5040313"/>
            <a:ext cx="2076450" cy="111918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7123255" y="5347512"/>
            <a:ext cx="13816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1800" dirty="0" smtClean="0"/>
              <a:t>DELIRIUM</a:t>
            </a:r>
            <a:endParaRPr lang="it-IT" sz="1800" dirty="0"/>
          </a:p>
        </p:txBody>
      </p:sp>
      <p:sp>
        <p:nvSpPr>
          <p:cNvPr id="37902" name="AutoShape 14"/>
          <p:cNvSpPr>
            <a:spLocks noChangeArrowheads="1"/>
          </p:cNvSpPr>
          <p:nvPr/>
        </p:nvSpPr>
        <p:spPr bwMode="auto">
          <a:xfrm>
            <a:off x="3605213" y="5083175"/>
            <a:ext cx="2076450" cy="111918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3513138" y="5454663"/>
            <a:ext cx="22399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dirty="0" smtClean="0"/>
              <a:t>DEMENZA</a:t>
            </a:r>
            <a:endParaRPr lang="it-IT" sz="1800" dirty="0"/>
          </a:p>
        </p:txBody>
      </p:sp>
      <p:sp>
        <p:nvSpPr>
          <p:cNvPr id="37904" name="AutoShape 16"/>
          <p:cNvSpPr>
            <a:spLocks noChangeArrowheads="1"/>
          </p:cNvSpPr>
          <p:nvPr/>
        </p:nvSpPr>
        <p:spPr bwMode="auto">
          <a:xfrm>
            <a:off x="384175" y="5143500"/>
            <a:ext cx="2076450" cy="111918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581487" y="5372113"/>
            <a:ext cx="16050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dirty="0"/>
              <a:t>DISTURBO </a:t>
            </a:r>
            <a:r>
              <a:rPr lang="it-IT" sz="1800" dirty="0" smtClean="0"/>
              <a:t>AMNESTICO</a:t>
            </a:r>
            <a:endParaRPr lang="it-IT" sz="1800" dirty="0"/>
          </a:p>
        </p:txBody>
      </p:sp>
      <p:sp>
        <p:nvSpPr>
          <p:cNvPr id="37906" name="AutoShape 18"/>
          <p:cNvSpPr>
            <a:spLocks noChangeArrowheads="1"/>
          </p:cNvSpPr>
          <p:nvPr/>
        </p:nvSpPr>
        <p:spPr bwMode="auto">
          <a:xfrm>
            <a:off x="6870700" y="671513"/>
            <a:ext cx="2076450" cy="111918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6746471" y="771525"/>
            <a:ext cx="223996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dirty="0" smtClean="0"/>
              <a:t>DISTURBI DEL COMPORTAMENTO SESSUALE</a:t>
            </a:r>
            <a:endParaRPr lang="it-IT" sz="1800" dirty="0"/>
          </a:p>
        </p:txBody>
      </p:sp>
      <p:sp>
        <p:nvSpPr>
          <p:cNvPr id="37910" name="AutoShape 22"/>
          <p:cNvSpPr>
            <a:spLocks noChangeArrowheads="1"/>
          </p:cNvSpPr>
          <p:nvPr/>
        </p:nvSpPr>
        <p:spPr bwMode="auto">
          <a:xfrm>
            <a:off x="292100" y="673100"/>
            <a:ext cx="2076450" cy="111918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911" name="Text Box 23"/>
          <p:cNvSpPr txBox="1">
            <a:spLocks noChangeArrowheads="1"/>
          </p:cNvSpPr>
          <p:nvPr/>
        </p:nvSpPr>
        <p:spPr bwMode="auto">
          <a:xfrm>
            <a:off x="206375" y="904875"/>
            <a:ext cx="2239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1800" dirty="0"/>
              <a:t>DISTURBO DELL’UMORE</a:t>
            </a:r>
          </a:p>
        </p:txBody>
      </p:sp>
      <p:sp>
        <p:nvSpPr>
          <p:cNvPr id="37912" name="AutoShape 24"/>
          <p:cNvSpPr>
            <a:spLocks noChangeArrowheads="1"/>
          </p:cNvSpPr>
          <p:nvPr/>
        </p:nvSpPr>
        <p:spPr bwMode="auto">
          <a:xfrm>
            <a:off x="3641725" y="671513"/>
            <a:ext cx="2076450" cy="111918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auto">
          <a:xfrm>
            <a:off x="3700693" y="967588"/>
            <a:ext cx="2239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1800"/>
              <a:t>DISTURBO D’ANSIA</a:t>
            </a:r>
          </a:p>
        </p:txBody>
      </p:sp>
    </p:spTree>
    <p:extLst>
      <p:ext uri="{BB962C8B-B14F-4D97-AF65-F5344CB8AC3E}">
        <p14:creationId xmlns:p14="http://schemas.microsoft.com/office/powerpoint/2010/main" val="2476265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Stato Confusionale Acuto (Delirium)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A</a:t>
            </a:r>
            <a:r>
              <a:rPr lang="it-IT" dirty="0" smtClean="0"/>
              <a:t>lterazione </a:t>
            </a:r>
            <a:r>
              <a:rPr lang="it-IT" dirty="0"/>
              <a:t>dello stato di coscienza con perdita della capacità di mantenere o spostare l’attenzione; 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/>
              <a:t>A</a:t>
            </a:r>
            <a:r>
              <a:rPr lang="it-IT" dirty="0" smtClean="0"/>
              <a:t>lterazioni </a:t>
            </a:r>
            <a:r>
              <a:rPr lang="it-IT" dirty="0"/>
              <a:t>cognitive (ad es.: deficit del linguaggio o della memoria) o sviluppo di fenomeni </a:t>
            </a:r>
            <a:r>
              <a:rPr lang="it-IT" dirty="0" err="1"/>
              <a:t>dispercettivi</a:t>
            </a:r>
            <a:r>
              <a:rPr lang="it-IT" dirty="0"/>
              <a:t> non ascrivibili ad una condizione demenziale </a:t>
            </a:r>
            <a:r>
              <a:rPr lang="it-IT" dirty="0" err="1"/>
              <a:t>pre</a:t>
            </a:r>
            <a:r>
              <a:rPr lang="it-IT" dirty="0"/>
              <a:t>-esistente; </a:t>
            </a:r>
          </a:p>
        </p:txBody>
      </p:sp>
    </p:spTree>
    <p:extLst>
      <p:ext uri="{BB962C8B-B14F-4D97-AF65-F5344CB8AC3E}">
        <p14:creationId xmlns:p14="http://schemas.microsoft.com/office/powerpoint/2010/main" val="1013535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Stato Confusionale Acuto (Delirium)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3884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S</a:t>
            </a:r>
            <a:r>
              <a:rPr lang="it-IT" dirty="0" smtClean="0"/>
              <a:t>viluppo </a:t>
            </a:r>
            <a:r>
              <a:rPr lang="it-IT" dirty="0"/>
              <a:t>delle manifestazioni cognitive in un breve periodo di tempo e con fluttuazioni </a:t>
            </a:r>
            <a:r>
              <a:rPr lang="it-IT" dirty="0" smtClean="0"/>
              <a:t>giornaliere; </a:t>
            </a:r>
          </a:p>
          <a:p>
            <a:endParaRPr lang="it-IT" dirty="0" smtClean="0"/>
          </a:p>
          <a:p>
            <a:r>
              <a:rPr lang="it-IT" dirty="0"/>
              <a:t>possibilità di dimostrare, in base alla clinica, che la condizione acuta è causata dalle conseguenze fisiologiche di una condizione medica generale </a:t>
            </a:r>
            <a:endParaRPr lang="it-IT" dirty="0" smtClean="0"/>
          </a:p>
          <a:p>
            <a:pPr marL="0" indent="0" algn="ctr">
              <a:buNone/>
            </a:pPr>
            <a:r>
              <a:rPr lang="it-IT" i="1" dirty="0" smtClean="0"/>
              <a:t>oppure </a:t>
            </a:r>
          </a:p>
          <a:p>
            <a:pPr marL="273050" indent="0">
              <a:buNone/>
            </a:pPr>
            <a:r>
              <a:rPr lang="it-IT" dirty="0" smtClean="0"/>
              <a:t>che </a:t>
            </a:r>
            <a:r>
              <a:rPr lang="it-IT" dirty="0"/>
              <a:t>i sintomi sono dovuti ad una intossicazione da </a:t>
            </a:r>
            <a:r>
              <a:rPr lang="it-IT" dirty="0" smtClean="0"/>
              <a:t>sostanze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859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Principali cause di 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9006" y="1487675"/>
            <a:ext cx="8477794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Cause intracraniche</a:t>
            </a:r>
          </a:p>
          <a:p>
            <a:pPr lvl="1"/>
            <a:r>
              <a:rPr lang="it-IT" dirty="0" smtClean="0"/>
              <a:t>Epilessia e stati post-</a:t>
            </a:r>
            <a:r>
              <a:rPr lang="it-IT" dirty="0" err="1" smtClean="0"/>
              <a:t>ictali</a:t>
            </a:r>
            <a:endParaRPr lang="it-IT" dirty="0" smtClean="0"/>
          </a:p>
          <a:p>
            <a:pPr lvl="1"/>
            <a:r>
              <a:rPr lang="it-IT" dirty="0" smtClean="0"/>
              <a:t>Traumi cranici</a:t>
            </a:r>
          </a:p>
          <a:p>
            <a:pPr lvl="1"/>
            <a:r>
              <a:rPr lang="it-IT" dirty="0" smtClean="0"/>
              <a:t>Meningiti o encefaliti</a:t>
            </a:r>
          </a:p>
          <a:p>
            <a:pPr lvl="1"/>
            <a:r>
              <a:rPr lang="it-IT" dirty="0" smtClean="0"/>
              <a:t>Neoplasie cerebrali o metastasi</a:t>
            </a:r>
          </a:p>
          <a:p>
            <a:pPr lvl="1"/>
            <a:r>
              <a:rPr lang="it-IT" dirty="0" smtClean="0"/>
              <a:t>Malattie cerebrovascolari</a:t>
            </a:r>
          </a:p>
          <a:p>
            <a:r>
              <a:rPr lang="it-IT" dirty="0" smtClean="0"/>
              <a:t>Cause extracraniche</a:t>
            </a:r>
          </a:p>
          <a:p>
            <a:pPr lvl="1"/>
            <a:r>
              <a:rPr lang="it-IT" dirty="0" smtClean="0"/>
              <a:t>Farmaci e sostanze stupefacenti (per intossicazione o per astinenza – vedi dopo)</a:t>
            </a:r>
          </a:p>
          <a:p>
            <a:pPr lvl="1"/>
            <a:r>
              <a:rPr lang="it-IT" dirty="0" smtClean="0"/>
              <a:t>Sostanze tossiche</a:t>
            </a:r>
          </a:p>
          <a:p>
            <a:pPr lvl="2"/>
            <a:r>
              <a:rPr lang="it-IT" dirty="0" smtClean="0"/>
              <a:t>Monossido di carbonio</a:t>
            </a:r>
          </a:p>
          <a:p>
            <a:pPr lvl="2"/>
            <a:r>
              <a:rPr lang="it-IT" dirty="0" smtClean="0"/>
              <a:t>Metalli pesanti</a:t>
            </a:r>
          </a:p>
          <a:p>
            <a:pPr lvl="2"/>
            <a:r>
              <a:rPr lang="it-IT" dirty="0" smtClean="0"/>
              <a:t>Tossici industriali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61183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Principali cause di 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9006" y="1487675"/>
            <a:ext cx="8477794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Cause extracraniche</a:t>
            </a:r>
          </a:p>
          <a:p>
            <a:pPr lvl="1"/>
            <a:r>
              <a:rPr lang="it-IT" dirty="0" smtClean="0"/>
              <a:t>Disfunzioni endocrine</a:t>
            </a:r>
          </a:p>
          <a:p>
            <a:pPr lvl="2"/>
            <a:r>
              <a:rPr lang="it-IT" dirty="0" smtClean="0"/>
              <a:t>Ipofisarie</a:t>
            </a:r>
          </a:p>
          <a:p>
            <a:pPr lvl="2"/>
            <a:r>
              <a:rPr lang="it-IT" dirty="0" smtClean="0"/>
              <a:t>Pancreatiche</a:t>
            </a:r>
          </a:p>
          <a:p>
            <a:pPr lvl="2"/>
            <a:r>
              <a:rPr lang="it-IT" dirty="0" smtClean="0"/>
              <a:t>Surrenaliche</a:t>
            </a:r>
          </a:p>
          <a:p>
            <a:pPr lvl="2"/>
            <a:r>
              <a:rPr lang="it-IT" dirty="0" smtClean="0"/>
              <a:t>Paratiroidee</a:t>
            </a:r>
          </a:p>
          <a:p>
            <a:pPr lvl="2"/>
            <a:r>
              <a:rPr lang="it-IT" dirty="0" smtClean="0"/>
              <a:t>Tiroidee</a:t>
            </a:r>
          </a:p>
          <a:p>
            <a:pPr lvl="1"/>
            <a:r>
              <a:rPr lang="it-IT" dirty="0" smtClean="0"/>
              <a:t>Patologie metaboliche</a:t>
            </a:r>
          </a:p>
          <a:p>
            <a:pPr lvl="2"/>
            <a:r>
              <a:rPr lang="it-IT" dirty="0" smtClean="0"/>
              <a:t>Encefalopatia epatica</a:t>
            </a:r>
          </a:p>
          <a:p>
            <a:pPr lvl="2"/>
            <a:r>
              <a:rPr lang="it-IT" dirty="0" smtClean="0"/>
              <a:t>Encefalopatia uremica</a:t>
            </a:r>
          </a:p>
          <a:p>
            <a:pPr lvl="2"/>
            <a:r>
              <a:rPr lang="it-IT" dirty="0" smtClean="0"/>
              <a:t>Ipossia</a:t>
            </a:r>
          </a:p>
          <a:p>
            <a:pPr lvl="2"/>
            <a:r>
              <a:rPr lang="it-IT" dirty="0" smtClean="0"/>
              <a:t>Scompenso cardiaco</a:t>
            </a:r>
          </a:p>
          <a:p>
            <a:pPr lvl="2"/>
            <a:r>
              <a:rPr lang="it-IT" dirty="0" smtClean="0"/>
              <a:t>Aritmie </a:t>
            </a:r>
          </a:p>
        </p:txBody>
      </p:sp>
    </p:spTree>
    <p:extLst>
      <p:ext uri="{BB962C8B-B14F-4D97-AF65-F5344CB8AC3E}">
        <p14:creationId xmlns:p14="http://schemas.microsoft.com/office/powerpoint/2010/main" val="504975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Principali cause di 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9006" y="1487675"/>
            <a:ext cx="8477794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Cause extracraniche</a:t>
            </a:r>
          </a:p>
          <a:p>
            <a:pPr lvl="1"/>
            <a:r>
              <a:rPr lang="it-IT" dirty="0" smtClean="0"/>
              <a:t>Malattie carenziali</a:t>
            </a:r>
          </a:p>
          <a:p>
            <a:pPr lvl="2"/>
            <a:r>
              <a:rPr lang="it-IT" dirty="0" smtClean="0"/>
              <a:t>Deficit di tiamina, </a:t>
            </a:r>
            <a:r>
              <a:rPr lang="it-IT" dirty="0" err="1" smtClean="0"/>
              <a:t>vit</a:t>
            </a:r>
            <a:r>
              <a:rPr lang="it-IT" dirty="0" smtClean="0"/>
              <a:t>. B12, acido folico, niacina</a:t>
            </a:r>
          </a:p>
          <a:p>
            <a:pPr lvl="1"/>
            <a:r>
              <a:rPr lang="it-IT" dirty="0" smtClean="0"/>
              <a:t>Infezioni sistemiche con febbre e/o sepsi</a:t>
            </a:r>
          </a:p>
          <a:p>
            <a:pPr lvl="1"/>
            <a:r>
              <a:rPr lang="it-IT" dirty="0" smtClean="0"/>
              <a:t>Disturbi elettrolitici</a:t>
            </a:r>
          </a:p>
          <a:p>
            <a:pPr lvl="1"/>
            <a:r>
              <a:rPr lang="it-IT" dirty="0" smtClean="0"/>
              <a:t>Quadri post-operatori</a:t>
            </a:r>
          </a:p>
          <a:p>
            <a:pPr lvl="1"/>
            <a:r>
              <a:rPr lang="it-IT" dirty="0" smtClean="0"/>
              <a:t>Traumatismi </a:t>
            </a:r>
          </a:p>
        </p:txBody>
      </p:sp>
    </p:spTree>
    <p:extLst>
      <p:ext uri="{BB962C8B-B14F-4D97-AF65-F5344CB8AC3E}">
        <p14:creationId xmlns:p14="http://schemas.microsoft.com/office/powerpoint/2010/main" val="2464440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Delirium da astinenza da sostanze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Alcool (</a:t>
            </a:r>
            <a:r>
              <a:rPr lang="it-IT" i="1" dirty="0" smtClean="0"/>
              <a:t>Delirium Tremens</a:t>
            </a:r>
            <a:r>
              <a:rPr lang="it-IT" dirty="0" smtClean="0"/>
              <a:t>)</a:t>
            </a:r>
          </a:p>
          <a:p>
            <a:r>
              <a:rPr lang="it-IT" dirty="0" smtClean="0"/>
              <a:t>Sedativo-ipnotici (soprattutto benzodiazepine)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122514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Delirium da intossicazione da sostanze</a:t>
            </a:r>
            <a:endParaRPr lang="it-IT" dirty="0"/>
          </a:p>
        </p:txBody>
      </p:sp>
      <p:sp>
        <p:nvSpPr>
          <p:cNvPr id="4" name="Segnaposto contenuto 9"/>
          <p:cNvSpPr>
            <a:spLocks noGrp="1"/>
          </p:cNvSpPr>
          <p:nvPr>
            <p:ph idx="1"/>
          </p:nvPr>
        </p:nvSpPr>
        <p:spPr>
          <a:xfrm>
            <a:off x="457200" y="176438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Alcool</a:t>
            </a:r>
          </a:p>
          <a:p>
            <a:r>
              <a:rPr lang="it-IT" dirty="0" smtClean="0"/>
              <a:t>Amfetamina</a:t>
            </a:r>
          </a:p>
          <a:p>
            <a:r>
              <a:rPr lang="it-IT" dirty="0" smtClean="0"/>
              <a:t>Cannabis</a:t>
            </a:r>
          </a:p>
          <a:p>
            <a:r>
              <a:rPr lang="it-IT" dirty="0" smtClean="0"/>
              <a:t>Cocaina </a:t>
            </a:r>
          </a:p>
          <a:p>
            <a:r>
              <a:rPr lang="it-IT" dirty="0" smtClean="0"/>
              <a:t>Allucinogeni</a:t>
            </a:r>
          </a:p>
          <a:p>
            <a:r>
              <a:rPr lang="it-IT" dirty="0" smtClean="0"/>
              <a:t>Inalanti</a:t>
            </a:r>
          </a:p>
          <a:p>
            <a:r>
              <a:rPr lang="it-IT" dirty="0" smtClean="0"/>
              <a:t>Oppioidi</a:t>
            </a:r>
          </a:p>
          <a:p>
            <a:r>
              <a:rPr lang="it-IT" dirty="0" err="1" smtClean="0"/>
              <a:t>Fenciclidina</a:t>
            </a:r>
            <a:endParaRPr lang="it-IT" dirty="0" smtClean="0"/>
          </a:p>
          <a:p>
            <a:r>
              <a:rPr lang="it-IT" dirty="0" smtClean="0"/>
              <a:t>Sedativo-ipnotici</a:t>
            </a:r>
          </a:p>
          <a:p>
            <a:r>
              <a:rPr lang="it-IT" dirty="0" smtClean="0"/>
              <a:t>Altre sostanze non incluse nella classificazione o non ancora riconosciute</a:t>
            </a:r>
          </a:p>
        </p:txBody>
      </p:sp>
    </p:spTree>
    <p:extLst>
      <p:ext uri="{BB962C8B-B14F-4D97-AF65-F5344CB8AC3E}">
        <p14:creationId xmlns:p14="http://schemas.microsoft.com/office/powerpoint/2010/main" val="1451875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Delirium da intossicazione da farmaci psichiatrici </a:t>
            </a:r>
            <a:endParaRPr lang="it-IT" dirty="0"/>
          </a:p>
        </p:txBody>
      </p:sp>
      <p:sp>
        <p:nvSpPr>
          <p:cNvPr id="4" name="Segnaposto contenuto 9"/>
          <p:cNvSpPr>
            <a:spLocks noGrp="1"/>
          </p:cNvSpPr>
          <p:nvPr>
            <p:ph idx="1"/>
          </p:nvPr>
        </p:nvSpPr>
        <p:spPr>
          <a:xfrm>
            <a:off x="457200" y="1764388"/>
            <a:ext cx="8229600" cy="4525963"/>
          </a:xfrm>
        </p:spPr>
        <p:txBody>
          <a:bodyPr>
            <a:normAutofit/>
          </a:bodyPr>
          <a:lstStyle/>
          <a:p>
            <a:r>
              <a:rPr lang="it-IT" dirty="0" smtClean="0"/>
              <a:t>Alta tossicità con farmaci ad azione anti-colinergica: molti antidepressivi triciclici; </a:t>
            </a:r>
            <a:r>
              <a:rPr lang="it-IT" dirty="0" err="1" smtClean="0"/>
              <a:t>fenotiazine</a:t>
            </a:r>
            <a:r>
              <a:rPr lang="it-IT" dirty="0" smtClean="0"/>
              <a:t>; alcuni antipsicotici atipici</a:t>
            </a:r>
          </a:p>
          <a:p>
            <a:r>
              <a:rPr lang="it-IT" dirty="0" smtClean="0"/>
              <a:t>Caso particolare è l’intossicazione da litio:</a:t>
            </a:r>
          </a:p>
          <a:p>
            <a:pPr lvl="1"/>
            <a:r>
              <a:rPr lang="it-IT" dirty="0"/>
              <a:t>S</a:t>
            </a:r>
            <a:r>
              <a:rPr lang="it-IT" dirty="0" smtClean="0"/>
              <a:t>tato soporoso;</a:t>
            </a:r>
          </a:p>
          <a:p>
            <a:pPr lvl="1"/>
            <a:r>
              <a:rPr lang="it-IT" dirty="0"/>
              <a:t>B</a:t>
            </a:r>
            <a:r>
              <a:rPr lang="it-IT" dirty="0" smtClean="0"/>
              <a:t>albettamento;</a:t>
            </a:r>
          </a:p>
          <a:p>
            <a:pPr lvl="1"/>
            <a:r>
              <a:rPr lang="it-IT" dirty="0" smtClean="0"/>
              <a:t>Fascicolazioni</a:t>
            </a:r>
          </a:p>
          <a:p>
            <a:pPr lvl="1"/>
            <a:r>
              <a:rPr lang="it-IT" dirty="0" smtClean="0"/>
              <a:t>Possibile la comparsa di crisi convulsive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557959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Clinica del 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it-IT" sz="2800" dirty="0" smtClean="0"/>
              <a:t>In generale, il Delirium è caratterizzato da una compromissione delle funzioni cognitive globale, acuta, frequentemente (ma non sempre) reversibile e transitoria, con alterazioni dello stato di coscienza e altre grossolane manifestazioni comportamentali</a:t>
            </a:r>
          </a:p>
          <a:p>
            <a:pPr marL="0" indent="0">
              <a:buNone/>
            </a:pPr>
            <a:endParaRPr lang="it-IT" sz="2800" dirty="0" smtClean="0"/>
          </a:p>
          <a:p>
            <a:r>
              <a:rPr lang="it-IT" sz="2800" dirty="0" smtClean="0"/>
              <a:t>Alterazione quantitativa dello stato di coscienza (quadro confusivo o sub-confusivo) con fluttuazioni</a:t>
            </a:r>
          </a:p>
          <a:p>
            <a:r>
              <a:rPr lang="it-IT" sz="2800" dirty="0" smtClean="0"/>
              <a:t>Disorientamento</a:t>
            </a:r>
          </a:p>
          <a:p>
            <a:r>
              <a:rPr lang="it-IT" sz="2800" dirty="0" smtClean="0"/>
              <a:t>Alterazioni mnesiche</a:t>
            </a:r>
          </a:p>
          <a:p>
            <a:pPr marL="0" indent="0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400425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Clinica del Delirium/2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Alterazioni della forma e del contenuto dell’eloquio</a:t>
            </a:r>
          </a:p>
          <a:p>
            <a:r>
              <a:rPr lang="it-IT" dirty="0" err="1"/>
              <a:t>Dispercezioni</a:t>
            </a:r>
            <a:r>
              <a:rPr lang="it-IT" dirty="0"/>
              <a:t> in vari campi sensoriali</a:t>
            </a:r>
          </a:p>
          <a:p>
            <a:r>
              <a:rPr lang="it-IT" dirty="0"/>
              <a:t>Labilità </a:t>
            </a:r>
            <a:r>
              <a:rPr lang="it-IT" dirty="0" smtClean="0"/>
              <a:t>affettiva</a:t>
            </a:r>
          </a:p>
          <a:p>
            <a:r>
              <a:rPr lang="it-IT" dirty="0" smtClean="0"/>
              <a:t>Comportamento </a:t>
            </a:r>
            <a:r>
              <a:rPr lang="it-IT" dirty="0"/>
              <a:t>inadeguato (es.: denudarsi), incongruo, impulsivo, </a:t>
            </a:r>
            <a:r>
              <a:rPr lang="it-IT" dirty="0" smtClean="0"/>
              <a:t>violento</a:t>
            </a:r>
          </a:p>
          <a:p>
            <a:r>
              <a:rPr lang="it-IT" dirty="0" smtClean="0"/>
              <a:t>Inversione del ciclo sonno-veglia o sonno frammentato</a:t>
            </a:r>
          </a:p>
          <a:p>
            <a:r>
              <a:rPr lang="it-IT" dirty="0" smtClean="0"/>
              <a:t>Segni neurologici: tremore; incoordinazione; disfagia; atassia; aprassia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5690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Clinica del Delirium/3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Vanno inoltre attentamente ricercati segni e sintomi suggestivi di una concomitante patologia organica</a:t>
            </a:r>
          </a:p>
          <a:p>
            <a:r>
              <a:rPr lang="it-IT" dirty="0" smtClean="0"/>
              <a:t>Va effettuata (con l’ausilio di familiari, conoscenti, medici curanti, attestazioni mediche, ecc.) attenta anamnesi farmacologica e tossicologica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43699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Trattamento del 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Identificare il fattore organico scatenante e trattarlo (ove possibile) è di per sé curativo</a:t>
            </a:r>
          </a:p>
          <a:p>
            <a:r>
              <a:rPr lang="it-IT" dirty="0" smtClean="0"/>
              <a:t>Monitorare i parametri vitali </a:t>
            </a:r>
          </a:p>
          <a:p>
            <a:r>
              <a:rPr lang="it-IT" dirty="0" smtClean="0"/>
              <a:t>Correggere eventuali squilibri elettrolitici e vitaminici (soprattutto in alcolisti)</a:t>
            </a:r>
          </a:p>
          <a:p>
            <a:r>
              <a:rPr lang="it-IT" dirty="0" smtClean="0"/>
              <a:t>Assicurare adeguata idratazione e nutrizione</a:t>
            </a:r>
          </a:p>
          <a:p>
            <a:r>
              <a:rPr lang="it-IT" dirty="0" smtClean="0"/>
              <a:t>Assicurare la permanenza in un ambiente tranquillo, illuminato in maniera non eccessiva, non rumoroso o caotico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25759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Trattamento del Delirium/2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Qualora la causa scatenante sia l’intossicazione da sostanze, provvedere al wash-out evitando però di generare sindromi da sospensione o da astinenza (eventualmente utilizzare analoghi meno tossici)</a:t>
            </a:r>
          </a:p>
          <a:p>
            <a:r>
              <a:rPr lang="it-IT" dirty="0" smtClean="0"/>
              <a:t>Nel caso di delirium da astinenza, re-introdurre la sostanza (o un suo analogo) ed effettuare lento </a:t>
            </a:r>
            <a:r>
              <a:rPr lang="it-IT" i="1" dirty="0" err="1" smtClean="0"/>
              <a:t>decalage</a:t>
            </a:r>
            <a:endParaRPr lang="it-IT" i="1" dirty="0" smtClean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84909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Trattamento del Delirium/3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sz="3300" dirty="0" err="1" smtClean="0"/>
              <a:t>Aloperidolo</a:t>
            </a:r>
            <a:r>
              <a:rPr lang="it-IT" sz="3300" dirty="0" smtClean="0"/>
              <a:t> per </a:t>
            </a:r>
            <a:r>
              <a:rPr lang="it-IT" sz="3300" dirty="0" err="1" smtClean="0"/>
              <a:t>os</a:t>
            </a:r>
            <a:r>
              <a:rPr lang="it-IT" sz="3300" dirty="0" smtClean="0"/>
              <a:t> o </a:t>
            </a:r>
            <a:r>
              <a:rPr lang="it-IT" sz="3300" dirty="0" err="1" smtClean="0"/>
              <a:t>i.m</a:t>
            </a:r>
            <a:r>
              <a:rPr lang="it-IT" sz="3300" dirty="0" smtClean="0"/>
              <a:t>. </a:t>
            </a:r>
          </a:p>
          <a:p>
            <a:pPr indent="0">
              <a:buNone/>
            </a:pPr>
            <a:r>
              <a:rPr lang="it-IT" sz="3300" dirty="0" smtClean="0"/>
              <a:t>Attenzione: effetti indesiderati di tipo neurologico (</a:t>
            </a:r>
            <a:r>
              <a:rPr lang="it-IT" sz="3300" dirty="0" err="1" smtClean="0"/>
              <a:t>acatisia</a:t>
            </a:r>
            <a:r>
              <a:rPr lang="it-IT" sz="3300" dirty="0" smtClean="0"/>
              <a:t>, distonie, </a:t>
            </a:r>
            <a:r>
              <a:rPr lang="it-IT" sz="3300" dirty="0" err="1" smtClean="0"/>
              <a:t>extrapiramidalismi</a:t>
            </a:r>
            <a:r>
              <a:rPr lang="it-IT" sz="3300" dirty="0" smtClean="0"/>
              <a:t>) e di tipo cardiologico (turbe del ritmo)</a:t>
            </a:r>
          </a:p>
          <a:p>
            <a:pPr marL="354013" indent="-354013"/>
            <a:r>
              <a:rPr lang="it-IT" sz="3300" dirty="0" err="1" smtClean="0"/>
              <a:t>Fenotiazine</a:t>
            </a:r>
            <a:r>
              <a:rPr lang="it-IT" sz="3300" dirty="0" smtClean="0"/>
              <a:t> a bassa azione dopaminergica per </a:t>
            </a:r>
            <a:r>
              <a:rPr lang="it-IT" sz="3300" dirty="0" err="1" smtClean="0"/>
              <a:t>os</a:t>
            </a:r>
            <a:r>
              <a:rPr lang="it-IT" sz="3300" dirty="0" smtClean="0"/>
              <a:t> o </a:t>
            </a:r>
            <a:r>
              <a:rPr lang="it-IT" sz="3300" dirty="0" err="1" smtClean="0"/>
              <a:t>i.m</a:t>
            </a:r>
            <a:r>
              <a:rPr lang="it-IT" sz="3300" dirty="0" smtClean="0"/>
              <a:t>.</a:t>
            </a:r>
          </a:p>
          <a:p>
            <a:pPr marL="354013" indent="0">
              <a:buNone/>
            </a:pPr>
            <a:r>
              <a:rPr lang="it-IT" sz="3300" dirty="0" smtClean="0"/>
              <a:t>Attenzione: meno effetti neurologici; simile rischio cardiologico; maggiore azione anti-istaminergica ed anti-colinergica: più sedative ma maggior rischio di peggioramento cognitivo e di cadute!!  </a:t>
            </a:r>
            <a:endParaRPr lang="it-IT" sz="33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281811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Trattamento del Delirium/4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300" dirty="0" smtClean="0"/>
              <a:t>Antipsicotici atipici a basso dosaggio</a:t>
            </a:r>
          </a:p>
          <a:p>
            <a:pPr indent="0">
              <a:buNone/>
            </a:pPr>
            <a:r>
              <a:rPr lang="it-IT" sz="3300" dirty="0" smtClean="0"/>
              <a:t>Attenzione: rischio cardiologico (turbe del ritmo)</a:t>
            </a:r>
          </a:p>
          <a:p>
            <a:pPr marL="354013" indent="-354013"/>
            <a:r>
              <a:rPr lang="it-IT" sz="3300" dirty="0" smtClean="0"/>
              <a:t>Benzodiazepine ad emivita intermedia (es.: </a:t>
            </a:r>
            <a:r>
              <a:rPr lang="it-IT" sz="3300" dirty="0" err="1" smtClean="0"/>
              <a:t>lorazepam</a:t>
            </a:r>
            <a:r>
              <a:rPr lang="it-IT" sz="3300" dirty="0" smtClean="0"/>
              <a:t>)</a:t>
            </a:r>
          </a:p>
          <a:p>
            <a:pPr marL="354013" indent="0">
              <a:buNone/>
            </a:pPr>
            <a:r>
              <a:rPr lang="it-IT" sz="3300" dirty="0" smtClean="0"/>
              <a:t>Attenzione: rischio di depressione del centro del respiro; peggioramento cognitivo; possibile disinibizione paradossa; cadute</a:t>
            </a:r>
            <a:endParaRPr lang="it-IT" sz="33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74678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D</a:t>
            </a:r>
            <a:r>
              <a:rPr lang="it-IT" dirty="0" smtClean="0"/>
              <a:t>eficit </a:t>
            </a:r>
            <a:r>
              <a:rPr lang="it-IT" dirty="0"/>
              <a:t>cognitivi multipli costituiti da: </a:t>
            </a:r>
          </a:p>
          <a:p>
            <a:pPr marL="868362" indent="-514350">
              <a:buAutoNum type="alphaLcParenR"/>
            </a:pPr>
            <a:r>
              <a:rPr lang="it-IT" dirty="0" smtClean="0"/>
              <a:t>disfunzioni </a:t>
            </a:r>
            <a:r>
              <a:rPr lang="it-IT" dirty="0"/>
              <a:t>mnesiche (difficoltà di memorizzazione di nuove informazioni o di richiamare informazioni già acquisite); </a:t>
            </a:r>
          </a:p>
          <a:p>
            <a:pPr marL="801688" indent="-528638">
              <a:buAutoNum type="alphaLcParenR"/>
            </a:pPr>
            <a:r>
              <a:rPr lang="it-IT" dirty="0" smtClean="0"/>
              <a:t>alterazioni </a:t>
            </a:r>
            <a:r>
              <a:rPr lang="it-IT" dirty="0"/>
              <a:t>del linguaggio (afasie) </a:t>
            </a:r>
            <a:r>
              <a:rPr lang="it-IT" i="1" dirty="0" smtClean="0"/>
              <a:t>oppure </a:t>
            </a:r>
            <a:r>
              <a:rPr lang="it-IT" dirty="0" smtClean="0"/>
              <a:t>alterazioni </a:t>
            </a:r>
            <a:r>
              <a:rPr lang="it-IT" dirty="0"/>
              <a:t>della coordinazione motoria (aprassie</a:t>
            </a:r>
            <a:r>
              <a:rPr lang="it-IT" dirty="0" smtClean="0"/>
              <a:t>) </a:t>
            </a:r>
            <a:r>
              <a:rPr lang="it-IT" i="1" dirty="0" smtClean="0"/>
              <a:t>oppure </a:t>
            </a:r>
          </a:p>
          <a:p>
            <a:pPr marL="801688" indent="1588">
              <a:buNone/>
            </a:pPr>
            <a:r>
              <a:rPr lang="it-IT" dirty="0" smtClean="0"/>
              <a:t>alterazioni </a:t>
            </a:r>
            <a:r>
              <a:rPr lang="it-IT" dirty="0"/>
              <a:t>della capacità di riconoscere oggetti (agnosia</a:t>
            </a:r>
            <a:r>
              <a:rPr lang="it-IT" dirty="0" smtClean="0"/>
              <a:t>) </a:t>
            </a:r>
            <a:r>
              <a:rPr lang="it-IT" i="1" dirty="0" smtClean="0"/>
              <a:t>oppure</a:t>
            </a:r>
          </a:p>
          <a:p>
            <a:pPr marL="801688" indent="1588">
              <a:buNone/>
            </a:pPr>
            <a:r>
              <a:rPr lang="it-IT" dirty="0" smtClean="0"/>
              <a:t>alterazioni </a:t>
            </a:r>
            <a:r>
              <a:rPr lang="it-IT" dirty="0"/>
              <a:t>delle funzioni esecutive, di pianificazione e di programmazione delle </a:t>
            </a:r>
            <a:r>
              <a:rPr lang="it-IT" dirty="0" smtClean="0"/>
              <a:t>azioni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18723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/>
          </a:bodyPr>
          <a:lstStyle/>
          <a:p>
            <a:r>
              <a:rPr lang="it-IT" dirty="0"/>
              <a:t>I</a:t>
            </a:r>
            <a:r>
              <a:rPr lang="it-IT" dirty="0" smtClean="0"/>
              <a:t> </a:t>
            </a:r>
            <a:r>
              <a:rPr lang="it-IT" dirty="0"/>
              <a:t>deficit sopra descritti determinano una grave compromissione del funzionamento sociale e lavorativo; </a:t>
            </a:r>
            <a:endParaRPr lang="it-IT" dirty="0" smtClean="0"/>
          </a:p>
          <a:p>
            <a:r>
              <a:rPr lang="it-IT" dirty="0" smtClean="0"/>
              <a:t>I deficit </a:t>
            </a:r>
            <a:r>
              <a:rPr lang="it-IT" dirty="0"/>
              <a:t>sopra descritti rappresentano un significativo deterioramento del livello di funzionamento precedente; </a:t>
            </a:r>
            <a:endParaRPr lang="it-IT" dirty="0" smtClean="0"/>
          </a:p>
          <a:p>
            <a:r>
              <a:rPr lang="it-IT" dirty="0" smtClean="0"/>
              <a:t>I deficit </a:t>
            </a:r>
            <a:r>
              <a:rPr lang="it-IT" dirty="0"/>
              <a:t>sopra descritti non si verificano esclusivamente durante un quadro di delirium.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297628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Eziologia delle Demenze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Malattia di Alzheimer (50-60% di tutte le forme demenziali)</a:t>
            </a:r>
          </a:p>
          <a:p>
            <a:r>
              <a:rPr lang="it-IT" dirty="0" smtClean="0"/>
              <a:t>Demenza vascolare (10-20%)</a:t>
            </a:r>
          </a:p>
          <a:p>
            <a:pPr lvl="1"/>
            <a:r>
              <a:rPr lang="it-IT" dirty="0" smtClean="0"/>
              <a:t>Demenza multi-infartuale</a:t>
            </a:r>
          </a:p>
          <a:p>
            <a:pPr lvl="1"/>
            <a:r>
              <a:rPr lang="it-IT" dirty="0" err="1" smtClean="0"/>
              <a:t>Micorinfarti</a:t>
            </a:r>
            <a:r>
              <a:rPr lang="it-IT" dirty="0" smtClean="0"/>
              <a:t> corticali</a:t>
            </a:r>
          </a:p>
          <a:p>
            <a:pPr lvl="1"/>
            <a:r>
              <a:rPr lang="it-IT" dirty="0" smtClean="0"/>
              <a:t>Infarti lacunari</a:t>
            </a:r>
          </a:p>
          <a:p>
            <a:pPr lvl="1"/>
            <a:r>
              <a:rPr lang="it-IT" dirty="0" smtClean="0"/>
              <a:t>Malattia di </a:t>
            </a:r>
            <a:r>
              <a:rPr lang="it-IT" dirty="0" err="1" smtClean="0"/>
              <a:t>Binswanger</a:t>
            </a:r>
            <a:r>
              <a:rPr lang="it-IT" dirty="0" smtClean="0"/>
              <a:t> (encefalopatia </a:t>
            </a:r>
            <a:r>
              <a:rPr lang="it-IT" dirty="0" err="1" smtClean="0"/>
              <a:t>arterosclerotica</a:t>
            </a:r>
            <a:r>
              <a:rPr lang="it-IT" dirty="0" smtClean="0"/>
              <a:t> sottocorticale)</a:t>
            </a:r>
          </a:p>
          <a:p>
            <a:r>
              <a:rPr lang="it-IT" dirty="0" smtClean="0"/>
              <a:t>Farmaci e sostanze tossiche (1-5%, inclusa la demenza indotta da alcool o encefalopatia alcolica)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70951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Eziologia delle Demenze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Lesioni occupanti spazio (1-5%)</a:t>
            </a:r>
          </a:p>
          <a:p>
            <a:pPr lvl="1"/>
            <a:r>
              <a:rPr lang="it-IT" dirty="0" smtClean="0"/>
              <a:t>Tumori o metastasi cerebrali</a:t>
            </a:r>
          </a:p>
          <a:p>
            <a:pPr lvl="1"/>
            <a:r>
              <a:rPr lang="it-IT" dirty="0" smtClean="0"/>
              <a:t>Masse subdurali</a:t>
            </a:r>
          </a:p>
          <a:p>
            <a:pPr lvl="1"/>
            <a:r>
              <a:rPr lang="it-IT" dirty="0" smtClean="0"/>
              <a:t>Ascessi cerebrali</a:t>
            </a:r>
          </a:p>
          <a:p>
            <a:r>
              <a:rPr lang="it-IT" dirty="0" smtClean="0"/>
              <a:t>Malattie neurodegenerative</a:t>
            </a:r>
          </a:p>
          <a:p>
            <a:pPr lvl="1"/>
            <a:r>
              <a:rPr lang="it-IT" dirty="0" smtClean="0"/>
              <a:t>Malattia di Parkinson</a:t>
            </a:r>
          </a:p>
          <a:p>
            <a:pPr lvl="1"/>
            <a:r>
              <a:rPr lang="it-IT" dirty="0" smtClean="0"/>
              <a:t>Corea di Huntington</a:t>
            </a:r>
          </a:p>
          <a:p>
            <a:pPr lvl="1"/>
            <a:r>
              <a:rPr lang="it-IT" dirty="0" smtClean="0"/>
              <a:t>Paralisi </a:t>
            </a:r>
            <a:r>
              <a:rPr lang="it-IT" dirty="0" err="1" smtClean="0"/>
              <a:t>sopranucleare</a:t>
            </a:r>
            <a:r>
              <a:rPr lang="it-IT" dirty="0" smtClean="0"/>
              <a:t> progressiva</a:t>
            </a:r>
          </a:p>
          <a:p>
            <a:pPr lvl="1"/>
            <a:r>
              <a:rPr lang="it-IT" dirty="0" smtClean="0"/>
              <a:t>Malattia di </a:t>
            </a:r>
            <a:r>
              <a:rPr lang="it-IT" dirty="0" err="1" smtClean="0"/>
              <a:t>Pick</a:t>
            </a:r>
            <a:r>
              <a:rPr lang="it-IT" dirty="0" smtClean="0"/>
              <a:t> (o demenza </a:t>
            </a:r>
            <a:r>
              <a:rPr lang="it-IT" dirty="0" err="1" smtClean="0"/>
              <a:t>fronto</a:t>
            </a:r>
            <a:r>
              <a:rPr lang="it-IT" dirty="0" smtClean="0"/>
              <a:t>-temporale)</a:t>
            </a:r>
          </a:p>
          <a:p>
            <a:pPr lvl="1"/>
            <a:r>
              <a:rPr lang="it-IT" dirty="0" smtClean="0"/>
              <a:t>Malattia da corpi di </a:t>
            </a:r>
            <a:r>
              <a:rPr lang="it-IT" dirty="0" err="1" smtClean="0"/>
              <a:t>Lewy</a:t>
            </a:r>
            <a:endParaRPr lang="it-IT" dirty="0" smtClean="0"/>
          </a:p>
          <a:p>
            <a:pPr lvl="1"/>
            <a:r>
              <a:rPr lang="it-IT" dirty="0" smtClean="0"/>
              <a:t>Sclerosi laterale amiotrofica</a:t>
            </a:r>
          </a:p>
          <a:p>
            <a:pPr lvl="1"/>
            <a:r>
              <a:rPr lang="it-IT" dirty="0" smtClean="0"/>
              <a:t>Altre 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90179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Eziologia delle Demenze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Traumi cranici (tra cui la punch-</a:t>
            </a:r>
            <a:r>
              <a:rPr lang="it-IT" dirty="0" err="1" smtClean="0"/>
              <a:t>drunk</a:t>
            </a:r>
            <a:r>
              <a:rPr lang="it-IT" dirty="0" smtClean="0"/>
              <a:t> </a:t>
            </a:r>
            <a:r>
              <a:rPr lang="it-IT" dirty="0" err="1" smtClean="0"/>
              <a:t>syndrome</a:t>
            </a:r>
            <a:r>
              <a:rPr lang="it-IT" dirty="0" smtClean="0"/>
              <a:t>)</a:t>
            </a:r>
          </a:p>
          <a:p>
            <a:r>
              <a:rPr lang="it-IT" dirty="0" smtClean="0"/>
              <a:t>Anossia persistente</a:t>
            </a:r>
          </a:p>
          <a:p>
            <a:r>
              <a:rPr lang="it-IT" dirty="0" smtClean="0"/>
              <a:t>Idrocefalo normoteso</a:t>
            </a:r>
          </a:p>
          <a:p>
            <a:r>
              <a:rPr lang="it-IT" dirty="0" smtClean="0"/>
              <a:t>Infezioni cerebrali</a:t>
            </a:r>
          </a:p>
          <a:p>
            <a:pPr lvl="1"/>
            <a:r>
              <a:rPr lang="it-IT" dirty="0" smtClean="0"/>
              <a:t>Malattia di </a:t>
            </a:r>
            <a:r>
              <a:rPr lang="it-IT" dirty="0" err="1" smtClean="0"/>
              <a:t>Creutzfeld</a:t>
            </a:r>
            <a:r>
              <a:rPr lang="it-IT" dirty="0" smtClean="0"/>
              <a:t>-Jakob</a:t>
            </a:r>
          </a:p>
          <a:p>
            <a:pPr lvl="1"/>
            <a:r>
              <a:rPr lang="it-IT" dirty="0" smtClean="0"/>
              <a:t>AIDS </a:t>
            </a:r>
            <a:r>
              <a:rPr lang="it-IT" dirty="0" err="1" smtClean="0"/>
              <a:t>dementia</a:t>
            </a:r>
            <a:r>
              <a:rPr lang="it-IT" dirty="0" smtClean="0"/>
              <a:t> </a:t>
            </a:r>
            <a:r>
              <a:rPr lang="it-IT" dirty="0" err="1" smtClean="0"/>
              <a:t>complex</a:t>
            </a:r>
            <a:endParaRPr lang="it-IT" dirty="0" smtClean="0"/>
          </a:p>
          <a:p>
            <a:pPr lvl="1"/>
            <a:r>
              <a:rPr lang="it-IT" dirty="0" smtClean="0"/>
              <a:t>Encefaliti virali</a:t>
            </a:r>
          </a:p>
          <a:p>
            <a:pPr lvl="1"/>
            <a:r>
              <a:rPr lang="it-IT" dirty="0" smtClean="0"/>
              <a:t>Meningiti batteriche e fungine</a:t>
            </a:r>
          </a:p>
          <a:p>
            <a:pPr lvl="1"/>
            <a:r>
              <a:rPr lang="it-IT" dirty="0" err="1" smtClean="0"/>
              <a:t>Neurosifilide</a:t>
            </a:r>
            <a:r>
              <a:rPr lang="it-IT" dirty="0" smtClean="0"/>
              <a:t> </a:t>
            </a:r>
          </a:p>
          <a:p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71606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Eziologia delle Demenze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3945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Deficit nutrizionali</a:t>
            </a:r>
          </a:p>
          <a:p>
            <a:pPr lvl="1"/>
            <a:r>
              <a:rPr lang="it-IT" dirty="0" smtClean="0"/>
              <a:t>Encefalopatia di </a:t>
            </a:r>
            <a:r>
              <a:rPr lang="it-IT" dirty="0" err="1" smtClean="0"/>
              <a:t>Wernicke</a:t>
            </a:r>
            <a:endParaRPr lang="it-IT" dirty="0" smtClean="0"/>
          </a:p>
          <a:p>
            <a:pPr lvl="1"/>
            <a:r>
              <a:rPr lang="it-IT" dirty="0" smtClean="0"/>
              <a:t>Encefalopatia di </a:t>
            </a:r>
            <a:r>
              <a:rPr lang="it-IT" dirty="0" err="1" smtClean="0"/>
              <a:t>Korsakoff</a:t>
            </a:r>
            <a:endParaRPr lang="it-IT" dirty="0" smtClean="0"/>
          </a:p>
          <a:p>
            <a:pPr lvl="1"/>
            <a:r>
              <a:rPr lang="it-IT" dirty="0" smtClean="0"/>
              <a:t>Deficit di vitamina B12 o di acido folico</a:t>
            </a:r>
          </a:p>
          <a:p>
            <a:r>
              <a:rPr lang="it-IT" dirty="0" smtClean="0"/>
              <a:t>Malattie metaboliche</a:t>
            </a:r>
          </a:p>
          <a:p>
            <a:pPr lvl="1"/>
            <a:r>
              <a:rPr lang="it-IT" dirty="0" smtClean="0"/>
              <a:t>Demenza in corso di dialisi</a:t>
            </a:r>
          </a:p>
          <a:p>
            <a:pPr lvl="1"/>
            <a:r>
              <a:rPr lang="it-IT" dirty="0" err="1" smtClean="0"/>
              <a:t>Ipo</a:t>
            </a:r>
            <a:r>
              <a:rPr lang="it-IT" dirty="0" smtClean="0"/>
              <a:t>- o </a:t>
            </a:r>
            <a:r>
              <a:rPr lang="it-IT" dirty="0" err="1" smtClean="0"/>
              <a:t>iper</a:t>
            </a:r>
            <a:r>
              <a:rPr lang="it-IT" dirty="0" smtClean="0"/>
              <a:t>-tiroidismo</a:t>
            </a:r>
          </a:p>
          <a:p>
            <a:pPr lvl="1"/>
            <a:r>
              <a:rPr lang="it-IT" dirty="0" err="1" smtClean="0"/>
              <a:t>Ipo</a:t>
            </a:r>
            <a:r>
              <a:rPr lang="it-IT" dirty="0" smtClean="0"/>
              <a:t>- o iperparatiroidismo</a:t>
            </a:r>
          </a:p>
          <a:p>
            <a:pPr lvl="1"/>
            <a:r>
              <a:rPr lang="it-IT" dirty="0" smtClean="0"/>
              <a:t>Insufficienza epatica</a:t>
            </a:r>
          </a:p>
          <a:p>
            <a:pPr lvl="1"/>
            <a:r>
              <a:rPr lang="it-IT" dirty="0" smtClean="0"/>
              <a:t>Insufficienza renale grave</a:t>
            </a:r>
          </a:p>
          <a:p>
            <a:pPr lvl="1"/>
            <a:r>
              <a:rPr lang="it-IT" dirty="0" smtClean="0"/>
              <a:t>Sindrome di </a:t>
            </a:r>
            <a:r>
              <a:rPr lang="it-IT" dirty="0" err="1" smtClean="0"/>
              <a:t>Cushing</a:t>
            </a:r>
            <a:endParaRPr lang="it-IT" dirty="0" smtClean="0"/>
          </a:p>
          <a:p>
            <a:r>
              <a:rPr lang="it-IT" dirty="0" smtClean="0"/>
              <a:t>Malattie infiammatorie croniche</a:t>
            </a:r>
          </a:p>
          <a:p>
            <a:pPr lvl="1"/>
            <a:r>
              <a:rPr lang="it-IT" dirty="0" smtClean="0"/>
              <a:t>LES</a:t>
            </a:r>
          </a:p>
          <a:p>
            <a:pPr lvl="1"/>
            <a:r>
              <a:rPr lang="it-IT" dirty="0" smtClean="0"/>
              <a:t>Altre </a:t>
            </a:r>
            <a:r>
              <a:rPr lang="it-IT" dirty="0" err="1" smtClean="0"/>
              <a:t>vasculiti</a:t>
            </a:r>
            <a:r>
              <a:rPr lang="it-IT" dirty="0" smtClean="0"/>
              <a:t> cerebrali</a:t>
            </a:r>
          </a:p>
          <a:p>
            <a:pPr lvl="1"/>
            <a:r>
              <a:rPr lang="it-IT" dirty="0" smtClean="0"/>
              <a:t>Sclerosi multipla</a:t>
            </a:r>
          </a:p>
          <a:p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45840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Clinica delle Demenze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Esordio insidioso, decorso cronico ingravescente</a:t>
            </a:r>
          </a:p>
          <a:p>
            <a:r>
              <a:rPr lang="it-IT" dirty="0" smtClean="0"/>
              <a:t>Non alterazioni dello stato di coscienza, almeno in fase iniziale</a:t>
            </a:r>
          </a:p>
          <a:p>
            <a:r>
              <a:rPr lang="it-IT" dirty="0" smtClean="0"/>
              <a:t>Lacune mnesiche progressivamente più vaste</a:t>
            </a:r>
          </a:p>
          <a:p>
            <a:r>
              <a:rPr lang="it-IT" dirty="0" smtClean="0"/>
              <a:t>Inizialmente: alterazione della memoria a breve termine</a:t>
            </a:r>
          </a:p>
          <a:p>
            <a:r>
              <a:rPr lang="it-IT" dirty="0" smtClean="0"/>
              <a:t>Successivamente: perdita anche della memoria remota, con conservazione solo delle tracce mnesiche più precoci</a:t>
            </a:r>
          </a:p>
        </p:txBody>
      </p:sp>
    </p:spTree>
    <p:extLst>
      <p:ext uri="{BB962C8B-B14F-4D97-AF65-F5344CB8AC3E}">
        <p14:creationId xmlns:p14="http://schemas.microsoft.com/office/powerpoint/2010/main" val="793180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Clinica delle Demenze/2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/>
          </a:bodyPr>
          <a:lstStyle/>
          <a:p>
            <a:r>
              <a:rPr lang="it-IT" dirty="0" smtClean="0"/>
              <a:t>Deterioramento delle capacità di critica e di giudizio</a:t>
            </a:r>
          </a:p>
          <a:p>
            <a:r>
              <a:rPr lang="it-IT" dirty="0"/>
              <a:t>Disordini dell’orientamento, spazio-temporale e nella persona</a:t>
            </a:r>
          </a:p>
          <a:p>
            <a:r>
              <a:rPr lang="it-IT" dirty="0"/>
              <a:t>Pensiero concreto (perdita della capacità simbolica e astrattiva</a:t>
            </a:r>
            <a:r>
              <a:rPr lang="it-IT" dirty="0" smtClean="0"/>
              <a:t>)</a:t>
            </a:r>
          </a:p>
          <a:p>
            <a:r>
              <a:rPr lang="it-IT" dirty="0" smtClean="0"/>
              <a:t>In fase più avanzata compaiono sintomi psicotici: ideazione delirante, </a:t>
            </a:r>
            <a:r>
              <a:rPr lang="it-IT" dirty="0" err="1" smtClean="0"/>
              <a:t>dispercezioni</a:t>
            </a:r>
            <a:r>
              <a:rPr lang="it-IT" dirty="0" smtClean="0"/>
              <a:t>, grossolane bizzarrie comportamentali </a:t>
            </a:r>
            <a:endParaRPr lang="it-IT" dirty="0"/>
          </a:p>
          <a:p>
            <a:endParaRPr lang="it-IT" dirty="0" smtClean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252415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Clinica delle Demenze/3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703"/>
          </a:xfrm>
        </p:spPr>
        <p:txBody>
          <a:bodyPr>
            <a:normAutofit/>
          </a:bodyPr>
          <a:lstStyle/>
          <a:p>
            <a:r>
              <a:rPr lang="it-IT" dirty="0" smtClean="0"/>
              <a:t>Nelle fasi iniziali la percezione della perdita di performance cognitive può portare a manifestazioni </a:t>
            </a:r>
            <a:r>
              <a:rPr lang="it-IT" dirty="0" err="1" smtClean="0"/>
              <a:t>simil</a:t>
            </a:r>
            <a:r>
              <a:rPr lang="it-IT" dirty="0" smtClean="0"/>
              <a:t>-depressive</a:t>
            </a:r>
          </a:p>
          <a:p>
            <a:r>
              <a:rPr lang="it-IT" dirty="0" smtClean="0"/>
              <a:t>Nelle fasi iniziali può evidenziarsi anche un cambio di caratteristiche di personalità: svogliatezza, fatuità, perdita di interesse; oppure: litigiosità, sospettosità, disinibizione 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108248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457200" y="1498013"/>
            <a:ext cx="3851533" cy="502843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6632" y="1607501"/>
            <a:ext cx="36977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u="sng" dirty="0" smtClean="0"/>
              <a:t>Demenza</a:t>
            </a:r>
          </a:p>
          <a:p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Andamento cronico</a:t>
            </a:r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Esordio insidioso</a:t>
            </a:r>
          </a:p>
          <a:p>
            <a:pPr marL="285750" indent="-285750">
              <a:buFont typeface="Arial"/>
              <a:buChar char="•"/>
            </a:pPr>
            <a:r>
              <a:rPr lang="it-IT" sz="2400" dirty="0"/>
              <a:t>Stato di coscienza non </a:t>
            </a:r>
            <a:r>
              <a:rPr lang="it-IT" sz="2400" dirty="0" smtClean="0"/>
              <a:t>alterato</a:t>
            </a:r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Turbe comportamentali presenti in fase avanzata ma non eclatanti</a:t>
            </a:r>
            <a:endParaRPr lang="it-IT" sz="2400" dirty="0"/>
          </a:p>
          <a:p>
            <a:pPr marL="285750" indent="-285750">
              <a:buFont typeface="Arial"/>
              <a:buChar char="•"/>
            </a:pPr>
            <a:endParaRPr lang="it-IT" dirty="0" smtClean="0"/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4918236" y="1505737"/>
            <a:ext cx="3851533" cy="50207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5007668" y="1615226"/>
            <a:ext cx="369779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u="sng" dirty="0" smtClean="0"/>
              <a:t>Delirium</a:t>
            </a:r>
          </a:p>
          <a:p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Quadro acuto o </a:t>
            </a:r>
            <a:r>
              <a:rPr lang="it-IT" sz="2400" dirty="0" err="1" smtClean="0"/>
              <a:t>iper</a:t>
            </a:r>
            <a:r>
              <a:rPr lang="it-IT" sz="2400" dirty="0" smtClean="0"/>
              <a:t>-acuto</a:t>
            </a:r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Esordio rapido</a:t>
            </a:r>
          </a:p>
          <a:p>
            <a:pPr marL="285750" indent="-285750">
              <a:buFont typeface="Arial"/>
              <a:buChar char="•"/>
            </a:pPr>
            <a:r>
              <a:rPr lang="it-IT" sz="2400" dirty="0"/>
              <a:t>Stato di coscienza </a:t>
            </a:r>
            <a:r>
              <a:rPr lang="it-IT" sz="2400" dirty="0" smtClean="0"/>
              <a:t>alterato in senso confusionale o sub-confusionale</a:t>
            </a:r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Turbe comportamentali eclatanti, con </a:t>
            </a:r>
            <a:r>
              <a:rPr lang="it-IT" sz="2400" dirty="0" err="1" smtClean="0"/>
              <a:t>dispercezioni</a:t>
            </a:r>
            <a:r>
              <a:rPr lang="it-IT" sz="2400" dirty="0" smtClean="0"/>
              <a:t>, agitazione </a:t>
            </a:r>
            <a:r>
              <a:rPr lang="it-IT" sz="2400" dirty="0" err="1" smtClean="0"/>
              <a:t>psico</a:t>
            </a:r>
            <a:r>
              <a:rPr lang="it-IT" sz="2400" dirty="0" smtClean="0"/>
              <a:t>-motoria</a:t>
            </a:r>
            <a:endParaRPr lang="it-IT" sz="2400" dirty="0"/>
          </a:p>
          <a:p>
            <a:pPr marL="285750" indent="-285750">
              <a:buFont typeface="Arial"/>
              <a:buChar char="•"/>
            </a:pPr>
            <a:endParaRPr lang="it-IT" dirty="0" smtClean="0"/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38862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457200" y="1449788"/>
            <a:ext cx="3851533" cy="535998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6632" y="1607501"/>
            <a:ext cx="369779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u="sng" dirty="0" smtClean="0"/>
              <a:t>Demenza</a:t>
            </a:r>
          </a:p>
          <a:p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/>
              <a:t>Decorso ingravescente del declino </a:t>
            </a:r>
            <a:r>
              <a:rPr lang="it-IT" sz="2400" dirty="0" smtClean="0"/>
              <a:t>cognitivo</a:t>
            </a:r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Disfunzione cognitiva stabile</a:t>
            </a:r>
          </a:p>
          <a:p>
            <a:pPr marL="273050" indent="-273050">
              <a:buFont typeface="Arial"/>
              <a:buChar char="•"/>
            </a:pPr>
            <a:r>
              <a:rPr lang="it-IT" sz="2400" dirty="0" smtClean="0"/>
              <a:t>Non patologie affettive in anamnesi</a:t>
            </a:r>
          </a:p>
          <a:p>
            <a:pPr marL="273050" indent="-273050">
              <a:buFont typeface="Arial"/>
              <a:buChar char="•"/>
            </a:pPr>
            <a:r>
              <a:rPr lang="it-IT" sz="2400" dirty="0" smtClean="0"/>
              <a:t>Indifferenza rispetto al declino cognitivo</a:t>
            </a:r>
          </a:p>
          <a:p>
            <a:pPr marL="273050" indent="-273050">
              <a:buFont typeface="Arial"/>
              <a:buChar char="•"/>
            </a:pPr>
            <a:r>
              <a:rPr lang="it-IT" sz="2400" dirty="0" smtClean="0"/>
              <a:t>Quadro neuroradiologico suggestivo di processo neurologico in atto</a:t>
            </a:r>
          </a:p>
          <a:p>
            <a:pPr marL="285750" indent="-285750">
              <a:buFont typeface="Arial"/>
              <a:buChar char="•"/>
            </a:pPr>
            <a:endParaRPr lang="it-IT" dirty="0" smtClean="0"/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4918236" y="1457512"/>
            <a:ext cx="3851533" cy="53522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5007668" y="1518776"/>
            <a:ext cx="3697793" cy="6555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u="sng" dirty="0" err="1"/>
              <a:t>P</a:t>
            </a:r>
            <a:r>
              <a:rPr lang="it-IT" sz="2400" u="sng" dirty="0" err="1" smtClean="0"/>
              <a:t>seudodemenza</a:t>
            </a:r>
            <a:endParaRPr lang="it-IT" sz="2400" u="sng" dirty="0" smtClean="0"/>
          </a:p>
          <a:p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Declino cognitivo non ingravescente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/>
              <a:t>Fluttuazione delle performance cognitive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/>
              <a:t>Anamnesi remota positiva per patologie affettive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/>
              <a:t>Forte angoscia e consapevolezza del declino cognitivo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/>
              <a:t>Negatività alle indagini neuroradiologiche</a:t>
            </a:r>
          </a:p>
          <a:p>
            <a:pPr marL="342900" indent="-342900">
              <a:buFont typeface="Arial"/>
              <a:buChar char="•"/>
            </a:pPr>
            <a:endParaRPr lang="it-IT" sz="2400" dirty="0" smtClean="0"/>
          </a:p>
          <a:p>
            <a:pPr marL="285750" indent="-285750">
              <a:buFont typeface="Arial"/>
              <a:buChar char="•"/>
            </a:pPr>
            <a:endParaRPr lang="it-IT" sz="2400" dirty="0"/>
          </a:p>
          <a:p>
            <a:pPr marL="285750" indent="-285750">
              <a:buFont typeface="Arial"/>
              <a:buChar char="•"/>
            </a:pPr>
            <a:endParaRPr lang="it-IT" dirty="0" smtClean="0"/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90895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457200" y="1449788"/>
            <a:ext cx="3851533" cy="34691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6632" y="1880776"/>
            <a:ext cx="369779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u="sng" dirty="0" smtClean="0"/>
              <a:t>Demenza</a:t>
            </a:r>
          </a:p>
          <a:p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Lacune mnesiche multiple ed ingravescenti</a:t>
            </a:r>
          </a:p>
          <a:p>
            <a:pPr marL="273050" indent="-273050">
              <a:buFont typeface="Arial"/>
              <a:buChar char="•"/>
            </a:pPr>
            <a:r>
              <a:rPr lang="it-IT" sz="2400" dirty="0" smtClean="0"/>
              <a:t>Netto rallentamento dei processi di pensiero</a:t>
            </a:r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Punteggi bassi all’MMSE</a:t>
            </a:r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4918236" y="1457513"/>
            <a:ext cx="3851533" cy="34614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5007668" y="1518776"/>
            <a:ext cx="36977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u="sng" dirty="0" smtClean="0"/>
              <a:t>Declino cognitivo </a:t>
            </a:r>
            <a:r>
              <a:rPr lang="it-IT" sz="2400" u="sng" dirty="0" err="1" smtClean="0"/>
              <a:t>parafisiologico</a:t>
            </a:r>
            <a:endParaRPr lang="it-IT" sz="2400" u="sng" dirty="0" smtClean="0"/>
          </a:p>
          <a:p>
            <a:endParaRPr lang="it-IT" sz="2400" dirty="0"/>
          </a:p>
          <a:p>
            <a:pPr marL="285750" indent="-285750">
              <a:buFont typeface="Arial"/>
              <a:buChar char="•"/>
            </a:pPr>
            <a:r>
              <a:rPr lang="it-IT" sz="2400" dirty="0" smtClean="0"/>
              <a:t>Lievi lacune mnesiche e bradipsichismo</a:t>
            </a:r>
          </a:p>
          <a:p>
            <a:pPr marL="273050" indent="-273050">
              <a:buFont typeface="Arial"/>
              <a:buChar char="•"/>
            </a:pPr>
            <a:r>
              <a:rPr lang="it-IT" sz="2400" dirty="0" smtClean="0"/>
              <a:t>Punteggi all’MMSE meno bassi di quanto ci si potrebbe aspettare</a:t>
            </a:r>
          </a:p>
          <a:p>
            <a:pPr marL="285750" indent="-285750">
              <a:buFont typeface="Arial"/>
              <a:buChar char="•"/>
            </a:pPr>
            <a:endParaRPr lang="it-IT" sz="2400" dirty="0"/>
          </a:p>
          <a:p>
            <a:pPr marL="285750" indent="-285750">
              <a:buFont typeface="Arial"/>
              <a:buChar char="•"/>
            </a:pPr>
            <a:endParaRPr lang="it-IT" dirty="0" smtClean="0"/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40647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Trattamento della 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Trattamenti specifici delle eventuali patologie di base (laddove possibile)</a:t>
            </a:r>
          </a:p>
          <a:p>
            <a:r>
              <a:rPr lang="it-IT" dirty="0" smtClean="0"/>
              <a:t>Rendere l’ambiente di vita del paziente cognitivamente “stimolante”</a:t>
            </a:r>
          </a:p>
          <a:p>
            <a:r>
              <a:rPr lang="it-IT" dirty="0" smtClean="0"/>
              <a:t>Evitare farmaci ad azione anti-colinergica o BDZ</a:t>
            </a:r>
          </a:p>
          <a:p>
            <a:r>
              <a:rPr lang="it-IT" dirty="0" smtClean="0"/>
              <a:t>Per le turbe comportamentali: antipsicotici a basso dosaggio, soprattutto atipici (ma attenzione ad ipotensione ortostatica e cadute)</a:t>
            </a:r>
          </a:p>
          <a:p>
            <a:r>
              <a:rPr lang="it-IT" dirty="0" smtClean="0"/>
              <a:t>Utilizzare farmaci pro-cognitivi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99455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Disturbi Amnestici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A</a:t>
            </a:r>
            <a:r>
              <a:rPr lang="it-IT" dirty="0" smtClean="0"/>
              <a:t>lterazioni </a:t>
            </a:r>
            <a:r>
              <a:rPr lang="it-IT" dirty="0"/>
              <a:t>della memoria a breve ed a lungo termine per le quali sia possibile descrivere una specifica eziologia organica, tossica o iatrogena </a:t>
            </a:r>
            <a:endParaRPr lang="it-IT" dirty="0" smtClean="0"/>
          </a:p>
          <a:p>
            <a:r>
              <a:rPr lang="it-IT" dirty="0" smtClean="0"/>
              <a:t>Le altre funzioni cognitive sono poco o nulla alterate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7477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Eziologia dei 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Sindrome (o psicosi) di </a:t>
            </a:r>
            <a:r>
              <a:rPr lang="it-IT" dirty="0" err="1" smtClean="0"/>
              <a:t>Korsakoff</a:t>
            </a:r>
            <a:r>
              <a:rPr lang="it-IT" dirty="0" smtClean="0"/>
              <a:t>: deficit di tiamina in alcolisti cronici;</a:t>
            </a:r>
          </a:p>
          <a:p>
            <a:r>
              <a:rPr lang="it-IT" dirty="0" smtClean="0"/>
              <a:t>Patologie cerebrali:</a:t>
            </a:r>
          </a:p>
          <a:p>
            <a:pPr lvl="1"/>
            <a:r>
              <a:rPr lang="it-IT" dirty="0" smtClean="0"/>
              <a:t>Crisi convulsive</a:t>
            </a:r>
          </a:p>
          <a:p>
            <a:pPr lvl="1"/>
            <a:r>
              <a:rPr lang="it-IT" dirty="0" smtClean="0"/>
              <a:t>Traumi cranici</a:t>
            </a:r>
          </a:p>
          <a:p>
            <a:pPr lvl="1"/>
            <a:r>
              <a:rPr lang="it-IT" dirty="0" smtClean="0"/>
              <a:t>Tumori cerebrali</a:t>
            </a:r>
          </a:p>
          <a:p>
            <a:pPr lvl="1"/>
            <a:r>
              <a:rPr lang="it-IT" dirty="0" smtClean="0"/>
              <a:t>Malattie cerebrovascolari</a:t>
            </a:r>
          </a:p>
          <a:p>
            <a:pPr lvl="1"/>
            <a:r>
              <a:rPr lang="it-IT" dirty="0" smtClean="0"/>
              <a:t>Interventi neurochirurgici</a:t>
            </a:r>
          </a:p>
          <a:p>
            <a:pPr lvl="1"/>
            <a:r>
              <a:rPr lang="it-IT" dirty="0" smtClean="0"/>
              <a:t>Encefalite da herpes simplex virus</a:t>
            </a:r>
          </a:p>
          <a:p>
            <a:pPr lvl="1"/>
            <a:r>
              <a:rPr lang="it-IT" dirty="0" smtClean="0"/>
              <a:t>Ipossia </a:t>
            </a:r>
          </a:p>
          <a:p>
            <a:pPr lvl="1"/>
            <a:r>
              <a:rPr lang="it-IT" dirty="0" smtClean="0"/>
              <a:t>ECT</a:t>
            </a:r>
          </a:p>
          <a:p>
            <a:pPr lvl="1"/>
            <a:r>
              <a:rPr lang="it-IT" dirty="0" smtClean="0"/>
              <a:t>Sclerosi multipla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51059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Eziologia dei 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Cause iatrogene o da esposizione a sostanze tossiche:</a:t>
            </a:r>
          </a:p>
          <a:p>
            <a:pPr lvl="1"/>
            <a:r>
              <a:rPr lang="it-IT" dirty="0" smtClean="0"/>
              <a:t>Alcool</a:t>
            </a:r>
          </a:p>
          <a:p>
            <a:pPr lvl="1"/>
            <a:r>
              <a:rPr lang="it-IT" dirty="0" smtClean="0"/>
              <a:t>Neurotossici, inclusi metalli pesanti e prodotti industriali</a:t>
            </a:r>
          </a:p>
          <a:p>
            <a:pPr lvl="1"/>
            <a:r>
              <a:rPr lang="it-IT" dirty="0" smtClean="0"/>
              <a:t>Benzodiazepine (e altri sedativo-ipnotici)</a:t>
            </a:r>
          </a:p>
          <a:p>
            <a:pPr lvl="1"/>
            <a:r>
              <a:rPr lang="it-IT" dirty="0" smtClean="0"/>
              <a:t>Molti farmaci di uso generale, se in sovradosaggio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08899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Clinica dei 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/>
              <a:t>I</a:t>
            </a:r>
            <a:r>
              <a:rPr lang="it-IT" dirty="0" smtClean="0"/>
              <a:t>ncapacità </a:t>
            </a:r>
            <a:r>
              <a:rPr lang="it-IT" dirty="0"/>
              <a:t>di apprendere nuove informazioni o di rievocare informazioni precedentemente acquisite </a:t>
            </a:r>
            <a:endParaRPr lang="it-IT" dirty="0" smtClean="0"/>
          </a:p>
          <a:p>
            <a:r>
              <a:rPr lang="it-IT" dirty="0" smtClean="0"/>
              <a:t>Generalmente, non altre alterazioni cognitive</a:t>
            </a:r>
          </a:p>
          <a:p>
            <a:r>
              <a:rPr lang="it-IT" dirty="0"/>
              <a:t>N</a:t>
            </a:r>
            <a:r>
              <a:rPr lang="it-IT" dirty="0" smtClean="0"/>
              <a:t>otevole </a:t>
            </a:r>
            <a:r>
              <a:rPr lang="it-IT" dirty="0"/>
              <a:t>compromissione del funzionamento sociale e lavorativo ed un declino rispetto al grado di funzionamento precedente </a:t>
            </a:r>
            <a:endParaRPr lang="it-IT" dirty="0" smtClean="0"/>
          </a:p>
          <a:p>
            <a:r>
              <a:rPr lang="it-IT" dirty="0"/>
              <a:t>T</a:t>
            </a:r>
            <a:r>
              <a:rPr lang="it-IT" dirty="0" smtClean="0"/>
              <a:t>ransitorie </a:t>
            </a:r>
            <a:r>
              <a:rPr lang="it-IT" dirty="0"/>
              <a:t>(durata inferiore a un mese) o </a:t>
            </a:r>
            <a:r>
              <a:rPr lang="it-IT" dirty="0" smtClean="0"/>
              <a:t>persistenti (</a:t>
            </a:r>
            <a:r>
              <a:rPr lang="it-IT" dirty="0"/>
              <a:t>se l'alterazione dura più di un mese) </a:t>
            </a:r>
          </a:p>
        </p:txBody>
      </p:sp>
    </p:spTree>
    <p:extLst>
      <p:ext uri="{BB962C8B-B14F-4D97-AF65-F5344CB8AC3E}">
        <p14:creationId xmlns:p14="http://schemas.microsoft.com/office/powerpoint/2010/main" val="1992622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Diagnosi differenziale dei 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098525"/>
            <a:ext cx="8229600" cy="3592027"/>
          </a:xfrm>
        </p:spPr>
        <p:txBody>
          <a:bodyPr>
            <a:normAutofit/>
          </a:bodyPr>
          <a:lstStyle/>
          <a:p>
            <a:r>
              <a:rPr lang="it-IT" dirty="0" smtClean="0"/>
              <a:t>Delirium e Demenza: presenza di molteplici alterazioni cognitive oltre a quelle mnesiche</a:t>
            </a:r>
          </a:p>
          <a:p>
            <a:r>
              <a:rPr lang="it-IT" dirty="0" smtClean="0"/>
              <a:t>Disturbo Dissociativo (Amnesia Psicogena): esordio in concomitanza con </a:t>
            </a:r>
            <a:r>
              <a:rPr lang="it-IT" i="1" dirty="0" smtClean="0"/>
              <a:t>life-</a:t>
            </a:r>
            <a:r>
              <a:rPr lang="it-IT" i="1" dirty="0" err="1" smtClean="0"/>
              <a:t>stressors</a:t>
            </a:r>
            <a:r>
              <a:rPr lang="it-IT" i="1" dirty="0" smtClean="0"/>
              <a:t>; </a:t>
            </a:r>
            <a:r>
              <a:rPr lang="it-IT" dirty="0" smtClean="0"/>
              <a:t>amnesie lacunari e selettive; disorientamento nel </a:t>
            </a:r>
            <a:r>
              <a:rPr lang="it-IT" dirty="0" err="1" smtClean="0"/>
              <a:t>sè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929964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Psicopatologia speciale delle psicosi organiche </a:t>
            </a:r>
          </a:p>
        </p:txBody>
      </p:sp>
    </p:spTree>
    <p:extLst>
      <p:ext uri="{BB962C8B-B14F-4D97-AF65-F5344CB8AC3E}">
        <p14:creationId xmlns:p14="http://schemas.microsoft.com/office/powerpoint/2010/main" val="66388560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Alterazione fluttuante dello stato di coscienza</a:t>
            </a:r>
          </a:p>
          <a:p>
            <a:r>
              <a:rPr lang="it-IT" dirty="0" smtClean="0"/>
              <a:t>Ridotta abilità di focalizzare, mantenere o spostare l’attenzione</a:t>
            </a:r>
          </a:p>
          <a:p>
            <a:r>
              <a:rPr lang="it-IT" dirty="0" smtClean="0"/>
              <a:t>Fluttuazioni durante la giornata, con frequente peggioramento nelle ore serali e notturne</a:t>
            </a:r>
          </a:p>
          <a:p>
            <a:r>
              <a:rPr lang="it-IT" dirty="0" smtClean="0"/>
              <a:t>Sintomi e segni prodromici: ansia, sonnolenza o insonnia, incubi, irrequietezza motoria, </a:t>
            </a:r>
            <a:r>
              <a:rPr lang="it-IT" dirty="0" err="1" smtClean="0"/>
              <a:t>dispercezioni</a:t>
            </a:r>
            <a:r>
              <a:rPr lang="it-IT" dirty="0" smtClean="0"/>
              <a:t> transitorie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1208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Aumento della vigilanza e della lucidità con iperattività (tipico dei delirium tossici)</a:t>
            </a:r>
          </a:p>
          <a:p>
            <a:pPr marL="0" indent="0" algn="ctr">
              <a:buNone/>
            </a:pPr>
            <a:r>
              <a:rPr lang="it-IT" i="1" dirty="0" smtClean="0"/>
              <a:t>Oppure</a:t>
            </a:r>
          </a:p>
          <a:p>
            <a:r>
              <a:rPr lang="it-IT" dirty="0" smtClean="0"/>
              <a:t>Riduzione della vigilanza, della lucidità e della attività (più frequente nelle forme organiche)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63702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Disorientamento temporale</a:t>
            </a:r>
          </a:p>
          <a:p>
            <a:r>
              <a:rPr lang="it-IT" dirty="0" smtClean="0"/>
              <a:t>Disorientamento spaziale e nella persona nei casi più avanzati </a:t>
            </a:r>
          </a:p>
          <a:p>
            <a:r>
              <a:rPr lang="it-IT" dirty="0" smtClean="0"/>
              <a:t>Eloquio disorganizzato, incoerente, non pertinente</a:t>
            </a:r>
          </a:p>
          <a:p>
            <a:r>
              <a:rPr lang="it-IT" dirty="0" smtClean="0"/>
              <a:t>Ridotta comprensione dei discorsi altrui</a:t>
            </a:r>
          </a:p>
          <a:p>
            <a:r>
              <a:rPr lang="it-IT" dirty="0" smtClean="0"/>
              <a:t>Deficit della memoria a breve ed a lungo termine</a:t>
            </a:r>
          </a:p>
          <a:p>
            <a:r>
              <a:rPr lang="it-IT" dirty="0" smtClean="0"/>
              <a:t>Deficit della formazione di tracce mnesiche</a:t>
            </a:r>
          </a:p>
          <a:p>
            <a:r>
              <a:rPr lang="it-IT" dirty="0" smtClean="0"/>
              <a:t>Ridotte performance cognitive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76255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Ideazione delirante di tipo persecutorio, non sistematizzata</a:t>
            </a:r>
          </a:p>
          <a:p>
            <a:r>
              <a:rPr lang="it-IT" dirty="0" smtClean="0"/>
              <a:t>Illusioni visive e uditive</a:t>
            </a:r>
          </a:p>
          <a:p>
            <a:r>
              <a:rPr lang="it-IT" dirty="0" smtClean="0"/>
              <a:t>Allucinazioni visive e uditive</a:t>
            </a:r>
          </a:p>
          <a:p>
            <a:r>
              <a:rPr lang="it-IT" dirty="0" smtClean="0"/>
              <a:t>Distraibilità per stimolazioni irrilevanti</a:t>
            </a:r>
          </a:p>
          <a:p>
            <a:r>
              <a:rPr lang="it-IT" dirty="0" smtClean="0"/>
              <a:t>Facilmente agitati da novità</a:t>
            </a:r>
          </a:p>
          <a:p>
            <a:r>
              <a:rPr lang="it-IT" dirty="0" smtClean="0"/>
              <a:t>Elevata labilità emotiva</a:t>
            </a:r>
          </a:p>
          <a:p>
            <a:r>
              <a:rPr lang="it-IT" dirty="0" smtClean="0"/>
              <a:t>Prevalenza di rabbia, paura immotivata o addirittura furore con </a:t>
            </a:r>
            <a:r>
              <a:rPr lang="it-IT" dirty="0" err="1" smtClean="0"/>
              <a:t>discontrollo</a:t>
            </a:r>
            <a:r>
              <a:rPr lang="it-IT" dirty="0" smtClean="0"/>
              <a:t> impulsivo</a:t>
            </a:r>
          </a:p>
        </p:txBody>
      </p:sp>
    </p:spTree>
    <p:extLst>
      <p:ext uri="{BB962C8B-B14F-4D97-AF65-F5344CB8AC3E}">
        <p14:creationId xmlns:p14="http://schemas.microsoft.com/office/powerpoint/2010/main" val="361121820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Sonno frammentato</a:t>
            </a:r>
          </a:p>
          <a:p>
            <a:r>
              <a:rPr lang="it-IT" dirty="0" smtClean="0"/>
              <a:t>Inversione ciclo sonno-veglia</a:t>
            </a:r>
          </a:p>
          <a:p>
            <a:r>
              <a:rPr lang="it-IT" dirty="0" smtClean="0"/>
              <a:t>Esacerbazione dei sintomi al momento di andare a letto (fenomeno noto come </a:t>
            </a:r>
            <a:r>
              <a:rPr lang="it-IT" i="1" dirty="0" err="1" smtClean="0"/>
              <a:t>sundowning</a:t>
            </a:r>
            <a:r>
              <a:rPr lang="it-IT" dirty="0" smtClean="0"/>
              <a:t>) </a:t>
            </a:r>
          </a:p>
          <a:p>
            <a:pPr marL="0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563916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Obiettività generale nel delirium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Bradicardia o, più frequentemente, tachicardia </a:t>
            </a:r>
          </a:p>
          <a:p>
            <a:r>
              <a:rPr lang="it-IT" dirty="0" err="1"/>
              <a:t>I</a:t>
            </a:r>
            <a:r>
              <a:rPr lang="it-IT" dirty="0" err="1" smtClean="0"/>
              <a:t>po</a:t>
            </a:r>
            <a:r>
              <a:rPr lang="it-IT" dirty="0" smtClean="0"/>
              <a:t>- o </a:t>
            </a:r>
            <a:r>
              <a:rPr lang="it-IT" dirty="0" err="1" smtClean="0"/>
              <a:t>iper</a:t>
            </a:r>
            <a:r>
              <a:rPr lang="it-IT" dirty="0" smtClean="0"/>
              <a:t>-tensione </a:t>
            </a:r>
          </a:p>
          <a:p>
            <a:r>
              <a:rPr lang="it-IT" dirty="0"/>
              <a:t>A</a:t>
            </a:r>
            <a:r>
              <a:rPr lang="it-IT" dirty="0" smtClean="0"/>
              <a:t>ritmie</a:t>
            </a:r>
          </a:p>
          <a:p>
            <a:r>
              <a:rPr lang="it-IT" dirty="0" smtClean="0"/>
              <a:t>Ipertermia; </a:t>
            </a:r>
            <a:r>
              <a:rPr lang="it-IT" dirty="0" err="1" smtClean="0"/>
              <a:t>diaferesi</a:t>
            </a:r>
            <a:endParaRPr lang="it-IT" dirty="0" smtClean="0"/>
          </a:p>
          <a:p>
            <a:r>
              <a:rPr lang="it-IT" dirty="0" smtClean="0"/>
              <a:t>Tachipnea</a:t>
            </a:r>
          </a:p>
          <a:p>
            <a:r>
              <a:rPr lang="it-IT" dirty="0" smtClean="0"/>
              <a:t>Segni neurologici generali e focali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823944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60950"/>
            <a:ext cx="8229600" cy="4861953"/>
          </a:xfrm>
        </p:spPr>
        <p:txBody>
          <a:bodyPr numCol="2" anchor="t">
            <a:normAutofit fontScale="85000" lnSpcReduction="20000"/>
          </a:bodyPr>
          <a:lstStyle/>
          <a:p>
            <a:pPr>
              <a:buFont typeface="Courier New"/>
              <a:buChar char="o"/>
            </a:pPr>
            <a:r>
              <a:rPr lang="it-IT" dirty="0" smtClean="0"/>
              <a:t>Aspetto generale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Stato di coscienza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Orientamento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Attenzione e concentrazione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Memoria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Funzioni cognitive superiori – Capacità di critica e di giudizio 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 pensiero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dell’eloquio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Senso-percezioni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Tono dell’umore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Affettività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Ansia e somatizzazioni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Volitività e controllo degli impulsi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Ritmo sonno-veglia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Consapevolezza di malattia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Assetto di personalità</a:t>
            </a:r>
          </a:p>
          <a:p>
            <a:pPr>
              <a:buFont typeface="Courier New"/>
              <a:buChar char="o"/>
            </a:pP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Esame di Stato Mentale nel Delirium</a:t>
            </a:r>
            <a:endParaRPr lang="it-IT" dirty="0"/>
          </a:p>
        </p:txBody>
      </p:sp>
      <p:grpSp>
        <p:nvGrpSpPr>
          <p:cNvPr id="11" name="Gruppo 10"/>
          <p:cNvGrpSpPr/>
          <p:nvPr/>
        </p:nvGrpSpPr>
        <p:grpSpPr>
          <a:xfrm>
            <a:off x="473277" y="2298726"/>
            <a:ext cx="330591" cy="241125"/>
            <a:chOff x="457200" y="2282651"/>
            <a:chExt cx="330591" cy="241125"/>
          </a:xfrm>
        </p:grpSpPr>
        <p:cxnSp>
          <p:nvCxnSpPr>
            <p:cNvPr id="8" name="Connettore 1 7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ttore 1 9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o 29"/>
          <p:cNvGrpSpPr/>
          <p:nvPr/>
        </p:nvGrpSpPr>
        <p:grpSpPr>
          <a:xfrm>
            <a:off x="472613" y="1896226"/>
            <a:ext cx="330591" cy="241125"/>
            <a:chOff x="457200" y="2282651"/>
            <a:chExt cx="330591" cy="241125"/>
          </a:xfrm>
        </p:grpSpPr>
        <p:cxnSp>
          <p:nvCxnSpPr>
            <p:cNvPr id="31" name="Connettore 1 30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ttore 1 31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o 44"/>
          <p:cNvGrpSpPr/>
          <p:nvPr/>
        </p:nvGrpSpPr>
        <p:grpSpPr>
          <a:xfrm>
            <a:off x="473277" y="2692251"/>
            <a:ext cx="330591" cy="241125"/>
            <a:chOff x="457200" y="2282651"/>
            <a:chExt cx="330591" cy="241125"/>
          </a:xfrm>
        </p:grpSpPr>
        <p:cxnSp>
          <p:nvCxnSpPr>
            <p:cNvPr id="46" name="Connettore 1 45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ttore 1 46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uppo 47"/>
          <p:cNvGrpSpPr/>
          <p:nvPr/>
        </p:nvGrpSpPr>
        <p:grpSpPr>
          <a:xfrm>
            <a:off x="489354" y="3101851"/>
            <a:ext cx="330591" cy="241125"/>
            <a:chOff x="457200" y="2282651"/>
            <a:chExt cx="330591" cy="241125"/>
          </a:xfrm>
        </p:grpSpPr>
        <p:cxnSp>
          <p:nvCxnSpPr>
            <p:cNvPr id="49" name="Connettore 1 48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nettore 1 49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o 50"/>
          <p:cNvGrpSpPr/>
          <p:nvPr/>
        </p:nvGrpSpPr>
        <p:grpSpPr>
          <a:xfrm>
            <a:off x="471949" y="3857375"/>
            <a:ext cx="330591" cy="241125"/>
            <a:chOff x="457200" y="2282651"/>
            <a:chExt cx="330591" cy="241125"/>
          </a:xfrm>
        </p:grpSpPr>
        <p:cxnSp>
          <p:nvCxnSpPr>
            <p:cNvPr id="52" name="Connettore 1 51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ttore 1 52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o 53"/>
          <p:cNvGrpSpPr/>
          <p:nvPr/>
        </p:nvGrpSpPr>
        <p:grpSpPr>
          <a:xfrm>
            <a:off x="486698" y="4267288"/>
            <a:ext cx="330591" cy="241125"/>
            <a:chOff x="457200" y="2282651"/>
            <a:chExt cx="330591" cy="241125"/>
          </a:xfrm>
        </p:grpSpPr>
        <p:cxnSp>
          <p:nvCxnSpPr>
            <p:cNvPr id="55" name="Connettore 1 54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nettore 1 55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po 56"/>
          <p:cNvGrpSpPr/>
          <p:nvPr/>
        </p:nvGrpSpPr>
        <p:grpSpPr>
          <a:xfrm>
            <a:off x="473277" y="5328552"/>
            <a:ext cx="330591" cy="241125"/>
            <a:chOff x="457200" y="2282651"/>
            <a:chExt cx="330591" cy="241125"/>
          </a:xfrm>
        </p:grpSpPr>
        <p:cxnSp>
          <p:nvCxnSpPr>
            <p:cNvPr id="58" name="Connettore 1 57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ttore 1 58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o 59"/>
          <p:cNvGrpSpPr/>
          <p:nvPr/>
        </p:nvGrpSpPr>
        <p:grpSpPr>
          <a:xfrm>
            <a:off x="476458" y="6084078"/>
            <a:ext cx="330591" cy="241125"/>
            <a:chOff x="457200" y="2282651"/>
            <a:chExt cx="330591" cy="241125"/>
          </a:xfrm>
        </p:grpSpPr>
        <p:cxnSp>
          <p:nvCxnSpPr>
            <p:cNvPr id="61" name="Connettore 1 60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ttore 1 61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uppo 62"/>
          <p:cNvGrpSpPr/>
          <p:nvPr/>
        </p:nvGrpSpPr>
        <p:grpSpPr>
          <a:xfrm>
            <a:off x="4491952" y="2282651"/>
            <a:ext cx="330591" cy="241125"/>
            <a:chOff x="457200" y="2282651"/>
            <a:chExt cx="330591" cy="241125"/>
          </a:xfrm>
        </p:grpSpPr>
        <p:cxnSp>
          <p:nvCxnSpPr>
            <p:cNvPr id="64" name="Connettore 1 63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ttore 1 64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o 65"/>
          <p:cNvGrpSpPr/>
          <p:nvPr/>
        </p:nvGrpSpPr>
        <p:grpSpPr>
          <a:xfrm>
            <a:off x="4508029" y="3101851"/>
            <a:ext cx="330591" cy="241125"/>
            <a:chOff x="457200" y="2282651"/>
            <a:chExt cx="330591" cy="241125"/>
          </a:xfrm>
        </p:grpSpPr>
        <p:cxnSp>
          <p:nvCxnSpPr>
            <p:cNvPr id="67" name="Connettore 1 66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ttore 1 67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uppo 68"/>
          <p:cNvGrpSpPr/>
          <p:nvPr/>
        </p:nvGrpSpPr>
        <p:grpSpPr>
          <a:xfrm>
            <a:off x="4491952" y="3945787"/>
            <a:ext cx="330591" cy="241125"/>
            <a:chOff x="457200" y="2282651"/>
            <a:chExt cx="330591" cy="241125"/>
          </a:xfrm>
        </p:grpSpPr>
        <p:cxnSp>
          <p:nvCxnSpPr>
            <p:cNvPr id="70" name="Connettore 1 69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ttore 1 70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o 71"/>
          <p:cNvGrpSpPr/>
          <p:nvPr/>
        </p:nvGrpSpPr>
        <p:grpSpPr>
          <a:xfrm>
            <a:off x="4491952" y="4669477"/>
            <a:ext cx="330591" cy="241125"/>
            <a:chOff x="457200" y="2282651"/>
            <a:chExt cx="330591" cy="241125"/>
          </a:xfrm>
        </p:grpSpPr>
        <p:cxnSp>
          <p:nvCxnSpPr>
            <p:cNvPr id="73" name="Connettore 1 72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nettore 1 73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67077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Alcune considerazioni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94103"/>
          </a:xfrm>
        </p:spPr>
        <p:txBody>
          <a:bodyPr>
            <a:normAutofit/>
          </a:bodyPr>
          <a:lstStyle/>
          <a:p>
            <a:r>
              <a:rPr lang="it-IT" dirty="0" smtClean="0"/>
              <a:t>L’esame di stato mentale non è dirimente ma il suo profilo (con specificazione della tipologia di alterazione per ciascun dominio sintomatologico-funzionale) è fortemente suggestivo di una specifica patologia</a:t>
            </a:r>
          </a:p>
          <a:p>
            <a:r>
              <a:rPr lang="it-IT" dirty="0" smtClean="0"/>
              <a:t>L’esame di stato mentale è esclusivamente </a:t>
            </a:r>
            <a:r>
              <a:rPr lang="it-IT" b="1" i="1" u="sng" dirty="0" smtClean="0"/>
              <a:t>formale,</a:t>
            </a:r>
            <a:r>
              <a:rPr lang="it-IT" dirty="0" smtClean="0"/>
              <a:t> non entra cioè nel merito del contenuto dei sintomi e della loro psicodinamica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20729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69053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Segni prodromici o iniziali: difficoltà e </a:t>
            </a:r>
            <a:r>
              <a:rPr lang="it-IT" dirty="0" err="1" smtClean="0"/>
              <a:t>affaticabilità</a:t>
            </a:r>
            <a:r>
              <a:rPr lang="it-IT" dirty="0" smtClean="0"/>
              <a:t> a sostenere compiti mentali prima svolti con relativa facilità; tendenza a sbagliare o “arrancare” per compiti nuovi; tendenza a risolvere i problemi mediante soluzioni strategiche (es.: scrivere da parte la procedura)</a:t>
            </a:r>
          </a:p>
          <a:p>
            <a:r>
              <a:rPr lang="it-IT" dirty="0" smtClean="0"/>
              <a:t>Progressiva perdita di capacità di svolgere compiti anche facili, come fare la spesa, preparare il caffè, ecc.</a:t>
            </a:r>
          </a:p>
          <a:p>
            <a:r>
              <a:rPr lang="it-IT" dirty="0" smtClean="0"/>
              <a:t>In fase avanzata: necessità di ausilio continuativo anche per compiti elementari della vita quotidiana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5092168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69053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Grave deficit della memoria a breve termine</a:t>
            </a:r>
          </a:p>
          <a:p>
            <a:r>
              <a:rPr lang="it-IT" dirty="0" smtClean="0"/>
              <a:t>In fase avanzata, grave compromissione della memoria a lungo termine e della memoria remota; permangono solo le informazioni acquisite in epoca precoce</a:t>
            </a:r>
          </a:p>
          <a:p>
            <a:r>
              <a:rPr lang="it-IT" dirty="0" smtClean="0"/>
              <a:t>Livello di coscienza inalterato</a:t>
            </a:r>
          </a:p>
          <a:p>
            <a:r>
              <a:rPr lang="it-IT" dirty="0" smtClean="0"/>
              <a:t>Grave e progressiva compromissione dell’orientamento, in tutti i parametri </a:t>
            </a:r>
          </a:p>
          <a:p>
            <a:r>
              <a:rPr lang="it-IT" dirty="0" smtClean="0"/>
              <a:t>Compromissione della critica e del giudizio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030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69053"/>
          </a:xfrm>
        </p:spPr>
        <p:txBody>
          <a:bodyPr>
            <a:normAutofit/>
          </a:bodyPr>
          <a:lstStyle/>
          <a:p>
            <a:r>
              <a:rPr lang="it-IT" dirty="0" smtClean="0"/>
              <a:t>Afasia </a:t>
            </a:r>
          </a:p>
          <a:p>
            <a:r>
              <a:rPr lang="it-IT" dirty="0"/>
              <a:t>E</a:t>
            </a:r>
            <a:r>
              <a:rPr lang="it-IT" dirty="0" smtClean="0"/>
              <a:t>loquio vago, circostanziale, impreciso</a:t>
            </a:r>
          </a:p>
          <a:p>
            <a:r>
              <a:rPr lang="it-IT" dirty="0" smtClean="0"/>
              <a:t>Significativa modificazione rispetto alla personalità </a:t>
            </a:r>
            <a:r>
              <a:rPr lang="it-IT" dirty="0" err="1" smtClean="0"/>
              <a:t>premorbosa</a:t>
            </a:r>
            <a:endParaRPr lang="it-IT" dirty="0" smtClean="0"/>
          </a:p>
          <a:p>
            <a:r>
              <a:rPr lang="it-IT" dirty="0" err="1" smtClean="0"/>
              <a:t>Dispercezioni</a:t>
            </a:r>
            <a:r>
              <a:rPr lang="it-IT" dirty="0" smtClean="0"/>
              <a:t> (20-30%)</a:t>
            </a:r>
          </a:p>
          <a:p>
            <a:r>
              <a:rPr lang="it-IT" dirty="0" smtClean="0"/>
              <a:t>Ideazione delirante di stampo persecutorio (30-40%), non sistematizzata</a:t>
            </a:r>
          </a:p>
          <a:p>
            <a:r>
              <a:rPr lang="it-IT" dirty="0" smtClean="0"/>
              <a:t>Grave propensione alla aggressività fisica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81301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Demenza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Sintomi ansioso-depressivi molto comuni</a:t>
            </a:r>
          </a:p>
          <a:p>
            <a:r>
              <a:rPr lang="it-IT" dirty="0" smtClean="0"/>
              <a:t>Frequente dissociazione affettiva</a:t>
            </a:r>
          </a:p>
          <a:p>
            <a:r>
              <a:rPr lang="it-IT" dirty="0" smtClean="0"/>
              <a:t>Segni neurologici:</a:t>
            </a:r>
          </a:p>
          <a:p>
            <a:pPr lvl="1"/>
            <a:r>
              <a:rPr lang="it-IT" dirty="0" smtClean="0"/>
              <a:t>Aprassia; agnosia</a:t>
            </a:r>
          </a:p>
          <a:p>
            <a:pPr lvl="1"/>
            <a:r>
              <a:rPr lang="it-IT" dirty="0" smtClean="0"/>
              <a:t>Crisi epilettiche</a:t>
            </a:r>
          </a:p>
          <a:p>
            <a:pPr lvl="1"/>
            <a:r>
              <a:rPr lang="it-IT" dirty="0" smtClean="0"/>
              <a:t>Manifestazioni varie in relazione alla tipologia di demenza</a:t>
            </a:r>
          </a:p>
          <a:p>
            <a:pPr lvl="1"/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09135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60950"/>
            <a:ext cx="8229600" cy="4861953"/>
          </a:xfrm>
        </p:spPr>
        <p:txBody>
          <a:bodyPr numCol="2" anchor="t">
            <a:normAutofit fontScale="85000" lnSpcReduction="20000"/>
          </a:bodyPr>
          <a:lstStyle/>
          <a:p>
            <a:pPr>
              <a:buFont typeface="Courier New"/>
              <a:buChar char="o"/>
            </a:pPr>
            <a:r>
              <a:rPr lang="it-IT" dirty="0" smtClean="0"/>
              <a:t>Aspetto generale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Stato di coscienza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Orientamento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Attenzione e concentrazione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Memoria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Funzioni cognitive superiori – Capacità di critica e di giudizio 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 pensiero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dell’eloquio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Senso-percezioni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Tono dell’umore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Affettività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Ansia e somatizzazioni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Volitività e controllo degli impulsi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Ritmo sonno-veglia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Consapevolezza di malattia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Assetto di personalità</a:t>
            </a:r>
          </a:p>
          <a:p>
            <a:pPr>
              <a:buFont typeface="Courier New"/>
              <a:buChar char="o"/>
            </a:pP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236" y="274638"/>
            <a:ext cx="8509949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Esame di Stato Mentale nella Demenza</a:t>
            </a:r>
            <a:endParaRPr lang="it-IT" dirty="0"/>
          </a:p>
        </p:txBody>
      </p:sp>
      <p:grpSp>
        <p:nvGrpSpPr>
          <p:cNvPr id="30" name="Gruppo 29"/>
          <p:cNvGrpSpPr/>
          <p:nvPr/>
        </p:nvGrpSpPr>
        <p:grpSpPr>
          <a:xfrm>
            <a:off x="472613" y="1880151"/>
            <a:ext cx="330591" cy="241125"/>
            <a:chOff x="457200" y="2282651"/>
            <a:chExt cx="330591" cy="241125"/>
          </a:xfrm>
        </p:grpSpPr>
        <p:cxnSp>
          <p:nvCxnSpPr>
            <p:cNvPr id="31" name="Connettore 1 30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ttore 1 31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o 44"/>
          <p:cNvGrpSpPr/>
          <p:nvPr/>
        </p:nvGrpSpPr>
        <p:grpSpPr>
          <a:xfrm>
            <a:off x="473277" y="2692251"/>
            <a:ext cx="330591" cy="241125"/>
            <a:chOff x="457200" y="2282651"/>
            <a:chExt cx="330591" cy="241125"/>
          </a:xfrm>
        </p:grpSpPr>
        <p:cxnSp>
          <p:nvCxnSpPr>
            <p:cNvPr id="46" name="Connettore 1 45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ttore 1 46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o 50"/>
          <p:cNvGrpSpPr/>
          <p:nvPr/>
        </p:nvGrpSpPr>
        <p:grpSpPr>
          <a:xfrm>
            <a:off x="471949" y="3857375"/>
            <a:ext cx="330591" cy="241125"/>
            <a:chOff x="457200" y="2282651"/>
            <a:chExt cx="330591" cy="241125"/>
          </a:xfrm>
        </p:grpSpPr>
        <p:cxnSp>
          <p:nvCxnSpPr>
            <p:cNvPr id="52" name="Connettore 1 51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ttore 1 52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uppo 53"/>
          <p:cNvGrpSpPr/>
          <p:nvPr/>
        </p:nvGrpSpPr>
        <p:grpSpPr>
          <a:xfrm>
            <a:off x="486698" y="4267288"/>
            <a:ext cx="330591" cy="241125"/>
            <a:chOff x="457200" y="2282651"/>
            <a:chExt cx="330591" cy="241125"/>
          </a:xfrm>
        </p:grpSpPr>
        <p:cxnSp>
          <p:nvCxnSpPr>
            <p:cNvPr id="55" name="Connettore 1 54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nettore 1 55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po 56"/>
          <p:cNvGrpSpPr/>
          <p:nvPr/>
        </p:nvGrpSpPr>
        <p:grpSpPr>
          <a:xfrm>
            <a:off x="473277" y="5328552"/>
            <a:ext cx="330591" cy="241125"/>
            <a:chOff x="457200" y="2282651"/>
            <a:chExt cx="330591" cy="241125"/>
          </a:xfrm>
        </p:grpSpPr>
        <p:cxnSp>
          <p:nvCxnSpPr>
            <p:cNvPr id="58" name="Connettore 1 57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ttore 1 58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o 59"/>
          <p:cNvGrpSpPr/>
          <p:nvPr/>
        </p:nvGrpSpPr>
        <p:grpSpPr>
          <a:xfrm>
            <a:off x="476458" y="6084078"/>
            <a:ext cx="330591" cy="241125"/>
            <a:chOff x="457200" y="2282651"/>
            <a:chExt cx="330591" cy="241125"/>
          </a:xfrm>
        </p:grpSpPr>
        <p:cxnSp>
          <p:nvCxnSpPr>
            <p:cNvPr id="61" name="Connettore 1 60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ttore 1 61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uppo 62"/>
          <p:cNvGrpSpPr/>
          <p:nvPr/>
        </p:nvGrpSpPr>
        <p:grpSpPr>
          <a:xfrm>
            <a:off x="4491952" y="2282651"/>
            <a:ext cx="330591" cy="241125"/>
            <a:chOff x="457200" y="2282651"/>
            <a:chExt cx="330591" cy="241125"/>
          </a:xfrm>
        </p:grpSpPr>
        <p:cxnSp>
          <p:nvCxnSpPr>
            <p:cNvPr id="64" name="Connettore 1 63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Connettore 1 64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o 65"/>
          <p:cNvGrpSpPr/>
          <p:nvPr/>
        </p:nvGrpSpPr>
        <p:grpSpPr>
          <a:xfrm>
            <a:off x="4491952" y="2708326"/>
            <a:ext cx="330591" cy="241125"/>
            <a:chOff x="457200" y="2282651"/>
            <a:chExt cx="330591" cy="241125"/>
          </a:xfrm>
        </p:grpSpPr>
        <p:cxnSp>
          <p:nvCxnSpPr>
            <p:cNvPr id="67" name="Connettore 1 66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ttore 1 67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uppo 75"/>
          <p:cNvGrpSpPr/>
          <p:nvPr/>
        </p:nvGrpSpPr>
        <p:grpSpPr>
          <a:xfrm>
            <a:off x="4491952" y="3109576"/>
            <a:ext cx="330591" cy="241125"/>
            <a:chOff x="457200" y="2282651"/>
            <a:chExt cx="330591" cy="241125"/>
          </a:xfrm>
        </p:grpSpPr>
        <p:cxnSp>
          <p:nvCxnSpPr>
            <p:cNvPr id="77" name="Connettore 1 76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Connettore 1 77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o 81"/>
          <p:cNvGrpSpPr/>
          <p:nvPr/>
        </p:nvGrpSpPr>
        <p:grpSpPr>
          <a:xfrm>
            <a:off x="4491952" y="3527526"/>
            <a:ext cx="330591" cy="241125"/>
            <a:chOff x="457200" y="2282651"/>
            <a:chExt cx="330591" cy="241125"/>
          </a:xfrm>
        </p:grpSpPr>
        <p:cxnSp>
          <p:nvCxnSpPr>
            <p:cNvPr id="83" name="Connettore 1 82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Connettore 1 83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uppo 84"/>
          <p:cNvGrpSpPr/>
          <p:nvPr/>
        </p:nvGrpSpPr>
        <p:grpSpPr>
          <a:xfrm>
            <a:off x="4491952" y="3945476"/>
            <a:ext cx="330591" cy="241125"/>
            <a:chOff x="457200" y="2282651"/>
            <a:chExt cx="330591" cy="241125"/>
          </a:xfrm>
        </p:grpSpPr>
        <p:cxnSp>
          <p:nvCxnSpPr>
            <p:cNvPr id="86" name="Connettore 1 85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Connettore 1 86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o 87"/>
          <p:cNvGrpSpPr/>
          <p:nvPr/>
        </p:nvGrpSpPr>
        <p:grpSpPr>
          <a:xfrm>
            <a:off x="4491952" y="5826251"/>
            <a:ext cx="330591" cy="241125"/>
            <a:chOff x="457200" y="2282651"/>
            <a:chExt cx="330591" cy="241125"/>
          </a:xfrm>
        </p:grpSpPr>
        <p:cxnSp>
          <p:nvCxnSpPr>
            <p:cNvPr id="89" name="Connettore 1 88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Connettore 1 89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2738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Amnesia retrograda e anterograda</a:t>
            </a:r>
          </a:p>
          <a:p>
            <a:r>
              <a:rPr lang="it-IT" dirty="0" smtClean="0"/>
              <a:t>Compromissione della memoria recente, della memoria a breve termine ed in alcuni casi della memoria a lungo termine</a:t>
            </a:r>
          </a:p>
          <a:p>
            <a:r>
              <a:rPr lang="it-IT" dirty="0" smtClean="0"/>
              <a:t>Non frequentemente: disorientamento spazio-temporale</a:t>
            </a:r>
          </a:p>
          <a:p>
            <a:r>
              <a:rPr lang="it-IT" dirty="0"/>
              <a:t>M</a:t>
            </a:r>
            <a:r>
              <a:rPr lang="it-IT" dirty="0" smtClean="0"/>
              <a:t>odificazioni fini o grossolane della personalità</a:t>
            </a:r>
          </a:p>
          <a:p>
            <a:r>
              <a:rPr lang="it-IT" dirty="0" smtClean="0"/>
              <a:t>Confabulazioni</a:t>
            </a:r>
          </a:p>
          <a:p>
            <a:r>
              <a:rPr lang="it-IT" dirty="0" smtClean="0"/>
              <a:t>Scarsa consapevolezza di malattia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780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91225"/>
            <a:ext cx="8229600" cy="513522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it-IT" b="1" i="1" dirty="0" smtClean="0"/>
              <a:t>Amnesia Globale Transitoria</a:t>
            </a:r>
          </a:p>
          <a:p>
            <a:r>
              <a:rPr lang="it-IT" dirty="0"/>
              <a:t>E</a:t>
            </a:r>
            <a:r>
              <a:rPr lang="it-IT" dirty="0" smtClean="0"/>
              <a:t>pisodica </a:t>
            </a:r>
            <a:r>
              <a:rPr lang="it-IT" dirty="0"/>
              <a:t>amnesia coinvolgente tutte le modalità mnesiche; </a:t>
            </a:r>
            <a:endParaRPr lang="it-IT" dirty="0" smtClean="0"/>
          </a:p>
          <a:p>
            <a:r>
              <a:rPr lang="it-IT" dirty="0"/>
              <a:t>S</a:t>
            </a:r>
            <a:r>
              <a:rPr lang="it-IT" dirty="0" smtClean="0"/>
              <a:t>tato </a:t>
            </a:r>
            <a:r>
              <a:rPr lang="it-IT" dirty="0"/>
              <a:t>di coscienza vigile con memoria remota intatta; </a:t>
            </a:r>
            <a:endParaRPr lang="it-IT" dirty="0" smtClean="0"/>
          </a:p>
          <a:p>
            <a:r>
              <a:rPr lang="it-IT" dirty="0"/>
              <a:t>R</a:t>
            </a:r>
            <a:r>
              <a:rPr lang="it-IT" dirty="0" smtClean="0"/>
              <a:t>isoluzione </a:t>
            </a:r>
            <a:r>
              <a:rPr lang="it-IT" dirty="0"/>
              <a:t>in poche ore; </a:t>
            </a:r>
            <a:endParaRPr lang="it-IT" dirty="0" smtClean="0"/>
          </a:p>
          <a:p>
            <a:r>
              <a:rPr lang="it-IT" dirty="0"/>
              <a:t>D</a:t>
            </a:r>
            <a:r>
              <a:rPr lang="it-IT" dirty="0" smtClean="0"/>
              <a:t>isorientamento </a:t>
            </a:r>
            <a:r>
              <a:rPr lang="it-IT" dirty="0"/>
              <a:t>e </a:t>
            </a:r>
            <a:r>
              <a:rPr lang="it-IT" dirty="0" smtClean="0"/>
              <a:t>sub-confusione </a:t>
            </a:r>
            <a:r>
              <a:rPr lang="it-IT" dirty="0"/>
              <a:t>successivi all'episodio </a:t>
            </a:r>
            <a:endParaRPr lang="it-IT" dirty="0" smtClean="0"/>
          </a:p>
          <a:p>
            <a:r>
              <a:rPr lang="it-IT" dirty="0" smtClean="0"/>
              <a:t>Si verifica soprattutto in seguito ad eventi cerebrovascolari o a fenomeni epilettici</a:t>
            </a:r>
            <a:endParaRPr lang="it-IT" dirty="0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 dirty="0" smtClean="0"/>
              <a:t>Disturbi Amnestici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67981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505485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it-IT" b="1" i="1" dirty="0" smtClean="0"/>
              <a:t>Sindrome di </a:t>
            </a:r>
            <a:r>
              <a:rPr lang="it-IT" b="1" i="1" dirty="0" err="1" smtClean="0"/>
              <a:t>Korsakoff</a:t>
            </a:r>
            <a:endParaRPr lang="it-IT" b="1" i="1" dirty="0" smtClean="0"/>
          </a:p>
          <a:p>
            <a:r>
              <a:rPr lang="it-IT" dirty="0" smtClean="0"/>
              <a:t>Da deficit di tiamina soprattutto in alcolisti cronici ma anche in:</a:t>
            </a:r>
          </a:p>
          <a:p>
            <a:pPr lvl="1"/>
            <a:r>
              <a:rPr lang="it-IT" dirty="0" smtClean="0"/>
              <a:t>Digiuno prolungato</a:t>
            </a:r>
          </a:p>
          <a:p>
            <a:pPr lvl="1"/>
            <a:r>
              <a:rPr lang="it-IT" dirty="0" smtClean="0"/>
              <a:t>Carcinoma gastrico</a:t>
            </a:r>
          </a:p>
          <a:p>
            <a:pPr lvl="1"/>
            <a:r>
              <a:rPr lang="it-IT" dirty="0" smtClean="0"/>
              <a:t>Emodialisi</a:t>
            </a:r>
          </a:p>
          <a:p>
            <a:pPr lvl="1"/>
            <a:r>
              <a:rPr lang="it-IT" dirty="0" smtClean="0"/>
              <a:t>Iperalimentazione endovenosa prolungata</a:t>
            </a:r>
          </a:p>
          <a:p>
            <a:pPr lvl="1"/>
            <a:r>
              <a:rPr lang="it-IT" dirty="0" err="1" smtClean="0"/>
              <a:t>Plicatura</a:t>
            </a:r>
            <a:r>
              <a:rPr lang="it-IT" dirty="0" smtClean="0"/>
              <a:t> gastrica</a:t>
            </a:r>
          </a:p>
          <a:p>
            <a:r>
              <a:rPr lang="it-IT" dirty="0" smtClean="0"/>
              <a:t>Spesso associata a “Encefalopatia di </a:t>
            </a:r>
            <a:r>
              <a:rPr lang="it-IT" dirty="0" err="1" smtClean="0"/>
              <a:t>Wernicke</a:t>
            </a:r>
            <a:r>
              <a:rPr lang="it-IT" dirty="0" smtClean="0"/>
              <a:t>” caratterizzata da: sindrome amnestica, oftalmoplegia, confusione, atassia</a:t>
            </a:r>
          </a:p>
        </p:txBody>
      </p:sp>
    </p:spTree>
    <p:extLst>
      <p:ext uri="{BB962C8B-B14F-4D97-AF65-F5344CB8AC3E}">
        <p14:creationId xmlns:p14="http://schemas.microsoft.com/office/powerpoint/2010/main" val="1163314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505485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it-IT" b="1" i="1" dirty="0" smtClean="0"/>
              <a:t>Sindrome di </a:t>
            </a:r>
            <a:r>
              <a:rPr lang="it-IT" b="1" i="1" dirty="0" err="1" smtClean="0"/>
              <a:t>Korsakoff</a:t>
            </a:r>
            <a:endParaRPr lang="it-IT" b="1" i="1" dirty="0" smtClean="0"/>
          </a:p>
          <a:p>
            <a:r>
              <a:rPr lang="it-IT" dirty="0" smtClean="0"/>
              <a:t>Esordio graduale</a:t>
            </a:r>
          </a:p>
          <a:p>
            <a:r>
              <a:rPr lang="it-IT" dirty="0" smtClean="0"/>
              <a:t>Più compromessa la memoria recente</a:t>
            </a:r>
          </a:p>
          <a:p>
            <a:r>
              <a:rPr lang="it-IT" dirty="0" smtClean="0"/>
              <a:t>Disturbi amnestici “coperti” con fantasiose confabulazioni</a:t>
            </a:r>
          </a:p>
          <a:p>
            <a:r>
              <a:rPr lang="it-IT" dirty="0" smtClean="0"/>
              <a:t>Apatia e passività</a:t>
            </a:r>
          </a:p>
          <a:p>
            <a:r>
              <a:rPr lang="it-IT" dirty="0" smtClean="0"/>
              <a:t>In alcuni casi: delirium</a:t>
            </a:r>
          </a:p>
          <a:p>
            <a:r>
              <a:rPr lang="it-IT" dirty="0" smtClean="0"/>
              <a:t>Mentre gli altri sintomi regrediscono abbastanza facilmente con la </a:t>
            </a:r>
            <a:r>
              <a:rPr lang="it-IT" dirty="0" err="1" smtClean="0"/>
              <a:t>supplementazione</a:t>
            </a:r>
            <a:r>
              <a:rPr lang="it-IT" dirty="0" smtClean="0"/>
              <a:t> di tiamina, la sindrome amnestica può essere persistente</a:t>
            </a:r>
          </a:p>
        </p:txBody>
      </p:sp>
    </p:spTree>
    <p:extLst>
      <p:ext uri="{BB962C8B-B14F-4D97-AF65-F5344CB8AC3E}">
        <p14:creationId xmlns:p14="http://schemas.microsoft.com/office/powerpoint/2010/main" val="1394640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Disturbi Amnestici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50548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b="1" i="1" dirty="0" smtClean="0"/>
              <a:t>Black-out alcolici</a:t>
            </a:r>
          </a:p>
          <a:p>
            <a:r>
              <a:rPr lang="it-IT" dirty="0" smtClean="0"/>
              <a:t>In seguito ad abuso grave di alcolici</a:t>
            </a:r>
          </a:p>
          <a:p>
            <a:r>
              <a:rPr lang="it-IT" dirty="0" smtClean="0"/>
              <a:t>Incapacità di rammentare il periodo di tempo durante il quale si era intossicati</a:t>
            </a:r>
          </a:p>
          <a:p>
            <a:r>
              <a:rPr lang="it-IT" dirty="0" smtClean="0"/>
              <a:t>Possibile messa in atto di condotte criminose, violente, anti-sociali o comunque socialmente non accettabili o imbarazzanti</a:t>
            </a:r>
          </a:p>
        </p:txBody>
      </p:sp>
    </p:spTree>
    <p:extLst>
      <p:ext uri="{BB962C8B-B14F-4D97-AF65-F5344CB8AC3E}">
        <p14:creationId xmlns:p14="http://schemas.microsoft.com/office/powerpoint/2010/main" val="3285502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60950"/>
            <a:ext cx="8229600" cy="4861953"/>
          </a:xfrm>
        </p:spPr>
        <p:txBody>
          <a:bodyPr numCol="2" anchor="t">
            <a:normAutofit fontScale="85000" lnSpcReduction="20000"/>
          </a:bodyPr>
          <a:lstStyle/>
          <a:p>
            <a:pPr>
              <a:buFont typeface="Courier New"/>
              <a:buChar char="o"/>
            </a:pPr>
            <a:r>
              <a:rPr lang="it-IT" dirty="0" smtClean="0"/>
              <a:t>Aspetto generale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Stato di coscienza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Orientamento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Attenzione e concentrazione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Memoria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Funzioni cognitive superiori – Capacità di critica e di giudizio 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 pensiero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dell’eloquio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Senso-percezioni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Tono dell’umore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Affettività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Ansia e somatizzazioni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Volitività e controllo degli impulsi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Ritmo sonno-veglia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Consapevolezza di malattia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Assetto di personalità</a:t>
            </a:r>
          </a:p>
          <a:p>
            <a:pPr>
              <a:buFont typeface="Courier New"/>
              <a:buChar char="o"/>
            </a:pP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231" y="306788"/>
            <a:ext cx="8939014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Esame di Stato Mentale nei Disturbi Amnestici</a:t>
            </a:r>
            <a:endParaRPr lang="it-IT" dirty="0"/>
          </a:p>
        </p:txBody>
      </p:sp>
      <p:grpSp>
        <p:nvGrpSpPr>
          <p:cNvPr id="45" name="Gruppo 44"/>
          <p:cNvGrpSpPr/>
          <p:nvPr/>
        </p:nvGrpSpPr>
        <p:grpSpPr>
          <a:xfrm>
            <a:off x="473277" y="2692251"/>
            <a:ext cx="330591" cy="241125"/>
            <a:chOff x="457200" y="2282651"/>
            <a:chExt cx="330591" cy="241125"/>
          </a:xfrm>
        </p:grpSpPr>
        <p:cxnSp>
          <p:nvCxnSpPr>
            <p:cNvPr id="46" name="Connettore 1 45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ttore 1 46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o 50"/>
          <p:cNvGrpSpPr/>
          <p:nvPr/>
        </p:nvGrpSpPr>
        <p:grpSpPr>
          <a:xfrm>
            <a:off x="471949" y="3857375"/>
            <a:ext cx="330591" cy="241125"/>
            <a:chOff x="457200" y="2282651"/>
            <a:chExt cx="330591" cy="241125"/>
          </a:xfrm>
        </p:grpSpPr>
        <p:cxnSp>
          <p:nvCxnSpPr>
            <p:cNvPr id="52" name="Connettore 1 51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ttore 1 52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o 59"/>
          <p:cNvGrpSpPr/>
          <p:nvPr/>
        </p:nvGrpSpPr>
        <p:grpSpPr>
          <a:xfrm>
            <a:off x="476458" y="6084078"/>
            <a:ext cx="330591" cy="241125"/>
            <a:chOff x="457200" y="2282651"/>
            <a:chExt cx="330591" cy="241125"/>
          </a:xfrm>
        </p:grpSpPr>
        <p:cxnSp>
          <p:nvCxnSpPr>
            <p:cNvPr id="61" name="Connettore 1 60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nettore 1 61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uppo 84"/>
          <p:cNvGrpSpPr/>
          <p:nvPr/>
        </p:nvGrpSpPr>
        <p:grpSpPr>
          <a:xfrm>
            <a:off x="4491952" y="5102876"/>
            <a:ext cx="330591" cy="241125"/>
            <a:chOff x="457200" y="2282651"/>
            <a:chExt cx="330591" cy="241125"/>
          </a:xfrm>
        </p:grpSpPr>
        <p:cxnSp>
          <p:nvCxnSpPr>
            <p:cNvPr id="86" name="Connettore 1 85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Connettore 1 86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o 87"/>
          <p:cNvGrpSpPr/>
          <p:nvPr/>
        </p:nvGrpSpPr>
        <p:grpSpPr>
          <a:xfrm>
            <a:off x="4491952" y="5826251"/>
            <a:ext cx="330591" cy="241125"/>
            <a:chOff x="457200" y="2282651"/>
            <a:chExt cx="330591" cy="241125"/>
          </a:xfrm>
        </p:grpSpPr>
        <p:cxnSp>
          <p:nvCxnSpPr>
            <p:cNvPr id="89" name="Connettore 1 88"/>
            <p:cNvCxnSpPr/>
            <p:nvPr/>
          </p:nvCxnSpPr>
          <p:spPr>
            <a:xfrm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Connettore 1 89"/>
            <p:cNvCxnSpPr/>
            <p:nvPr/>
          </p:nvCxnSpPr>
          <p:spPr>
            <a:xfrm flipH="1">
              <a:off x="457200" y="2282651"/>
              <a:ext cx="330591" cy="24112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14724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2127250"/>
            <a:ext cx="7772400" cy="1470025"/>
          </a:xfrm>
        </p:spPr>
        <p:txBody>
          <a:bodyPr/>
          <a:lstStyle/>
          <a:p>
            <a:pPr eaLnBrk="1" hangingPunct="1"/>
            <a:r>
              <a:rPr lang="it-IT" b="1" dirty="0" smtClean="0">
                <a:latin typeface="Calibri" charset="0"/>
              </a:rPr>
              <a:t>Quadri psicopatologici nel corso di condizioni mediche generali</a:t>
            </a:r>
            <a:endParaRPr lang="it-IT" b="1" dirty="0">
              <a:latin typeface="Calibri" charset="0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1371600" y="4186238"/>
            <a:ext cx="6400800" cy="1752600"/>
          </a:xfrm>
        </p:spPr>
        <p:txBody>
          <a:bodyPr/>
          <a:lstStyle/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Dr.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F</a:t>
            </a:r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. </a:t>
            </a:r>
            <a:r>
              <a:rPr lang="it-IT" sz="2400" b="1" dirty="0" err="1">
                <a:solidFill>
                  <a:schemeClr val="tx1"/>
                </a:solidFill>
                <a:latin typeface="Times New Roman" charset="0"/>
              </a:rPr>
              <a:t>Iasevoli</a:t>
            </a:r>
            <a:endParaRPr lang="it-IT" sz="2400" b="1" dirty="0">
              <a:solidFill>
                <a:schemeClr val="tx1"/>
              </a:solidFill>
              <a:latin typeface="Times New Roman" charset="0"/>
            </a:endParaRP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Università “Federico II” di Napoli</a:t>
            </a: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C.I. Scienze Neurologiche e Psichiatriche</a:t>
            </a: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961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Malattie neurodegenerative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 quadri che colpiscono i gangli della base sono  associati a disordini del movimento e spesso a quadri psicopatologici quali: </a:t>
            </a:r>
          </a:p>
          <a:p>
            <a:pPr lvl="1"/>
            <a:r>
              <a:rPr lang="it-IT" dirty="0" smtClean="0"/>
              <a:t>Deflessione, anche grave, del tono dell’umore</a:t>
            </a:r>
          </a:p>
          <a:p>
            <a:pPr lvl="1"/>
            <a:r>
              <a:rPr lang="it-IT" dirty="0" smtClean="0"/>
              <a:t>Sintomi psicotici</a:t>
            </a:r>
          </a:p>
          <a:p>
            <a:pPr lvl="1"/>
            <a:r>
              <a:rPr lang="it-IT" dirty="0" smtClean="0"/>
              <a:t>Decadimento cognitivo in senso demenziale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5608707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Epilessia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Sintomi psichiatrici </a:t>
            </a:r>
            <a:r>
              <a:rPr lang="it-IT" dirty="0" err="1" smtClean="0"/>
              <a:t>pre</a:t>
            </a:r>
            <a:r>
              <a:rPr lang="it-IT" dirty="0" smtClean="0"/>
              <a:t>-critici: stato </a:t>
            </a:r>
            <a:r>
              <a:rPr lang="it-IT" dirty="0" err="1" smtClean="0"/>
              <a:t>oniroide</a:t>
            </a:r>
            <a:r>
              <a:rPr lang="it-IT" dirty="0" smtClean="0"/>
              <a:t> con visione panoramica, </a:t>
            </a:r>
            <a:r>
              <a:rPr lang="it-IT" dirty="0" err="1" smtClean="0"/>
              <a:t>deja-vu</a:t>
            </a:r>
            <a:r>
              <a:rPr lang="it-IT" dirty="0" smtClean="0"/>
              <a:t>, pensiero coatto; automatismi motori; stati affettivi (euforia oppure paura o panico)</a:t>
            </a:r>
          </a:p>
          <a:p>
            <a:r>
              <a:rPr lang="it-IT" dirty="0" smtClean="0"/>
              <a:t>Sintomi psichiatrici </a:t>
            </a:r>
            <a:r>
              <a:rPr lang="it-IT" dirty="0" err="1" smtClean="0"/>
              <a:t>intracritici</a:t>
            </a:r>
            <a:r>
              <a:rPr lang="it-IT" dirty="0" smtClean="0"/>
              <a:t>: comportamento disorganizzato e disinibito; amnesia durante la fase </a:t>
            </a:r>
            <a:r>
              <a:rPr lang="it-IT" dirty="0" err="1" smtClean="0"/>
              <a:t>ictale</a:t>
            </a:r>
            <a:r>
              <a:rPr lang="it-IT" dirty="0"/>
              <a:t> </a:t>
            </a:r>
            <a:r>
              <a:rPr lang="it-IT" dirty="0" smtClean="0"/>
              <a:t>e anterograda transitoria; quadro confusionale o sub-confusionale acuto transitorio nelle fasi immediatamente successive la crisi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0859889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Epilessia – Fasi </a:t>
            </a:r>
            <a:r>
              <a:rPr lang="it-IT" dirty="0" err="1" smtClean="0"/>
              <a:t>intercritiche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Quadri peculiari di personalità (soprattutto in pazienti affetti da epilessia del lobo temporale):</a:t>
            </a:r>
          </a:p>
          <a:p>
            <a:pPr lvl="1"/>
            <a:r>
              <a:rPr lang="it-IT" dirty="0" err="1" smtClean="0"/>
              <a:t>Iper</a:t>
            </a:r>
            <a:r>
              <a:rPr lang="it-IT" dirty="0" smtClean="0"/>
              <a:t>-religiosità; eccessiva ed incongrua attenzione per problemi morali o etici, per problematiche globali o filosofiche</a:t>
            </a:r>
          </a:p>
          <a:p>
            <a:pPr lvl="1"/>
            <a:r>
              <a:rPr lang="it-IT" dirty="0" smtClean="0"/>
              <a:t>Personalità vischiosa: conversazione lenta, pedante, circostanziata, ricca di dettagli inutili; l’ascoltatore è spesso annoiato ma invischiato e non sa come divincolarsi in maniera cortese</a:t>
            </a:r>
          </a:p>
          <a:p>
            <a:pPr lvl="1"/>
            <a:r>
              <a:rPr lang="it-IT" dirty="0" err="1" smtClean="0"/>
              <a:t>Ipersessualità</a:t>
            </a:r>
            <a:r>
              <a:rPr lang="it-IT" dirty="0" smtClean="0"/>
              <a:t>; devianze (feticismo o travestitismo); più spesso </a:t>
            </a:r>
            <a:r>
              <a:rPr lang="it-IT" dirty="0" err="1" smtClean="0"/>
              <a:t>iposessualità</a:t>
            </a:r>
            <a:endParaRPr lang="it-IT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9862087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Epilessia – Fasi </a:t>
            </a:r>
            <a:r>
              <a:rPr lang="it-IT" dirty="0" err="1" smtClean="0"/>
              <a:t>intercritiche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Sintomi psicotici frequenti in pazienti affetti da epilessia del lobo temporale e nel 10-30% dei pazienti affetti da epilessia parziale complessa</a:t>
            </a:r>
          </a:p>
          <a:p>
            <a:r>
              <a:rPr lang="it-IT" dirty="0" err="1" smtClean="0"/>
              <a:t>Dispercezioni</a:t>
            </a:r>
            <a:r>
              <a:rPr lang="it-IT" dirty="0" smtClean="0"/>
              <a:t> di tipo allucinatorio (spesso visive)</a:t>
            </a:r>
          </a:p>
          <a:p>
            <a:r>
              <a:rPr lang="it-IT" dirty="0" smtClean="0"/>
              <a:t>Ideazione delirante paranoidea</a:t>
            </a:r>
          </a:p>
          <a:p>
            <a:r>
              <a:rPr lang="it-IT" dirty="0" smtClean="0"/>
              <a:t>L’affettività non è però appiattita, come negli schizofrenici</a:t>
            </a:r>
          </a:p>
          <a:p>
            <a:r>
              <a:rPr lang="it-IT" dirty="0" smtClean="0"/>
              <a:t>Disturbi formali del pensiero: </a:t>
            </a:r>
            <a:r>
              <a:rPr lang="it-IT" dirty="0" err="1" smtClean="0"/>
              <a:t>circostanzialità</a:t>
            </a:r>
            <a:r>
              <a:rPr lang="it-IT" dirty="0" smtClean="0"/>
              <a:t>; pensiero concreto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9146072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Epilessia – Fasi </a:t>
            </a:r>
            <a:r>
              <a:rPr lang="it-IT" dirty="0" err="1" smtClean="0"/>
              <a:t>intercritiche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Raramente condotte violente (soprattutto nelle epilessie del lobo temporale)</a:t>
            </a:r>
          </a:p>
          <a:p>
            <a:r>
              <a:rPr lang="it-IT" dirty="0" smtClean="0"/>
              <a:t>Quadri depressivi e maniacali </a:t>
            </a:r>
          </a:p>
          <a:p>
            <a:r>
              <a:rPr lang="it-IT" dirty="0" smtClean="0"/>
              <a:t>Ideazione suicidaria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06070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Tumori cerebrali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6253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Evidenti sintomi psichiatrici in circa il 50% dei pazienti con tumori cerebrali, in particolare tumori in sede frontale o limbica</a:t>
            </a:r>
          </a:p>
          <a:p>
            <a:r>
              <a:rPr lang="it-IT" dirty="0" smtClean="0"/>
              <a:t>Alterazioni di vario genere delle funzioni cognitive</a:t>
            </a:r>
          </a:p>
          <a:p>
            <a:r>
              <a:rPr lang="it-IT" dirty="0" smtClean="0"/>
              <a:t>Alterazioni della forma dell’eloquio</a:t>
            </a:r>
          </a:p>
          <a:p>
            <a:r>
              <a:rPr lang="it-IT" dirty="0" smtClean="0"/>
              <a:t>Disturbi della memoria, soprattutto amnesia anterograda</a:t>
            </a:r>
          </a:p>
          <a:p>
            <a:r>
              <a:rPr lang="it-IT" dirty="0" err="1" smtClean="0"/>
              <a:t>Dispercezioni</a:t>
            </a:r>
            <a:r>
              <a:rPr lang="it-IT" dirty="0" smtClean="0"/>
              <a:t> in vari campi sensoriali</a:t>
            </a:r>
          </a:p>
          <a:p>
            <a:r>
              <a:rPr lang="it-IT" dirty="0" smtClean="0"/>
              <a:t>Alterazioni dello stato di coscienza in fase avanzata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5292130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Traumi cranici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Riduzione delle performance cognitive:</a:t>
            </a:r>
          </a:p>
          <a:p>
            <a:pPr lvl="1"/>
            <a:r>
              <a:rPr lang="it-IT" dirty="0" smtClean="0"/>
              <a:t>Disturbi amnestici, in genere transitori</a:t>
            </a:r>
          </a:p>
          <a:p>
            <a:pPr lvl="1"/>
            <a:r>
              <a:rPr lang="it-IT" dirty="0" smtClean="0"/>
              <a:t>Ridotta velocità di elaborazione delle informazioni</a:t>
            </a:r>
          </a:p>
          <a:p>
            <a:pPr lvl="1"/>
            <a:r>
              <a:rPr lang="it-IT" dirty="0" smtClean="0"/>
              <a:t>Aumentata distraibilità</a:t>
            </a:r>
          </a:p>
          <a:p>
            <a:pPr lvl="1"/>
            <a:r>
              <a:rPr lang="it-IT" dirty="0" smtClean="0"/>
              <a:t>Deficit nella capacità di risolvere i problemi</a:t>
            </a:r>
          </a:p>
          <a:p>
            <a:pPr lvl="1"/>
            <a:r>
              <a:rPr lang="it-IT" dirty="0" smtClean="0"/>
              <a:t>Deficit nella capacità di sostenere sforzi intellettivi o mnemonici</a:t>
            </a:r>
          </a:p>
          <a:p>
            <a:r>
              <a:rPr lang="it-IT" dirty="0" smtClean="0"/>
              <a:t>Disturbi del comportamento:</a:t>
            </a:r>
          </a:p>
          <a:p>
            <a:pPr lvl="1"/>
            <a:r>
              <a:rPr lang="it-IT" dirty="0" smtClean="0"/>
              <a:t>Deflessione del tono dell’umore</a:t>
            </a:r>
          </a:p>
          <a:p>
            <a:pPr lvl="1"/>
            <a:r>
              <a:rPr lang="it-IT" dirty="0" smtClean="0"/>
              <a:t>Alterazioni della personalità</a:t>
            </a:r>
          </a:p>
          <a:p>
            <a:pPr lvl="1"/>
            <a:r>
              <a:rPr lang="it-IT" dirty="0" smtClean="0"/>
              <a:t>Maggiore impulsività ed aumento dell’aggressività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1320484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Patologie neurologiche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Sclerosi multipla</a:t>
            </a:r>
          </a:p>
          <a:p>
            <a:pPr lvl="1"/>
            <a:r>
              <a:rPr lang="it-IT" dirty="0" smtClean="0"/>
              <a:t>Deficit mnesici</a:t>
            </a:r>
          </a:p>
          <a:p>
            <a:pPr lvl="1"/>
            <a:r>
              <a:rPr lang="it-IT" dirty="0" smtClean="0"/>
              <a:t>Altri deficit cognitivi e decadimento delle funzioni intellettive</a:t>
            </a:r>
          </a:p>
          <a:p>
            <a:pPr lvl="1"/>
            <a:r>
              <a:rPr lang="it-IT" dirty="0" smtClean="0"/>
              <a:t>Umore incongruamente euforico</a:t>
            </a:r>
          </a:p>
          <a:p>
            <a:pPr lvl="1"/>
            <a:r>
              <a:rPr lang="it-IT" dirty="0" smtClean="0"/>
              <a:t>Deflessione del tono dell’umore</a:t>
            </a:r>
          </a:p>
          <a:p>
            <a:pPr lvl="1"/>
            <a:r>
              <a:rPr lang="it-IT" dirty="0" smtClean="0"/>
              <a:t>Alterazioni della personalità, con aumento della apatia e della irritabilità</a:t>
            </a:r>
          </a:p>
          <a:p>
            <a:pPr lvl="1"/>
            <a:r>
              <a:rPr lang="it-IT" dirty="0" smtClean="0"/>
              <a:t>Grave rischio suicidario soprattutto in maschi giovani</a:t>
            </a:r>
          </a:p>
          <a:p>
            <a:pPr lvl="1"/>
            <a:r>
              <a:rPr lang="it-IT" dirty="0" smtClean="0"/>
              <a:t>Sintomi psicotici rari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5690216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Patologie neurologiche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Encefalite da HSV</a:t>
            </a:r>
          </a:p>
          <a:p>
            <a:pPr lvl="1"/>
            <a:r>
              <a:rPr lang="it-IT" dirty="0" smtClean="0"/>
              <a:t>Anosmia</a:t>
            </a:r>
          </a:p>
          <a:p>
            <a:pPr lvl="1"/>
            <a:r>
              <a:rPr lang="it-IT" dirty="0" smtClean="0"/>
              <a:t>Allucinazioni olfattive e gustative</a:t>
            </a:r>
          </a:p>
          <a:p>
            <a:pPr lvl="1"/>
            <a:r>
              <a:rPr lang="it-IT" dirty="0" smtClean="0"/>
              <a:t>Alterazioni della personalità</a:t>
            </a:r>
          </a:p>
          <a:p>
            <a:pPr lvl="1"/>
            <a:r>
              <a:rPr lang="it-IT" dirty="0" smtClean="0"/>
              <a:t>Condotte bizzarre o psicotiche</a:t>
            </a:r>
          </a:p>
          <a:p>
            <a:pPr marL="514350" indent="-457200"/>
            <a:r>
              <a:rPr lang="it-IT" dirty="0" smtClean="0"/>
              <a:t>Encefalite da rabbia</a:t>
            </a:r>
          </a:p>
          <a:p>
            <a:pPr marL="914400" lvl="1" indent="-457200"/>
            <a:r>
              <a:rPr lang="it-IT" dirty="0" smtClean="0"/>
              <a:t>Irrequietezza motoria</a:t>
            </a:r>
          </a:p>
          <a:p>
            <a:pPr marL="914400" lvl="1" indent="-457200"/>
            <a:r>
              <a:rPr lang="it-IT" dirty="0" smtClean="0"/>
              <a:t>Iperattività, agitazione</a:t>
            </a:r>
          </a:p>
          <a:p>
            <a:pPr marL="914400" lvl="1" indent="-457200"/>
            <a:r>
              <a:rPr lang="it-IT" dirty="0" smtClean="0"/>
              <a:t>Idrofobia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3704940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err="1" smtClean="0"/>
              <a:t>Neurosifilide</a:t>
            </a:r>
            <a:endParaRPr lang="it-IT" dirty="0" smtClean="0"/>
          </a:p>
          <a:p>
            <a:pPr lvl="1"/>
            <a:r>
              <a:rPr lang="it-IT" dirty="0" smtClean="0"/>
              <a:t>Alterazioni della personalità</a:t>
            </a:r>
          </a:p>
          <a:p>
            <a:pPr lvl="1"/>
            <a:r>
              <a:rPr lang="it-IT" dirty="0" smtClean="0"/>
              <a:t>Irritabilità, ridotta cura del sé</a:t>
            </a:r>
          </a:p>
          <a:p>
            <a:pPr lvl="1"/>
            <a:r>
              <a:rPr lang="it-IT" dirty="0" smtClean="0"/>
              <a:t>Deficit della capacità di giudizio</a:t>
            </a:r>
          </a:p>
          <a:p>
            <a:pPr lvl="1"/>
            <a:r>
              <a:rPr lang="it-IT" dirty="0" smtClean="0"/>
              <a:t>Sintomi maniacali o quadri bipolari con ideazione grandiosa o </a:t>
            </a:r>
            <a:r>
              <a:rPr lang="it-IT" dirty="0" err="1" smtClean="0"/>
              <a:t>megalomanica</a:t>
            </a:r>
            <a:endParaRPr lang="it-IT" dirty="0" smtClean="0"/>
          </a:p>
          <a:p>
            <a:pPr lvl="1"/>
            <a:r>
              <a:rPr lang="it-IT" dirty="0" smtClean="0"/>
              <a:t>In fase avanzata: tremori, paresi, demenza</a:t>
            </a:r>
          </a:p>
          <a:p>
            <a:r>
              <a:rPr lang="it-IT" dirty="0" smtClean="0"/>
              <a:t>Malattia di </a:t>
            </a:r>
            <a:r>
              <a:rPr lang="it-IT" dirty="0" err="1" smtClean="0"/>
              <a:t>Creutzfeldt</a:t>
            </a:r>
            <a:r>
              <a:rPr lang="it-IT" dirty="0" smtClean="0"/>
              <a:t>-Jakob</a:t>
            </a:r>
          </a:p>
          <a:p>
            <a:pPr lvl="1"/>
            <a:r>
              <a:rPr lang="it-IT" dirty="0" smtClean="0"/>
              <a:t>Demenza progressiva</a:t>
            </a:r>
          </a:p>
          <a:p>
            <a:pPr lvl="1"/>
            <a:r>
              <a:rPr lang="it-IT" dirty="0" smtClean="0"/>
              <a:t>Atassia, </a:t>
            </a:r>
            <a:r>
              <a:rPr lang="it-IT" dirty="0" err="1" smtClean="0"/>
              <a:t>coreoatetosi</a:t>
            </a:r>
            <a:r>
              <a:rPr lang="it-IT" dirty="0" smtClean="0"/>
              <a:t>, disartria, segni extrapiramidali</a:t>
            </a:r>
          </a:p>
          <a:p>
            <a:pPr lvl="1"/>
            <a:endParaRPr lang="it-IT" dirty="0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Patologie neurologiche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174316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Lupus Eritematoso Sistemico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Un ampio gruppo di pazienti (fino al 50%) presenta sintomi psichiatrici ed in molti casi questi sono i sintomi di esordio</a:t>
            </a:r>
          </a:p>
          <a:p>
            <a:r>
              <a:rPr lang="it-IT" dirty="0" smtClean="0"/>
              <a:t>Deflessione del tono dell’umore</a:t>
            </a:r>
          </a:p>
          <a:p>
            <a:r>
              <a:rPr lang="it-IT" dirty="0" smtClean="0"/>
              <a:t>Labilità emotiva ed irritabilità</a:t>
            </a:r>
          </a:p>
          <a:p>
            <a:r>
              <a:rPr lang="it-IT" dirty="0" smtClean="0"/>
              <a:t>Insonnia</a:t>
            </a:r>
          </a:p>
          <a:p>
            <a:r>
              <a:rPr lang="it-IT" dirty="0" smtClean="0"/>
              <a:t>La terapia con cortisonici può peggiorare i quadri psichiatrici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56623328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Malattie endocrine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Ipertiroidismo:</a:t>
            </a:r>
          </a:p>
          <a:p>
            <a:pPr lvl="1"/>
            <a:r>
              <a:rPr lang="it-IT" dirty="0" smtClean="0"/>
              <a:t>Ansia e/o agitazione</a:t>
            </a:r>
          </a:p>
          <a:p>
            <a:pPr lvl="1"/>
            <a:r>
              <a:rPr lang="it-IT" dirty="0" smtClean="0"/>
              <a:t>Deflessione del tono dell’umore</a:t>
            </a:r>
          </a:p>
          <a:p>
            <a:pPr lvl="1"/>
            <a:r>
              <a:rPr lang="it-IT" dirty="0" smtClean="0"/>
              <a:t>Insonnia</a:t>
            </a:r>
          </a:p>
          <a:p>
            <a:pPr lvl="1"/>
            <a:r>
              <a:rPr lang="it-IT" dirty="0" smtClean="0"/>
              <a:t>Raramente ma molto gravi: compromissione della memoria, dell’orientamento e del giudizio</a:t>
            </a:r>
          </a:p>
          <a:p>
            <a:pPr lvl="1"/>
            <a:r>
              <a:rPr lang="it-IT" dirty="0" smtClean="0"/>
              <a:t>Raramente: quadri maniacali; sintomi psicotici</a:t>
            </a:r>
          </a:p>
          <a:p>
            <a:r>
              <a:rPr lang="it-IT" dirty="0" smtClean="0"/>
              <a:t>Ipotiroidismo</a:t>
            </a:r>
          </a:p>
          <a:p>
            <a:pPr lvl="1"/>
            <a:r>
              <a:rPr lang="it-IT" dirty="0" smtClean="0"/>
              <a:t>Deflessione del tono dell’umore</a:t>
            </a:r>
            <a:r>
              <a:rPr lang="it-IT" dirty="0"/>
              <a:t> </a:t>
            </a:r>
            <a:r>
              <a:rPr lang="it-IT" dirty="0" smtClean="0"/>
              <a:t>o </a:t>
            </a:r>
            <a:r>
              <a:rPr lang="it-IT" dirty="0" err="1" smtClean="0"/>
              <a:t>ipertimia</a:t>
            </a:r>
            <a:endParaRPr lang="it-IT" dirty="0" smtClean="0"/>
          </a:p>
          <a:p>
            <a:pPr lvl="1"/>
            <a:r>
              <a:rPr lang="it-IT" dirty="0" smtClean="0"/>
              <a:t>Ideazione paranoidea</a:t>
            </a:r>
          </a:p>
          <a:p>
            <a:pPr lvl="1"/>
            <a:r>
              <a:rPr lang="it-IT" dirty="0" err="1" smtClean="0"/>
              <a:t>Dispercezioni</a:t>
            </a:r>
            <a:r>
              <a:rPr lang="it-IT" dirty="0" smtClean="0"/>
              <a:t> 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59851575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Malattie endocrine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Disturbi paratiroidei:</a:t>
            </a:r>
          </a:p>
          <a:p>
            <a:pPr lvl="1"/>
            <a:r>
              <a:rPr lang="it-IT" dirty="0" smtClean="0"/>
              <a:t>Stato confusionale acuto</a:t>
            </a:r>
          </a:p>
          <a:p>
            <a:pPr lvl="1"/>
            <a:r>
              <a:rPr lang="it-IT" dirty="0" smtClean="0"/>
              <a:t>Alterazioni cognitive</a:t>
            </a:r>
          </a:p>
          <a:p>
            <a:pPr lvl="1"/>
            <a:r>
              <a:rPr lang="it-IT" dirty="0" smtClean="0"/>
              <a:t>Alterazioni della personalità</a:t>
            </a:r>
          </a:p>
          <a:p>
            <a:r>
              <a:rPr lang="it-IT" dirty="0" smtClean="0"/>
              <a:t>Insufficienza ipofisaria</a:t>
            </a:r>
          </a:p>
          <a:p>
            <a:pPr lvl="1"/>
            <a:r>
              <a:rPr lang="it-IT" dirty="0" smtClean="0"/>
              <a:t>Molteplici quadri psichiatrici (virtualmente qualsiasi sintomo)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95398724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Malattie endocrine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Disturbi surrenalici</a:t>
            </a:r>
          </a:p>
          <a:p>
            <a:pPr lvl="1"/>
            <a:r>
              <a:rPr lang="it-IT" dirty="0" smtClean="0"/>
              <a:t>Addison: lievi sintomi quali apatia, </a:t>
            </a:r>
            <a:r>
              <a:rPr lang="it-IT" dirty="0" err="1" smtClean="0"/>
              <a:t>affaticabilità</a:t>
            </a:r>
            <a:r>
              <a:rPr lang="it-IT" dirty="0" smtClean="0"/>
              <a:t>, deflessione del tono dell’umore</a:t>
            </a:r>
          </a:p>
          <a:p>
            <a:pPr lvl="1"/>
            <a:r>
              <a:rPr lang="it-IT" dirty="0" err="1" smtClean="0"/>
              <a:t>Cushing</a:t>
            </a:r>
            <a:r>
              <a:rPr lang="it-IT" dirty="0" smtClean="0"/>
              <a:t> (e somministrazione esogena di </a:t>
            </a:r>
            <a:r>
              <a:rPr lang="it-IT" dirty="0" err="1" smtClean="0"/>
              <a:t>corticosteronici</a:t>
            </a:r>
            <a:r>
              <a:rPr lang="it-IT" dirty="0" smtClean="0"/>
              <a:t>): episodio depressivo severo con ideazione suicidaria o anche quadri maniacali franchi; disturbi mnesici; deficit di concentrazione; in pochi casi, quadri psicotici conclamati</a:t>
            </a:r>
          </a:p>
          <a:p>
            <a:pPr lvl="1"/>
            <a:r>
              <a:rPr lang="it-IT" dirty="0" smtClean="0"/>
              <a:t>Gravi quadri depressivi alla sospensione della terapia steroidea 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1309736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Malattie metaboliche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Encefalopatia epatica</a:t>
            </a:r>
          </a:p>
          <a:p>
            <a:r>
              <a:rPr lang="it-IT" dirty="0" smtClean="0"/>
              <a:t>Encefalopatia uremica</a:t>
            </a:r>
          </a:p>
          <a:p>
            <a:r>
              <a:rPr lang="it-IT" dirty="0" smtClean="0"/>
              <a:t>Encefalopatia ipoglicemia</a:t>
            </a:r>
          </a:p>
          <a:p>
            <a:r>
              <a:rPr lang="it-IT" dirty="0" err="1" smtClean="0"/>
              <a:t>Choetoacidosi</a:t>
            </a:r>
            <a:r>
              <a:rPr lang="it-IT" dirty="0" smtClean="0"/>
              <a:t> diabetica</a:t>
            </a:r>
          </a:p>
          <a:p>
            <a:r>
              <a:rPr lang="it-IT" dirty="0" smtClean="0"/>
              <a:t>Porfiria acuta intermittente</a:t>
            </a:r>
          </a:p>
          <a:p>
            <a:pPr lvl="1"/>
            <a:r>
              <a:rPr lang="it-IT" dirty="0" smtClean="0"/>
              <a:t>In tutti i casi: disturbi delle funzioni cognitive con demenza, dello stato di coscienza con delirium e secondari sintomi psicotici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1495793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Disturbi nutrizionali</a:t>
            </a:r>
          </a:p>
          <a:p>
            <a:pPr lvl="1"/>
            <a:r>
              <a:rPr lang="it-IT" dirty="0" smtClean="0"/>
              <a:t>Deficit di niacina</a:t>
            </a:r>
          </a:p>
          <a:p>
            <a:pPr lvl="1"/>
            <a:r>
              <a:rPr lang="it-IT" dirty="0" smtClean="0"/>
              <a:t>Deficit di tiamina</a:t>
            </a:r>
          </a:p>
          <a:p>
            <a:pPr lvl="1"/>
            <a:r>
              <a:rPr lang="it-IT" dirty="0" smtClean="0"/>
              <a:t>Deficit di vitamina B12</a:t>
            </a:r>
          </a:p>
          <a:p>
            <a:r>
              <a:rPr lang="it-IT" dirty="0" smtClean="0"/>
              <a:t>Sostanze tossiche</a:t>
            </a:r>
          </a:p>
          <a:p>
            <a:pPr lvl="1"/>
            <a:r>
              <a:rPr lang="it-IT" dirty="0" smtClean="0"/>
              <a:t>Mercurio</a:t>
            </a:r>
          </a:p>
          <a:p>
            <a:pPr lvl="1"/>
            <a:r>
              <a:rPr lang="it-IT" dirty="0" smtClean="0"/>
              <a:t>Tallio</a:t>
            </a:r>
          </a:p>
          <a:p>
            <a:pPr lvl="1"/>
            <a:r>
              <a:rPr lang="it-IT" dirty="0" smtClean="0"/>
              <a:t>Manganese </a:t>
            </a:r>
          </a:p>
          <a:p>
            <a:pPr lvl="1"/>
            <a:r>
              <a:rPr lang="it-IT" dirty="0" smtClean="0"/>
              <a:t>Piombo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2889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4884</Words>
  <Application>Microsoft Macintosh PowerPoint</Application>
  <PresentationFormat>Presentazione su schermo (4:3)</PresentationFormat>
  <Paragraphs>829</Paragraphs>
  <Slides>113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113</vt:i4>
      </vt:variant>
    </vt:vector>
  </HeadingPairs>
  <TitlesOfParts>
    <vt:vector size="114" baseType="lpstr">
      <vt:lpstr>Office Theme</vt:lpstr>
      <vt:lpstr>L’esame di stato mentale  (nelle psicosi organiche)</vt:lpstr>
      <vt:lpstr>Cosa è l’esame di stato mentale?</vt:lpstr>
      <vt:lpstr>Quali sono i domini sintomatologici che vanno indagati?</vt:lpstr>
      <vt:lpstr>Come reperire informazioni per l’esame di stato mentale</vt:lpstr>
      <vt:lpstr>Come completare l’esame di stato mentale</vt:lpstr>
      <vt:lpstr>Test psicodiagnostici</vt:lpstr>
      <vt:lpstr>Aspetto generale </vt:lpstr>
      <vt:lpstr>Stato di coscienza</vt:lpstr>
      <vt:lpstr>Orientamento</vt:lpstr>
      <vt:lpstr>Attenzione e concentrazione</vt:lpstr>
      <vt:lpstr>Fisiopatologia delle funzioni mnesiche</vt:lpstr>
      <vt:lpstr>Disturbi della Memoria</vt:lpstr>
      <vt:lpstr>Funzioni cognitive superiori  Capacità di critica e di giudizio</vt:lpstr>
      <vt:lpstr>Forma del pensiero</vt:lpstr>
      <vt:lpstr>Contenuto del pensiero</vt:lpstr>
      <vt:lpstr>Forma e contenuto dell’eloquio</vt:lpstr>
      <vt:lpstr>Senso-percezioni</vt:lpstr>
      <vt:lpstr>Senso-percezioni/2</vt:lpstr>
      <vt:lpstr>Tono dell’umore</vt:lpstr>
      <vt:lpstr>Affettività </vt:lpstr>
      <vt:lpstr>Ansia e somatizzazioni</vt:lpstr>
      <vt:lpstr>Volitività e Controllo degli Impulsi</vt:lpstr>
      <vt:lpstr>Presentazione di PowerPoint</vt:lpstr>
      <vt:lpstr>Assetto di personalità</vt:lpstr>
      <vt:lpstr>Psicosi Organiche ovvero  Quadri Psichiatrici secondari a Condizioni Mediche Generali</vt:lpstr>
      <vt:lpstr>Le psicosi e la psicosi: un concetto confusivo</vt:lpstr>
      <vt:lpstr>Un esempio di schema nosografico precedente  </vt:lpstr>
      <vt:lpstr>Presentazione di PowerPoint</vt:lpstr>
      <vt:lpstr>Presentazione di PowerPoint</vt:lpstr>
      <vt:lpstr>L’attuale concetto di psicosi</vt:lpstr>
      <vt:lpstr>L’attuale concetto di psicosi</vt:lpstr>
      <vt:lpstr>Nosografia Attuale</vt:lpstr>
      <vt:lpstr>Nosografia Attuale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Stato Confusionale Acuto (Delirium)</vt:lpstr>
      <vt:lpstr>Stato Confusionale Acuto (Delirium)</vt:lpstr>
      <vt:lpstr>Principali cause di Delirium</vt:lpstr>
      <vt:lpstr>Principali cause di Delirium</vt:lpstr>
      <vt:lpstr>Principali cause di Delirium</vt:lpstr>
      <vt:lpstr>Delirium da astinenza da sostanze</vt:lpstr>
      <vt:lpstr>Delirium da intossicazione da sostanze</vt:lpstr>
      <vt:lpstr>Delirium da intossicazione da farmaci psichiatrici </vt:lpstr>
      <vt:lpstr>Clinica del Delirium</vt:lpstr>
      <vt:lpstr>Clinica del Delirium/2</vt:lpstr>
      <vt:lpstr>Clinica del Delirium/3</vt:lpstr>
      <vt:lpstr>Trattamento del Delirium</vt:lpstr>
      <vt:lpstr>Trattamento del Delirium/2</vt:lpstr>
      <vt:lpstr>Trattamento del Delirium/3</vt:lpstr>
      <vt:lpstr>Trattamento del Delirium/4</vt:lpstr>
      <vt:lpstr>Demenza</vt:lpstr>
      <vt:lpstr>Demenza</vt:lpstr>
      <vt:lpstr>Eziologia delle Demenze</vt:lpstr>
      <vt:lpstr>Eziologia delle Demenze</vt:lpstr>
      <vt:lpstr>Eziologia delle Demenze</vt:lpstr>
      <vt:lpstr>Eziologia delle Demenze</vt:lpstr>
      <vt:lpstr>Clinica delle Demenze</vt:lpstr>
      <vt:lpstr>Clinica delle Demenze/2</vt:lpstr>
      <vt:lpstr>Clinica delle Demenze/3</vt:lpstr>
      <vt:lpstr>Diagnosi Differenziale</vt:lpstr>
      <vt:lpstr>Diagnosi Differenziale</vt:lpstr>
      <vt:lpstr>Diagnosi Differenziale</vt:lpstr>
      <vt:lpstr>Trattamento della Demenza</vt:lpstr>
      <vt:lpstr>Disturbi Amnestici</vt:lpstr>
      <vt:lpstr>Eziologia dei Disturbi Amnestici</vt:lpstr>
      <vt:lpstr>Eziologia dei Disturbi Amnestici</vt:lpstr>
      <vt:lpstr>Clinica dei Disturbi Amnestici</vt:lpstr>
      <vt:lpstr>Diagnosi differenziale dei Disturbi Amnestici</vt:lpstr>
      <vt:lpstr>Psicopatologia speciale delle psicosi organiche </vt:lpstr>
      <vt:lpstr>Delirium</vt:lpstr>
      <vt:lpstr>Delirium</vt:lpstr>
      <vt:lpstr>Delirium</vt:lpstr>
      <vt:lpstr>Delirium</vt:lpstr>
      <vt:lpstr>Delirium</vt:lpstr>
      <vt:lpstr>Obiettività generale nel delirium</vt:lpstr>
      <vt:lpstr>Esame di Stato Mentale nel Delirium</vt:lpstr>
      <vt:lpstr>Alcune considerazioni</vt:lpstr>
      <vt:lpstr>Demenza</vt:lpstr>
      <vt:lpstr>Demenza</vt:lpstr>
      <vt:lpstr>Demenza</vt:lpstr>
      <vt:lpstr>Demenza</vt:lpstr>
      <vt:lpstr>Esame di Stato Mentale nella Demenza</vt:lpstr>
      <vt:lpstr>Disturbi Amnestici</vt:lpstr>
      <vt:lpstr>Disturbi Amnestici</vt:lpstr>
      <vt:lpstr>Disturbi Amnestici</vt:lpstr>
      <vt:lpstr>Disturbi Amnestici</vt:lpstr>
      <vt:lpstr>Disturbi Amnestici</vt:lpstr>
      <vt:lpstr>Esame di Stato Mentale nei Disturbi Amnestici</vt:lpstr>
      <vt:lpstr>Quadri psicopatologici nel corso di condizioni mediche generali</vt:lpstr>
      <vt:lpstr>Malattie neurodegenerative</vt:lpstr>
      <vt:lpstr>Epilessia</vt:lpstr>
      <vt:lpstr>Epilessia – Fasi intercritiche</vt:lpstr>
      <vt:lpstr>Epilessia – Fasi intercritiche</vt:lpstr>
      <vt:lpstr>Epilessia – Fasi intercritiche</vt:lpstr>
      <vt:lpstr>Tumori cerebrali</vt:lpstr>
      <vt:lpstr>Traumi cranici</vt:lpstr>
      <vt:lpstr>Patologie neurologiche</vt:lpstr>
      <vt:lpstr>Patologie neurologiche</vt:lpstr>
      <vt:lpstr>Patologie neurologiche</vt:lpstr>
      <vt:lpstr>Lupus Eritematoso Sistemico</vt:lpstr>
      <vt:lpstr>Malattie endocrine</vt:lpstr>
      <vt:lpstr>Malattie endocrine</vt:lpstr>
      <vt:lpstr>Malattie endocrine</vt:lpstr>
      <vt:lpstr>Malattie metaboliche</vt:lpstr>
      <vt:lpstr>Presentazione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Psicosi Organiche</dc:title>
  <dc:creator>-- --</dc:creator>
  <cp:lastModifiedBy>Felice Iasevoli</cp:lastModifiedBy>
  <cp:revision>73</cp:revision>
  <dcterms:created xsi:type="dcterms:W3CDTF">2012-03-21T11:45:00Z</dcterms:created>
  <dcterms:modified xsi:type="dcterms:W3CDTF">2014-03-27T09:45:12Z</dcterms:modified>
</cp:coreProperties>
</file>