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Lst>
  <p:notesMasterIdLst>
    <p:notesMasterId r:id="rId28"/>
  </p:notesMasterIdLst>
  <p:handoutMasterIdLst>
    <p:handoutMasterId r:id="rId29"/>
  </p:handoutMasterIdLst>
  <p:sldIdLst>
    <p:sldId id="307" r:id="rId2"/>
    <p:sldId id="256" r:id="rId3"/>
    <p:sldId id="352" r:id="rId4"/>
    <p:sldId id="344" r:id="rId5"/>
    <p:sldId id="258" r:id="rId6"/>
    <p:sldId id="351" r:id="rId7"/>
    <p:sldId id="282" r:id="rId8"/>
    <p:sldId id="296" r:id="rId9"/>
    <p:sldId id="299" r:id="rId10"/>
    <p:sldId id="301" r:id="rId11"/>
    <p:sldId id="298" r:id="rId12"/>
    <p:sldId id="300" r:id="rId13"/>
    <p:sldId id="302" r:id="rId14"/>
    <p:sldId id="283" r:id="rId15"/>
    <p:sldId id="285" r:id="rId16"/>
    <p:sldId id="358" r:id="rId17"/>
    <p:sldId id="353" r:id="rId18"/>
    <p:sldId id="355" r:id="rId19"/>
    <p:sldId id="360" r:id="rId20"/>
    <p:sldId id="361" r:id="rId21"/>
    <p:sldId id="362" r:id="rId22"/>
    <p:sldId id="363" r:id="rId23"/>
    <p:sldId id="364" r:id="rId24"/>
    <p:sldId id="367" r:id="rId25"/>
    <p:sldId id="368" r:id="rId26"/>
    <p:sldId id="366" r:id="rId27"/>
  </p:sldIdLst>
  <p:sldSz cx="9144000" cy="6116638"/>
  <p:notesSz cx="6858000" cy="9144000"/>
  <p:defaultTextStyle>
    <a:defPPr>
      <a:defRPr lang="en-GB"/>
    </a:defPPr>
    <a:lvl1pPr algn="r" defTabSz="457200" rtl="0" eaLnBrk="0" fontAlgn="base" hangingPunct="0">
      <a:spcBef>
        <a:spcPct val="0"/>
      </a:spcBef>
      <a:spcAft>
        <a:spcPct val="0"/>
      </a:spcAft>
      <a:buClr>
        <a:srgbClr val="000000"/>
      </a:buClr>
      <a:buSzPct val="100000"/>
      <a:buFont typeface="Times New Roman" pitchFamily="18" charset="0"/>
      <a:defRPr sz="2200" b="1" kern="1200">
        <a:solidFill>
          <a:schemeClr val="bg1"/>
        </a:solidFill>
        <a:latin typeface="Verdana" pitchFamily="34" charset="0"/>
        <a:ea typeface="+mn-ea"/>
        <a:cs typeface="+mn-cs"/>
      </a:defRPr>
    </a:lvl1pPr>
    <a:lvl2pPr marL="742950" indent="-285750" algn="r" defTabSz="457200" rtl="0" eaLnBrk="0" fontAlgn="base" hangingPunct="0">
      <a:spcBef>
        <a:spcPct val="0"/>
      </a:spcBef>
      <a:spcAft>
        <a:spcPct val="0"/>
      </a:spcAft>
      <a:buClr>
        <a:srgbClr val="000000"/>
      </a:buClr>
      <a:buSzPct val="100000"/>
      <a:buFont typeface="Times New Roman" pitchFamily="18" charset="0"/>
      <a:defRPr sz="2200" b="1" kern="1200">
        <a:solidFill>
          <a:schemeClr val="bg1"/>
        </a:solidFill>
        <a:latin typeface="Verdana" pitchFamily="34" charset="0"/>
        <a:ea typeface="+mn-ea"/>
        <a:cs typeface="+mn-cs"/>
      </a:defRPr>
    </a:lvl2pPr>
    <a:lvl3pPr marL="1143000" indent="-228600" algn="r" defTabSz="457200" rtl="0" eaLnBrk="0" fontAlgn="base" hangingPunct="0">
      <a:spcBef>
        <a:spcPct val="0"/>
      </a:spcBef>
      <a:spcAft>
        <a:spcPct val="0"/>
      </a:spcAft>
      <a:buClr>
        <a:srgbClr val="000000"/>
      </a:buClr>
      <a:buSzPct val="100000"/>
      <a:buFont typeface="Times New Roman" pitchFamily="18" charset="0"/>
      <a:defRPr sz="2200" b="1" kern="1200">
        <a:solidFill>
          <a:schemeClr val="bg1"/>
        </a:solidFill>
        <a:latin typeface="Verdana" pitchFamily="34" charset="0"/>
        <a:ea typeface="+mn-ea"/>
        <a:cs typeface="+mn-cs"/>
      </a:defRPr>
    </a:lvl3pPr>
    <a:lvl4pPr marL="1600200" indent="-228600" algn="r" defTabSz="457200" rtl="0" eaLnBrk="0" fontAlgn="base" hangingPunct="0">
      <a:spcBef>
        <a:spcPct val="0"/>
      </a:spcBef>
      <a:spcAft>
        <a:spcPct val="0"/>
      </a:spcAft>
      <a:buClr>
        <a:srgbClr val="000000"/>
      </a:buClr>
      <a:buSzPct val="100000"/>
      <a:buFont typeface="Times New Roman" pitchFamily="18" charset="0"/>
      <a:defRPr sz="2200" b="1" kern="1200">
        <a:solidFill>
          <a:schemeClr val="bg1"/>
        </a:solidFill>
        <a:latin typeface="Verdana" pitchFamily="34" charset="0"/>
        <a:ea typeface="+mn-ea"/>
        <a:cs typeface="+mn-cs"/>
      </a:defRPr>
    </a:lvl4pPr>
    <a:lvl5pPr marL="2057400" indent="-228600" algn="r" defTabSz="457200" rtl="0" eaLnBrk="0" fontAlgn="base" hangingPunct="0">
      <a:spcBef>
        <a:spcPct val="0"/>
      </a:spcBef>
      <a:spcAft>
        <a:spcPct val="0"/>
      </a:spcAft>
      <a:buClr>
        <a:srgbClr val="000000"/>
      </a:buClr>
      <a:buSzPct val="100000"/>
      <a:buFont typeface="Times New Roman" pitchFamily="18" charset="0"/>
      <a:defRPr sz="2200" b="1" kern="1200">
        <a:solidFill>
          <a:schemeClr val="bg1"/>
        </a:solidFill>
        <a:latin typeface="Verdana" pitchFamily="34" charset="0"/>
        <a:ea typeface="+mn-ea"/>
        <a:cs typeface="+mn-cs"/>
      </a:defRPr>
    </a:lvl5pPr>
    <a:lvl6pPr marL="2286000" algn="l" defTabSz="914400" rtl="0" eaLnBrk="1" latinLnBrk="0" hangingPunct="1">
      <a:defRPr sz="2200" b="1" kern="1200">
        <a:solidFill>
          <a:schemeClr val="bg1"/>
        </a:solidFill>
        <a:latin typeface="Verdana" pitchFamily="34" charset="0"/>
        <a:ea typeface="+mn-ea"/>
        <a:cs typeface="+mn-cs"/>
      </a:defRPr>
    </a:lvl6pPr>
    <a:lvl7pPr marL="2743200" algn="l" defTabSz="914400" rtl="0" eaLnBrk="1" latinLnBrk="0" hangingPunct="1">
      <a:defRPr sz="2200" b="1" kern="1200">
        <a:solidFill>
          <a:schemeClr val="bg1"/>
        </a:solidFill>
        <a:latin typeface="Verdana" pitchFamily="34" charset="0"/>
        <a:ea typeface="+mn-ea"/>
        <a:cs typeface="+mn-cs"/>
      </a:defRPr>
    </a:lvl7pPr>
    <a:lvl8pPr marL="3200400" algn="l" defTabSz="914400" rtl="0" eaLnBrk="1" latinLnBrk="0" hangingPunct="1">
      <a:defRPr sz="2200" b="1" kern="1200">
        <a:solidFill>
          <a:schemeClr val="bg1"/>
        </a:solidFill>
        <a:latin typeface="Verdana" pitchFamily="34" charset="0"/>
        <a:ea typeface="+mn-ea"/>
        <a:cs typeface="+mn-cs"/>
      </a:defRPr>
    </a:lvl8pPr>
    <a:lvl9pPr marL="3657600" algn="l" defTabSz="914400" rtl="0" eaLnBrk="1" latinLnBrk="0" hangingPunct="1">
      <a:defRPr sz="2200" b="1" kern="1200">
        <a:solidFill>
          <a:schemeClr val="bg1"/>
        </a:solidFill>
        <a:latin typeface="Verdana"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ECFF"/>
    <a:srgbClr val="66CCFF"/>
    <a:srgbClr val="CC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897" autoAdjust="0"/>
    <p:restoredTop sz="95401" autoAdjust="0"/>
  </p:normalViewPr>
  <p:slideViewPr>
    <p:cSldViewPr>
      <p:cViewPr varScale="1">
        <p:scale>
          <a:sx n="96" d="100"/>
          <a:sy n="96" d="100"/>
        </p:scale>
        <p:origin x="1260" y="84"/>
      </p:cViewPr>
      <p:guideLst>
        <p:guide orient="horz" pos="2160"/>
        <p:guide pos="2880"/>
      </p:guideLst>
    </p:cSldViewPr>
  </p:slideViewPr>
  <p:outlineViewPr>
    <p:cViewPr varScale="1">
      <p:scale>
        <a:sx n="170" d="200"/>
        <a:sy n="170" d="200"/>
      </p:scale>
      <p:origin x="-780" y="-84"/>
    </p:cViewPr>
  </p:outlineViewPr>
  <p:notesTextViewPr>
    <p:cViewPr>
      <p:scale>
        <a:sx n="100" d="100"/>
        <a:sy n="100" d="100"/>
      </p:scale>
      <p:origin x="0" y="0"/>
    </p:cViewPr>
  </p:notesTextViewPr>
  <p:notesViewPr>
    <p:cSldViewPr>
      <p:cViewPr varScale="1">
        <p:scale>
          <a:sx n="59" d="100"/>
          <a:sy n="59" d="100"/>
        </p:scale>
        <p:origin x="-1752" y="-72"/>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accent2_4">
  <dgm:title val=""/>
  <dgm:desc val=""/>
  <dgm:catLst>
    <dgm:cat type="accent2" pri="11400"/>
  </dgm:catLst>
  <dgm:styleLbl name="node0">
    <dgm:fillClrLst meth="cycle">
      <a:schemeClr val="accent2">
        <a:shade val="60000"/>
      </a:schemeClr>
    </dgm:fillClrLst>
    <dgm:linClrLst meth="repeat">
      <a:schemeClr val="lt1"/>
    </dgm:linClrLst>
    <dgm:effectClrLst/>
    <dgm:txLinClrLst/>
    <dgm:txFillClrLst/>
    <dgm:txEffectClrLst/>
  </dgm:styleLbl>
  <dgm:styleLbl name="node1">
    <dgm:fillClrLst meth="cycle">
      <a:schemeClr val="accent2">
        <a:shade val="50000"/>
      </a:schemeClr>
      <a:schemeClr val="accent2">
        <a:tint val="45000"/>
      </a:schemeClr>
    </dgm:fillClrLst>
    <dgm:linClrLst meth="repeat">
      <a:schemeClr val="lt1"/>
    </dgm:linClrLst>
    <dgm:effectClrLst/>
    <dgm:txLinClrLst/>
    <dgm:txFillClrLst/>
    <dgm:txEffectClrLst/>
  </dgm:styleLbl>
  <dgm:styleLbl name="alignNode1">
    <dgm:fillClrLst meth="cycle">
      <a:schemeClr val="accent2">
        <a:shade val="50000"/>
      </a:schemeClr>
      <a:schemeClr val="accent2">
        <a:tint val="45000"/>
      </a:schemeClr>
    </dgm:fillClrLst>
    <dgm:linClrLst meth="cycle">
      <a:schemeClr val="accent2">
        <a:shade val="50000"/>
      </a:schemeClr>
      <a:schemeClr val="accent2">
        <a:tint val="45000"/>
      </a:schemeClr>
    </dgm:linClrLst>
    <dgm:effectClrLst/>
    <dgm:txLinClrLst/>
    <dgm:txFillClrLst/>
    <dgm:txEffectClrLst/>
  </dgm:styleLbl>
  <dgm:styleLbl name="lnNode1">
    <dgm:fillClrLst meth="cycle">
      <a:schemeClr val="accent2">
        <a:shade val="50000"/>
      </a:schemeClr>
      <a:schemeClr val="accent2">
        <a:tint val="45000"/>
      </a:schemeClr>
    </dgm:fillClrLst>
    <dgm:linClrLst meth="repeat">
      <a:schemeClr val="lt1"/>
    </dgm:linClrLst>
    <dgm:effectClrLst/>
    <dgm:txLinClrLst/>
    <dgm:txFillClrLst/>
    <dgm:txEffectClrLst/>
  </dgm:styleLbl>
  <dgm:styleLbl name="vennNode1">
    <dgm:fillClrLst meth="cycle">
      <a:schemeClr val="accent2">
        <a:shade val="80000"/>
        <a:alpha val="50000"/>
      </a:schemeClr>
      <a:schemeClr val="accent2">
        <a:tint val="45000"/>
        <a:alpha val="50000"/>
      </a:schemeClr>
    </dgm:fillClrLst>
    <dgm:linClrLst meth="repeat">
      <a:schemeClr val="lt1"/>
    </dgm:linClrLst>
    <dgm:effectClrLst/>
    <dgm:txLinClrLst/>
    <dgm:txFillClrLst/>
    <dgm:txEffectClrLst/>
  </dgm:styleLbl>
  <dgm:styleLbl name="node2">
    <dgm:fillClrLst>
      <a:schemeClr val="accent2">
        <a:shade val="80000"/>
      </a:schemeClr>
    </dgm:fillClrLst>
    <dgm:linClrLst meth="repeat">
      <a:schemeClr val="lt1"/>
    </dgm:linClrLst>
    <dgm:effectClrLst/>
    <dgm:txLinClrLst/>
    <dgm:txFillClrLst/>
    <dgm:txEffectClrLst/>
  </dgm:styleLbl>
  <dgm:styleLbl name="node3">
    <dgm:fillClrLst>
      <a:schemeClr val="accent2">
        <a:tint val="99000"/>
      </a:schemeClr>
    </dgm:fillClrLst>
    <dgm:linClrLst meth="repeat">
      <a:schemeClr val="lt1"/>
    </dgm:linClrLst>
    <dgm:effectClrLst/>
    <dgm:txLinClrLst/>
    <dgm:txFillClrLst/>
    <dgm:txEffectClrLst/>
  </dgm:styleLbl>
  <dgm:styleLbl name="node4">
    <dgm:fillClrLst>
      <a:schemeClr val="accent2">
        <a:tint val="70000"/>
      </a:schemeClr>
    </dgm:fillClrLst>
    <dgm:linClrLst meth="repeat">
      <a:schemeClr val="lt1"/>
    </dgm:linClrLst>
    <dgm:effectClrLst/>
    <dgm:txLinClrLst/>
    <dgm:txFillClrLst/>
    <dgm:txEffectClrLst/>
  </dgm:styleLbl>
  <dgm:styleLbl name="fg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fg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bg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sibTrans1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shade val="80000"/>
      </a:schemeClr>
    </dgm:fillClrLst>
    <dgm:linClrLst meth="repeat">
      <a:schemeClr val="lt1"/>
    </dgm:linClrLst>
    <dgm:effectClrLst/>
    <dgm:txLinClrLst/>
    <dgm:txFillClrLst/>
    <dgm:txEffectClrLst/>
  </dgm:styleLbl>
  <dgm:styleLbl name="asst1">
    <dgm:fillClrLst meth="repeat">
      <a:schemeClr val="accent2">
        <a:shade val="80000"/>
      </a:schemeClr>
    </dgm:fillClrLst>
    <dgm:linClrLst meth="repeat">
      <a:schemeClr val="lt1"/>
    </dgm:linClrLst>
    <dgm:effectClrLst/>
    <dgm:txLinClrLst/>
    <dgm:txFillClrLst/>
    <dgm:txEffectClrLst/>
  </dgm:styleLbl>
  <dgm:styleLbl name="asst2">
    <dgm:fillClrLst>
      <a:schemeClr val="accent2">
        <a:tint val="90000"/>
      </a:schemeClr>
    </dgm:fillClrLst>
    <dgm:linClrLst meth="repeat">
      <a:schemeClr val="lt1"/>
    </dgm:linClrLst>
    <dgm:effectClrLst/>
    <dgm:txLinClrLst/>
    <dgm:txFillClrLst/>
    <dgm:txEffectClrLst/>
  </dgm:styleLbl>
  <dgm:styleLbl name="asst3">
    <dgm:fillClrLst>
      <a:schemeClr val="accent2">
        <a:tint val="70000"/>
      </a:schemeClr>
    </dgm:fillClrLst>
    <dgm:linClrLst meth="repeat">
      <a:schemeClr val="lt1"/>
    </dgm:linClrLst>
    <dgm:effectClrLst/>
    <dgm:txLinClrLst/>
    <dgm:txFillClrLst/>
    <dgm:txEffectClrLst/>
  </dgm:styleLbl>
  <dgm:styleLbl name="asst4">
    <dgm:fillClrLst>
      <a:schemeClr val="accent2">
        <a:tint val="50000"/>
      </a:schemeClr>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shade val="80000"/>
      </a:schemeClr>
    </dgm:linClrLst>
    <dgm:effectClrLst/>
    <dgm:txLinClrLst/>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dk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2">
        <a:tint val="90000"/>
      </a:schemeClr>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2">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55000"/>
      </a:schemeClr>
    </dgm:fillClrLst>
    <dgm:linClrLst meth="repeat">
      <a:schemeClr val="accent2">
        <a:alpha val="90000"/>
        <a:tint val="55000"/>
      </a:schemeClr>
    </dgm:linClrLst>
    <dgm:effectClrLst/>
    <dgm:txLinClrLst/>
    <dgm:txFillClrLst meth="repeat">
      <a:schemeClr val="dk1"/>
    </dgm:txFillClrLst>
    <dgm:txEffectClrLst/>
  </dgm:styleLbl>
  <dgm:styleLbl name="alignAccFollowNode1">
    <dgm:fillClrLst meth="repeat">
      <a:schemeClr val="accent2">
        <a:alpha val="90000"/>
        <a:tint val="55000"/>
      </a:schemeClr>
    </dgm:fillClrLst>
    <dgm:linClrLst meth="repeat">
      <a:schemeClr val="accent2">
        <a:alpha val="90000"/>
        <a:tint val="55000"/>
      </a:schemeClr>
    </dgm:linClrLst>
    <dgm:effectClrLst/>
    <dgm:txLinClrLst/>
    <dgm:txFillClrLst meth="repeat">
      <a:schemeClr val="dk1"/>
    </dgm:txFillClrLst>
    <dgm:txEffectClrLst/>
  </dgm:styleLbl>
  <dgm:styleLbl name="bgAccFollowNode1">
    <dgm:fillClrLst meth="repeat">
      <a:schemeClr val="accent2">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50000"/>
      </a:schemeClr>
    </dgm:linClrLst>
    <dgm:effectClrLst/>
    <dgm:txLinClrLst/>
    <dgm:txFillClrLst meth="repeat">
      <a:schemeClr val="dk1"/>
    </dgm:txFillClrLst>
    <dgm:txEffectClrLst/>
  </dgm:styleLbl>
  <dgm:styleLbl name="bgShp">
    <dgm:fillClrLst meth="repeat">
      <a:schemeClr val="accent2">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55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2_4">
  <dgm:title val=""/>
  <dgm:desc val=""/>
  <dgm:catLst>
    <dgm:cat type="accent2" pri="11400"/>
  </dgm:catLst>
  <dgm:styleLbl name="node0">
    <dgm:fillClrLst meth="cycle">
      <a:schemeClr val="accent2">
        <a:shade val="60000"/>
      </a:schemeClr>
    </dgm:fillClrLst>
    <dgm:linClrLst meth="repeat">
      <a:schemeClr val="lt1"/>
    </dgm:linClrLst>
    <dgm:effectClrLst/>
    <dgm:txLinClrLst/>
    <dgm:txFillClrLst/>
    <dgm:txEffectClrLst/>
  </dgm:styleLbl>
  <dgm:styleLbl name="node1">
    <dgm:fillClrLst meth="cycle">
      <a:schemeClr val="accent2">
        <a:shade val="50000"/>
      </a:schemeClr>
      <a:schemeClr val="accent2">
        <a:tint val="45000"/>
      </a:schemeClr>
    </dgm:fillClrLst>
    <dgm:linClrLst meth="repeat">
      <a:schemeClr val="lt1"/>
    </dgm:linClrLst>
    <dgm:effectClrLst/>
    <dgm:txLinClrLst/>
    <dgm:txFillClrLst/>
    <dgm:txEffectClrLst/>
  </dgm:styleLbl>
  <dgm:styleLbl name="alignNode1">
    <dgm:fillClrLst meth="cycle">
      <a:schemeClr val="accent2">
        <a:shade val="50000"/>
      </a:schemeClr>
      <a:schemeClr val="accent2">
        <a:tint val="45000"/>
      </a:schemeClr>
    </dgm:fillClrLst>
    <dgm:linClrLst meth="cycle">
      <a:schemeClr val="accent2">
        <a:shade val="50000"/>
      </a:schemeClr>
      <a:schemeClr val="accent2">
        <a:tint val="45000"/>
      </a:schemeClr>
    </dgm:linClrLst>
    <dgm:effectClrLst/>
    <dgm:txLinClrLst/>
    <dgm:txFillClrLst/>
    <dgm:txEffectClrLst/>
  </dgm:styleLbl>
  <dgm:styleLbl name="lnNode1">
    <dgm:fillClrLst meth="cycle">
      <a:schemeClr val="accent2">
        <a:shade val="50000"/>
      </a:schemeClr>
      <a:schemeClr val="accent2">
        <a:tint val="45000"/>
      </a:schemeClr>
    </dgm:fillClrLst>
    <dgm:linClrLst meth="repeat">
      <a:schemeClr val="lt1"/>
    </dgm:linClrLst>
    <dgm:effectClrLst/>
    <dgm:txLinClrLst/>
    <dgm:txFillClrLst/>
    <dgm:txEffectClrLst/>
  </dgm:styleLbl>
  <dgm:styleLbl name="vennNode1">
    <dgm:fillClrLst meth="cycle">
      <a:schemeClr val="accent2">
        <a:shade val="80000"/>
        <a:alpha val="50000"/>
      </a:schemeClr>
      <a:schemeClr val="accent2">
        <a:tint val="45000"/>
        <a:alpha val="50000"/>
      </a:schemeClr>
    </dgm:fillClrLst>
    <dgm:linClrLst meth="repeat">
      <a:schemeClr val="lt1"/>
    </dgm:linClrLst>
    <dgm:effectClrLst/>
    <dgm:txLinClrLst/>
    <dgm:txFillClrLst/>
    <dgm:txEffectClrLst/>
  </dgm:styleLbl>
  <dgm:styleLbl name="node2">
    <dgm:fillClrLst>
      <a:schemeClr val="accent2">
        <a:shade val="80000"/>
      </a:schemeClr>
    </dgm:fillClrLst>
    <dgm:linClrLst meth="repeat">
      <a:schemeClr val="lt1"/>
    </dgm:linClrLst>
    <dgm:effectClrLst/>
    <dgm:txLinClrLst/>
    <dgm:txFillClrLst/>
    <dgm:txEffectClrLst/>
  </dgm:styleLbl>
  <dgm:styleLbl name="node3">
    <dgm:fillClrLst>
      <a:schemeClr val="accent2">
        <a:tint val="99000"/>
      </a:schemeClr>
    </dgm:fillClrLst>
    <dgm:linClrLst meth="repeat">
      <a:schemeClr val="lt1"/>
    </dgm:linClrLst>
    <dgm:effectClrLst/>
    <dgm:txLinClrLst/>
    <dgm:txFillClrLst/>
    <dgm:txEffectClrLst/>
  </dgm:styleLbl>
  <dgm:styleLbl name="node4">
    <dgm:fillClrLst>
      <a:schemeClr val="accent2">
        <a:tint val="70000"/>
      </a:schemeClr>
    </dgm:fillClrLst>
    <dgm:linClrLst meth="repeat">
      <a:schemeClr val="lt1"/>
    </dgm:linClrLst>
    <dgm:effectClrLst/>
    <dgm:txLinClrLst/>
    <dgm:txFillClrLst/>
    <dgm:txEffectClrLst/>
  </dgm:styleLbl>
  <dgm:styleLbl name="fg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fg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bg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sibTrans1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shade val="80000"/>
      </a:schemeClr>
    </dgm:fillClrLst>
    <dgm:linClrLst meth="repeat">
      <a:schemeClr val="lt1"/>
    </dgm:linClrLst>
    <dgm:effectClrLst/>
    <dgm:txLinClrLst/>
    <dgm:txFillClrLst/>
    <dgm:txEffectClrLst/>
  </dgm:styleLbl>
  <dgm:styleLbl name="asst1">
    <dgm:fillClrLst meth="repeat">
      <a:schemeClr val="accent2">
        <a:shade val="80000"/>
      </a:schemeClr>
    </dgm:fillClrLst>
    <dgm:linClrLst meth="repeat">
      <a:schemeClr val="lt1"/>
    </dgm:linClrLst>
    <dgm:effectClrLst/>
    <dgm:txLinClrLst/>
    <dgm:txFillClrLst/>
    <dgm:txEffectClrLst/>
  </dgm:styleLbl>
  <dgm:styleLbl name="asst2">
    <dgm:fillClrLst>
      <a:schemeClr val="accent2">
        <a:tint val="90000"/>
      </a:schemeClr>
    </dgm:fillClrLst>
    <dgm:linClrLst meth="repeat">
      <a:schemeClr val="lt1"/>
    </dgm:linClrLst>
    <dgm:effectClrLst/>
    <dgm:txLinClrLst/>
    <dgm:txFillClrLst/>
    <dgm:txEffectClrLst/>
  </dgm:styleLbl>
  <dgm:styleLbl name="asst3">
    <dgm:fillClrLst>
      <a:schemeClr val="accent2">
        <a:tint val="70000"/>
      </a:schemeClr>
    </dgm:fillClrLst>
    <dgm:linClrLst meth="repeat">
      <a:schemeClr val="lt1"/>
    </dgm:linClrLst>
    <dgm:effectClrLst/>
    <dgm:txLinClrLst/>
    <dgm:txFillClrLst/>
    <dgm:txEffectClrLst/>
  </dgm:styleLbl>
  <dgm:styleLbl name="asst4">
    <dgm:fillClrLst>
      <a:schemeClr val="accent2">
        <a:tint val="50000"/>
      </a:schemeClr>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shade val="80000"/>
      </a:schemeClr>
    </dgm:linClrLst>
    <dgm:effectClrLst/>
    <dgm:txLinClrLst/>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dk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2">
        <a:tint val="90000"/>
      </a:schemeClr>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2">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55000"/>
      </a:schemeClr>
    </dgm:fillClrLst>
    <dgm:linClrLst meth="repeat">
      <a:schemeClr val="accent2">
        <a:alpha val="90000"/>
        <a:tint val="55000"/>
      </a:schemeClr>
    </dgm:linClrLst>
    <dgm:effectClrLst/>
    <dgm:txLinClrLst/>
    <dgm:txFillClrLst meth="repeat">
      <a:schemeClr val="dk1"/>
    </dgm:txFillClrLst>
    <dgm:txEffectClrLst/>
  </dgm:styleLbl>
  <dgm:styleLbl name="alignAccFollowNode1">
    <dgm:fillClrLst meth="repeat">
      <a:schemeClr val="accent2">
        <a:alpha val="90000"/>
        <a:tint val="55000"/>
      </a:schemeClr>
    </dgm:fillClrLst>
    <dgm:linClrLst meth="repeat">
      <a:schemeClr val="accent2">
        <a:alpha val="90000"/>
        <a:tint val="55000"/>
      </a:schemeClr>
    </dgm:linClrLst>
    <dgm:effectClrLst/>
    <dgm:txLinClrLst/>
    <dgm:txFillClrLst meth="repeat">
      <a:schemeClr val="dk1"/>
    </dgm:txFillClrLst>
    <dgm:txEffectClrLst/>
  </dgm:styleLbl>
  <dgm:styleLbl name="bgAccFollowNode1">
    <dgm:fillClrLst meth="repeat">
      <a:schemeClr val="accent2">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50000"/>
      </a:schemeClr>
    </dgm:linClrLst>
    <dgm:effectClrLst/>
    <dgm:txLinClrLst/>
    <dgm:txFillClrLst meth="repeat">
      <a:schemeClr val="dk1"/>
    </dgm:txFillClrLst>
    <dgm:txEffectClrLst/>
  </dgm:styleLbl>
  <dgm:styleLbl name="bgShp">
    <dgm:fillClrLst meth="repeat">
      <a:schemeClr val="accent2">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55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8A0063B-7919-4F47-9014-0D47C4D659E0}" type="doc">
      <dgm:prSet loTypeId="urn:microsoft.com/office/officeart/2005/8/layout/hProcess11" loCatId="process" qsTypeId="urn:microsoft.com/office/officeart/2005/8/quickstyle/simple1" qsCatId="simple" csTypeId="urn:microsoft.com/office/officeart/2005/8/colors/accent2_4" csCatId="accent2" phldr="1"/>
      <dgm:spPr/>
      <dgm:t>
        <a:bodyPr/>
        <a:lstStyle/>
        <a:p>
          <a:endParaRPr lang="it-IT"/>
        </a:p>
      </dgm:t>
    </dgm:pt>
    <dgm:pt modelId="{72960640-E9A3-424A-9A63-999224E7E4EC}">
      <dgm:prSet phldrT="[Testo]" custT="1"/>
      <dgm:spPr/>
      <dgm:t>
        <a:bodyPr anchor="t"/>
        <a:lstStyle/>
        <a:p>
          <a:r>
            <a:rPr lang="it-IT" sz="1200" dirty="0"/>
            <a:t>1972 – I Conferenza ONU sull’Ambiente Umano (Stoccolma)</a:t>
          </a:r>
        </a:p>
      </dgm:t>
    </dgm:pt>
    <dgm:pt modelId="{0162C8E2-3941-454B-8424-43FDF21460C6}" type="parTrans" cxnId="{2F037DE8-9DA2-473C-876C-9FC6D22A4022}">
      <dgm:prSet/>
      <dgm:spPr/>
      <dgm:t>
        <a:bodyPr/>
        <a:lstStyle/>
        <a:p>
          <a:endParaRPr lang="it-IT"/>
        </a:p>
      </dgm:t>
    </dgm:pt>
    <dgm:pt modelId="{C86FAE01-1926-44C0-A7CA-326375FBF9A2}" type="sibTrans" cxnId="{2F037DE8-9DA2-473C-876C-9FC6D22A4022}">
      <dgm:prSet/>
      <dgm:spPr/>
      <dgm:t>
        <a:bodyPr/>
        <a:lstStyle/>
        <a:p>
          <a:endParaRPr lang="it-IT"/>
        </a:p>
      </dgm:t>
    </dgm:pt>
    <dgm:pt modelId="{8F67F2CB-125B-48F2-930F-802A5BD638CD}" type="pres">
      <dgm:prSet presAssocID="{98A0063B-7919-4F47-9014-0D47C4D659E0}" presName="Name0" presStyleCnt="0">
        <dgm:presLayoutVars>
          <dgm:dir/>
          <dgm:resizeHandles val="exact"/>
        </dgm:presLayoutVars>
      </dgm:prSet>
      <dgm:spPr/>
    </dgm:pt>
    <dgm:pt modelId="{86FAE959-ECBD-41AF-8601-8F3CF339974E}" type="pres">
      <dgm:prSet presAssocID="{98A0063B-7919-4F47-9014-0D47C4D659E0}" presName="arrow" presStyleLbl="bgShp" presStyleIdx="0" presStyleCnt="1" custScaleY="128049" custLinFactNeighborY="0"/>
      <dgm:spPr/>
    </dgm:pt>
    <dgm:pt modelId="{747D56CA-D855-4868-8A86-19868A8CD411}" type="pres">
      <dgm:prSet presAssocID="{98A0063B-7919-4F47-9014-0D47C4D659E0}" presName="points" presStyleCnt="0"/>
      <dgm:spPr/>
    </dgm:pt>
    <dgm:pt modelId="{92F68850-2F73-4132-8F7B-1A1EAAB066FC}" type="pres">
      <dgm:prSet presAssocID="{72960640-E9A3-424A-9A63-999224E7E4EC}" presName="compositeA" presStyleCnt="0"/>
      <dgm:spPr/>
    </dgm:pt>
    <dgm:pt modelId="{D84480AB-AC9E-426B-924F-BD0284C28D6A}" type="pres">
      <dgm:prSet presAssocID="{72960640-E9A3-424A-9A63-999224E7E4EC}" presName="textA" presStyleLbl="revTx" presStyleIdx="0" presStyleCnt="1" custScaleX="21670" custScaleY="46342" custLinFactNeighborX="-39165" custLinFactNeighborY="27659">
        <dgm:presLayoutVars>
          <dgm:bulletEnabled val="1"/>
        </dgm:presLayoutVars>
      </dgm:prSet>
      <dgm:spPr/>
    </dgm:pt>
    <dgm:pt modelId="{57C1EEBF-0A50-4EBA-AAA1-A688F6C032F4}" type="pres">
      <dgm:prSet presAssocID="{72960640-E9A3-424A-9A63-999224E7E4EC}" presName="circleA" presStyleLbl="node1" presStyleIdx="0" presStyleCnt="1" custLinFactX="-500000" custLinFactNeighborX="-590261" custLinFactNeighborY="49222"/>
      <dgm:spPr>
        <a:solidFill>
          <a:schemeClr val="accent2">
            <a:lumMod val="50000"/>
          </a:schemeClr>
        </a:solidFill>
      </dgm:spPr>
    </dgm:pt>
    <dgm:pt modelId="{307E5164-ADE2-46E7-B3D6-91995CEB24BF}" type="pres">
      <dgm:prSet presAssocID="{72960640-E9A3-424A-9A63-999224E7E4EC}" presName="spaceA" presStyleCnt="0"/>
      <dgm:spPr/>
    </dgm:pt>
  </dgm:ptLst>
  <dgm:cxnLst>
    <dgm:cxn modelId="{2F037DE8-9DA2-473C-876C-9FC6D22A4022}" srcId="{98A0063B-7919-4F47-9014-0D47C4D659E0}" destId="{72960640-E9A3-424A-9A63-999224E7E4EC}" srcOrd="0" destOrd="0" parTransId="{0162C8E2-3941-454B-8424-43FDF21460C6}" sibTransId="{C86FAE01-1926-44C0-A7CA-326375FBF9A2}"/>
    <dgm:cxn modelId="{4DA44762-D5C5-40E9-AC48-954A32A2D1F8}" type="presOf" srcId="{98A0063B-7919-4F47-9014-0D47C4D659E0}" destId="{8F67F2CB-125B-48F2-930F-802A5BD638CD}" srcOrd="0" destOrd="0" presId="urn:microsoft.com/office/officeart/2005/8/layout/hProcess11"/>
    <dgm:cxn modelId="{FF7F34F1-F32A-42F0-9075-8FE2E80D2A85}" type="presOf" srcId="{72960640-E9A3-424A-9A63-999224E7E4EC}" destId="{D84480AB-AC9E-426B-924F-BD0284C28D6A}" srcOrd="0" destOrd="0" presId="urn:microsoft.com/office/officeart/2005/8/layout/hProcess11"/>
    <dgm:cxn modelId="{27DE7B02-3932-4A26-B57C-1D32CBB3F4A7}" type="presParOf" srcId="{8F67F2CB-125B-48F2-930F-802A5BD638CD}" destId="{86FAE959-ECBD-41AF-8601-8F3CF339974E}" srcOrd="0" destOrd="0" presId="urn:microsoft.com/office/officeart/2005/8/layout/hProcess11"/>
    <dgm:cxn modelId="{975EAEC2-5C2F-405C-96C2-20182940B5C0}" type="presParOf" srcId="{8F67F2CB-125B-48F2-930F-802A5BD638CD}" destId="{747D56CA-D855-4868-8A86-19868A8CD411}" srcOrd="1" destOrd="0" presId="urn:microsoft.com/office/officeart/2005/8/layout/hProcess11"/>
    <dgm:cxn modelId="{3DCD0E4E-BE6F-4E4B-BBD6-F80EDC495FB4}" type="presParOf" srcId="{747D56CA-D855-4868-8A86-19868A8CD411}" destId="{92F68850-2F73-4132-8F7B-1A1EAAB066FC}" srcOrd="0" destOrd="0" presId="urn:microsoft.com/office/officeart/2005/8/layout/hProcess11"/>
    <dgm:cxn modelId="{696B88FB-58E5-4D3C-B14A-3629B9DCB885}" type="presParOf" srcId="{92F68850-2F73-4132-8F7B-1A1EAAB066FC}" destId="{D84480AB-AC9E-426B-924F-BD0284C28D6A}" srcOrd="0" destOrd="0" presId="urn:microsoft.com/office/officeart/2005/8/layout/hProcess11"/>
    <dgm:cxn modelId="{B6D26843-C5C6-415D-878C-36EB95C1CE89}" type="presParOf" srcId="{92F68850-2F73-4132-8F7B-1A1EAAB066FC}" destId="{57C1EEBF-0A50-4EBA-AAA1-A688F6C032F4}" srcOrd="1" destOrd="0" presId="urn:microsoft.com/office/officeart/2005/8/layout/hProcess11"/>
    <dgm:cxn modelId="{CF95E4D1-F009-423F-AAA2-D9D0D8E37DE9}" type="presParOf" srcId="{92F68850-2F73-4132-8F7B-1A1EAAB066FC}" destId="{307E5164-ADE2-46E7-B3D6-91995CEB24BF}" srcOrd="2" destOrd="0" presId="urn:microsoft.com/office/officeart/2005/8/layout/hProcess1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98A0063B-7919-4F47-9014-0D47C4D659E0}" type="doc">
      <dgm:prSet loTypeId="urn:microsoft.com/office/officeart/2005/8/layout/hProcess11" loCatId="process" qsTypeId="urn:microsoft.com/office/officeart/2005/8/quickstyle/simple1" qsCatId="simple" csTypeId="urn:microsoft.com/office/officeart/2005/8/colors/accent2_4" csCatId="accent2" phldr="1"/>
      <dgm:spPr/>
      <dgm:t>
        <a:bodyPr/>
        <a:lstStyle/>
        <a:p>
          <a:endParaRPr lang="it-IT"/>
        </a:p>
      </dgm:t>
    </dgm:pt>
    <dgm:pt modelId="{72960640-E9A3-424A-9A63-999224E7E4EC}">
      <dgm:prSet phldrT="[Testo]" custT="1"/>
      <dgm:spPr/>
      <dgm:t>
        <a:bodyPr anchor="t"/>
        <a:lstStyle/>
        <a:p>
          <a:r>
            <a:rPr lang="it-IT" sz="1200" b="0" dirty="0"/>
            <a:t>2000 - III Conferenza Europea sulle Città sostenibili (Hannover)</a:t>
          </a:r>
        </a:p>
      </dgm:t>
    </dgm:pt>
    <dgm:pt modelId="{0162C8E2-3941-454B-8424-43FDF21460C6}" type="parTrans" cxnId="{2F037DE8-9DA2-473C-876C-9FC6D22A4022}">
      <dgm:prSet/>
      <dgm:spPr/>
      <dgm:t>
        <a:bodyPr/>
        <a:lstStyle/>
        <a:p>
          <a:endParaRPr lang="it-IT"/>
        </a:p>
      </dgm:t>
    </dgm:pt>
    <dgm:pt modelId="{C86FAE01-1926-44C0-A7CA-326375FBF9A2}" type="sibTrans" cxnId="{2F037DE8-9DA2-473C-876C-9FC6D22A4022}">
      <dgm:prSet/>
      <dgm:spPr/>
      <dgm:t>
        <a:bodyPr/>
        <a:lstStyle/>
        <a:p>
          <a:endParaRPr lang="it-IT"/>
        </a:p>
      </dgm:t>
    </dgm:pt>
    <dgm:pt modelId="{8F67F2CB-125B-48F2-930F-802A5BD638CD}" type="pres">
      <dgm:prSet presAssocID="{98A0063B-7919-4F47-9014-0D47C4D659E0}" presName="Name0" presStyleCnt="0">
        <dgm:presLayoutVars>
          <dgm:dir/>
          <dgm:resizeHandles val="exact"/>
        </dgm:presLayoutVars>
      </dgm:prSet>
      <dgm:spPr/>
    </dgm:pt>
    <dgm:pt modelId="{86FAE959-ECBD-41AF-8601-8F3CF339974E}" type="pres">
      <dgm:prSet presAssocID="{98A0063B-7919-4F47-9014-0D47C4D659E0}" presName="arrow" presStyleLbl="bgShp" presStyleIdx="0" presStyleCnt="1" custScaleY="128049" custLinFactNeighborY="-6139"/>
      <dgm:spPr/>
    </dgm:pt>
    <dgm:pt modelId="{747D56CA-D855-4868-8A86-19868A8CD411}" type="pres">
      <dgm:prSet presAssocID="{98A0063B-7919-4F47-9014-0D47C4D659E0}" presName="points" presStyleCnt="0"/>
      <dgm:spPr/>
    </dgm:pt>
    <dgm:pt modelId="{92F68850-2F73-4132-8F7B-1A1EAAB066FC}" type="pres">
      <dgm:prSet presAssocID="{72960640-E9A3-424A-9A63-999224E7E4EC}" presName="compositeA" presStyleCnt="0"/>
      <dgm:spPr/>
    </dgm:pt>
    <dgm:pt modelId="{D84480AB-AC9E-426B-924F-BD0284C28D6A}" type="pres">
      <dgm:prSet presAssocID="{72960640-E9A3-424A-9A63-999224E7E4EC}" presName="textA" presStyleLbl="revTx" presStyleIdx="0" presStyleCnt="1" custScaleX="21670" custScaleY="46342" custLinFactNeighborX="-39165" custLinFactNeighborY="-4878">
        <dgm:presLayoutVars>
          <dgm:bulletEnabled val="1"/>
        </dgm:presLayoutVars>
      </dgm:prSet>
      <dgm:spPr/>
    </dgm:pt>
    <dgm:pt modelId="{57C1EEBF-0A50-4EBA-AAA1-A688F6C032F4}" type="pres">
      <dgm:prSet presAssocID="{72960640-E9A3-424A-9A63-999224E7E4EC}" presName="circleA" presStyleLbl="node1" presStyleIdx="0" presStyleCnt="1" custLinFactX="-600000" custLinFactNeighborX="-636879" custLinFactNeighborY="24607"/>
      <dgm:spPr>
        <a:solidFill>
          <a:schemeClr val="accent2">
            <a:lumMod val="50000"/>
          </a:schemeClr>
        </a:solidFill>
      </dgm:spPr>
    </dgm:pt>
    <dgm:pt modelId="{307E5164-ADE2-46E7-B3D6-91995CEB24BF}" type="pres">
      <dgm:prSet presAssocID="{72960640-E9A3-424A-9A63-999224E7E4EC}" presName="spaceA" presStyleCnt="0"/>
      <dgm:spPr/>
    </dgm:pt>
  </dgm:ptLst>
  <dgm:cxnLst>
    <dgm:cxn modelId="{15A11F33-E08E-4FAC-BCB1-B36EAE086CA8}" type="presOf" srcId="{72960640-E9A3-424A-9A63-999224E7E4EC}" destId="{D84480AB-AC9E-426B-924F-BD0284C28D6A}" srcOrd="0" destOrd="0" presId="urn:microsoft.com/office/officeart/2005/8/layout/hProcess11"/>
    <dgm:cxn modelId="{2F037DE8-9DA2-473C-876C-9FC6D22A4022}" srcId="{98A0063B-7919-4F47-9014-0D47C4D659E0}" destId="{72960640-E9A3-424A-9A63-999224E7E4EC}" srcOrd="0" destOrd="0" parTransId="{0162C8E2-3941-454B-8424-43FDF21460C6}" sibTransId="{C86FAE01-1926-44C0-A7CA-326375FBF9A2}"/>
    <dgm:cxn modelId="{AF7FE97A-5639-4B99-9779-558AE55B7656}" type="presOf" srcId="{98A0063B-7919-4F47-9014-0D47C4D659E0}" destId="{8F67F2CB-125B-48F2-930F-802A5BD638CD}" srcOrd="0" destOrd="0" presId="urn:microsoft.com/office/officeart/2005/8/layout/hProcess11"/>
    <dgm:cxn modelId="{B2E04934-ADE4-49F2-94C0-159DB2ECA743}" type="presParOf" srcId="{8F67F2CB-125B-48F2-930F-802A5BD638CD}" destId="{86FAE959-ECBD-41AF-8601-8F3CF339974E}" srcOrd="0" destOrd="0" presId="urn:microsoft.com/office/officeart/2005/8/layout/hProcess11"/>
    <dgm:cxn modelId="{9B6FC024-C6A5-4EE2-8226-04AF83D34A4C}" type="presParOf" srcId="{8F67F2CB-125B-48F2-930F-802A5BD638CD}" destId="{747D56CA-D855-4868-8A86-19868A8CD411}" srcOrd="1" destOrd="0" presId="urn:microsoft.com/office/officeart/2005/8/layout/hProcess11"/>
    <dgm:cxn modelId="{C8BA2379-FF09-45AD-9EEA-A94766189F6C}" type="presParOf" srcId="{747D56CA-D855-4868-8A86-19868A8CD411}" destId="{92F68850-2F73-4132-8F7B-1A1EAAB066FC}" srcOrd="0" destOrd="0" presId="urn:microsoft.com/office/officeart/2005/8/layout/hProcess11"/>
    <dgm:cxn modelId="{4F1769B9-8747-4B94-B8ED-FBA9C7D0D0EE}" type="presParOf" srcId="{92F68850-2F73-4132-8F7B-1A1EAAB066FC}" destId="{D84480AB-AC9E-426B-924F-BD0284C28D6A}" srcOrd="0" destOrd="0" presId="urn:microsoft.com/office/officeart/2005/8/layout/hProcess11"/>
    <dgm:cxn modelId="{27186071-F7CE-4908-B7B3-F7821199ECBD}" type="presParOf" srcId="{92F68850-2F73-4132-8F7B-1A1EAAB066FC}" destId="{57C1EEBF-0A50-4EBA-AAA1-A688F6C032F4}" srcOrd="1" destOrd="0" presId="urn:microsoft.com/office/officeart/2005/8/layout/hProcess11"/>
    <dgm:cxn modelId="{100D4065-E108-4A9F-96BA-7BA52CB25128}" type="presParOf" srcId="{92F68850-2F73-4132-8F7B-1A1EAAB066FC}" destId="{307E5164-ADE2-46E7-B3D6-91995CEB24BF}" srcOrd="2" destOrd="0" presId="urn:microsoft.com/office/officeart/2005/8/layout/hProcess11"/>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6FAE959-ECBD-41AF-8601-8F3CF339974E}">
      <dsp:nvSpPr>
        <dsp:cNvPr id="0" name=""/>
        <dsp:cNvSpPr/>
      </dsp:nvSpPr>
      <dsp:spPr>
        <a:xfrm>
          <a:off x="0" y="720078"/>
          <a:ext cx="9144000" cy="1512170"/>
        </a:xfrm>
        <a:prstGeom prst="notchedRightArrow">
          <a:avLst/>
        </a:prstGeom>
        <a:solidFill>
          <a:schemeClr val="accent2">
            <a:tint val="5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84480AB-AC9E-426B-924F-BD0284C28D6A}">
      <dsp:nvSpPr>
        <dsp:cNvPr id="0" name=""/>
        <dsp:cNvSpPr/>
      </dsp:nvSpPr>
      <dsp:spPr>
        <a:xfrm>
          <a:off x="0" y="485049"/>
          <a:ext cx="1783354" cy="54726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5344" tIns="85344" rIns="85344" bIns="85344" numCol="1" spcCol="1270" anchor="t" anchorCtr="0">
          <a:noAutofit/>
        </a:bodyPr>
        <a:lstStyle/>
        <a:p>
          <a:pPr marL="0" lvl="0" indent="0" algn="ctr" defTabSz="533400">
            <a:lnSpc>
              <a:spcPct val="90000"/>
            </a:lnSpc>
            <a:spcBef>
              <a:spcPct val="0"/>
            </a:spcBef>
            <a:spcAft>
              <a:spcPct val="35000"/>
            </a:spcAft>
            <a:buNone/>
          </a:pPr>
          <a:r>
            <a:rPr lang="it-IT" sz="1200" kern="1200" dirty="0"/>
            <a:t>1972 – I Conferenza ONU sull’Ambiente Umano (Stoccolma)</a:t>
          </a:r>
        </a:p>
      </dsp:txBody>
      <dsp:txXfrm>
        <a:off x="0" y="485049"/>
        <a:ext cx="1783354" cy="547267"/>
      </dsp:txXfrm>
    </dsp:sp>
    <dsp:sp modelId="{57C1EEBF-0A50-4EBA-AAA1-A688F6C032F4}">
      <dsp:nvSpPr>
        <dsp:cNvPr id="0" name=""/>
        <dsp:cNvSpPr/>
      </dsp:nvSpPr>
      <dsp:spPr>
        <a:xfrm>
          <a:off x="748375" y="1315451"/>
          <a:ext cx="295232" cy="295232"/>
        </a:xfrm>
        <a:prstGeom prst="ellipse">
          <a:avLst/>
        </a:prstGeom>
        <a:solidFill>
          <a:schemeClr val="accent2">
            <a:lumMod val="5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6FAE959-ECBD-41AF-8601-8F3CF339974E}">
      <dsp:nvSpPr>
        <dsp:cNvPr id="0" name=""/>
        <dsp:cNvSpPr/>
      </dsp:nvSpPr>
      <dsp:spPr>
        <a:xfrm>
          <a:off x="0" y="576062"/>
          <a:ext cx="9036496" cy="1345165"/>
        </a:xfrm>
        <a:prstGeom prst="notchedRightArrow">
          <a:avLst/>
        </a:prstGeom>
        <a:solidFill>
          <a:schemeClr val="accent2">
            <a:tint val="5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84480AB-AC9E-426B-924F-BD0284C28D6A}">
      <dsp:nvSpPr>
        <dsp:cNvPr id="0" name=""/>
        <dsp:cNvSpPr/>
      </dsp:nvSpPr>
      <dsp:spPr>
        <a:xfrm>
          <a:off x="0" y="89676"/>
          <a:ext cx="1762387" cy="48682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5344" tIns="85344" rIns="85344" bIns="85344" numCol="1" spcCol="1270" anchor="t" anchorCtr="0">
          <a:noAutofit/>
        </a:bodyPr>
        <a:lstStyle/>
        <a:p>
          <a:pPr marL="0" lvl="0" indent="0" algn="ctr" defTabSz="533400">
            <a:lnSpc>
              <a:spcPct val="90000"/>
            </a:lnSpc>
            <a:spcBef>
              <a:spcPct val="0"/>
            </a:spcBef>
            <a:spcAft>
              <a:spcPct val="35000"/>
            </a:spcAft>
            <a:buNone/>
          </a:pPr>
          <a:r>
            <a:rPr lang="it-IT" sz="1200" b="0" kern="1200" dirty="0"/>
            <a:t>2000 - III Conferenza Europea sulle Città sostenibili (Hannover)</a:t>
          </a:r>
        </a:p>
      </dsp:txBody>
      <dsp:txXfrm>
        <a:off x="0" y="89676"/>
        <a:ext cx="1762387" cy="486826"/>
      </dsp:txXfrm>
    </dsp:sp>
    <dsp:sp modelId="{57C1EEBF-0A50-4EBA-AAA1-A688F6C032F4}">
      <dsp:nvSpPr>
        <dsp:cNvPr id="0" name=""/>
        <dsp:cNvSpPr/>
      </dsp:nvSpPr>
      <dsp:spPr>
        <a:xfrm>
          <a:off x="686730" y="1105526"/>
          <a:ext cx="262627" cy="262627"/>
        </a:xfrm>
        <a:prstGeom prst="ellipse">
          <a:avLst/>
        </a:prstGeom>
        <a:solidFill>
          <a:schemeClr val="accent2">
            <a:lumMod val="5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Tree>
</dsp:drawing>
</file>

<file path=ppt/diagrams/layout1.xml><?xml version="1.0" encoding="utf-8"?>
<dgm:layoutDef xmlns:dgm="http://schemas.openxmlformats.org/drawingml/2006/diagram" xmlns:a="http://schemas.openxmlformats.org/drawingml/2006/main" uniqueId="urn:microsoft.com/office/officeart/2005/8/layout/hProcess11">
  <dgm:title val=""/>
  <dgm:desc val=""/>
  <dgm:catLst>
    <dgm:cat type="process" pri="8000"/>
    <dgm:cat type="convert" pri="14000"/>
  </dgm:catLst>
  <dgm:sampData useDef="1">
    <dgm:dataModel>
      <dgm:pt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hoose name="Name1">
      <dgm:if name="Name2" func="var" arg="dir" op="equ" val="norm">
        <dgm:constrLst>
          <dgm:constr type="w" for="ch" forName="arrow" refType="w"/>
          <dgm:constr type="h" for="ch" forName="arrow" refType="h" fact="0.4"/>
          <dgm:constr type="ctrY" for="ch" forName="arrow" refType="h" fact="0.5"/>
          <dgm:constr type="l" for="ch" forName="arrow"/>
          <dgm:constr type="w" for="ch" forName="points" refType="w" fact="0.9"/>
          <dgm:constr type="h" for="ch" forName="points" refType="h"/>
          <dgm:constr type="t" for="ch" forName="points"/>
          <dgm:constr type="l" for="ch" forName="points"/>
        </dgm:constrLst>
      </dgm:if>
      <dgm:else name="Name3">
        <dgm:constrLst>
          <dgm:constr type="w" for="ch" forName="arrow" refType="w"/>
          <dgm:constr type="h" for="ch" forName="arrow" refType="h" fact="0.4"/>
          <dgm:constr type="ctrY" for="ch" forName="arrow" refType="h" fact="0.5"/>
          <dgm:constr type="r" for="ch" forName="arrow" refType="w"/>
          <dgm:constr type="w" for="ch" forName="points" refType="w" fact="0.9"/>
          <dgm:constr type="h" for="ch" forName="points" refType="h"/>
          <dgm:constr type="t" for="ch" forName="points"/>
          <dgm:constr type="r" for="ch" forName="points" refType="w"/>
        </dgm:constrLst>
      </dgm:else>
    </dgm:choose>
    <dgm:ruleLst/>
    <dgm:layoutNode name="arrow" styleLbl="bgShp">
      <dgm:alg type="sp"/>
      <dgm:choose name="Name4">
        <dgm:if name="Name5" func="var" arg="dir" op="equ" val="norm">
          <dgm:shape xmlns:r="http://schemas.openxmlformats.org/officeDocument/2006/relationships" type="notchedRightArrow" r:blip="">
            <dgm:adjLst/>
          </dgm:shape>
        </dgm:if>
        <dgm:else name="Name6">
          <dgm:shape xmlns:r="http://schemas.openxmlformats.org/officeDocument/2006/relationships" rot="180" type="notchedRightArrow" r:blip="">
            <dgm:adjLst/>
          </dgm:shape>
        </dgm:else>
      </dgm:choose>
      <dgm:presOf/>
      <dgm:constrLst/>
      <dgm:ruleLst/>
    </dgm:layoutNode>
    <dgm:layoutNode name="points">
      <dgm:choose name="Name7">
        <dgm:if name="Name8" func="var" arg="dir" op="equ" val="norm">
          <dgm:alg type="lin">
            <dgm:param type="linDir" val="fromL"/>
          </dgm:alg>
        </dgm:if>
        <dgm:else name="Name9">
          <dgm:alg type="lin">
            <dgm:param type="linDir" val="fromR"/>
          </dgm:alg>
        </dgm:else>
      </dgm:choose>
      <dgm:shape xmlns:r="http://schemas.openxmlformats.org/officeDocument/2006/relationships" r:blip="">
        <dgm:adjLst/>
      </dgm:shape>
      <dgm:presOf/>
      <dgm:constrLst>
        <dgm:constr type="w" for="ch" forName="compositeA" refType="w"/>
        <dgm:constr type="h" for="ch" forName="compositeA" refType="h"/>
        <dgm:constr type="w" for="ch" forName="compositeB" refType="w" refFor="ch" refForName="compositeA" op="equ"/>
        <dgm:constr type="h" for="ch" forName="compositeB" refType="h" refFor="ch" refForName="compositeA" op="equ"/>
        <dgm:constr type="primFontSz" for="des" ptType="node" op="equ" val="65"/>
        <dgm:constr type="w" for="ch" forName="space" refType="w" refFor="ch" refForName="compositeA" op="equ" fact="0.05"/>
      </dgm:constrLst>
      <dgm:ruleLst/>
      <dgm:forEach name="Name10" axis="ch" ptType="node">
        <dgm:choose name="Name11">
          <dgm:if name="Name12" axis="self" ptType="node" func="posOdd" op="equ" val="1">
            <dgm:layoutNode name="compositeA">
              <dgm:alg type="composite"/>
              <dgm:shape xmlns:r="http://schemas.openxmlformats.org/officeDocument/2006/relationships" r:blip="">
                <dgm:adjLst/>
              </dgm:shape>
              <dgm:presOf/>
              <dgm:constrLst>
                <dgm:constr type="w" for="ch" forName="textA" refType="w"/>
                <dgm:constr type="h" for="ch" forName="textA" refType="h" fact="0.4"/>
                <dgm:constr type="t" for="ch" forName="textA"/>
                <dgm:constr type="l" for="ch" forName="textA"/>
                <dgm:constr type="h" for="ch" forName="circleA" refType="h" fact="0.1"/>
                <dgm:constr type="h" for="ch" forName="circleA" refType="w" op="lte"/>
                <dgm:constr type="w" for="ch" forName="circleA" refType="h" refFor="ch" refForName="circleA" op="equ"/>
                <dgm:constr type="ctrY" for="ch" forName="circleA" refType="h" fact="0.5"/>
                <dgm:constr type="ctrX" for="ch" forName="circleA" refType="w" refFor="ch" refForName="textA" fact="0.5"/>
                <dgm:constr type="w" for="ch" forName="spaceA" refType="w"/>
                <dgm:constr type="h" for="ch" forName="spaceA" refType="h" fact="0.4"/>
                <dgm:constr type="b" for="ch" forName="spaceA" refType="h"/>
                <dgm:constr type="l" for="ch" forName="spaceA"/>
              </dgm:constrLst>
              <dgm:ruleLst/>
              <dgm:layoutNode name="textA" styleLbl="revTx">
                <dgm:varLst>
                  <dgm:bulletEnabled val="1"/>
                </dgm:varLst>
                <dgm:alg type="tx">
                  <dgm:param type="txAnchorVert" val="b"/>
                  <dgm:param type="txAnchorVertCh" val="b"/>
                  <dgm:param type="txAnchorHorzCh" val="ctr"/>
                </dgm:alg>
                <dgm:shape xmlns:r="http://schemas.openxmlformats.org/officeDocument/2006/relationships" type="rect" r:blip="">
                  <dgm:adjLst/>
                </dgm:shape>
                <dgm:presOf axis="desOrSelf" ptType="node"/>
                <dgm:constrLst/>
                <dgm:ruleLst>
                  <dgm:rule type="primFontSz" val="5" fact="NaN" max="NaN"/>
                </dgm:ruleLst>
              </dgm:layoutNode>
              <dgm:layoutNode name="circleA">
                <dgm:alg type="sp"/>
                <dgm:shape xmlns:r="http://schemas.openxmlformats.org/officeDocument/2006/relationships" type="ellipse" r:blip="">
                  <dgm:adjLst/>
                </dgm:shape>
                <dgm:presOf/>
                <dgm:constrLst/>
                <dgm:ruleLst/>
              </dgm:layoutNode>
              <dgm:layoutNode name="spaceA">
                <dgm:alg type="sp"/>
                <dgm:shape xmlns:r="http://schemas.openxmlformats.org/officeDocument/2006/relationships" r:blip="">
                  <dgm:adjLst/>
                </dgm:shape>
                <dgm:presOf/>
                <dgm:constrLst/>
                <dgm:ruleLst/>
              </dgm:layoutNode>
            </dgm:layoutNode>
          </dgm:if>
          <dgm:else name="Name13">
            <dgm:layoutNode name="compositeB">
              <dgm:alg type="composite"/>
              <dgm:shape xmlns:r="http://schemas.openxmlformats.org/officeDocument/2006/relationships" r:blip="">
                <dgm:adjLst/>
              </dgm:shape>
              <dgm:presOf/>
              <dgm:constrLst>
                <dgm:constr type="w" for="ch" forName="textB" refType="w"/>
                <dgm:constr type="h" for="ch" forName="textB" refType="h" fact="0.4"/>
                <dgm:constr type="b" for="ch" forName="textB" refType="h"/>
                <dgm:constr type="l" for="ch" forName="textB"/>
                <dgm:constr type="h" for="ch" forName="circleB" refType="h" fact="0.1"/>
                <dgm:constr type="w" for="ch" forName="circleB" refType="h" refFor="ch" refForName="circleB" op="equ"/>
                <dgm:constr type="h" for="ch" forName="circleB" refType="w" op="lte"/>
                <dgm:constr type="ctrY" for="ch" forName="circleB" refType="h" fact="0.5"/>
                <dgm:constr type="ctrX" for="ch" forName="circleB" refType="w" refFor="ch" refForName="textB" fact="0.5"/>
                <dgm:constr type="w" for="ch" forName="spaceB" refType="w"/>
                <dgm:constr type="h" for="ch" forName="spaceB" refType="h" fact="0.4"/>
                <dgm:constr type="t" for="ch" forName="spaceB"/>
                <dgm:constr type="l" for="ch" forName="spaceB"/>
              </dgm:constrLst>
              <dgm:ruleLst/>
              <dgm:layoutNode name="textB" styleLbl="revTx">
                <dgm:varLst>
                  <dgm:bulletEnabled val="1"/>
                </dgm:varLst>
                <dgm:alg type="tx">
                  <dgm:param type="txAnchorVert" val="t"/>
                  <dgm:param type="txAnchorVertCh" val="t"/>
                  <dgm:param type="txAnchorHorzCh" val="ctr"/>
                </dgm:alg>
                <dgm:shape xmlns:r="http://schemas.openxmlformats.org/officeDocument/2006/relationships" type="rect" r:blip="">
                  <dgm:adjLst/>
                </dgm:shape>
                <dgm:presOf axis="desOrSelf" ptType="node"/>
                <dgm:constrLst/>
                <dgm:ruleLst>
                  <dgm:rule type="primFontSz" val="5" fact="NaN" max="NaN"/>
                </dgm:ruleLst>
              </dgm:layoutNode>
              <dgm:layoutNode name="circleB">
                <dgm:alg type="sp"/>
                <dgm:shape xmlns:r="http://schemas.openxmlformats.org/officeDocument/2006/relationships" type="ellipse" r:blip="">
                  <dgm:adjLst/>
                </dgm:shape>
                <dgm:presOf/>
                <dgm:constrLst/>
                <dgm:ruleLst/>
              </dgm:layoutNode>
              <dgm:layoutNode name="spaceB">
                <dgm:alg type="sp"/>
                <dgm:shape xmlns:r="http://schemas.openxmlformats.org/officeDocument/2006/relationships" r:blip="">
                  <dgm:adjLst/>
                </dgm:shape>
                <dgm:presOf/>
                <dgm:constrLst/>
                <dgm:ruleLst/>
              </dgm:layoutNode>
            </dgm:layoutNode>
          </dgm:else>
        </dgm:choose>
        <dgm:forEach name="Name14" axis="followSib" ptType="sibTrans" cnt="1">
          <dgm:layoutNode name="space">
            <dgm:alg type="sp"/>
            <dgm:shape xmlns:r="http://schemas.openxmlformats.org/officeDocument/2006/relationships" r:blip="">
              <dgm:adjLst/>
            </dgm:shape>
            <dgm:presOf/>
            <dgm:constrLst/>
            <dgm:ruleLst/>
          </dgm:layoutNode>
        </dgm:forEach>
      </dgm:forEach>
    </dgm:layoutNode>
  </dgm:layoutNode>
</dgm:layoutDef>
</file>

<file path=ppt/diagrams/layout2.xml><?xml version="1.0" encoding="utf-8"?>
<dgm:layoutDef xmlns:dgm="http://schemas.openxmlformats.org/drawingml/2006/diagram" xmlns:a="http://schemas.openxmlformats.org/drawingml/2006/main" uniqueId="urn:microsoft.com/office/officeart/2005/8/layout/hProcess11">
  <dgm:title val=""/>
  <dgm:desc val=""/>
  <dgm:catLst>
    <dgm:cat type="process" pri="8000"/>
    <dgm:cat type="convert" pri="14000"/>
  </dgm:catLst>
  <dgm:sampData useDef="1">
    <dgm:dataModel>
      <dgm:pt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hoose name="Name1">
      <dgm:if name="Name2" func="var" arg="dir" op="equ" val="norm">
        <dgm:constrLst>
          <dgm:constr type="w" for="ch" forName="arrow" refType="w"/>
          <dgm:constr type="h" for="ch" forName="arrow" refType="h" fact="0.4"/>
          <dgm:constr type="ctrY" for="ch" forName="arrow" refType="h" fact="0.5"/>
          <dgm:constr type="l" for="ch" forName="arrow"/>
          <dgm:constr type="w" for="ch" forName="points" refType="w" fact="0.9"/>
          <dgm:constr type="h" for="ch" forName="points" refType="h"/>
          <dgm:constr type="t" for="ch" forName="points"/>
          <dgm:constr type="l" for="ch" forName="points"/>
        </dgm:constrLst>
      </dgm:if>
      <dgm:else name="Name3">
        <dgm:constrLst>
          <dgm:constr type="w" for="ch" forName="arrow" refType="w"/>
          <dgm:constr type="h" for="ch" forName="arrow" refType="h" fact="0.4"/>
          <dgm:constr type="ctrY" for="ch" forName="arrow" refType="h" fact="0.5"/>
          <dgm:constr type="r" for="ch" forName="arrow" refType="w"/>
          <dgm:constr type="w" for="ch" forName="points" refType="w" fact="0.9"/>
          <dgm:constr type="h" for="ch" forName="points" refType="h"/>
          <dgm:constr type="t" for="ch" forName="points"/>
          <dgm:constr type="r" for="ch" forName="points" refType="w"/>
        </dgm:constrLst>
      </dgm:else>
    </dgm:choose>
    <dgm:ruleLst/>
    <dgm:layoutNode name="arrow" styleLbl="bgShp">
      <dgm:alg type="sp"/>
      <dgm:choose name="Name4">
        <dgm:if name="Name5" func="var" arg="dir" op="equ" val="norm">
          <dgm:shape xmlns:r="http://schemas.openxmlformats.org/officeDocument/2006/relationships" type="notchedRightArrow" r:blip="">
            <dgm:adjLst/>
          </dgm:shape>
        </dgm:if>
        <dgm:else name="Name6">
          <dgm:shape xmlns:r="http://schemas.openxmlformats.org/officeDocument/2006/relationships" rot="180" type="notchedRightArrow" r:blip="">
            <dgm:adjLst/>
          </dgm:shape>
        </dgm:else>
      </dgm:choose>
      <dgm:presOf/>
      <dgm:constrLst/>
      <dgm:ruleLst/>
    </dgm:layoutNode>
    <dgm:layoutNode name="points">
      <dgm:choose name="Name7">
        <dgm:if name="Name8" func="var" arg="dir" op="equ" val="norm">
          <dgm:alg type="lin">
            <dgm:param type="linDir" val="fromL"/>
          </dgm:alg>
        </dgm:if>
        <dgm:else name="Name9">
          <dgm:alg type="lin">
            <dgm:param type="linDir" val="fromR"/>
          </dgm:alg>
        </dgm:else>
      </dgm:choose>
      <dgm:shape xmlns:r="http://schemas.openxmlformats.org/officeDocument/2006/relationships" r:blip="">
        <dgm:adjLst/>
      </dgm:shape>
      <dgm:presOf/>
      <dgm:constrLst>
        <dgm:constr type="w" for="ch" forName="compositeA" refType="w"/>
        <dgm:constr type="h" for="ch" forName="compositeA" refType="h"/>
        <dgm:constr type="w" for="ch" forName="compositeB" refType="w" refFor="ch" refForName="compositeA" op="equ"/>
        <dgm:constr type="h" for="ch" forName="compositeB" refType="h" refFor="ch" refForName="compositeA" op="equ"/>
        <dgm:constr type="primFontSz" for="des" ptType="node" op="equ" val="65"/>
        <dgm:constr type="w" for="ch" forName="space" refType="w" refFor="ch" refForName="compositeA" op="equ" fact="0.05"/>
      </dgm:constrLst>
      <dgm:ruleLst/>
      <dgm:forEach name="Name10" axis="ch" ptType="node">
        <dgm:choose name="Name11">
          <dgm:if name="Name12" axis="self" ptType="node" func="posOdd" op="equ" val="1">
            <dgm:layoutNode name="compositeA">
              <dgm:alg type="composite"/>
              <dgm:shape xmlns:r="http://schemas.openxmlformats.org/officeDocument/2006/relationships" r:blip="">
                <dgm:adjLst/>
              </dgm:shape>
              <dgm:presOf/>
              <dgm:constrLst>
                <dgm:constr type="w" for="ch" forName="textA" refType="w"/>
                <dgm:constr type="h" for="ch" forName="textA" refType="h" fact="0.4"/>
                <dgm:constr type="t" for="ch" forName="textA"/>
                <dgm:constr type="l" for="ch" forName="textA"/>
                <dgm:constr type="h" for="ch" forName="circleA" refType="h" fact="0.1"/>
                <dgm:constr type="h" for="ch" forName="circleA" refType="w" op="lte"/>
                <dgm:constr type="w" for="ch" forName="circleA" refType="h" refFor="ch" refForName="circleA" op="equ"/>
                <dgm:constr type="ctrY" for="ch" forName="circleA" refType="h" fact="0.5"/>
                <dgm:constr type="ctrX" for="ch" forName="circleA" refType="w" refFor="ch" refForName="textA" fact="0.5"/>
                <dgm:constr type="w" for="ch" forName="spaceA" refType="w"/>
                <dgm:constr type="h" for="ch" forName="spaceA" refType="h" fact="0.4"/>
                <dgm:constr type="b" for="ch" forName="spaceA" refType="h"/>
                <dgm:constr type="l" for="ch" forName="spaceA"/>
              </dgm:constrLst>
              <dgm:ruleLst/>
              <dgm:layoutNode name="textA" styleLbl="revTx">
                <dgm:varLst>
                  <dgm:bulletEnabled val="1"/>
                </dgm:varLst>
                <dgm:alg type="tx">
                  <dgm:param type="txAnchorVert" val="b"/>
                  <dgm:param type="txAnchorVertCh" val="b"/>
                  <dgm:param type="txAnchorHorzCh" val="ctr"/>
                </dgm:alg>
                <dgm:shape xmlns:r="http://schemas.openxmlformats.org/officeDocument/2006/relationships" type="rect" r:blip="">
                  <dgm:adjLst/>
                </dgm:shape>
                <dgm:presOf axis="desOrSelf" ptType="node"/>
                <dgm:constrLst/>
                <dgm:ruleLst>
                  <dgm:rule type="primFontSz" val="5" fact="NaN" max="NaN"/>
                </dgm:ruleLst>
              </dgm:layoutNode>
              <dgm:layoutNode name="circleA">
                <dgm:alg type="sp"/>
                <dgm:shape xmlns:r="http://schemas.openxmlformats.org/officeDocument/2006/relationships" type="ellipse" r:blip="">
                  <dgm:adjLst/>
                </dgm:shape>
                <dgm:presOf/>
                <dgm:constrLst/>
                <dgm:ruleLst/>
              </dgm:layoutNode>
              <dgm:layoutNode name="spaceA">
                <dgm:alg type="sp"/>
                <dgm:shape xmlns:r="http://schemas.openxmlformats.org/officeDocument/2006/relationships" r:blip="">
                  <dgm:adjLst/>
                </dgm:shape>
                <dgm:presOf/>
                <dgm:constrLst/>
                <dgm:ruleLst/>
              </dgm:layoutNode>
            </dgm:layoutNode>
          </dgm:if>
          <dgm:else name="Name13">
            <dgm:layoutNode name="compositeB">
              <dgm:alg type="composite"/>
              <dgm:shape xmlns:r="http://schemas.openxmlformats.org/officeDocument/2006/relationships" r:blip="">
                <dgm:adjLst/>
              </dgm:shape>
              <dgm:presOf/>
              <dgm:constrLst>
                <dgm:constr type="w" for="ch" forName="textB" refType="w"/>
                <dgm:constr type="h" for="ch" forName="textB" refType="h" fact="0.4"/>
                <dgm:constr type="b" for="ch" forName="textB" refType="h"/>
                <dgm:constr type="l" for="ch" forName="textB"/>
                <dgm:constr type="h" for="ch" forName="circleB" refType="h" fact="0.1"/>
                <dgm:constr type="w" for="ch" forName="circleB" refType="h" refFor="ch" refForName="circleB" op="equ"/>
                <dgm:constr type="h" for="ch" forName="circleB" refType="w" op="lte"/>
                <dgm:constr type="ctrY" for="ch" forName="circleB" refType="h" fact="0.5"/>
                <dgm:constr type="ctrX" for="ch" forName="circleB" refType="w" refFor="ch" refForName="textB" fact="0.5"/>
                <dgm:constr type="w" for="ch" forName="spaceB" refType="w"/>
                <dgm:constr type="h" for="ch" forName="spaceB" refType="h" fact="0.4"/>
                <dgm:constr type="t" for="ch" forName="spaceB"/>
                <dgm:constr type="l" for="ch" forName="spaceB"/>
              </dgm:constrLst>
              <dgm:ruleLst/>
              <dgm:layoutNode name="textB" styleLbl="revTx">
                <dgm:varLst>
                  <dgm:bulletEnabled val="1"/>
                </dgm:varLst>
                <dgm:alg type="tx">
                  <dgm:param type="txAnchorVert" val="t"/>
                  <dgm:param type="txAnchorVertCh" val="t"/>
                  <dgm:param type="txAnchorHorzCh" val="ctr"/>
                </dgm:alg>
                <dgm:shape xmlns:r="http://schemas.openxmlformats.org/officeDocument/2006/relationships" type="rect" r:blip="">
                  <dgm:adjLst/>
                </dgm:shape>
                <dgm:presOf axis="desOrSelf" ptType="node"/>
                <dgm:constrLst/>
                <dgm:ruleLst>
                  <dgm:rule type="primFontSz" val="5" fact="NaN" max="NaN"/>
                </dgm:ruleLst>
              </dgm:layoutNode>
              <dgm:layoutNode name="circleB">
                <dgm:alg type="sp"/>
                <dgm:shape xmlns:r="http://schemas.openxmlformats.org/officeDocument/2006/relationships" type="ellipse" r:blip="">
                  <dgm:adjLst/>
                </dgm:shape>
                <dgm:presOf/>
                <dgm:constrLst/>
                <dgm:ruleLst/>
              </dgm:layoutNode>
              <dgm:layoutNode name="spaceB">
                <dgm:alg type="sp"/>
                <dgm:shape xmlns:r="http://schemas.openxmlformats.org/officeDocument/2006/relationships" r:blip="">
                  <dgm:adjLst/>
                </dgm:shape>
                <dgm:presOf/>
                <dgm:constrLst/>
                <dgm:ruleLst/>
              </dgm:layoutNode>
            </dgm:layoutNode>
          </dgm:else>
        </dgm:choose>
        <dgm:forEach name="Name14" axis="followSib" ptType="sibTrans" cnt="1">
          <dgm:layoutNode name="space">
            <dgm:alg type="sp"/>
            <dgm:shape xmlns:r="http://schemas.openxmlformats.org/officeDocument/2006/relationships" r:blip="">
              <dgm:adjLst/>
            </dgm:shape>
            <dgm:presOf/>
            <dgm:constrLst/>
            <dgm:ruleLst/>
          </dgm:layoutNode>
        </dgm:forEach>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intestazion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it-IT"/>
          </a:p>
        </p:txBody>
      </p:sp>
      <p:sp>
        <p:nvSpPr>
          <p:cNvPr id="3" name="Segnaposto data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3C7E6F00-0FF9-4F96-889B-45656C898977}" type="datetimeFigureOut">
              <a:rPr lang="it-IT" smtClean="0"/>
              <a:t>20/12/2016</a:t>
            </a:fld>
            <a:endParaRPr lang="it-IT"/>
          </a:p>
        </p:txBody>
      </p:sp>
      <p:sp>
        <p:nvSpPr>
          <p:cNvPr id="4" name="Segnaposto piè di pagina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it-IT"/>
          </a:p>
        </p:txBody>
      </p:sp>
      <p:sp>
        <p:nvSpPr>
          <p:cNvPr id="5" name="Segnaposto numero diapositiva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5FD7BE48-2654-4168-8323-96294C4343B4}" type="slidenum">
              <a:rPr lang="it-IT" smtClean="0"/>
              <a:t>‹N›</a:t>
            </a:fld>
            <a:endParaRPr lang="it-IT"/>
          </a:p>
        </p:txBody>
      </p:sp>
    </p:spTree>
    <p:extLst>
      <p:ext uri="{BB962C8B-B14F-4D97-AF65-F5344CB8AC3E}">
        <p14:creationId xmlns:p14="http://schemas.microsoft.com/office/powerpoint/2010/main" val="311557705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049" name="AutoShape 1"/>
          <p:cNvSpPr>
            <a:spLocks noChangeArrowheads="1"/>
          </p:cNvSpPr>
          <p:nvPr/>
        </p:nvSpPr>
        <p:spPr bwMode="auto">
          <a:xfrm>
            <a:off x="0" y="0"/>
            <a:ext cx="6858000" cy="9144000"/>
          </a:xfrm>
          <a:prstGeom prst="roundRect">
            <a:avLst>
              <a:gd name="adj" fmla="val 23"/>
            </a:avLst>
          </a:prstGeom>
          <a:solidFill>
            <a:srgbClr val="FFFFFF"/>
          </a:solidFill>
          <a:ln w="9360">
            <a:noFill/>
            <a:miter lim="800000"/>
            <a:headEnd/>
            <a:tailEnd/>
          </a:ln>
          <a:effectLst/>
        </p:spPr>
        <p:txBody>
          <a:bodyPr wrap="none" anchor="ctr"/>
          <a:lstStyle/>
          <a:p>
            <a:pPr>
              <a:buFont typeface="Times New Roman" charset="0"/>
              <a:buNone/>
              <a:defRPr/>
            </a:pPr>
            <a:endParaRPr lang="it-IT">
              <a:latin typeface="Verdana" charset="0"/>
            </a:endParaRPr>
          </a:p>
        </p:txBody>
      </p:sp>
      <p:sp>
        <p:nvSpPr>
          <p:cNvPr id="2050" name="AutoShape 2"/>
          <p:cNvSpPr>
            <a:spLocks noChangeArrowheads="1"/>
          </p:cNvSpPr>
          <p:nvPr/>
        </p:nvSpPr>
        <p:spPr bwMode="auto">
          <a:xfrm>
            <a:off x="0" y="0"/>
            <a:ext cx="6858000" cy="9144000"/>
          </a:xfrm>
          <a:prstGeom prst="roundRect">
            <a:avLst>
              <a:gd name="adj" fmla="val 23"/>
            </a:avLst>
          </a:prstGeom>
          <a:solidFill>
            <a:srgbClr val="FFFFFF"/>
          </a:solidFill>
          <a:ln w="9525">
            <a:noFill/>
            <a:round/>
            <a:headEnd/>
            <a:tailEnd/>
          </a:ln>
          <a:effectLst/>
        </p:spPr>
        <p:txBody>
          <a:bodyPr wrap="none" anchor="ctr"/>
          <a:lstStyle/>
          <a:p>
            <a:pPr>
              <a:buFont typeface="Times New Roman" charset="0"/>
              <a:buNone/>
              <a:defRPr/>
            </a:pPr>
            <a:endParaRPr lang="it-IT">
              <a:latin typeface="Verdana" charset="0"/>
            </a:endParaRPr>
          </a:p>
        </p:txBody>
      </p:sp>
      <p:sp>
        <p:nvSpPr>
          <p:cNvPr id="2051" name="AutoShape 3"/>
          <p:cNvSpPr>
            <a:spLocks noChangeArrowheads="1"/>
          </p:cNvSpPr>
          <p:nvPr/>
        </p:nvSpPr>
        <p:spPr bwMode="auto">
          <a:xfrm>
            <a:off x="0" y="0"/>
            <a:ext cx="6858000" cy="9144000"/>
          </a:xfrm>
          <a:prstGeom prst="roundRect">
            <a:avLst>
              <a:gd name="adj" fmla="val 23"/>
            </a:avLst>
          </a:prstGeom>
          <a:solidFill>
            <a:srgbClr val="FFFFFF"/>
          </a:solidFill>
          <a:ln w="9525">
            <a:noFill/>
            <a:round/>
            <a:headEnd/>
            <a:tailEnd/>
          </a:ln>
          <a:effectLst/>
        </p:spPr>
        <p:txBody>
          <a:bodyPr wrap="none" anchor="ctr"/>
          <a:lstStyle/>
          <a:p>
            <a:pPr>
              <a:buFont typeface="Times New Roman" charset="0"/>
              <a:buNone/>
              <a:defRPr/>
            </a:pPr>
            <a:endParaRPr lang="it-IT">
              <a:latin typeface="Verdana" charset="0"/>
            </a:endParaRPr>
          </a:p>
        </p:txBody>
      </p:sp>
      <p:sp>
        <p:nvSpPr>
          <p:cNvPr id="2052" name="AutoShape 4"/>
          <p:cNvSpPr>
            <a:spLocks noChangeArrowheads="1"/>
          </p:cNvSpPr>
          <p:nvPr/>
        </p:nvSpPr>
        <p:spPr bwMode="auto">
          <a:xfrm>
            <a:off x="0" y="0"/>
            <a:ext cx="6858000" cy="9144000"/>
          </a:xfrm>
          <a:prstGeom prst="roundRect">
            <a:avLst>
              <a:gd name="adj" fmla="val 23"/>
            </a:avLst>
          </a:prstGeom>
          <a:solidFill>
            <a:srgbClr val="FFFFFF"/>
          </a:solidFill>
          <a:ln w="9525">
            <a:noFill/>
            <a:round/>
            <a:headEnd/>
            <a:tailEnd/>
          </a:ln>
          <a:effectLst/>
        </p:spPr>
        <p:txBody>
          <a:bodyPr wrap="none" anchor="ctr"/>
          <a:lstStyle/>
          <a:p>
            <a:pPr>
              <a:buFont typeface="Times New Roman" charset="0"/>
              <a:buNone/>
              <a:defRPr/>
            </a:pPr>
            <a:endParaRPr lang="it-IT">
              <a:latin typeface="Verdana" charset="0"/>
            </a:endParaRPr>
          </a:p>
        </p:txBody>
      </p:sp>
      <p:sp>
        <p:nvSpPr>
          <p:cNvPr id="2053" name="AutoShape 5"/>
          <p:cNvSpPr>
            <a:spLocks noChangeArrowheads="1"/>
          </p:cNvSpPr>
          <p:nvPr/>
        </p:nvSpPr>
        <p:spPr bwMode="auto">
          <a:xfrm>
            <a:off x="0" y="0"/>
            <a:ext cx="6858000" cy="9144000"/>
          </a:xfrm>
          <a:prstGeom prst="roundRect">
            <a:avLst>
              <a:gd name="adj" fmla="val 23"/>
            </a:avLst>
          </a:prstGeom>
          <a:solidFill>
            <a:srgbClr val="FFFFFF"/>
          </a:solidFill>
          <a:ln w="9525">
            <a:noFill/>
            <a:round/>
            <a:headEnd/>
            <a:tailEnd/>
          </a:ln>
          <a:effectLst/>
        </p:spPr>
        <p:txBody>
          <a:bodyPr wrap="none" anchor="ctr"/>
          <a:lstStyle/>
          <a:p>
            <a:pPr>
              <a:buFont typeface="Times New Roman" charset="0"/>
              <a:buNone/>
              <a:defRPr/>
            </a:pPr>
            <a:endParaRPr lang="it-IT">
              <a:latin typeface="Verdana" charset="0"/>
            </a:endParaRPr>
          </a:p>
        </p:txBody>
      </p:sp>
      <p:sp>
        <p:nvSpPr>
          <p:cNvPr id="2054" name="AutoShape 6"/>
          <p:cNvSpPr>
            <a:spLocks noChangeArrowheads="1"/>
          </p:cNvSpPr>
          <p:nvPr/>
        </p:nvSpPr>
        <p:spPr bwMode="auto">
          <a:xfrm>
            <a:off x="0" y="0"/>
            <a:ext cx="6858000" cy="9144000"/>
          </a:xfrm>
          <a:prstGeom prst="roundRect">
            <a:avLst>
              <a:gd name="adj" fmla="val 23"/>
            </a:avLst>
          </a:prstGeom>
          <a:solidFill>
            <a:srgbClr val="FFFFFF"/>
          </a:solidFill>
          <a:ln w="9525">
            <a:noFill/>
            <a:round/>
            <a:headEnd/>
            <a:tailEnd/>
          </a:ln>
          <a:effectLst/>
        </p:spPr>
        <p:txBody>
          <a:bodyPr wrap="none" anchor="ctr"/>
          <a:lstStyle/>
          <a:p>
            <a:pPr>
              <a:buFont typeface="Times New Roman" charset="0"/>
              <a:buNone/>
              <a:defRPr/>
            </a:pPr>
            <a:endParaRPr lang="it-IT">
              <a:latin typeface="Verdana" charset="0"/>
            </a:endParaRPr>
          </a:p>
        </p:txBody>
      </p:sp>
      <p:sp>
        <p:nvSpPr>
          <p:cNvPr id="2055" name="Text Box 7"/>
          <p:cNvSpPr txBox="1">
            <a:spLocks noChangeArrowheads="1"/>
          </p:cNvSpPr>
          <p:nvPr/>
        </p:nvSpPr>
        <p:spPr bwMode="auto">
          <a:xfrm>
            <a:off x="0" y="-1588"/>
            <a:ext cx="2971800" cy="460376"/>
          </a:xfrm>
          <a:prstGeom prst="rect">
            <a:avLst/>
          </a:prstGeom>
          <a:noFill/>
          <a:ln w="9525">
            <a:noFill/>
            <a:round/>
            <a:headEnd/>
            <a:tailEnd/>
          </a:ln>
          <a:effectLst/>
        </p:spPr>
        <p:txBody>
          <a:bodyPr wrap="none" anchor="ctr"/>
          <a:lstStyle/>
          <a:p>
            <a:pPr>
              <a:buFont typeface="Times New Roman" charset="0"/>
              <a:buNone/>
              <a:defRPr/>
            </a:pPr>
            <a:endParaRPr lang="it-IT">
              <a:latin typeface="Verdana" charset="0"/>
            </a:endParaRPr>
          </a:p>
        </p:txBody>
      </p:sp>
      <p:sp>
        <p:nvSpPr>
          <p:cNvPr id="2056" name="Text Box 8"/>
          <p:cNvSpPr txBox="1">
            <a:spLocks noChangeArrowheads="1"/>
          </p:cNvSpPr>
          <p:nvPr/>
        </p:nvSpPr>
        <p:spPr bwMode="auto">
          <a:xfrm>
            <a:off x="3886200" y="-1588"/>
            <a:ext cx="2971800" cy="460376"/>
          </a:xfrm>
          <a:prstGeom prst="rect">
            <a:avLst/>
          </a:prstGeom>
          <a:noFill/>
          <a:ln w="9525">
            <a:noFill/>
            <a:round/>
            <a:headEnd/>
            <a:tailEnd/>
          </a:ln>
          <a:effectLst/>
        </p:spPr>
        <p:txBody>
          <a:bodyPr wrap="none" anchor="ctr"/>
          <a:lstStyle/>
          <a:p>
            <a:pPr>
              <a:buFont typeface="Times New Roman" charset="0"/>
              <a:buNone/>
              <a:defRPr/>
            </a:pPr>
            <a:endParaRPr lang="it-IT">
              <a:latin typeface="Verdana" charset="0"/>
            </a:endParaRPr>
          </a:p>
        </p:txBody>
      </p:sp>
      <p:sp>
        <p:nvSpPr>
          <p:cNvPr id="56330" name="Rectangle 9"/>
          <p:cNvSpPr>
            <a:spLocks noGrp="1" noRot="1" noChangeAspect="1" noChangeArrowheads="1"/>
          </p:cNvSpPr>
          <p:nvPr>
            <p:ph type="sldImg"/>
          </p:nvPr>
        </p:nvSpPr>
        <p:spPr bwMode="auto">
          <a:xfrm>
            <a:off x="866775" y="685800"/>
            <a:ext cx="5114925" cy="3419475"/>
          </a:xfrm>
          <a:prstGeom prst="rect">
            <a:avLst/>
          </a:prstGeom>
          <a:noFill/>
          <a:ln w="9360">
            <a:solidFill>
              <a:srgbClr val="000000"/>
            </a:solidFill>
            <a:miter lim="800000"/>
            <a:headEnd/>
            <a:tailEnd/>
          </a:ln>
        </p:spPr>
      </p:sp>
      <p:sp>
        <p:nvSpPr>
          <p:cNvPr id="2058" name="Rectangle 10"/>
          <p:cNvSpPr>
            <a:spLocks noGrp="1" noChangeArrowheads="1"/>
          </p:cNvSpPr>
          <p:nvPr>
            <p:ph type="body"/>
          </p:nvPr>
        </p:nvSpPr>
        <p:spPr bwMode="auto">
          <a:xfrm>
            <a:off x="914400" y="4343400"/>
            <a:ext cx="5019675" cy="4105275"/>
          </a:xfrm>
          <a:prstGeom prst="rect">
            <a:avLst/>
          </a:prstGeom>
          <a:noFill/>
          <a:ln w="9525">
            <a:noFill/>
            <a:round/>
            <a:headEnd/>
            <a:tailEnd/>
          </a:ln>
          <a:effectLst/>
        </p:spPr>
        <p:txBody>
          <a:bodyPr vert="horz" wrap="square" lIns="90000" tIns="46800" rIns="90000" bIns="46800" numCol="1" anchor="ctr" anchorCtr="0" compatLnSpc="1">
            <a:prstTxWarp prst="textNoShape">
              <a:avLst/>
            </a:prstTxWarp>
          </a:bodyPr>
          <a:lstStyle/>
          <a:p>
            <a:pPr lvl="0"/>
            <a:endParaRPr lang="it-IT" noProof="0"/>
          </a:p>
        </p:txBody>
      </p:sp>
      <p:sp>
        <p:nvSpPr>
          <p:cNvPr id="2059" name="Text Box 11"/>
          <p:cNvSpPr txBox="1">
            <a:spLocks noChangeArrowheads="1"/>
          </p:cNvSpPr>
          <p:nvPr/>
        </p:nvSpPr>
        <p:spPr bwMode="auto">
          <a:xfrm>
            <a:off x="0" y="8683625"/>
            <a:ext cx="2971800" cy="460375"/>
          </a:xfrm>
          <a:prstGeom prst="rect">
            <a:avLst/>
          </a:prstGeom>
          <a:noFill/>
          <a:ln w="9525">
            <a:noFill/>
            <a:round/>
            <a:headEnd/>
            <a:tailEnd/>
          </a:ln>
          <a:effectLst/>
        </p:spPr>
        <p:txBody>
          <a:bodyPr wrap="none" anchor="ctr"/>
          <a:lstStyle/>
          <a:p>
            <a:pPr>
              <a:buFont typeface="Times New Roman" charset="0"/>
              <a:buNone/>
              <a:defRPr/>
            </a:pPr>
            <a:endParaRPr lang="it-IT">
              <a:latin typeface="Verdana" charset="0"/>
            </a:endParaRPr>
          </a:p>
        </p:txBody>
      </p:sp>
      <p:sp>
        <p:nvSpPr>
          <p:cNvPr id="2060" name="Rectangle 12"/>
          <p:cNvSpPr>
            <a:spLocks noGrp="1" noChangeArrowheads="1"/>
          </p:cNvSpPr>
          <p:nvPr>
            <p:ph type="sldNum"/>
          </p:nvPr>
        </p:nvSpPr>
        <p:spPr bwMode="auto">
          <a:xfrm>
            <a:off x="3886200" y="8686800"/>
            <a:ext cx="2962275" cy="447675"/>
          </a:xfrm>
          <a:prstGeom prst="rect">
            <a:avLst/>
          </a:prstGeom>
          <a:noFill/>
          <a:ln w="9525">
            <a:noFill/>
            <a:round/>
            <a:headEnd/>
            <a:tailEnd/>
          </a:ln>
          <a:effectLst/>
        </p:spPr>
        <p:txBody>
          <a:bodyPr vert="horz" wrap="square" lIns="90000" tIns="46800" rIns="90000" bIns="46800" numCol="1" anchor="b" anchorCtr="0" compatLnSpc="1">
            <a:prstTxWarp prst="textNoShape">
              <a:avLst/>
            </a:prstTxWarp>
          </a:bodyPr>
          <a:lstStyle>
            <a:lvl1pPr eaLnBrk="1" hangingPunct="1">
              <a:buClrTx/>
              <a:buFontTx/>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b="0">
                <a:solidFill>
                  <a:srgbClr val="000000"/>
                </a:solidFill>
                <a:latin typeface="Verdana" charset="0"/>
                <a:ea typeface="Geneva" charset="0"/>
                <a:cs typeface="Geneva" charset="0"/>
              </a:defRPr>
            </a:lvl1pPr>
          </a:lstStyle>
          <a:p>
            <a:pPr>
              <a:defRPr/>
            </a:pPr>
            <a:fld id="{2310948C-E618-409D-8B3D-70BEF3706CF1}" type="slidenum">
              <a:rPr lang="it-IT"/>
              <a:pPr>
                <a:defRPr/>
              </a:pPr>
              <a:t>‹N›</a:t>
            </a:fld>
            <a:endParaRPr lang="it-IT"/>
          </a:p>
        </p:txBody>
      </p:sp>
    </p:spTree>
    <p:extLst>
      <p:ext uri="{BB962C8B-B14F-4D97-AF65-F5344CB8AC3E}">
        <p14:creationId xmlns:p14="http://schemas.microsoft.com/office/powerpoint/2010/main" val="1948230791"/>
      </p:ext>
    </p:extLst>
  </p:cSld>
  <p:clrMap bg1="lt1" tx1="dk1" bg2="lt2" tx2="dk2" accent1="accent1" accent2="accent2" accent3="accent3" accent4="accent4" accent5="accent5" accent6="accent6" hlink="hlink" folHlink="folHlink"/>
  <p:notesStyle>
    <a:lvl1pPr algn="l" defTabSz="457200" rtl="0" eaLnBrk="0" fontAlgn="base" hangingPunct="0">
      <a:spcBef>
        <a:spcPct val="30000"/>
      </a:spcBef>
      <a:spcAft>
        <a:spcPct val="0"/>
      </a:spcAft>
      <a:buClr>
        <a:srgbClr val="000000"/>
      </a:buClr>
      <a:buSzPct val="100000"/>
      <a:buFont typeface="Times New Roman" pitchFamily="18" charset="0"/>
      <a:defRPr sz="1200" kern="1200">
        <a:solidFill>
          <a:srgbClr val="000000"/>
        </a:solidFill>
        <a:latin typeface="Times New Roman" charset="0"/>
        <a:ea typeface="ＭＳ Ｐゴシック" charset="-128"/>
        <a:cs typeface="+mn-cs"/>
      </a:defRPr>
    </a:lvl1pPr>
    <a:lvl2pPr marL="742950" indent="-285750" algn="l" defTabSz="457200" rtl="0" eaLnBrk="0" fontAlgn="base" hangingPunct="0">
      <a:spcBef>
        <a:spcPct val="30000"/>
      </a:spcBef>
      <a:spcAft>
        <a:spcPct val="0"/>
      </a:spcAft>
      <a:buClr>
        <a:srgbClr val="000000"/>
      </a:buClr>
      <a:buSzPct val="100000"/>
      <a:buFont typeface="Times New Roman" pitchFamily="18" charset="0"/>
      <a:defRPr sz="1200" kern="1200">
        <a:solidFill>
          <a:srgbClr val="000000"/>
        </a:solidFill>
        <a:latin typeface="Times New Roman" charset="0"/>
        <a:ea typeface="ＭＳ Ｐゴシック" charset="-128"/>
        <a:cs typeface="+mn-cs"/>
      </a:defRPr>
    </a:lvl2pPr>
    <a:lvl3pPr marL="1143000" indent="-228600" algn="l" defTabSz="457200" rtl="0" eaLnBrk="0" fontAlgn="base" hangingPunct="0">
      <a:spcBef>
        <a:spcPct val="30000"/>
      </a:spcBef>
      <a:spcAft>
        <a:spcPct val="0"/>
      </a:spcAft>
      <a:buClr>
        <a:srgbClr val="000000"/>
      </a:buClr>
      <a:buSzPct val="100000"/>
      <a:buFont typeface="Times New Roman" pitchFamily="18" charset="0"/>
      <a:defRPr sz="1200" kern="1200">
        <a:solidFill>
          <a:srgbClr val="000000"/>
        </a:solidFill>
        <a:latin typeface="Times New Roman" charset="0"/>
        <a:ea typeface="ＭＳ Ｐゴシック" charset="-128"/>
        <a:cs typeface="+mn-cs"/>
      </a:defRPr>
    </a:lvl3pPr>
    <a:lvl4pPr marL="1600200" indent="-228600" algn="l" defTabSz="457200" rtl="0" eaLnBrk="0" fontAlgn="base" hangingPunct="0">
      <a:spcBef>
        <a:spcPct val="30000"/>
      </a:spcBef>
      <a:spcAft>
        <a:spcPct val="0"/>
      </a:spcAft>
      <a:buClr>
        <a:srgbClr val="000000"/>
      </a:buClr>
      <a:buSzPct val="100000"/>
      <a:buFont typeface="Times New Roman" pitchFamily="18" charset="0"/>
      <a:defRPr sz="1200" kern="1200">
        <a:solidFill>
          <a:srgbClr val="000000"/>
        </a:solidFill>
        <a:latin typeface="Times New Roman" charset="0"/>
        <a:ea typeface="ＭＳ Ｐゴシック" charset="-128"/>
        <a:cs typeface="+mn-cs"/>
      </a:defRPr>
    </a:lvl4pPr>
    <a:lvl5pPr marL="2057400" indent="-228600" algn="l" defTabSz="457200" rtl="0" eaLnBrk="0" fontAlgn="base" hangingPunct="0">
      <a:spcBef>
        <a:spcPct val="30000"/>
      </a:spcBef>
      <a:spcAft>
        <a:spcPct val="0"/>
      </a:spcAft>
      <a:buClr>
        <a:srgbClr val="000000"/>
      </a:buClr>
      <a:buSzPct val="100000"/>
      <a:buFont typeface="Times New Roman" pitchFamily="18" charset="0"/>
      <a:defRPr sz="1200" kern="1200">
        <a:solidFill>
          <a:srgbClr val="000000"/>
        </a:solidFill>
        <a:latin typeface="Times New Roman" charset="0"/>
        <a:ea typeface="ＭＳ Ｐゴシック" charset="-128"/>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Segnaposto immagine diapositiva 1"/>
          <p:cNvSpPr>
            <a:spLocks noGrp="1" noRot="1" noChangeAspect="1" noTextEdit="1"/>
          </p:cNvSpPr>
          <p:nvPr>
            <p:ph type="sldImg"/>
          </p:nvPr>
        </p:nvSpPr>
        <p:spPr>
          <a:xfrm>
            <a:off x="868363" y="685800"/>
            <a:ext cx="5111750" cy="3419475"/>
          </a:xfrm>
          <a:ln/>
        </p:spPr>
      </p:sp>
      <p:sp>
        <p:nvSpPr>
          <p:cNvPr id="57347" name="Segnaposto note 2"/>
          <p:cNvSpPr>
            <a:spLocks noGrp="1"/>
          </p:cNvSpPr>
          <p:nvPr>
            <p:ph type="body" idx="1"/>
          </p:nvPr>
        </p:nvSpPr>
        <p:spPr>
          <a:noFill/>
          <a:ln/>
        </p:spPr>
        <p:txBody>
          <a:bodyPr/>
          <a:lstStyle/>
          <a:p>
            <a:endParaRPr lang="it-IT" dirty="0">
              <a:latin typeface="Times New Roman" pitchFamily="18" charset="0"/>
              <a:ea typeface="ＭＳ Ｐゴシック" pitchFamily="34" charset="-128"/>
            </a:endParaRPr>
          </a:p>
        </p:txBody>
      </p:sp>
      <p:sp>
        <p:nvSpPr>
          <p:cNvPr id="57348" name="Segnaposto numero diapositiva 3"/>
          <p:cNvSpPr>
            <a:spLocks noGrp="1"/>
          </p:cNvSpPr>
          <p:nvPr>
            <p:ph type="sldNum" sz="quarter"/>
          </p:nvPr>
        </p:nvSpPr>
        <p:spPr>
          <a:noFill/>
        </p:spPr>
        <p:txBody>
          <a:bodyPr/>
          <a:lstStyle/>
          <a:p>
            <a:fld id="{0A41E12E-1C37-423A-89A1-6CE071650B26}" type="slidenum">
              <a:rPr lang="it-IT" smtClean="0">
                <a:latin typeface="Verdana" pitchFamily="34" charset="0"/>
              </a:rPr>
              <a:pPr/>
              <a:t>1</a:t>
            </a:fld>
            <a:endParaRPr lang="it-IT">
              <a:latin typeface="Verdana" pitchFamily="34"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58370" name="Rectangle 12"/>
          <p:cNvSpPr>
            <a:spLocks noGrp="1" noChangeArrowheads="1"/>
          </p:cNvSpPr>
          <p:nvPr>
            <p:ph type="sldNum" sz="quarter"/>
          </p:nvPr>
        </p:nvSpPr>
        <p:spPr>
          <a:noFill/>
        </p:spPr>
        <p:txBody>
          <a:bodyPr/>
          <a:lstStyle/>
          <a:p>
            <a:fld id="{EED25B1E-8D8D-4D69-94E0-B3DDEEB3CE8A}" type="slidenum">
              <a:rPr lang="it-IT" smtClean="0">
                <a:latin typeface="Verdana" pitchFamily="34" charset="0"/>
              </a:rPr>
              <a:pPr/>
              <a:t>2</a:t>
            </a:fld>
            <a:endParaRPr lang="it-IT">
              <a:latin typeface="Verdana" pitchFamily="34" charset="0"/>
            </a:endParaRPr>
          </a:p>
        </p:txBody>
      </p:sp>
      <p:sp>
        <p:nvSpPr>
          <p:cNvPr id="58371" name="Text Box 1"/>
          <p:cNvSpPr txBox="1">
            <a:spLocks noChangeArrowheads="1"/>
          </p:cNvSpPr>
          <p:nvPr/>
        </p:nvSpPr>
        <p:spPr bwMode="auto">
          <a:xfrm>
            <a:off x="3886200" y="8686800"/>
            <a:ext cx="2968625" cy="454025"/>
          </a:xfrm>
          <a:prstGeom prst="rect">
            <a:avLst/>
          </a:prstGeom>
          <a:noFill/>
          <a:ln w="9525">
            <a:noFill/>
            <a:round/>
            <a:headEnd/>
            <a:tailEnd/>
          </a:ln>
        </p:spPr>
        <p:txBody>
          <a:bodyPr lIns="90000" tIns="46800" rIns="90000" bIns="46800" anchor="b"/>
          <a:lstStyle/>
          <a:p>
            <a:pPr eaLnBrk="1" hangingPunct="1">
              <a:buClrTx/>
              <a:buFontTx/>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fld id="{405E6CEA-358D-431C-BD94-4E050275B25A}" type="slidenum">
              <a:rPr lang="it-IT" sz="1200" b="0">
                <a:solidFill>
                  <a:srgbClr val="000000"/>
                </a:solidFill>
                <a:ea typeface="Geneva" charset="0"/>
                <a:cs typeface="Geneva" charset="0"/>
              </a:rPr>
              <a:pPr eaLnBrk="1" hangingPunct="1">
                <a:buClrTx/>
                <a:buFontTx/>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t>2</a:t>
            </a:fld>
            <a:endParaRPr lang="it-IT" sz="1200" b="0">
              <a:solidFill>
                <a:srgbClr val="000000"/>
              </a:solidFill>
              <a:ea typeface="Geneva" charset="0"/>
              <a:cs typeface="Geneva" charset="0"/>
            </a:endParaRPr>
          </a:p>
        </p:txBody>
      </p:sp>
      <p:sp>
        <p:nvSpPr>
          <p:cNvPr id="58372" name="Text Box 2"/>
          <p:cNvSpPr txBox="1">
            <a:spLocks noChangeArrowheads="1"/>
          </p:cNvSpPr>
          <p:nvPr/>
        </p:nvSpPr>
        <p:spPr bwMode="auto">
          <a:xfrm>
            <a:off x="3886200" y="8686800"/>
            <a:ext cx="2970213" cy="455613"/>
          </a:xfrm>
          <a:prstGeom prst="rect">
            <a:avLst/>
          </a:prstGeom>
          <a:noFill/>
          <a:ln w="9525">
            <a:noFill/>
            <a:round/>
            <a:headEnd/>
            <a:tailEnd/>
          </a:ln>
        </p:spPr>
        <p:txBody>
          <a:bodyPr lIns="90000" tIns="46800" rIns="90000" bIns="46800" anchor="b"/>
          <a:lstStyle/>
          <a:p>
            <a:pPr eaLnBrk="1" hangingPunct="1">
              <a:buClrTx/>
              <a:buFontTx/>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fld id="{928CEE61-E560-4D1D-A49C-1EA6C113E2E9}" type="slidenum">
              <a:rPr lang="it-IT" sz="1200" b="0">
                <a:solidFill>
                  <a:srgbClr val="000000"/>
                </a:solidFill>
                <a:ea typeface="Geneva" charset="0"/>
                <a:cs typeface="Geneva" charset="0"/>
              </a:rPr>
              <a:pPr eaLnBrk="1" hangingPunct="1">
                <a:buClrTx/>
                <a:buFontTx/>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t>2</a:t>
            </a:fld>
            <a:endParaRPr lang="it-IT" sz="1200" b="0">
              <a:solidFill>
                <a:srgbClr val="000000"/>
              </a:solidFill>
              <a:ea typeface="Geneva" charset="0"/>
              <a:cs typeface="Geneva" charset="0"/>
            </a:endParaRPr>
          </a:p>
        </p:txBody>
      </p:sp>
      <p:sp>
        <p:nvSpPr>
          <p:cNvPr id="58373" name="Text Box 3"/>
          <p:cNvSpPr txBox="1">
            <a:spLocks noChangeArrowheads="1"/>
          </p:cNvSpPr>
          <p:nvPr/>
        </p:nvSpPr>
        <p:spPr bwMode="auto">
          <a:xfrm>
            <a:off x="866775" y="685800"/>
            <a:ext cx="5124450" cy="3429000"/>
          </a:xfrm>
          <a:prstGeom prst="rect">
            <a:avLst/>
          </a:prstGeom>
          <a:solidFill>
            <a:srgbClr val="FFFFFF"/>
          </a:solidFill>
          <a:ln w="9360">
            <a:solidFill>
              <a:srgbClr val="000000"/>
            </a:solidFill>
            <a:miter lim="800000"/>
            <a:headEnd/>
            <a:tailEnd/>
          </a:ln>
        </p:spPr>
        <p:txBody>
          <a:bodyPr wrap="none" anchor="ctr"/>
          <a:lstStyle/>
          <a:p>
            <a:endParaRPr lang="it-IT">
              <a:ea typeface="Geneva" charset="0"/>
              <a:cs typeface="Geneva" charset="0"/>
            </a:endParaRPr>
          </a:p>
        </p:txBody>
      </p:sp>
      <p:sp>
        <p:nvSpPr>
          <p:cNvPr id="58374" name="Text Box 4"/>
          <p:cNvSpPr>
            <a:spLocks noGrp="1" noChangeArrowheads="1"/>
          </p:cNvSpPr>
          <p:nvPr>
            <p:ph type="body"/>
          </p:nvPr>
        </p:nvSpPr>
        <p:spPr>
          <a:xfrm>
            <a:off x="914400" y="4343400"/>
            <a:ext cx="5029200" cy="4114800"/>
          </a:xfrm>
          <a:noFill/>
          <a:ln/>
        </p:spPr>
        <p:txBody>
          <a:bodyPr wrap="none"/>
          <a:lstStyle/>
          <a:p>
            <a:endParaRPr lang="it-IT" dirty="0">
              <a:latin typeface="Times New Roman" pitchFamily="18" charset="0"/>
              <a:ea typeface="ＭＳ Ｐゴシック" pitchFamily="34" charset="-128"/>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a:xfrm>
            <a:off x="868363" y="685800"/>
            <a:ext cx="5111750" cy="3419475"/>
          </a:xfrm>
        </p:spPr>
      </p:sp>
      <p:sp>
        <p:nvSpPr>
          <p:cNvPr id="3" name="Segnaposto note 2"/>
          <p:cNvSpPr>
            <a:spLocks noGrp="1"/>
          </p:cNvSpPr>
          <p:nvPr>
            <p:ph type="body" idx="1"/>
          </p:nvPr>
        </p:nvSpPr>
        <p:spPr/>
        <p:txBody>
          <a:bodyPr/>
          <a:lstStyle/>
          <a:p>
            <a:endParaRPr lang="it-IT" sz="1200" dirty="0"/>
          </a:p>
        </p:txBody>
      </p:sp>
      <p:sp>
        <p:nvSpPr>
          <p:cNvPr id="4" name="Segnaposto numero diapositiva 3"/>
          <p:cNvSpPr>
            <a:spLocks noGrp="1"/>
          </p:cNvSpPr>
          <p:nvPr>
            <p:ph type="sldNum" idx="10"/>
          </p:nvPr>
        </p:nvSpPr>
        <p:spPr/>
        <p:txBody>
          <a:bodyPr/>
          <a:lstStyle/>
          <a:p>
            <a:pPr>
              <a:defRPr/>
            </a:pPr>
            <a:fld id="{2310948C-E618-409D-8B3D-70BEF3706CF1}" type="slidenum">
              <a:rPr lang="it-IT" smtClean="0"/>
              <a:pPr>
                <a:defRPr/>
              </a:pPr>
              <a:t>3</a:t>
            </a:fld>
            <a:endParaRPr lang="it-IT"/>
          </a:p>
        </p:txBody>
      </p:sp>
    </p:spTree>
    <p:extLst>
      <p:ext uri="{BB962C8B-B14F-4D97-AF65-F5344CB8AC3E}">
        <p14:creationId xmlns:p14="http://schemas.microsoft.com/office/powerpoint/2010/main" val="1582243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59394" name="Rectangle 12"/>
          <p:cNvSpPr>
            <a:spLocks noGrp="1" noChangeArrowheads="1"/>
          </p:cNvSpPr>
          <p:nvPr>
            <p:ph type="sldNum" sz="quarter"/>
          </p:nvPr>
        </p:nvSpPr>
        <p:spPr>
          <a:noFill/>
        </p:spPr>
        <p:txBody>
          <a:bodyPr/>
          <a:lstStyle/>
          <a:p>
            <a:fld id="{58F5AA2E-1E78-41E7-A3DD-E07D4BE22140}" type="slidenum">
              <a:rPr lang="it-IT" smtClean="0">
                <a:latin typeface="Verdana" pitchFamily="34" charset="0"/>
              </a:rPr>
              <a:pPr/>
              <a:t>4</a:t>
            </a:fld>
            <a:endParaRPr lang="it-IT">
              <a:latin typeface="Verdana" pitchFamily="34" charset="0"/>
            </a:endParaRPr>
          </a:p>
        </p:txBody>
      </p:sp>
      <p:sp>
        <p:nvSpPr>
          <p:cNvPr id="59395" name="Text Box 1"/>
          <p:cNvSpPr>
            <a:spLocks noGrp="1" noRot="1" noChangeAspect="1" noChangeArrowheads="1" noTextEdit="1"/>
          </p:cNvSpPr>
          <p:nvPr>
            <p:ph type="sldImg"/>
          </p:nvPr>
        </p:nvSpPr>
        <p:spPr>
          <a:xfrm>
            <a:off x="866775" y="685800"/>
            <a:ext cx="5119688" cy="3424238"/>
          </a:xfrm>
          <a:solidFill>
            <a:srgbClr val="FFFFFF"/>
          </a:solidFill>
          <a:ln/>
        </p:spPr>
      </p:sp>
      <p:sp>
        <p:nvSpPr>
          <p:cNvPr id="59396" name="Text Box 2"/>
          <p:cNvSpPr>
            <a:spLocks noGrp="1" noChangeArrowheads="1"/>
          </p:cNvSpPr>
          <p:nvPr>
            <p:ph type="body" idx="1"/>
          </p:nvPr>
        </p:nvSpPr>
        <p:spPr>
          <a:xfrm>
            <a:off x="914400" y="4343400"/>
            <a:ext cx="5024438" cy="4111625"/>
          </a:xfrm>
          <a:noFill/>
          <a:ln/>
        </p:spPr>
        <p:txBody>
          <a:bodyPr wrap="none"/>
          <a:lstStyle/>
          <a:p>
            <a:endParaRPr lang="it-IT" dirty="0">
              <a:latin typeface="Times New Roman" pitchFamily="18" charset="0"/>
              <a:ea typeface="ＭＳ Ｐゴシック" pitchFamily="34" charset="-128"/>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60418" name="Rectangle 12"/>
          <p:cNvSpPr>
            <a:spLocks noGrp="1" noChangeArrowheads="1"/>
          </p:cNvSpPr>
          <p:nvPr>
            <p:ph type="sldNum" sz="quarter"/>
          </p:nvPr>
        </p:nvSpPr>
        <p:spPr>
          <a:noFill/>
        </p:spPr>
        <p:txBody>
          <a:bodyPr/>
          <a:lstStyle/>
          <a:p>
            <a:fld id="{88C6BB4F-7BCE-467A-B911-21DE284E79A8}" type="slidenum">
              <a:rPr lang="it-IT" smtClean="0">
                <a:latin typeface="Verdana" pitchFamily="34" charset="0"/>
              </a:rPr>
              <a:pPr/>
              <a:t>5</a:t>
            </a:fld>
            <a:endParaRPr lang="it-IT">
              <a:latin typeface="Verdana" pitchFamily="34" charset="0"/>
            </a:endParaRPr>
          </a:p>
        </p:txBody>
      </p:sp>
      <p:sp>
        <p:nvSpPr>
          <p:cNvPr id="60419" name="Text Box 1"/>
          <p:cNvSpPr>
            <a:spLocks noGrp="1" noRot="1" noChangeAspect="1" noChangeArrowheads="1" noTextEdit="1"/>
          </p:cNvSpPr>
          <p:nvPr>
            <p:ph type="sldImg"/>
          </p:nvPr>
        </p:nvSpPr>
        <p:spPr>
          <a:xfrm>
            <a:off x="866775" y="685800"/>
            <a:ext cx="5119688" cy="3424238"/>
          </a:xfrm>
          <a:solidFill>
            <a:srgbClr val="FFFFFF"/>
          </a:solidFill>
          <a:ln/>
        </p:spPr>
      </p:sp>
      <p:sp>
        <p:nvSpPr>
          <p:cNvPr id="60420" name="Text Box 2"/>
          <p:cNvSpPr>
            <a:spLocks noGrp="1" noChangeArrowheads="1"/>
          </p:cNvSpPr>
          <p:nvPr>
            <p:ph type="body" idx="1"/>
          </p:nvPr>
        </p:nvSpPr>
        <p:spPr>
          <a:xfrm>
            <a:off x="914400" y="4343400"/>
            <a:ext cx="5024438" cy="4111625"/>
          </a:xfrm>
          <a:noFill/>
          <a:ln/>
        </p:spPr>
        <p:txBody>
          <a:bodyPr wrap="none"/>
          <a:lstStyle/>
          <a:p>
            <a:endParaRPr lang="it-IT" dirty="0">
              <a:latin typeface="Times New Roman" pitchFamily="18" charset="0"/>
              <a:ea typeface="ＭＳ Ｐゴシック" pitchFamily="34" charset="-128"/>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a:xfrm>
            <a:off x="868363" y="685800"/>
            <a:ext cx="5111750" cy="3419475"/>
          </a:xfrm>
        </p:spPr>
      </p:sp>
      <p:sp>
        <p:nvSpPr>
          <p:cNvPr id="3" name="Segnaposto note 2"/>
          <p:cNvSpPr>
            <a:spLocks noGrp="1"/>
          </p:cNvSpPr>
          <p:nvPr>
            <p:ph type="body" idx="1"/>
          </p:nvPr>
        </p:nvSpPr>
        <p:spPr/>
        <p:txBody>
          <a:bodyPr/>
          <a:lstStyle/>
          <a:p>
            <a:pPr marL="0" marR="0" indent="0" algn="l" defTabSz="457200" rtl="0" eaLnBrk="0" fontAlgn="base" latinLnBrk="0" hangingPunct="0">
              <a:lnSpc>
                <a:spcPct val="100000"/>
              </a:lnSpc>
              <a:spcBef>
                <a:spcPct val="30000"/>
              </a:spcBef>
              <a:spcAft>
                <a:spcPct val="0"/>
              </a:spcAft>
              <a:buClr>
                <a:srgbClr val="000000"/>
              </a:buClr>
              <a:buSzPct val="100000"/>
              <a:buFont typeface="Times New Roman" pitchFamily="18" charset="0"/>
              <a:buNone/>
              <a:tabLst/>
              <a:defRPr/>
            </a:pPr>
            <a:endParaRPr lang="it-IT" dirty="0"/>
          </a:p>
        </p:txBody>
      </p:sp>
      <p:sp>
        <p:nvSpPr>
          <p:cNvPr id="4" name="Segnaposto numero diapositiva 3"/>
          <p:cNvSpPr>
            <a:spLocks noGrp="1"/>
          </p:cNvSpPr>
          <p:nvPr>
            <p:ph type="sldNum" idx="10"/>
          </p:nvPr>
        </p:nvSpPr>
        <p:spPr/>
        <p:txBody>
          <a:bodyPr/>
          <a:lstStyle/>
          <a:p>
            <a:pPr>
              <a:defRPr/>
            </a:pPr>
            <a:fld id="{2310948C-E618-409D-8B3D-70BEF3706CF1}" type="slidenum">
              <a:rPr lang="it-IT" smtClean="0"/>
              <a:pPr>
                <a:defRPr/>
              </a:pPr>
              <a:t>6</a:t>
            </a:fld>
            <a:endParaRPr lang="it-IT"/>
          </a:p>
        </p:txBody>
      </p:sp>
    </p:spTree>
    <p:extLst>
      <p:ext uri="{BB962C8B-B14F-4D97-AF65-F5344CB8AC3E}">
        <p14:creationId xmlns:p14="http://schemas.microsoft.com/office/powerpoint/2010/main" val="106061622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68610" name="Rectangle 12"/>
          <p:cNvSpPr>
            <a:spLocks noGrp="1" noChangeArrowheads="1"/>
          </p:cNvSpPr>
          <p:nvPr>
            <p:ph type="sldNum" sz="quarter"/>
          </p:nvPr>
        </p:nvSpPr>
        <p:spPr>
          <a:noFill/>
        </p:spPr>
        <p:txBody>
          <a:bodyPr/>
          <a:lstStyle/>
          <a:p>
            <a:fld id="{C9E65D3D-6F5B-43B0-A755-35FC44886A35}" type="slidenum">
              <a:rPr lang="it-IT" smtClean="0">
                <a:latin typeface="Verdana" pitchFamily="34" charset="0"/>
              </a:rPr>
              <a:pPr/>
              <a:t>7</a:t>
            </a:fld>
            <a:endParaRPr lang="it-IT">
              <a:latin typeface="Verdana" pitchFamily="34" charset="0"/>
            </a:endParaRPr>
          </a:p>
        </p:txBody>
      </p:sp>
      <p:sp>
        <p:nvSpPr>
          <p:cNvPr id="68611" name="Text Box 1"/>
          <p:cNvSpPr>
            <a:spLocks noGrp="1" noRot="1" noChangeAspect="1" noChangeArrowheads="1" noTextEdit="1"/>
          </p:cNvSpPr>
          <p:nvPr>
            <p:ph type="sldImg"/>
          </p:nvPr>
        </p:nvSpPr>
        <p:spPr>
          <a:xfrm>
            <a:off x="866775" y="685800"/>
            <a:ext cx="5119688" cy="3424238"/>
          </a:xfrm>
          <a:solidFill>
            <a:srgbClr val="FFFFFF"/>
          </a:solidFill>
          <a:ln/>
        </p:spPr>
      </p:sp>
      <p:sp>
        <p:nvSpPr>
          <p:cNvPr id="68612" name="Text Box 2"/>
          <p:cNvSpPr>
            <a:spLocks noGrp="1" noChangeArrowheads="1"/>
          </p:cNvSpPr>
          <p:nvPr>
            <p:ph type="body" idx="1"/>
          </p:nvPr>
        </p:nvSpPr>
        <p:spPr>
          <a:xfrm>
            <a:off x="914400" y="4343400"/>
            <a:ext cx="5024438" cy="4111625"/>
          </a:xfrm>
          <a:noFill/>
          <a:ln/>
        </p:spPr>
        <p:txBody>
          <a:bodyPr wrap="none"/>
          <a:lstStyle/>
          <a:p>
            <a:endParaRPr lang="it-IT" dirty="0">
              <a:latin typeface="Times New Roman" pitchFamily="18" charset="0"/>
              <a:ea typeface="ＭＳ Ｐゴシック" pitchFamily="34" charset="-128"/>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Segnaposto immagine diapositiva 1"/>
          <p:cNvSpPr>
            <a:spLocks noGrp="1" noRot="1" noChangeAspect="1" noTextEdit="1"/>
          </p:cNvSpPr>
          <p:nvPr>
            <p:ph type="sldImg"/>
          </p:nvPr>
        </p:nvSpPr>
        <p:spPr>
          <a:xfrm>
            <a:off x="868363" y="685800"/>
            <a:ext cx="5111750" cy="3419475"/>
          </a:xfrm>
          <a:ln/>
        </p:spPr>
      </p:sp>
      <p:sp>
        <p:nvSpPr>
          <p:cNvPr id="70659" name="Segnaposto note 2"/>
          <p:cNvSpPr>
            <a:spLocks noGrp="1"/>
          </p:cNvSpPr>
          <p:nvPr>
            <p:ph type="body" idx="1"/>
          </p:nvPr>
        </p:nvSpPr>
        <p:spPr>
          <a:noFill/>
          <a:ln/>
        </p:spPr>
        <p:txBody>
          <a:bodyPr/>
          <a:lstStyle/>
          <a:p>
            <a:endParaRPr lang="it-IT" dirty="0">
              <a:latin typeface="Times New Roman" pitchFamily="18" charset="0"/>
              <a:ea typeface="ＭＳ Ｐゴシック" pitchFamily="34" charset="-128"/>
            </a:endParaRPr>
          </a:p>
        </p:txBody>
      </p:sp>
      <p:sp>
        <p:nvSpPr>
          <p:cNvPr id="70660" name="Segnaposto numero diapositiva 3"/>
          <p:cNvSpPr>
            <a:spLocks noGrp="1"/>
          </p:cNvSpPr>
          <p:nvPr>
            <p:ph type="sldNum" sz="quarter"/>
          </p:nvPr>
        </p:nvSpPr>
        <p:spPr>
          <a:noFill/>
        </p:spPr>
        <p:txBody>
          <a:bodyPr/>
          <a:lstStyle/>
          <a:p>
            <a:fld id="{B7350D58-E764-47EA-B719-52B8CF033931}" type="slidenum">
              <a:rPr lang="it-IT" smtClean="0">
                <a:latin typeface="Verdana" pitchFamily="34" charset="0"/>
              </a:rPr>
              <a:pPr/>
              <a:t>8</a:t>
            </a:fld>
            <a:endParaRPr lang="it-IT">
              <a:latin typeface="Verdana" pitchFamily="34" charset="0"/>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a:xfrm>
            <a:off x="868363" y="685800"/>
            <a:ext cx="5111750" cy="3419475"/>
          </a:xfrm>
        </p:spPr>
      </p:sp>
      <p:sp>
        <p:nvSpPr>
          <p:cNvPr id="3" name="Segnaposto note 2"/>
          <p:cNvSpPr>
            <a:spLocks noGrp="1"/>
          </p:cNvSpPr>
          <p:nvPr>
            <p:ph type="body" idx="1"/>
          </p:nvPr>
        </p:nvSpPr>
        <p:spPr/>
        <p:txBody>
          <a:bodyPr/>
          <a:lstStyle/>
          <a:p>
            <a:endParaRPr lang="it-IT"/>
          </a:p>
        </p:txBody>
      </p:sp>
      <p:sp>
        <p:nvSpPr>
          <p:cNvPr id="4" name="Segnaposto numero diapositiva 3"/>
          <p:cNvSpPr>
            <a:spLocks noGrp="1"/>
          </p:cNvSpPr>
          <p:nvPr>
            <p:ph type="sldNum" idx="10"/>
          </p:nvPr>
        </p:nvSpPr>
        <p:spPr/>
        <p:txBody>
          <a:bodyPr/>
          <a:lstStyle/>
          <a:p>
            <a:pPr>
              <a:defRPr/>
            </a:pPr>
            <a:fld id="{2310948C-E618-409D-8B3D-70BEF3706CF1}" type="slidenum">
              <a:rPr lang="it-IT" smtClean="0"/>
              <a:pPr>
                <a:defRPr/>
              </a:pPr>
              <a:t>9</a:t>
            </a:fld>
            <a:endParaRPr lang="it-IT"/>
          </a:p>
        </p:txBody>
      </p:sp>
    </p:spTree>
    <p:extLst>
      <p:ext uri="{BB962C8B-B14F-4D97-AF65-F5344CB8AC3E}">
        <p14:creationId xmlns:p14="http://schemas.microsoft.com/office/powerpoint/2010/main" val="79723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Segnaposto immagine diapositiva 1"/>
          <p:cNvSpPr>
            <a:spLocks noGrp="1" noRot="1" noChangeAspect="1" noTextEdit="1"/>
          </p:cNvSpPr>
          <p:nvPr>
            <p:ph type="sldImg"/>
          </p:nvPr>
        </p:nvSpPr>
        <p:spPr>
          <a:xfrm>
            <a:off x="868363" y="685800"/>
            <a:ext cx="5111750" cy="3419475"/>
          </a:xfrm>
          <a:ln/>
        </p:spPr>
      </p:sp>
      <p:sp>
        <p:nvSpPr>
          <p:cNvPr id="71683" name="Segnaposto note 2"/>
          <p:cNvSpPr>
            <a:spLocks noGrp="1"/>
          </p:cNvSpPr>
          <p:nvPr>
            <p:ph type="body" idx="1"/>
          </p:nvPr>
        </p:nvSpPr>
        <p:spPr>
          <a:noFill/>
          <a:ln/>
        </p:spPr>
        <p:txBody>
          <a:bodyPr/>
          <a:lstStyle/>
          <a:p>
            <a:endParaRPr lang="it-IT">
              <a:solidFill>
                <a:schemeClr val="tx1"/>
              </a:solidFill>
              <a:latin typeface="Times New Roman" pitchFamily="18" charset="0"/>
              <a:ea typeface="ＭＳ Ｐゴシック" pitchFamily="34" charset="-128"/>
            </a:endParaRPr>
          </a:p>
        </p:txBody>
      </p:sp>
      <p:sp>
        <p:nvSpPr>
          <p:cNvPr id="71684" name="Segnaposto numero diapositiva 3"/>
          <p:cNvSpPr>
            <a:spLocks noGrp="1"/>
          </p:cNvSpPr>
          <p:nvPr>
            <p:ph type="sldNum" sz="quarter"/>
          </p:nvPr>
        </p:nvSpPr>
        <p:spPr>
          <a:noFill/>
        </p:spPr>
        <p:txBody>
          <a:bodyPr/>
          <a:lstStyle/>
          <a:p>
            <a:fld id="{0C6146A6-CE47-4077-8063-7EDC501F220B}" type="slidenum">
              <a:rPr lang="it-IT" smtClean="0">
                <a:latin typeface="Verdana" pitchFamily="34" charset="0"/>
              </a:rPr>
              <a:pPr/>
              <a:t>10</a:t>
            </a:fld>
            <a:endParaRPr lang="it-IT">
              <a:latin typeface="Verdana" pitchFamily="34" charset="0"/>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Segnaposto immagine diapositiva 1"/>
          <p:cNvSpPr>
            <a:spLocks noGrp="1" noRot="1" noChangeAspect="1" noTextEdit="1"/>
          </p:cNvSpPr>
          <p:nvPr>
            <p:ph type="sldImg"/>
          </p:nvPr>
        </p:nvSpPr>
        <p:spPr>
          <a:xfrm>
            <a:off x="868363" y="685800"/>
            <a:ext cx="5111750" cy="3419475"/>
          </a:xfrm>
          <a:ln/>
        </p:spPr>
      </p:sp>
      <p:sp>
        <p:nvSpPr>
          <p:cNvPr id="72707" name="Segnaposto note 2"/>
          <p:cNvSpPr>
            <a:spLocks noGrp="1"/>
          </p:cNvSpPr>
          <p:nvPr>
            <p:ph type="body" idx="1"/>
          </p:nvPr>
        </p:nvSpPr>
        <p:spPr>
          <a:noFill/>
          <a:ln/>
        </p:spPr>
        <p:txBody>
          <a:bodyPr/>
          <a:lstStyle/>
          <a:p>
            <a:pPr algn="just"/>
            <a:endParaRPr lang="it-IT" dirty="0">
              <a:solidFill>
                <a:schemeClr val="tx1"/>
              </a:solidFill>
              <a:latin typeface="Times New Roman" pitchFamily="18" charset="0"/>
              <a:ea typeface="ＭＳ Ｐゴシック" pitchFamily="34" charset="-128"/>
            </a:endParaRPr>
          </a:p>
        </p:txBody>
      </p:sp>
      <p:sp>
        <p:nvSpPr>
          <p:cNvPr id="72708" name="Segnaposto numero diapositiva 3"/>
          <p:cNvSpPr>
            <a:spLocks noGrp="1"/>
          </p:cNvSpPr>
          <p:nvPr>
            <p:ph type="sldNum" sz="quarter"/>
          </p:nvPr>
        </p:nvSpPr>
        <p:spPr>
          <a:noFill/>
        </p:spPr>
        <p:txBody>
          <a:bodyPr/>
          <a:lstStyle/>
          <a:p>
            <a:fld id="{EFFEF08B-F482-47D4-8F39-8D632A86EA25}" type="slidenum">
              <a:rPr lang="it-IT" smtClean="0">
                <a:latin typeface="Verdana" pitchFamily="34" charset="0"/>
              </a:rPr>
              <a:pPr/>
              <a:t>11</a:t>
            </a:fld>
            <a:endParaRPr lang="it-IT">
              <a:latin typeface="Verdana" pitchFamily="34" charset="0"/>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a:xfrm>
            <a:off x="868363" y="685800"/>
            <a:ext cx="5111750" cy="3419475"/>
          </a:xfrm>
        </p:spPr>
      </p:sp>
      <p:sp>
        <p:nvSpPr>
          <p:cNvPr id="3" name="Segnaposto note 2"/>
          <p:cNvSpPr>
            <a:spLocks noGrp="1"/>
          </p:cNvSpPr>
          <p:nvPr>
            <p:ph type="body" idx="1"/>
          </p:nvPr>
        </p:nvSpPr>
        <p:spPr/>
        <p:txBody>
          <a:bodyPr/>
          <a:lstStyle/>
          <a:p>
            <a:endParaRPr lang="it-IT"/>
          </a:p>
        </p:txBody>
      </p:sp>
      <p:sp>
        <p:nvSpPr>
          <p:cNvPr id="4" name="Segnaposto numero diapositiva 3"/>
          <p:cNvSpPr>
            <a:spLocks noGrp="1"/>
          </p:cNvSpPr>
          <p:nvPr>
            <p:ph type="sldNum" idx="10"/>
          </p:nvPr>
        </p:nvSpPr>
        <p:spPr/>
        <p:txBody>
          <a:bodyPr/>
          <a:lstStyle/>
          <a:p>
            <a:pPr>
              <a:defRPr/>
            </a:pPr>
            <a:fld id="{2310948C-E618-409D-8B3D-70BEF3706CF1}" type="slidenum">
              <a:rPr lang="it-IT" smtClean="0"/>
              <a:pPr>
                <a:defRPr/>
              </a:pPr>
              <a:t>12</a:t>
            </a:fld>
            <a:endParaRPr lang="it-IT"/>
          </a:p>
        </p:txBody>
      </p:sp>
    </p:spTree>
    <p:extLst>
      <p:ext uri="{BB962C8B-B14F-4D97-AF65-F5344CB8AC3E}">
        <p14:creationId xmlns:p14="http://schemas.microsoft.com/office/powerpoint/2010/main" val="97157090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a:xfrm>
            <a:off x="868363" y="685800"/>
            <a:ext cx="5111750" cy="3419475"/>
          </a:xfrm>
        </p:spPr>
      </p:sp>
      <p:sp>
        <p:nvSpPr>
          <p:cNvPr id="3" name="Segnaposto note 2"/>
          <p:cNvSpPr>
            <a:spLocks noGrp="1"/>
          </p:cNvSpPr>
          <p:nvPr>
            <p:ph type="body" idx="1"/>
          </p:nvPr>
        </p:nvSpPr>
        <p:spPr/>
        <p:txBody>
          <a:bodyPr/>
          <a:lstStyle/>
          <a:p>
            <a:endParaRPr lang="it-IT"/>
          </a:p>
        </p:txBody>
      </p:sp>
      <p:sp>
        <p:nvSpPr>
          <p:cNvPr id="4" name="Segnaposto numero diapositiva 3"/>
          <p:cNvSpPr>
            <a:spLocks noGrp="1"/>
          </p:cNvSpPr>
          <p:nvPr>
            <p:ph type="sldNum" idx="10"/>
          </p:nvPr>
        </p:nvSpPr>
        <p:spPr/>
        <p:txBody>
          <a:bodyPr/>
          <a:lstStyle/>
          <a:p>
            <a:pPr>
              <a:defRPr/>
            </a:pPr>
            <a:fld id="{2310948C-E618-409D-8B3D-70BEF3706CF1}" type="slidenum">
              <a:rPr lang="it-IT" smtClean="0"/>
              <a:pPr>
                <a:defRPr/>
              </a:pPr>
              <a:t>13</a:t>
            </a:fld>
            <a:endParaRPr lang="it-IT"/>
          </a:p>
        </p:txBody>
      </p:sp>
    </p:spTree>
    <p:extLst>
      <p:ext uri="{BB962C8B-B14F-4D97-AF65-F5344CB8AC3E}">
        <p14:creationId xmlns:p14="http://schemas.microsoft.com/office/powerpoint/2010/main" val="202190125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Segnaposto immagine diapositiva 1"/>
          <p:cNvSpPr>
            <a:spLocks noGrp="1" noRot="1" noChangeAspect="1" noTextEdit="1"/>
          </p:cNvSpPr>
          <p:nvPr>
            <p:ph type="sldImg"/>
          </p:nvPr>
        </p:nvSpPr>
        <p:spPr>
          <a:xfrm>
            <a:off x="868363" y="685800"/>
            <a:ext cx="5111750" cy="3419475"/>
          </a:xfrm>
          <a:ln/>
        </p:spPr>
      </p:sp>
      <p:sp>
        <p:nvSpPr>
          <p:cNvPr id="73731" name="Segnaposto note 2"/>
          <p:cNvSpPr>
            <a:spLocks noGrp="1"/>
          </p:cNvSpPr>
          <p:nvPr>
            <p:ph type="body" idx="1"/>
          </p:nvPr>
        </p:nvSpPr>
        <p:spPr>
          <a:noFill/>
          <a:ln/>
        </p:spPr>
        <p:txBody>
          <a:bodyPr/>
          <a:lstStyle/>
          <a:p>
            <a:endParaRPr lang="it-IT" dirty="0">
              <a:latin typeface="Times New Roman" pitchFamily="18" charset="0"/>
              <a:ea typeface="ＭＳ Ｐゴシック" pitchFamily="34" charset="-128"/>
            </a:endParaRPr>
          </a:p>
        </p:txBody>
      </p:sp>
      <p:sp>
        <p:nvSpPr>
          <p:cNvPr id="73732" name="Segnaposto numero diapositiva 3"/>
          <p:cNvSpPr>
            <a:spLocks noGrp="1"/>
          </p:cNvSpPr>
          <p:nvPr>
            <p:ph type="sldNum" sz="quarter"/>
          </p:nvPr>
        </p:nvSpPr>
        <p:spPr>
          <a:noFill/>
        </p:spPr>
        <p:txBody>
          <a:bodyPr/>
          <a:lstStyle/>
          <a:p>
            <a:fld id="{2FB750C1-4D79-4038-AAC8-23259D264105}" type="slidenum">
              <a:rPr lang="it-IT" smtClean="0">
                <a:latin typeface="Verdana" pitchFamily="34" charset="0"/>
              </a:rPr>
              <a:pPr/>
              <a:t>14</a:t>
            </a:fld>
            <a:endParaRPr lang="it-IT">
              <a:latin typeface="Verdana" pitchFamily="34" charset="0"/>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Segnaposto immagine diapositiva 1"/>
          <p:cNvSpPr>
            <a:spLocks noGrp="1" noRot="1" noChangeAspect="1" noTextEdit="1"/>
          </p:cNvSpPr>
          <p:nvPr>
            <p:ph type="sldImg"/>
          </p:nvPr>
        </p:nvSpPr>
        <p:spPr>
          <a:xfrm>
            <a:off x="868363" y="685800"/>
            <a:ext cx="5111750" cy="3419475"/>
          </a:xfrm>
          <a:ln/>
        </p:spPr>
      </p:sp>
      <p:sp>
        <p:nvSpPr>
          <p:cNvPr id="74755" name="Segnaposto note 2"/>
          <p:cNvSpPr>
            <a:spLocks noGrp="1"/>
          </p:cNvSpPr>
          <p:nvPr>
            <p:ph type="body" idx="1"/>
          </p:nvPr>
        </p:nvSpPr>
        <p:spPr>
          <a:noFill/>
          <a:ln/>
        </p:spPr>
        <p:txBody>
          <a:bodyPr/>
          <a:lstStyle/>
          <a:p>
            <a:endParaRPr lang="it-IT" dirty="0">
              <a:latin typeface="Times New Roman" pitchFamily="18" charset="0"/>
              <a:ea typeface="ＭＳ Ｐゴシック" pitchFamily="34" charset="-128"/>
            </a:endParaRPr>
          </a:p>
        </p:txBody>
      </p:sp>
      <p:sp>
        <p:nvSpPr>
          <p:cNvPr id="74756" name="Segnaposto numero diapositiva 3"/>
          <p:cNvSpPr>
            <a:spLocks noGrp="1"/>
          </p:cNvSpPr>
          <p:nvPr>
            <p:ph type="sldNum" sz="quarter"/>
          </p:nvPr>
        </p:nvSpPr>
        <p:spPr>
          <a:noFill/>
        </p:spPr>
        <p:txBody>
          <a:bodyPr/>
          <a:lstStyle/>
          <a:p>
            <a:fld id="{DC0D6AEF-C819-4EC7-83D7-AD2B1A6D2FF5}" type="slidenum">
              <a:rPr lang="it-IT" smtClean="0">
                <a:latin typeface="Verdana" pitchFamily="34" charset="0"/>
              </a:rPr>
              <a:pPr/>
              <a:t>15</a:t>
            </a:fld>
            <a:endParaRPr lang="it-IT">
              <a:latin typeface="Verdana" pitchFamily="34" charset="0"/>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Segnaposto immagine diapositiva 1"/>
          <p:cNvSpPr>
            <a:spLocks noGrp="1" noRot="1" noChangeAspect="1" noTextEdit="1"/>
          </p:cNvSpPr>
          <p:nvPr>
            <p:ph type="sldImg"/>
          </p:nvPr>
        </p:nvSpPr>
        <p:spPr>
          <a:xfrm>
            <a:off x="868363" y="685800"/>
            <a:ext cx="5111750" cy="3419475"/>
          </a:xfrm>
          <a:ln/>
        </p:spPr>
      </p:sp>
      <p:sp>
        <p:nvSpPr>
          <p:cNvPr id="74755" name="Segnaposto note 2"/>
          <p:cNvSpPr>
            <a:spLocks noGrp="1"/>
          </p:cNvSpPr>
          <p:nvPr>
            <p:ph type="body" idx="1"/>
          </p:nvPr>
        </p:nvSpPr>
        <p:spPr>
          <a:noFill/>
          <a:ln/>
        </p:spPr>
        <p:txBody>
          <a:bodyPr/>
          <a:lstStyle/>
          <a:p>
            <a:endParaRPr lang="it-IT" dirty="0">
              <a:latin typeface="Times New Roman" pitchFamily="18" charset="0"/>
              <a:ea typeface="ＭＳ Ｐゴシック" pitchFamily="34" charset="-128"/>
            </a:endParaRPr>
          </a:p>
        </p:txBody>
      </p:sp>
      <p:sp>
        <p:nvSpPr>
          <p:cNvPr id="74756" name="Segnaposto numero diapositiva 3"/>
          <p:cNvSpPr>
            <a:spLocks noGrp="1"/>
          </p:cNvSpPr>
          <p:nvPr>
            <p:ph type="sldNum" sz="quarter"/>
          </p:nvPr>
        </p:nvSpPr>
        <p:spPr>
          <a:noFill/>
        </p:spPr>
        <p:txBody>
          <a:bodyPr/>
          <a:lstStyle/>
          <a:p>
            <a:fld id="{DC0D6AEF-C819-4EC7-83D7-AD2B1A6D2FF5}" type="slidenum">
              <a:rPr lang="it-IT" smtClean="0">
                <a:latin typeface="Verdana" pitchFamily="34" charset="0"/>
              </a:rPr>
              <a:pPr/>
              <a:t>16</a:t>
            </a:fld>
            <a:endParaRPr lang="it-IT">
              <a:latin typeface="Verdana" pitchFamily="34" charset="0"/>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Segnaposto immagine diapositiva 1"/>
          <p:cNvSpPr>
            <a:spLocks noGrp="1" noRot="1" noChangeAspect="1" noTextEdit="1"/>
          </p:cNvSpPr>
          <p:nvPr>
            <p:ph type="sldImg"/>
          </p:nvPr>
        </p:nvSpPr>
        <p:spPr>
          <a:xfrm>
            <a:off x="868363" y="685800"/>
            <a:ext cx="5111750" cy="3419475"/>
          </a:xfrm>
          <a:ln/>
        </p:spPr>
      </p:sp>
      <p:sp>
        <p:nvSpPr>
          <p:cNvPr id="74755" name="Segnaposto note 2"/>
          <p:cNvSpPr>
            <a:spLocks noGrp="1"/>
          </p:cNvSpPr>
          <p:nvPr>
            <p:ph type="body" idx="1"/>
          </p:nvPr>
        </p:nvSpPr>
        <p:spPr>
          <a:noFill/>
          <a:ln/>
        </p:spPr>
        <p:txBody>
          <a:bodyPr/>
          <a:lstStyle/>
          <a:p>
            <a:endParaRPr lang="it-IT" dirty="0">
              <a:latin typeface="Times New Roman" pitchFamily="18" charset="0"/>
              <a:ea typeface="ＭＳ Ｐゴシック" pitchFamily="34" charset="-128"/>
            </a:endParaRPr>
          </a:p>
        </p:txBody>
      </p:sp>
      <p:sp>
        <p:nvSpPr>
          <p:cNvPr id="74756" name="Segnaposto numero diapositiva 3"/>
          <p:cNvSpPr>
            <a:spLocks noGrp="1"/>
          </p:cNvSpPr>
          <p:nvPr>
            <p:ph type="sldNum" sz="quarter"/>
          </p:nvPr>
        </p:nvSpPr>
        <p:spPr>
          <a:noFill/>
        </p:spPr>
        <p:txBody>
          <a:bodyPr/>
          <a:lstStyle/>
          <a:p>
            <a:fld id="{DC0D6AEF-C819-4EC7-83D7-AD2B1A6D2FF5}" type="slidenum">
              <a:rPr lang="it-IT" smtClean="0">
                <a:latin typeface="Verdana" pitchFamily="34" charset="0"/>
              </a:rPr>
              <a:pPr/>
              <a:t>17</a:t>
            </a:fld>
            <a:endParaRPr lang="it-IT">
              <a:latin typeface="Verdana" pitchFamily="34" charset="0"/>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Segnaposto immagine diapositiva 1"/>
          <p:cNvSpPr>
            <a:spLocks noGrp="1" noRot="1" noChangeAspect="1" noTextEdit="1"/>
          </p:cNvSpPr>
          <p:nvPr>
            <p:ph type="sldImg"/>
          </p:nvPr>
        </p:nvSpPr>
        <p:spPr>
          <a:xfrm>
            <a:off x="868363" y="685800"/>
            <a:ext cx="5111750" cy="3419475"/>
          </a:xfrm>
          <a:ln/>
        </p:spPr>
      </p:sp>
      <p:sp>
        <p:nvSpPr>
          <p:cNvPr id="74755" name="Segnaposto note 2"/>
          <p:cNvSpPr>
            <a:spLocks noGrp="1"/>
          </p:cNvSpPr>
          <p:nvPr>
            <p:ph type="body" idx="1"/>
          </p:nvPr>
        </p:nvSpPr>
        <p:spPr>
          <a:noFill/>
          <a:ln/>
        </p:spPr>
        <p:txBody>
          <a:bodyPr/>
          <a:lstStyle/>
          <a:p>
            <a:endParaRPr lang="it-IT" dirty="0">
              <a:latin typeface="Times New Roman" pitchFamily="18" charset="0"/>
              <a:ea typeface="ＭＳ Ｐゴシック" pitchFamily="34" charset="-128"/>
            </a:endParaRPr>
          </a:p>
        </p:txBody>
      </p:sp>
      <p:sp>
        <p:nvSpPr>
          <p:cNvPr id="74756" name="Segnaposto numero diapositiva 3"/>
          <p:cNvSpPr>
            <a:spLocks noGrp="1"/>
          </p:cNvSpPr>
          <p:nvPr>
            <p:ph type="sldNum" sz="quarter"/>
          </p:nvPr>
        </p:nvSpPr>
        <p:spPr>
          <a:noFill/>
        </p:spPr>
        <p:txBody>
          <a:bodyPr/>
          <a:lstStyle/>
          <a:p>
            <a:fld id="{DC0D6AEF-C819-4EC7-83D7-AD2B1A6D2FF5}" type="slidenum">
              <a:rPr lang="it-IT" smtClean="0">
                <a:latin typeface="Verdana" pitchFamily="34" charset="0"/>
              </a:rPr>
              <a:pPr/>
              <a:t>18</a:t>
            </a:fld>
            <a:endParaRPr lang="it-IT">
              <a:latin typeface="Verdana" pitchFamily="34" charset="0"/>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Segnaposto immagine diapositiva 1"/>
          <p:cNvSpPr>
            <a:spLocks noGrp="1" noRot="1" noChangeAspect="1" noTextEdit="1"/>
          </p:cNvSpPr>
          <p:nvPr>
            <p:ph type="sldImg"/>
          </p:nvPr>
        </p:nvSpPr>
        <p:spPr>
          <a:xfrm>
            <a:off x="868363" y="685800"/>
            <a:ext cx="5111750" cy="3419475"/>
          </a:xfrm>
          <a:ln/>
        </p:spPr>
      </p:sp>
      <p:sp>
        <p:nvSpPr>
          <p:cNvPr id="74755" name="Segnaposto note 2"/>
          <p:cNvSpPr>
            <a:spLocks noGrp="1"/>
          </p:cNvSpPr>
          <p:nvPr>
            <p:ph type="body" idx="1"/>
          </p:nvPr>
        </p:nvSpPr>
        <p:spPr>
          <a:noFill/>
          <a:ln/>
        </p:spPr>
        <p:txBody>
          <a:bodyPr/>
          <a:lstStyle/>
          <a:p>
            <a:endParaRPr lang="it-IT" dirty="0">
              <a:latin typeface="Times New Roman" pitchFamily="18" charset="0"/>
              <a:ea typeface="ＭＳ Ｐゴシック" pitchFamily="34" charset="-128"/>
            </a:endParaRPr>
          </a:p>
        </p:txBody>
      </p:sp>
      <p:sp>
        <p:nvSpPr>
          <p:cNvPr id="74756" name="Segnaposto numero diapositiva 3"/>
          <p:cNvSpPr>
            <a:spLocks noGrp="1"/>
          </p:cNvSpPr>
          <p:nvPr>
            <p:ph type="sldNum" sz="quarter"/>
          </p:nvPr>
        </p:nvSpPr>
        <p:spPr>
          <a:noFill/>
        </p:spPr>
        <p:txBody>
          <a:bodyPr/>
          <a:lstStyle/>
          <a:p>
            <a:fld id="{DC0D6AEF-C819-4EC7-83D7-AD2B1A6D2FF5}" type="slidenum">
              <a:rPr lang="it-IT" smtClean="0">
                <a:latin typeface="Verdana" pitchFamily="34" charset="0"/>
              </a:rPr>
              <a:pPr/>
              <a:t>19</a:t>
            </a:fld>
            <a:endParaRPr lang="it-IT">
              <a:latin typeface="Verdana" pitchFamily="34" charset="0"/>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Segnaposto immagine diapositiva 1"/>
          <p:cNvSpPr>
            <a:spLocks noGrp="1" noRot="1" noChangeAspect="1" noTextEdit="1"/>
          </p:cNvSpPr>
          <p:nvPr>
            <p:ph type="sldImg"/>
          </p:nvPr>
        </p:nvSpPr>
        <p:spPr>
          <a:xfrm>
            <a:off x="868363" y="685800"/>
            <a:ext cx="5111750" cy="3419475"/>
          </a:xfrm>
          <a:ln/>
        </p:spPr>
      </p:sp>
      <p:sp>
        <p:nvSpPr>
          <p:cNvPr id="74755" name="Segnaposto note 2"/>
          <p:cNvSpPr>
            <a:spLocks noGrp="1"/>
          </p:cNvSpPr>
          <p:nvPr>
            <p:ph type="body" idx="1"/>
          </p:nvPr>
        </p:nvSpPr>
        <p:spPr>
          <a:noFill/>
          <a:ln/>
        </p:spPr>
        <p:txBody>
          <a:bodyPr/>
          <a:lstStyle/>
          <a:p>
            <a:endParaRPr lang="it-IT" dirty="0">
              <a:latin typeface="Times New Roman" pitchFamily="18" charset="0"/>
              <a:ea typeface="ＭＳ Ｐゴシック" pitchFamily="34" charset="-128"/>
            </a:endParaRPr>
          </a:p>
        </p:txBody>
      </p:sp>
      <p:sp>
        <p:nvSpPr>
          <p:cNvPr id="74756" name="Segnaposto numero diapositiva 3"/>
          <p:cNvSpPr>
            <a:spLocks noGrp="1"/>
          </p:cNvSpPr>
          <p:nvPr>
            <p:ph type="sldNum" sz="quarter"/>
          </p:nvPr>
        </p:nvSpPr>
        <p:spPr>
          <a:noFill/>
        </p:spPr>
        <p:txBody>
          <a:bodyPr/>
          <a:lstStyle/>
          <a:p>
            <a:fld id="{DC0D6AEF-C819-4EC7-83D7-AD2B1A6D2FF5}" type="slidenum">
              <a:rPr lang="it-IT" smtClean="0">
                <a:latin typeface="Verdana" pitchFamily="34" charset="0"/>
              </a:rPr>
              <a:pPr/>
              <a:t>20</a:t>
            </a:fld>
            <a:endParaRPr lang="it-IT">
              <a:latin typeface="Verdana" pitchFamily="34" charset="0"/>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Segnaposto immagine diapositiva 1"/>
          <p:cNvSpPr>
            <a:spLocks noGrp="1" noRot="1" noChangeAspect="1" noTextEdit="1"/>
          </p:cNvSpPr>
          <p:nvPr>
            <p:ph type="sldImg"/>
          </p:nvPr>
        </p:nvSpPr>
        <p:spPr>
          <a:xfrm>
            <a:off x="868363" y="685800"/>
            <a:ext cx="5111750" cy="3419475"/>
          </a:xfrm>
          <a:ln/>
        </p:spPr>
      </p:sp>
      <p:sp>
        <p:nvSpPr>
          <p:cNvPr id="74755" name="Segnaposto note 2"/>
          <p:cNvSpPr>
            <a:spLocks noGrp="1"/>
          </p:cNvSpPr>
          <p:nvPr>
            <p:ph type="body" idx="1"/>
          </p:nvPr>
        </p:nvSpPr>
        <p:spPr>
          <a:noFill/>
          <a:ln/>
        </p:spPr>
        <p:txBody>
          <a:bodyPr/>
          <a:lstStyle/>
          <a:p>
            <a:endParaRPr lang="it-IT" dirty="0">
              <a:latin typeface="Times New Roman" pitchFamily="18" charset="0"/>
              <a:ea typeface="ＭＳ Ｐゴシック" pitchFamily="34" charset="-128"/>
            </a:endParaRPr>
          </a:p>
        </p:txBody>
      </p:sp>
      <p:sp>
        <p:nvSpPr>
          <p:cNvPr id="74756" name="Segnaposto numero diapositiva 3"/>
          <p:cNvSpPr>
            <a:spLocks noGrp="1"/>
          </p:cNvSpPr>
          <p:nvPr>
            <p:ph type="sldNum" sz="quarter"/>
          </p:nvPr>
        </p:nvSpPr>
        <p:spPr>
          <a:noFill/>
        </p:spPr>
        <p:txBody>
          <a:bodyPr/>
          <a:lstStyle/>
          <a:p>
            <a:fld id="{DC0D6AEF-C819-4EC7-83D7-AD2B1A6D2FF5}" type="slidenum">
              <a:rPr lang="it-IT" smtClean="0">
                <a:latin typeface="Verdana" pitchFamily="34" charset="0"/>
              </a:rPr>
              <a:pPr/>
              <a:t>21</a:t>
            </a:fld>
            <a:endParaRPr lang="it-IT">
              <a:latin typeface="Verdana" pitchFamily="34" charset="0"/>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Segnaposto immagine diapositiva 1"/>
          <p:cNvSpPr>
            <a:spLocks noGrp="1" noRot="1" noChangeAspect="1" noTextEdit="1"/>
          </p:cNvSpPr>
          <p:nvPr>
            <p:ph type="sldImg"/>
          </p:nvPr>
        </p:nvSpPr>
        <p:spPr>
          <a:xfrm>
            <a:off x="868363" y="685800"/>
            <a:ext cx="5111750" cy="3419475"/>
          </a:xfrm>
          <a:ln/>
        </p:spPr>
      </p:sp>
      <p:sp>
        <p:nvSpPr>
          <p:cNvPr id="74755" name="Segnaposto note 2"/>
          <p:cNvSpPr>
            <a:spLocks noGrp="1"/>
          </p:cNvSpPr>
          <p:nvPr>
            <p:ph type="body" idx="1"/>
          </p:nvPr>
        </p:nvSpPr>
        <p:spPr>
          <a:noFill/>
          <a:ln/>
        </p:spPr>
        <p:txBody>
          <a:bodyPr/>
          <a:lstStyle/>
          <a:p>
            <a:endParaRPr lang="it-IT" dirty="0">
              <a:latin typeface="Times New Roman" pitchFamily="18" charset="0"/>
              <a:ea typeface="ＭＳ Ｐゴシック" pitchFamily="34" charset="-128"/>
            </a:endParaRPr>
          </a:p>
        </p:txBody>
      </p:sp>
      <p:sp>
        <p:nvSpPr>
          <p:cNvPr id="74756" name="Segnaposto numero diapositiva 3"/>
          <p:cNvSpPr>
            <a:spLocks noGrp="1"/>
          </p:cNvSpPr>
          <p:nvPr>
            <p:ph type="sldNum" sz="quarter"/>
          </p:nvPr>
        </p:nvSpPr>
        <p:spPr>
          <a:noFill/>
        </p:spPr>
        <p:txBody>
          <a:bodyPr/>
          <a:lstStyle/>
          <a:p>
            <a:fld id="{DC0D6AEF-C819-4EC7-83D7-AD2B1A6D2FF5}" type="slidenum">
              <a:rPr lang="it-IT" smtClean="0">
                <a:latin typeface="Verdana" pitchFamily="34" charset="0"/>
              </a:rPr>
              <a:pPr/>
              <a:t>22</a:t>
            </a:fld>
            <a:endParaRPr lang="it-IT">
              <a:latin typeface="Verdana" pitchFamily="34" charset="0"/>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Segnaposto immagine diapositiva 1"/>
          <p:cNvSpPr>
            <a:spLocks noGrp="1" noRot="1" noChangeAspect="1" noTextEdit="1"/>
          </p:cNvSpPr>
          <p:nvPr>
            <p:ph type="sldImg"/>
          </p:nvPr>
        </p:nvSpPr>
        <p:spPr>
          <a:xfrm>
            <a:off x="868363" y="685800"/>
            <a:ext cx="5111750" cy="3419475"/>
          </a:xfrm>
          <a:ln/>
        </p:spPr>
      </p:sp>
      <p:sp>
        <p:nvSpPr>
          <p:cNvPr id="74755" name="Segnaposto note 2"/>
          <p:cNvSpPr>
            <a:spLocks noGrp="1"/>
          </p:cNvSpPr>
          <p:nvPr>
            <p:ph type="body" idx="1"/>
          </p:nvPr>
        </p:nvSpPr>
        <p:spPr>
          <a:noFill/>
          <a:ln/>
        </p:spPr>
        <p:txBody>
          <a:bodyPr/>
          <a:lstStyle/>
          <a:p>
            <a:endParaRPr lang="it-IT" dirty="0">
              <a:latin typeface="Times New Roman" pitchFamily="18" charset="0"/>
              <a:ea typeface="ＭＳ Ｐゴシック" pitchFamily="34" charset="-128"/>
            </a:endParaRPr>
          </a:p>
        </p:txBody>
      </p:sp>
      <p:sp>
        <p:nvSpPr>
          <p:cNvPr id="74756" name="Segnaposto numero diapositiva 3"/>
          <p:cNvSpPr>
            <a:spLocks noGrp="1"/>
          </p:cNvSpPr>
          <p:nvPr>
            <p:ph type="sldNum" sz="quarter"/>
          </p:nvPr>
        </p:nvSpPr>
        <p:spPr>
          <a:noFill/>
        </p:spPr>
        <p:txBody>
          <a:bodyPr/>
          <a:lstStyle/>
          <a:p>
            <a:fld id="{DC0D6AEF-C819-4EC7-83D7-AD2B1A6D2FF5}" type="slidenum">
              <a:rPr lang="it-IT" smtClean="0">
                <a:latin typeface="Verdana" pitchFamily="34" charset="0"/>
              </a:rPr>
              <a:pPr/>
              <a:t>23</a:t>
            </a:fld>
            <a:endParaRPr lang="it-IT">
              <a:latin typeface="Verdana" pitchFamily="34" charset="0"/>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Segnaposto immagine diapositiva 1"/>
          <p:cNvSpPr>
            <a:spLocks noGrp="1" noRot="1" noChangeAspect="1" noTextEdit="1"/>
          </p:cNvSpPr>
          <p:nvPr>
            <p:ph type="sldImg"/>
          </p:nvPr>
        </p:nvSpPr>
        <p:spPr>
          <a:xfrm>
            <a:off x="868363" y="685800"/>
            <a:ext cx="5111750" cy="3419475"/>
          </a:xfrm>
          <a:ln/>
        </p:spPr>
      </p:sp>
      <p:sp>
        <p:nvSpPr>
          <p:cNvPr id="74755" name="Segnaposto note 2"/>
          <p:cNvSpPr>
            <a:spLocks noGrp="1"/>
          </p:cNvSpPr>
          <p:nvPr>
            <p:ph type="body" idx="1"/>
          </p:nvPr>
        </p:nvSpPr>
        <p:spPr>
          <a:noFill/>
          <a:ln/>
        </p:spPr>
        <p:txBody>
          <a:bodyPr/>
          <a:lstStyle/>
          <a:p>
            <a:endParaRPr lang="it-IT" dirty="0">
              <a:latin typeface="Times New Roman" pitchFamily="18" charset="0"/>
              <a:ea typeface="ＭＳ Ｐゴシック" pitchFamily="34" charset="-128"/>
            </a:endParaRPr>
          </a:p>
        </p:txBody>
      </p:sp>
      <p:sp>
        <p:nvSpPr>
          <p:cNvPr id="74756" name="Segnaposto numero diapositiva 3"/>
          <p:cNvSpPr>
            <a:spLocks noGrp="1"/>
          </p:cNvSpPr>
          <p:nvPr>
            <p:ph type="sldNum" sz="quarter"/>
          </p:nvPr>
        </p:nvSpPr>
        <p:spPr>
          <a:noFill/>
        </p:spPr>
        <p:txBody>
          <a:bodyPr/>
          <a:lstStyle/>
          <a:p>
            <a:fld id="{DC0D6AEF-C819-4EC7-83D7-AD2B1A6D2FF5}" type="slidenum">
              <a:rPr lang="it-IT" smtClean="0">
                <a:latin typeface="Verdana" pitchFamily="34" charset="0"/>
              </a:rPr>
              <a:pPr/>
              <a:t>24</a:t>
            </a:fld>
            <a:endParaRPr lang="it-IT">
              <a:latin typeface="Verdana" pitchFamily="34" charset="0"/>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Segnaposto immagine diapositiva 1"/>
          <p:cNvSpPr>
            <a:spLocks noGrp="1" noRot="1" noChangeAspect="1" noTextEdit="1"/>
          </p:cNvSpPr>
          <p:nvPr>
            <p:ph type="sldImg"/>
          </p:nvPr>
        </p:nvSpPr>
        <p:spPr>
          <a:xfrm>
            <a:off x="868363" y="685800"/>
            <a:ext cx="5111750" cy="3419475"/>
          </a:xfrm>
          <a:ln/>
        </p:spPr>
      </p:sp>
      <p:sp>
        <p:nvSpPr>
          <p:cNvPr id="74755" name="Segnaposto note 2"/>
          <p:cNvSpPr>
            <a:spLocks noGrp="1"/>
          </p:cNvSpPr>
          <p:nvPr>
            <p:ph type="body" idx="1"/>
          </p:nvPr>
        </p:nvSpPr>
        <p:spPr>
          <a:noFill/>
          <a:ln/>
        </p:spPr>
        <p:txBody>
          <a:bodyPr/>
          <a:lstStyle/>
          <a:p>
            <a:endParaRPr lang="it-IT" dirty="0">
              <a:latin typeface="Times New Roman" pitchFamily="18" charset="0"/>
              <a:ea typeface="ＭＳ Ｐゴシック" pitchFamily="34" charset="-128"/>
            </a:endParaRPr>
          </a:p>
        </p:txBody>
      </p:sp>
      <p:sp>
        <p:nvSpPr>
          <p:cNvPr id="74756" name="Segnaposto numero diapositiva 3"/>
          <p:cNvSpPr>
            <a:spLocks noGrp="1"/>
          </p:cNvSpPr>
          <p:nvPr>
            <p:ph type="sldNum" sz="quarter"/>
          </p:nvPr>
        </p:nvSpPr>
        <p:spPr>
          <a:noFill/>
        </p:spPr>
        <p:txBody>
          <a:bodyPr/>
          <a:lstStyle/>
          <a:p>
            <a:fld id="{DC0D6AEF-C819-4EC7-83D7-AD2B1A6D2FF5}" type="slidenum">
              <a:rPr lang="it-IT" smtClean="0">
                <a:latin typeface="Verdana" pitchFamily="34" charset="0"/>
              </a:rPr>
              <a:pPr/>
              <a:t>25</a:t>
            </a:fld>
            <a:endParaRPr lang="it-IT">
              <a:latin typeface="Verdana" pitchFamily="34" charset="0"/>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Segnaposto immagine diapositiva 1"/>
          <p:cNvSpPr>
            <a:spLocks noGrp="1" noRot="1" noChangeAspect="1" noTextEdit="1"/>
          </p:cNvSpPr>
          <p:nvPr>
            <p:ph type="sldImg"/>
          </p:nvPr>
        </p:nvSpPr>
        <p:spPr>
          <a:xfrm>
            <a:off x="868363" y="685800"/>
            <a:ext cx="5111750" cy="3419475"/>
          </a:xfrm>
          <a:ln/>
        </p:spPr>
      </p:sp>
      <p:sp>
        <p:nvSpPr>
          <p:cNvPr id="74755" name="Segnaposto note 2"/>
          <p:cNvSpPr>
            <a:spLocks noGrp="1"/>
          </p:cNvSpPr>
          <p:nvPr>
            <p:ph type="body" idx="1"/>
          </p:nvPr>
        </p:nvSpPr>
        <p:spPr>
          <a:noFill/>
          <a:ln/>
        </p:spPr>
        <p:txBody>
          <a:bodyPr/>
          <a:lstStyle/>
          <a:p>
            <a:endParaRPr lang="it-IT" dirty="0">
              <a:latin typeface="Times New Roman" pitchFamily="18" charset="0"/>
              <a:ea typeface="ＭＳ Ｐゴシック" pitchFamily="34" charset="-128"/>
            </a:endParaRPr>
          </a:p>
        </p:txBody>
      </p:sp>
      <p:sp>
        <p:nvSpPr>
          <p:cNvPr id="74756" name="Segnaposto numero diapositiva 3"/>
          <p:cNvSpPr>
            <a:spLocks noGrp="1"/>
          </p:cNvSpPr>
          <p:nvPr>
            <p:ph type="sldNum" sz="quarter"/>
          </p:nvPr>
        </p:nvSpPr>
        <p:spPr>
          <a:noFill/>
        </p:spPr>
        <p:txBody>
          <a:bodyPr/>
          <a:lstStyle/>
          <a:p>
            <a:fld id="{DC0D6AEF-C819-4EC7-83D7-AD2B1A6D2FF5}" type="slidenum">
              <a:rPr lang="it-IT" smtClean="0">
                <a:latin typeface="Verdana" pitchFamily="34" charset="0"/>
              </a:rPr>
              <a:pPr/>
              <a:t>26</a:t>
            </a:fld>
            <a:endParaRPr lang="it-IT">
              <a:latin typeface="Verdana"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685800" y="1900238"/>
            <a:ext cx="7772400" cy="1311275"/>
          </a:xfrm>
        </p:spPr>
        <p:txBody>
          <a:bodyPr/>
          <a:lstStyle/>
          <a:p>
            <a:r>
              <a:rPr lang="it-IT"/>
              <a:t>Fare clic per modificare stile</a:t>
            </a:r>
          </a:p>
        </p:txBody>
      </p:sp>
      <p:sp>
        <p:nvSpPr>
          <p:cNvPr id="3" name="Sottotitolo 2"/>
          <p:cNvSpPr>
            <a:spLocks noGrp="1"/>
          </p:cNvSpPr>
          <p:nvPr>
            <p:ph type="subTitle" idx="1"/>
          </p:nvPr>
        </p:nvSpPr>
        <p:spPr>
          <a:xfrm>
            <a:off x="1371600" y="3465513"/>
            <a:ext cx="6400800" cy="1563687"/>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it-IT"/>
              <a:t>Fare clic per modificare lo stile del sottotitolo dello schema</a:t>
            </a: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stile</a:t>
            </a:r>
          </a:p>
        </p:txBody>
      </p:sp>
      <p:sp>
        <p:nvSpPr>
          <p:cNvPr id="3" name="Segnaposto contenuto 2"/>
          <p:cNvSpPr>
            <a:spLocks noGrp="1"/>
          </p:cNvSpPr>
          <p:nvPr>
            <p:ph idx="1"/>
          </p:nvPr>
        </p:nvSpPr>
        <p:spPr/>
        <p:txBody>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722313" y="3930650"/>
            <a:ext cx="7772400" cy="1214438"/>
          </a:xfrm>
        </p:spPr>
        <p:txBody>
          <a:bodyPr anchor="t"/>
          <a:lstStyle>
            <a:lvl1pPr algn="l">
              <a:defRPr sz="4000" b="1" cap="all"/>
            </a:lvl1pPr>
          </a:lstStyle>
          <a:p>
            <a:r>
              <a:rPr lang="it-IT"/>
              <a:t>Fare clic per modificare stile</a:t>
            </a:r>
          </a:p>
        </p:txBody>
      </p:sp>
      <p:sp>
        <p:nvSpPr>
          <p:cNvPr id="3" name="Segnaposto testo 2"/>
          <p:cNvSpPr>
            <a:spLocks noGrp="1"/>
          </p:cNvSpPr>
          <p:nvPr>
            <p:ph type="body" idx="1"/>
          </p:nvPr>
        </p:nvSpPr>
        <p:spPr>
          <a:xfrm>
            <a:off x="722313" y="2592388"/>
            <a:ext cx="7772400" cy="1338262"/>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it-IT"/>
              <a:t>Fare clic per modificare gli stili del testo dello schema</a:t>
            </a: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Contenuto 2">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stile</a:t>
            </a:r>
          </a:p>
        </p:txBody>
      </p:sp>
      <p:sp>
        <p:nvSpPr>
          <p:cNvPr id="3" name="Segnaposto contenuto 2"/>
          <p:cNvSpPr>
            <a:spLocks noGrp="1"/>
          </p:cNvSpPr>
          <p:nvPr>
            <p:ph sz="half" idx="1"/>
          </p:nvPr>
        </p:nvSpPr>
        <p:spPr>
          <a:xfrm>
            <a:off x="457200" y="685800"/>
            <a:ext cx="4033838" cy="50212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contenuto 3"/>
          <p:cNvSpPr>
            <a:spLocks noGrp="1"/>
          </p:cNvSpPr>
          <p:nvPr>
            <p:ph sz="half" idx="2"/>
          </p:nvPr>
        </p:nvSpPr>
        <p:spPr>
          <a:xfrm>
            <a:off x="4643438" y="685800"/>
            <a:ext cx="4035425" cy="50212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a:xfrm>
            <a:off x="457200" y="244475"/>
            <a:ext cx="8229600" cy="1019175"/>
          </a:xfrm>
        </p:spPr>
        <p:txBody>
          <a:bodyPr/>
          <a:lstStyle>
            <a:lvl1pPr>
              <a:defRPr/>
            </a:lvl1pPr>
          </a:lstStyle>
          <a:p>
            <a:r>
              <a:rPr lang="it-IT"/>
              <a:t>Fare clic per modificare stile</a:t>
            </a:r>
          </a:p>
        </p:txBody>
      </p:sp>
      <p:sp>
        <p:nvSpPr>
          <p:cNvPr id="3" name="Segnaposto testo 2"/>
          <p:cNvSpPr>
            <a:spLocks noGrp="1"/>
          </p:cNvSpPr>
          <p:nvPr>
            <p:ph type="body" idx="1"/>
          </p:nvPr>
        </p:nvSpPr>
        <p:spPr>
          <a:xfrm>
            <a:off x="457200" y="1368425"/>
            <a:ext cx="4040188" cy="57150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gli stili del testo dello schema</a:t>
            </a:r>
          </a:p>
        </p:txBody>
      </p:sp>
      <p:sp>
        <p:nvSpPr>
          <p:cNvPr id="4" name="Segnaposto contenuto 3"/>
          <p:cNvSpPr>
            <a:spLocks noGrp="1"/>
          </p:cNvSpPr>
          <p:nvPr>
            <p:ph sz="half" idx="2"/>
          </p:nvPr>
        </p:nvSpPr>
        <p:spPr>
          <a:xfrm>
            <a:off x="457200" y="1939925"/>
            <a:ext cx="4040188" cy="352425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5" name="Segnaposto testo 4"/>
          <p:cNvSpPr>
            <a:spLocks noGrp="1"/>
          </p:cNvSpPr>
          <p:nvPr>
            <p:ph type="body" sz="quarter" idx="3"/>
          </p:nvPr>
        </p:nvSpPr>
        <p:spPr>
          <a:xfrm>
            <a:off x="4645025" y="1368425"/>
            <a:ext cx="4041775" cy="57150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gli stili del testo dello schema</a:t>
            </a:r>
          </a:p>
        </p:txBody>
      </p:sp>
      <p:sp>
        <p:nvSpPr>
          <p:cNvPr id="6" name="Segnaposto contenuto 5"/>
          <p:cNvSpPr>
            <a:spLocks noGrp="1"/>
          </p:cNvSpPr>
          <p:nvPr>
            <p:ph sz="quarter" idx="4"/>
          </p:nvPr>
        </p:nvSpPr>
        <p:spPr>
          <a:xfrm>
            <a:off x="4645025" y="1939925"/>
            <a:ext cx="4041775" cy="352425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stile</a:t>
            </a: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o">
    <p:spTree>
      <p:nvGrpSpPr>
        <p:cNvPr id="1" name=""/>
        <p:cNvGrpSpPr/>
        <p:nvPr/>
      </p:nvGrpSpPr>
      <p:grpSpPr>
        <a:xfrm>
          <a:off x="0" y="0"/>
          <a:ext cx="0" cy="0"/>
          <a:chOff x="0" y="0"/>
          <a:chExt cx="0" cy="0"/>
        </a:xfrm>
      </p:grpSpPr>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457200" y="242888"/>
            <a:ext cx="3008313" cy="1036637"/>
          </a:xfrm>
        </p:spPr>
        <p:txBody>
          <a:bodyPr anchor="b"/>
          <a:lstStyle>
            <a:lvl1pPr algn="l">
              <a:defRPr sz="2000" b="1"/>
            </a:lvl1pPr>
          </a:lstStyle>
          <a:p>
            <a:r>
              <a:rPr lang="it-IT"/>
              <a:t>Fare clic per modificare stile</a:t>
            </a:r>
          </a:p>
        </p:txBody>
      </p:sp>
      <p:sp>
        <p:nvSpPr>
          <p:cNvPr id="3" name="Segnaposto contenuto 2"/>
          <p:cNvSpPr>
            <a:spLocks noGrp="1"/>
          </p:cNvSpPr>
          <p:nvPr>
            <p:ph idx="1"/>
          </p:nvPr>
        </p:nvSpPr>
        <p:spPr>
          <a:xfrm>
            <a:off x="3575050" y="242888"/>
            <a:ext cx="5111750" cy="5221287"/>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testo 3"/>
          <p:cNvSpPr>
            <a:spLocks noGrp="1"/>
          </p:cNvSpPr>
          <p:nvPr>
            <p:ph type="body" sz="half" idx="2"/>
          </p:nvPr>
        </p:nvSpPr>
        <p:spPr>
          <a:xfrm>
            <a:off x="457200" y="1279525"/>
            <a:ext cx="3008313" cy="418465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a:t>Fare clic per modificare gli stili del testo dello schema</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1792288" y="4281488"/>
            <a:ext cx="5486400" cy="506412"/>
          </a:xfrm>
        </p:spPr>
        <p:txBody>
          <a:bodyPr anchor="b"/>
          <a:lstStyle>
            <a:lvl1pPr algn="l">
              <a:defRPr sz="2000" b="1"/>
            </a:lvl1pPr>
          </a:lstStyle>
          <a:p>
            <a:r>
              <a:rPr lang="it-IT"/>
              <a:t>Fare clic per modificare stile</a:t>
            </a:r>
          </a:p>
        </p:txBody>
      </p:sp>
      <p:sp>
        <p:nvSpPr>
          <p:cNvPr id="3" name="Segnaposto immagine 2"/>
          <p:cNvSpPr>
            <a:spLocks noGrp="1"/>
          </p:cNvSpPr>
          <p:nvPr>
            <p:ph type="pic" idx="1"/>
          </p:nvPr>
        </p:nvSpPr>
        <p:spPr>
          <a:xfrm>
            <a:off x="1792288" y="546100"/>
            <a:ext cx="5486400" cy="36703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it-IT" noProof="0"/>
          </a:p>
        </p:txBody>
      </p:sp>
      <p:sp>
        <p:nvSpPr>
          <p:cNvPr id="4" name="Segnaposto testo 3"/>
          <p:cNvSpPr>
            <a:spLocks noGrp="1"/>
          </p:cNvSpPr>
          <p:nvPr>
            <p:ph type="body" sz="half" idx="2"/>
          </p:nvPr>
        </p:nvSpPr>
        <p:spPr>
          <a:xfrm>
            <a:off x="1792288" y="4787900"/>
            <a:ext cx="5486400" cy="71755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a:t>Fare clic per modificare gli stili del testo dello schema</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stile</a:t>
            </a:r>
          </a:p>
        </p:txBody>
      </p:sp>
      <p:sp>
        <p:nvSpPr>
          <p:cNvPr id="3" name="Segnaposto testo verticale 2"/>
          <p:cNvSpPr>
            <a:spLocks noGrp="1"/>
          </p:cNvSpPr>
          <p:nvPr>
            <p:ph type="body" orient="vert" idx="1"/>
          </p:nvPr>
        </p:nvSpPr>
        <p:spPr/>
        <p:txBody>
          <a:bodyPr vert="eaVert"/>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olo verticale e testo">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6846888" y="60325"/>
            <a:ext cx="2206625" cy="5646738"/>
          </a:xfrm>
        </p:spPr>
        <p:txBody>
          <a:bodyPr vert="eaVert"/>
          <a:lstStyle/>
          <a:p>
            <a:r>
              <a:rPr lang="it-IT"/>
              <a:t>Fare clic per modificare stile</a:t>
            </a:r>
          </a:p>
        </p:txBody>
      </p:sp>
      <p:sp>
        <p:nvSpPr>
          <p:cNvPr id="3" name="Segnaposto testo verticale 2"/>
          <p:cNvSpPr>
            <a:spLocks noGrp="1"/>
          </p:cNvSpPr>
          <p:nvPr>
            <p:ph type="body" orient="vert" idx="1"/>
          </p:nvPr>
        </p:nvSpPr>
        <p:spPr>
          <a:xfrm>
            <a:off x="223838" y="60325"/>
            <a:ext cx="6470650" cy="5646738"/>
          </a:xfrm>
        </p:spPr>
        <p:txBody>
          <a:bodyPr vert="eaVert"/>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Layout personalizzato">
    <p:spTree>
      <p:nvGrpSpPr>
        <p:cNvPr id="1" name=""/>
        <p:cNvGrpSpPr/>
        <p:nvPr/>
      </p:nvGrpSpPr>
      <p:grpSpPr>
        <a:xfrm>
          <a:off x="0" y="0"/>
          <a:ext cx="0" cy="0"/>
          <a:chOff x="0" y="0"/>
          <a:chExt cx="0" cy="0"/>
        </a:xfrm>
      </p:grpSpPr>
      <p:sp>
        <p:nvSpPr>
          <p:cNvPr id="2" name="Titolo 1"/>
          <p:cNvSpPr>
            <a:spLocks noGrp="1"/>
          </p:cNvSpPr>
          <p:nvPr>
            <p:ph type="title"/>
          </p:nvPr>
        </p:nvSpPr>
        <p:spPr>
          <a:xfrm>
            <a:off x="223838" y="60325"/>
            <a:ext cx="8829675" cy="396875"/>
          </a:xfrm>
        </p:spPr>
        <p:txBody>
          <a:bodyPr/>
          <a:lstStyle/>
          <a:p>
            <a:r>
              <a:rPr lang="it-IT"/>
              <a:t>Fare clic per modificare stile</a:t>
            </a: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2.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1026" name="Picture 1"/>
          <p:cNvPicPr>
            <a:picLocks noChangeAspect="1" noChangeArrowheads="1"/>
          </p:cNvPicPr>
          <p:nvPr/>
        </p:nvPicPr>
        <p:blipFill>
          <a:blip r:embed="rId14">
            <a:lum bright="-54000" contrast="-42000"/>
          </a:blip>
          <a:srcRect t="10089" b="22005"/>
          <a:stretch>
            <a:fillRect/>
          </a:stretch>
        </p:blipFill>
        <p:spPr bwMode="auto">
          <a:xfrm>
            <a:off x="0" y="0"/>
            <a:ext cx="9144000" cy="533400"/>
          </a:xfrm>
          <a:prstGeom prst="rect">
            <a:avLst/>
          </a:prstGeom>
          <a:solidFill>
            <a:srgbClr val="000000"/>
          </a:solidFill>
          <a:ln w="9525">
            <a:noFill/>
            <a:round/>
            <a:headEnd/>
            <a:tailEnd/>
          </a:ln>
        </p:spPr>
      </p:pic>
      <p:pic>
        <p:nvPicPr>
          <p:cNvPr id="1027" name="Picture 2"/>
          <p:cNvPicPr>
            <a:picLocks noChangeAspect="1" noChangeArrowheads="1"/>
          </p:cNvPicPr>
          <p:nvPr/>
        </p:nvPicPr>
        <p:blipFill>
          <a:blip r:embed="rId15"/>
          <a:srcRect/>
          <a:stretch>
            <a:fillRect/>
          </a:stretch>
        </p:blipFill>
        <p:spPr bwMode="auto">
          <a:xfrm>
            <a:off x="517525" y="76200"/>
            <a:ext cx="323850" cy="323850"/>
          </a:xfrm>
          <a:prstGeom prst="rect">
            <a:avLst/>
          </a:prstGeom>
          <a:noFill/>
          <a:ln w="9525">
            <a:noFill/>
            <a:round/>
            <a:headEnd/>
            <a:tailEnd/>
          </a:ln>
        </p:spPr>
      </p:pic>
      <p:sp>
        <p:nvSpPr>
          <p:cNvPr id="2" name="Rectangle 3"/>
          <p:cNvSpPr>
            <a:spLocks noChangeArrowheads="1"/>
          </p:cNvSpPr>
          <p:nvPr/>
        </p:nvSpPr>
        <p:spPr bwMode="auto">
          <a:xfrm>
            <a:off x="0" y="455613"/>
            <a:ext cx="9144000" cy="80962"/>
          </a:xfrm>
          <a:prstGeom prst="rect">
            <a:avLst/>
          </a:prstGeom>
          <a:solidFill>
            <a:srgbClr val="527FA0"/>
          </a:solidFill>
          <a:ln w="9525">
            <a:noFill/>
            <a:round/>
            <a:headEnd/>
            <a:tailEnd/>
          </a:ln>
          <a:effectLst/>
        </p:spPr>
        <p:txBody>
          <a:bodyPr wrap="none" anchor="ctr"/>
          <a:lstStyle/>
          <a:p>
            <a:pPr>
              <a:buFont typeface="Times New Roman" charset="0"/>
              <a:buNone/>
              <a:defRPr/>
            </a:pPr>
            <a:endParaRPr lang="it-IT">
              <a:latin typeface="Verdana" charset="0"/>
            </a:endParaRPr>
          </a:p>
        </p:txBody>
      </p:sp>
      <p:pic>
        <p:nvPicPr>
          <p:cNvPr id="1029" name="Picture 4"/>
          <p:cNvPicPr>
            <a:picLocks noChangeAspect="1" noChangeArrowheads="1"/>
          </p:cNvPicPr>
          <p:nvPr/>
        </p:nvPicPr>
        <p:blipFill>
          <a:blip r:embed="rId16"/>
          <a:srcRect/>
          <a:stretch>
            <a:fillRect/>
          </a:stretch>
        </p:blipFill>
        <p:spPr bwMode="auto">
          <a:xfrm>
            <a:off x="150813" y="65088"/>
            <a:ext cx="330200" cy="330200"/>
          </a:xfrm>
          <a:prstGeom prst="rect">
            <a:avLst/>
          </a:prstGeom>
          <a:noFill/>
          <a:ln w="9525">
            <a:noFill/>
            <a:round/>
            <a:headEnd/>
            <a:tailEnd/>
          </a:ln>
        </p:spPr>
      </p:pic>
      <p:sp>
        <p:nvSpPr>
          <p:cNvPr id="1030" name="Rectangle 5"/>
          <p:cNvSpPr>
            <a:spLocks noGrp="1" noChangeArrowheads="1"/>
          </p:cNvSpPr>
          <p:nvPr>
            <p:ph type="title"/>
          </p:nvPr>
        </p:nvSpPr>
        <p:spPr bwMode="auto">
          <a:xfrm>
            <a:off x="223838" y="60325"/>
            <a:ext cx="8829675" cy="396875"/>
          </a:xfrm>
          <a:prstGeom prst="rect">
            <a:avLst/>
          </a:prstGeom>
          <a:noFill/>
          <a:ln w="9525">
            <a:noFill/>
            <a:round/>
            <a:headEnd/>
            <a:tailEnd/>
          </a:ln>
        </p:spPr>
        <p:txBody>
          <a:bodyPr vert="horz" wrap="square" lIns="90000" tIns="46800" rIns="90000" bIns="46800" numCol="1" anchor="ctr" anchorCtr="0" compatLnSpc="1">
            <a:prstTxWarp prst="textNoShape">
              <a:avLst/>
            </a:prstTxWarp>
          </a:bodyPr>
          <a:lstStyle/>
          <a:p>
            <a:pPr lvl="0"/>
            <a:r>
              <a:rPr lang="en-GB"/>
              <a:t>Click to edit the title text format</a:t>
            </a:r>
          </a:p>
        </p:txBody>
      </p:sp>
      <p:sp>
        <p:nvSpPr>
          <p:cNvPr id="1031" name="Rectangle 6"/>
          <p:cNvSpPr>
            <a:spLocks noGrp="1" noChangeArrowheads="1"/>
          </p:cNvSpPr>
          <p:nvPr>
            <p:ph type="body" idx="1"/>
          </p:nvPr>
        </p:nvSpPr>
        <p:spPr bwMode="auto">
          <a:xfrm>
            <a:off x="457200" y="685800"/>
            <a:ext cx="8221663" cy="5021263"/>
          </a:xfrm>
          <a:prstGeom prst="rect">
            <a:avLst/>
          </a:prstGeom>
          <a:noFill/>
          <a:ln w="9525">
            <a:noFill/>
            <a:round/>
            <a:headEnd/>
            <a:tailEnd/>
          </a:ln>
        </p:spPr>
        <p:txBody>
          <a:bodyPr vert="horz" wrap="square" lIns="0" tIns="0" rIns="0" bIns="0" numCol="1" anchor="t" anchorCtr="0" compatLnSpc="1">
            <a:prstTxWarp prst="textNoShape">
              <a:avLst/>
            </a:prstTxWarp>
          </a:bodyPr>
          <a:lstStyle/>
          <a:p>
            <a:pPr lvl="0"/>
            <a:r>
              <a:rPr lang="en-GB"/>
              <a:t>Click to edit the outline text format</a:t>
            </a:r>
          </a:p>
          <a:p>
            <a:pPr lvl="1"/>
            <a:r>
              <a:rPr lang="en-GB"/>
              <a:t>Second Outline Level</a:t>
            </a:r>
          </a:p>
          <a:p>
            <a:pPr lvl="2"/>
            <a:r>
              <a:rPr lang="en-GB"/>
              <a:t>Third Outline Level</a:t>
            </a:r>
          </a:p>
          <a:p>
            <a:pPr lvl="3"/>
            <a:r>
              <a:rPr lang="en-GB"/>
              <a:t>Fourth Outline Level</a:t>
            </a:r>
          </a:p>
          <a:p>
            <a:pPr lvl="4"/>
            <a:r>
              <a:rPr lang="en-GB"/>
              <a:t>Fifth Outline Level</a:t>
            </a:r>
          </a:p>
          <a:p>
            <a:pPr lvl="4"/>
            <a:r>
              <a:rPr lang="en-GB"/>
              <a:t>Sixth Outline Level</a:t>
            </a:r>
          </a:p>
          <a:p>
            <a:pPr lvl="4"/>
            <a:r>
              <a:rPr lang="en-GB"/>
              <a:t>Seventh Outline Level</a:t>
            </a:r>
          </a:p>
          <a:p>
            <a:pPr lvl="4"/>
            <a:r>
              <a:rPr lang="en-GB"/>
              <a:t>Eighth Outline Level</a:t>
            </a:r>
          </a:p>
          <a:p>
            <a:pPr lvl="4"/>
            <a:r>
              <a:rPr lang="en-GB"/>
              <a:t>Ninth Outline Level</a:t>
            </a: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r" defTabSz="457200" rtl="0" eaLnBrk="0" fontAlgn="base" hangingPunct="0">
        <a:spcBef>
          <a:spcPct val="0"/>
        </a:spcBef>
        <a:spcAft>
          <a:spcPct val="0"/>
        </a:spcAft>
        <a:buClr>
          <a:srgbClr val="000000"/>
        </a:buClr>
        <a:buSzPct val="100000"/>
        <a:buFont typeface="Times New Roman" pitchFamily="18" charset="0"/>
        <a:defRPr sz="2000" b="1">
          <a:solidFill>
            <a:srgbClr val="FFFFFF"/>
          </a:solidFill>
          <a:latin typeface="+mj-lt"/>
          <a:ea typeface="+mj-ea"/>
          <a:cs typeface="+mj-cs"/>
        </a:defRPr>
      </a:lvl1pPr>
      <a:lvl2pPr algn="r" defTabSz="457200" rtl="0" eaLnBrk="0" fontAlgn="base" hangingPunct="0">
        <a:spcBef>
          <a:spcPct val="0"/>
        </a:spcBef>
        <a:spcAft>
          <a:spcPct val="0"/>
        </a:spcAft>
        <a:buClr>
          <a:srgbClr val="000000"/>
        </a:buClr>
        <a:buSzPct val="100000"/>
        <a:buFont typeface="Times New Roman" pitchFamily="18" charset="0"/>
        <a:defRPr sz="2000" b="1">
          <a:solidFill>
            <a:srgbClr val="FFFFFF"/>
          </a:solidFill>
          <a:latin typeface="Verdana" charset="0"/>
          <a:ea typeface="ＭＳ Ｐゴシック" charset="-128"/>
          <a:cs typeface="ＭＳ Ｐゴシック" charset="-128"/>
        </a:defRPr>
      </a:lvl2pPr>
      <a:lvl3pPr algn="r" defTabSz="457200" rtl="0" eaLnBrk="0" fontAlgn="base" hangingPunct="0">
        <a:spcBef>
          <a:spcPct val="0"/>
        </a:spcBef>
        <a:spcAft>
          <a:spcPct val="0"/>
        </a:spcAft>
        <a:buClr>
          <a:srgbClr val="000000"/>
        </a:buClr>
        <a:buSzPct val="100000"/>
        <a:buFont typeface="Times New Roman" pitchFamily="18" charset="0"/>
        <a:defRPr sz="2000" b="1">
          <a:solidFill>
            <a:srgbClr val="FFFFFF"/>
          </a:solidFill>
          <a:latin typeface="Verdana" charset="0"/>
          <a:ea typeface="ＭＳ Ｐゴシック" charset="-128"/>
          <a:cs typeface="ＭＳ Ｐゴシック" charset="-128"/>
        </a:defRPr>
      </a:lvl3pPr>
      <a:lvl4pPr algn="r" defTabSz="457200" rtl="0" eaLnBrk="0" fontAlgn="base" hangingPunct="0">
        <a:spcBef>
          <a:spcPct val="0"/>
        </a:spcBef>
        <a:spcAft>
          <a:spcPct val="0"/>
        </a:spcAft>
        <a:buClr>
          <a:srgbClr val="000000"/>
        </a:buClr>
        <a:buSzPct val="100000"/>
        <a:buFont typeface="Times New Roman" pitchFamily="18" charset="0"/>
        <a:defRPr sz="2000" b="1">
          <a:solidFill>
            <a:srgbClr val="FFFFFF"/>
          </a:solidFill>
          <a:latin typeface="Verdana" charset="0"/>
          <a:ea typeface="ＭＳ Ｐゴシック" charset="-128"/>
          <a:cs typeface="ＭＳ Ｐゴシック" charset="-128"/>
        </a:defRPr>
      </a:lvl4pPr>
      <a:lvl5pPr algn="r" defTabSz="457200" rtl="0" eaLnBrk="0" fontAlgn="base" hangingPunct="0">
        <a:spcBef>
          <a:spcPct val="0"/>
        </a:spcBef>
        <a:spcAft>
          <a:spcPct val="0"/>
        </a:spcAft>
        <a:buClr>
          <a:srgbClr val="000000"/>
        </a:buClr>
        <a:buSzPct val="100000"/>
        <a:buFont typeface="Times New Roman" pitchFamily="18" charset="0"/>
        <a:defRPr sz="2000" b="1">
          <a:solidFill>
            <a:srgbClr val="FFFFFF"/>
          </a:solidFill>
          <a:latin typeface="Verdana" charset="0"/>
          <a:ea typeface="ＭＳ Ｐゴシック" charset="-128"/>
          <a:cs typeface="ＭＳ Ｐゴシック" charset="-128"/>
        </a:defRPr>
      </a:lvl5pPr>
      <a:lvl6pPr marL="2514600" indent="-228600" algn="r" defTabSz="457200" rtl="0" eaLnBrk="0" fontAlgn="base" hangingPunct="0">
        <a:spcBef>
          <a:spcPct val="0"/>
        </a:spcBef>
        <a:spcAft>
          <a:spcPct val="0"/>
        </a:spcAft>
        <a:buClr>
          <a:srgbClr val="000000"/>
        </a:buClr>
        <a:buSzPct val="100000"/>
        <a:buFont typeface="Times New Roman" charset="0"/>
        <a:defRPr sz="2000" b="1">
          <a:solidFill>
            <a:srgbClr val="FFFFFF"/>
          </a:solidFill>
          <a:latin typeface="Verdana" charset="0"/>
          <a:ea typeface="ＭＳ Ｐゴシック" charset="-128"/>
          <a:cs typeface="ＭＳ Ｐゴシック" charset="-128"/>
        </a:defRPr>
      </a:lvl6pPr>
      <a:lvl7pPr marL="2971800" indent="-228600" algn="r" defTabSz="457200" rtl="0" eaLnBrk="0" fontAlgn="base" hangingPunct="0">
        <a:spcBef>
          <a:spcPct val="0"/>
        </a:spcBef>
        <a:spcAft>
          <a:spcPct val="0"/>
        </a:spcAft>
        <a:buClr>
          <a:srgbClr val="000000"/>
        </a:buClr>
        <a:buSzPct val="100000"/>
        <a:buFont typeface="Times New Roman" charset="0"/>
        <a:defRPr sz="2000" b="1">
          <a:solidFill>
            <a:srgbClr val="FFFFFF"/>
          </a:solidFill>
          <a:latin typeface="Verdana" charset="0"/>
          <a:ea typeface="ＭＳ Ｐゴシック" charset="-128"/>
          <a:cs typeface="ＭＳ Ｐゴシック" charset="-128"/>
        </a:defRPr>
      </a:lvl7pPr>
      <a:lvl8pPr marL="3429000" indent="-228600" algn="r" defTabSz="457200" rtl="0" eaLnBrk="0" fontAlgn="base" hangingPunct="0">
        <a:spcBef>
          <a:spcPct val="0"/>
        </a:spcBef>
        <a:spcAft>
          <a:spcPct val="0"/>
        </a:spcAft>
        <a:buClr>
          <a:srgbClr val="000000"/>
        </a:buClr>
        <a:buSzPct val="100000"/>
        <a:buFont typeface="Times New Roman" charset="0"/>
        <a:defRPr sz="2000" b="1">
          <a:solidFill>
            <a:srgbClr val="FFFFFF"/>
          </a:solidFill>
          <a:latin typeface="Verdana" charset="0"/>
          <a:ea typeface="ＭＳ Ｐゴシック" charset="-128"/>
          <a:cs typeface="ＭＳ Ｐゴシック" charset="-128"/>
        </a:defRPr>
      </a:lvl8pPr>
      <a:lvl9pPr marL="3886200" indent="-228600" algn="r" defTabSz="457200" rtl="0" eaLnBrk="0" fontAlgn="base" hangingPunct="0">
        <a:spcBef>
          <a:spcPct val="0"/>
        </a:spcBef>
        <a:spcAft>
          <a:spcPct val="0"/>
        </a:spcAft>
        <a:buClr>
          <a:srgbClr val="000000"/>
        </a:buClr>
        <a:buSzPct val="100000"/>
        <a:buFont typeface="Times New Roman" charset="0"/>
        <a:defRPr sz="2000" b="1">
          <a:solidFill>
            <a:srgbClr val="FFFFFF"/>
          </a:solidFill>
          <a:latin typeface="Verdana" charset="0"/>
          <a:ea typeface="ＭＳ Ｐゴシック" charset="-128"/>
          <a:cs typeface="ＭＳ Ｐゴシック" charset="-128"/>
        </a:defRPr>
      </a:lvl9pPr>
    </p:titleStyle>
    <p:bodyStyle>
      <a:lvl1pPr marL="342900" indent="-342900" algn="l" defTabSz="457200" rtl="0" eaLnBrk="0" fontAlgn="base" hangingPunct="0">
        <a:spcBef>
          <a:spcPts val="300"/>
        </a:spcBef>
        <a:spcAft>
          <a:spcPct val="0"/>
        </a:spcAft>
        <a:buClr>
          <a:srgbClr val="000000"/>
        </a:buClr>
        <a:buSzPct val="100000"/>
        <a:buFont typeface="Times New Roman" pitchFamily="18" charset="0"/>
        <a:defRPr sz="2400">
          <a:solidFill>
            <a:srgbClr val="000000"/>
          </a:solidFill>
          <a:latin typeface="+mn-lt"/>
          <a:ea typeface="+mn-ea"/>
          <a:cs typeface="+mn-cs"/>
        </a:defRPr>
      </a:lvl1pPr>
      <a:lvl2pPr marL="742950" indent="-285750" algn="l" defTabSz="457200" rtl="0" eaLnBrk="0" fontAlgn="base" hangingPunct="0">
        <a:spcBef>
          <a:spcPts val="500"/>
        </a:spcBef>
        <a:spcAft>
          <a:spcPct val="0"/>
        </a:spcAft>
        <a:buClr>
          <a:srgbClr val="000000"/>
        </a:buClr>
        <a:buSzPct val="100000"/>
        <a:buFont typeface="Times New Roman" pitchFamily="18" charset="0"/>
        <a:defRPr sz="2200">
          <a:solidFill>
            <a:srgbClr val="000000"/>
          </a:solidFill>
          <a:latin typeface="+mn-lt"/>
          <a:ea typeface="+mn-ea"/>
          <a:cs typeface="+mn-cs"/>
        </a:defRPr>
      </a:lvl2pPr>
      <a:lvl3pPr marL="1143000" indent="-228600" algn="l" defTabSz="457200" rtl="0" eaLnBrk="0" fontAlgn="base" hangingPunct="0">
        <a:spcBef>
          <a:spcPts val="500"/>
        </a:spcBef>
        <a:spcAft>
          <a:spcPct val="0"/>
        </a:spcAft>
        <a:buClr>
          <a:srgbClr val="000000"/>
        </a:buClr>
        <a:buSzPct val="100000"/>
        <a:buFont typeface="Times New Roman" pitchFamily="18" charset="0"/>
        <a:defRPr sz="2000">
          <a:solidFill>
            <a:srgbClr val="000000"/>
          </a:solidFill>
          <a:latin typeface="+mn-lt"/>
          <a:ea typeface="+mn-ea"/>
          <a:cs typeface="+mn-cs"/>
        </a:defRPr>
      </a:lvl3pPr>
      <a:lvl4pPr marL="1600200" indent="-228600" algn="l" defTabSz="457200" rtl="0" eaLnBrk="0" fontAlgn="base" hangingPunct="0">
        <a:spcBef>
          <a:spcPts val="500"/>
        </a:spcBef>
        <a:spcAft>
          <a:spcPct val="0"/>
        </a:spcAft>
        <a:buClr>
          <a:srgbClr val="000000"/>
        </a:buClr>
        <a:buSzPct val="100000"/>
        <a:buFont typeface="Times New Roman" pitchFamily="18" charset="0"/>
        <a:defRPr sz="2000">
          <a:solidFill>
            <a:srgbClr val="000000"/>
          </a:solidFill>
          <a:latin typeface="+mn-lt"/>
          <a:ea typeface="+mn-ea"/>
          <a:cs typeface="+mn-cs"/>
        </a:defRPr>
      </a:lvl4pPr>
      <a:lvl5pPr marL="2057400" indent="-228600" algn="l" defTabSz="457200" rtl="0" eaLnBrk="0" fontAlgn="base" hangingPunct="0">
        <a:spcBef>
          <a:spcPts val="500"/>
        </a:spcBef>
        <a:spcAft>
          <a:spcPct val="0"/>
        </a:spcAft>
        <a:buClr>
          <a:srgbClr val="000000"/>
        </a:buClr>
        <a:buSzPct val="100000"/>
        <a:buFont typeface="Times New Roman" pitchFamily="18" charset="0"/>
        <a:defRPr sz="2000">
          <a:solidFill>
            <a:srgbClr val="000000"/>
          </a:solidFill>
          <a:latin typeface="+mn-lt"/>
          <a:ea typeface="+mn-ea"/>
          <a:cs typeface="+mn-cs"/>
        </a:defRPr>
      </a:lvl5pPr>
      <a:lvl6pPr marL="2514600" indent="-228600" algn="l" defTabSz="457200" rtl="0" eaLnBrk="0" fontAlgn="base" hangingPunct="0">
        <a:spcBef>
          <a:spcPts val="500"/>
        </a:spcBef>
        <a:spcAft>
          <a:spcPct val="0"/>
        </a:spcAft>
        <a:buClr>
          <a:srgbClr val="000000"/>
        </a:buClr>
        <a:buSzPct val="100000"/>
        <a:buFont typeface="Times New Roman" charset="0"/>
        <a:defRPr sz="2000">
          <a:solidFill>
            <a:srgbClr val="000000"/>
          </a:solidFill>
          <a:latin typeface="+mn-lt"/>
          <a:ea typeface="+mn-ea"/>
          <a:cs typeface="+mn-cs"/>
        </a:defRPr>
      </a:lvl6pPr>
      <a:lvl7pPr marL="2971800" indent="-228600" algn="l" defTabSz="457200" rtl="0" eaLnBrk="0" fontAlgn="base" hangingPunct="0">
        <a:spcBef>
          <a:spcPts val="500"/>
        </a:spcBef>
        <a:spcAft>
          <a:spcPct val="0"/>
        </a:spcAft>
        <a:buClr>
          <a:srgbClr val="000000"/>
        </a:buClr>
        <a:buSzPct val="100000"/>
        <a:buFont typeface="Times New Roman" charset="0"/>
        <a:defRPr sz="2000">
          <a:solidFill>
            <a:srgbClr val="000000"/>
          </a:solidFill>
          <a:latin typeface="+mn-lt"/>
          <a:ea typeface="+mn-ea"/>
          <a:cs typeface="+mn-cs"/>
        </a:defRPr>
      </a:lvl7pPr>
      <a:lvl8pPr marL="3429000" indent="-228600" algn="l" defTabSz="457200" rtl="0" eaLnBrk="0" fontAlgn="base" hangingPunct="0">
        <a:spcBef>
          <a:spcPts val="500"/>
        </a:spcBef>
        <a:spcAft>
          <a:spcPct val="0"/>
        </a:spcAft>
        <a:buClr>
          <a:srgbClr val="000000"/>
        </a:buClr>
        <a:buSzPct val="100000"/>
        <a:buFont typeface="Times New Roman" charset="0"/>
        <a:defRPr sz="2000">
          <a:solidFill>
            <a:srgbClr val="000000"/>
          </a:solidFill>
          <a:latin typeface="+mn-lt"/>
          <a:ea typeface="+mn-ea"/>
          <a:cs typeface="+mn-cs"/>
        </a:defRPr>
      </a:lvl8pPr>
      <a:lvl9pPr marL="3886200" indent="-228600" algn="l" defTabSz="457200" rtl="0" eaLnBrk="0" fontAlgn="base" hangingPunct="0">
        <a:spcBef>
          <a:spcPts val="500"/>
        </a:spcBef>
        <a:spcAft>
          <a:spcPct val="0"/>
        </a:spcAft>
        <a:buClr>
          <a:srgbClr val="000000"/>
        </a:buClr>
        <a:buSzPct val="100000"/>
        <a:buFont typeface="Times New Roman" charset="0"/>
        <a:defRPr sz="2000">
          <a:solidFill>
            <a:srgbClr val="000000"/>
          </a:solidFill>
          <a:latin typeface="+mn-lt"/>
          <a:ea typeface="+mn-ea"/>
          <a:cs typeface="+mn-cs"/>
        </a:defRPr>
      </a:lvl9pPr>
    </p:bodyStyle>
    <p:otherStyle>
      <a:defPPr>
        <a:defRPr lang="it-IT"/>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8" Type="http://schemas.openxmlformats.org/officeDocument/2006/relationships/diagramData" Target="../diagrams/data2.xml"/><Relationship Id="rId3" Type="http://schemas.openxmlformats.org/officeDocument/2006/relationships/diagramData" Target="../diagrams/data1.xml"/><Relationship Id="rId7" Type="http://schemas.microsoft.com/office/2007/relationships/diagramDrawing" Target="../diagrams/drawing1.xml"/><Relationship Id="rId12" Type="http://schemas.microsoft.com/office/2007/relationships/diagramDrawing" Target="../diagrams/drawing2.xml"/><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diagramColors" Target="../diagrams/colors1.xml"/><Relationship Id="rId11" Type="http://schemas.openxmlformats.org/officeDocument/2006/relationships/diagramColors" Target="../diagrams/colors2.xml"/><Relationship Id="rId5" Type="http://schemas.openxmlformats.org/officeDocument/2006/relationships/diagramQuickStyle" Target="../diagrams/quickStyle1.xml"/><Relationship Id="rId10" Type="http://schemas.openxmlformats.org/officeDocument/2006/relationships/diagramQuickStyle" Target="../diagrams/quickStyle2.xml"/><Relationship Id="rId4" Type="http://schemas.openxmlformats.org/officeDocument/2006/relationships/diagramLayout" Target="../diagrams/layout1.xml"/><Relationship Id="rId9" Type="http://schemas.openxmlformats.org/officeDocument/2006/relationships/diagramLayout" Target="../diagrams/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9.xml"/><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2.xml"/><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3.xml"/><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8.xml"/><Relationship Id="rId1" Type="http://schemas.openxmlformats.org/officeDocument/2006/relationships/slideLayout" Target="../slideLayouts/slideLayout2.xml"/><Relationship Id="rId5" Type="http://schemas.openxmlformats.org/officeDocument/2006/relationships/image" Target="../media/image10.jpeg"/><Relationship Id="rId4" Type="http://schemas.openxmlformats.org/officeDocument/2006/relationships/image" Target="../media/image9.jpeg"/></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ttangolo 1"/>
          <p:cNvSpPr>
            <a:spLocks noChangeArrowheads="1"/>
          </p:cNvSpPr>
          <p:nvPr/>
        </p:nvSpPr>
        <p:spPr bwMode="auto">
          <a:xfrm>
            <a:off x="539552" y="2626271"/>
            <a:ext cx="8064822" cy="1792798"/>
          </a:xfrm>
          <a:prstGeom prst="rect">
            <a:avLst/>
          </a:prstGeom>
          <a:noFill/>
          <a:ln w="9525">
            <a:noFill/>
            <a:miter lim="800000"/>
            <a:headEnd/>
            <a:tailEnd/>
          </a:ln>
        </p:spPr>
        <p:txBody>
          <a:bodyPr wrap="square">
            <a:spAutoFit/>
          </a:bodyPr>
          <a:lstStyle/>
          <a:p>
            <a:pPr algn="ctr">
              <a:lnSpc>
                <a:spcPct val="150000"/>
              </a:lnSpc>
              <a:spcBef>
                <a:spcPts val="300"/>
              </a:spcBef>
              <a:buClrTx/>
              <a:buFontTx/>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it-IT" sz="2400" i="1" dirty="0">
                <a:solidFill>
                  <a:srgbClr val="000000"/>
                </a:solidFill>
              </a:rPr>
              <a:t>Titolo lezione: </a:t>
            </a:r>
          </a:p>
          <a:p>
            <a:pPr algn="ctr">
              <a:lnSpc>
                <a:spcPct val="150000"/>
              </a:lnSpc>
              <a:spcBef>
                <a:spcPts val="300"/>
              </a:spcBef>
              <a:buClrTx/>
              <a:buFontTx/>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it-IT" sz="2400" i="1" dirty="0">
                <a:solidFill>
                  <a:srgbClr val="000000"/>
                </a:solidFill>
              </a:rPr>
              <a:t>«Lo sviluppo sostenibile, la Green e la Blue Economy» </a:t>
            </a:r>
          </a:p>
        </p:txBody>
      </p:sp>
      <p:sp>
        <p:nvSpPr>
          <p:cNvPr id="2051" name="Rettangolo 2"/>
          <p:cNvSpPr>
            <a:spLocks noChangeArrowheads="1"/>
          </p:cNvSpPr>
          <p:nvPr/>
        </p:nvSpPr>
        <p:spPr bwMode="auto">
          <a:xfrm>
            <a:off x="0" y="4622800"/>
            <a:ext cx="9144000" cy="1316038"/>
          </a:xfrm>
          <a:prstGeom prst="rect">
            <a:avLst/>
          </a:prstGeom>
          <a:noFill/>
          <a:ln w="9525">
            <a:noFill/>
            <a:miter lim="800000"/>
            <a:headEnd/>
            <a:tailEnd/>
          </a:ln>
        </p:spPr>
        <p:txBody>
          <a:bodyPr>
            <a:spAutoFit/>
          </a:bodyPr>
          <a:lstStyle/>
          <a:p>
            <a:pPr algn="ctr">
              <a:spcBef>
                <a:spcPts val="300"/>
              </a:spcBef>
              <a:buClrTx/>
              <a:buFontTx/>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it-IT" sz="1800" b="0" i="1" dirty="0">
                <a:solidFill>
                  <a:srgbClr val="000000"/>
                </a:solidFill>
              </a:rPr>
              <a:t>Dott.ssa Ornella </a:t>
            </a:r>
            <a:r>
              <a:rPr lang="it-IT" sz="1800" b="0" i="1" dirty="0" err="1">
                <a:solidFill>
                  <a:srgbClr val="000000"/>
                </a:solidFill>
              </a:rPr>
              <a:t>Papaluca</a:t>
            </a:r>
            <a:endParaRPr lang="it-IT" sz="1800" b="0" i="1" dirty="0">
              <a:solidFill>
                <a:srgbClr val="000000"/>
              </a:solidFill>
            </a:endParaRPr>
          </a:p>
          <a:p>
            <a:pPr algn="ctr">
              <a:spcBef>
                <a:spcPts val="300"/>
              </a:spcBef>
              <a:buClrTx/>
              <a:buFontTx/>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endParaRPr lang="it-IT" sz="1800" b="0" i="1" dirty="0">
              <a:solidFill>
                <a:srgbClr val="000000"/>
              </a:solidFill>
            </a:endParaRPr>
          </a:p>
          <a:p>
            <a:pPr algn="ctr">
              <a:spcBef>
                <a:spcPts val="300"/>
              </a:spcBef>
              <a:buClrTx/>
              <a:buFontTx/>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endParaRPr lang="it-IT" sz="1800" b="0" i="1" dirty="0">
              <a:solidFill>
                <a:srgbClr val="000000"/>
              </a:solidFill>
            </a:endParaRPr>
          </a:p>
          <a:p>
            <a:pPr algn="ctr">
              <a:spcBef>
                <a:spcPts val="300"/>
              </a:spcBef>
              <a:buClrTx/>
              <a:buFontTx/>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it-IT" sz="1800" b="0" i="1" dirty="0">
                <a:solidFill>
                  <a:srgbClr val="000000"/>
                </a:solidFill>
              </a:rPr>
              <a:t>ornella.papaluca@unina.it</a:t>
            </a:r>
          </a:p>
        </p:txBody>
      </p:sp>
      <p:sp>
        <p:nvSpPr>
          <p:cNvPr id="78849" name="Rectangle 1"/>
          <p:cNvSpPr>
            <a:spLocks noChangeArrowheads="1"/>
          </p:cNvSpPr>
          <p:nvPr/>
        </p:nvSpPr>
        <p:spPr bwMode="auto">
          <a:xfrm>
            <a:off x="0" y="974150"/>
            <a:ext cx="9144000" cy="1508105"/>
          </a:xfrm>
          <a:prstGeom prst="rect">
            <a:avLst/>
          </a:prstGeom>
          <a:noFill/>
          <a:ln w="9525">
            <a:noFill/>
            <a:miter lim="800000"/>
            <a:headEnd/>
            <a:tailEnd/>
          </a:ln>
          <a:effectLst/>
        </p:spPr>
        <p:txBody>
          <a:bodyPr anchor="ctr">
            <a:spAutoFit/>
          </a:bodyPr>
          <a:lstStyle/>
          <a:p>
            <a:pPr algn="ctr">
              <a:buClrTx/>
              <a:buSzTx/>
              <a:buFontTx/>
              <a:buNone/>
              <a:defRPr/>
            </a:pPr>
            <a:endParaRPr lang="it-IT" sz="1600" dirty="0">
              <a:solidFill>
                <a:schemeClr val="tx1"/>
              </a:solidFill>
              <a:latin typeface="+mj-lt"/>
              <a:ea typeface="Times New Roman" pitchFamily="18" charset="0"/>
            </a:endParaRPr>
          </a:p>
          <a:p>
            <a:pPr algn="ctr">
              <a:buClrTx/>
              <a:buSzTx/>
              <a:buFontTx/>
              <a:buNone/>
              <a:defRPr/>
            </a:pPr>
            <a:r>
              <a:rPr lang="it-IT" sz="2000" dirty="0">
                <a:solidFill>
                  <a:schemeClr val="tx1"/>
                </a:solidFill>
                <a:latin typeface="+mj-lt"/>
                <a:ea typeface="Times New Roman" pitchFamily="18" charset="0"/>
              </a:rPr>
              <a:t>Corso di Governo ed Etica di Impresa</a:t>
            </a:r>
          </a:p>
          <a:p>
            <a:pPr algn="ctr">
              <a:buClrTx/>
              <a:buSzTx/>
              <a:buFontTx/>
              <a:buNone/>
              <a:defRPr/>
            </a:pPr>
            <a:endParaRPr lang="it-IT" sz="2000" dirty="0">
              <a:solidFill>
                <a:schemeClr val="tx1"/>
              </a:solidFill>
              <a:latin typeface="+mj-lt"/>
              <a:ea typeface="Times New Roman" pitchFamily="18" charset="0"/>
            </a:endParaRPr>
          </a:p>
          <a:p>
            <a:pPr algn="ctr">
              <a:buClrTx/>
              <a:buSzTx/>
              <a:buFontTx/>
              <a:buNone/>
              <a:defRPr/>
            </a:pPr>
            <a:r>
              <a:rPr lang="it-IT" sz="2000" dirty="0">
                <a:solidFill>
                  <a:schemeClr val="tx1"/>
                </a:solidFill>
                <a:latin typeface="+mj-lt"/>
                <a:ea typeface="Times New Roman" pitchFamily="18" charset="0"/>
              </a:rPr>
              <a:t>Prof. Mauro Sciarelli</a:t>
            </a:r>
          </a:p>
          <a:p>
            <a:pPr algn="ctr">
              <a:buClrTx/>
              <a:buSzTx/>
              <a:buFontTx/>
              <a:buNone/>
              <a:defRPr/>
            </a:pPr>
            <a:endParaRPr lang="it-IT" sz="1600" dirty="0">
              <a:solidFill>
                <a:schemeClr val="tx1"/>
              </a:solidFill>
              <a:latin typeface="+mj-lt"/>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074" name="Text Box 1"/>
          <p:cNvSpPr txBox="1">
            <a:spLocks noChangeArrowheads="1"/>
          </p:cNvSpPr>
          <p:nvPr/>
        </p:nvSpPr>
        <p:spPr bwMode="auto">
          <a:xfrm>
            <a:off x="914400" y="0"/>
            <a:ext cx="8229600" cy="468313"/>
          </a:xfrm>
          <a:prstGeom prst="rect">
            <a:avLst/>
          </a:prstGeom>
          <a:noFill/>
          <a:ln w="3240">
            <a:solidFill>
              <a:srgbClr val="000000"/>
            </a:solidFill>
            <a:miter lim="800000"/>
            <a:headEnd/>
            <a:tailEnd/>
          </a:ln>
        </p:spPr>
        <p:txBody>
          <a:bodyPr lIns="90000" tIns="46800" rIns="90000" bIns="46800" anchor="ctr"/>
          <a:lstStyle/>
          <a:p>
            <a:pPr>
              <a:buClrTx/>
              <a:buFontTx/>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it-IT" b="0">
                <a:solidFill>
                  <a:srgbClr val="FFFFFF"/>
                </a:solidFill>
                <a:ea typeface="ＭＳ Ｐゴシック" pitchFamily="34" charset="-128"/>
              </a:rPr>
              <a:t>Obiettivi e struttura della lezione</a:t>
            </a:r>
          </a:p>
        </p:txBody>
      </p:sp>
      <p:sp>
        <p:nvSpPr>
          <p:cNvPr id="2051" name="Text Box 2"/>
          <p:cNvSpPr txBox="1">
            <a:spLocks noChangeArrowheads="1"/>
          </p:cNvSpPr>
          <p:nvPr/>
        </p:nvSpPr>
        <p:spPr bwMode="auto">
          <a:xfrm>
            <a:off x="114300" y="604838"/>
            <a:ext cx="8915400" cy="5334000"/>
          </a:xfrm>
          <a:prstGeom prst="rect">
            <a:avLst/>
          </a:prstGeom>
          <a:noFill/>
          <a:ln w="9525">
            <a:noFill/>
            <a:round/>
            <a:headEnd/>
            <a:tailEnd/>
          </a:ln>
        </p:spPr>
        <p:txBody>
          <a:bodyPr lIns="90000" tIns="46800" rIns="90000" bIns="46800"/>
          <a:lstStyle/>
          <a:p>
            <a:pPr algn="l">
              <a:spcBef>
                <a:spcPts val="300"/>
              </a:spcBef>
              <a:buClrTx/>
              <a:buFontTx/>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endParaRPr lang="it-IT" sz="1200" b="0" dirty="0">
              <a:solidFill>
                <a:srgbClr val="000000"/>
              </a:solidFill>
            </a:endParaRPr>
          </a:p>
          <a:p>
            <a:pPr algn="l">
              <a:spcBef>
                <a:spcPts val="300"/>
              </a:spcBef>
              <a:buClrTx/>
              <a:buFontTx/>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r>
              <a:rPr lang="it-IT" sz="1800" i="1" dirty="0">
                <a:solidFill>
                  <a:srgbClr val="000000"/>
                </a:solidFill>
              </a:rPr>
              <a:t>Obiettivo della lezione </a:t>
            </a:r>
          </a:p>
          <a:p>
            <a:pPr algn="just">
              <a:spcBef>
                <a:spcPts val="300"/>
              </a:spcBef>
              <a:buClrTx/>
              <a:buFontTx/>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r>
              <a:rPr lang="it-IT" sz="1800" b="0" dirty="0">
                <a:solidFill>
                  <a:schemeClr val="tx1"/>
                </a:solidFill>
              </a:rPr>
              <a:t>Fornire motivazioni, principi e finalità di un approccio sostenibile allo sviluppo.</a:t>
            </a:r>
          </a:p>
          <a:p>
            <a:pPr algn="l">
              <a:spcBef>
                <a:spcPts val="300"/>
              </a:spcBef>
              <a:buClrTx/>
              <a:buFontTx/>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endParaRPr lang="it-IT" sz="1800" b="0" dirty="0">
              <a:solidFill>
                <a:srgbClr val="000000"/>
              </a:solidFill>
            </a:endParaRPr>
          </a:p>
          <a:p>
            <a:pPr algn="l">
              <a:spcBef>
                <a:spcPts val="300"/>
              </a:spcBef>
              <a:buClrTx/>
              <a:buFontTx/>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endParaRPr lang="it-IT" sz="1800" b="0" dirty="0">
              <a:solidFill>
                <a:srgbClr val="000000"/>
              </a:solidFill>
            </a:endParaRPr>
          </a:p>
          <a:p>
            <a:pPr algn="l">
              <a:spcBef>
                <a:spcPts val="300"/>
              </a:spcBef>
              <a:buClrTx/>
              <a:buFontTx/>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r>
              <a:rPr lang="it-IT" sz="1800" i="1" dirty="0">
                <a:solidFill>
                  <a:srgbClr val="000000"/>
                </a:solidFill>
              </a:rPr>
              <a:t>Struttura della lezione</a:t>
            </a:r>
          </a:p>
          <a:p>
            <a:pPr marL="271463" algn="l" eaLnBrk="1">
              <a:spcBef>
                <a:spcPts val="300"/>
              </a:spcBef>
              <a:buClrTx/>
              <a:buFontTx/>
              <a:buNone/>
              <a:tabLst>
                <a:tab pos="271463"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r>
              <a:rPr lang="it-IT" sz="1800" b="0" dirty="0">
                <a:solidFill>
                  <a:srgbClr val="000000"/>
                </a:solidFill>
                <a:ea typeface="DejaVu Sans" charset="0"/>
                <a:cs typeface="DejaVu Sans" charset="0"/>
              </a:rPr>
              <a:t>- Limiti dello sviluppo</a:t>
            </a:r>
          </a:p>
          <a:p>
            <a:pPr marL="271463" algn="l" eaLnBrk="1">
              <a:spcBef>
                <a:spcPts val="300"/>
              </a:spcBef>
              <a:buClrTx/>
              <a:buFontTx/>
              <a:buChar char="-"/>
              <a:tabLst>
                <a:tab pos="271463"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r>
              <a:rPr lang="it-IT" sz="1800" b="0" dirty="0">
                <a:solidFill>
                  <a:srgbClr val="000000"/>
                </a:solidFill>
                <a:ea typeface="DejaVu Sans" charset="0"/>
                <a:cs typeface="DejaVu Sans" charset="0"/>
              </a:rPr>
              <a:t> Le tappe cronologiche dello sviluppo sostenibile</a:t>
            </a:r>
          </a:p>
          <a:p>
            <a:pPr marL="271463" algn="l" eaLnBrk="1">
              <a:spcBef>
                <a:spcPts val="300"/>
              </a:spcBef>
              <a:buClrTx/>
              <a:buFontTx/>
              <a:buChar char="-"/>
              <a:tabLst>
                <a:tab pos="271463"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r>
              <a:rPr lang="it-IT" sz="1800" b="0" dirty="0">
                <a:solidFill>
                  <a:srgbClr val="000000"/>
                </a:solidFill>
                <a:ea typeface="DejaVu Sans" charset="0"/>
                <a:cs typeface="DejaVu Sans" charset="0"/>
              </a:rPr>
              <a:t> Definizioni del concetto di sostenibilità</a:t>
            </a:r>
          </a:p>
          <a:p>
            <a:pPr marL="557213" indent="-285750" algn="l" eaLnBrk="1">
              <a:spcBef>
                <a:spcPts val="300"/>
              </a:spcBef>
              <a:buClrTx/>
              <a:buFontTx/>
              <a:buChar char="-"/>
              <a:tabLst>
                <a:tab pos="271463"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r>
              <a:rPr lang="it-IT" sz="1800" b="0" dirty="0">
                <a:solidFill>
                  <a:srgbClr val="000000"/>
                </a:solidFill>
                <a:ea typeface="DejaVu Sans" charset="0"/>
                <a:cs typeface="DejaVu Sans" charset="0"/>
              </a:rPr>
              <a:t>Definizione dei pilastri della sostenibilità e modelli di rappresentazione</a:t>
            </a:r>
          </a:p>
          <a:p>
            <a:pPr marL="557213" indent="-285750" algn="just" eaLnBrk="1">
              <a:spcBef>
                <a:spcPts val="300"/>
              </a:spcBef>
              <a:buClrTx/>
              <a:buFontTx/>
              <a:buChar char="-"/>
              <a:tabLst>
                <a:tab pos="271463"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r>
              <a:rPr lang="it-IT" sz="1800" b="0" dirty="0">
                <a:solidFill>
                  <a:srgbClr val="000000"/>
                </a:solidFill>
                <a:ea typeface="DejaVu Sans" charset="0"/>
                <a:cs typeface="DejaVu Sans" charset="0"/>
              </a:rPr>
              <a:t>Standard di sostenibilità </a:t>
            </a:r>
          </a:p>
          <a:p>
            <a:pPr marL="557213" indent="-285750" algn="just" eaLnBrk="1">
              <a:spcBef>
                <a:spcPts val="300"/>
              </a:spcBef>
              <a:buClrTx/>
              <a:buFontTx/>
              <a:buChar char="-"/>
              <a:tabLst>
                <a:tab pos="271463"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r>
              <a:rPr lang="it-IT" sz="1800" b="0" dirty="0">
                <a:solidFill>
                  <a:srgbClr val="000000"/>
                </a:solidFill>
                <a:ea typeface="DejaVu Sans" charset="0"/>
                <a:cs typeface="DejaVu Sans" charset="0"/>
              </a:rPr>
              <a:t>Green Economy</a:t>
            </a:r>
          </a:p>
          <a:p>
            <a:pPr marL="557213" indent="-285750" algn="just" eaLnBrk="1">
              <a:spcBef>
                <a:spcPts val="300"/>
              </a:spcBef>
              <a:buClrTx/>
              <a:buFontTx/>
              <a:buChar char="-"/>
              <a:tabLst>
                <a:tab pos="271463"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r>
              <a:rPr lang="it-IT" sz="1800" b="0" dirty="0">
                <a:solidFill>
                  <a:srgbClr val="000000"/>
                </a:solidFill>
                <a:ea typeface="DejaVu Sans" charset="0"/>
                <a:cs typeface="DejaVu Sans" charset="0"/>
              </a:rPr>
              <a:t>Blue Economy</a:t>
            </a:r>
          </a:p>
          <a:p>
            <a:pPr algn="l" eaLnBrk="1">
              <a:spcBef>
                <a:spcPts val="300"/>
              </a:spcBef>
              <a:buClrTx/>
              <a:buFontTx/>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endParaRPr lang="it-IT" sz="1800" b="0" dirty="0">
              <a:solidFill>
                <a:srgbClr val="000000"/>
              </a:solidFill>
              <a:ea typeface="DejaVu Sans" charset="0"/>
              <a:cs typeface="DejaVu Sans" charset="0"/>
            </a:endParaRPr>
          </a:p>
          <a:p>
            <a:pPr algn="l">
              <a:spcBef>
                <a:spcPts val="300"/>
              </a:spcBef>
              <a:buClrTx/>
              <a:buFontTx/>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endParaRPr lang="it-IT" sz="1200" b="0" dirty="0">
              <a:solidFill>
                <a:srgbClr val="000000"/>
              </a:solidFill>
            </a:endParaRPr>
          </a:p>
          <a:p>
            <a:pPr algn="l">
              <a:spcBef>
                <a:spcPts val="300"/>
              </a:spcBef>
              <a:buClrTx/>
              <a:buFontTx/>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endParaRPr lang="it-IT" sz="1200" b="0" dirty="0">
              <a:solidFill>
                <a:srgbClr val="000000"/>
              </a:solidFill>
            </a:endParaRPr>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a:t>Che cos’è lo sviluppo sostenibile?</a:t>
            </a:r>
          </a:p>
        </p:txBody>
      </p:sp>
      <p:sp>
        <p:nvSpPr>
          <p:cNvPr id="3" name="Rettangolo 2"/>
          <p:cNvSpPr/>
          <p:nvPr/>
        </p:nvSpPr>
        <p:spPr>
          <a:xfrm>
            <a:off x="251520" y="3474685"/>
            <a:ext cx="4282296" cy="2031325"/>
          </a:xfrm>
          <a:prstGeom prst="rect">
            <a:avLst/>
          </a:prstGeom>
          <a:solidFill>
            <a:srgbClr val="FFC000"/>
          </a:solidFill>
          <a:ln>
            <a:solidFill>
              <a:srgbClr val="FFC000"/>
            </a:solidFill>
          </a:ln>
        </p:spPr>
        <p:txBody>
          <a:bodyPr wrap="square">
            <a:spAutoFit/>
          </a:bodyPr>
          <a:lstStyle/>
          <a:p>
            <a:pPr algn="ctr"/>
            <a:r>
              <a:rPr lang="it-IT" sz="1800" b="0" dirty="0">
                <a:solidFill>
                  <a:schemeClr val="tx1"/>
                </a:solidFill>
              </a:rPr>
              <a:t>La sostenibilità rinvia all’idea di mantenimento/conservazione nel</a:t>
            </a:r>
          </a:p>
          <a:p>
            <a:pPr algn="ctr"/>
            <a:r>
              <a:rPr lang="it-IT" sz="1800" b="0" dirty="0">
                <a:solidFill>
                  <a:schemeClr val="tx1"/>
                </a:solidFill>
              </a:rPr>
              <a:t>tempo, e soprattutto nel lungo periodo, delle condizioni esistenti e</a:t>
            </a:r>
          </a:p>
          <a:p>
            <a:pPr algn="ctr"/>
            <a:r>
              <a:rPr lang="it-IT" sz="1800" b="0" dirty="0">
                <a:solidFill>
                  <a:schemeClr val="tx1"/>
                </a:solidFill>
              </a:rPr>
              <a:t>di capacità di garantire un supporto, un sostentamento, senza</a:t>
            </a:r>
          </a:p>
          <a:p>
            <a:pPr algn="ctr"/>
            <a:r>
              <a:rPr lang="it-IT" sz="1800" b="0" dirty="0">
                <a:solidFill>
                  <a:schemeClr val="tx1"/>
                </a:solidFill>
              </a:rPr>
              <a:t>produrre degrado.</a:t>
            </a:r>
          </a:p>
        </p:txBody>
      </p:sp>
      <p:sp>
        <p:nvSpPr>
          <p:cNvPr id="5" name="Rettangolo 4"/>
          <p:cNvSpPr/>
          <p:nvPr/>
        </p:nvSpPr>
        <p:spPr>
          <a:xfrm>
            <a:off x="269776" y="1474143"/>
            <a:ext cx="4282296" cy="646331"/>
          </a:xfrm>
          <a:prstGeom prst="rect">
            <a:avLst/>
          </a:prstGeom>
          <a:solidFill>
            <a:schemeClr val="accent5">
              <a:lumMod val="20000"/>
              <a:lumOff val="80000"/>
            </a:schemeClr>
          </a:solidFill>
        </p:spPr>
        <p:txBody>
          <a:bodyPr wrap="square">
            <a:spAutoFit/>
          </a:bodyPr>
          <a:lstStyle/>
          <a:p>
            <a:pPr algn="ctr"/>
            <a:r>
              <a:rPr lang="it-IT" sz="1800" b="0" dirty="0">
                <a:solidFill>
                  <a:schemeClr val="tx1"/>
                </a:solidFill>
              </a:rPr>
              <a:t>Lo sviluppo implica cambiamento, trasformazione dello </a:t>
            </a:r>
            <a:r>
              <a:rPr lang="it-IT" sz="1800" b="0" i="1" dirty="0">
                <a:solidFill>
                  <a:schemeClr val="tx1"/>
                </a:solidFill>
              </a:rPr>
              <a:t>status quo</a:t>
            </a:r>
          </a:p>
        </p:txBody>
      </p:sp>
      <p:sp>
        <p:nvSpPr>
          <p:cNvPr id="6" name="Rettangolo 5"/>
          <p:cNvSpPr/>
          <p:nvPr/>
        </p:nvSpPr>
        <p:spPr>
          <a:xfrm>
            <a:off x="5004048" y="1929706"/>
            <a:ext cx="3995936" cy="3000821"/>
          </a:xfrm>
          <a:prstGeom prst="rect">
            <a:avLst/>
          </a:prstGeom>
          <a:ln>
            <a:solidFill>
              <a:schemeClr val="accent5">
                <a:lumMod val="75000"/>
              </a:schemeClr>
            </a:solidFill>
          </a:ln>
        </p:spPr>
        <p:txBody>
          <a:bodyPr wrap="square">
            <a:spAutoFit/>
          </a:bodyPr>
          <a:lstStyle/>
          <a:p>
            <a:pPr algn="ctr">
              <a:lnSpc>
                <a:spcPct val="150000"/>
              </a:lnSpc>
            </a:pPr>
            <a:r>
              <a:rPr lang="it-IT" sz="1800" i="1" dirty="0">
                <a:solidFill>
                  <a:schemeClr val="tx1"/>
                </a:solidFill>
              </a:rPr>
              <a:t>Questo conflitto tra i due termini porta ad una idea di</a:t>
            </a:r>
          </a:p>
          <a:p>
            <a:pPr algn="ctr">
              <a:lnSpc>
                <a:spcPct val="150000"/>
              </a:lnSpc>
            </a:pPr>
            <a:r>
              <a:rPr lang="it-IT" sz="1800" i="1" dirty="0">
                <a:solidFill>
                  <a:schemeClr val="tx1"/>
                </a:solidFill>
              </a:rPr>
              <a:t>miglioramento/modifica mantenendo però nel tempo anche lungo</a:t>
            </a:r>
          </a:p>
          <a:p>
            <a:pPr algn="ctr">
              <a:lnSpc>
                <a:spcPct val="150000"/>
              </a:lnSpc>
            </a:pPr>
            <a:r>
              <a:rPr lang="it-IT" sz="1800" i="1" dirty="0">
                <a:solidFill>
                  <a:schemeClr val="tx1"/>
                </a:solidFill>
              </a:rPr>
              <a:t>le condizioni che consentono tale miglioramento.</a:t>
            </a:r>
          </a:p>
        </p:txBody>
      </p:sp>
      <p:sp>
        <p:nvSpPr>
          <p:cNvPr id="18" name="Freccia in giù 17"/>
          <p:cNvSpPr/>
          <p:nvPr/>
        </p:nvSpPr>
        <p:spPr bwMode="auto">
          <a:xfrm>
            <a:off x="1115616" y="2410247"/>
            <a:ext cx="576064" cy="864096"/>
          </a:xfrm>
          <a:prstGeom prst="downArrow">
            <a:avLst/>
          </a:prstGeom>
          <a:solidFill>
            <a:schemeClr val="accent5">
              <a:lumMod val="75000"/>
            </a:schemeClr>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r" defTabSz="457200" rtl="0" eaLnBrk="0" fontAlgn="base" latinLnBrk="0" hangingPunct="0">
              <a:lnSpc>
                <a:spcPct val="100000"/>
              </a:lnSpc>
              <a:spcBef>
                <a:spcPct val="0"/>
              </a:spcBef>
              <a:spcAft>
                <a:spcPct val="0"/>
              </a:spcAft>
              <a:buClr>
                <a:srgbClr val="000000"/>
              </a:buClr>
              <a:buSzPct val="100000"/>
              <a:buFont typeface="Times New Roman" charset="0"/>
              <a:buNone/>
              <a:tabLst/>
            </a:pPr>
            <a:endParaRPr kumimoji="0" lang="it-IT" sz="2200" b="1" u="none" strike="noStrike" cap="none" normalizeH="0" baseline="0">
              <a:ln>
                <a:noFill/>
              </a:ln>
              <a:solidFill>
                <a:schemeClr val="bg1"/>
              </a:solidFill>
              <a:effectLst/>
              <a:latin typeface="Verdana" charset="0"/>
            </a:endParaRPr>
          </a:p>
        </p:txBody>
      </p:sp>
      <p:sp>
        <p:nvSpPr>
          <p:cNvPr id="20" name="Freccia in giù 19"/>
          <p:cNvSpPr/>
          <p:nvPr/>
        </p:nvSpPr>
        <p:spPr bwMode="auto">
          <a:xfrm rot="10800000">
            <a:off x="2987824" y="2393314"/>
            <a:ext cx="576064" cy="864096"/>
          </a:xfrm>
          <a:prstGeom prst="downArrow">
            <a:avLst/>
          </a:prstGeom>
          <a:solidFill>
            <a:schemeClr val="accent5">
              <a:lumMod val="75000"/>
            </a:schemeClr>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r" defTabSz="457200" rtl="0" eaLnBrk="0" fontAlgn="base" latinLnBrk="0" hangingPunct="0">
              <a:lnSpc>
                <a:spcPct val="100000"/>
              </a:lnSpc>
              <a:spcBef>
                <a:spcPct val="0"/>
              </a:spcBef>
              <a:spcAft>
                <a:spcPct val="0"/>
              </a:spcAft>
              <a:buClr>
                <a:srgbClr val="000000"/>
              </a:buClr>
              <a:buSzPct val="100000"/>
              <a:buFont typeface="Times New Roman" charset="0"/>
              <a:buNone/>
              <a:tabLst/>
            </a:pPr>
            <a:endParaRPr kumimoji="0" lang="it-IT" sz="2200" b="1" u="none" strike="noStrike" cap="none" normalizeH="0" baseline="0">
              <a:ln>
                <a:noFill/>
              </a:ln>
              <a:solidFill>
                <a:schemeClr val="bg1"/>
              </a:solidFill>
              <a:effectLst/>
              <a:latin typeface="Verdana" charset="0"/>
            </a:endParaRPr>
          </a:p>
        </p:txBody>
      </p:sp>
    </p:spTree>
    <p:extLst>
      <p:ext uri="{BB962C8B-B14F-4D97-AF65-F5344CB8AC3E}">
        <p14:creationId xmlns:p14="http://schemas.microsoft.com/office/powerpoint/2010/main" val="180381276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1"/>
          <p:cNvSpPr>
            <a:spLocks noGrp="1" noChangeArrowheads="1"/>
          </p:cNvSpPr>
          <p:nvPr>
            <p:ph type="title"/>
          </p:nvPr>
        </p:nvSpPr>
        <p:spPr>
          <a:xfrm>
            <a:off x="223838" y="60325"/>
            <a:ext cx="8831262" cy="398463"/>
          </a:xfrm>
        </p:spPr>
        <p:txBody>
          <a:bodyPr/>
          <a:lstStyle/>
          <a:p>
            <a:pPr>
              <a:buClrTx/>
              <a:buFontTx/>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US" dirty="0"/>
              <a:t>I </a:t>
            </a:r>
            <a:r>
              <a:rPr lang="en-US" dirty="0" err="1"/>
              <a:t>limiti</a:t>
            </a:r>
            <a:r>
              <a:rPr lang="en-US" dirty="0"/>
              <a:t> </a:t>
            </a:r>
            <a:r>
              <a:rPr lang="en-US" dirty="0" err="1"/>
              <a:t>dei</a:t>
            </a:r>
            <a:r>
              <a:rPr lang="en-US" dirty="0"/>
              <a:t> </a:t>
            </a:r>
            <a:r>
              <a:rPr lang="en-US" dirty="0" err="1"/>
              <a:t>processi</a:t>
            </a:r>
            <a:r>
              <a:rPr lang="en-US" dirty="0"/>
              <a:t> </a:t>
            </a:r>
            <a:r>
              <a:rPr lang="en-US" dirty="0" err="1"/>
              <a:t>di</a:t>
            </a:r>
            <a:r>
              <a:rPr lang="en-US" dirty="0"/>
              <a:t> </a:t>
            </a:r>
            <a:r>
              <a:rPr lang="en-US" dirty="0" err="1"/>
              <a:t>sviluppo</a:t>
            </a:r>
            <a:endParaRPr lang="en-US" dirty="0"/>
          </a:p>
        </p:txBody>
      </p:sp>
      <p:sp>
        <p:nvSpPr>
          <p:cNvPr id="4099" name="Text Box 2"/>
          <p:cNvSpPr txBox="1">
            <a:spLocks noChangeArrowheads="1"/>
          </p:cNvSpPr>
          <p:nvPr/>
        </p:nvSpPr>
        <p:spPr bwMode="auto">
          <a:xfrm>
            <a:off x="4427538" y="1114971"/>
            <a:ext cx="3889375" cy="1511300"/>
          </a:xfrm>
          <a:prstGeom prst="rect">
            <a:avLst/>
          </a:prstGeom>
          <a:noFill/>
          <a:ln w="9525">
            <a:noFill/>
            <a:round/>
            <a:headEnd/>
            <a:tailEnd/>
          </a:ln>
        </p:spPr>
        <p:txBody>
          <a:bodyPr lIns="90000" tIns="46800" rIns="90000" bIns="46800"/>
          <a:lstStyle/>
          <a:p>
            <a:pPr algn="just">
              <a:spcBef>
                <a:spcPts val="300"/>
              </a:spcBef>
              <a:buClrTx/>
              <a:buFontTx/>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it-IT" sz="1800" b="0" dirty="0">
                <a:solidFill>
                  <a:srgbClr val="000000"/>
                </a:solidFill>
              </a:rPr>
              <a:t>La crescita di un qualsiasi sistema socio – economico non può essere infinita perché si basa sull’utilizzo di risorse di per sé</a:t>
            </a:r>
            <a:r>
              <a:rPr lang="it-IT" sz="1800" b="0" dirty="0">
                <a:solidFill>
                  <a:schemeClr val="tx1"/>
                </a:solidFill>
              </a:rPr>
              <a:t> scarse (</a:t>
            </a:r>
            <a:r>
              <a:rPr lang="it-IT" sz="1800" b="0" dirty="0" err="1">
                <a:solidFill>
                  <a:schemeClr val="tx1"/>
                </a:solidFill>
              </a:rPr>
              <a:t>Meadows</a:t>
            </a:r>
            <a:r>
              <a:rPr lang="it-IT" sz="1800" b="0" dirty="0">
                <a:solidFill>
                  <a:schemeClr val="tx1"/>
                </a:solidFill>
              </a:rPr>
              <a:t>, D., </a:t>
            </a:r>
            <a:r>
              <a:rPr lang="it-IT" sz="1800" b="0" dirty="0" err="1">
                <a:solidFill>
                  <a:schemeClr val="tx1"/>
                </a:solidFill>
              </a:rPr>
              <a:t>Meadows</a:t>
            </a:r>
            <a:r>
              <a:rPr lang="it-IT" sz="1800" b="0" dirty="0">
                <a:solidFill>
                  <a:schemeClr val="tx1"/>
                </a:solidFill>
              </a:rPr>
              <a:t>, D., </a:t>
            </a:r>
            <a:r>
              <a:rPr lang="it-IT" sz="1800" b="0" dirty="0" err="1">
                <a:solidFill>
                  <a:schemeClr val="tx1"/>
                </a:solidFill>
              </a:rPr>
              <a:t>Randers</a:t>
            </a:r>
            <a:r>
              <a:rPr lang="it-IT" sz="1800" b="0" dirty="0">
                <a:solidFill>
                  <a:schemeClr val="tx1"/>
                </a:solidFill>
              </a:rPr>
              <a:t>, J., 2006)</a:t>
            </a:r>
            <a:r>
              <a:rPr lang="it-IT" sz="1800" b="0" dirty="0">
                <a:solidFill>
                  <a:srgbClr val="000000"/>
                </a:solidFill>
              </a:rPr>
              <a:t>.</a:t>
            </a:r>
            <a:endParaRPr lang="it-IT" sz="1200" b="0" dirty="0">
              <a:solidFill>
                <a:srgbClr val="000000"/>
              </a:solidFill>
            </a:endParaRPr>
          </a:p>
        </p:txBody>
      </p:sp>
      <p:sp>
        <p:nvSpPr>
          <p:cNvPr id="4100" name="Callout con freccia a destra 4"/>
          <p:cNvSpPr>
            <a:spLocks noChangeArrowheads="1"/>
          </p:cNvSpPr>
          <p:nvPr/>
        </p:nvSpPr>
        <p:spPr bwMode="auto">
          <a:xfrm>
            <a:off x="684213" y="1041400"/>
            <a:ext cx="3167062" cy="1728788"/>
          </a:xfrm>
          <a:prstGeom prst="rightArrowCallout">
            <a:avLst>
              <a:gd name="adj1" fmla="val 25000"/>
              <a:gd name="adj2" fmla="val 25000"/>
              <a:gd name="adj3" fmla="val 24977"/>
              <a:gd name="adj4" fmla="val 64977"/>
            </a:avLst>
          </a:prstGeom>
          <a:solidFill>
            <a:srgbClr val="CCECFF"/>
          </a:solidFill>
          <a:ln w="25400" algn="ctr">
            <a:solidFill>
              <a:srgbClr val="00B0F0"/>
            </a:solidFill>
            <a:round/>
            <a:headEnd/>
            <a:tailEnd/>
          </a:ln>
        </p:spPr>
        <p:txBody>
          <a:bodyPr anchor="ctr"/>
          <a:lstStyle/>
          <a:p>
            <a:pPr algn="ctr"/>
            <a:r>
              <a:rPr lang="it-IT" i="1">
                <a:solidFill>
                  <a:srgbClr val="00B0F0"/>
                </a:solidFill>
              </a:rPr>
              <a:t>Limite fisico </a:t>
            </a:r>
            <a:endParaRPr lang="it-IT">
              <a:solidFill>
                <a:srgbClr val="00B0F0"/>
              </a:solidFill>
            </a:endParaRPr>
          </a:p>
        </p:txBody>
      </p:sp>
      <p:sp>
        <p:nvSpPr>
          <p:cNvPr id="4101" name="Callout con freccia a destra 5"/>
          <p:cNvSpPr>
            <a:spLocks noChangeArrowheads="1"/>
          </p:cNvSpPr>
          <p:nvPr/>
        </p:nvSpPr>
        <p:spPr bwMode="auto">
          <a:xfrm>
            <a:off x="684213" y="3633788"/>
            <a:ext cx="3167062" cy="1728787"/>
          </a:xfrm>
          <a:prstGeom prst="rightArrowCallout">
            <a:avLst>
              <a:gd name="adj1" fmla="val 25000"/>
              <a:gd name="adj2" fmla="val 25000"/>
              <a:gd name="adj3" fmla="val 24977"/>
              <a:gd name="adj4" fmla="val 64977"/>
            </a:avLst>
          </a:prstGeom>
          <a:solidFill>
            <a:srgbClr val="CCECFF"/>
          </a:solidFill>
          <a:ln w="25400" algn="ctr">
            <a:solidFill>
              <a:srgbClr val="00B0F0"/>
            </a:solidFill>
            <a:round/>
            <a:headEnd/>
            <a:tailEnd/>
          </a:ln>
        </p:spPr>
        <p:txBody>
          <a:bodyPr anchor="ctr"/>
          <a:lstStyle/>
          <a:p>
            <a:pPr algn="ctr"/>
            <a:r>
              <a:rPr lang="it-IT" i="1">
                <a:solidFill>
                  <a:srgbClr val="00B0F0"/>
                </a:solidFill>
              </a:rPr>
              <a:t> Limite sociale </a:t>
            </a:r>
          </a:p>
        </p:txBody>
      </p:sp>
      <p:sp>
        <p:nvSpPr>
          <p:cNvPr id="4102" name="Text Box 2"/>
          <p:cNvSpPr txBox="1">
            <a:spLocks noChangeArrowheads="1"/>
          </p:cNvSpPr>
          <p:nvPr/>
        </p:nvSpPr>
        <p:spPr bwMode="auto">
          <a:xfrm>
            <a:off x="4427538" y="3778399"/>
            <a:ext cx="3889375" cy="1296987"/>
          </a:xfrm>
          <a:prstGeom prst="rect">
            <a:avLst/>
          </a:prstGeom>
          <a:noFill/>
          <a:ln w="9525">
            <a:noFill/>
            <a:round/>
            <a:headEnd/>
            <a:tailEnd/>
          </a:ln>
        </p:spPr>
        <p:txBody>
          <a:bodyPr lIns="90000" tIns="46800" rIns="90000" bIns="46800"/>
          <a:lstStyle/>
          <a:p>
            <a:pPr algn="just">
              <a:spcBef>
                <a:spcPts val="300"/>
              </a:spcBef>
              <a:buClrTx/>
              <a:buFontTx/>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it-IT" sz="1800" b="0" dirty="0">
                <a:solidFill>
                  <a:srgbClr val="000000"/>
                </a:solidFill>
              </a:rPr>
              <a:t>L’iniquità nella distribuzione di ricchezza tra i Paesi, continua ad acuire le differenze tra i Paesi del Nord e del Sud del Mondo.</a:t>
            </a:r>
            <a:endParaRPr lang="it-IT" sz="1200" b="0" dirty="0">
              <a:solidFill>
                <a:srgbClr val="000000"/>
              </a:solidFill>
            </a:endParaRPr>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5122" name="Rectangle 1"/>
          <p:cNvSpPr>
            <a:spLocks noGrp="1" noChangeArrowheads="1"/>
          </p:cNvSpPr>
          <p:nvPr>
            <p:ph type="title"/>
          </p:nvPr>
        </p:nvSpPr>
        <p:spPr>
          <a:xfrm>
            <a:off x="223838" y="60325"/>
            <a:ext cx="8831262" cy="398463"/>
          </a:xfrm>
        </p:spPr>
        <p:txBody>
          <a:bodyPr/>
          <a:lstStyle/>
          <a:p>
            <a:pPr>
              <a:buClrTx/>
              <a:buFontTx/>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US"/>
              <a:t>Le tappe cronologiche dello sviluppo sostenibile</a:t>
            </a:r>
          </a:p>
        </p:txBody>
      </p:sp>
      <p:graphicFrame>
        <p:nvGraphicFramePr>
          <p:cNvPr id="10" name="Diagramma 9"/>
          <p:cNvGraphicFramePr/>
          <p:nvPr/>
        </p:nvGraphicFramePr>
        <p:xfrm>
          <a:off x="0" y="322015"/>
          <a:ext cx="9144000" cy="295232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124" name="Rettangolo 12"/>
          <p:cNvSpPr>
            <a:spLocks noChangeArrowheads="1"/>
          </p:cNvSpPr>
          <p:nvPr/>
        </p:nvSpPr>
        <p:spPr bwMode="auto">
          <a:xfrm>
            <a:off x="900113" y="2192338"/>
            <a:ext cx="1854200" cy="646112"/>
          </a:xfrm>
          <a:prstGeom prst="rect">
            <a:avLst/>
          </a:prstGeom>
          <a:noFill/>
          <a:ln w="9525">
            <a:noFill/>
            <a:miter lim="800000"/>
            <a:headEnd/>
            <a:tailEnd/>
          </a:ln>
        </p:spPr>
        <p:txBody>
          <a:bodyPr>
            <a:spAutoFit/>
          </a:bodyPr>
          <a:lstStyle/>
          <a:p>
            <a:pPr algn="ctr"/>
            <a:r>
              <a:rPr lang="it-IT" sz="1200" b="0">
                <a:solidFill>
                  <a:schemeClr val="tx1"/>
                </a:solidFill>
              </a:rPr>
              <a:t>1980- </a:t>
            </a:r>
            <a:r>
              <a:rPr lang="it-IT" sz="1200" b="0" i="1">
                <a:solidFill>
                  <a:schemeClr val="tx1"/>
                </a:solidFill>
              </a:rPr>
              <a:t>World Conservation Strategy</a:t>
            </a:r>
            <a:r>
              <a:rPr lang="it-IT" sz="1200" b="0">
                <a:solidFill>
                  <a:schemeClr val="tx1"/>
                </a:solidFill>
              </a:rPr>
              <a:t> (Nairobi)</a:t>
            </a:r>
          </a:p>
        </p:txBody>
      </p:sp>
      <p:sp>
        <p:nvSpPr>
          <p:cNvPr id="15" name="Ovale 14"/>
          <p:cNvSpPr/>
          <p:nvPr/>
        </p:nvSpPr>
        <p:spPr>
          <a:xfrm>
            <a:off x="1652588" y="1666875"/>
            <a:ext cx="295275" cy="295275"/>
          </a:xfrm>
          <a:prstGeom prst="ellipse">
            <a:avLst/>
          </a:prstGeom>
          <a:solidFill>
            <a:schemeClr val="accent2">
              <a:lumMod val="75000"/>
            </a:schemeClr>
          </a:solidFill>
        </p:spPr>
        <p:style>
          <a:lnRef idx="2">
            <a:schemeClr val="lt1">
              <a:hueOff val="0"/>
              <a:satOff val="0"/>
              <a:lumOff val="0"/>
              <a:alphaOff val="0"/>
            </a:schemeClr>
          </a:lnRef>
          <a:fillRef idx="1">
            <a:schemeClr val="accent2">
              <a:shade val="50000"/>
              <a:hueOff val="0"/>
              <a:satOff val="0"/>
              <a:lumOff val="0"/>
              <a:alphaOff val="0"/>
            </a:schemeClr>
          </a:fillRef>
          <a:effectRef idx="0">
            <a:schemeClr val="accent2">
              <a:shade val="50000"/>
              <a:hueOff val="0"/>
              <a:satOff val="0"/>
              <a:lumOff val="0"/>
              <a:alphaOff val="0"/>
            </a:schemeClr>
          </a:effectRef>
          <a:fontRef idx="minor">
            <a:schemeClr val="lt1"/>
          </a:fontRef>
        </p:style>
      </p:sp>
      <p:sp>
        <p:nvSpPr>
          <p:cNvPr id="5126" name="Rettangolo 15"/>
          <p:cNvSpPr>
            <a:spLocks noChangeArrowheads="1"/>
          </p:cNvSpPr>
          <p:nvPr/>
        </p:nvSpPr>
        <p:spPr bwMode="auto">
          <a:xfrm>
            <a:off x="1781175" y="979488"/>
            <a:ext cx="1998663" cy="461962"/>
          </a:xfrm>
          <a:prstGeom prst="rect">
            <a:avLst/>
          </a:prstGeom>
          <a:noFill/>
          <a:ln w="9525">
            <a:noFill/>
            <a:miter lim="800000"/>
            <a:headEnd/>
            <a:tailEnd/>
          </a:ln>
        </p:spPr>
        <p:txBody>
          <a:bodyPr>
            <a:spAutoFit/>
          </a:bodyPr>
          <a:lstStyle/>
          <a:p>
            <a:pPr algn="ctr"/>
            <a:r>
              <a:rPr lang="it-IT" sz="1200" b="0">
                <a:solidFill>
                  <a:schemeClr val="tx1"/>
                </a:solidFill>
              </a:rPr>
              <a:t>1987 – Summit di Tokyo (Tokyo)</a:t>
            </a:r>
          </a:p>
        </p:txBody>
      </p:sp>
      <p:sp>
        <p:nvSpPr>
          <p:cNvPr id="17" name="Ovale 16"/>
          <p:cNvSpPr/>
          <p:nvPr/>
        </p:nvSpPr>
        <p:spPr>
          <a:xfrm>
            <a:off x="2593975" y="1660525"/>
            <a:ext cx="295275" cy="295275"/>
          </a:xfrm>
          <a:prstGeom prst="ellipse">
            <a:avLst/>
          </a:prstGeom>
          <a:solidFill>
            <a:schemeClr val="accent2">
              <a:lumMod val="60000"/>
              <a:lumOff val="40000"/>
            </a:schemeClr>
          </a:solidFill>
        </p:spPr>
        <p:style>
          <a:lnRef idx="2">
            <a:schemeClr val="lt1">
              <a:hueOff val="0"/>
              <a:satOff val="0"/>
              <a:lumOff val="0"/>
              <a:alphaOff val="0"/>
            </a:schemeClr>
          </a:lnRef>
          <a:fillRef idx="1">
            <a:schemeClr val="accent2">
              <a:shade val="50000"/>
              <a:hueOff val="0"/>
              <a:satOff val="0"/>
              <a:lumOff val="0"/>
              <a:alphaOff val="0"/>
            </a:schemeClr>
          </a:fillRef>
          <a:effectRef idx="0">
            <a:schemeClr val="accent2">
              <a:shade val="50000"/>
              <a:hueOff val="0"/>
              <a:satOff val="0"/>
              <a:lumOff val="0"/>
              <a:alphaOff val="0"/>
            </a:schemeClr>
          </a:effectRef>
          <a:fontRef idx="minor">
            <a:schemeClr val="lt1"/>
          </a:fontRef>
        </p:style>
      </p:sp>
      <p:sp>
        <p:nvSpPr>
          <p:cNvPr id="5128" name="Rettangolo 17"/>
          <p:cNvSpPr>
            <a:spLocks noChangeArrowheads="1"/>
          </p:cNvSpPr>
          <p:nvPr/>
        </p:nvSpPr>
        <p:spPr bwMode="auto">
          <a:xfrm>
            <a:off x="2771775" y="2190750"/>
            <a:ext cx="2663825" cy="1154113"/>
          </a:xfrm>
          <a:prstGeom prst="rect">
            <a:avLst/>
          </a:prstGeom>
          <a:noFill/>
          <a:ln w="9525">
            <a:noFill/>
            <a:miter lim="800000"/>
            <a:headEnd/>
            <a:tailEnd/>
          </a:ln>
        </p:spPr>
        <p:txBody>
          <a:bodyPr>
            <a:spAutoFit/>
          </a:bodyPr>
          <a:lstStyle/>
          <a:p>
            <a:pPr algn="ctr" defTabSz="533400">
              <a:lnSpc>
                <a:spcPct val="90000"/>
              </a:lnSpc>
              <a:spcAft>
                <a:spcPct val="35000"/>
              </a:spcAft>
            </a:pPr>
            <a:r>
              <a:rPr lang="it-IT" sz="1200" b="0">
                <a:solidFill>
                  <a:schemeClr val="tx1"/>
                </a:solidFill>
              </a:rPr>
              <a:t>1992 - II Vertice ONU su Ambiente e Sviluppo (Rio de Janeiro);</a:t>
            </a:r>
          </a:p>
          <a:p>
            <a:pPr algn="ctr" defTabSz="533400">
              <a:lnSpc>
                <a:spcPct val="90000"/>
              </a:lnSpc>
              <a:spcAft>
                <a:spcPct val="35000"/>
              </a:spcAft>
            </a:pPr>
            <a:r>
              <a:rPr lang="it-IT" sz="1200" b="0">
                <a:solidFill>
                  <a:schemeClr val="tx1"/>
                </a:solidFill>
              </a:rPr>
              <a:t>V Piano di Azione Ambientale “Per uno sviluppo durevole e sostenibile” (Bruxelles)</a:t>
            </a:r>
          </a:p>
        </p:txBody>
      </p:sp>
      <p:sp>
        <p:nvSpPr>
          <p:cNvPr id="19" name="Ovale 18"/>
          <p:cNvSpPr/>
          <p:nvPr/>
        </p:nvSpPr>
        <p:spPr>
          <a:xfrm>
            <a:off x="3851275" y="1666875"/>
            <a:ext cx="295275" cy="295275"/>
          </a:xfrm>
          <a:prstGeom prst="ellipse">
            <a:avLst/>
          </a:prstGeom>
          <a:solidFill>
            <a:schemeClr val="accent2">
              <a:lumMod val="40000"/>
              <a:lumOff val="60000"/>
            </a:schemeClr>
          </a:solidFill>
        </p:spPr>
        <p:style>
          <a:lnRef idx="2">
            <a:schemeClr val="lt1">
              <a:hueOff val="0"/>
              <a:satOff val="0"/>
              <a:lumOff val="0"/>
              <a:alphaOff val="0"/>
            </a:schemeClr>
          </a:lnRef>
          <a:fillRef idx="1">
            <a:schemeClr val="accent2">
              <a:shade val="50000"/>
              <a:hueOff val="0"/>
              <a:satOff val="0"/>
              <a:lumOff val="0"/>
              <a:alphaOff val="0"/>
            </a:schemeClr>
          </a:fillRef>
          <a:effectRef idx="0">
            <a:schemeClr val="accent2">
              <a:shade val="50000"/>
              <a:hueOff val="0"/>
              <a:satOff val="0"/>
              <a:lumOff val="0"/>
              <a:alphaOff val="0"/>
            </a:schemeClr>
          </a:effectRef>
          <a:fontRef idx="minor">
            <a:schemeClr val="lt1"/>
          </a:fontRef>
        </p:style>
      </p:sp>
      <p:sp>
        <p:nvSpPr>
          <p:cNvPr id="20" name="Rettangolo 19"/>
          <p:cNvSpPr/>
          <p:nvPr/>
        </p:nvSpPr>
        <p:spPr>
          <a:xfrm>
            <a:off x="4454525" y="781050"/>
            <a:ext cx="1800225" cy="647700"/>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lIns="85344" tIns="85344" rIns="85344" bIns="85344" spcCol="1270"/>
          <a:lstStyle/>
          <a:p>
            <a:pPr algn="ctr" defTabSz="533400">
              <a:lnSpc>
                <a:spcPct val="90000"/>
              </a:lnSpc>
              <a:spcAft>
                <a:spcPct val="35000"/>
              </a:spcAft>
              <a:buFont typeface="Times New Roman" charset="0"/>
              <a:buNone/>
              <a:defRPr/>
            </a:pPr>
            <a:r>
              <a:rPr lang="it-IT" sz="1200" b="0" dirty="0"/>
              <a:t>1994 - I Conferenza Europea sulle Città Sostenibili (</a:t>
            </a:r>
            <a:r>
              <a:rPr lang="it-IT" sz="1200" b="0" dirty="0" err="1"/>
              <a:t>Aalborg</a:t>
            </a:r>
            <a:r>
              <a:rPr lang="it-IT" sz="1200" b="0" dirty="0"/>
              <a:t>)</a:t>
            </a:r>
          </a:p>
        </p:txBody>
      </p:sp>
      <p:sp>
        <p:nvSpPr>
          <p:cNvPr id="21" name="Ovale 20"/>
          <p:cNvSpPr/>
          <p:nvPr/>
        </p:nvSpPr>
        <p:spPr>
          <a:xfrm>
            <a:off x="5207000" y="1641475"/>
            <a:ext cx="295275" cy="295275"/>
          </a:xfrm>
          <a:prstGeom prst="ellipse">
            <a:avLst/>
          </a:prstGeom>
          <a:solidFill>
            <a:schemeClr val="accent2">
              <a:lumMod val="20000"/>
              <a:lumOff val="80000"/>
            </a:schemeClr>
          </a:solidFill>
        </p:spPr>
        <p:style>
          <a:lnRef idx="2">
            <a:schemeClr val="lt1">
              <a:hueOff val="0"/>
              <a:satOff val="0"/>
              <a:lumOff val="0"/>
              <a:alphaOff val="0"/>
            </a:schemeClr>
          </a:lnRef>
          <a:fillRef idx="1">
            <a:schemeClr val="accent2">
              <a:shade val="50000"/>
              <a:hueOff val="0"/>
              <a:satOff val="0"/>
              <a:lumOff val="0"/>
              <a:alphaOff val="0"/>
            </a:schemeClr>
          </a:fillRef>
          <a:effectRef idx="0">
            <a:schemeClr val="accent2">
              <a:shade val="50000"/>
              <a:hueOff val="0"/>
              <a:satOff val="0"/>
              <a:lumOff val="0"/>
              <a:alphaOff val="0"/>
            </a:schemeClr>
          </a:effectRef>
          <a:fontRef idx="minor">
            <a:schemeClr val="lt1"/>
          </a:fontRef>
        </p:style>
      </p:sp>
      <p:sp>
        <p:nvSpPr>
          <p:cNvPr id="22" name="Ovale 21"/>
          <p:cNvSpPr/>
          <p:nvPr/>
        </p:nvSpPr>
        <p:spPr>
          <a:xfrm>
            <a:off x="6470650" y="1681163"/>
            <a:ext cx="295275" cy="295275"/>
          </a:xfrm>
          <a:prstGeom prst="ellipse">
            <a:avLst/>
          </a:prstGeom>
          <a:solidFill>
            <a:schemeClr val="accent2">
              <a:lumMod val="50000"/>
            </a:schemeClr>
          </a:solidFill>
        </p:spPr>
        <p:style>
          <a:lnRef idx="2">
            <a:schemeClr val="lt1">
              <a:hueOff val="0"/>
              <a:satOff val="0"/>
              <a:lumOff val="0"/>
              <a:alphaOff val="0"/>
            </a:schemeClr>
          </a:lnRef>
          <a:fillRef idx="1">
            <a:schemeClr val="accent2">
              <a:shade val="50000"/>
              <a:hueOff val="0"/>
              <a:satOff val="0"/>
              <a:lumOff val="0"/>
              <a:alphaOff val="0"/>
            </a:schemeClr>
          </a:fillRef>
          <a:effectRef idx="0">
            <a:schemeClr val="accent2">
              <a:shade val="50000"/>
              <a:hueOff val="0"/>
              <a:satOff val="0"/>
              <a:lumOff val="0"/>
              <a:alphaOff val="0"/>
            </a:schemeClr>
          </a:effectRef>
          <a:fontRef idx="minor">
            <a:schemeClr val="lt1"/>
          </a:fontRef>
        </p:style>
      </p:sp>
      <p:sp>
        <p:nvSpPr>
          <p:cNvPr id="23" name="Rettangolo 22"/>
          <p:cNvSpPr/>
          <p:nvPr/>
        </p:nvSpPr>
        <p:spPr>
          <a:xfrm>
            <a:off x="5449888" y="2159000"/>
            <a:ext cx="2376487" cy="754063"/>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lIns="85344" tIns="85344" rIns="85344" bIns="85344" spcCol="1270"/>
          <a:lstStyle/>
          <a:p>
            <a:pPr algn="ctr" defTabSz="533400">
              <a:lnSpc>
                <a:spcPct val="90000"/>
              </a:lnSpc>
              <a:spcAft>
                <a:spcPct val="35000"/>
              </a:spcAft>
              <a:buFont typeface="Times New Roman" charset="0"/>
              <a:buNone/>
              <a:defRPr/>
            </a:pPr>
            <a:r>
              <a:rPr lang="it-IT" sz="1200" b="0" dirty="0"/>
              <a:t>1996 - Seconda Conferenza Europea sulle città sostenibili (Lisbona);</a:t>
            </a:r>
          </a:p>
          <a:p>
            <a:pPr algn="ctr" defTabSz="533400">
              <a:lnSpc>
                <a:spcPct val="90000"/>
              </a:lnSpc>
              <a:spcAft>
                <a:spcPct val="35000"/>
              </a:spcAft>
              <a:buFont typeface="Times New Roman" charset="0"/>
              <a:buNone/>
              <a:defRPr/>
            </a:pPr>
            <a:r>
              <a:rPr lang="it-IT" sz="1200" b="0" dirty="0"/>
              <a:t>Conferenza Habitat II (Istanbul)</a:t>
            </a:r>
          </a:p>
        </p:txBody>
      </p:sp>
      <p:sp>
        <p:nvSpPr>
          <p:cNvPr id="24" name="Ovale 23"/>
          <p:cNvSpPr/>
          <p:nvPr/>
        </p:nvSpPr>
        <p:spPr>
          <a:xfrm>
            <a:off x="7380288" y="1641475"/>
            <a:ext cx="295275" cy="295275"/>
          </a:xfrm>
          <a:prstGeom prst="ellipse">
            <a:avLst/>
          </a:prstGeom>
          <a:solidFill>
            <a:schemeClr val="accent2">
              <a:lumMod val="75000"/>
            </a:schemeClr>
          </a:solidFill>
        </p:spPr>
        <p:style>
          <a:lnRef idx="2">
            <a:schemeClr val="lt1">
              <a:hueOff val="0"/>
              <a:satOff val="0"/>
              <a:lumOff val="0"/>
              <a:alphaOff val="0"/>
            </a:schemeClr>
          </a:lnRef>
          <a:fillRef idx="1">
            <a:schemeClr val="accent2">
              <a:shade val="50000"/>
              <a:hueOff val="0"/>
              <a:satOff val="0"/>
              <a:lumOff val="0"/>
              <a:alphaOff val="0"/>
            </a:schemeClr>
          </a:fillRef>
          <a:effectRef idx="0">
            <a:schemeClr val="accent2">
              <a:shade val="50000"/>
              <a:hueOff val="0"/>
              <a:satOff val="0"/>
              <a:lumOff val="0"/>
              <a:alphaOff val="0"/>
            </a:schemeClr>
          </a:effectRef>
          <a:fontRef idx="minor">
            <a:schemeClr val="lt1"/>
          </a:fontRef>
        </p:style>
      </p:sp>
      <p:grpSp>
        <p:nvGrpSpPr>
          <p:cNvPr id="5135" name="Gruppo 24"/>
          <p:cNvGrpSpPr>
            <a:grpSpLocks/>
          </p:cNvGrpSpPr>
          <p:nvPr/>
        </p:nvGrpSpPr>
        <p:grpSpPr bwMode="auto">
          <a:xfrm>
            <a:off x="6384925" y="430213"/>
            <a:ext cx="2628900" cy="995362"/>
            <a:chOff x="6478533" y="1382553"/>
            <a:chExt cx="1426486" cy="994860"/>
          </a:xfrm>
        </p:grpSpPr>
        <p:sp>
          <p:nvSpPr>
            <p:cNvPr id="26" name="Rettangolo 25"/>
            <p:cNvSpPr/>
            <p:nvPr/>
          </p:nvSpPr>
          <p:spPr>
            <a:xfrm>
              <a:off x="6478533" y="1382553"/>
              <a:ext cx="1426486" cy="921872"/>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27" name="Rettangolo 26"/>
            <p:cNvSpPr/>
            <p:nvPr/>
          </p:nvSpPr>
          <p:spPr>
            <a:xfrm>
              <a:off x="6576733" y="1598344"/>
              <a:ext cx="1035408" cy="779069"/>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lIns="85344" tIns="85344" rIns="85344" bIns="85344" spcCol="1270"/>
            <a:lstStyle/>
            <a:p>
              <a:pPr algn="ctr" defTabSz="533400">
                <a:lnSpc>
                  <a:spcPct val="90000"/>
                </a:lnSpc>
                <a:spcAft>
                  <a:spcPct val="35000"/>
                </a:spcAft>
                <a:buFont typeface="Times New Roman" charset="0"/>
                <a:buNone/>
                <a:defRPr/>
              </a:pPr>
              <a:r>
                <a:rPr lang="it-IT" sz="1200" b="0" dirty="0"/>
                <a:t>1997 - Convenzione Quadro delle Nazioni Unite sui cambiamenti climatici (Kyoto)</a:t>
              </a:r>
            </a:p>
          </p:txBody>
        </p:sp>
      </p:grpSp>
      <p:graphicFrame>
        <p:nvGraphicFramePr>
          <p:cNvPr id="28" name="Diagramma 27"/>
          <p:cNvGraphicFramePr/>
          <p:nvPr/>
        </p:nvGraphicFramePr>
        <p:xfrm>
          <a:off x="107504" y="3490367"/>
          <a:ext cx="9036496" cy="2626271"/>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cxnSp>
        <p:nvCxnSpPr>
          <p:cNvPr id="5137" name="Connettore 1 31"/>
          <p:cNvCxnSpPr>
            <a:cxnSpLocks noChangeShapeType="1"/>
          </p:cNvCxnSpPr>
          <p:nvPr/>
        </p:nvCxnSpPr>
        <p:spPr bwMode="auto">
          <a:xfrm>
            <a:off x="900113" y="1435100"/>
            <a:ext cx="0" cy="215900"/>
          </a:xfrm>
          <a:prstGeom prst="line">
            <a:avLst/>
          </a:prstGeom>
          <a:noFill/>
          <a:ln w="22225" algn="ctr">
            <a:solidFill>
              <a:schemeClr val="bg1"/>
            </a:solidFill>
            <a:round/>
            <a:headEnd/>
            <a:tailEnd/>
          </a:ln>
        </p:spPr>
      </p:cxnSp>
      <p:cxnSp>
        <p:nvCxnSpPr>
          <p:cNvPr id="5138" name="Connettore 1 33"/>
          <p:cNvCxnSpPr>
            <a:cxnSpLocks noChangeShapeType="1"/>
          </p:cNvCxnSpPr>
          <p:nvPr/>
        </p:nvCxnSpPr>
        <p:spPr bwMode="auto">
          <a:xfrm>
            <a:off x="1803400" y="1978025"/>
            <a:ext cx="0" cy="215900"/>
          </a:xfrm>
          <a:prstGeom prst="line">
            <a:avLst/>
          </a:prstGeom>
          <a:noFill/>
          <a:ln w="22225" algn="ctr">
            <a:solidFill>
              <a:schemeClr val="bg1"/>
            </a:solidFill>
            <a:round/>
            <a:headEnd/>
            <a:tailEnd/>
          </a:ln>
        </p:spPr>
      </p:cxnSp>
      <p:cxnSp>
        <p:nvCxnSpPr>
          <p:cNvPr id="5139" name="Connettore 1 34"/>
          <p:cNvCxnSpPr>
            <a:cxnSpLocks noChangeShapeType="1"/>
          </p:cNvCxnSpPr>
          <p:nvPr/>
        </p:nvCxnSpPr>
        <p:spPr bwMode="auto">
          <a:xfrm>
            <a:off x="2744788" y="1447800"/>
            <a:ext cx="0" cy="215900"/>
          </a:xfrm>
          <a:prstGeom prst="line">
            <a:avLst/>
          </a:prstGeom>
          <a:noFill/>
          <a:ln w="22225" algn="ctr">
            <a:solidFill>
              <a:schemeClr val="bg1"/>
            </a:solidFill>
            <a:round/>
            <a:headEnd/>
            <a:tailEnd/>
          </a:ln>
        </p:spPr>
      </p:cxnSp>
      <p:cxnSp>
        <p:nvCxnSpPr>
          <p:cNvPr id="5140" name="Connettore 1 35"/>
          <p:cNvCxnSpPr>
            <a:cxnSpLocks noChangeShapeType="1"/>
          </p:cNvCxnSpPr>
          <p:nvPr/>
        </p:nvCxnSpPr>
        <p:spPr bwMode="auto">
          <a:xfrm>
            <a:off x="5351463" y="1435100"/>
            <a:ext cx="0" cy="215900"/>
          </a:xfrm>
          <a:prstGeom prst="line">
            <a:avLst/>
          </a:prstGeom>
          <a:noFill/>
          <a:ln w="22225" algn="ctr">
            <a:solidFill>
              <a:schemeClr val="bg1"/>
            </a:solidFill>
            <a:round/>
            <a:headEnd/>
            <a:tailEnd/>
          </a:ln>
        </p:spPr>
      </p:cxnSp>
      <p:cxnSp>
        <p:nvCxnSpPr>
          <p:cNvPr id="5141" name="Connettore 1 36"/>
          <p:cNvCxnSpPr>
            <a:cxnSpLocks noChangeShapeType="1"/>
          </p:cNvCxnSpPr>
          <p:nvPr/>
        </p:nvCxnSpPr>
        <p:spPr bwMode="auto">
          <a:xfrm>
            <a:off x="7531100" y="1420813"/>
            <a:ext cx="0" cy="215900"/>
          </a:xfrm>
          <a:prstGeom prst="line">
            <a:avLst/>
          </a:prstGeom>
          <a:noFill/>
          <a:ln w="22225" algn="ctr">
            <a:solidFill>
              <a:schemeClr val="bg1"/>
            </a:solidFill>
            <a:round/>
            <a:headEnd/>
            <a:tailEnd/>
          </a:ln>
        </p:spPr>
      </p:cxnSp>
      <p:cxnSp>
        <p:nvCxnSpPr>
          <p:cNvPr id="5142" name="Connettore 1 37"/>
          <p:cNvCxnSpPr>
            <a:cxnSpLocks noChangeShapeType="1"/>
          </p:cNvCxnSpPr>
          <p:nvPr/>
        </p:nvCxnSpPr>
        <p:spPr bwMode="auto">
          <a:xfrm>
            <a:off x="6615113" y="1973263"/>
            <a:ext cx="0" cy="215900"/>
          </a:xfrm>
          <a:prstGeom prst="line">
            <a:avLst/>
          </a:prstGeom>
          <a:noFill/>
          <a:ln w="22225" algn="ctr">
            <a:solidFill>
              <a:schemeClr val="bg1"/>
            </a:solidFill>
            <a:round/>
            <a:headEnd/>
            <a:tailEnd/>
          </a:ln>
        </p:spPr>
      </p:cxnSp>
      <p:cxnSp>
        <p:nvCxnSpPr>
          <p:cNvPr id="5143" name="Connettore 1 38"/>
          <p:cNvCxnSpPr>
            <a:cxnSpLocks noChangeShapeType="1"/>
          </p:cNvCxnSpPr>
          <p:nvPr/>
        </p:nvCxnSpPr>
        <p:spPr bwMode="auto">
          <a:xfrm>
            <a:off x="3995738" y="1965325"/>
            <a:ext cx="0" cy="215900"/>
          </a:xfrm>
          <a:prstGeom prst="line">
            <a:avLst/>
          </a:prstGeom>
          <a:noFill/>
          <a:ln w="22225" algn="ctr">
            <a:solidFill>
              <a:schemeClr val="bg1"/>
            </a:solidFill>
            <a:round/>
            <a:headEnd/>
            <a:tailEnd/>
          </a:ln>
        </p:spPr>
      </p:cxnSp>
      <p:sp>
        <p:nvSpPr>
          <p:cNvPr id="5144" name="Rettangolo 42"/>
          <p:cNvSpPr>
            <a:spLocks noChangeArrowheads="1"/>
          </p:cNvSpPr>
          <p:nvPr/>
        </p:nvSpPr>
        <p:spPr bwMode="auto">
          <a:xfrm>
            <a:off x="512763" y="5145088"/>
            <a:ext cx="2592387" cy="1016000"/>
          </a:xfrm>
          <a:prstGeom prst="rect">
            <a:avLst/>
          </a:prstGeom>
          <a:noFill/>
          <a:ln w="9525">
            <a:noFill/>
            <a:miter lim="800000"/>
            <a:headEnd/>
            <a:tailEnd/>
          </a:ln>
        </p:spPr>
        <p:txBody>
          <a:bodyPr>
            <a:spAutoFit/>
          </a:bodyPr>
          <a:lstStyle/>
          <a:p>
            <a:pPr algn="ctr"/>
            <a:r>
              <a:rPr lang="it-IT" sz="1200" b="0" dirty="0">
                <a:solidFill>
                  <a:schemeClr val="tx1"/>
                </a:solidFill>
              </a:rPr>
              <a:t>2001 - III Conferenza Ambientale UE (Göteborg);</a:t>
            </a:r>
          </a:p>
          <a:p>
            <a:pPr algn="ctr"/>
            <a:r>
              <a:rPr lang="it-IT" sz="1200" b="0" dirty="0">
                <a:solidFill>
                  <a:schemeClr val="tx1"/>
                </a:solidFill>
              </a:rPr>
              <a:t>Dichiarazione Universale sulla Diversità Culturale </a:t>
            </a:r>
          </a:p>
          <a:p>
            <a:pPr algn="ctr"/>
            <a:endParaRPr lang="it-IT" sz="1200" b="0" dirty="0">
              <a:solidFill>
                <a:schemeClr val="tx1"/>
              </a:solidFill>
            </a:endParaRPr>
          </a:p>
        </p:txBody>
      </p:sp>
      <p:sp>
        <p:nvSpPr>
          <p:cNvPr id="44" name="Ovale 43"/>
          <p:cNvSpPr/>
          <p:nvPr/>
        </p:nvSpPr>
        <p:spPr>
          <a:xfrm>
            <a:off x="1652588" y="4659313"/>
            <a:ext cx="285750" cy="260350"/>
          </a:xfrm>
          <a:prstGeom prst="ellipse">
            <a:avLst/>
          </a:prstGeom>
          <a:solidFill>
            <a:schemeClr val="accent2">
              <a:lumMod val="75000"/>
            </a:schemeClr>
          </a:solidFill>
        </p:spPr>
        <p:style>
          <a:lnRef idx="2">
            <a:schemeClr val="lt1">
              <a:hueOff val="0"/>
              <a:satOff val="0"/>
              <a:lumOff val="0"/>
              <a:alphaOff val="0"/>
            </a:schemeClr>
          </a:lnRef>
          <a:fillRef idx="1">
            <a:schemeClr val="accent2">
              <a:shade val="50000"/>
              <a:hueOff val="0"/>
              <a:satOff val="0"/>
              <a:lumOff val="0"/>
              <a:alphaOff val="0"/>
            </a:schemeClr>
          </a:fillRef>
          <a:effectRef idx="0">
            <a:schemeClr val="accent2">
              <a:shade val="50000"/>
              <a:hueOff val="0"/>
              <a:satOff val="0"/>
              <a:lumOff val="0"/>
              <a:alphaOff val="0"/>
            </a:schemeClr>
          </a:effectRef>
          <a:fontRef idx="minor">
            <a:schemeClr val="lt1"/>
          </a:fontRef>
        </p:style>
      </p:sp>
      <p:sp>
        <p:nvSpPr>
          <p:cNvPr id="45" name="Ovale 44"/>
          <p:cNvSpPr/>
          <p:nvPr/>
        </p:nvSpPr>
        <p:spPr>
          <a:xfrm>
            <a:off x="2859088" y="4598988"/>
            <a:ext cx="285750" cy="260350"/>
          </a:xfrm>
          <a:prstGeom prst="ellipse">
            <a:avLst/>
          </a:prstGeom>
          <a:solidFill>
            <a:schemeClr val="accent2">
              <a:lumMod val="60000"/>
              <a:lumOff val="40000"/>
            </a:schemeClr>
          </a:solidFill>
        </p:spPr>
        <p:style>
          <a:lnRef idx="2">
            <a:schemeClr val="lt1">
              <a:hueOff val="0"/>
              <a:satOff val="0"/>
              <a:lumOff val="0"/>
              <a:alphaOff val="0"/>
            </a:schemeClr>
          </a:lnRef>
          <a:fillRef idx="1">
            <a:schemeClr val="accent2">
              <a:shade val="50000"/>
              <a:hueOff val="0"/>
              <a:satOff val="0"/>
              <a:lumOff val="0"/>
              <a:alphaOff val="0"/>
            </a:schemeClr>
          </a:fillRef>
          <a:effectRef idx="0">
            <a:schemeClr val="accent2">
              <a:shade val="50000"/>
              <a:hueOff val="0"/>
              <a:satOff val="0"/>
              <a:lumOff val="0"/>
              <a:alphaOff val="0"/>
            </a:schemeClr>
          </a:effectRef>
          <a:fontRef idx="minor">
            <a:schemeClr val="lt1"/>
          </a:fontRef>
        </p:style>
      </p:sp>
      <p:cxnSp>
        <p:nvCxnSpPr>
          <p:cNvPr id="5147" name="Connettore 1 45"/>
          <p:cNvCxnSpPr>
            <a:cxnSpLocks noChangeShapeType="1"/>
          </p:cNvCxnSpPr>
          <p:nvPr/>
        </p:nvCxnSpPr>
        <p:spPr bwMode="auto">
          <a:xfrm>
            <a:off x="925513" y="4400550"/>
            <a:ext cx="0" cy="190500"/>
          </a:xfrm>
          <a:prstGeom prst="line">
            <a:avLst/>
          </a:prstGeom>
          <a:noFill/>
          <a:ln w="22225" algn="ctr">
            <a:solidFill>
              <a:schemeClr val="bg1"/>
            </a:solidFill>
            <a:round/>
            <a:headEnd/>
            <a:tailEnd/>
          </a:ln>
        </p:spPr>
      </p:cxnSp>
      <p:cxnSp>
        <p:nvCxnSpPr>
          <p:cNvPr id="5148" name="Connettore 1 46"/>
          <p:cNvCxnSpPr>
            <a:cxnSpLocks noChangeShapeType="1"/>
          </p:cNvCxnSpPr>
          <p:nvPr/>
        </p:nvCxnSpPr>
        <p:spPr bwMode="auto">
          <a:xfrm>
            <a:off x="1803400" y="4930775"/>
            <a:ext cx="0" cy="190500"/>
          </a:xfrm>
          <a:prstGeom prst="line">
            <a:avLst/>
          </a:prstGeom>
          <a:noFill/>
          <a:ln w="22225" algn="ctr">
            <a:solidFill>
              <a:schemeClr val="bg1"/>
            </a:solidFill>
            <a:round/>
            <a:headEnd/>
            <a:tailEnd/>
          </a:ln>
        </p:spPr>
      </p:cxnSp>
      <p:cxnSp>
        <p:nvCxnSpPr>
          <p:cNvPr id="5149" name="Connettore 1 47"/>
          <p:cNvCxnSpPr>
            <a:cxnSpLocks noChangeShapeType="1"/>
          </p:cNvCxnSpPr>
          <p:nvPr/>
        </p:nvCxnSpPr>
        <p:spPr bwMode="auto">
          <a:xfrm>
            <a:off x="3000375" y="4400550"/>
            <a:ext cx="0" cy="190500"/>
          </a:xfrm>
          <a:prstGeom prst="line">
            <a:avLst/>
          </a:prstGeom>
          <a:noFill/>
          <a:ln w="22225" algn="ctr">
            <a:solidFill>
              <a:schemeClr val="bg1"/>
            </a:solidFill>
            <a:round/>
            <a:headEnd/>
            <a:tailEnd/>
          </a:ln>
        </p:spPr>
      </p:cxnSp>
      <p:sp>
        <p:nvSpPr>
          <p:cNvPr id="5150" name="Rettangolo 57"/>
          <p:cNvSpPr>
            <a:spLocks noChangeArrowheads="1"/>
          </p:cNvSpPr>
          <p:nvPr/>
        </p:nvSpPr>
        <p:spPr bwMode="auto">
          <a:xfrm>
            <a:off x="1893888" y="3759200"/>
            <a:ext cx="2206625" cy="831850"/>
          </a:xfrm>
          <a:prstGeom prst="rect">
            <a:avLst/>
          </a:prstGeom>
          <a:noFill/>
          <a:ln w="9525">
            <a:noFill/>
            <a:miter lim="800000"/>
            <a:headEnd/>
            <a:tailEnd/>
          </a:ln>
        </p:spPr>
        <p:txBody>
          <a:bodyPr>
            <a:spAutoFit/>
          </a:bodyPr>
          <a:lstStyle/>
          <a:p>
            <a:pPr algn="ctr"/>
            <a:r>
              <a:rPr lang="it-IT" sz="1200" b="0">
                <a:solidFill>
                  <a:schemeClr val="tx1"/>
                </a:solidFill>
              </a:rPr>
              <a:t>2002 - </a:t>
            </a:r>
            <a:r>
              <a:rPr lang="en-GB" sz="1200" b="0">
                <a:solidFill>
                  <a:schemeClr val="tx1"/>
                </a:solidFill>
              </a:rPr>
              <a:t>World Summit on Sustainable Development (Johannesburg)</a:t>
            </a:r>
            <a:endParaRPr lang="it-IT" sz="1200" b="0">
              <a:solidFill>
                <a:schemeClr val="tx1"/>
              </a:solidFill>
            </a:endParaRPr>
          </a:p>
          <a:p>
            <a:pPr algn="ctr"/>
            <a:endParaRPr lang="it-IT" sz="1200" b="0">
              <a:solidFill>
                <a:schemeClr val="tx1"/>
              </a:solidFill>
            </a:endParaRPr>
          </a:p>
        </p:txBody>
      </p:sp>
      <p:sp>
        <p:nvSpPr>
          <p:cNvPr id="5151" name="Rettangolo 58"/>
          <p:cNvSpPr>
            <a:spLocks noChangeArrowheads="1"/>
          </p:cNvSpPr>
          <p:nvPr/>
        </p:nvSpPr>
        <p:spPr bwMode="auto">
          <a:xfrm>
            <a:off x="3230563" y="5075238"/>
            <a:ext cx="1819275" cy="830262"/>
          </a:xfrm>
          <a:prstGeom prst="rect">
            <a:avLst/>
          </a:prstGeom>
          <a:noFill/>
          <a:ln w="9525">
            <a:noFill/>
            <a:miter lim="800000"/>
            <a:headEnd/>
            <a:tailEnd/>
          </a:ln>
        </p:spPr>
        <p:txBody>
          <a:bodyPr>
            <a:spAutoFit/>
          </a:bodyPr>
          <a:lstStyle/>
          <a:p>
            <a:pPr algn="ctr"/>
            <a:r>
              <a:rPr lang="it-IT" sz="1200" b="0">
                <a:solidFill>
                  <a:schemeClr val="tx1"/>
                </a:solidFill>
              </a:rPr>
              <a:t>2004 - IV Conferenza Europea sulle città sostenibili (Aalborg)</a:t>
            </a:r>
          </a:p>
        </p:txBody>
      </p:sp>
      <p:sp>
        <p:nvSpPr>
          <p:cNvPr id="60" name="Ovale 59"/>
          <p:cNvSpPr/>
          <p:nvPr/>
        </p:nvSpPr>
        <p:spPr>
          <a:xfrm>
            <a:off x="3997325" y="4670425"/>
            <a:ext cx="287338" cy="260350"/>
          </a:xfrm>
          <a:prstGeom prst="ellipse">
            <a:avLst/>
          </a:prstGeom>
          <a:solidFill>
            <a:schemeClr val="accent2">
              <a:lumMod val="40000"/>
              <a:lumOff val="60000"/>
            </a:schemeClr>
          </a:solidFill>
        </p:spPr>
        <p:style>
          <a:lnRef idx="2">
            <a:schemeClr val="lt1">
              <a:hueOff val="0"/>
              <a:satOff val="0"/>
              <a:lumOff val="0"/>
              <a:alphaOff val="0"/>
            </a:schemeClr>
          </a:lnRef>
          <a:fillRef idx="1">
            <a:schemeClr val="accent2">
              <a:shade val="50000"/>
              <a:hueOff val="0"/>
              <a:satOff val="0"/>
              <a:lumOff val="0"/>
              <a:alphaOff val="0"/>
            </a:schemeClr>
          </a:fillRef>
          <a:effectRef idx="0">
            <a:schemeClr val="accent2">
              <a:shade val="50000"/>
              <a:hueOff val="0"/>
              <a:satOff val="0"/>
              <a:lumOff val="0"/>
              <a:alphaOff val="0"/>
            </a:schemeClr>
          </a:effectRef>
          <a:fontRef idx="minor">
            <a:schemeClr val="lt1"/>
          </a:fontRef>
        </p:style>
      </p:sp>
      <p:cxnSp>
        <p:nvCxnSpPr>
          <p:cNvPr id="5153" name="Connettore 1 60"/>
          <p:cNvCxnSpPr>
            <a:cxnSpLocks noChangeShapeType="1"/>
          </p:cNvCxnSpPr>
          <p:nvPr/>
        </p:nvCxnSpPr>
        <p:spPr bwMode="auto">
          <a:xfrm>
            <a:off x="4152900" y="4943475"/>
            <a:ext cx="0" cy="190500"/>
          </a:xfrm>
          <a:prstGeom prst="line">
            <a:avLst/>
          </a:prstGeom>
          <a:noFill/>
          <a:ln w="22225" algn="ctr">
            <a:solidFill>
              <a:schemeClr val="bg1"/>
            </a:solidFill>
            <a:round/>
            <a:headEnd/>
            <a:tailEnd/>
          </a:ln>
        </p:spPr>
      </p:cxnSp>
      <p:cxnSp>
        <p:nvCxnSpPr>
          <p:cNvPr id="5154" name="Connettore 1 61"/>
          <p:cNvCxnSpPr>
            <a:cxnSpLocks noChangeShapeType="1"/>
          </p:cNvCxnSpPr>
          <p:nvPr/>
        </p:nvCxnSpPr>
        <p:spPr bwMode="auto">
          <a:xfrm>
            <a:off x="5167313" y="4400550"/>
            <a:ext cx="0" cy="190500"/>
          </a:xfrm>
          <a:prstGeom prst="line">
            <a:avLst/>
          </a:prstGeom>
          <a:noFill/>
          <a:ln w="22225" algn="ctr">
            <a:solidFill>
              <a:schemeClr val="bg1"/>
            </a:solidFill>
            <a:round/>
            <a:headEnd/>
            <a:tailEnd/>
          </a:ln>
        </p:spPr>
      </p:cxnSp>
      <p:sp>
        <p:nvSpPr>
          <p:cNvPr id="5155" name="Rettangolo 62"/>
          <p:cNvSpPr>
            <a:spLocks noChangeArrowheads="1"/>
          </p:cNvSpPr>
          <p:nvPr/>
        </p:nvSpPr>
        <p:spPr bwMode="auto">
          <a:xfrm>
            <a:off x="4114800" y="3752850"/>
            <a:ext cx="2100263" cy="647700"/>
          </a:xfrm>
          <a:prstGeom prst="rect">
            <a:avLst/>
          </a:prstGeom>
          <a:noFill/>
          <a:ln w="9525">
            <a:noFill/>
            <a:miter lim="800000"/>
            <a:headEnd/>
            <a:tailEnd/>
          </a:ln>
        </p:spPr>
        <p:txBody>
          <a:bodyPr>
            <a:spAutoFit/>
          </a:bodyPr>
          <a:lstStyle/>
          <a:p>
            <a:pPr algn="ctr"/>
            <a:r>
              <a:rPr lang="it-IT" sz="1200" b="0">
                <a:solidFill>
                  <a:schemeClr val="tx1"/>
                </a:solidFill>
              </a:rPr>
              <a:t>2005 - Rilancio della strategia di Lisbona (1996) (Lussemburgo)</a:t>
            </a:r>
          </a:p>
        </p:txBody>
      </p:sp>
      <p:sp>
        <p:nvSpPr>
          <p:cNvPr id="64" name="Ovale 63"/>
          <p:cNvSpPr/>
          <p:nvPr/>
        </p:nvSpPr>
        <p:spPr>
          <a:xfrm>
            <a:off x="5018088" y="4597400"/>
            <a:ext cx="285750" cy="260350"/>
          </a:xfrm>
          <a:prstGeom prst="ellipse">
            <a:avLst/>
          </a:prstGeom>
          <a:solidFill>
            <a:schemeClr val="accent2">
              <a:lumMod val="20000"/>
              <a:lumOff val="80000"/>
            </a:schemeClr>
          </a:solidFill>
        </p:spPr>
        <p:style>
          <a:lnRef idx="2">
            <a:schemeClr val="lt1">
              <a:hueOff val="0"/>
              <a:satOff val="0"/>
              <a:lumOff val="0"/>
              <a:alphaOff val="0"/>
            </a:schemeClr>
          </a:lnRef>
          <a:fillRef idx="1">
            <a:schemeClr val="accent2">
              <a:shade val="50000"/>
              <a:hueOff val="0"/>
              <a:satOff val="0"/>
              <a:lumOff val="0"/>
              <a:alphaOff val="0"/>
            </a:schemeClr>
          </a:fillRef>
          <a:effectRef idx="0">
            <a:schemeClr val="accent2">
              <a:shade val="50000"/>
              <a:hueOff val="0"/>
              <a:satOff val="0"/>
              <a:lumOff val="0"/>
              <a:alphaOff val="0"/>
            </a:schemeClr>
          </a:effectRef>
          <a:fontRef idx="minor">
            <a:schemeClr val="lt1"/>
          </a:fontRef>
        </p:style>
      </p:sp>
      <p:sp>
        <p:nvSpPr>
          <p:cNvPr id="65" name="Ovale 64"/>
          <p:cNvSpPr/>
          <p:nvPr/>
        </p:nvSpPr>
        <p:spPr>
          <a:xfrm>
            <a:off x="6156325" y="4641850"/>
            <a:ext cx="285750" cy="260350"/>
          </a:xfrm>
          <a:prstGeom prst="ellipse">
            <a:avLst/>
          </a:prstGeom>
          <a:solidFill>
            <a:schemeClr val="accent2">
              <a:lumMod val="50000"/>
            </a:schemeClr>
          </a:solidFill>
        </p:spPr>
        <p:style>
          <a:lnRef idx="2">
            <a:schemeClr val="lt1">
              <a:hueOff val="0"/>
              <a:satOff val="0"/>
              <a:lumOff val="0"/>
              <a:alphaOff val="0"/>
            </a:schemeClr>
          </a:lnRef>
          <a:fillRef idx="1">
            <a:schemeClr val="accent2">
              <a:shade val="50000"/>
              <a:hueOff val="0"/>
              <a:satOff val="0"/>
              <a:lumOff val="0"/>
              <a:alphaOff val="0"/>
            </a:schemeClr>
          </a:fillRef>
          <a:effectRef idx="0">
            <a:schemeClr val="accent2">
              <a:shade val="50000"/>
              <a:hueOff val="0"/>
              <a:satOff val="0"/>
              <a:lumOff val="0"/>
              <a:alphaOff val="0"/>
            </a:schemeClr>
          </a:effectRef>
          <a:fontRef idx="minor">
            <a:schemeClr val="lt1"/>
          </a:fontRef>
        </p:style>
      </p:sp>
      <p:cxnSp>
        <p:nvCxnSpPr>
          <p:cNvPr id="5158" name="Connettore 1 65"/>
          <p:cNvCxnSpPr>
            <a:cxnSpLocks noChangeShapeType="1"/>
          </p:cNvCxnSpPr>
          <p:nvPr/>
        </p:nvCxnSpPr>
        <p:spPr bwMode="auto">
          <a:xfrm>
            <a:off x="6313488" y="4891088"/>
            <a:ext cx="0" cy="190500"/>
          </a:xfrm>
          <a:prstGeom prst="line">
            <a:avLst/>
          </a:prstGeom>
          <a:noFill/>
          <a:ln w="22225" algn="ctr">
            <a:solidFill>
              <a:schemeClr val="bg1"/>
            </a:solidFill>
            <a:round/>
            <a:headEnd/>
            <a:tailEnd/>
          </a:ln>
        </p:spPr>
      </p:cxnSp>
      <p:sp>
        <p:nvSpPr>
          <p:cNvPr id="5159" name="Rettangolo 66"/>
          <p:cNvSpPr>
            <a:spLocks noChangeArrowheads="1"/>
          </p:cNvSpPr>
          <p:nvPr/>
        </p:nvSpPr>
        <p:spPr bwMode="auto">
          <a:xfrm>
            <a:off x="6248400" y="3760788"/>
            <a:ext cx="2336800" cy="646112"/>
          </a:xfrm>
          <a:prstGeom prst="rect">
            <a:avLst/>
          </a:prstGeom>
          <a:noFill/>
          <a:ln w="9525">
            <a:noFill/>
            <a:miter lim="800000"/>
            <a:headEnd/>
            <a:tailEnd/>
          </a:ln>
        </p:spPr>
        <p:txBody>
          <a:bodyPr>
            <a:spAutoFit/>
          </a:bodyPr>
          <a:lstStyle/>
          <a:p>
            <a:pPr algn="ctr"/>
            <a:r>
              <a:rPr lang="it-IT" sz="1200" b="0">
                <a:solidFill>
                  <a:schemeClr val="tx1"/>
                </a:solidFill>
              </a:rPr>
              <a:t>2012 - Conferenza sullo sviluppo sostenibile </a:t>
            </a:r>
            <a:r>
              <a:rPr lang="it-IT" sz="1200" b="0" i="1">
                <a:solidFill>
                  <a:schemeClr val="tx1"/>
                </a:solidFill>
              </a:rPr>
              <a:t>Rio+20 </a:t>
            </a:r>
          </a:p>
          <a:p>
            <a:pPr algn="ctr"/>
            <a:r>
              <a:rPr lang="it-IT" sz="1200" b="0">
                <a:solidFill>
                  <a:schemeClr val="tx1"/>
                </a:solidFill>
              </a:rPr>
              <a:t>(Rio de Janeiro)</a:t>
            </a:r>
          </a:p>
        </p:txBody>
      </p:sp>
      <p:sp>
        <p:nvSpPr>
          <p:cNvPr id="68" name="Ovale 67"/>
          <p:cNvSpPr/>
          <p:nvPr/>
        </p:nvSpPr>
        <p:spPr>
          <a:xfrm>
            <a:off x="7283450" y="4583113"/>
            <a:ext cx="285750" cy="260350"/>
          </a:xfrm>
          <a:prstGeom prst="ellipse">
            <a:avLst/>
          </a:prstGeom>
          <a:solidFill>
            <a:schemeClr val="accent2">
              <a:lumMod val="50000"/>
            </a:schemeClr>
          </a:solidFill>
        </p:spPr>
        <p:style>
          <a:lnRef idx="2">
            <a:schemeClr val="lt1">
              <a:hueOff val="0"/>
              <a:satOff val="0"/>
              <a:lumOff val="0"/>
              <a:alphaOff val="0"/>
            </a:schemeClr>
          </a:lnRef>
          <a:fillRef idx="1">
            <a:schemeClr val="accent2">
              <a:shade val="50000"/>
              <a:hueOff val="0"/>
              <a:satOff val="0"/>
              <a:lumOff val="0"/>
              <a:alphaOff val="0"/>
            </a:schemeClr>
          </a:fillRef>
          <a:effectRef idx="0">
            <a:schemeClr val="accent2">
              <a:shade val="50000"/>
              <a:hueOff val="0"/>
              <a:satOff val="0"/>
              <a:lumOff val="0"/>
              <a:alphaOff val="0"/>
            </a:schemeClr>
          </a:effectRef>
          <a:fontRef idx="minor">
            <a:schemeClr val="lt1"/>
          </a:fontRef>
        </p:style>
      </p:sp>
      <p:sp>
        <p:nvSpPr>
          <p:cNvPr id="5161" name="Rettangolo 68"/>
          <p:cNvSpPr>
            <a:spLocks noChangeArrowheads="1"/>
          </p:cNvSpPr>
          <p:nvPr/>
        </p:nvSpPr>
        <p:spPr bwMode="auto">
          <a:xfrm>
            <a:off x="5148263" y="5095875"/>
            <a:ext cx="2327275" cy="831850"/>
          </a:xfrm>
          <a:prstGeom prst="rect">
            <a:avLst/>
          </a:prstGeom>
          <a:noFill/>
          <a:ln w="9525">
            <a:noFill/>
            <a:miter lim="800000"/>
            <a:headEnd/>
            <a:tailEnd/>
          </a:ln>
        </p:spPr>
        <p:txBody>
          <a:bodyPr>
            <a:spAutoFit/>
          </a:bodyPr>
          <a:lstStyle/>
          <a:p>
            <a:pPr algn="ctr"/>
            <a:r>
              <a:rPr lang="it-IT" sz="1200" b="0">
                <a:solidFill>
                  <a:schemeClr val="tx1"/>
                </a:solidFill>
              </a:rPr>
              <a:t>2009 - XV Conferenza delle Nazioni Unite dedicata al clima (Copenhagen)</a:t>
            </a:r>
          </a:p>
          <a:p>
            <a:pPr algn="ctr"/>
            <a:endParaRPr lang="it-IT" sz="1200" b="0">
              <a:solidFill>
                <a:schemeClr val="tx1"/>
              </a:solidFill>
            </a:endParaRPr>
          </a:p>
        </p:txBody>
      </p:sp>
      <p:cxnSp>
        <p:nvCxnSpPr>
          <p:cNvPr id="5162" name="Connettore 1 69"/>
          <p:cNvCxnSpPr>
            <a:cxnSpLocks noChangeShapeType="1"/>
          </p:cNvCxnSpPr>
          <p:nvPr/>
        </p:nvCxnSpPr>
        <p:spPr bwMode="auto">
          <a:xfrm>
            <a:off x="7439025" y="4400550"/>
            <a:ext cx="0" cy="190500"/>
          </a:xfrm>
          <a:prstGeom prst="line">
            <a:avLst/>
          </a:prstGeom>
          <a:noFill/>
          <a:ln w="22225" algn="ctr">
            <a:solidFill>
              <a:schemeClr val="bg1"/>
            </a:solidFill>
            <a:round/>
            <a:headEnd/>
            <a:tailEnd/>
          </a:ln>
        </p:spPr>
      </p:cxnSp>
      <p:sp>
        <p:nvSpPr>
          <p:cNvPr id="5163" name="Rettangolo 70"/>
          <p:cNvSpPr>
            <a:spLocks noChangeArrowheads="1"/>
          </p:cNvSpPr>
          <p:nvPr/>
        </p:nvSpPr>
        <p:spPr bwMode="auto">
          <a:xfrm>
            <a:off x="5219700" y="4570413"/>
            <a:ext cx="1008063" cy="338137"/>
          </a:xfrm>
          <a:prstGeom prst="rect">
            <a:avLst/>
          </a:prstGeom>
          <a:noFill/>
          <a:ln w="9525">
            <a:noFill/>
            <a:miter lim="800000"/>
            <a:headEnd/>
            <a:tailEnd/>
          </a:ln>
        </p:spPr>
        <p:txBody>
          <a:bodyPr>
            <a:spAutoFit/>
          </a:bodyPr>
          <a:lstStyle/>
          <a:p>
            <a:pPr algn="ctr"/>
            <a:r>
              <a:rPr lang="it-IT" sz="1600" b="0">
                <a:solidFill>
                  <a:schemeClr val="tx1"/>
                </a:solidFill>
              </a:rPr>
              <a:t>…</a:t>
            </a:r>
          </a:p>
        </p:txBody>
      </p:sp>
      <p:sp>
        <p:nvSpPr>
          <p:cNvPr id="5164" name="Rettangolo 71"/>
          <p:cNvSpPr>
            <a:spLocks noChangeArrowheads="1"/>
          </p:cNvSpPr>
          <p:nvPr/>
        </p:nvSpPr>
        <p:spPr bwMode="auto">
          <a:xfrm>
            <a:off x="7812088" y="4570413"/>
            <a:ext cx="1008062" cy="338137"/>
          </a:xfrm>
          <a:prstGeom prst="rect">
            <a:avLst/>
          </a:prstGeom>
          <a:noFill/>
          <a:ln w="9525">
            <a:noFill/>
            <a:miter lim="800000"/>
            <a:headEnd/>
            <a:tailEnd/>
          </a:ln>
        </p:spPr>
        <p:txBody>
          <a:bodyPr>
            <a:spAutoFit/>
          </a:bodyPr>
          <a:lstStyle/>
          <a:p>
            <a:pPr algn="ctr"/>
            <a:r>
              <a:rPr lang="it-IT" sz="1600" b="0">
                <a:solidFill>
                  <a:schemeClr val="tx1"/>
                </a:solidFill>
              </a:rPr>
              <a:t>…</a:t>
            </a:r>
          </a:p>
        </p:txBody>
      </p:sp>
      <p:sp>
        <p:nvSpPr>
          <p:cNvPr id="5165" name="Rettangolo 72"/>
          <p:cNvSpPr>
            <a:spLocks noChangeArrowheads="1"/>
          </p:cNvSpPr>
          <p:nvPr/>
        </p:nvSpPr>
        <p:spPr bwMode="auto">
          <a:xfrm>
            <a:off x="7812088" y="1566863"/>
            <a:ext cx="1008062" cy="339725"/>
          </a:xfrm>
          <a:prstGeom prst="rect">
            <a:avLst/>
          </a:prstGeom>
          <a:noFill/>
          <a:ln w="9525">
            <a:noFill/>
            <a:miter lim="800000"/>
            <a:headEnd/>
            <a:tailEnd/>
          </a:ln>
        </p:spPr>
        <p:txBody>
          <a:bodyPr>
            <a:spAutoFit/>
          </a:bodyPr>
          <a:lstStyle/>
          <a:p>
            <a:pPr algn="ctr"/>
            <a:r>
              <a:rPr lang="it-IT" sz="1600" b="0">
                <a:solidFill>
                  <a:schemeClr val="tx1"/>
                </a:solidFill>
              </a:rPr>
              <a:t>…</a:t>
            </a:r>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a:t>Le definizioni di sviluppo sostenibile</a:t>
            </a:r>
          </a:p>
        </p:txBody>
      </p:sp>
      <p:sp>
        <p:nvSpPr>
          <p:cNvPr id="3" name="Rettangolo 4"/>
          <p:cNvSpPr>
            <a:spLocks noChangeArrowheads="1"/>
          </p:cNvSpPr>
          <p:nvPr/>
        </p:nvSpPr>
        <p:spPr bwMode="auto">
          <a:xfrm>
            <a:off x="205656" y="798776"/>
            <a:ext cx="8784976" cy="1200329"/>
          </a:xfrm>
          <a:prstGeom prst="rect">
            <a:avLst/>
          </a:prstGeom>
          <a:noFill/>
          <a:ln w="9525">
            <a:noFill/>
            <a:miter lim="800000"/>
            <a:headEnd/>
            <a:tailEnd/>
          </a:ln>
        </p:spPr>
        <p:txBody>
          <a:bodyPr wrap="square">
            <a:spAutoFit/>
          </a:bodyPr>
          <a:lstStyle/>
          <a:p>
            <a:pPr algn="ctr"/>
            <a:r>
              <a:rPr lang="it-IT" sz="1800" i="1" dirty="0">
                <a:solidFill>
                  <a:schemeClr val="tx1"/>
                </a:solidFill>
              </a:rPr>
              <a:t>Lo sviluppo, per essere sostenibile, deve “soddisfare i bisogni del presente senza compromettere la capacità delle generazioni future di soddisfare i propri bisogni” </a:t>
            </a:r>
          </a:p>
          <a:p>
            <a:pPr algn="ctr"/>
            <a:r>
              <a:rPr lang="it-IT" sz="1800" i="1" dirty="0">
                <a:solidFill>
                  <a:schemeClr val="tx1"/>
                </a:solidFill>
              </a:rPr>
              <a:t>(</a:t>
            </a:r>
            <a:r>
              <a:rPr lang="it-IT" sz="1800" i="1" dirty="0" err="1">
                <a:solidFill>
                  <a:schemeClr val="tx1"/>
                </a:solidFill>
              </a:rPr>
              <a:t>Our</a:t>
            </a:r>
            <a:r>
              <a:rPr lang="it-IT" sz="1800" i="1" dirty="0">
                <a:solidFill>
                  <a:schemeClr val="tx1"/>
                </a:solidFill>
              </a:rPr>
              <a:t> Common Future, 1987)</a:t>
            </a:r>
          </a:p>
        </p:txBody>
      </p:sp>
      <p:sp>
        <p:nvSpPr>
          <p:cNvPr id="6" name="Rettangolo 5"/>
          <p:cNvSpPr>
            <a:spLocks noChangeArrowheads="1"/>
          </p:cNvSpPr>
          <p:nvPr/>
        </p:nvSpPr>
        <p:spPr bwMode="auto">
          <a:xfrm>
            <a:off x="395536" y="2219191"/>
            <a:ext cx="8496300" cy="1631216"/>
          </a:xfrm>
          <a:prstGeom prst="rect">
            <a:avLst/>
          </a:prstGeom>
          <a:noFill/>
          <a:ln w="9525">
            <a:noFill/>
            <a:miter lim="800000"/>
            <a:headEnd/>
            <a:tailEnd/>
          </a:ln>
        </p:spPr>
        <p:txBody>
          <a:bodyPr>
            <a:spAutoFit/>
          </a:bodyPr>
          <a:lstStyle/>
          <a:p>
            <a:pPr algn="ctr"/>
            <a:r>
              <a:rPr lang="it-IT" sz="2000" i="1" dirty="0">
                <a:solidFill>
                  <a:schemeClr val="tx1"/>
                </a:solidFill>
              </a:rPr>
              <a:t>Lo sviluppo sostenibile deve garantire il “miglioramento della qualità della vita, senza eccedere la capacità di carico degli ecosistemi di supporto (</a:t>
            </a:r>
            <a:r>
              <a:rPr lang="it-IT" sz="2000" i="1" dirty="0" err="1">
                <a:solidFill>
                  <a:schemeClr val="tx1"/>
                </a:solidFill>
              </a:rPr>
              <a:t>Daly</a:t>
            </a:r>
            <a:r>
              <a:rPr lang="it-IT" sz="2000" i="1" dirty="0">
                <a:solidFill>
                  <a:schemeClr val="tx1"/>
                </a:solidFill>
              </a:rPr>
              <a:t>, 1991), dai quali essa dipende” (International Union for </a:t>
            </a:r>
            <a:r>
              <a:rPr lang="it-IT" sz="2000" i="1" dirty="0" err="1">
                <a:solidFill>
                  <a:schemeClr val="tx1"/>
                </a:solidFill>
              </a:rPr>
              <a:t>Conservation</a:t>
            </a:r>
            <a:r>
              <a:rPr lang="it-IT" sz="2000" i="1" dirty="0">
                <a:solidFill>
                  <a:schemeClr val="tx1"/>
                </a:solidFill>
              </a:rPr>
              <a:t> of Nature, 1991)</a:t>
            </a:r>
          </a:p>
        </p:txBody>
      </p:sp>
      <p:sp>
        <p:nvSpPr>
          <p:cNvPr id="7" name="Rettangolo 9"/>
          <p:cNvSpPr>
            <a:spLocks noChangeArrowheads="1"/>
          </p:cNvSpPr>
          <p:nvPr/>
        </p:nvSpPr>
        <p:spPr bwMode="auto">
          <a:xfrm>
            <a:off x="395288" y="4071655"/>
            <a:ext cx="8497887" cy="1938992"/>
          </a:xfrm>
          <a:prstGeom prst="rect">
            <a:avLst/>
          </a:prstGeom>
          <a:noFill/>
          <a:ln w="9525">
            <a:noFill/>
            <a:miter lim="800000"/>
            <a:headEnd/>
            <a:tailEnd/>
          </a:ln>
        </p:spPr>
        <p:txBody>
          <a:bodyPr>
            <a:spAutoFit/>
          </a:bodyPr>
          <a:lstStyle/>
          <a:p>
            <a:pPr algn="ctr"/>
            <a:r>
              <a:rPr lang="it-IT" sz="2000" i="1" dirty="0">
                <a:solidFill>
                  <a:schemeClr val="tx1"/>
                </a:solidFill>
              </a:rPr>
              <a:t>Quando si parla di sviluppo sostenibile, non ci si deve limitare a considerare essenzialmente le tematiche legate all’ambiente (la salvaguardia dell’ecosistema), ma è necessario tenere conto anche della sostenibilità economica e sociale delle attività e degli investimenti (Ahmed e </a:t>
            </a:r>
            <a:r>
              <a:rPr lang="it-IT" sz="2000" i="1" dirty="0" err="1">
                <a:solidFill>
                  <a:schemeClr val="tx1"/>
                </a:solidFill>
              </a:rPr>
              <a:t>McQuad</a:t>
            </a:r>
            <a:r>
              <a:rPr lang="it-IT" sz="2000" i="1" dirty="0">
                <a:solidFill>
                  <a:schemeClr val="tx1"/>
                </a:solidFill>
              </a:rPr>
              <a:t>, 2005)</a:t>
            </a:r>
          </a:p>
        </p:txBody>
      </p:sp>
    </p:spTree>
    <p:extLst>
      <p:ext uri="{BB962C8B-B14F-4D97-AF65-F5344CB8AC3E}">
        <p14:creationId xmlns:p14="http://schemas.microsoft.com/office/powerpoint/2010/main" val="373333781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3314" name="Rectangle 1"/>
          <p:cNvSpPr>
            <a:spLocks noGrp="1" noChangeArrowheads="1"/>
          </p:cNvSpPr>
          <p:nvPr>
            <p:ph type="title"/>
          </p:nvPr>
        </p:nvSpPr>
        <p:spPr>
          <a:xfrm>
            <a:off x="223838" y="60325"/>
            <a:ext cx="8831262" cy="398463"/>
          </a:xfrm>
        </p:spPr>
        <p:txBody>
          <a:bodyPr/>
          <a:lstStyle/>
          <a:p>
            <a:pPr>
              <a:buClrTx/>
              <a:buFontTx/>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US"/>
              <a:t>… le risorse e la capacità di carico della natura</a:t>
            </a:r>
          </a:p>
        </p:txBody>
      </p:sp>
      <p:sp>
        <p:nvSpPr>
          <p:cNvPr id="13315" name="Rettangolo 6"/>
          <p:cNvSpPr>
            <a:spLocks noChangeArrowheads="1"/>
          </p:cNvSpPr>
          <p:nvPr/>
        </p:nvSpPr>
        <p:spPr bwMode="auto">
          <a:xfrm>
            <a:off x="395288" y="1063625"/>
            <a:ext cx="8280400" cy="4154488"/>
          </a:xfrm>
          <a:prstGeom prst="rect">
            <a:avLst/>
          </a:prstGeom>
          <a:noFill/>
          <a:ln w="9525">
            <a:noFill/>
            <a:miter lim="800000"/>
            <a:headEnd/>
            <a:tailEnd/>
          </a:ln>
        </p:spPr>
        <p:txBody>
          <a:bodyPr>
            <a:spAutoFit/>
          </a:bodyPr>
          <a:lstStyle/>
          <a:p>
            <a:pPr algn="ctr"/>
            <a:r>
              <a:rPr lang="it-IT" b="0">
                <a:solidFill>
                  <a:schemeClr val="tx1"/>
                </a:solidFill>
              </a:rPr>
              <a:t>Daly (1991) introduce il concetto del necessario equilibrio tra l’uomo e l’ecosistema, richiedendo che “il consumo di una risorsa non superi la sua produzione nello stesso periodo” e la “capacità di carico della natura”, ossia che </a:t>
            </a:r>
            <a:r>
              <a:rPr lang="it-IT">
                <a:solidFill>
                  <a:schemeClr val="tx1"/>
                </a:solidFill>
              </a:rPr>
              <a:t>il tasso di utilizzo delle risorse naturali non sia superiore alla loro velocità di rigenerazione</a:t>
            </a:r>
            <a:r>
              <a:rPr lang="it-IT" b="0">
                <a:solidFill>
                  <a:schemeClr val="tx1"/>
                </a:solidFill>
              </a:rPr>
              <a:t>, che </a:t>
            </a:r>
            <a:r>
              <a:rPr lang="it-IT">
                <a:solidFill>
                  <a:schemeClr val="tx1"/>
                </a:solidFill>
              </a:rPr>
              <a:t>l’immissione di sostanze inquinanti non superi la capacità di assorbimento dell’ambiente</a:t>
            </a:r>
            <a:r>
              <a:rPr lang="it-IT" b="0">
                <a:solidFill>
                  <a:schemeClr val="tx1"/>
                </a:solidFill>
              </a:rPr>
              <a:t> e che </a:t>
            </a:r>
            <a:r>
              <a:rPr lang="it-IT">
                <a:solidFill>
                  <a:schemeClr val="tx1"/>
                </a:solidFill>
              </a:rPr>
              <a:t>il prelievo di risorse non rinnovabili sia compensato dalla produzione di una pari quantità di risorse rinnovabili</a:t>
            </a:r>
            <a:r>
              <a:rPr lang="it-IT" b="0">
                <a:solidFill>
                  <a:schemeClr val="tx1"/>
                </a:solidFill>
              </a:rPr>
              <a:t>, in grado di sostituirle. </a:t>
            </a:r>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olo 1"/>
          <p:cNvSpPr>
            <a:spLocks noGrp="1"/>
          </p:cNvSpPr>
          <p:nvPr>
            <p:ph type="title"/>
          </p:nvPr>
        </p:nvSpPr>
        <p:spPr/>
        <p:txBody>
          <a:bodyPr/>
          <a:lstStyle/>
          <a:p>
            <a:r>
              <a:rPr lang="it-IT"/>
              <a:t>Da quanto detto, è possibile affermare che…</a:t>
            </a:r>
          </a:p>
        </p:txBody>
      </p:sp>
      <p:sp>
        <p:nvSpPr>
          <p:cNvPr id="15363" name="Rettangolo 4"/>
          <p:cNvSpPr>
            <a:spLocks noChangeArrowheads="1"/>
          </p:cNvSpPr>
          <p:nvPr/>
        </p:nvSpPr>
        <p:spPr bwMode="auto">
          <a:xfrm>
            <a:off x="323850" y="1041400"/>
            <a:ext cx="8569325" cy="1108075"/>
          </a:xfrm>
          <a:prstGeom prst="rect">
            <a:avLst/>
          </a:prstGeom>
          <a:noFill/>
          <a:ln w="9525">
            <a:noFill/>
            <a:miter lim="800000"/>
            <a:headEnd/>
            <a:tailEnd/>
          </a:ln>
        </p:spPr>
        <p:txBody>
          <a:bodyPr>
            <a:spAutoFit/>
          </a:bodyPr>
          <a:lstStyle/>
          <a:p>
            <a:pPr algn="ctr"/>
            <a:r>
              <a:rPr lang="it-IT" b="0">
                <a:solidFill>
                  <a:schemeClr val="tx1"/>
                </a:solidFill>
              </a:rPr>
              <a:t>Il concetto di sviluppo sostenibile può essere analizzato in termini di: efficienza (economica), equità (sociale) e compatibilità (ambientale). </a:t>
            </a:r>
          </a:p>
        </p:txBody>
      </p:sp>
      <p:sp>
        <p:nvSpPr>
          <p:cNvPr id="15364" name="Freccia in giù 5"/>
          <p:cNvSpPr>
            <a:spLocks noChangeArrowheads="1"/>
          </p:cNvSpPr>
          <p:nvPr/>
        </p:nvSpPr>
        <p:spPr bwMode="auto">
          <a:xfrm>
            <a:off x="3492500" y="2409825"/>
            <a:ext cx="2303463" cy="1008063"/>
          </a:xfrm>
          <a:prstGeom prst="downArrow">
            <a:avLst>
              <a:gd name="adj1" fmla="val 50000"/>
              <a:gd name="adj2" fmla="val 48583"/>
            </a:avLst>
          </a:prstGeom>
          <a:solidFill>
            <a:srgbClr val="00B8FF"/>
          </a:solidFill>
          <a:ln w="28575" algn="ctr">
            <a:solidFill>
              <a:srgbClr val="0070C0"/>
            </a:solidFill>
            <a:round/>
            <a:headEnd/>
            <a:tailEnd/>
          </a:ln>
        </p:spPr>
        <p:txBody>
          <a:bodyPr/>
          <a:lstStyle/>
          <a:p>
            <a:endParaRPr lang="it-IT"/>
          </a:p>
        </p:txBody>
      </p:sp>
      <p:sp>
        <p:nvSpPr>
          <p:cNvPr id="15365" name="Rettangolo 6"/>
          <p:cNvSpPr>
            <a:spLocks noChangeArrowheads="1"/>
          </p:cNvSpPr>
          <p:nvPr/>
        </p:nvSpPr>
        <p:spPr bwMode="auto">
          <a:xfrm>
            <a:off x="179388" y="3794125"/>
            <a:ext cx="8713787" cy="1784350"/>
          </a:xfrm>
          <a:prstGeom prst="rect">
            <a:avLst/>
          </a:prstGeom>
          <a:noFill/>
          <a:ln w="9525">
            <a:noFill/>
            <a:miter lim="800000"/>
            <a:headEnd/>
            <a:tailEnd/>
          </a:ln>
        </p:spPr>
        <p:txBody>
          <a:bodyPr>
            <a:spAutoFit/>
          </a:bodyPr>
          <a:lstStyle/>
          <a:p>
            <a:pPr algn="ctr"/>
            <a:r>
              <a:rPr lang="it-IT" b="0" dirty="0">
                <a:solidFill>
                  <a:schemeClr val="tx1"/>
                </a:solidFill>
              </a:rPr>
              <a:t> La sostenibilità è da intendersi</a:t>
            </a:r>
            <a:r>
              <a:rPr lang="it-IT" b="0" i="1" dirty="0">
                <a:solidFill>
                  <a:schemeClr val="tx1"/>
                </a:solidFill>
              </a:rPr>
              <a:t> non come uno stato o una visione immutabile, </a:t>
            </a:r>
            <a:r>
              <a:rPr lang="it-IT" b="0" dirty="0">
                <a:solidFill>
                  <a:schemeClr val="tx1"/>
                </a:solidFill>
              </a:rPr>
              <a:t>ma piuttosto come</a:t>
            </a:r>
            <a:r>
              <a:rPr lang="it-IT" b="0" i="1" dirty="0">
                <a:solidFill>
                  <a:schemeClr val="tx1"/>
                </a:solidFill>
              </a:rPr>
              <a:t> un processo continuo, </a:t>
            </a:r>
            <a:r>
              <a:rPr lang="it-IT" b="0" dirty="0">
                <a:solidFill>
                  <a:schemeClr val="tx1"/>
                </a:solidFill>
              </a:rPr>
              <a:t>che richiama la necessità di coniugare </a:t>
            </a:r>
            <a:r>
              <a:rPr lang="it-IT" dirty="0">
                <a:solidFill>
                  <a:schemeClr val="tx1"/>
                </a:solidFill>
              </a:rPr>
              <a:t>le tre dimensioni fondamentali e inscindibili dello sviluppo: ambientale, economica e socio-culturale.</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olo 1"/>
          <p:cNvSpPr>
            <a:spLocks noGrp="1"/>
          </p:cNvSpPr>
          <p:nvPr>
            <p:ph type="title"/>
          </p:nvPr>
        </p:nvSpPr>
        <p:spPr>
          <a:xfrm>
            <a:off x="539750" y="60325"/>
            <a:ext cx="8513763" cy="396875"/>
          </a:xfrm>
        </p:spPr>
        <p:txBody>
          <a:bodyPr/>
          <a:lstStyle/>
          <a:p>
            <a:r>
              <a:rPr lang="it-IT"/>
              <a:t>La sostenibilità ambientale (1/3)</a:t>
            </a:r>
          </a:p>
        </p:txBody>
      </p:sp>
      <p:sp>
        <p:nvSpPr>
          <p:cNvPr id="61" name="Rettangolo 60"/>
          <p:cNvSpPr/>
          <p:nvPr/>
        </p:nvSpPr>
        <p:spPr>
          <a:xfrm>
            <a:off x="323850" y="1401763"/>
            <a:ext cx="8569325" cy="3831818"/>
          </a:xfrm>
          <a:prstGeom prst="rect">
            <a:avLst/>
          </a:prstGeom>
        </p:spPr>
        <p:txBody>
          <a:bodyPr>
            <a:spAutoFit/>
          </a:bodyPr>
          <a:lstStyle/>
          <a:p>
            <a:pPr algn="just">
              <a:lnSpc>
                <a:spcPct val="150000"/>
              </a:lnSpc>
              <a:defRPr/>
            </a:pPr>
            <a:r>
              <a:rPr lang="it-IT" sz="1800" b="0" dirty="0">
                <a:solidFill>
                  <a:schemeClr val="tx1"/>
                </a:solidFill>
              </a:rPr>
              <a:t>E’ la capacità di un sistema economico di valorizzare l’ambiente in quanto “elemento distintivo” del territorio, garantendo al contempo la tutela e il rinnovamento delle risorse naturali e del patrimonio. </a:t>
            </a:r>
          </a:p>
          <a:p>
            <a:pPr algn="just">
              <a:lnSpc>
                <a:spcPct val="150000"/>
              </a:lnSpc>
              <a:defRPr/>
            </a:pPr>
            <a:endParaRPr lang="it-IT" sz="1800" b="0" dirty="0">
              <a:solidFill>
                <a:schemeClr val="tx1"/>
              </a:solidFill>
            </a:endParaRPr>
          </a:p>
          <a:p>
            <a:pPr algn="just">
              <a:lnSpc>
                <a:spcPct val="150000"/>
              </a:lnSpc>
              <a:defRPr/>
            </a:pPr>
            <a:r>
              <a:rPr lang="it-IT" sz="1800" b="0" dirty="0">
                <a:solidFill>
                  <a:schemeClr val="tx1"/>
                </a:solidFill>
              </a:rPr>
              <a:t>Per sostenibilità ambientale si intende la capacità di preservare nel tempo le tre funzioni dell’ambiente: </a:t>
            </a:r>
          </a:p>
          <a:p>
            <a:pPr marL="268288" indent="354013" algn="just">
              <a:lnSpc>
                <a:spcPct val="150000"/>
              </a:lnSpc>
              <a:buFont typeface="Wingdings" pitchFamily="2" charset="2"/>
              <a:buChar char="Ø"/>
              <a:defRPr/>
            </a:pPr>
            <a:r>
              <a:rPr lang="it-IT" sz="1800" b="0" dirty="0">
                <a:solidFill>
                  <a:schemeClr val="tx1"/>
                </a:solidFill>
              </a:rPr>
              <a:t>ricettore di rifiuti</a:t>
            </a:r>
          </a:p>
          <a:p>
            <a:pPr marL="268288" indent="354013" algn="just">
              <a:lnSpc>
                <a:spcPct val="150000"/>
              </a:lnSpc>
              <a:buFont typeface="Wingdings" pitchFamily="2" charset="2"/>
              <a:buChar char="Ø"/>
              <a:defRPr/>
            </a:pPr>
            <a:r>
              <a:rPr lang="it-IT" sz="1800" b="0" dirty="0">
                <a:solidFill>
                  <a:schemeClr val="tx1"/>
                </a:solidFill>
              </a:rPr>
              <a:t>fornitore di materie</a:t>
            </a:r>
          </a:p>
          <a:p>
            <a:pPr marL="268288" indent="354013" algn="just">
              <a:lnSpc>
                <a:spcPct val="150000"/>
              </a:lnSpc>
              <a:buFont typeface="Wingdings" pitchFamily="2" charset="2"/>
              <a:buChar char="Ø"/>
              <a:defRPr/>
            </a:pPr>
            <a:r>
              <a:rPr lang="it-IT" sz="1800" b="0" dirty="0">
                <a:solidFill>
                  <a:schemeClr val="tx1"/>
                </a:solidFill>
              </a:rPr>
              <a:t>fonte diretta di utilità. </a:t>
            </a:r>
          </a:p>
        </p:txBody>
      </p:sp>
      <p:sp>
        <p:nvSpPr>
          <p:cNvPr id="81" name="Titolo 1"/>
          <p:cNvSpPr txBox="1">
            <a:spLocks/>
          </p:cNvSpPr>
          <p:nvPr/>
        </p:nvSpPr>
        <p:spPr bwMode="auto">
          <a:xfrm>
            <a:off x="377825" y="898525"/>
            <a:ext cx="8515350" cy="396875"/>
          </a:xfrm>
          <a:prstGeom prst="rect">
            <a:avLst/>
          </a:prstGeom>
          <a:noFill/>
          <a:ln w="9525">
            <a:noFill/>
            <a:round/>
            <a:headEnd/>
            <a:tailEnd/>
          </a:ln>
        </p:spPr>
        <p:txBody>
          <a:bodyPr lIns="90000" tIns="46800" rIns="90000" bIns="46800" anchor="ctr"/>
          <a:lstStyle/>
          <a:p>
            <a:pPr algn="l">
              <a:defRPr/>
            </a:pPr>
            <a:r>
              <a:rPr lang="it-IT" sz="2000" kern="0" dirty="0">
                <a:solidFill>
                  <a:schemeClr val="tx1"/>
                </a:solidFill>
                <a:latin typeface="+mj-lt"/>
                <a:ea typeface="+mj-ea"/>
                <a:cs typeface="+mj-cs"/>
              </a:rPr>
              <a:t>Che cos’è?</a:t>
            </a:r>
          </a:p>
        </p:txBody>
      </p:sp>
      <p:pic>
        <p:nvPicPr>
          <p:cNvPr id="5" name="Picture 4" descr="http://t0.gstatic.com/images?q=tbn:ANd9GcTX6fsfrkXsiUz9zw6H2HuNp_QTA5dS7ITZAhnnxMC3EwuSvccN"/>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948264" y="4282455"/>
            <a:ext cx="1633445" cy="13748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olo 1"/>
          <p:cNvSpPr>
            <a:spLocks noGrp="1"/>
          </p:cNvSpPr>
          <p:nvPr>
            <p:ph type="title"/>
          </p:nvPr>
        </p:nvSpPr>
        <p:spPr/>
        <p:txBody>
          <a:bodyPr/>
          <a:lstStyle/>
          <a:p>
            <a:r>
              <a:rPr lang="it-IT"/>
              <a:t>La sostenibilità ambientale (2/3)</a:t>
            </a:r>
          </a:p>
        </p:txBody>
      </p:sp>
      <p:sp>
        <p:nvSpPr>
          <p:cNvPr id="17411" name="Rettangolo 22"/>
          <p:cNvSpPr>
            <a:spLocks noChangeArrowheads="1"/>
          </p:cNvSpPr>
          <p:nvPr/>
        </p:nvSpPr>
        <p:spPr bwMode="auto">
          <a:xfrm>
            <a:off x="468313" y="898525"/>
            <a:ext cx="8280400" cy="431800"/>
          </a:xfrm>
          <a:prstGeom prst="rect">
            <a:avLst/>
          </a:prstGeom>
          <a:noFill/>
          <a:ln w="9525">
            <a:noFill/>
            <a:miter lim="800000"/>
            <a:headEnd/>
            <a:tailEnd/>
          </a:ln>
        </p:spPr>
        <p:txBody>
          <a:bodyPr>
            <a:spAutoFit/>
          </a:bodyPr>
          <a:lstStyle/>
          <a:p>
            <a:pPr algn="l"/>
            <a:r>
              <a:rPr lang="it-IT">
                <a:solidFill>
                  <a:schemeClr val="tx1"/>
                </a:solidFill>
              </a:rPr>
              <a:t>Differenza tra risorse e materie prime</a:t>
            </a:r>
          </a:p>
        </p:txBody>
      </p:sp>
      <p:sp>
        <p:nvSpPr>
          <p:cNvPr id="24" name="Rettangolo arrotondato 23"/>
          <p:cNvSpPr/>
          <p:nvPr/>
        </p:nvSpPr>
        <p:spPr bwMode="auto">
          <a:xfrm>
            <a:off x="323850" y="1546225"/>
            <a:ext cx="4248150" cy="2447925"/>
          </a:xfrm>
          <a:prstGeom prst="roundRect">
            <a:avLst/>
          </a:prstGeom>
          <a:solidFill>
            <a:srgbClr val="CCECFF"/>
          </a:solidFill>
          <a:ln w="25400" cap="flat" cmpd="sng" algn="ctr">
            <a:solidFill>
              <a:schemeClr val="accent2">
                <a:lumMod val="60000"/>
                <a:lumOff val="40000"/>
              </a:schemeClr>
            </a:solidFill>
            <a:prstDash val="solid"/>
            <a:round/>
            <a:headEnd type="none" w="med" len="med"/>
            <a:tailEnd type="none" w="med" len="med"/>
          </a:ln>
          <a:effectLst/>
        </p:spPr>
        <p:txBody>
          <a:bodyPr/>
          <a:lstStyle/>
          <a:p>
            <a:pPr algn="just">
              <a:lnSpc>
                <a:spcPct val="150000"/>
              </a:lnSpc>
              <a:defRPr/>
            </a:pPr>
            <a:r>
              <a:rPr lang="it-IT" sz="1800" b="0" dirty="0">
                <a:solidFill>
                  <a:schemeClr val="accent2">
                    <a:lumMod val="75000"/>
                  </a:schemeClr>
                </a:solidFill>
              </a:rPr>
              <a:t>Le </a:t>
            </a:r>
            <a:r>
              <a:rPr lang="it-IT" sz="1800" dirty="0">
                <a:solidFill>
                  <a:schemeClr val="accent2">
                    <a:lumMod val="75000"/>
                  </a:schemeClr>
                </a:solidFill>
              </a:rPr>
              <a:t>risorse naturali</a:t>
            </a:r>
            <a:r>
              <a:rPr lang="it-IT" sz="1800" b="0" dirty="0">
                <a:solidFill>
                  <a:schemeClr val="accent2">
                    <a:lumMod val="75000"/>
                  </a:schemeClr>
                </a:solidFill>
              </a:rPr>
              <a:t> (ad es., una foresta) sono la "fonte" delle materie prime</a:t>
            </a:r>
            <a:r>
              <a:rPr lang="it-IT" sz="1800" dirty="0">
                <a:solidFill>
                  <a:schemeClr val="accent2">
                    <a:lumMod val="75000"/>
                  </a:schemeClr>
                </a:solidFill>
              </a:rPr>
              <a:t> </a:t>
            </a:r>
            <a:r>
              <a:rPr lang="it-IT" sz="1800" b="0" dirty="0">
                <a:solidFill>
                  <a:schemeClr val="accent2">
                    <a:lumMod val="75000"/>
                  </a:schemeClr>
                </a:solidFill>
              </a:rPr>
              <a:t>(ad es., il legno) che entrano come </a:t>
            </a:r>
            <a:r>
              <a:rPr lang="it-IT" sz="1800" b="0" i="1" dirty="0">
                <a:solidFill>
                  <a:schemeClr val="accent2">
                    <a:lumMod val="75000"/>
                  </a:schemeClr>
                </a:solidFill>
              </a:rPr>
              <a:t>input</a:t>
            </a:r>
            <a:r>
              <a:rPr lang="it-IT" sz="1800" b="0" dirty="0">
                <a:solidFill>
                  <a:schemeClr val="accent2">
                    <a:lumMod val="75000"/>
                  </a:schemeClr>
                </a:solidFill>
              </a:rPr>
              <a:t> nei sistemi economici. </a:t>
            </a:r>
          </a:p>
        </p:txBody>
      </p:sp>
      <p:sp>
        <p:nvSpPr>
          <p:cNvPr id="25" name="Rettangolo arrotondato 24"/>
          <p:cNvSpPr/>
          <p:nvPr/>
        </p:nvSpPr>
        <p:spPr bwMode="auto">
          <a:xfrm>
            <a:off x="4716463" y="1546225"/>
            <a:ext cx="4176712" cy="2447925"/>
          </a:xfrm>
          <a:prstGeom prst="roundRect">
            <a:avLst/>
          </a:prstGeom>
          <a:solidFill>
            <a:srgbClr val="CCECFF"/>
          </a:solidFill>
          <a:ln w="25400" cap="flat" cmpd="sng" algn="ctr">
            <a:solidFill>
              <a:schemeClr val="accent2">
                <a:lumMod val="60000"/>
                <a:lumOff val="40000"/>
              </a:schemeClr>
            </a:solidFill>
            <a:prstDash val="solid"/>
            <a:round/>
            <a:headEnd type="none" w="med" len="med"/>
            <a:tailEnd type="none" w="med" len="med"/>
          </a:ln>
          <a:effectLst/>
        </p:spPr>
        <p:txBody>
          <a:bodyPr/>
          <a:lstStyle/>
          <a:p>
            <a:pPr algn="just">
              <a:lnSpc>
                <a:spcPct val="150000"/>
              </a:lnSpc>
              <a:defRPr/>
            </a:pPr>
            <a:r>
              <a:rPr lang="it-IT" sz="1800" b="0" dirty="0">
                <a:solidFill>
                  <a:schemeClr val="accent2">
                    <a:lumMod val="75000"/>
                  </a:schemeClr>
                </a:solidFill>
              </a:rPr>
              <a:t>Le </a:t>
            </a:r>
            <a:r>
              <a:rPr lang="it-IT" sz="1800" dirty="0">
                <a:solidFill>
                  <a:schemeClr val="accent2">
                    <a:lumMod val="75000"/>
                  </a:schemeClr>
                </a:solidFill>
              </a:rPr>
              <a:t>materie prime</a:t>
            </a:r>
            <a:r>
              <a:rPr lang="it-IT" sz="1800" b="0" dirty="0">
                <a:solidFill>
                  <a:schemeClr val="accent2">
                    <a:lumMod val="75000"/>
                  </a:schemeClr>
                </a:solidFill>
              </a:rPr>
              <a:t>, a loro volta, entrano nei sistemi economici come </a:t>
            </a:r>
            <a:r>
              <a:rPr lang="it-IT" sz="1800" b="0" i="1" dirty="0">
                <a:solidFill>
                  <a:schemeClr val="accent2">
                    <a:lumMod val="75000"/>
                  </a:schemeClr>
                </a:solidFill>
              </a:rPr>
              <a:t>input</a:t>
            </a:r>
            <a:r>
              <a:rPr lang="it-IT" sz="1800" b="0" dirty="0">
                <a:solidFill>
                  <a:schemeClr val="accent2">
                    <a:lumMod val="75000"/>
                  </a:schemeClr>
                </a:solidFill>
              </a:rPr>
              <a:t> insieme agli altri fattori della produzione (capitale e lavoro). </a:t>
            </a:r>
          </a:p>
        </p:txBody>
      </p:sp>
      <p:sp>
        <p:nvSpPr>
          <p:cNvPr id="27" name="Rettangolo arrotondato 26"/>
          <p:cNvSpPr/>
          <p:nvPr/>
        </p:nvSpPr>
        <p:spPr bwMode="auto">
          <a:xfrm>
            <a:off x="395288" y="4425950"/>
            <a:ext cx="8497887" cy="1223963"/>
          </a:xfrm>
          <a:prstGeom prst="roundRect">
            <a:avLst/>
          </a:prstGeom>
          <a:solidFill>
            <a:schemeClr val="bg1"/>
          </a:solidFill>
          <a:ln w="25400" cap="flat" cmpd="sng" algn="ctr">
            <a:solidFill>
              <a:schemeClr val="accent2">
                <a:lumMod val="60000"/>
                <a:lumOff val="40000"/>
              </a:schemeClr>
            </a:solidFill>
            <a:prstDash val="solid"/>
            <a:round/>
            <a:headEnd type="none" w="med" len="med"/>
            <a:tailEnd type="none" w="med" len="med"/>
          </a:ln>
          <a:effectLst/>
        </p:spPr>
        <p:txBody>
          <a:bodyPr anchor="ctr"/>
          <a:lstStyle/>
          <a:p>
            <a:pPr algn="just">
              <a:lnSpc>
                <a:spcPct val="150000"/>
              </a:lnSpc>
              <a:defRPr/>
            </a:pPr>
            <a:r>
              <a:rPr lang="it-IT" sz="1800" i="1" dirty="0">
                <a:solidFill>
                  <a:schemeClr val="accent2">
                    <a:lumMod val="75000"/>
                  </a:schemeClr>
                </a:solidFill>
              </a:rPr>
              <a:t>Il sistema economico combinerà i vari fattori mediante la tecnologia per produrre come output finale prodotti, rifiuti ed inquinamento.</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olo 1"/>
          <p:cNvSpPr>
            <a:spLocks noGrp="1"/>
          </p:cNvSpPr>
          <p:nvPr>
            <p:ph type="title"/>
          </p:nvPr>
        </p:nvSpPr>
        <p:spPr>
          <a:xfrm>
            <a:off x="539750" y="60325"/>
            <a:ext cx="8513763" cy="396875"/>
          </a:xfrm>
        </p:spPr>
        <p:txBody>
          <a:bodyPr/>
          <a:lstStyle/>
          <a:p>
            <a:r>
              <a:rPr lang="it-IT"/>
              <a:t>La sostenibilità ambientale (3/3)</a:t>
            </a:r>
          </a:p>
        </p:txBody>
      </p:sp>
      <p:grpSp>
        <p:nvGrpSpPr>
          <p:cNvPr id="18435" name="Gruppo 2"/>
          <p:cNvGrpSpPr>
            <a:grpSpLocks/>
          </p:cNvGrpSpPr>
          <p:nvPr/>
        </p:nvGrpSpPr>
        <p:grpSpPr bwMode="auto">
          <a:xfrm>
            <a:off x="611188" y="2049463"/>
            <a:ext cx="8064500" cy="2936875"/>
            <a:chOff x="718253" y="3213187"/>
            <a:chExt cx="7629939" cy="2264993"/>
          </a:xfrm>
        </p:grpSpPr>
        <p:sp>
          <p:nvSpPr>
            <p:cNvPr id="4" name="CasellaDiTesto 3"/>
            <p:cNvSpPr txBox="1"/>
            <p:nvPr/>
          </p:nvSpPr>
          <p:spPr>
            <a:xfrm>
              <a:off x="718253" y="3213187"/>
              <a:ext cx="2201868" cy="783565"/>
            </a:xfrm>
            <a:prstGeom prst="rect">
              <a:avLst/>
            </a:prstGeom>
            <a:noFill/>
          </p:spPr>
          <p:txBody>
            <a:bodyPr>
              <a:spAutoFit/>
            </a:bodyPr>
            <a:lstStyle/>
            <a:p>
              <a:pPr algn="l">
                <a:defRPr/>
              </a:pPr>
              <a:r>
                <a:rPr lang="it-IT" sz="1600" dirty="0">
                  <a:solidFill>
                    <a:schemeClr val="accent6"/>
                  </a:solidFill>
                </a:rPr>
                <a:t>CAPITALE</a:t>
              </a:r>
            </a:p>
            <a:p>
              <a:pPr algn="l">
                <a:defRPr/>
              </a:pPr>
              <a:endParaRPr lang="it-IT" sz="600" dirty="0">
                <a:solidFill>
                  <a:schemeClr val="accent6"/>
                </a:solidFill>
              </a:endParaRPr>
            </a:p>
            <a:p>
              <a:pPr algn="l">
                <a:defRPr/>
              </a:pPr>
              <a:r>
                <a:rPr lang="it-IT" sz="1600" dirty="0">
                  <a:solidFill>
                    <a:schemeClr val="accent6"/>
                  </a:solidFill>
                </a:rPr>
                <a:t>LAVORO</a:t>
              </a:r>
            </a:p>
            <a:p>
              <a:pPr algn="l">
                <a:defRPr/>
              </a:pPr>
              <a:endParaRPr lang="it-IT" sz="600" dirty="0">
                <a:solidFill>
                  <a:schemeClr val="accent6"/>
                </a:solidFill>
              </a:endParaRPr>
            </a:p>
            <a:p>
              <a:pPr algn="l">
                <a:defRPr/>
              </a:pPr>
              <a:r>
                <a:rPr lang="it-IT" sz="1600" dirty="0">
                  <a:solidFill>
                    <a:schemeClr val="accent6"/>
                  </a:solidFill>
                </a:rPr>
                <a:t>MATERIE PRIME</a:t>
              </a:r>
            </a:p>
          </p:txBody>
        </p:sp>
        <p:sp>
          <p:nvSpPr>
            <p:cNvPr id="5" name="CasellaDiTesto 4"/>
            <p:cNvSpPr txBox="1"/>
            <p:nvPr/>
          </p:nvSpPr>
          <p:spPr>
            <a:xfrm>
              <a:off x="721257" y="4808476"/>
              <a:ext cx="2494749" cy="337912"/>
            </a:xfrm>
            <a:prstGeom prst="rect">
              <a:avLst/>
            </a:prstGeom>
            <a:noFill/>
          </p:spPr>
          <p:txBody>
            <a:bodyPr wrap="none">
              <a:spAutoFit/>
            </a:bodyPr>
            <a:lstStyle/>
            <a:p>
              <a:pPr algn="l">
                <a:defRPr/>
              </a:pPr>
              <a:r>
                <a:rPr lang="it-IT" sz="1600" dirty="0">
                  <a:solidFill>
                    <a:schemeClr val="accent6"/>
                  </a:solidFill>
                </a:rPr>
                <a:t>RISORSE NATURALI</a:t>
              </a:r>
            </a:p>
          </p:txBody>
        </p:sp>
        <p:cxnSp>
          <p:nvCxnSpPr>
            <p:cNvPr id="18439" name="Connettore 2 5"/>
            <p:cNvCxnSpPr>
              <a:cxnSpLocks noChangeShapeType="1"/>
            </p:cNvCxnSpPr>
            <p:nvPr/>
          </p:nvCxnSpPr>
          <p:spPr bwMode="auto">
            <a:xfrm>
              <a:off x="2070378" y="3345993"/>
              <a:ext cx="1576082" cy="222202"/>
            </a:xfrm>
            <a:prstGeom prst="straightConnector1">
              <a:avLst/>
            </a:prstGeom>
            <a:noFill/>
            <a:ln w="25400" algn="ctr">
              <a:solidFill>
                <a:schemeClr val="accent2"/>
              </a:solidFill>
              <a:round/>
              <a:headEnd/>
              <a:tailEnd type="triangle" w="med" len="med"/>
            </a:ln>
          </p:spPr>
        </p:cxnSp>
        <p:cxnSp>
          <p:nvCxnSpPr>
            <p:cNvPr id="18440" name="Connettore 2 6"/>
            <p:cNvCxnSpPr>
              <a:cxnSpLocks noChangeShapeType="1"/>
            </p:cNvCxnSpPr>
            <p:nvPr/>
          </p:nvCxnSpPr>
          <p:spPr bwMode="auto">
            <a:xfrm>
              <a:off x="1872224" y="3602039"/>
              <a:ext cx="1757301" cy="53765"/>
            </a:xfrm>
            <a:prstGeom prst="straightConnector1">
              <a:avLst/>
            </a:prstGeom>
            <a:noFill/>
            <a:ln w="25400" algn="ctr">
              <a:solidFill>
                <a:schemeClr val="accent2"/>
              </a:solidFill>
              <a:round/>
              <a:headEnd/>
              <a:tailEnd type="triangle" w="med" len="med"/>
            </a:ln>
          </p:spPr>
        </p:cxnSp>
        <p:cxnSp>
          <p:nvCxnSpPr>
            <p:cNvPr id="18441" name="Connettore 2 7"/>
            <p:cNvCxnSpPr>
              <a:cxnSpLocks noChangeShapeType="1"/>
            </p:cNvCxnSpPr>
            <p:nvPr/>
          </p:nvCxnSpPr>
          <p:spPr bwMode="auto">
            <a:xfrm flipV="1">
              <a:off x="2625738" y="3757841"/>
              <a:ext cx="1010158" cy="111100"/>
            </a:xfrm>
            <a:prstGeom prst="straightConnector1">
              <a:avLst/>
            </a:prstGeom>
            <a:noFill/>
            <a:ln w="25400" algn="ctr">
              <a:solidFill>
                <a:schemeClr val="accent2"/>
              </a:solidFill>
              <a:round/>
              <a:headEnd/>
              <a:tailEnd type="triangle" w="med" len="med"/>
            </a:ln>
          </p:spPr>
        </p:cxnSp>
        <p:cxnSp>
          <p:nvCxnSpPr>
            <p:cNvPr id="18442" name="Connettore 1 8"/>
            <p:cNvCxnSpPr>
              <a:cxnSpLocks noChangeShapeType="1"/>
            </p:cNvCxnSpPr>
            <p:nvPr/>
          </p:nvCxnSpPr>
          <p:spPr bwMode="auto">
            <a:xfrm flipH="1">
              <a:off x="1758640" y="4091141"/>
              <a:ext cx="0" cy="704956"/>
            </a:xfrm>
            <a:prstGeom prst="line">
              <a:avLst/>
            </a:prstGeom>
            <a:noFill/>
            <a:ln w="25400" algn="ctr">
              <a:solidFill>
                <a:schemeClr val="accent2"/>
              </a:solidFill>
              <a:round/>
              <a:headEnd/>
              <a:tailEnd/>
            </a:ln>
          </p:spPr>
        </p:cxnSp>
        <p:sp>
          <p:nvSpPr>
            <p:cNvPr id="10" name="Rettangolo arrotondato 9"/>
            <p:cNvSpPr/>
            <p:nvPr/>
          </p:nvSpPr>
          <p:spPr bwMode="auto">
            <a:xfrm>
              <a:off x="3683115" y="3346638"/>
              <a:ext cx="1957049" cy="719900"/>
            </a:xfrm>
            <a:prstGeom prst="roundRect">
              <a:avLst/>
            </a:prstGeom>
            <a:solidFill>
              <a:srgbClr val="CCECFF"/>
            </a:solidFill>
            <a:ln w="19050" cap="flat" cmpd="sng" algn="ctr">
              <a:solidFill>
                <a:srgbClr val="0070C0"/>
              </a:solidFill>
              <a:prstDash val="solid"/>
              <a:round/>
              <a:headEnd type="none" w="med" len="med"/>
              <a:tailEnd type="none" w="med" len="med"/>
            </a:ln>
            <a:effectLst/>
          </p:spPr>
          <p:txBody>
            <a:bodyPr anchor="ctr"/>
            <a:lstStyle/>
            <a:p>
              <a:pPr algn="ctr">
                <a:buFont typeface="Times New Roman" charset="0"/>
                <a:buNone/>
                <a:defRPr/>
              </a:pPr>
              <a:r>
                <a:rPr lang="it-IT" sz="1600" dirty="0">
                  <a:solidFill>
                    <a:schemeClr val="accent6"/>
                  </a:solidFill>
                  <a:latin typeface="Verdana" charset="0"/>
                </a:rPr>
                <a:t>SISTEMA PRODUTTIVO</a:t>
              </a:r>
            </a:p>
          </p:txBody>
        </p:sp>
        <p:cxnSp>
          <p:nvCxnSpPr>
            <p:cNvPr id="18444" name="Connettore 2 10"/>
            <p:cNvCxnSpPr>
              <a:cxnSpLocks noChangeShapeType="1"/>
            </p:cNvCxnSpPr>
            <p:nvPr/>
          </p:nvCxnSpPr>
          <p:spPr bwMode="auto">
            <a:xfrm>
              <a:off x="5724128" y="3731791"/>
              <a:ext cx="1152128" cy="0"/>
            </a:xfrm>
            <a:prstGeom prst="straightConnector1">
              <a:avLst/>
            </a:prstGeom>
            <a:noFill/>
            <a:ln w="25400" algn="ctr">
              <a:solidFill>
                <a:schemeClr val="accent2"/>
              </a:solidFill>
              <a:round/>
              <a:headEnd/>
              <a:tailEnd type="triangle" w="med" len="med"/>
            </a:ln>
          </p:spPr>
        </p:cxnSp>
        <p:sp>
          <p:nvSpPr>
            <p:cNvPr id="12" name="CasellaDiTesto 11"/>
            <p:cNvSpPr txBox="1"/>
            <p:nvPr/>
          </p:nvSpPr>
          <p:spPr>
            <a:xfrm>
              <a:off x="5679215" y="3475192"/>
              <a:ext cx="1114452" cy="337912"/>
            </a:xfrm>
            <a:prstGeom prst="rect">
              <a:avLst/>
            </a:prstGeom>
            <a:noFill/>
          </p:spPr>
          <p:txBody>
            <a:bodyPr wrap="none">
              <a:spAutoFit/>
            </a:bodyPr>
            <a:lstStyle/>
            <a:p>
              <a:pPr algn="l">
                <a:defRPr/>
              </a:pPr>
              <a:r>
                <a:rPr lang="it-IT" sz="1600" dirty="0">
                  <a:solidFill>
                    <a:schemeClr val="accent6"/>
                  </a:solidFill>
                </a:rPr>
                <a:t>prodotti</a:t>
              </a:r>
            </a:p>
          </p:txBody>
        </p:sp>
        <p:sp>
          <p:nvSpPr>
            <p:cNvPr id="13" name="CasellaDiTesto 12"/>
            <p:cNvSpPr txBox="1"/>
            <p:nvPr/>
          </p:nvSpPr>
          <p:spPr>
            <a:xfrm>
              <a:off x="6717067" y="3480089"/>
              <a:ext cx="1631125" cy="585225"/>
            </a:xfrm>
            <a:prstGeom prst="rect">
              <a:avLst/>
            </a:prstGeom>
            <a:noFill/>
          </p:spPr>
          <p:txBody>
            <a:bodyPr>
              <a:spAutoFit/>
            </a:bodyPr>
            <a:lstStyle/>
            <a:p>
              <a:pPr algn="ctr">
                <a:defRPr/>
              </a:pPr>
              <a:r>
                <a:rPr lang="it-IT" sz="1600" dirty="0">
                  <a:solidFill>
                    <a:schemeClr val="accent6"/>
                  </a:solidFill>
                </a:rPr>
                <a:t>CONSUMO FINALE</a:t>
              </a:r>
            </a:p>
          </p:txBody>
        </p:sp>
        <p:cxnSp>
          <p:nvCxnSpPr>
            <p:cNvPr id="18447" name="Connettore 1 13"/>
            <p:cNvCxnSpPr>
              <a:cxnSpLocks noChangeShapeType="1"/>
            </p:cNvCxnSpPr>
            <p:nvPr/>
          </p:nvCxnSpPr>
          <p:spPr bwMode="auto">
            <a:xfrm flipH="1">
              <a:off x="4644008" y="4079131"/>
              <a:ext cx="0" cy="864096"/>
            </a:xfrm>
            <a:prstGeom prst="line">
              <a:avLst/>
            </a:prstGeom>
            <a:noFill/>
            <a:ln w="25400" algn="ctr">
              <a:solidFill>
                <a:srgbClr val="FF0000"/>
              </a:solidFill>
              <a:round/>
              <a:headEnd/>
              <a:tailEnd/>
            </a:ln>
          </p:spPr>
        </p:cxnSp>
        <p:cxnSp>
          <p:nvCxnSpPr>
            <p:cNvPr id="18448" name="Connettore 2 14"/>
            <p:cNvCxnSpPr>
              <a:cxnSpLocks noChangeShapeType="1"/>
            </p:cNvCxnSpPr>
            <p:nvPr/>
          </p:nvCxnSpPr>
          <p:spPr bwMode="auto">
            <a:xfrm flipH="1">
              <a:off x="3275856" y="4930527"/>
              <a:ext cx="1368152" cy="0"/>
            </a:xfrm>
            <a:prstGeom prst="straightConnector1">
              <a:avLst/>
            </a:prstGeom>
            <a:noFill/>
            <a:ln w="25400" algn="ctr">
              <a:solidFill>
                <a:srgbClr val="FF0000"/>
              </a:solidFill>
              <a:round/>
              <a:headEnd/>
              <a:tailEnd type="triangle" w="med" len="med"/>
            </a:ln>
          </p:spPr>
        </p:cxnSp>
        <p:cxnSp>
          <p:nvCxnSpPr>
            <p:cNvPr id="18449" name="Connettore 1 15"/>
            <p:cNvCxnSpPr>
              <a:cxnSpLocks noChangeShapeType="1"/>
            </p:cNvCxnSpPr>
            <p:nvPr/>
          </p:nvCxnSpPr>
          <p:spPr bwMode="auto">
            <a:xfrm flipH="1">
              <a:off x="7622361" y="4151139"/>
              <a:ext cx="0" cy="864096"/>
            </a:xfrm>
            <a:prstGeom prst="line">
              <a:avLst/>
            </a:prstGeom>
            <a:noFill/>
            <a:ln w="25400" algn="ctr">
              <a:solidFill>
                <a:srgbClr val="FF0000"/>
              </a:solidFill>
              <a:round/>
              <a:headEnd/>
              <a:tailEnd/>
            </a:ln>
          </p:spPr>
        </p:cxnSp>
        <p:cxnSp>
          <p:nvCxnSpPr>
            <p:cNvPr id="18450" name="Connettore 2 16"/>
            <p:cNvCxnSpPr>
              <a:cxnSpLocks noChangeShapeType="1"/>
            </p:cNvCxnSpPr>
            <p:nvPr/>
          </p:nvCxnSpPr>
          <p:spPr bwMode="auto">
            <a:xfrm flipH="1">
              <a:off x="3288556" y="5002535"/>
              <a:ext cx="4320000" cy="0"/>
            </a:xfrm>
            <a:prstGeom prst="straightConnector1">
              <a:avLst/>
            </a:prstGeom>
            <a:noFill/>
            <a:ln w="25400" algn="ctr">
              <a:solidFill>
                <a:srgbClr val="FF0000"/>
              </a:solidFill>
              <a:round/>
              <a:headEnd/>
              <a:tailEnd type="triangle" w="med" len="med"/>
            </a:ln>
          </p:spPr>
        </p:cxnSp>
        <p:cxnSp>
          <p:nvCxnSpPr>
            <p:cNvPr id="18451" name="Connettore 1 17"/>
            <p:cNvCxnSpPr>
              <a:cxnSpLocks noChangeShapeType="1"/>
            </p:cNvCxnSpPr>
            <p:nvPr/>
          </p:nvCxnSpPr>
          <p:spPr bwMode="auto">
            <a:xfrm>
              <a:off x="7753052" y="4138439"/>
              <a:ext cx="0" cy="936104"/>
            </a:xfrm>
            <a:prstGeom prst="line">
              <a:avLst/>
            </a:prstGeom>
            <a:noFill/>
            <a:ln w="25400" algn="ctr">
              <a:solidFill>
                <a:srgbClr val="92D050"/>
              </a:solidFill>
              <a:round/>
              <a:headEnd type="triangle" w="med" len="med"/>
              <a:tailEnd/>
            </a:ln>
          </p:spPr>
        </p:cxnSp>
        <p:cxnSp>
          <p:nvCxnSpPr>
            <p:cNvPr id="18452" name="Connettore 2 18"/>
            <p:cNvCxnSpPr>
              <a:cxnSpLocks noChangeShapeType="1"/>
            </p:cNvCxnSpPr>
            <p:nvPr/>
          </p:nvCxnSpPr>
          <p:spPr bwMode="auto">
            <a:xfrm flipH="1">
              <a:off x="3309140" y="5074543"/>
              <a:ext cx="4443912" cy="4192"/>
            </a:xfrm>
            <a:prstGeom prst="straightConnector1">
              <a:avLst/>
            </a:prstGeom>
            <a:noFill/>
            <a:ln w="25400" algn="ctr">
              <a:solidFill>
                <a:srgbClr val="92D050"/>
              </a:solidFill>
              <a:round/>
              <a:headEnd/>
              <a:tailEnd/>
            </a:ln>
          </p:spPr>
        </p:cxnSp>
        <p:sp>
          <p:nvSpPr>
            <p:cNvPr id="18453" name="CasellaDiTesto 19"/>
            <p:cNvSpPr txBox="1">
              <a:spLocks noChangeArrowheads="1"/>
            </p:cNvSpPr>
            <p:nvPr/>
          </p:nvSpPr>
          <p:spPr bwMode="auto">
            <a:xfrm>
              <a:off x="4716017" y="4282455"/>
              <a:ext cx="1656184" cy="523220"/>
            </a:xfrm>
            <a:prstGeom prst="rect">
              <a:avLst/>
            </a:prstGeom>
            <a:noFill/>
            <a:ln w="9525">
              <a:noFill/>
              <a:miter lim="800000"/>
              <a:headEnd/>
              <a:tailEnd/>
            </a:ln>
          </p:spPr>
          <p:txBody>
            <a:bodyPr>
              <a:spAutoFit/>
            </a:bodyPr>
            <a:lstStyle/>
            <a:p>
              <a:pPr algn="l"/>
              <a:r>
                <a:rPr lang="it-IT" sz="1400" i="1">
                  <a:solidFill>
                    <a:srgbClr val="FF0000"/>
                  </a:solidFill>
                </a:rPr>
                <a:t>Rifiuti ed inquinamento</a:t>
              </a:r>
            </a:p>
          </p:txBody>
        </p:sp>
        <p:sp>
          <p:nvSpPr>
            <p:cNvPr id="18454" name="CasellaDiTesto 20"/>
            <p:cNvSpPr txBox="1">
              <a:spLocks noChangeArrowheads="1"/>
            </p:cNvSpPr>
            <p:nvPr/>
          </p:nvSpPr>
          <p:spPr bwMode="auto">
            <a:xfrm>
              <a:off x="4056351" y="5074543"/>
              <a:ext cx="3684001" cy="403637"/>
            </a:xfrm>
            <a:prstGeom prst="rect">
              <a:avLst/>
            </a:prstGeom>
            <a:noFill/>
            <a:ln w="9525">
              <a:noFill/>
              <a:miter lim="800000"/>
              <a:headEnd/>
              <a:tailEnd/>
            </a:ln>
          </p:spPr>
          <p:txBody>
            <a:bodyPr>
              <a:spAutoFit/>
            </a:bodyPr>
            <a:lstStyle/>
            <a:p>
              <a:pPr algn="just"/>
              <a:r>
                <a:rPr lang="it-IT" sz="1400" i="1">
                  <a:solidFill>
                    <a:srgbClr val="00B050"/>
                  </a:solidFill>
                </a:rPr>
                <a:t>Il piacere di camminare in un bosco o ammirare un paesaggio</a:t>
              </a:r>
            </a:p>
          </p:txBody>
        </p:sp>
      </p:grpSp>
      <p:sp>
        <p:nvSpPr>
          <p:cNvPr id="18436" name="Rettangolo 30"/>
          <p:cNvSpPr>
            <a:spLocks noChangeArrowheads="1"/>
          </p:cNvSpPr>
          <p:nvPr/>
        </p:nvSpPr>
        <p:spPr bwMode="auto">
          <a:xfrm>
            <a:off x="539750" y="1116013"/>
            <a:ext cx="7488238" cy="430212"/>
          </a:xfrm>
          <a:prstGeom prst="rect">
            <a:avLst/>
          </a:prstGeom>
          <a:noFill/>
          <a:ln w="9525">
            <a:noFill/>
            <a:miter lim="800000"/>
            <a:headEnd/>
            <a:tailEnd/>
          </a:ln>
        </p:spPr>
        <p:txBody>
          <a:bodyPr>
            <a:spAutoFit/>
          </a:bodyPr>
          <a:lstStyle/>
          <a:p>
            <a:pPr algn="just"/>
            <a:r>
              <a:rPr lang="it-IT">
                <a:solidFill>
                  <a:schemeClr val="tx1"/>
                </a:solidFill>
              </a:rPr>
              <a:t>La relazione tra le funzioni dell’ambiente</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olo 1"/>
          <p:cNvSpPr>
            <a:spLocks noGrp="1"/>
          </p:cNvSpPr>
          <p:nvPr>
            <p:ph type="title"/>
          </p:nvPr>
        </p:nvSpPr>
        <p:spPr/>
        <p:txBody>
          <a:bodyPr/>
          <a:lstStyle/>
          <a:p>
            <a:r>
              <a:rPr lang="it-IT"/>
              <a:t>La sostenibilità economica</a:t>
            </a:r>
          </a:p>
        </p:txBody>
      </p:sp>
      <p:sp>
        <p:nvSpPr>
          <p:cNvPr id="19459" name="Rettangolo 2"/>
          <p:cNvSpPr>
            <a:spLocks noChangeArrowheads="1"/>
          </p:cNvSpPr>
          <p:nvPr/>
        </p:nvSpPr>
        <p:spPr bwMode="auto">
          <a:xfrm>
            <a:off x="395289" y="1242725"/>
            <a:ext cx="8137151" cy="2585323"/>
          </a:xfrm>
          <a:prstGeom prst="rect">
            <a:avLst/>
          </a:prstGeom>
          <a:noFill/>
          <a:ln w="9525">
            <a:noFill/>
            <a:miter lim="800000"/>
            <a:headEnd/>
            <a:tailEnd/>
          </a:ln>
        </p:spPr>
        <p:txBody>
          <a:bodyPr wrap="square">
            <a:spAutoFit/>
          </a:bodyPr>
          <a:lstStyle/>
          <a:p>
            <a:pPr algn="just">
              <a:lnSpc>
                <a:spcPct val="150000"/>
              </a:lnSpc>
            </a:pPr>
            <a:r>
              <a:rPr lang="it-IT" sz="1800" b="0" dirty="0">
                <a:solidFill>
                  <a:schemeClr val="tx1"/>
                </a:solidFill>
              </a:rPr>
              <a:t>La sostenibilità economica può essere definita come la capacità di un sistema economico di generare una crescita duratura degli indicatori economici e, in particolare, la capacità di generare </a:t>
            </a:r>
            <a:r>
              <a:rPr lang="it-IT" sz="1800" dirty="0">
                <a:solidFill>
                  <a:schemeClr val="tx1"/>
                </a:solidFill>
              </a:rPr>
              <a:t>reddito</a:t>
            </a:r>
            <a:r>
              <a:rPr lang="it-IT" sz="1800" b="0" dirty="0">
                <a:solidFill>
                  <a:schemeClr val="tx1"/>
                </a:solidFill>
              </a:rPr>
              <a:t> e </a:t>
            </a:r>
            <a:r>
              <a:rPr lang="it-IT" sz="1800" dirty="0">
                <a:solidFill>
                  <a:schemeClr val="tx1"/>
                </a:solidFill>
              </a:rPr>
              <a:t>lavoro</a:t>
            </a:r>
            <a:r>
              <a:rPr lang="it-IT" sz="1800" b="0" dirty="0">
                <a:solidFill>
                  <a:schemeClr val="tx1"/>
                </a:solidFill>
              </a:rPr>
              <a:t> per il sostentamento delle popolazioni. </a:t>
            </a:r>
          </a:p>
          <a:p>
            <a:pPr algn="just">
              <a:lnSpc>
                <a:spcPct val="150000"/>
              </a:lnSpc>
            </a:pPr>
            <a:endParaRPr lang="it-IT" sz="1800" b="0" dirty="0">
              <a:solidFill>
                <a:schemeClr val="tx1"/>
              </a:solidFill>
            </a:endParaRPr>
          </a:p>
          <a:p>
            <a:pPr algn="just">
              <a:lnSpc>
                <a:spcPct val="150000"/>
              </a:lnSpc>
            </a:pPr>
            <a:endParaRPr lang="it-IT" sz="1800" b="0" dirty="0">
              <a:solidFill>
                <a:schemeClr val="tx1"/>
              </a:solidFill>
            </a:endParaRPr>
          </a:p>
        </p:txBody>
      </p:sp>
      <p:pic>
        <p:nvPicPr>
          <p:cNvPr id="4" name="Immagine 1"/>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220072" y="3562375"/>
            <a:ext cx="3240360" cy="21042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olo 1"/>
          <p:cNvSpPr>
            <a:spLocks noGrp="1"/>
          </p:cNvSpPr>
          <p:nvPr>
            <p:ph type="title"/>
          </p:nvPr>
        </p:nvSpPr>
        <p:spPr/>
        <p:txBody>
          <a:bodyPr/>
          <a:lstStyle/>
          <a:p>
            <a:r>
              <a:rPr lang="it-IT" dirty="0"/>
              <a:t>La sostenibilità socio-istituzionale</a:t>
            </a:r>
          </a:p>
        </p:txBody>
      </p:sp>
      <p:pic>
        <p:nvPicPr>
          <p:cNvPr id="52226" name="Picture 2" descr="https://encrypted-tbn1.gstatic.com/images?q=tbn:ANd9GcSUWlbgGfG8De2Pgd5KSbX4eYZABKhF3X4WUnXhXFaV-kA-_kc2_w"/>
          <p:cNvPicPr>
            <a:picLocks noChangeAspect="1" noChangeArrowheads="1"/>
          </p:cNvPicPr>
          <p:nvPr/>
        </p:nvPicPr>
        <p:blipFill>
          <a:blip r:embed="rId3"/>
          <a:srcRect/>
          <a:stretch>
            <a:fillRect/>
          </a:stretch>
        </p:blipFill>
        <p:spPr bwMode="auto">
          <a:xfrm>
            <a:off x="6071939" y="4138439"/>
            <a:ext cx="2676525" cy="1704976"/>
          </a:xfrm>
          <a:prstGeom prst="rect">
            <a:avLst/>
          </a:prstGeom>
          <a:noFill/>
        </p:spPr>
      </p:pic>
      <p:sp>
        <p:nvSpPr>
          <p:cNvPr id="8" name="Rettangolo 7"/>
          <p:cNvSpPr/>
          <p:nvPr/>
        </p:nvSpPr>
        <p:spPr>
          <a:xfrm>
            <a:off x="611560" y="1186111"/>
            <a:ext cx="8136904" cy="2585323"/>
          </a:xfrm>
          <a:prstGeom prst="rect">
            <a:avLst/>
          </a:prstGeom>
        </p:spPr>
        <p:txBody>
          <a:bodyPr wrap="square">
            <a:spAutoFit/>
          </a:bodyPr>
          <a:lstStyle/>
          <a:p>
            <a:pPr algn="just">
              <a:lnSpc>
                <a:spcPct val="150000"/>
              </a:lnSpc>
            </a:pPr>
            <a:r>
              <a:rPr lang="it-IT" sz="1800" b="0" dirty="0">
                <a:solidFill>
                  <a:schemeClr val="tx1"/>
                </a:solidFill>
              </a:rPr>
              <a:t>La </a:t>
            </a:r>
            <a:r>
              <a:rPr lang="it-IT" sz="1800" dirty="0">
                <a:solidFill>
                  <a:schemeClr val="tx1"/>
                </a:solidFill>
              </a:rPr>
              <a:t>sostenibilità sociale </a:t>
            </a:r>
            <a:r>
              <a:rPr lang="it-IT" sz="1800" b="0" dirty="0">
                <a:solidFill>
                  <a:schemeClr val="tx1"/>
                </a:solidFill>
              </a:rPr>
              <a:t>è la capacità di garantire condizioni di benessere umano (sicurezza, salute, istruzione) equamente distribuite per classi e per genere.</a:t>
            </a:r>
          </a:p>
          <a:p>
            <a:pPr algn="just">
              <a:lnSpc>
                <a:spcPct val="150000"/>
              </a:lnSpc>
            </a:pPr>
            <a:endParaRPr lang="it-IT" sz="1800" b="0" dirty="0">
              <a:solidFill>
                <a:schemeClr val="tx1"/>
              </a:solidFill>
            </a:endParaRPr>
          </a:p>
          <a:p>
            <a:pPr algn="just">
              <a:lnSpc>
                <a:spcPct val="150000"/>
              </a:lnSpc>
            </a:pPr>
            <a:r>
              <a:rPr lang="it-IT" sz="1800" b="0" dirty="0">
                <a:solidFill>
                  <a:schemeClr val="tx1"/>
                </a:solidFill>
              </a:rPr>
              <a:t>La </a:t>
            </a:r>
            <a:r>
              <a:rPr lang="it-IT" sz="1800" dirty="0">
                <a:solidFill>
                  <a:schemeClr val="tx1"/>
                </a:solidFill>
              </a:rPr>
              <a:t>sostenibilità istituzionale</a:t>
            </a:r>
            <a:r>
              <a:rPr lang="it-IT" sz="1800" b="0" dirty="0">
                <a:solidFill>
                  <a:schemeClr val="tx1"/>
                </a:solidFill>
              </a:rPr>
              <a:t> è la capacità di assicurare le condizioni di stabilità, giustizia, democrazia e partecipazione</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olo 1"/>
          <p:cNvSpPr>
            <a:spLocks noGrp="1"/>
          </p:cNvSpPr>
          <p:nvPr>
            <p:ph type="title"/>
          </p:nvPr>
        </p:nvSpPr>
        <p:spPr/>
        <p:txBody>
          <a:bodyPr/>
          <a:lstStyle/>
          <a:p>
            <a:r>
              <a:rPr lang="it-IT" dirty="0"/>
              <a:t>Il modello “istituzionale” della </a:t>
            </a:r>
            <a:r>
              <a:rPr lang="it-IT" i="1" dirty="0"/>
              <a:t>Triple Bottom Line</a:t>
            </a:r>
            <a:r>
              <a:rPr lang="it-IT" dirty="0"/>
              <a:t> </a:t>
            </a:r>
          </a:p>
        </p:txBody>
      </p:sp>
      <p:sp>
        <p:nvSpPr>
          <p:cNvPr id="21507" name="CasellaDiTesto 23"/>
          <p:cNvSpPr txBox="1">
            <a:spLocks noChangeArrowheads="1"/>
          </p:cNvSpPr>
          <p:nvPr/>
        </p:nvSpPr>
        <p:spPr bwMode="auto">
          <a:xfrm>
            <a:off x="5202238" y="969963"/>
            <a:ext cx="3833812" cy="4524375"/>
          </a:xfrm>
          <a:prstGeom prst="rect">
            <a:avLst/>
          </a:prstGeom>
          <a:noFill/>
          <a:ln w="9525">
            <a:noFill/>
            <a:miter lim="800000"/>
            <a:headEnd/>
            <a:tailEnd/>
          </a:ln>
        </p:spPr>
        <p:txBody>
          <a:bodyPr>
            <a:spAutoFit/>
          </a:bodyPr>
          <a:lstStyle/>
          <a:p>
            <a:pPr algn="just"/>
            <a:r>
              <a:rPr lang="it-IT" sz="1600" b="0" dirty="0">
                <a:solidFill>
                  <a:schemeClr val="tx1"/>
                </a:solidFill>
              </a:rPr>
              <a:t>Le tre dimensioni dello sviluppo sostenibile (definite “pilastri”) sono gerarchicamente uguali e tra loro interagenti.</a:t>
            </a:r>
          </a:p>
          <a:p>
            <a:pPr algn="just"/>
            <a:r>
              <a:rPr lang="it-IT" sz="1600" b="0" dirty="0">
                <a:solidFill>
                  <a:schemeClr val="tx1"/>
                </a:solidFill>
              </a:rPr>
              <a:t>Al venir meno di una delle tre “sostenibilità”, anche le altre sono a rischio.</a:t>
            </a:r>
          </a:p>
          <a:p>
            <a:pPr algn="just"/>
            <a:endParaRPr lang="it-IT" sz="1600" b="0" dirty="0">
              <a:solidFill>
                <a:schemeClr val="tx1"/>
              </a:solidFill>
            </a:endParaRPr>
          </a:p>
          <a:p>
            <a:pPr algn="just"/>
            <a:endParaRPr lang="it-IT" sz="1600" b="0" dirty="0">
              <a:solidFill>
                <a:schemeClr val="tx1"/>
              </a:solidFill>
            </a:endParaRPr>
          </a:p>
          <a:p>
            <a:pPr algn="just"/>
            <a:r>
              <a:rPr lang="it-IT" sz="1600" dirty="0">
                <a:solidFill>
                  <a:schemeClr val="tx1"/>
                </a:solidFill>
              </a:rPr>
              <a:t>Critiche:</a:t>
            </a:r>
          </a:p>
          <a:p>
            <a:pPr algn="just"/>
            <a:endParaRPr lang="it-IT" sz="1600" b="0" dirty="0">
              <a:solidFill>
                <a:schemeClr val="tx1"/>
              </a:solidFill>
            </a:endParaRPr>
          </a:p>
          <a:p>
            <a:pPr algn="just">
              <a:buFontTx/>
              <a:buChar char="-"/>
            </a:pPr>
            <a:r>
              <a:rPr lang="it-IT" sz="1600" b="0" i="1" dirty="0">
                <a:solidFill>
                  <a:schemeClr val="tx1"/>
                </a:solidFill>
              </a:rPr>
              <a:t> Trade-off</a:t>
            </a:r>
            <a:r>
              <a:rPr lang="it-IT" sz="1600" b="0" dirty="0">
                <a:solidFill>
                  <a:schemeClr val="tx1"/>
                </a:solidFill>
              </a:rPr>
              <a:t> tra le dimensioni individuate (Ballet, </a:t>
            </a:r>
            <a:r>
              <a:rPr lang="it-IT" sz="1600" b="0" dirty="0" err="1">
                <a:solidFill>
                  <a:schemeClr val="tx1"/>
                </a:solidFill>
              </a:rPr>
              <a:t>Dubois</a:t>
            </a:r>
            <a:r>
              <a:rPr lang="it-IT" sz="1600" b="0" dirty="0">
                <a:solidFill>
                  <a:schemeClr val="tx1"/>
                </a:solidFill>
              </a:rPr>
              <a:t> e </a:t>
            </a:r>
            <a:r>
              <a:rPr lang="it-IT" sz="1600" b="0" dirty="0" err="1">
                <a:solidFill>
                  <a:schemeClr val="tx1"/>
                </a:solidFill>
              </a:rPr>
              <a:t>Mahieu</a:t>
            </a:r>
            <a:r>
              <a:rPr lang="it-IT" sz="1600" b="0" dirty="0">
                <a:solidFill>
                  <a:schemeClr val="tx1"/>
                </a:solidFill>
              </a:rPr>
              <a:t>, 2002);</a:t>
            </a:r>
          </a:p>
          <a:p>
            <a:pPr algn="just">
              <a:buFontTx/>
              <a:buChar char="-"/>
            </a:pPr>
            <a:endParaRPr lang="it-IT" sz="1600" b="0" dirty="0">
              <a:solidFill>
                <a:schemeClr val="tx1"/>
              </a:solidFill>
            </a:endParaRPr>
          </a:p>
          <a:p>
            <a:pPr algn="just">
              <a:buFontTx/>
              <a:buChar char="-"/>
            </a:pPr>
            <a:r>
              <a:rPr lang="it-IT" sz="1600" b="0" dirty="0">
                <a:solidFill>
                  <a:schemeClr val="tx1"/>
                </a:solidFill>
              </a:rPr>
              <a:t> Non si indica alcuna gerarchia tra i tre pilastri della sostenibilità (</a:t>
            </a:r>
            <a:r>
              <a:rPr lang="it-IT" sz="1600" b="0" dirty="0" err="1">
                <a:solidFill>
                  <a:schemeClr val="tx1"/>
                </a:solidFill>
              </a:rPr>
              <a:t>Lehtonen</a:t>
            </a:r>
            <a:r>
              <a:rPr lang="it-IT" sz="1600" b="0" dirty="0">
                <a:solidFill>
                  <a:schemeClr val="tx1"/>
                </a:solidFill>
              </a:rPr>
              <a:t>, 2004).</a:t>
            </a:r>
          </a:p>
        </p:txBody>
      </p:sp>
      <p:grpSp>
        <p:nvGrpSpPr>
          <p:cNvPr id="21508" name="Gruppo 20"/>
          <p:cNvGrpSpPr>
            <a:grpSpLocks/>
          </p:cNvGrpSpPr>
          <p:nvPr/>
        </p:nvGrpSpPr>
        <p:grpSpPr bwMode="auto">
          <a:xfrm>
            <a:off x="90488" y="969963"/>
            <a:ext cx="5075236" cy="4762500"/>
            <a:chOff x="90168" y="970088"/>
            <a:chExt cx="5075903" cy="4763135"/>
          </a:xfrm>
        </p:grpSpPr>
        <p:sp>
          <p:nvSpPr>
            <p:cNvPr id="13" name="Ovale 12"/>
            <p:cNvSpPr/>
            <p:nvPr/>
          </p:nvSpPr>
          <p:spPr bwMode="auto">
            <a:xfrm rot="5400000">
              <a:off x="987219" y="882768"/>
              <a:ext cx="3208765" cy="3383406"/>
            </a:xfrm>
            <a:prstGeom prst="ellipse">
              <a:avLst/>
            </a:prstGeom>
            <a:noFill/>
            <a:ln w="25400" cap="flat" cmpd="sng" algn="ctr">
              <a:solidFill>
                <a:schemeClr val="accent6">
                  <a:lumMod val="40000"/>
                  <a:lumOff val="60000"/>
                </a:schemeClr>
              </a:solidFill>
              <a:prstDash val="solid"/>
              <a:round/>
              <a:headEnd type="none" w="med" len="med"/>
              <a:tailEnd type="none" w="med" len="med"/>
            </a:ln>
            <a:effectLst/>
          </p:spPr>
          <p:txBody>
            <a:bodyPr/>
            <a:lstStyle/>
            <a:p>
              <a:pPr>
                <a:buFont typeface="Times New Roman" charset="0"/>
                <a:buNone/>
                <a:defRPr/>
              </a:pPr>
              <a:endParaRPr lang="it-IT">
                <a:latin typeface="Verdana" charset="0"/>
              </a:endParaRPr>
            </a:p>
          </p:txBody>
        </p:sp>
        <p:sp>
          <p:nvSpPr>
            <p:cNvPr id="11" name="Ovale 10"/>
            <p:cNvSpPr/>
            <p:nvPr/>
          </p:nvSpPr>
          <p:spPr bwMode="auto">
            <a:xfrm rot="684632">
              <a:off x="90168" y="2457773"/>
              <a:ext cx="3246863" cy="2924565"/>
            </a:xfrm>
            <a:prstGeom prst="ellipse">
              <a:avLst/>
            </a:prstGeom>
            <a:noFill/>
            <a:ln w="25400" cap="flat" cmpd="sng" algn="ctr">
              <a:solidFill>
                <a:schemeClr val="accent6">
                  <a:lumMod val="40000"/>
                  <a:lumOff val="60000"/>
                </a:schemeClr>
              </a:solidFill>
              <a:prstDash val="solid"/>
              <a:round/>
              <a:headEnd type="none" w="med" len="med"/>
              <a:tailEnd type="none" w="med" len="med"/>
            </a:ln>
            <a:effectLst/>
          </p:spPr>
          <p:txBody>
            <a:bodyPr/>
            <a:lstStyle/>
            <a:p>
              <a:pPr>
                <a:buFont typeface="Times New Roman" charset="0"/>
                <a:buNone/>
                <a:defRPr/>
              </a:pPr>
              <a:endParaRPr lang="it-IT">
                <a:latin typeface="Verdana" charset="0"/>
              </a:endParaRPr>
            </a:p>
          </p:txBody>
        </p:sp>
        <p:sp>
          <p:nvSpPr>
            <p:cNvPr id="12" name="Ovale 11"/>
            <p:cNvSpPr/>
            <p:nvPr/>
          </p:nvSpPr>
          <p:spPr bwMode="auto">
            <a:xfrm rot="20798281">
              <a:off x="1919208" y="2386327"/>
              <a:ext cx="3246863" cy="3007126"/>
            </a:xfrm>
            <a:prstGeom prst="ellipse">
              <a:avLst/>
            </a:prstGeom>
            <a:noFill/>
            <a:ln w="25400" cap="flat" cmpd="sng" algn="ctr">
              <a:solidFill>
                <a:schemeClr val="accent6">
                  <a:lumMod val="40000"/>
                  <a:lumOff val="60000"/>
                </a:schemeClr>
              </a:solidFill>
              <a:prstDash val="solid"/>
              <a:round/>
              <a:headEnd type="none" w="med" len="med"/>
              <a:tailEnd type="none" w="med" len="med"/>
            </a:ln>
            <a:effectLst/>
          </p:spPr>
          <p:txBody>
            <a:bodyPr/>
            <a:lstStyle/>
            <a:p>
              <a:pPr>
                <a:buFont typeface="Times New Roman" charset="0"/>
                <a:buNone/>
                <a:defRPr/>
              </a:pPr>
              <a:endParaRPr lang="it-IT">
                <a:latin typeface="Verdana" charset="0"/>
              </a:endParaRPr>
            </a:p>
          </p:txBody>
        </p:sp>
        <p:sp>
          <p:nvSpPr>
            <p:cNvPr id="7" name="Text Box 8"/>
            <p:cNvSpPr txBox="1">
              <a:spLocks noChangeArrowheads="1"/>
            </p:cNvSpPr>
            <p:nvPr/>
          </p:nvSpPr>
          <p:spPr bwMode="auto">
            <a:xfrm>
              <a:off x="265362" y="4383668"/>
              <a:ext cx="1570243" cy="369936"/>
            </a:xfrm>
            <a:prstGeom prst="rect">
              <a:avLst/>
            </a:prstGeom>
            <a:noFill/>
            <a:ln w="9525">
              <a:noFill/>
              <a:miter lim="800000"/>
              <a:headEnd/>
              <a:tailEnd/>
            </a:ln>
            <a:effectLst/>
          </p:spPr>
          <p:txBody>
            <a:bodyPr wrap="none">
              <a:spAutoFit/>
            </a:bodyPr>
            <a:lstStyle/>
            <a:p>
              <a:pPr>
                <a:buFont typeface="Times New Roman" charset="0"/>
                <a:buNone/>
                <a:defRPr/>
              </a:pPr>
              <a:r>
                <a:rPr lang="it-IT" sz="1600" dirty="0">
                  <a:solidFill>
                    <a:schemeClr val="accent2"/>
                  </a:solidFill>
                  <a:latin typeface="+mj-lt"/>
                  <a:cs typeface="Times New Roman" pitchFamily="18" charset="0"/>
                </a:rPr>
                <a:t>Ambientale</a:t>
              </a:r>
              <a:r>
                <a:rPr lang="it-IT" sz="1800" dirty="0">
                  <a:solidFill>
                    <a:schemeClr val="accent2"/>
                  </a:solidFill>
                  <a:latin typeface="+mj-lt"/>
                  <a:cs typeface="Times New Roman" pitchFamily="18" charset="0"/>
                </a:rPr>
                <a:t> </a:t>
              </a:r>
            </a:p>
          </p:txBody>
        </p:sp>
        <p:sp>
          <p:nvSpPr>
            <p:cNvPr id="8" name="Text Box 9"/>
            <p:cNvSpPr txBox="1">
              <a:spLocks noChangeArrowheads="1"/>
            </p:cNvSpPr>
            <p:nvPr/>
          </p:nvSpPr>
          <p:spPr bwMode="auto">
            <a:xfrm>
              <a:off x="2699815" y="4383668"/>
              <a:ext cx="2390712" cy="338599"/>
            </a:xfrm>
            <a:prstGeom prst="rect">
              <a:avLst/>
            </a:prstGeom>
            <a:noFill/>
            <a:ln w="9525">
              <a:noFill/>
              <a:miter lim="800000"/>
              <a:headEnd/>
              <a:tailEnd/>
            </a:ln>
            <a:effectLst/>
          </p:spPr>
          <p:txBody>
            <a:bodyPr wrap="none">
              <a:spAutoFit/>
            </a:bodyPr>
            <a:lstStyle/>
            <a:p>
              <a:pPr algn="ctr">
                <a:buFont typeface="Times New Roman" charset="0"/>
                <a:buNone/>
                <a:defRPr/>
              </a:pPr>
              <a:r>
                <a:rPr lang="it-IT" sz="1600" dirty="0">
                  <a:solidFill>
                    <a:schemeClr val="accent2"/>
                  </a:solidFill>
                  <a:latin typeface="+mj-lt"/>
                  <a:cs typeface="Times New Roman" pitchFamily="18" charset="0"/>
                </a:rPr>
                <a:t>Socio-istituzionale </a:t>
              </a:r>
            </a:p>
          </p:txBody>
        </p:sp>
        <p:sp>
          <p:nvSpPr>
            <p:cNvPr id="9" name="Text Box 10"/>
            <p:cNvSpPr txBox="1">
              <a:spLocks noChangeArrowheads="1"/>
            </p:cNvSpPr>
            <p:nvPr/>
          </p:nvSpPr>
          <p:spPr bwMode="auto">
            <a:xfrm>
              <a:off x="1917620" y="1979873"/>
              <a:ext cx="1420999" cy="338182"/>
            </a:xfrm>
            <a:prstGeom prst="rect">
              <a:avLst/>
            </a:prstGeom>
            <a:noFill/>
            <a:ln w="9525">
              <a:noFill/>
              <a:miter lim="800000"/>
              <a:headEnd/>
              <a:tailEnd/>
            </a:ln>
            <a:effectLst/>
          </p:spPr>
          <p:txBody>
            <a:bodyPr wrap="none">
              <a:spAutoFit/>
            </a:bodyPr>
            <a:lstStyle/>
            <a:p>
              <a:pPr algn="ctr">
                <a:buFont typeface="Times New Roman" charset="0"/>
                <a:buNone/>
                <a:defRPr/>
              </a:pPr>
              <a:r>
                <a:rPr lang="it-IT" sz="1600" dirty="0">
                  <a:solidFill>
                    <a:schemeClr val="accent2"/>
                  </a:solidFill>
                  <a:latin typeface="+mj-lt"/>
                  <a:cs typeface="Times New Roman" pitchFamily="18" charset="0"/>
                </a:rPr>
                <a:t>Economico</a:t>
              </a:r>
            </a:p>
          </p:txBody>
        </p:sp>
        <p:sp>
          <p:nvSpPr>
            <p:cNvPr id="10" name="AutoShape 12"/>
            <p:cNvSpPr>
              <a:spLocks noChangeArrowheads="1"/>
            </p:cNvSpPr>
            <p:nvPr/>
          </p:nvSpPr>
          <p:spPr bwMode="auto">
            <a:xfrm>
              <a:off x="842742" y="2330756"/>
              <a:ext cx="3572344" cy="2086253"/>
            </a:xfrm>
            <a:prstGeom prst="triangle">
              <a:avLst>
                <a:gd name="adj" fmla="val 50000"/>
              </a:avLst>
            </a:prstGeom>
            <a:noFill/>
            <a:ln w="44450">
              <a:solidFill>
                <a:srgbClr val="CCECFF"/>
              </a:solidFill>
              <a:miter lim="800000"/>
              <a:headEnd/>
              <a:tailEnd/>
            </a:ln>
            <a:effectLst/>
          </p:spPr>
          <p:txBody>
            <a:bodyPr wrap="none" anchor="ctr"/>
            <a:lstStyle/>
            <a:p>
              <a:pPr algn="ctr">
                <a:buFont typeface="Times New Roman" charset="0"/>
                <a:buNone/>
                <a:defRPr/>
              </a:pPr>
              <a:endParaRPr lang="it-IT" sz="1800" i="1">
                <a:latin typeface="+mj-lt"/>
                <a:cs typeface="Times New Roman" pitchFamily="18" charset="0"/>
              </a:endParaRPr>
            </a:p>
          </p:txBody>
        </p:sp>
        <p:sp>
          <p:nvSpPr>
            <p:cNvPr id="6" name="AutoShape 4"/>
            <p:cNvSpPr>
              <a:spLocks noChangeArrowheads="1"/>
            </p:cNvSpPr>
            <p:nvPr/>
          </p:nvSpPr>
          <p:spPr bwMode="auto">
            <a:xfrm>
              <a:off x="980872" y="2462537"/>
              <a:ext cx="3280205" cy="1892552"/>
            </a:xfrm>
            <a:prstGeom prst="triangle">
              <a:avLst>
                <a:gd name="adj" fmla="val 50000"/>
              </a:avLst>
            </a:prstGeom>
            <a:solidFill>
              <a:srgbClr val="99CCFF"/>
            </a:solidFill>
            <a:ln w="44450">
              <a:solidFill>
                <a:srgbClr val="CCECFF"/>
              </a:solidFill>
              <a:miter lim="800000"/>
              <a:headEnd/>
              <a:tailEnd/>
            </a:ln>
            <a:effectLst/>
          </p:spPr>
          <p:txBody>
            <a:bodyPr wrap="none" anchor="ctr"/>
            <a:lstStyle/>
            <a:p>
              <a:pPr algn="ctr">
                <a:buFont typeface="Times New Roman" charset="0"/>
                <a:buNone/>
                <a:defRPr/>
              </a:pPr>
              <a:endParaRPr lang="it-IT" sz="1800" i="1" dirty="0">
                <a:latin typeface="+mj-lt"/>
                <a:cs typeface="Times New Roman" pitchFamily="18" charset="0"/>
              </a:endParaRPr>
            </a:p>
          </p:txBody>
        </p:sp>
        <p:sp>
          <p:nvSpPr>
            <p:cNvPr id="21517" name="CasellaDiTesto 13"/>
            <p:cNvSpPr txBox="1">
              <a:spLocks noChangeArrowheads="1"/>
            </p:cNvSpPr>
            <p:nvPr/>
          </p:nvSpPr>
          <p:spPr bwMode="auto">
            <a:xfrm>
              <a:off x="1871843" y="3315673"/>
              <a:ext cx="1475759" cy="584758"/>
            </a:xfrm>
            <a:prstGeom prst="rect">
              <a:avLst/>
            </a:prstGeom>
            <a:noFill/>
            <a:ln w="9525">
              <a:noFill/>
              <a:miter lim="800000"/>
              <a:headEnd/>
              <a:tailEnd/>
            </a:ln>
          </p:spPr>
          <p:txBody>
            <a:bodyPr>
              <a:spAutoFit/>
            </a:bodyPr>
            <a:lstStyle/>
            <a:p>
              <a:pPr algn="ctr"/>
              <a:r>
                <a:rPr lang="it-IT" sz="1600" i="1"/>
                <a:t>Sviluppo</a:t>
              </a:r>
            </a:p>
            <a:p>
              <a:pPr algn="ctr"/>
              <a:r>
                <a:rPr lang="it-IT" sz="1600" i="1"/>
                <a:t>sostenibile</a:t>
              </a:r>
            </a:p>
          </p:txBody>
        </p:sp>
        <p:sp>
          <p:nvSpPr>
            <p:cNvPr id="15" name="CasellaDiTesto 14"/>
            <p:cNvSpPr txBox="1"/>
            <p:nvPr/>
          </p:nvSpPr>
          <p:spPr bwMode="auto">
            <a:xfrm>
              <a:off x="2851192" y="2626071"/>
              <a:ext cx="1474982" cy="308016"/>
            </a:xfrm>
            <a:prstGeom prst="rect">
              <a:avLst/>
            </a:prstGeom>
            <a:noFill/>
          </p:spPr>
          <p:txBody>
            <a:bodyPr>
              <a:spAutoFit/>
            </a:bodyPr>
            <a:lstStyle/>
            <a:p>
              <a:pPr algn="ctr">
                <a:buFont typeface="Times New Roman" charset="0"/>
                <a:buNone/>
                <a:defRPr/>
              </a:pPr>
              <a:r>
                <a:rPr lang="it-IT" sz="1400" i="1" dirty="0">
                  <a:solidFill>
                    <a:schemeClr val="accent2">
                      <a:lumMod val="40000"/>
                      <a:lumOff val="60000"/>
                    </a:schemeClr>
                  </a:solidFill>
                  <a:latin typeface="Verdana" charset="0"/>
                </a:rPr>
                <a:t>Equo</a:t>
              </a:r>
            </a:p>
          </p:txBody>
        </p:sp>
        <p:sp>
          <p:nvSpPr>
            <p:cNvPr id="16" name="CasellaDiTesto 15"/>
            <p:cNvSpPr txBox="1"/>
            <p:nvPr/>
          </p:nvSpPr>
          <p:spPr bwMode="auto">
            <a:xfrm>
              <a:off x="830040" y="2634010"/>
              <a:ext cx="1473393" cy="308016"/>
            </a:xfrm>
            <a:prstGeom prst="rect">
              <a:avLst/>
            </a:prstGeom>
            <a:noFill/>
          </p:spPr>
          <p:txBody>
            <a:bodyPr>
              <a:spAutoFit/>
            </a:bodyPr>
            <a:lstStyle/>
            <a:p>
              <a:pPr algn="ctr">
                <a:buFont typeface="Times New Roman" charset="0"/>
                <a:buNone/>
                <a:defRPr/>
              </a:pPr>
              <a:r>
                <a:rPr lang="it-IT" sz="1400" i="1" dirty="0">
                  <a:solidFill>
                    <a:schemeClr val="accent2">
                      <a:lumMod val="40000"/>
                      <a:lumOff val="60000"/>
                    </a:schemeClr>
                  </a:solidFill>
                  <a:latin typeface="Verdana" charset="0"/>
                </a:rPr>
                <a:t>Realizzabile</a:t>
              </a:r>
            </a:p>
          </p:txBody>
        </p:sp>
        <p:sp>
          <p:nvSpPr>
            <p:cNvPr id="17" name="Ovale 16"/>
            <p:cNvSpPr/>
            <p:nvPr/>
          </p:nvSpPr>
          <p:spPr bwMode="auto">
            <a:xfrm rot="5400000">
              <a:off x="987219" y="882768"/>
              <a:ext cx="3208765" cy="3383406"/>
            </a:xfrm>
            <a:prstGeom prst="ellipse">
              <a:avLst/>
            </a:prstGeom>
            <a:noFill/>
            <a:ln w="25400" cap="flat" cmpd="sng" algn="ctr">
              <a:solidFill>
                <a:schemeClr val="accent6">
                  <a:lumMod val="40000"/>
                  <a:lumOff val="60000"/>
                </a:schemeClr>
              </a:solidFill>
              <a:prstDash val="dash"/>
              <a:round/>
              <a:headEnd type="none" w="med" len="med"/>
              <a:tailEnd type="none" w="med" len="med"/>
            </a:ln>
            <a:effectLst/>
          </p:spPr>
          <p:txBody>
            <a:bodyPr/>
            <a:lstStyle/>
            <a:p>
              <a:pPr>
                <a:buFont typeface="Times New Roman" charset="0"/>
                <a:buNone/>
                <a:defRPr/>
              </a:pPr>
              <a:endParaRPr lang="it-IT">
                <a:latin typeface="Verdana" charset="0"/>
              </a:endParaRPr>
            </a:p>
          </p:txBody>
        </p:sp>
        <p:sp>
          <p:nvSpPr>
            <p:cNvPr id="18" name="Ovale 17"/>
            <p:cNvSpPr/>
            <p:nvPr/>
          </p:nvSpPr>
          <p:spPr bwMode="auto">
            <a:xfrm rot="20798281">
              <a:off x="1917620" y="2384739"/>
              <a:ext cx="3245276" cy="3010301"/>
            </a:xfrm>
            <a:prstGeom prst="ellipse">
              <a:avLst/>
            </a:prstGeom>
            <a:noFill/>
            <a:ln w="25400" cap="flat" cmpd="sng" algn="ctr">
              <a:solidFill>
                <a:schemeClr val="accent6">
                  <a:lumMod val="40000"/>
                  <a:lumOff val="60000"/>
                </a:schemeClr>
              </a:solidFill>
              <a:prstDash val="dash"/>
              <a:round/>
              <a:headEnd type="none" w="med" len="med"/>
              <a:tailEnd type="none" w="med" len="med"/>
            </a:ln>
            <a:effectLst/>
          </p:spPr>
          <p:txBody>
            <a:bodyPr/>
            <a:lstStyle/>
            <a:p>
              <a:pPr>
                <a:buFont typeface="Times New Roman" charset="0"/>
                <a:buNone/>
                <a:defRPr/>
              </a:pPr>
              <a:endParaRPr lang="it-IT">
                <a:latin typeface="Verdana" charset="0"/>
              </a:endParaRPr>
            </a:p>
          </p:txBody>
        </p:sp>
        <p:sp>
          <p:nvSpPr>
            <p:cNvPr id="19" name="Ovale 18"/>
            <p:cNvSpPr/>
            <p:nvPr/>
          </p:nvSpPr>
          <p:spPr bwMode="auto">
            <a:xfrm rot="684632">
              <a:off x="91755" y="2460949"/>
              <a:ext cx="3245276" cy="2919802"/>
            </a:xfrm>
            <a:prstGeom prst="ellipse">
              <a:avLst/>
            </a:prstGeom>
            <a:noFill/>
            <a:ln w="25400" cap="flat" cmpd="sng" algn="ctr">
              <a:solidFill>
                <a:schemeClr val="accent6">
                  <a:lumMod val="40000"/>
                  <a:lumOff val="60000"/>
                </a:schemeClr>
              </a:solidFill>
              <a:prstDash val="dash"/>
              <a:round/>
              <a:headEnd type="none" w="med" len="med"/>
              <a:tailEnd type="none" w="med" len="med"/>
            </a:ln>
            <a:effectLst/>
          </p:spPr>
          <p:txBody>
            <a:bodyPr/>
            <a:lstStyle/>
            <a:p>
              <a:pPr>
                <a:buFont typeface="Times New Roman" charset="0"/>
                <a:buNone/>
                <a:defRPr/>
              </a:pPr>
              <a:endParaRPr lang="it-IT">
                <a:latin typeface="Verdana" charset="0"/>
              </a:endParaRPr>
            </a:p>
          </p:txBody>
        </p:sp>
        <p:sp>
          <p:nvSpPr>
            <p:cNvPr id="21523" name="Rettangolo 22"/>
            <p:cNvSpPr>
              <a:spLocks noChangeArrowheads="1"/>
            </p:cNvSpPr>
            <p:nvPr/>
          </p:nvSpPr>
          <p:spPr bwMode="auto">
            <a:xfrm>
              <a:off x="467971" y="5456232"/>
              <a:ext cx="4392274" cy="276991"/>
            </a:xfrm>
            <a:prstGeom prst="rect">
              <a:avLst/>
            </a:prstGeom>
            <a:noFill/>
            <a:ln w="9525">
              <a:noFill/>
              <a:miter lim="800000"/>
              <a:headEnd/>
              <a:tailEnd/>
            </a:ln>
          </p:spPr>
          <p:txBody>
            <a:bodyPr>
              <a:spAutoFit/>
            </a:bodyPr>
            <a:lstStyle/>
            <a:p>
              <a:pPr algn="just"/>
              <a:r>
                <a:rPr lang="it-IT" sz="1200" b="0" i="1">
                  <a:solidFill>
                    <a:schemeClr val="tx1"/>
                  </a:solidFill>
                </a:rPr>
                <a:t>Ns. elaborazione da Elkington, 1992</a:t>
              </a:r>
            </a:p>
          </p:txBody>
        </p:sp>
        <p:sp>
          <p:nvSpPr>
            <p:cNvPr id="20" name="CasellaDiTesto 19"/>
            <p:cNvSpPr txBox="1"/>
            <p:nvPr/>
          </p:nvSpPr>
          <p:spPr bwMode="auto">
            <a:xfrm>
              <a:off x="1773139" y="4609123"/>
              <a:ext cx="1690909" cy="308016"/>
            </a:xfrm>
            <a:prstGeom prst="rect">
              <a:avLst/>
            </a:prstGeom>
            <a:noFill/>
          </p:spPr>
          <p:txBody>
            <a:bodyPr>
              <a:spAutoFit/>
            </a:bodyPr>
            <a:lstStyle/>
            <a:p>
              <a:pPr algn="ctr">
                <a:buFont typeface="Times New Roman" charset="0"/>
                <a:buNone/>
                <a:defRPr/>
              </a:pPr>
              <a:r>
                <a:rPr lang="it-IT" sz="1400" i="1" dirty="0">
                  <a:solidFill>
                    <a:schemeClr val="accent2">
                      <a:lumMod val="40000"/>
                      <a:lumOff val="60000"/>
                    </a:schemeClr>
                  </a:solidFill>
                  <a:latin typeface="Verdana" charset="0"/>
                </a:rPr>
                <a:t>Vivibile</a:t>
              </a:r>
            </a:p>
          </p:txBody>
        </p:sp>
      </p:gr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olo 1"/>
          <p:cNvSpPr>
            <a:spLocks noGrp="1"/>
          </p:cNvSpPr>
          <p:nvPr>
            <p:ph type="title"/>
          </p:nvPr>
        </p:nvSpPr>
        <p:spPr/>
        <p:txBody>
          <a:bodyPr/>
          <a:lstStyle/>
          <a:p>
            <a:r>
              <a:rPr lang="it-IT"/>
              <a:t>Il </a:t>
            </a:r>
            <a:r>
              <a:rPr lang="it-IT" i="1"/>
              <a:t>Bioeconomic Model</a:t>
            </a:r>
            <a:r>
              <a:rPr lang="it-IT"/>
              <a:t> </a:t>
            </a:r>
          </a:p>
        </p:txBody>
      </p:sp>
      <p:sp>
        <p:nvSpPr>
          <p:cNvPr id="22531" name="CasellaDiTesto 23"/>
          <p:cNvSpPr txBox="1">
            <a:spLocks noChangeArrowheads="1"/>
          </p:cNvSpPr>
          <p:nvPr/>
        </p:nvSpPr>
        <p:spPr bwMode="auto">
          <a:xfrm>
            <a:off x="4716463" y="609600"/>
            <a:ext cx="4319587" cy="5264150"/>
          </a:xfrm>
          <a:prstGeom prst="rect">
            <a:avLst/>
          </a:prstGeom>
          <a:noFill/>
          <a:ln w="9525">
            <a:noFill/>
            <a:miter lim="800000"/>
            <a:headEnd/>
            <a:tailEnd/>
          </a:ln>
        </p:spPr>
        <p:txBody>
          <a:bodyPr>
            <a:spAutoFit/>
          </a:bodyPr>
          <a:lstStyle/>
          <a:p>
            <a:pPr algn="just"/>
            <a:r>
              <a:rPr lang="it-IT" sz="1600" b="0" dirty="0">
                <a:solidFill>
                  <a:schemeClr val="tx1"/>
                </a:solidFill>
              </a:rPr>
              <a:t>Le attività economiche sono considerate il fattore indispensabile per migliorare la qualità della vita ma, secondo il modello, la crescita economica deve essere realizzata senza mettere in pericolo la sostenibilità sociale ed entrambe devono essere perseguite senza sacrificare l’ambiente e il patrimonio naturale (</a:t>
            </a:r>
            <a:r>
              <a:rPr lang="it-IT" sz="1600" b="0" dirty="0" err="1">
                <a:solidFill>
                  <a:schemeClr val="tx1"/>
                </a:solidFill>
              </a:rPr>
              <a:t>Passet</a:t>
            </a:r>
            <a:r>
              <a:rPr lang="it-IT" sz="1600" b="0" dirty="0">
                <a:solidFill>
                  <a:schemeClr val="tx1"/>
                </a:solidFill>
              </a:rPr>
              <a:t>, 1996).</a:t>
            </a:r>
          </a:p>
          <a:p>
            <a:pPr algn="just"/>
            <a:endParaRPr lang="it-IT" sz="1600" b="0" dirty="0">
              <a:solidFill>
                <a:schemeClr val="tx1"/>
              </a:solidFill>
            </a:endParaRPr>
          </a:p>
          <a:p>
            <a:pPr algn="just"/>
            <a:r>
              <a:rPr lang="it-IT" sz="1600" dirty="0">
                <a:solidFill>
                  <a:schemeClr val="tx1"/>
                </a:solidFill>
              </a:rPr>
              <a:t>Considerazioni:</a:t>
            </a:r>
          </a:p>
          <a:p>
            <a:pPr algn="just">
              <a:buFontTx/>
              <a:buChar char="-"/>
            </a:pPr>
            <a:r>
              <a:rPr lang="it-IT" sz="1600" b="0" dirty="0">
                <a:solidFill>
                  <a:schemeClr val="tx1"/>
                </a:solidFill>
              </a:rPr>
              <a:t> I limiti biofisici sono in continuo cambiamento in funzione dello sviluppo della conoscenza umana e della tecnologia (</a:t>
            </a:r>
            <a:r>
              <a:rPr lang="it-IT" sz="1600" b="0" dirty="0" err="1">
                <a:solidFill>
                  <a:schemeClr val="tx1"/>
                </a:solidFill>
              </a:rPr>
              <a:t>Hukkinen</a:t>
            </a:r>
            <a:r>
              <a:rPr lang="it-IT" sz="1600" b="0" dirty="0">
                <a:solidFill>
                  <a:schemeClr val="tx1"/>
                </a:solidFill>
              </a:rPr>
              <a:t>, 2003). </a:t>
            </a:r>
          </a:p>
          <a:p>
            <a:pPr algn="just"/>
            <a:endParaRPr lang="it-IT" sz="1600" b="0" dirty="0">
              <a:solidFill>
                <a:schemeClr val="tx1"/>
              </a:solidFill>
            </a:endParaRPr>
          </a:p>
          <a:p>
            <a:pPr algn="just">
              <a:buFontTx/>
              <a:buChar char="-"/>
            </a:pPr>
            <a:r>
              <a:rPr lang="it-IT" sz="1600" b="0" dirty="0">
                <a:solidFill>
                  <a:schemeClr val="tx1"/>
                </a:solidFill>
              </a:rPr>
              <a:t> La gerarchia tra i cerchi non indica che una delle tre dimensioni è sempre quella più importante perché tale importanza può variare in funzione di ogni specifica situazione. </a:t>
            </a:r>
          </a:p>
        </p:txBody>
      </p:sp>
      <p:grpSp>
        <p:nvGrpSpPr>
          <p:cNvPr id="22532" name="Gruppo 19"/>
          <p:cNvGrpSpPr>
            <a:grpSpLocks/>
          </p:cNvGrpSpPr>
          <p:nvPr/>
        </p:nvGrpSpPr>
        <p:grpSpPr bwMode="auto">
          <a:xfrm>
            <a:off x="323850" y="969963"/>
            <a:ext cx="3959225" cy="3960812"/>
            <a:chOff x="2411413" y="1125538"/>
            <a:chExt cx="5329236" cy="4821237"/>
          </a:xfrm>
        </p:grpSpPr>
        <p:sp>
          <p:nvSpPr>
            <p:cNvPr id="22534" name="Oval 15"/>
            <p:cNvSpPr>
              <a:spLocks noChangeArrowheads="1"/>
            </p:cNvSpPr>
            <p:nvPr/>
          </p:nvSpPr>
          <p:spPr bwMode="auto">
            <a:xfrm>
              <a:off x="2411413" y="1125538"/>
              <a:ext cx="5329236" cy="4821237"/>
            </a:xfrm>
            <a:prstGeom prst="ellipse">
              <a:avLst/>
            </a:prstGeom>
            <a:solidFill>
              <a:srgbClr val="CCECFF"/>
            </a:solidFill>
            <a:ln w="38100">
              <a:solidFill>
                <a:srgbClr val="CADFF8"/>
              </a:solidFill>
              <a:round/>
              <a:headEnd/>
              <a:tailEnd/>
            </a:ln>
          </p:spPr>
          <p:txBody>
            <a:bodyPr wrap="none" anchor="ctr"/>
            <a:lstStyle/>
            <a:p>
              <a:pPr algn="ctr"/>
              <a:endParaRPr lang="it-IT" sz="1600" i="1">
                <a:ea typeface="Verdana" pitchFamily="34" charset="0"/>
                <a:cs typeface="Verdana" pitchFamily="34" charset="0"/>
              </a:endParaRPr>
            </a:p>
          </p:txBody>
        </p:sp>
        <p:sp>
          <p:nvSpPr>
            <p:cNvPr id="22535" name="Oval 16"/>
            <p:cNvSpPr>
              <a:spLocks noChangeArrowheads="1"/>
            </p:cNvSpPr>
            <p:nvPr/>
          </p:nvSpPr>
          <p:spPr bwMode="auto">
            <a:xfrm>
              <a:off x="3300925" y="1848724"/>
              <a:ext cx="3554131" cy="3215340"/>
            </a:xfrm>
            <a:prstGeom prst="ellipse">
              <a:avLst/>
            </a:prstGeom>
            <a:solidFill>
              <a:srgbClr val="66CCFF"/>
            </a:solidFill>
            <a:ln w="50800">
              <a:solidFill>
                <a:srgbClr val="33CCFF"/>
              </a:solidFill>
              <a:round/>
              <a:headEnd/>
              <a:tailEnd/>
            </a:ln>
          </p:spPr>
          <p:txBody>
            <a:bodyPr wrap="none" anchor="ctr"/>
            <a:lstStyle/>
            <a:p>
              <a:pPr algn="ctr"/>
              <a:endParaRPr lang="it-IT" sz="1600" i="1">
                <a:ea typeface="Verdana" pitchFamily="34" charset="0"/>
                <a:cs typeface="Verdana" pitchFamily="34" charset="0"/>
              </a:endParaRPr>
            </a:p>
          </p:txBody>
        </p:sp>
        <p:sp>
          <p:nvSpPr>
            <p:cNvPr id="22536" name="Oval 14"/>
            <p:cNvSpPr>
              <a:spLocks noChangeArrowheads="1"/>
            </p:cNvSpPr>
            <p:nvPr/>
          </p:nvSpPr>
          <p:spPr bwMode="auto">
            <a:xfrm>
              <a:off x="4188478" y="2653445"/>
              <a:ext cx="1777065" cy="1607670"/>
            </a:xfrm>
            <a:prstGeom prst="ellipse">
              <a:avLst/>
            </a:prstGeom>
            <a:solidFill>
              <a:srgbClr val="6699FF"/>
            </a:solidFill>
            <a:ln w="50800">
              <a:solidFill>
                <a:srgbClr val="CCECFF"/>
              </a:solidFill>
              <a:round/>
              <a:headEnd/>
              <a:tailEnd/>
            </a:ln>
          </p:spPr>
          <p:txBody>
            <a:bodyPr wrap="none" anchor="ctr"/>
            <a:lstStyle/>
            <a:p>
              <a:pPr algn="ctr"/>
              <a:r>
                <a:rPr lang="it-IT" sz="1400" i="1">
                  <a:ea typeface="Verdana" pitchFamily="34" charset="0"/>
                  <a:cs typeface="Verdana" pitchFamily="34" charset="0"/>
                </a:rPr>
                <a:t>Sostenibilità</a:t>
              </a:r>
            </a:p>
            <a:p>
              <a:pPr algn="ctr"/>
              <a:r>
                <a:rPr lang="it-IT" sz="1400" i="1">
                  <a:ea typeface="Verdana" pitchFamily="34" charset="0"/>
                  <a:cs typeface="Verdana" pitchFamily="34" charset="0"/>
                </a:rPr>
                <a:t>Economica</a:t>
              </a:r>
            </a:p>
          </p:txBody>
        </p:sp>
        <p:sp>
          <p:nvSpPr>
            <p:cNvPr id="22537" name="Text Box 17"/>
            <p:cNvSpPr txBox="1">
              <a:spLocks noChangeArrowheads="1"/>
            </p:cNvSpPr>
            <p:nvPr/>
          </p:nvSpPr>
          <p:spPr bwMode="auto">
            <a:xfrm>
              <a:off x="4058814" y="1988302"/>
              <a:ext cx="2021791" cy="637012"/>
            </a:xfrm>
            <a:prstGeom prst="rect">
              <a:avLst/>
            </a:prstGeom>
            <a:noFill/>
            <a:ln w="9525" algn="ctr">
              <a:noFill/>
              <a:miter lim="800000"/>
              <a:headEnd/>
              <a:tailEnd/>
            </a:ln>
          </p:spPr>
          <p:txBody>
            <a:bodyPr wrap="none">
              <a:spAutoFit/>
            </a:bodyPr>
            <a:lstStyle/>
            <a:p>
              <a:pPr algn="ctr"/>
              <a:r>
                <a:rPr lang="it-IT" sz="1400" i="1">
                  <a:solidFill>
                    <a:srgbClr val="CCFFFF"/>
                  </a:solidFill>
                  <a:ea typeface="Verdana" pitchFamily="34" charset="0"/>
                  <a:cs typeface="Verdana" pitchFamily="34" charset="0"/>
                </a:rPr>
                <a:t>Sostenibilità </a:t>
              </a:r>
            </a:p>
            <a:p>
              <a:pPr algn="ctr"/>
              <a:r>
                <a:rPr lang="it-IT" sz="1400" i="1">
                  <a:solidFill>
                    <a:srgbClr val="CCFFFF"/>
                  </a:solidFill>
                  <a:ea typeface="Verdana" pitchFamily="34" charset="0"/>
                  <a:cs typeface="Verdana" pitchFamily="34" charset="0"/>
                </a:rPr>
                <a:t>Sociale</a:t>
              </a:r>
            </a:p>
          </p:txBody>
        </p:sp>
        <p:sp>
          <p:nvSpPr>
            <p:cNvPr id="27" name="Text Box 19"/>
            <p:cNvSpPr txBox="1">
              <a:spLocks noChangeArrowheads="1"/>
            </p:cNvSpPr>
            <p:nvPr/>
          </p:nvSpPr>
          <p:spPr bwMode="auto">
            <a:xfrm>
              <a:off x="4099503" y="1175779"/>
              <a:ext cx="2023572" cy="637679"/>
            </a:xfrm>
            <a:prstGeom prst="rect">
              <a:avLst/>
            </a:prstGeom>
            <a:noFill/>
            <a:ln w="9525">
              <a:noFill/>
              <a:miter lim="800000"/>
              <a:headEnd/>
              <a:tailEnd/>
            </a:ln>
          </p:spPr>
          <p:txBody>
            <a:bodyPr wrap="none">
              <a:spAutoFit/>
            </a:bodyPr>
            <a:lstStyle/>
            <a:p>
              <a:pPr algn="ctr">
                <a:buFont typeface="Times New Roman" charset="0"/>
                <a:buNone/>
                <a:defRPr/>
              </a:pPr>
              <a:r>
                <a:rPr lang="it-IT" sz="1400" i="1" dirty="0">
                  <a:solidFill>
                    <a:schemeClr val="accent2">
                      <a:lumMod val="60000"/>
                      <a:lumOff val="40000"/>
                    </a:schemeClr>
                  </a:solidFill>
                  <a:ea typeface="Verdana" pitchFamily="34" charset="0"/>
                  <a:cs typeface="Verdana" pitchFamily="34" charset="0"/>
                </a:rPr>
                <a:t>Sostenibilità </a:t>
              </a:r>
            </a:p>
            <a:p>
              <a:pPr algn="ctr">
                <a:buFont typeface="Times New Roman" charset="0"/>
                <a:buNone/>
                <a:defRPr/>
              </a:pPr>
              <a:r>
                <a:rPr lang="it-IT" sz="1400" i="1" dirty="0">
                  <a:solidFill>
                    <a:schemeClr val="accent2">
                      <a:lumMod val="60000"/>
                      <a:lumOff val="40000"/>
                    </a:schemeClr>
                  </a:solidFill>
                  <a:ea typeface="Verdana" pitchFamily="34" charset="0"/>
                  <a:cs typeface="Verdana" pitchFamily="34" charset="0"/>
                </a:rPr>
                <a:t>Ambientale</a:t>
              </a:r>
            </a:p>
          </p:txBody>
        </p:sp>
      </p:grpSp>
      <p:sp>
        <p:nvSpPr>
          <p:cNvPr id="22533" name="Rettangolo 27"/>
          <p:cNvSpPr>
            <a:spLocks noChangeArrowheads="1"/>
          </p:cNvSpPr>
          <p:nvPr/>
        </p:nvSpPr>
        <p:spPr bwMode="auto">
          <a:xfrm>
            <a:off x="395288" y="5146675"/>
            <a:ext cx="4105275" cy="287338"/>
          </a:xfrm>
          <a:prstGeom prst="rect">
            <a:avLst/>
          </a:prstGeom>
          <a:noFill/>
          <a:ln w="9525">
            <a:noFill/>
            <a:miter lim="800000"/>
            <a:headEnd/>
            <a:tailEnd/>
          </a:ln>
        </p:spPr>
        <p:txBody>
          <a:bodyPr>
            <a:spAutoFit/>
          </a:bodyPr>
          <a:lstStyle/>
          <a:p>
            <a:pPr algn="just"/>
            <a:r>
              <a:rPr lang="it-IT" sz="1200" b="0" i="1">
                <a:solidFill>
                  <a:schemeClr val="tx1"/>
                </a:solidFill>
              </a:rPr>
              <a:t>Ns. elaborazione da Elkington, 1992</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olo 1"/>
          <p:cNvSpPr>
            <a:spLocks noGrp="1"/>
          </p:cNvSpPr>
          <p:nvPr>
            <p:ph type="title"/>
          </p:nvPr>
        </p:nvSpPr>
        <p:spPr>
          <a:xfrm>
            <a:off x="1295406" y="77258"/>
            <a:ext cx="7732538" cy="333698"/>
          </a:xfrm>
        </p:spPr>
        <p:txBody>
          <a:bodyPr/>
          <a:lstStyle/>
          <a:p>
            <a:r>
              <a:rPr lang="it-IT" dirty="0"/>
              <a:t>Green e Blue Economy: tra valore </a:t>
            </a:r>
            <a:r>
              <a:rPr lang="it-IT" sz="1800" dirty="0"/>
              <a:t>della</a:t>
            </a:r>
            <a:r>
              <a:rPr lang="it-IT" dirty="0"/>
              <a:t> natura e natura del valore</a:t>
            </a:r>
          </a:p>
        </p:txBody>
      </p:sp>
      <p:pic>
        <p:nvPicPr>
          <p:cNvPr id="3074" name="Picture 2" descr="C:\Users\Ornella\Desktop\you-still-have-choice-renewable-energy.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05724" y="898079"/>
            <a:ext cx="5430572" cy="478651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7501591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olo 1"/>
          <p:cNvSpPr>
            <a:spLocks noGrp="1"/>
          </p:cNvSpPr>
          <p:nvPr>
            <p:ph type="title"/>
          </p:nvPr>
        </p:nvSpPr>
        <p:spPr/>
        <p:txBody>
          <a:bodyPr/>
          <a:lstStyle/>
          <a:p>
            <a:r>
              <a:rPr lang="it-IT" dirty="0"/>
              <a:t>Green Economy: possibili definizioni</a:t>
            </a:r>
          </a:p>
        </p:txBody>
      </p:sp>
      <p:sp>
        <p:nvSpPr>
          <p:cNvPr id="22531" name="CasellaDiTesto 23"/>
          <p:cNvSpPr txBox="1">
            <a:spLocks noChangeArrowheads="1"/>
          </p:cNvSpPr>
          <p:nvPr/>
        </p:nvSpPr>
        <p:spPr bwMode="auto">
          <a:xfrm>
            <a:off x="107505" y="970087"/>
            <a:ext cx="7272807" cy="1077218"/>
          </a:xfrm>
          <a:prstGeom prst="rect">
            <a:avLst/>
          </a:prstGeom>
          <a:noFill/>
          <a:ln w="9525">
            <a:noFill/>
            <a:miter lim="800000"/>
            <a:headEnd/>
            <a:tailEnd/>
          </a:ln>
        </p:spPr>
        <p:txBody>
          <a:bodyPr wrap="square">
            <a:spAutoFit/>
          </a:bodyPr>
          <a:lstStyle/>
          <a:p>
            <a:pPr algn="just"/>
            <a:r>
              <a:rPr lang="it-IT" sz="1600" b="0" dirty="0">
                <a:solidFill>
                  <a:schemeClr val="tx1"/>
                </a:solidFill>
              </a:rPr>
              <a:t>Con il termine </a:t>
            </a:r>
            <a:r>
              <a:rPr lang="it-IT" sz="1600" i="1" dirty="0">
                <a:solidFill>
                  <a:schemeClr val="tx1"/>
                </a:solidFill>
              </a:rPr>
              <a:t>Green Economy </a:t>
            </a:r>
            <a:r>
              <a:rPr lang="it-IT" sz="1600" b="0" dirty="0">
                <a:solidFill>
                  <a:schemeClr val="tx1"/>
                </a:solidFill>
              </a:rPr>
              <a:t>(economia verde) si indica una economia il cui impatto ambientale sia contenuto entro dei limiti accettabili ed in cui tecnologia e conoscenza scientifica svolgono un ruolo di primaria importanza</a:t>
            </a:r>
          </a:p>
        </p:txBody>
      </p:sp>
      <p:sp>
        <p:nvSpPr>
          <p:cNvPr id="22533" name="Rettangolo 27"/>
          <p:cNvSpPr>
            <a:spLocks noChangeArrowheads="1"/>
          </p:cNvSpPr>
          <p:nvPr/>
        </p:nvSpPr>
        <p:spPr bwMode="auto">
          <a:xfrm>
            <a:off x="3275037" y="1743034"/>
            <a:ext cx="4105275" cy="287338"/>
          </a:xfrm>
          <a:prstGeom prst="rect">
            <a:avLst/>
          </a:prstGeom>
          <a:noFill/>
          <a:ln w="9525">
            <a:noFill/>
            <a:miter lim="800000"/>
            <a:headEnd/>
            <a:tailEnd/>
          </a:ln>
        </p:spPr>
        <p:txBody>
          <a:bodyPr>
            <a:spAutoFit/>
          </a:bodyPr>
          <a:lstStyle/>
          <a:p>
            <a:pPr algn="just"/>
            <a:r>
              <a:rPr lang="it-IT" sz="1200" b="0" i="1" dirty="0">
                <a:solidFill>
                  <a:schemeClr val="tx1"/>
                </a:solidFill>
              </a:rPr>
              <a:t>Fonte: Ecoage.it</a:t>
            </a:r>
          </a:p>
        </p:txBody>
      </p:sp>
      <p:sp>
        <p:nvSpPr>
          <p:cNvPr id="12" name="Rettangolo 27"/>
          <p:cNvSpPr>
            <a:spLocks noChangeArrowheads="1"/>
          </p:cNvSpPr>
          <p:nvPr/>
        </p:nvSpPr>
        <p:spPr bwMode="auto">
          <a:xfrm>
            <a:off x="7091461" y="5325807"/>
            <a:ext cx="2052539" cy="276999"/>
          </a:xfrm>
          <a:prstGeom prst="rect">
            <a:avLst/>
          </a:prstGeom>
          <a:noFill/>
          <a:ln w="9525">
            <a:noFill/>
            <a:miter lim="800000"/>
            <a:headEnd/>
            <a:tailEnd/>
          </a:ln>
        </p:spPr>
        <p:txBody>
          <a:bodyPr wrap="square">
            <a:spAutoFit/>
          </a:bodyPr>
          <a:lstStyle/>
          <a:p>
            <a:pPr algn="just"/>
            <a:r>
              <a:rPr lang="it-IT" sz="1200" b="0" i="1" dirty="0">
                <a:solidFill>
                  <a:schemeClr val="tx1"/>
                </a:solidFill>
              </a:rPr>
              <a:t>Fonte: ENEA</a:t>
            </a:r>
          </a:p>
        </p:txBody>
      </p:sp>
      <p:sp>
        <p:nvSpPr>
          <p:cNvPr id="13" name="Rettangolo 27"/>
          <p:cNvSpPr>
            <a:spLocks noChangeArrowheads="1"/>
          </p:cNvSpPr>
          <p:nvPr/>
        </p:nvSpPr>
        <p:spPr bwMode="auto">
          <a:xfrm>
            <a:off x="3347045" y="4334628"/>
            <a:ext cx="4105275" cy="287338"/>
          </a:xfrm>
          <a:prstGeom prst="rect">
            <a:avLst/>
          </a:prstGeom>
          <a:noFill/>
          <a:ln w="9525">
            <a:noFill/>
            <a:miter lim="800000"/>
            <a:headEnd/>
            <a:tailEnd/>
          </a:ln>
        </p:spPr>
        <p:txBody>
          <a:bodyPr>
            <a:spAutoFit/>
          </a:bodyPr>
          <a:lstStyle/>
          <a:p>
            <a:pPr algn="just"/>
            <a:r>
              <a:rPr lang="it-IT" sz="1200" b="0" i="1" dirty="0">
                <a:solidFill>
                  <a:schemeClr val="tx1"/>
                </a:solidFill>
              </a:rPr>
              <a:t>Fonte: OCSE</a:t>
            </a:r>
          </a:p>
        </p:txBody>
      </p:sp>
      <p:sp>
        <p:nvSpPr>
          <p:cNvPr id="14" name="Rettangolo 27"/>
          <p:cNvSpPr>
            <a:spLocks noChangeArrowheads="1"/>
          </p:cNvSpPr>
          <p:nvPr/>
        </p:nvSpPr>
        <p:spPr bwMode="auto">
          <a:xfrm>
            <a:off x="6515397" y="3394248"/>
            <a:ext cx="4105275" cy="287338"/>
          </a:xfrm>
          <a:prstGeom prst="rect">
            <a:avLst/>
          </a:prstGeom>
          <a:noFill/>
          <a:ln w="9525">
            <a:noFill/>
            <a:miter lim="800000"/>
            <a:headEnd/>
            <a:tailEnd/>
          </a:ln>
        </p:spPr>
        <p:txBody>
          <a:bodyPr>
            <a:spAutoFit/>
          </a:bodyPr>
          <a:lstStyle/>
          <a:p>
            <a:pPr algn="just"/>
            <a:r>
              <a:rPr lang="it-IT" sz="1200" b="0" i="1" dirty="0">
                <a:solidFill>
                  <a:schemeClr val="tx1"/>
                </a:solidFill>
              </a:rPr>
              <a:t>Fonte: UNEP</a:t>
            </a:r>
          </a:p>
        </p:txBody>
      </p:sp>
      <p:sp>
        <p:nvSpPr>
          <p:cNvPr id="16" name="CasellaDiTesto 23"/>
          <p:cNvSpPr txBox="1">
            <a:spLocks noChangeArrowheads="1"/>
          </p:cNvSpPr>
          <p:nvPr/>
        </p:nvSpPr>
        <p:spPr bwMode="auto">
          <a:xfrm>
            <a:off x="1691681" y="2119313"/>
            <a:ext cx="7272807" cy="1569660"/>
          </a:xfrm>
          <a:prstGeom prst="rect">
            <a:avLst/>
          </a:prstGeom>
          <a:noFill/>
          <a:ln w="9525">
            <a:noFill/>
            <a:miter lim="800000"/>
            <a:headEnd/>
            <a:tailEnd/>
          </a:ln>
        </p:spPr>
        <p:txBody>
          <a:bodyPr wrap="square">
            <a:spAutoFit/>
          </a:bodyPr>
          <a:lstStyle/>
          <a:p>
            <a:pPr algn="just"/>
            <a:r>
              <a:rPr lang="it-IT" sz="1600" b="0" dirty="0">
                <a:solidFill>
                  <a:schemeClr val="tx1"/>
                </a:solidFill>
              </a:rPr>
              <a:t>Un’Economia è </a:t>
            </a:r>
            <a:r>
              <a:rPr lang="it-IT" sz="1600" i="1" dirty="0">
                <a:solidFill>
                  <a:schemeClr val="tx1"/>
                </a:solidFill>
              </a:rPr>
              <a:t>Green </a:t>
            </a:r>
            <a:r>
              <a:rPr lang="it-IT" sz="1600" b="0" dirty="0">
                <a:solidFill>
                  <a:schemeClr val="tx1"/>
                </a:solidFill>
              </a:rPr>
              <a:t>se porta ad un miglioramento del benessere umano e dell’equità sociale, riducendo in modo significativo i rischi ambientali e i limiti ecologici legati allo sfruttamento delle risorse. Nella sua espressione più semplice, la Green Economy si basa su una crescita fondata su basso contenuto di carbonio, uso efficiente delle risorse e politica socialmente inclusiva.</a:t>
            </a:r>
          </a:p>
        </p:txBody>
      </p:sp>
      <p:sp>
        <p:nvSpPr>
          <p:cNvPr id="17" name="CasellaDiTesto 23"/>
          <p:cNvSpPr txBox="1">
            <a:spLocks noChangeArrowheads="1"/>
          </p:cNvSpPr>
          <p:nvPr/>
        </p:nvSpPr>
        <p:spPr bwMode="auto">
          <a:xfrm>
            <a:off x="179513" y="3808596"/>
            <a:ext cx="7272807" cy="830997"/>
          </a:xfrm>
          <a:prstGeom prst="rect">
            <a:avLst/>
          </a:prstGeom>
          <a:noFill/>
          <a:ln w="9525">
            <a:noFill/>
            <a:miter lim="800000"/>
            <a:headEnd/>
            <a:tailEnd/>
          </a:ln>
        </p:spPr>
        <p:txBody>
          <a:bodyPr wrap="square">
            <a:spAutoFit/>
          </a:bodyPr>
          <a:lstStyle/>
          <a:p>
            <a:pPr algn="just"/>
            <a:r>
              <a:rPr lang="it-IT" sz="1600" b="0" dirty="0">
                <a:solidFill>
                  <a:schemeClr val="tx1"/>
                </a:solidFill>
              </a:rPr>
              <a:t>Più che di </a:t>
            </a:r>
            <a:r>
              <a:rPr lang="it-IT" sz="1600" dirty="0">
                <a:solidFill>
                  <a:schemeClr val="tx1"/>
                </a:solidFill>
              </a:rPr>
              <a:t>economia verde</a:t>
            </a:r>
            <a:r>
              <a:rPr lang="it-IT" sz="1600" b="0" dirty="0">
                <a:solidFill>
                  <a:schemeClr val="tx1"/>
                </a:solidFill>
              </a:rPr>
              <a:t> si deve parlare di </a:t>
            </a:r>
            <a:r>
              <a:rPr lang="it-IT" sz="1600" dirty="0">
                <a:solidFill>
                  <a:schemeClr val="tx1"/>
                </a:solidFill>
              </a:rPr>
              <a:t>crescita verde </a:t>
            </a:r>
            <a:r>
              <a:rPr lang="it-IT" sz="1600" b="0" dirty="0">
                <a:solidFill>
                  <a:schemeClr val="tx1"/>
                </a:solidFill>
              </a:rPr>
              <a:t>senza pensare che i due concetti siano in contrapposizione perché, anzi, vanno nella stessa direzione.</a:t>
            </a:r>
            <a:endParaRPr lang="it-IT" sz="1600" dirty="0">
              <a:solidFill>
                <a:schemeClr val="tx1"/>
              </a:solidFill>
            </a:endParaRPr>
          </a:p>
        </p:txBody>
      </p:sp>
      <p:sp>
        <p:nvSpPr>
          <p:cNvPr id="18" name="CasellaDiTesto 23"/>
          <p:cNvSpPr txBox="1">
            <a:spLocks noChangeArrowheads="1"/>
          </p:cNvSpPr>
          <p:nvPr/>
        </p:nvSpPr>
        <p:spPr bwMode="auto">
          <a:xfrm>
            <a:off x="1708613" y="4786511"/>
            <a:ext cx="7272807" cy="830997"/>
          </a:xfrm>
          <a:prstGeom prst="rect">
            <a:avLst/>
          </a:prstGeom>
          <a:noFill/>
          <a:ln w="9525">
            <a:noFill/>
            <a:miter lim="800000"/>
            <a:headEnd/>
            <a:tailEnd/>
          </a:ln>
        </p:spPr>
        <p:txBody>
          <a:bodyPr wrap="square">
            <a:spAutoFit/>
          </a:bodyPr>
          <a:lstStyle/>
          <a:p>
            <a:pPr algn="just"/>
            <a:r>
              <a:rPr lang="it-IT" sz="1600" b="0" dirty="0">
                <a:solidFill>
                  <a:schemeClr val="tx1"/>
                </a:solidFill>
              </a:rPr>
              <a:t>La </a:t>
            </a:r>
            <a:r>
              <a:rPr lang="it-IT" sz="1600" i="1" dirty="0">
                <a:solidFill>
                  <a:schemeClr val="tx1"/>
                </a:solidFill>
              </a:rPr>
              <a:t>Green Economy </a:t>
            </a:r>
            <a:r>
              <a:rPr lang="it-IT" sz="1600" b="0" dirty="0">
                <a:solidFill>
                  <a:schemeClr val="tx1"/>
                </a:solidFill>
              </a:rPr>
              <a:t>deve essere vista come un nuovo modello economico </a:t>
            </a:r>
            <a:r>
              <a:rPr lang="it-IT" sz="1600" b="0" i="1" dirty="0">
                <a:solidFill>
                  <a:schemeClr val="tx1"/>
                </a:solidFill>
              </a:rPr>
              <a:t>tout court </a:t>
            </a:r>
            <a:r>
              <a:rPr lang="it-IT" sz="1600" b="0" dirty="0">
                <a:solidFill>
                  <a:schemeClr val="tx1"/>
                </a:solidFill>
              </a:rPr>
              <a:t>e non può e non deve essere considerata semplicemente come la parte verde dell’economia.</a:t>
            </a:r>
          </a:p>
        </p:txBody>
      </p:sp>
    </p:spTree>
    <p:extLst>
      <p:ext uri="{BB962C8B-B14F-4D97-AF65-F5344CB8AC3E}">
        <p14:creationId xmlns:p14="http://schemas.microsoft.com/office/powerpoint/2010/main" val="346295848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olo 1"/>
          <p:cNvSpPr>
            <a:spLocks noGrp="1"/>
          </p:cNvSpPr>
          <p:nvPr>
            <p:ph type="title"/>
          </p:nvPr>
        </p:nvSpPr>
        <p:spPr/>
        <p:txBody>
          <a:bodyPr/>
          <a:lstStyle/>
          <a:p>
            <a:r>
              <a:rPr lang="it-IT" dirty="0"/>
              <a:t>Green Economy e tecnologia</a:t>
            </a:r>
          </a:p>
        </p:txBody>
      </p:sp>
      <p:sp>
        <p:nvSpPr>
          <p:cNvPr id="22531" name="CasellaDiTesto 23"/>
          <p:cNvSpPr txBox="1">
            <a:spLocks noChangeArrowheads="1"/>
          </p:cNvSpPr>
          <p:nvPr/>
        </p:nvSpPr>
        <p:spPr bwMode="auto">
          <a:xfrm>
            <a:off x="179512" y="826071"/>
            <a:ext cx="5328592" cy="830997"/>
          </a:xfrm>
          <a:prstGeom prst="rect">
            <a:avLst/>
          </a:prstGeom>
          <a:noFill/>
          <a:ln w="9525">
            <a:noFill/>
            <a:miter lim="800000"/>
            <a:headEnd/>
            <a:tailEnd/>
          </a:ln>
        </p:spPr>
        <p:txBody>
          <a:bodyPr wrap="square">
            <a:spAutoFit/>
          </a:bodyPr>
          <a:lstStyle/>
          <a:p>
            <a:pPr algn="just"/>
            <a:r>
              <a:rPr lang="it-IT" sz="1600" dirty="0">
                <a:solidFill>
                  <a:schemeClr val="tx1"/>
                </a:solidFill>
              </a:rPr>
              <a:t>Le fonti di energia tradizionali (di origine fossile) sono affiancate, se non sostituite dalle fonti di energia alternativa</a:t>
            </a:r>
          </a:p>
        </p:txBody>
      </p:sp>
      <p:sp>
        <p:nvSpPr>
          <p:cNvPr id="16" name="CasellaDiTesto 23"/>
          <p:cNvSpPr txBox="1">
            <a:spLocks noChangeArrowheads="1"/>
          </p:cNvSpPr>
          <p:nvPr/>
        </p:nvSpPr>
        <p:spPr bwMode="auto">
          <a:xfrm>
            <a:off x="285385" y="2482255"/>
            <a:ext cx="3871499" cy="1077218"/>
          </a:xfrm>
          <a:prstGeom prst="rect">
            <a:avLst/>
          </a:prstGeom>
          <a:noFill/>
          <a:ln w="9525">
            <a:noFill/>
            <a:miter lim="800000"/>
            <a:headEnd/>
            <a:tailEnd/>
          </a:ln>
        </p:spPr>
        <p:txBody>
          <a:bodyPr wrap="square">
            <a:spAutoFit/>
          </a:bodyPr>
          <a:lstStyle/>
          <a:p>
            <a:pPr algn="just"/>
            <a:r>
              <a:rPr lang="it-IT" sz="1600" b="0" dirty="0">
                <a:solidFill>
                  <a:schemeClr val="tx1"/>
                </a:solidFill>
              </a:rPr>
              <a:t>Impiego di tecnologie verdi in grado di aumentare l’efficienza energetica dei macchinari o delle abitazioni</a:t>
            </a:r>
          </a:p>
        </p:txBody>
      </p:sp>
      <p:pic>
        <p:nvPicPr>
          <p:cNvPr id="1026" name="Picture 2" descr="E:\corsi\governo\sostenibilità1\green e blue economy\pale eoliche.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52120" y="682055"/>
            <a:ext cx="3312367" cy="2142726"/>
          </a:xfrm>
          <a:prstGeom prst="rect">
            <a:avLst/>
          </a:prstGeom>
          <a:noFill/>
          <a:extLst>
            <a:ext uri="{909E8E84-426E-40DD-AFC4-6F175D3DCCD1}">
              <a14:hiddenFill xmlns:a14="http://schemas.microsoft.com/office/drawing/2010/main">
                <a:solidFill>
                  <a:srgbClr val="FFFFFF"/>
                </a:solidFill>
              </a14:hiddenFill>
            </a:ext>
          </a:extLst>
        </p:spPr>
      </p:pic>
      <p:pic>
        <p:nvPicPr>
          <p:cNvPr id="1027" name="Picture 3" descr="E:\corsi\governo\sostenibilità1\green e blue economy\download.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62165" y="3706392"/>
            <a:ext cx="3201723" cy="2016224"/>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E:\corsi\governo\sostenibilità1\green e blue economy\download (1).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779203" y="3265967"/>
            <a:ext cx="3024336" cy="1896750"/>
          </a:xfrm>
          <a:prstGeom prst="rect">
            <a:avLst/>
          </a:prstGeom>
          <a:noFill/>
          <a:ln>
            <a:solidFill>
              <a:schemeClr val="accent1"/>
            </a:solidFill>
          </a:ln>
          <a:extLst>
            <a:ext uri="{909E8E84-426E-40DD-AFC4-6F175D3DCCD1}">
              <a14:hiddenFill xmlns:a14="http://schemas.microsoft.com/office/drawing/2010/main">
                <a:solidFill>
                  <a:srgbClr val="FFFFFF"/>
                </a:solidFill>
              </a14:hiddenFill>
            </a:ext>
          </a:extLst>
        </p:spPr>
      </p:pic>
      <p:sp>
        <p:nvSpPr>
          <p:cNvPr id="15" name="CasellaDiTesto 23"/>
          <p:cNvSpPr txBox="1">
            <a:spLocks noChangeArrowheads="1"/>
          </p:cNvSpPr>
          <p:nvPr/>
        </p:nvSpPr>
        <p:spPr bwMode="auto">
          <a:xfrm>
            <a:off x="4355976" y="5179650"/>
            <a:ext cx="4536504" cy="584775"/>
          </a:xfrm>
          <a:prstGeom prst="rect">
            <a:avLst/>
          </a:prstGeom>
          <a:noFill/>
          <a:ln w="9525">
            <a:noFill/>
            <a:miter lim="800000"/>
            <a:headEnd/>
            <a:tailEnd/>
          </a:ln>
        </p:spPr>
        <p:txBody>
          <a:bodyPr wrap="square">
            <a:spAutoFit/>
          </a:bodyPr>
          <a:lstStyle/>
          <a:p>
            <a:pPr algn="just"/>
            <a:r>
              <a:rPr lang="it-IT" sz="1600" b="0" dirty="0">
                <a:solidFill>
                  <a:schemeClr val="tx1"/>
                </a:solidFill>
              </a:rPr>
              <a:t>Raccolta differenziata e riciclaggio per ridurre al minimo la produzione dei rifiuti</a:t>
            </a:r>
          </a:p>
        </p:txBody>
      </p:sp>
    </p:spTree>
    <p:extLst>
      <p:ext uri="{BB962C8B-B14F-4D97-AF65-F5344CB8AC3E}">
        <p14:creationId xmlns:p14="http://schemas.microsoft.com/office/powerpoint/2010/main" val="14201635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olo 1"/>
          <p:cNvSpPr>
            <a:spLocks noGrp="1"/>
          </p:cNvSpPr>
          <p:nvPr>
            <p:ph type="title"/>
          </p:nvPr>
        </p:nvSpPr>
        <p:spPr/>
        <p:txBody>
          <a:bodyPr/>
          <a:lstStyle/>
          <a:p>
            <a:r>
              <a:rPr lang="it-IT" dirty="0"/>
              <a:t>I problemi connessi alla Green Economy</a:t>
            </a:r>
          </a:p>
        </p:txBody>
      </p:sp>
      <p:sp>
        <p:nvSpPr>
          <p:cNvPr id="15" name="CasellaDiTesto 23"/>
          <p:cNvSpPr txBox="1">
            <a:spLocks noChangeArrowheads="1"/>
          </p:cNvSpPr>
          <p:nvPr/>
        </p:nvSpPr>
        <p:spPr bwMode="auto">
          <a:xfrm>
            <a:off x="827584" y="1474143"/>
            <a:ext cx="7632848" cy="3477875"/>
          </a:xfrm>
          <a:prstGeom prst="rect">
            <a:avLst/>
          </a:prstGeom>
          <a:noFill/>
          <a:ln w="9525">
            <a:noFill/>
            <a:miter lim="800000"/>
            <a:headEnd/>
            <a:tailEnd/>
          </a:ln>
        </p:spPr>
        <p:txBody>
          <a:bodyPr wrap="square">
            <a:spAutoFit/>
          </a:bodyPr>
          <a:lstStyle/>
          <a:p>
            <a:pPr marL="285750" indent="-285750" algn="just">
              <a:buFont typeface="Wingdings" panose="05000000000000000000" pitchFamily="2" charset="2"/>
              <a:buChar char="v"/>
            </a:pPr>
            <a:r>
              <a:rPr lang="it-IT" b="0" dirty="0">
                <a:solidFill>
                  <a:schemeClr val="tx1"/>
                </a:solidFill>
                <a:latin typeface="Arial" panose="020B0604020202020204" pitchFamily="34" charset="0"/>
                <a:cs typeface="Arial" panose="020B0604020202020204" pitchFamily="34" charset="0"/>
              </a:rPr>
              <a:t>La Green Economy può rivelarsi un nuovo terreno per lo sviluppo di attività illegali. </a:t>
            </a:r>
          </a:p>
          <a:p>
            <a:pPr marL="285750" indent="-285750" algn="just">
              <a:buFont typeface="Wingdings" panose="05000000000000000000" pitchFamily="2" charset="2"/>
              <a:buChar char="v"/>
            </a:pPr>
            <a:endParaRPr lang="it-IT" b="0" dirty="0">
              <a:solidFill>
                <a:schemeClr val="tx1"/>
              </a:solidFill>
              <a:latin typeface="Arial" panose="020B0604020202020204" pitchFamily="34" charset="0"/>
              <a:cs typeface="Arial" panose="020B0604020202020204" pitchFamily="34" charset="0"/>
            </a:endParaRPr>
          </a:p>
          <a:p>
            <a:pPr marL="285750" indent="-285750" algn="just">
              <a:buFont typeface="Wingdings" panose="05000000000000000000" pitchFamily="2" charset="2"/>
              <a:buChar char="v"/>
            </a:pPr>
            <a:r>
              <a:rPr lang="it-IT" b="0" dirty="0">
                <a:solidFill>
                  <a:schemeClr val="tx1"/>
                </a:solidFill>
                <a:latin typeface="Arial" panose="020B0604020202020204" pitchFamily="34" charset="0"/>
                <a:cs typeface="Arial" panose="020B0604020202020204" pitchFamily="34" charset="0"/>
              </a:rPr>
              <a:t>L’integrazione delle energie rinnovabili con alcuni settori (come quello agricolo) non è sempre di agevole attuazione per le problematiche connesse alla tutela dei paesaggi</a:t>
            </a:r>
          </a:p>
          <a:p>
            <a:pPr marL="285750" indent="-285750" algn="just">
              <a:buFont typeface="Wingdings" panose="05000000000000000000" pitchFamily="2" charset="2"/>
              <a:buChar char="v"/>
            </a:pPr>
            <a:endParaRPr lang="it-IT" b="0" dirty="0">
              <a:solidFill>
                <a:schemeClr val="tx1"/>
              </a:solidFill>
              <a:latin typeface="Arial" panose="020B0604020202020204" pitchFamily="34" charset="0"/>
              <a:cs typeface="Arial" panose="020B0604020202020204" pitchFamily="34" charset="0"/>
            </a:endParaRPr>
          </a:p>
          <a:p>
            <a:pPr marL="285750" indent="-285750" algn="just">
              <a:buFont typeface="Wingdings" panose="05000000000000000000" pitchFamily="2" charset="2"/>
              <a:buChar char="v"/>
            </a:pPr>
            <a:r>
              <a:rPr lang="it-IT" b="0" dirty="0">
                <a:solidFill>
                  <a:schemeClr val="tx1"/>
                </a:solidFill>
                <a:latin typeface="Arial" panose="020B0604020202020204" pitchFamily="34" charset="0"/>
                <a:cs typeface="Arial" panose="020B0604020202020204" pitchFamily="34" charset="0"/>
              </a:rPr>
              <a:t>Gli investimenti in tecnologie spesso non sono alla portata di tutti</a:t>
            </a:r>
          </a:p>
        </p:txBody>
      </p:sp>
    </p:spTree>
    <p:extLst>
      <p:ext uri="{BB962C8B-B14F-4D97-AF65-F5344CB8AC3E}">
        <p14:creationId xmlns:p14="http://schemas.microsoft.com/office/powerpoint/2010/main" val="239430538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olo 1"/>
          <p:cNvSpPr>
            <a:spLocks noGrp="1"/>
          </p:cNvSpPr>
          <p:nvPr>
            <p:ph type="title"/>
          </p:nvPr>
        </p:nvSpPr>
        <p:spPr/>
        <p:txBody>
          <a:bodyPr/>
          <a:lstStyle/>
          <a:p>
            <a:r>
              <a:rPr lang="it-IT" dirty="0"/>
              <a:t>Dalla Green alla Blue Economy</a:t>
            </a:r>
          </a:p>
        </p:txBody>
      </p:sp>
      <p:sp>
        <p:nvSpPr>
          <p:cNvPr id="15" name="CasellaDiTesto 23"/>
          <p:cNvSpPr txBox="1">
            <a:spLocks noChangeArrowheads="1"/>
          </p:cNvSpPr>
          <p:nvPr/>
        </p:nvSpPr>
        <p:spPr bwMode="auto">
          <a:xfrm>
            <a:off x="827584" y="1474143"/>
            <a:ext cx="7632848" cy="2800767"/>
          </a:xfrm>
          <a:prstGeom prst="rect">
            <a:avLst/>
          </a:prstGeom>
          <a:noFill/>
          <a:ln w="9525">
            <a:noFill/>
            <a:miter lim="800000"/>
            <a:headEnd/>
            <a:tailEnd/>
          </a:ln>
        </p:spPr>
        <p:txBody>
          <a:bodyPr wrap="square">
            <a:spAutoFit/>
          </a:bodyPr>
          <a:lstStyle/>
          <a:p>
            <a:pPr algn="just"/>
            <a:r>
              <a:rPr lang="it-IT" b="0" dirty="0">
                <a:solidFill>
                  <a:schemeClr val="tx1"/>
                </a:solidFill>
                <a:latin typeface="Arial" panose="020B0604020202020204" pitchFamily="34" charset="0"/>
                <a:cs typeface="Arial" panose="020B0604020202020204" pitchFamily="34" charset="0"/>
              </a:rPr>
              <a:t>La </a:t>
            </a:r>
            <a:r>
              <a:rPr lang="it-IT" i="1" dirty="0">
                <a:solidFill>
                  <a:schemeClr val="tx1"/>
                </a:solidFill>
                <a:latin typeface="Arial" panose="020B0604020202020204" pitchFamily="34" charset="0"/>
                <a:cs typeface="Arial" panose="020B0604020202020204" pitchFamily="34" charset="0"/>
              </a:rPr>
              <a:t>Blue Economy </a:t>
            </a:r>
            <a:r>
              <a:rPr lang="it-IT" b="0" dirty="0">
                <a:solidFill>
                  <a:schemeClr val="tx1"/>
                </a:solidFill>
                <a:latin typeface="Arial" panose="020B0604020202020204" pitchFamily="34" charset="0"/>
                <a:cs typeface="Arial" panose="020B0604020202020204" pitchFamily="34" charset="0"/>
              </a:rPr>
              <a:t>rappresenta un’evoluzione della Green Economy e nasce per ottenere risultati più soddisfacenti dal punto di vista ambientale.</a:t>
            </a:r>
          </a:p>
          <a:p>
            <a:pPr algn="just"/>
            <a:endParaRPr lang="it-IT" b="0" i="1" dirty="0">
              <a:solidFill>
                <a:schemeClr val="tx1"/>
              </a:solidFill>
              <a:latin typeface="Arial" panose="020B0604020202020204" pitchFamily="34" charset="0"/>
              <a:cs typeface="Arial" panose="020B0604020202020204" pitchFamily="34" charset="0"/>
            </a:endParaRPr>
          </a:p>
          <a:p>
            <a:pPr marL="342900" indent="-342900" algn="just">
              <a:buFont typeface="Wingdings" panose="05000000000000000000" pitchFamily="2" charset="2"/>
              <a:buChar char="v"/>
            </a:pPr>
            <a:r>
              <a:rPr lang="it-IT" b="0" i="1" dirty="0">
                <a:solidFill>
                  <a:schemeClr val="tx1"/>
                </a:solidFill>
                <a:latin typeface="Arial" panose="020B0604020202020204" pitchFamily="34" charset="0"/>
                <a:cs typeface="Arial" panose="020B0604020202020204" pitchFamily="34" charset="0"/>
              </a:rPr>
              <a:t>Dalla tutela degli ambienti si passa al concetto di rigenerazione degli ecosistemi</a:t>
            </a:r>
          </a:p>
          <a:p>
            <a:pPr marL="342900" indent="-342900" algn="just">
              <a:buFont typeface="Wingdings" panose="05000000000000000000" pitchFamily="2" charset="2"/>
              <a:buChar char="v"/>
            </a:pPr>
            <a:endParaRPr lang="it-IT" b="0" i="1" dirty="0">
              <a:solidFill>
                <a:schemeClr val="tx1"/>
              </a:solidFill>
              <a:latin typeface="Arial" panose="020B0604020202020204" pitchFamily="34" charset="0"/>
              <a:cs typeface="Arial" panose="020B0604020202020204" pitchFamily="34" charset="0"/>
            </a:endParaRPr>
          </a:p>
          <a:p>
            <a:pPr marL="342900" indent="-342900" algn="just">
              <a:buFont typeface="Wingdings" panose="05000000000000000000" pitchFamily="2" charset="2"/>
              <a:buChar char="v"/>
            </a:pPr>
            <a:r>
              <a:rPr lang="it-IT" b="0" i="1" dirty="0">
                <a:solidFill>
                  <a:schemeClr val="tx1"/>
                </a:solidFill>
                <a:latin typeface="Arial" panose="020B0604020202020204" pitchFamily="34" charset="0"/>
                <a:cs typeface="Arial" panose="020B0604020202020204" pitchFamily="34" charset="0"/>
              </a:rPr>
              <a:t>Dalla eco-efficienza si passa alla </a:t>
            </a:r>
            <a:r>
              <a:rPr lang="it-IT" i="1" dirty="0" err="1">
                <a:solidFill>
                  <a:schemeClr val="tx1"/>
                </a:solidFill>
                <a:latin typeface="Arial" panose="020B0604020202020204" pitchFamily="34" charset="0"/>
                <a:cs typeface="Arial" panose="020B0604020202020204" pitchFamily="34" charset="0"/>
              </a:rPr>
              <a:t>biomimesi</a:t>
            </a:r>
            <a:endParaRPr lang="it-IT" i="1" dirty="0">
              <a:solidFill>
                <a:schemeClr val="tx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99520664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olo 1"/>
          <p:cNvSpPr>
            <a:spLocks noGrp="1"/>
          </p:cNvSpPr>
          <p:nvPr>
            <p:ph type="title"/>
          </p:nvPr>
        </p:nvSpPr>
        <p:spPr/>
        <p:txBody>
          <a:bodyPr/>
          <a:lstStyle/>
          <a:p>
            <a:r>
              <a:rPr lang="it-IT" dirty="0"/>
              <a:t>La Blue Economy: come nasce</a:t>
            </a:r>
          </a:p>
        </p:txBody>
      </p:sp>
      <p:sp>
        <p:nvSpPr>
          <p:cNvPr id="15" name="CasellaDiTesto 23"/>
          <p:cNvSpPr txBox="1">
            <a:spLocks noChangeArrowheads="1"/>
          </p:cNvSpPr>
          <p:nvPr/>
        </p:nvSpPr>
        <p:spPr bwMode="auto">
          <a:xfrm>
            <a:off x="1043608" y="1035705"/>
            <a:ext cx="7632848" cy="4832092"/>
          </a:xfrm>
          <a:prstGeom prst="rect">
            <a:avLst/>
          </a:prstGeom>
          <a:noFill/>
          <a:ln w="9525">
            <a:noFill/>
            <a:miter lim="800000"/>
            <a:headEnd/>
            <a:tailEnd/>
          </a:ln>
        </p:spPr>
        <p:txBody>
          <a:bodyPr wrap="square">
            <a:spAutoFit/>
          </a:bodyPr>
          <a:lstStyle/>
          <a:p>
            <a:pPr algn="just"/>
            <a:r>
              <a:rPr lang="it-IT" b="0" dirty="0">
                <a:solidFill>
                  <a:schemeClr val="tx1"/>
                </a:solidFill>
                <a:latin typeface="Arial" panose="020B0604020202020204" pitchFamily="34" charset="0"/>
                <a:cs typeface="Arial" panose="020B0604020202020204" pitchFamily="34" charset="0"/>
              </a:rPr>
              <a:t>La </a:t>
            </a:r>
            <a:r>
              <a:rPr lang="it-IT" i="1" dirty="0">
                <a:solidFill>
                  <a:schemeClr val="tx1"/>
                </a:solidFill>
                <a:latin typeface="Arial" panose="020B0604020202020204" pitchFamily="34" charset="0"/>
                <a:cs typeface="Arial" panose="020B0604020202020204" pitchFamily="34" charset="0"/>
              </a:rPr>
              <a:t>Blue Economy </a:t>
            </a:r>
            <a:r>
              <a:rPr lang="it-IT" b="0" dirty="0">
                <a:solidFill>
                  <a:schemeClr val="tx1"/>
                </a:solidFill>
                <a:latin typeface="Arial" panose="020B0604020202020204" pitchFamily="34" charset="0"/>
                <a:cs typeface="Arial" panose="020B0604020202020204" pitchFamily="34" charset="0"/>
              </a:rPr>
              <a:t> è un nuovo modello di business dedicato alla creazione di un ecosistema sostenibile grazie alla trasformazione di sostanze precedentemente sprecate in risorse di valore.</a:t>
            </a:r>
          </a:p>
          <a:p>
            <a:pPr algn="just"/>
            <a:endParaRPr lang="it-IT" b="0" dirty="0">
              <a:solidFill>
                <a:schemeClr val="tx1"/>
              </a:solidFill>
              <a:latin typeface="Arial" panose="020B0604020202020204" pitchFamily="34" charset="0"/>
              <a:cs typeface="Arial" panose="020B0604020202020204" pitchFamily="34" charset="0"/>
            </a:endParaRPr>
          </a:p>
          <a:p>
            <a:pPr algn="just"/>
            <a:r>
              <a:rPr lang="it-IT" b="0" dirty="0">
                <a:solidFill>
                  <a:schemeClr val="tx1"/>
                </a:solidFill>
                <a:latin typeface="Arial" panose="020B0604020202020204" pitchFamily="34" charset="0"/>
                <a:cs typeface="Arial" panose="020B0604020202020204" pitchFamily="34" charset="0"/>
              </a:rPr>
              <a:t>Questo nuovo modello di sviluppo sostenibile è stato proposto dall’economista Gunter Pauli nel libro: The Blue Economy: 10 </a:t>
            </a:r>
            <a:r>
              <a:rPr lang="it-IT" b="0" dirty="0" err="1">
                <a:solidFill>
                  <a:schemeClr val="tx1"/>
                </a:solidFill>
                <a:latin typeface="Arial" panose="020B0604020202020204" pitchFamily="34" charset="0"/>
                <a:cs typeface="Arial" panose="020B0604020202020204" pitchFamily="34" charset="0"/>
              </a:rPr>
              <a:t>years</a:t>
            </a:r>
            <a:r>
              <a:rPr lang="it-IT" b="0" dirty="0">
                <a:solidFill>
                  <a:schemeClr val="tx1"/>
                </a:solidFill>
                <a:latin typeface="Arial" panose="020B0604020202020204" pitchFamily="34" charset="0"/>
                <a:cs typeface="Arial" panose="020B0604020202020204" pitchFamily="34" charset="0"/>
              </a:rPr>
              <a:t>, 100 </a:t>
            </a:r>
            <a:r>
              <a:rPr lang="it-IT" b="0" dirty="0" err="1">
                <a:solidFill>
                  <a:schemeClr val="tx1"/>
                </a:solidFill>
                <a:latin typeface="Arial" panose="020B0604020202020204" pitchFamily="34" charset="0"/>
                <a:cs typeface="Arial" panose="020B0604020202020204" pitchFamily="34" charset="0"/>
              </a:rPr>
              <a:t>Innovation</a:t>
            </a:r>
            <a:r>
              <a:rPr lang="it-IT" b="0" dirty="0">
                <a:solidFill>
                  <a:schemeClr val="tx1"/>
                </a:solidFill>
                <a:latin typeface="Arial" panose="020B0604020202020204" pitchFamily="34" charset="0"/>
                <a:cs typeface="Arial" panose="020B0604020202020204" pitchFamily="34" charset="0"/>
              </a:rPr>
              <a:t>, 100 </a:t>
            </a:r>
            <a:r>
              <a:rPr lang="it-IT" b="0" dirty="0" err="1">
                <a:solidFill>
                  <a:schemeClr val="tx1"/>
                </a:solidFill>
                <a:latin typeface="Arial" panose="020B0604020202020204" pitchFamily="34" charset="0"/>
                <a:cs typeface="Arial" panose="020B0604020202020204" pitchFamily="34" charset="0"/>
              </a:rPr>
              <a:t>Million</a:t>
            </a:r>
            <a:r>
              <a:rPr lang="it-IT" b="0" dirty="0">
                <a:solidFill>
                  <a:schemeClr val="tx1"/>
                </a:solidFill>
                <a:latin typeface="Arial" panose="020B0604020202020204" pitchFamily="34" charset="0"/>
                <a:cs typeface="Arial" panose="020B0604020202020204" pitchFamily="34" charset="0"/>
              </a:rPr>
              <a:t> Jobs.</a:t>
            </a:r>
          </a:p>
          <a:p>
            <a:pPr algn="just"/>
            <a:endParaRPr lang="it-IT" b="0" dirty="0">
              <a:solidFill>
                <a:schemeClr val="tx1"/>
              </a:solidFill>
              <a:latin typeface="Arial" panose="020B0604020202020204" pitchFamily="34" charset="0"/>
              <a:cs typeface="Arial" panose="020B0604020202020204" pitchFamily="34" charset="0"/>
            </a:endParaRPr>
          </a:p>
          <a:p>
            <a:pPr algn="just"/>
            <a:r>
              <a:rPr lang="it-IT" b="0" dirty="0">
                <a:solidFill>
                  <a:schemeClr val="tx1"/>
                </a:solidFill>
                <a:latin typeface="Arial" panose="020B0604020202020204" pitchFamily="34" charset="0"/>
                <a:cs typeface="Arial" panose="020B0604020202020204" pitchFamily="34" charset="0"/>
              </a:rPr>
              <a:t>Il termine Blue Economy è il nome con cui Pauli identifica e promuove un fenomeno che si traduce nella diffusione «a cascata» di nuova energia e nella «rottamazione» dei processi produttivi non sostenibili</a:t>
            </a:r>
          </a:p>
          <a:p>
            <a:pPr algn="just"/>
            <a:endParaRPr lang="it-IT" i="1" dirty="0">
              <a:solidFill>
                <a:schemeClr val="tx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17134238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olo 1"/>
          <p:cNvSpPr>
            <a:spLocks noGrp="1"/>
          </p:cNvSpPr>
          <p:nvPr>
            <p:ph type="title"/>
          </p:nvPr>
        </p:nvSpPr>
        <p:spPr/>
        <p:txBody>
          <a:bodyPr/>
          <a:lstStyle/>
          <a:p>
            <a:r>
              <a:rPr lang="it-IT" dirty="0"/>
              <a:t>Problemi e soluzioni in ottica di blue </a:t>
            </a:r>
            <a:r>
              <a:rPr lang="it-IT" dirty="0" err="1"/>
              <a:t>thinking</a:t>
            </a:r>
            <a:r>
              <a:rPr lang="it-IT" dirty="0"/>
              <a:t> (1/3)</a:t>
            </a:r>
          </a:p>
        </p:txBody>
      </p:sp>
      <p:sp>
        <p:nvSpPr>
          <p:cNvPr id="15" name="CasellaDiTesto 23"/>
          <p:cNvSpPr txBox="1">
            <a:spLocks noChangeArrowheads="1"/>
          </p:cNvSpPr>
          <p:nvPr/>
        </p:nvSpPr>
        <p:spPr bwMode="auto">
          <a:xfrm>
            <a:off x="323528" y="970087"/>
            <a:ext cx="8496944" cy="1231106"/>
          </a:xfrm>
          <a:prstGeom prst="rect">
            <a:avLst/>
          </a:prstGeom>
          <a:noFill/>
          <a:ln w="9525">
            <a:noFill/>
            <a:miter lim="800000"/>
            <a:headEnd/>
            <a:tailEnd/>
          </a:ln>
        </p:spPr>
        <p:txBody>
          <a:bodyPr wrap="square">
            <a:spAutoFit/>
          </a:bodyPr>
          <a:lstStyle/>
          <a:p>
            <a:pPr algn="just"/>
            <a:r>
              <a:rPr lang="it-IT" sz="1800" i="1" dirty="0">
                <a:solidFill>
                  <a:schemeClr val="tx1"/>
                </a:solidFill>
                <a:latin typeface="Arial" panose="020B0604020202020204" pitchFamily="34" charset="0"/>
                <a:ea typeface="Tahoma" panose="020B0604030504040204" pitchFamily="34" charset="0"/>
                <a:cs typeface="Arial" panose="020B0604020202020204" pitchFamily="34" charset="0"/>
              </a:rPr>
              <a:t>Riprodurre l’efficienza materiale e funzionale degli ecosistemi e degli habi­tat naturali è un modo pratico per intraprendere il cammino verso la sostenibilità e l’efficienza nell’uso </a:t>
            </a:r>
            <a:r>
              <a:rPr lang="it-IT" sz="2000" i="1" dirty="0">
                <a:solidFill>
                  <a:schemeClr val="tx1"/>
                </a:solidFill>
                <a:latin typeface="Arial" panose="020B0604020202020204" pitchFamily="34" charset="0"/>
                <a:ea typeface="Tahoma" panose="020B0604030504040204" pitchFamily="34" charset="0"/>
                <a:cs typeface="Arial" panose="020B0604020202020204" pitchFamily="34" charset="0"/>
              </a:rPr>
              <a:t>delle</a:t>
            </a:r>
            <a:r>
              <a:rPr lang="it-IT" sz="1800" i="1" dirty="0">
                <a:solidFill>
                  <a:schemeClr val="tx1"/>
                </a:solidFill>
                <a:latin typeface="Arial" panose="020B0604020202020204" pitchFamily="34" charset="0"/>
                <a:ea typeface="Tahoma" panose="020B0604030504040204" pitchFamily="34" charset="0"/>
                <a:cs typeface="Arial" panose="020B0604020202020204" pitchFamily="34" charset="0"/>
              </a:rPr>
              <a:t> risorse, rimanendo competitivi e generando valore aggiunto</a:t>
            </a:r>
          </a:p>
        </p:txBody>
      </p:sp>
      <p:sp>
        <p:nvSpPr>
          <p:cNvPr id="4" name="CasellaDiTesto 23"/>
          <p:cNvSpPr txBox="1">
            <a:spLocks noChangeArrowheads="1"/>
          </p:cNvSpPr>
          <p:nvPr/>
        </p:nvSpPr>
        <p:spPr bwMode="auto">
          <a:xfrm>
            <a:off x="323528" y="2626271"/>
            <a:ext cx="8496944" cy="2554545"/>
          </a:xfrm>
          <a:prstGeom prst="rect">
            <a:avLst/>
          </a:prstGeom>
          <a:noFill/>
          <a:ln w="9525">
            <a:noFill/>
            <a:miter lim="800000"/>
            <a:headEnd/>
            <a:tailEnd/>
          </a:ln>
        </p:spPr>
        <p:txBody>
          <a:bodyPr wrap="square">
            <a:spAutoFit/>
          </a:bodyPr>
          <a:lstStyle/>
          <a:p>
            <a:pPr algn="just"/>
            <a:r>
              <a:rPr lang="it-IT" sz="2000" dirty="0">
                <a:solidFill>
                  <a:schemeClr val="tx1"/>
                </a:solidFill>
                <a:latin typeface="Arial" panose="020B0604020202020204" pitchFamily="34" charset="0"/>
                <a:cs typeface="Arial" panose="020B0604020202020204" pitchFamily="34" charset="0"/>
              </a:rPr>
              <a:t>SICUREZZA ALIMENTARE IN AFRICA: </a:t>
            </a:r>
            <a:r>
              <a:rPr lang="it-IT" sz="2000" b="0" dirty="0">
                <a:solidFill>
                  <a:schemeClr val="tx1"/>
                </a:solidFill>
                <a:latin typeface="Arial" panose="020B0604020202020204" pitchFamily="34" charset="0"/>
                <a:cs typeface="Arial" panose="020B0604020202020204" pitchFamily="34" charset="0"/>
              </a:rPr>
              <a:t>Le acque di scolo (sia grigie sia nere) provenienti da bagni, cucine e deiezioni animali e umane vengono raccolte in una cisterna a tre scomparti. Si aggiunge il giacinto d’acqua (</a:t>
            </a:r>
            <a:r>
              <a:rPr lang="it-IT" sz="2000" b="0" dirty="0" err="1">
                <a:solidFill>
                  <a:schemeClr val="tx1"/>
                </a:solidFill>
                <a:latin typeface="Arial" panose="020B0604020202020204" pitchFamily="34" charset="0"/>
                <a:cs typeface="Arial" panose="020B0604020202020204" pitchFamily="34" charset="0"/>
              </a:rPr>
              <a:t>Eichhornia</a:t>
            </a:r>
            <a:r>
              <a:rPr lang="it-IT" sz="2000" b="0" dirty="0">
                <a:solidFill>
                  <a:schemeClr val="tx1"/>
                </a:solidFill>
                <a:latin typeface="Arial" panose="020B0604020202020204" pitchFamily="34" charset="0"/>
                <a:cs typeface="Arial" panose="020B0604020202020204" pitchFamily="34" charset="0"/>
              </a:rPr>
              <a:t> </a:t>
            </a:r>
            <a:r>
              <a:rPr lang="it-IT" sz="2000" b="0" dirty="0" err="1">
                <a:solidFill>
                  <a:schemeClr val="tx1"/>
                </a:solidFill>
                <a:latin typeface="Arial" panose="020B0604020202020204" pitchFamily="34" charset="0"/>
                <a:cs typeface="Arial" panose="020B0604020202020204" pitchFamily="34" charset="0"/>
              </a:rPr>
              <a:t>crassipes</a:t>
            </a:r>
            <a:r>
              <a:rPr lang="it-IT" sz="2000" b="0" dirty="0">
                <a:solidFill>
                  <a:schemeClr val="tx1"/>
                </a:solidFill>
                <a:latin typeface="Arial" panose="020B0604020202020204" pitchFamily="34" charset="0"/>
                <a:cs typeface="Arial" panose="020B0604020202020204" pitchFamily="34" charset="0"/>
              </a:rPr>
              <a:t>) triturato, una pianta acquatica invasiva locale. Nella cisterna, la biomassa combi­nata produce metano, che offre energia per uso locale. Dopo la minera­lizzazione, il restante materiale diventa mangime per zooplancton, </a:t>
            </a:r>
            <a:r>
              <a:rPr lang="it-IT" sz="2000" b="0" dirty="0" err="1">
                <a:solidFill>
                  <a:schemeClr val="tx1"/>
                </a:solidFill>
                <a:latin typeface="Arial" panose="020B0604020202020204" pitchFamily="34" charset="0"/>
                <a:cs typeface="Arial" panose="020B0604020202020204" pitchFamily="34" charset="0"/>
              </a:rPr>
              <a:t>fìtoplancton</a:t>
            </a:r>
            <a:r>
              <a:rPr lang="it-IT" sz="2000" b="0" dirty="0">
                <a:solidFill>
                  <a:schemeClr val="tx1"/>
                </a:solidFill>
                <a:latin typeface="Arial" panose="020B0604020202020204" pitchFamily="34" charset="0"/>
                <a:cs typeface="Arial" panose="020B0604020202020204" pitchFamily="34" charset="0"/>
              </a:rPr>
              <a:t> e bentos, che a loro volta alimentano i pesci nel progetto di acquacoltura (</a:t>
            </a:r>
            <a:r>
              <a:rPr lang="it-IT" sz="2000" dirty="0">
                <a:solidFill>
                  <a:schemeClr val="tx1"/>
                </a:solidFill>
                <a:latin typeface="Arial" panose="020B0604020202020204" pitchFamily="34" charset="0"/>
                <a:cs typeface="Arial" panose="020B0604020202020204" pitchFamily="34" charset="0"/>
              </a:rPr>
              <a:t>estratto del libro)</a:t>
            </a:r>
            <a:endParaRPr lang="it-IT" sz="2000" i="1" dirty="0">
              <a:solidFill>
                <a:schemeClr val="tx1"/>
              </a:solidFill>
              <a:latin typeface="Arial" panose="020B0604020202020204" pitchFamily="34" charset="0"/>
              <a:ea typeface="Tahoma" panose="020B0604030504040204" pitchFamily="34" charset="0"/>
              <a:cs typeface="Arial" panose="020B0604020202020204" pitchFamily="34" charset="0"/>
            </a:endParaRPr>
          </a:p>
        </p:txBody>
      </p:sp>
    </p:spTree>
    <p:extLst>
      <p:ext uri="{BB962C8B-B14F-4D97-AF65-F5344CB8AC3E}">
        <p14:creationId xmlns:p14="http://schemas.microsoft.com/office/powerpoint/2010/main" val="307988034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olo 1"/>
          <p:cNvSpPr>
            <a:spLocks noGrp="1"/>
          </p:cNvSpPr>
          <p:nvPr>
            <p:ph type="title"/>
          </p:nvPr>
        </p:nvSpPr>
        <p:spPr/>
        <p:txBody>
          <a:bodyPr/>
          <a:lstStyle/>
          <a:p>
            <a:r>
              <a:rPr lang="it-IT" dirty="0"/>
              <a:t>Problemi e soluzioni in ottica di blue </a:t>
            </a:r>
            <a:r>
              <a:rPr lang="it-IT" dirty="0" err="1"/>
              <a:t>thinking</a:t>
            </a:r>
            <a:r>
              <a:rPr lang="it-IT" dirty="0"/>
              <a:t> (2/3)</a:t>
            </a:r>
          </a:p>
        </p:txBody>
      </p:sp>
      <p:sp>
        <p:nvSpPr>
          <p:cNvPr id="15" name="CasellaDiTesto 23"/>
          <p:cNvSpPr txBox="1">
            <a:spLocks noChangeArrowheads="1"/>
          </p:cNvSpPr>
          <p:nvPr/>
        </p:nvSpPr>
        <p:spPr bwMode="auto">
          <a:xfrm>
            <a:off x="234587" y="754063"/>
            <a:ext cx="8496944" cy="369332"/>
          </a:xfrm>
          <a:prstGeom prst="rect">
            <a:avLst/>
          </a:prstGeom>
          <a:noFill/>
          <a:ln w="9525">
            <a:noFill/>
            <a:miter lim="800000"/>
            <a:headEnd/>
            <a:tailEnd/>
          </a:ln>
        </p:spPr>
        <p:txBody>
          <a:bodyPr wrap="square">
            <a:spAutoFit/>
          </a:bodyPr>
          <a:lstStyle/>
          <a:p>
            <a:pPr algn="just"/>
            <a:r>
              <a:rPr lang="it-IT" sz="1800" i="1" dirty="0">
                <a:solidFill>
                  <a:schemeClr val="tx1"/>
                </a:solidFill>
                <a:latin typeface="Arial" panose="020B0604020202020204" pitchFamily="34" charset="0"/>
                <a:ea typeface="Tahoma" panose="020B0604030504040204" pitchFamily="34" charset="0"/>
                <a:cs typeface="Arial" panose="020B0604020202020204" pitchFamily="34" charset="0"/>
              </a:rPr>
              <a:t>MODELLI A CASCATA: FLUSSI MULTIPLI DI LIQUIDITA’ </a:t>
            </a:r>
          </a:p>
        </p:txBody>
      </p:sp>
      <p:sp>
        <p:nvSpPr>
          <p:cNvPr id="4" name="CasellaDiTesto 23"/>
          <p:cNvSpPr txBox="1">
            <a:spLocks noChangeArrowheads="1"/>
          </p:cNvSpPr>
          <p:nvPr/>
        </p:nvSpPr>
        <p:spPr bwMode="auto">
          <a:xfrm>
            <a:off x="179512" y="1258119"/>
            <a:ext cx="8784976" cy="4801314"/>
          </a:xfrm>
          <a:prstGeom prst="rect">
            <a:avLst/>
          </a:prstGeom>
          <a:noFill/>
          <a:ln w="9525">
            <a:noFill/>
            <a:miter lim="800000"/>
            <a:headEnd/>
            <a:tailEnd/>
          </a:ln>
        </p:spPr>
        <p:txBody>
          <a:bodyPr wrap="square">
            <a:spAutoFit/>
          </a:bodyPr>
          <a:lstStyle/>
          <a:p>
            <a:pPr algn="just"/>
            <a:r>
              <a:rPr lang="it-IT" sz="1800" i="1" dirty="0">
                <a:solidFill>
                  <a:schemeClr val="tx1"/>
                </a:solidFill>
                <a:latin typeface="Arial" panose="020B0604020202020204" pitchFamily="34" charset="0"/>
                <a:cs typeface="Arial" panose="020B0604020202020204" pitchFamily="34" charset="0"/>
              </a:rPr>
              <a:t>L’EUFORIA DEL CAFFÈ: </a:t>
            </a:r>
            <a:r>
              <a:rPr lang="it-IT" sz="1800" b="0" dirty="0">
                <a:solidFill>
                  <a:schemeClr val="tx1"/>
                </a:solidFill>
                <a:latin typeface="Arial" panose="020B0604020202020204" pitchFamily="34" charset="0"/>
                <a:cs typeface="Arial" panose="020B0604020202020204" pitchFamily="34" charset="0"/>
              </a:rPr>
              <a:t>Ci sono due flussi di rifiuti legati al caffè. Il grosso dei rifiuti si genera nelle piantagioni ed è noto come “polpa”. La preparazione della bevanda del caffè produce un secondo flusso di rifiuti noto come “fondi”. Dal momento in cui i chicchi lasciano la piantagione al momento in cui finiscono nella tazzina del bar, </a:t>
            </a:r>
            <a:r>
              <a:rPr lang="it-IT" sz="1800" dirty="0">
                <a:solidFill>
                  <a:schemeClr val="tx1"/>
                </a:solidFill>
                <a:latin typeface="Arial" panose="020B0604020202020204" pitchFamily="34" charset="0"/>
                <a:cs typeface="Arial" panose="020B0604020202020204" pitchFamily="34" charset="0"/>
              </a:rPr>
              <a:t>il 99,8% viene scartato e solo lo 0,2% viene consu­mato…il caffè è legno duro…è un substrato ideale per la coltivazione di funghi […]</a:t>
            </a:r>
          </a:p>
          <a:p>
            <a:pPr algn="just"/>
            <a:endParaRPr lang="it-IT" sz="1800" i="1" dirty="0">
              <a:solidFill>
                <a:schemeClr val="tx1"/>
              </a:solidFill>
              <a:latin typeface="Arial" panose="020B0604020202020204" pitchFamily="34" charset="0"/>
              <a:ea typeface="Tahoma" panose="020B0604030504040204" pitchFamily="34" charset="0"/>
              <a:cs typeface="Arial" panose="020B0604020202020204" pitchFamily="34" charset="0"/>
            </a:endParaRPr>
          </a:p>
          <a:p>
            <a:pPr algn="just"/>
            <a:r>
              <a:rPr lang="it-IT" sz="1800" b="0" dirty="0">
                <a:solidFill>
                  <a:schemeClr val="tx1"/>
                </a:solidFill>
                <a:latin typeface="Arial" panose="020B0604020202020204" pitchFamily="34" charset="0"/>
                <a:cs typeface="Arial" panose="020B0604020202020204" pitchFamily="34" charset="0"/>
              </a:rPr>
              <a:t>[…]</a:t>
            </a:r>
            <a:r>
              <a:rPr lang="it-IT" sz="1800" dirty="0">
                <a:solidFill>
                  <a:schemeClr val="tx1"/>
                </a:solidFill>
                <a:latin typeface="Arial" panose="020B0604020202020204" pitchFamily="34" charset="0"/>
                <a:cs typeface="Arial" panose="020B0604020202020204" pitchFamily="34" charset="0"/>
              </a:rPr>
              <a:t> </a:t>
            </a:r>
            <a:r>
              <a:rPr lang="it-IT" sz="1800" b="0" dirty="0">
                <a:solidFill>
                  <a:schemeClr val="tx1"/>
                </a:solidFill>
                <a:latin typeface="Arial" panose="020B0604020202020204" pitchFamily="34" charset="0"/>
                <a:cs typeface="Arial" panose="020B0604020202020204" pitchFamily="34" charset="0"/>
              </a:rPr>
              <a:t>Il giacinto di acqua, decretato nemico pubblico numero uno in Zambia, si combatte con sostanze chimiche e specie non autoctone […]. Eppure un chilo di giacinti d’acqua può offrire una base nutritiva per almeno un paio di chili di funghi </a:t>
            </a:r>
          </a:p>
          <a:p>
            <a:pPr algn="just"/>
            <a:endParaRPr lang="it-IT" sz="1800" b="0" i="1" dirty="0">
              <a:solidFill>
                <a:schemeClr val="tx1"/>
              </a:solidFill>
              <a:latin typeface="Arial" panose="020B0604020202020204" pitchFamily="34" charset="0"/>
              <a:ea typeface="Tahoma" panose="020B0604030504040204" pitchFamily="34" charset="0"/>
              <a:cs typeface="Arial" panose="020B0604020202020204" pitchFamily="34" charset="0"/>
            </a:endParaRPr>
          </a:p>
          <a:p>
            <a:pPr algn="just"/>
            <a:r>
              <a:rPr lang="it-IT" sz="1800" dirty="0">
                <a:solidFill>
                  <a:schemeClr val="tx1"/>
                </a:solidFill>
                <a:latin typeface="Arial" panose="020B0604020202020204" pitchFamily="34" charset="0"/>
                <a:cs typeface="Arial" panose="020B0604020202020204" pitchFamily="34" charset="0"/>
              </a:rPr>
              <a:t>Poiché la funghicoltura richiede una maggior manodopera, questa catena, dai rifiuti agli alimenti può creare milioni di posti di lavoro</a:t>
            </a:r>
            <a:r>
              <a:rPr lang="it-IT" sz="1800" b="0" dirty="0">
                <a:solidFill>
                  <a:schemeClr val="tx1"/>
                </a:solidFill>
                <a:latin typeface="Arial" panose="020B0604020202020204" pitchFamily="34" charset="0"/>
                <a:cs typeface="Arial" panose="020B0604020202020204" pitchFamily="34" charset="0"/>
              </a:rPr>
              <a:t>… ogni piantagione di caffè che adotta la coltivazione di funghi potrebbe generare due nuovi posti di lavoro. Con circa 25 milioni di piantagioni di caffè in 45 paesi, ciò si tra­duce in altri </a:t>
            </a:r>
            <a:r>
              <a:rPr lang="it-IT" sz="1800" dirty="0">
                <a:solidFill>
                  <a:schemeClr val="tx1"/>
                </a:solidFill>
                <a:latin typeface="Arial" panose="020B0604020202020204" pitchFamily="34" charset="0"/>
                <a:cs typeface="Arial" panose="020B0604020202020204" pitchFamily="34" charset="0"/>
              </a:rPr>
              <a:t>50 milioni di posti di lavoro a livello globale</a:t>
            </a:r>
            <a:r>
              <a:rPr lang="it-IT" sz="1800" b="0" dirty="0">
                <a:solidFill>
                  <a:schemeClr val="tx1"/>
                </a:solidFill>
                <a:latin typeface="Arial" panose="020B0604020202020204" pitchFamily="34" charset="0"/>
                <a:cs typeface="Arial" panose="020B0604020202020204" pitchFamily="34" charset="0"/>
              </a:rPr>
              <a:t> e nella possibilità di </a:t>
            </a:r>
            <a:r>
              <a:rPr lang="it-IT" sz="1800" dirty="0">
                <a:solidFill>
                  <a:schemeClr val="tx1"/>
                </a:solidFill>
                <a:latin typeface="Arial" panose="020B0604020202020204" pitchFamily="34" charset="0"/>
                <a:cs typeface="Arial" panose="020B0604020202020204" pitchFamily="34" charset="0"/>
              </a:rPr>
              <a:t>generare redditi di ben 1,5 milioni di volte superiori a quelli prodotti oggi dal caffè</a:t>
            </a:r>
            <a:endParaRPr lang="it-IT" sz="1800" i="1" dirty="0">
              <a:solidFill>
                <a:schemeClr val="tx1"/>
              </a:solidFill>
              <a:latin typeface="Arial" panose="020B0604020202020204" pitchFamily="34" charset="0"/>
              <a:ea typeface="Tahoma" panose="020B0604030504040204" pitchFamily="34" charset="0"/>
              <a:cs typeface="Arial" panose="020B0604020202020204" pitchFamily="34" charset="0"/>
            </a:endParaRPr>
          </a:p>
        </p:txBody>
      </p:sp>
    </p:spTree>
    <p:extLst>
      <p:ext uri="{BB962C8B-B14F-4D97-AF65-F5344CB8AC3E}">
        <p14:creationId xmlns:p14="http://schemas.microsoft.com/office/powerpoint/2010/main" val="333992507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olo 1"/>
          <p:cNvSpPr>
            <a:spLocks noGrp="1"/>
          </p:cNvSpPr>
          <p:nvPr>
            <p:ph type="title"/>
          </p:nvPr>
        </p:nvSpPr>
        <p:spPr/>
        <p:txBody>
          <a:bodyPr/>
          <a:lstStyle/>
          <a:p>
            <a:r>
              <a:rPr lang="it-IT" dirty="0"/>
              <a:t>Problemi e soluzioni in ottica di blue </a:t>
            </a:r>
            <a:r>
              <a:rPr lang="it-IT" dirty="0" err="1"/>
              <a:t>thinking</a:t>
            </a:r>
            <a:r>
              <a:rPr lang="it-IT" dirty="0"/>
              <a:t> (3/3)</a:t>
            </a:r>
          </a:p>
        </p:txBody>
      </p:sp>
      <p:sp>
        <p:nvSpPr>
          <p:cNvPr id="15" name="CasellaDiTesto 23"/>
          <p:cNvSpPr txBox="1">
            <a:spLocks noChangeArrowheads="1"/>
          </p:cNvSpPr>
          <p:nvPr/>
        </p:nvSpPr>
        <p:spPr bwMode="auto">
          <a:xfrm>
            <a:off x="323528" y="744771"/>
            <a:ext cx="8496944" cy="369332"/>
          </a:xfrm>
          <a:prstGeom prst="rect">
            <a:avLst/>
          </a:prstGeom>
          <a:noFill/>
          <a:ln w="9525">
            <a:noFill/>
            <a:miter lim="800000"/>
            <a:headEnd/>
            <a:tailEnd/>
          </a:ln>
        </p:spPr>
        <p:txBody>
          <a:bodyPr wrap="square">
            <a:spAutoFit/>
          </a:bodyPr>
          <a:lstStyle/>
          <a:p>
            <a:pPr algn="just"/>
            <a:r>
              <a:rPr lang="it-IT" sz="1800" i="1" dirty="0">
                <a:solidFill>
                  <a:schemeClr val="tx1"/>
                </a:solidFill>
                <a:latin typeface="Arial" panose="020B0604020202020204" pitchFamily="34" charset="0"/>
                <a:ea typeface="Tahoma" panose="020B0604030504040204" pitchFamily="34" charset="0"/>
                <a:cs typeface="Arial" panose="020B0604020202020204" pitchFamily="34" charset="0"/>
              </a:rPr>
              <a:t>IL PROBLEMA DELLE EMISSIONI DI CO</a:t>
            </a:r>
            <a:r>
              <a:rPr lang="it-IT" sz="1200" i="1" dirty="0">
                <a:solidFill>
                  <a:schemeClr val="tx1"/>
                </a:solidFill>
                <a:latin typeface="Arial" panose="020B0604020202020204" pitchFamily="34" charset="0"/>
                <a:ea typeface="Tahoma" panose="020B0604030504040204" pitchFamily="34" charset="0"/>
                <a:cs typeface="Arial" panose="020B0604020202020204" pitchFamily="34" charset="0"/>
              </a:rPr>
              <a:t>2  </a:t>
            </a:r>
            <a:r>
              <a:rPr lang="it-IT" sz="1800" i="1" dirty="0">
                <a:solidFill>
                  <a:schemeClr val="tx1"/>
                </a:solidFill>
                <a:latin typeface="Arial" panose="020B0604020202020204" pitchFamily="34" charset="0"/>
                <a:ea typeface="Tahoma" panose="020B0604030504040204" pitchFamily="34" charset="0"/>
                <a:cs typeface="Arial" panose="020B0604020202020204" pitchFamily="34" charset="0"/>
              </a:rPr>
              <a:t>(1/2)</a:t>
            </a:r>
          </a:p>
        </p:txBody>
      </p:sp>
      <p:sp>
        <p:nvSpPr>
          <p:cNvPr id="4" name="CasellaDiTesto 23"/>
          <p:cNvSpPr txBox="1">
            <a:spLocks noChangeArrowheads="1"/>
          </p:cNvSpPr>
          <p:nvPr/>
        </p:nvSpPr>
        <p:spPr bwMode="auto">
          <a:xfrm>
            <a:off x="323528" y="1331282"/>
            <a:ext cx="8496944" cy="4247317"/>
          </a:xfrm>
          <a:prstGeom prst="rect">
            <a:avLst/>
          </a:prstGeom>
          <a:noFill/>
          <a:ln w="9525">
            <a:noFill/>
            <a:miter lim="800000"/>
            <a:headEnd/>
            <a:tailEnd/>
          </a:ln>
        </p:spPr>
        <p:txBody>
          <a:bodyPr wrap="square">
            <a:spAutoFit/>
          </a:bodyPr>
          <a:lstStyle/>
          <a:p>
            <a:pPr algn="just"/>
            <a:r>
              <a:rPr lang="it-IT" sz="1800" b="0" dirty="0">
                <a:solidFill>
                  <a:schemeClr val="tx1"/>
                </a:solidFill>
              </a:rPr>
              <a:t>«Le emissioni di anidride carbonica, sfuggite a ogni controllo, sono accusate di essere la causa prin­cipale dell’effetto serra […] In origine anche l’ossige­no era tossico, eppure è stato il prerequisito della vita sulla Terra. Secon­do questa stessa logica, se riuscissimo a passare dall’ottica del “problema” a quella dell'”opportunità”, la CO2 potrebbe contribuire in modo decisi­vo alla costituzione di una società sostenibile. “Come?” La risposta è nelle alghe.</a:t>
            </a:r>
          </a:p>
          <a:p>
            <a:pPr algn="just"/>
            <a:r>
              <a:rPr lang="it-IT" sz="1800" b="0" dirty="0">
                <a:solidFill>
                  <a:schemeClr val="tx1"/>
                </a:solidFill>
              </a:rPr>
              <a:t>Le alghe, che vivono sulla Terra da oltre un miliardo di anni, grazie alla fotosintesi, hanno solo bisogno di CO2, acqua, sostanze nutritive e luce del sole per produrre il proprio cibo e la propria energia chimica […]</a:t>
            </a:r>
          </a:p>
          <a:p>
            <a:pPr algn="just"/>
            <a:endParaRPr lang="it-IT" sz="1800" b="0" dirty="0">
              <a:solidFill>
                <a:schemeClr val="tx1"/>
              </a:solidFill>
            </a:endParaRPr>
          </a:p>
          <a:p>
            <a:pPr algn="just"/>
            <a:r>
              <a:rPr lang="it-IT" sz="1800" b="0" dirty="0">
                <a:solidFill>
                  <a:schemeClr val="tx1"/>
                </a:solidFill>
              </a:rPr>
              <a:t>Tutti i processi di estrazione di petrolio o gas producono, come scarto, acqua salmastra. Essa viene spesso lasciata in bacini di raccolta che a lungo andare possono rilasciarla nel suolo circostante, rendendo il terreno tossico e sterile per secoli».</a:t>
            </a:r>
            <a:endParaRPr lang="it-IT" sz="1800" i="1" dirty="0">
              <a:solidFill>
                <a:schemeClr val="tx1"/>
              </a:solidFill>
              <a:latin typeface="Arial" panose="020B0604020202020204" pitchFamily="34" charset="0"/>
              <a:ea typeface="Tahoma" panose="020B0604030504040204" pitchFamily="34" charset="0"/>
              <a:cs typeface="Arial" panose="020B0604020202020204" pitchFamily="34" charset="0"/>
            </a:endParaRPr>
          </a:p>
        </p:txBody>
      </p:sp>
    </p:spTree>
    <p:extLst>
      <p:ext uri="{BB962C8B-B14F-4D97-AF65-F5344CB8AC3E}">
        <p14:creationId xmlns:p14="http://schemas.microsoft.com/office/powerpoint/2010/main" val="71047317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olo 1"/>
          <p:cNvSpPr>
            <a:spLocks noGrp="1"/>
          </p:cNvSpPr>
          <p:nvPr>
            <p:ph type="title"/>
          </p:nvPr>
        </p:nvSpPr>
        <p:spPr/>
        <p:txBody>
          <a:bodyPr/>
          <a:lstStyle/>
          <a:p>
            <a:r>
              <a:rPr lang="it-IT" dirty="0"/>
              <a:t>Problemi e soluzioni in ottica di blue </a:t>
            </a:r>
            <a:r>
              <a:rPr lang="it-IT" dirty="0" err="1"/>
              <a:t>thinking</a:t>
            </a:r>
            <a:r>
              <a:rPr lang="it-IT" dirty="0"/>
              <a:t> (3/3)</a:t>
            </a:r>
          </a:p>
        </p:txBody>
      </p:sp>
      <p:sp>
        <p:nvSpPr>
          <p:cNvPr id="15" name="CasellaDiTesto 23"/>
          <p:cNvSpPr txBox="1">
            <a:spLocks noChangeArrowheads="1"/>
          </p:cNvSpPr>
          <p:nvPr/>
        </p:nvSpPr>
        <p:spPr bwMode="auto">
          <a:xfrm>
            <a:off x="323528" y="744771"/>
            <a:ext cx="8496944" cy="369332"/>
          </a:xfrm>
          <a:prstGeom prst="rect">
            <a:avLst/>
          </a:prstGeom>
          <a:noFill/>
          <a:ln w="9525">
            <a:noFill/>
            <a:miter lim="800000"/>
            <a:headEnd/>
            <a:tailEnd/>
          </a:ln>
        </p:spPr>
        <p:txBody>
          <a:bodyPr wrap="square">
            <a:spAutoFit/>
          </a:bodyPr>
          <a:lstStyle/>
          <a:p>
            <a:pPr algn="just"/>
            <a:r>
              <a:rPr lang="it-IT" sz="1800" i="1" dirty="0">
                <a:solidFill>
                  <a:schemeClr val="tx1"/>
                </a:solidFill>
                <a:latin typeface="Arial" panose="020B0604020202020204" pitchFamily="34" charset="0"/>
                <a:ea typeface="Tahoma" panose="020B0604030504040204" pitchFamily="34" charset="0"/>
                <a:cs typeface="Arial" panose="020B0604020202020204" pitchFamily="34" charset="0"/>
              </a:rPr>
              <a:t>IL PROBLEMA DELLE EMISSIONI DI CO</a:t>
            </a:r>
            <a:r>
              <a:rPr lang="it-IT" sz="1200" i="1" dirty="0">
                <a:solidFill>
                  <a:schemeClr val="tx1"/>
                </a:solidFill>
                <a:latin typeface="Arial" panose="020B0604020202020204" pitchFamily="34" charset="0"/>
                <a:ea typeface="Tahoma" panose="020B0604030504040204" pitchFamily="34" charset="0"/>
                <a:cs typeface="Arial" panose="020B0604020202020204" pitchFamily="34" charset="0"/>
              </a:rPr>
              <a:t>2  </a:t>
            </a:r>
            <a:r>
              <a:rPr lang="it-IT" sz="1800" i="1" dirty="0">
                <a:solidFill>
                  <a:schemeClr val="tx1"/>
                </a:solidFill>
                <a:latin typeface="Arial" panose="020B0604020202020204" pitchFamily="34" charset="0"/>
                <a:ea typeface="Tahoma" panose="020B0604030504040204" pitchFamily="34" charset="0"/>
                <a:cs typeface="Arial" panose="020B0604020202020204" pitchFamily="34" charset="0"/>
              </a:rPr>
              <a:t>(2/2)</a:t>
            </a:r>
          </a:p>
        </p:txBody>
      </p:sp>
      <p:sp>
        <p:nvSpPr>
          <p:cNvPr id="4" name="CasellaDiTesto 23"/>
          <p:cNvSpPr txBox="1">
            <a:spLocks noChangeArrowheads="1"/>
          </p:cNvSpPr>
          <p:nvPr/>
        </p:nvSpPr>
        <p:spPr bwMode="auto">
          <a:xfrm>
            <a:off x="323528" y="1576923"/>
            <a:ext cx="8496944" cy="3970318"/>
          </a:xfrm>
          <a:prstGeom prst="rect">
            <a:avLst/>
          </a:prstGeom>
          <a:noFill/>
          <a:ln w="9525">
            <a:noFill/>
            <a:miter lim="800000"/>
            <a:headEnd/>
            <a:tailEnd/>
          </a:ln>
        </p:spPr>
        <p:txBody>
          <a:bodyPr wrap="square">
            <a:spAutoFit/>
          </a:bodyPr>
          <a:lstStyle/>
          <a:p>
            <a:pPr algn="just"/>
            <a:r>
              <a:rPr lang="it-IT" sz="1800" b="0" dirty="0">
                <a:solidFill>
                  <a:schemeClr val="tx1"/>
                </a:solidFill>
                <a:latin typeface="Arial" panose="020B0604020202020204" pitchFamily="34" charset="0"/>
                <a:cs typeface="Arial" panose="020B0604020202020204" pitchFamily="34" charset="0"/>
              </a:rPr>
              <a:t>«Inoltre, visto che la temperatura ha un impatto sull’habitat della vita acquatica, anche le centrali a carbone devono avere dei bacini di raccolta dove far raffreddare l’acqua prima di riversar­la nei fiumi e negli oceani. Questi bacini sono stati imposti per legge, a quanto pare, per mitigare i danni collaterali delle centrali sull’ambiente. Non è necessario un grande sforzo di immaginazione per capire che al loro interno si potrebbero coltivare alghe in modo da trasformare una struttura dedicata allo smaltimento in un utile sistema che riduce la CO2, aumenta l’ossigeno e produce un biocarburante a basso costo e rinnova­bile…  Le alghe vivono in simbiosi con l’anidride carbonica, crescono più in fretta se ne hanno molta a disposizione, e assorbono i gas serra come una spugna……Il vantaggio delle alghe è che da esse non si ottengono solo lipidi conver­tibili in biodiesel. Dopo aver estratto l’olio, quel che rimane è una mate­ria proteica ricca di micronutrienti adatta, come intuito sin dall’inizio dal professor Vieira Costa, all’alimentazione umana o animale»</a:t>
            </a:r>
            <a:endParaRPr lang="it-IT" sz="1800" i="1" dirty="0">
              <a:solidFill>
                <a:schemeClr val="tx1"/>
              </a:solidFill>
              <a:latin typeface="Arial" panose="020B0604020202020204" pitchFamily="34" charset="0"/>
              <a:ea typeface="Tahoma" panose="020B0604030504040204" pitchFamily="34" charset="0"/>
              <a:cs typeface="Arial" panose="020B0604020202020204" pitchFamily="34" charset="0"/>
            </a:endParaRPr>
          </a:p>
        </p:txBody>
      </p:sp>
    </p:spTree>
    <p:extLst>
      <p:ext uri="{BB962C8B-B14F-4D97-AF65-F5344CB8AC3E}">
        <p14:creationId xmlns:p14="http://schemas.microsoft.com/office/powerpoint/2010/main" val="312487886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olo 1"/>
          <p:cNvSpPr>
            <a:spLocks noGrp="1"/>
          </p:cNvSpPr>
          <p:nvPr>
            <p:ph type="title"/>
          </p:nvPr>
        </p:nvSpPr>
        <p:spPr/>
        <p:txBody>
          <a:bodyPr/>
          <a:lstStyle/>
          <a:p>
            <a:r>
              <a:rPr lang="it-IT" dirty="0"/>
              <a:t>Conclusioni</a:t>
            </a:r>
          </a:p>
        </p:txBody>
      </p:sp>
      <p:sp>
        <p:nvSpPr>
          <p:cNvPr id="4" name="CasellaDiTesto 23"/>
          <p:cNvSpPr txBox="1">
            <a:spLocks noChangeArrowheads="1"/>
          </p:cNvSpPr>
          <p:nvPr/>
        </p:nvSpPr>
        <p:spPr bwMode="auto">
          <a:xfrm>
            <a:off x="1403648" y="1715135"/>
            <a:ext cx="6768752" cy="1938992"/>
          </a:xfrm>
          <a:prstGeom prst="rect">
            <a:avLst/>
          </a:prstGeom>
          <a:noFill/>
          <a:ln w="9525">
            <a:noFill/>
            <a:miter lim="800000"/>
            <a:headEnd/>
            <a:tailEnd/>
          </a:ln>
        </p:spPr>
        <p:txBody>
          <a:bodyPr wrap="square">
            <a:spAutoFit/>
          </a:bodyPr>
          <a:lstStyle/>
          <a:p>
            <a:pPr algn="ctr"/>
            <a:r>
              <a:rPr lang="it-IT" sz="2400" i="1" dirty="0">
                <a:solidFill>
                  <a:schemeClr val="tx1"/>
                </a:solidFill>
                <a:latin typeface="Arial" panose="020B0604020202020204" pitchFamily="34" charset="0"/>
                <a:cs typeface="Arial" panose="020B0604020202020204" pitchFamily="34" charset="0"/>
              </a:rPr>
              <a:t>Ai fini della sostenibilità deve cambiare il nostro modo di concepire l’ambiente, l’agricoltura, l’industria, i rifiuti per far quadrare il cerchio tra lo sviluppo sostenibile e il pianeta in cui ci ritroviamo a vivere.</a:t>
            </a:r>
            <a:endParaRPr lang="it-IT" sz="2400" i="1" dirty="0">
              <a:solidFill>
                <a:schemeClr val="tx1"/>
              </a:solidFill>
              <a:latin typeface="Arial" panose="020B0604020202020204" pitchFamily="34" charset="0"/>
              <a:ea typeface="Tahoma" panose="020B0604030504040204" pitchFamily="34" charset="0"/>
              <a:cs typeface="Arial" panose="020B0604020202020204" pitchFamily="34" charset="0"/>
            </a:endParaRPr>
          </a:p>
        </p:txBody>
      </p:sp>
    </p:spTree>
    <p:extLst>
      <p:ext uri="{BB962C8B-B14F-4D97-AF65-F5344CB8AC3E}">
        <p14:creationId xmlns:p14="http://schemas.microsoft.com/office/powerpoint/2010/main" val="1304333087"/>
      </p:ext>
    </p:extLst>
  </p:cSld>
  <p:clrMapOvr>
    <a:masterClrMapping/>
  </p:clrMapOvr>
</p:sld>
</file>

<file path=ppt/theme/theme1.xml><?xml version="1.0" encoding="utf-8"?>
<a:theme xmlns:a="http://schemas.openxmlformats.org/drawingml/2006/main" name="Tema di Office">
  <a:themeElements>
    <a:clrScheme name="Tema di Offic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Tema di Office">
      <a:majorFont>
        <a:latin typeface="Verdana"/>
        <a:ea typeface="ＭＳ Ｐゴシック"/>
        <a:cs typeface="ＭＳ Ｐゴシック"/>
      </a:majorFont>
      <a:minorFont>
        <a:latin typeface="Verdana"/>
        <a:ea typeface="Geneva"/>
        <a:cs typeface="Geneva"/>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r" defTabSz="457200" rtl="0" eaLnBrk="0" fontAlgn="base" latinLnBrk="0" hangingPunct="0">
          <a:lnSpc>
            <a:spcPct val="100000"/>
          </a:lnSpc>
          <a:spcBef>
            <a:spcPct val="0"/>
          </a:spcBef>
          <a:spcAft>
            <a:spcPct val="0"/>
          </a:spcAft>
          <a:buClr>
            <a:srgbClr val="000000"/>
          </a:buClr>
          <a:buSzPct val="100000"/>
          <a:buFont typeface="Times New Roman" charset="0"/>
          <a:buNone/>
          <a:tabLst/>
          <a:defRPr kumimoji="0" lang="en-GB" sz="2200" b="1" i="0" u="none" strike="noStrike" cap="none" normalizeH="0" baseline="0">
            <a:ln>
              <a:noFill/>
            </a:ln>
            <a:solidFill>
              <a:schemeClr val="bg1"/>
            </a:solidFill>
            <a:effectLst/>
            <a:latin typeface="Verdana" charset="0"/>
          </a:defRPr>
        </a:defPPr>
      </a:lstStyle>
    </a:spDef>
    <a:ln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r" defTabSz="457200" rtl="0" eaLnBrk="0" fontAlgn="base" latinLnBrk="0" hangingPunct="0">
          <a:lnSpc>
            <a:spcPct val="100000"/>
          </a:lnSpc>
          <a:spcBef>
            <a:spcPct val="0"/>
          </a:spcBef>
          <a:spcAft>
            <a:spcPct val="0"/>
          </a:spcAft>
          <a:buClr>
            <a:srgbClr val="000000"/>
          </a:buClr>
          <a:buSzPct val="100000"/>
          <a:buFont typeface="Times New Roman" charset="0"/>
          <a:buNone/>
          <a:tabLst/>
          <a:defRPr kumimoji="0" lang="en-GB" sz="2200" b="1" i="0" u="none" strike="noStrike" cap="none" normalizeH="0" baseline="0">
            <a:ln>
              <a:noFill/>
            </a:ln>
            <a:solidFill>
              <a:schemeClr val="bg1"/>
            </a:solidFill>
            <a:effectLst/>
            <a:latin typeface="Verdana" charset="0"/>
          </a:defRPr>
        </a:defPPr>
      </a:lstStyle>
    </a:lnDef>
  </a:objectDefaults>
  <a:extraClrSchemeLst>
    <a:extraClrScheme>
      <a:clrScheme name="Tema di Offic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Tema di Office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Tema di Office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Tema di Office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Tema di Office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Tema di Office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Tema di Office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Tema di Offic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Tema di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7063</TotalTime>
  <Words>2021</Words>
  <Application>Microsoft Office PowerPoint</Application>
  <PresentationFormat>Personalizzato</PresentationFormat>
  <Paragraphs>217</Paragraphs>
  <Slides>26</Slides>
  <Notes>26</Notes>
  <HiddenSlides>0</HiddenSlides>
  <MMClips>0</MMClips>
  <ScaleCrop>false</ScaleCrop>
  <HeadingPairs>
    <vt:vector size="6" baseType="variant">
      <vt:variant>
        <vt:lpstr>Caratteri utilizzati</vt:lpstr>
      </vt:variant>
      <vt:variant>
        <vt:i4>8</vt:i4>
      </vt:variant>
      <vt:variant>
        <vt:lpstr>Tema</vt:lpstr>
      </vt:variant>
      <vt:variant>
        <vt:i4>1</vt:i4>
      </vt:variant>
      <vt:variant>
        <vt:lpstr>Titoli diapositive</vt:lpstr>
      </vt:variant>
      <vt:variant>
        <vt:i4>26</vt:i4>
      </vt:variant>
    </vt:vector>
  </HeadingPairs>
  <TitlesOfParts>
    <vt:vector size="35" baseType="lpstr">
      <vt:lpstr>ＭＳ Ｐゴシック</vt:lpstr>
      <vt:lpstr>Arial</vt:lpstr>
      <vt:lpstr>DejaVu Sans</vt:lpstr>
      <vt:lpstr>Geneva</vt:lpstr>
      <vt:lpstr>Tahoma</vt:lpstr>
      <vt:lpstr>Times New Roman</vt:lpstr>
      <vt:lpstr>Verdana</vt:lpstr>
      <vt:lpstr>Wingdings</vt:lpstr>
      <vt:lpstr>Tema di Office</vt:lpstr>
      <vt:lpstr>Presentazione standard di PowerPoint</vt:lpstr>
      <vt:lpstr>Presentazione standard di PowerPoint</vt:lpstr>
      <vt:lpstr>Che cos’è lo sviluppo sostenibile?</vt:lpstr>
      <vt:lpstr>I limiti dei processi di sviluppo</vt:lpstr>
      <vt:lpstr>Le tappe cronologiche dello sviluppo sostenibile</vt:lpstr>
      <vt:lpstr>Le definizioni di sviluppo sostenibile</vt:lpstr>
      <vt:lpstr>… le risorse e la capacità di carico della natura</vt:lpstr>
      <vt:lpstr>Da quanto detto, è possibile affermare che…</vt:lpstr>
      <vt:lpstr>La sostenibilità ambientale (1/3)</vt:lpstr>
      <vt:lpstr>La sostenibilità ambientale (2/3)</vt:lpstr>
      <vt:lpstr>La sostenibilità ambientale (3/3)</vt:lpstr>
      <vt:lpstr>La sostenibilità economica</vt:lpstr>
      <vt:lpstr>La sostenibilità socio-istituzionale</vt:lpstr>
      <vt:lpstr>Il modello “istituzionale” della Triple Bottom Line </vt:lpstr>
      <vt:lpstr>Il Bioeconomic Model </vt:lpstr>
      <vt:lpstr>Green e Blue Economy: tra valore della natura e natura del valore</vt:lpstr>
      <vt:lpstr>Green Economy: possibili definizioni</vt:lpstr>
      <vt:lpstr>Green Economy e tecnologia</vt:lpstr>
      <vt:lpstr>I problemi connessi alla Green Economy</vt:lpstr>
      <vt:lpstr>Dalla Green alla Blue Economy</vt:lpstr>
      <vt:lpstr>La Blue Economy: come nasce</vt:lpstr>
      <vt:lpstr>Problemi e soluzioni in ottica di blue thinking (1/3)</vt:lpstr>
      <vt:lpstr>Problemi e soluzioni in ottica di blue thinking (2/3)</vt:lpstr>
      <vt:lpstr>Problemi e soluzioni in ottica di blue thinking (3/3)</vt:lpstr>
      <vt:lpstr>Problemi e soluzioni in ottica di blue thinking (3/3)</vt:lpstr>
      <vt:lpstr>Conclusioni</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Presentazione di PowerPoint</dc:title>
  <dc:creator>user</dc:creator>
  <cp:lastModifiedBy>ornella papaluca</cp:lastModifiedBy>
  <cp:revision>389</cp:revision>
  <cp:lastPrinted>2016-11-16T18:46:03Z</cp:lastPrinted>
  <dcterms:created xsi:type="dcterms:W3CDTF">2011-12-05T07:49:23Z</dcterms:created>
  <dcterms:modified xsi:type="dcterms:W3CDTF">2016-12-20T22:44:00Z</dcterms:modified>
</cp:coreProperties>
</file>