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4D6E098-0BCF-43D9-867A-4A105764B0B2}" type="doc">
      <dgm:prSet loTypeId="urn:microsoft.com/office/officeart/2005/8/layout/arrow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75C94ACA-E968-4B54-8E7C-025B4E907830}">
      <dgm:prSet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rtl="0"/>
          <a:r>
            <a:rPr lang="it-IT" sz="1600" dirty="0" smtClean="0">
              <a:solidFill>
                <a:schemeClr val="tx1"/>
              </a:solidFill>
            </a:rPr>
            <a:t>Somministratore questionario</a:t>
          </a:r>
          <a:endParaRPr lang="it-IT" sz="1600" dirty="0">
            <a:solidFill>
              <a:schemeClr val="tx1"/>
            </a:solidFill>
          </a:endParaRPr>
        </a:p>
      </dgm:t>
    </dgm:pt>
    <dgm:pt modelId="{47D9F59F-6329-4733-9440-558E3A4945A0}" type="parTrans" cxnId="{9CCC04E7-68CD-4297-ADE2-0A384E9BCF0C}">
      <dgm:prSet/>
      <dgm:spPr/>
      <dgm:t>
        <a:bodyPr/>
        <a:lstStyle/>
        <a:p>
          <a:endParaRPr lang="it-IT"/>
        </a:p>
      </dgm:t>
    </dgm:pt>
    <dgm:pt modelId="{A771C7BD-0FCF-439B-BAD3-42567BF04544}" type="sibTrans" cxnId="{9CCC04E7-68CD-4297-ADE2-0A384E9BCF0C}">
      <dgm:prSet/>
      <dgm:spPr/>
      <dgm:t>
        <a:bodyPr/>
        <a:lstStyle/>
        <a:p>
          <a:endParaRPr lang="it-IT"/>
        </a:p>
      </dgm:t>
    </dgm:pt>
    <dgm:pt modelId="{B3546941-C90E-4638-9C9A-DCB09A986124}">
      <dgm:prSet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rtl="0"/>
          <a:r>
            <a:rPr lang="it-IT" sz="1600" dirty="0" smtClean="0">
              <a:solidFill>
                <a:schemeClr val="tx1"/>
              </a:solidFill>
            </a:rPr>
            <a:t>Ricercatore </a:t>
          </a:r>
          <a:endParaRPr lang="it-IT" sz="1600" dirty="0">
            <a:solidFill>
              <a:schemeClr val="tx1"/>
            </a:solidFill>
          </a:endParaRPr>
        </a:p>
      </dgm:t>
    </dgm:pt>
    <dgm:pt modelId="{DB01BC57-9CEB-4732-9A29-E42F9BF28FD9}" type="parTrans" cxnId="{9CE310C0-DDF9-42FA-B160-AAA53979627B}">
      <dgm:prSet/>
      <dgm:spPr/>
      <dgm:t>
        <a:bodyPr/>
        <a:lstStyle/>
        <a:p>
          <a:endParaRPr lang="it-IT"/>
        </a:p>
      </dgm:t>
    </dgm:pt>
    <dgm:pt modelId="{7172F7FF-587F-4C08-A3E1-9E9CB7B03659}" type="sibTrans" cxnId="{9CE310C0-DDF9-42FA-B160-AAA53979627B}">
      <dgm:prSet/>
      <dgm:spPr/>
      <dgm:t>
        <a:bodyPr/>
        <a:lstStyle/>
        <a:p>
          <a:endParaRPr lang="it-IT"/>
        </a:p>
      </dgm:t>
    </dgm:pt>
    <dgm:pt modelId="{45F0B9C4-A5FF-4403-8A7D-960CFF1B4485}" type="pres">
      <dgm:prSet presAssocID="{74D6E098-0BCF-43D9-867A-4A105764B0B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705D9E20-E6A9-40DF-8E29-F823674B045F}" type="pres">
      <dgm:prSet presAssocID="{75C94ACA-E968-4B54-8E7C-025B4E907830}" presName="arrow" presStyleLbl="node1" presStyleIdx="0" presStyleCnt="2" custScaleX="527698" custScaleY="429746" custRadScaleRad="82939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9AD928E-E166-4551-B536-6DE56C9B7AEB}" type="pres">
      <dgm:prSet presAssocID="{B3546941-C90E-4638-9C9A-DCB09A986124}" presName="arrow" presStyleLbl="node1" presStyleIdx="1" presStyleCnt="2" custScaleX="545634" custScaleY="429521" custRadScaleRad="2010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D1F8B219-5269-49D8-AB5E-D23F2AA06BAC}" type="presOf" srcId="{75C94ACA-E968-4B54-8E7C-025B4E907830}" destId="{705D9E20-E6A9-40DF-8E29-F823674B045F}" srcOrd="0" destOrd="0" presId="urn:microsoft.com/office/officeart/2005/8/layout/arrow5"/>
    <dgm:cxn modelId="{F0F45321-6A86-40A2-87E9-816C4BC1B69B}" type="presOf" srcId="{74D6E098-0BCF-43D9-867A-4A105764B0B2}" destId="{45F0B9C4-A5FF-4403-8A7D-960CFF1B4485}" srcOrd="0" destOrd="0" presId="urn:microsoft.com/office/officeart/2005/8/layout/arrow5"/>
    <dgm:cxn modelId="{D00C4AD3-C65C-4FB5-BD66-34A55EBBA9F8}" type="presOf" srcId="{B3546941-C90E-4638-9C9A-DCB09A986124}" destId="{B9AD928E-E166-4551-B536-6DE56C9B7AEB}" srcOrd="0" destOrd="0" presId="urn:microsoft.com/office/officeart/2005/8/layout/arrow5"/>
    <dgm:cxn modelId="{9CE310C0-DDF9-42FA-B160-AAA53979627B}" srcId="{74D6E098-0BCF-43D9-867A-4A105764B0B2}" destId="{B3546941-C90E-4638-9C9A-DCB09A986124}" srcOrd="1" destOrd="0" parTransId="{DB01BC57-9CEB-4732-9A29-E42F9BF28FD9}" sibTransId="{7172F7FF-587F-4C08-A3E1-9E9CB7B03659}"/>
    <dgm:cxn modelId="{9CCC04E7-68CD-4297-ADE2-0A384E9BCF0C}" srcId="{74D6E098-0BCF-43D9-867A-4A105764B0B2}" destId="{75C94ACA-E968-4B54-8E7C-025B4E907830}" srcOrd="0" destOrd="0" parTransId="{47D9F59F-6329-4733-9440-558E3A4945A0}" sibTransId="{A771C7BD-0FCF-439B-BAD3-42567BF04544}"/>
    <dgm:cxn modelId="{769EFE3A-5A35-48BF-AF58-098511B31E76}" type="presParOf" srcId="{45F0B9C4-A5FF-4403-8A7D-960CFF1B4485}" destId="{705D9E20-E6A9-40DF-8E29-F823674B045F}" srcOrd="0" destOrd="0" presId="urn:microsoft.com/office/officeart/2005/8/layout/arrow5"/>
    <dgm:cxn modelId="{C16CFBF2-EEF8-4C14-9B1B-D3729CAC7608}" type="presParOf" srcId="{45F0B9C4-A5FF-4403-8A7D-960CFF1B4485}" destId="{B9AD928E-E166-4551-B536-6DE56C9B7AEB}" srcOrd="1" destOrd="0" presId="urn:microsoft.com/office/officeart/2005/8/layout/arrow5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B6055F8-1D02-4417-9241-55C834FD9970}" type="datetimeFigureOut">
              <a:rPr lang="it-IT" smtClean="0"/>
              <a:pPr/>
              <a:t>10/10/2016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it-IT"/>
          </a:p>
        </p:txBody>
      </p:sp>
      <p:sp>
        <p:nvSpPr>
          <p:cNvPr id="10" name="Rettangolo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ttangolo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Connettore 1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Connettore 1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ttore 1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ttore 1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Connettore 1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ttangolo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e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e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e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e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e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8" name="Segnaposto contenuto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B6055F8-1D02-4417-9241-55C834FD9970}" type="datetimeFigureOut">
              <a:rPr lang="it-IT" smtClean="0"/>
              <a:pPr/>
              <a:t>10/10/2016</a:t>
            </a:fld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B6055F8-1D02-4417-9241-55C834FD9970}" type="datetimeFigureOut">
              <a:rPr lang="it-IT" smtClean="0"/>
              <a:pPr/>
              <a:t>10/10/2016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it-IT"/>
          </a:p>
        </p:txBody>
      </p:sp>
      <p:sp>
        <p:nvSpPr>
          <p:cNvPr id="9" name="Rettangolo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ttore 1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Connettore 1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ttore 1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ttore 1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Connettore 1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ttangolo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e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e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e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e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e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Connettore 1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10/10/2016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10/10/2016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2" name="Segnaposto testo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14" name="Segnaposto testo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6" name="Segnaposto data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B6055F8-1D02-4417-9241-55C834FD9970}" type="datetimeFigureOut">
              <a:rPr lang="it-IT" smtClean="0"/>
              <a:pPr/>
              <a:t>10/10/2016</a:t>
            </a:fld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10/10/2016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ttore 1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8" name="Connettore 1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ttangolo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ttore 1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e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Segnaposto contenuto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1" name="Segnaposto data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B6055F8-1D02-4417-9241-55C834FD9970}" type="datetimeFigureOut">
              <a:rPr lang="it-IT" smtClean="0"/>
              <a:pPr/>
              <a:t>10/10/2016</a:t>
            </a:fld>
            <a:endParaRPr lang="it-IT"/>
          </a:p>
        </p:txBody>
      </p:sp>
      <p:sp>
        <p:nvSpPr>
          <p:cNvPr id="22" name="Segnaposto numero diapositiva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3" name="Segnaposto piè di pagina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e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10" name="Connettore 1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ttangolo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nettore 1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Connettore 1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Connettore 1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Segnaposto data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B6055F8-1D02-4417-9241-55C834FD9970}" type="datetimeFigureOut">
              <a:rPr lang="it-IT" smtClean="0"/>
              <a:pPr/>
              <a:t>10/10/2016</a:t>
            </a:fld>
            <a:endParaRPr lang="it-IT"/>
          </a:p>
        </p:txBody>
      </p:sp>
      <p:sp>
        <p:nvSpPr>
          <p:cNvPr id="18" name="Segnaposto numero diapositiva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1" name="Segnaposto piè di pagina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10/10/2016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10/10/2016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nettore 1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B6055F8-1D02-4417-9241-55C834FD9970}" type="datetimeFigureOut">
              <a:rPr lang="it-IT" smtClean="0"/>
              <a:pPr/>
              <a:t>10/10/2016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it-IT"/>
          </a:p>
        </p:txBody>
      </p:sp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ttangolo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e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75088" y="428604"/>
            <a:ext cx="1392237" cy="117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ttangolo 6"/>
          <p:cNvSpPr/>
          <p:nvPr/>
        </p:nvSpPr>
        <p:spPr>
          <a:xfrm>
            <a:off x="1857356" y="1571612"/>
            <a:ext cx="57150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/>
              <a:t>Università </a:t>
            </a:r>
            <a:r>
              <a:rPr lang="it-IT" b="1" dirty="0"/>
              <a:t>degli </a:t>
            </a:r>
            <a:r>
              <a:rPr lang="it-IT" b="1" dirty="0" smtClean="0"/>
              <a:t>Studi di Napoli Federico II</a:t>
            </a:r>
            <a:endParaRPr lang="it-IT" b="1" dirty="0"/>
          </a:p>
        </p:txBody>
      </p:sp>
      <p:sp>
        <p:nvSpPr>
          <p:cNvPr id="10" name="Rettangolo 9"/>
          <p:cNvSpPr/>
          <p:nvPr/>
        </p:nvSpPr>
        <p:spPr>
          <a:xfrm>
            <a:off x="500034" y="2389054"/>
            <a:ext cx="8001056" cy="175432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3600" b="1" dirty="0"/>
              <a:t>Metodi e Tecniche della Ricerca Sociale per il Servizio Sociale</a:t>
            </a:r>
          </a:p>
        </p:txBody>
      </p:sp>
      <p:sp>
        <p:nvSpPr>
          <p:cNvPr id="11" name="Rettangolo 10"/>
          <p:cNvSpPr/>
          <p:nvPr/>
        </p:nvSpPr>
        <p:spPr>
          <a:xfrm>
            <a:off x="857224" y="4760909"/>
            <a:ext cx="76438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800" dirty="0"/>
              <a:t>Prof.ssa Giuseppina </a:t>
            </a:r>
            <a:r>
              <a:rPr lang="it-IT" sz="2800" dirty="0" err="1"/>
              <a:t>Donnarumma</a:t>
            </a:r>
            <a:endParaRPr lang="it-IT" sz="2800" dirty="0"/>
          </a:p>
          <a:p>
            <a:r>
              <a:rPr lang="it-IT" sz="2800" dirty="0" err="1" smtClean="0"/>
              <a:t>Email</a:t>
            </a:r>
            <a:r>
              <a:rPr lang="it-IT" sz="2800" dirty="0"/>
              <a:t>: giuseppina.donnarumma@unina.it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571472" y="285728"/>
            <a:ext cx="7858180" cy="135732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0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Ricerca sociale</a:t>
            </a:r>
            <a:br>
              <a:rPr kumimoji="0" lang="it-IT" sz="20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it-IT" sz="20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dal progetto dell’indagine alla costruzione degli indici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400" b="0" i="0" u="none" strike="noStrike" kern="1200" cap="small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Carocci</a:t>
            </a:r>
            <a:r>
              <a:rPr kumimoji="0" lang="it-IT" sz="14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Ed., (vol. 1), 2007, </a:t>
            </a:r>
            <a:r>
              <a:rPr kumimoji="0" lang="it-IT" sz="12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Cannavò L. e </a:t>
            </a:r>
            <a:r>
              <a:rPr kumimoji="0" lang="it-IT" sz="1200" b="0" i="0" u="none" strike="noStrike" kern="1200" cap="small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Frudà</a:t>
            </a:r>
            <a:r>
              <a:rPr kumimoji="0" lang="it-IT" sz="12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L</a:t>
            </a:r>
            <a:r>
              <a:rPr kumimoji="0" lang="it-IT" sz="2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endParaRPr kumimoji="0" lang="it-IT" sz="2000" b="0" i="0" u="none" strike="noStrike" kern="1200" cap="small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Segnaposto contenuto 2"/>
          <p:cNvSpPr>
            <a:spLocks noGrp="1"/>
          </p:cNvSpPr>
          <p:nvPr>
            <p:ph sz="quarter" idx="1"/>
          </p:nvPr>
        </p:nvSpPr>
        <p:spPr>
          <a:xfrm>
            <a:off x="642910" y="2285992"/>
            <a:ext cx="7786742" cy="3857652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/>
              <a:t>Cap. 2  (</a:t>
            </a:r>
            <a:r>
              <a:rPr lang="it-IT" sz="1600" dirty="0" err="1" smtClean="0"/>
              <a:t>pargf</a:t>
            </a:r>
            <a:r>
              <a:rPr lang="it-IT" sz="1600" dirty="0" smtClean="0"/>
              <a:t>.1, 2, 3, 4, 5):  Il processo di </a:t>
            </a:r>
            <a:r>
              <a:rPr lang="it-IT" sz="1600" dirty="0" err="1" smtClean="0"/>
              <a:t>operazionalizzazione</a:t>
            </a:r>
            <a:r>
              <a:rPr lang="it-IT" sz="1600" dirty="0" smtClean="0"/>
              <a:t> nella ricerca sociale.</a:t>
            </a:r>
          </a:p>
          <a:p>
            <a:pPr>
              <a:buNone/>
            </a:pPr>
            <a:r>
              <a:rPr lang="it-IT" sz="1600" dirty="0" smtClean="0"/>
              <a:t>Cap. 3 (</a:t>
            </a:r>
            <a:r>
              <a:rPr lang="it-IT" sz="1600" dirty="0" err="1" smtClean="0"/>
              <a:t>paragf</a:t>
            </a:r>
            <a:r>
              <a:rPr lang="it-IT" sz="1600" dirty="0" smtClean="0"/>
              <a:t>. 1, 3, 4, 5): Strategie e tecniche di selezione dei casi.</a:t>
            </a:r>
          </a:p>
          <a:p>
            <a:pPr>
              <a:buNone/>
            </a:pPr>
            <a:r>
              <a:rPr lang="it-IT" sz="1600" dirty="0" smtClean="0"/>
              <a:t>Cap. 4 (</a:t>
            </a:r>
            <a:r>
              <a:rPr lang="it-IT" sz="1600" dirty="0" err="1" smtClean="0"/>
              <a:t>paragf</a:t>
            </a:r>
            <a:r>
              <a:rPr lang="it-IT" sz="1600" dirty="0" smtClean="0"/>
              <a:t>. 1, 2, 3, 4, 7, 8): Le fonti statistiche nella ricerca sociale.</a:t>
            </a:r>
          </a:p>
          <a:p>
            <a:pPr>
              <a:buNone/>
            </a:pPr>
            <a:r>
              <a:rPr lang="it-IT" sz="1600" u="sng" dirty="0" smtClean="0"/>
              <a:t>Cap. 8 (tutto): Il gergo del </a:t>
            </a:r>
            <a:r>
              <a:rPr lang="it-IT" sz="1600" i="1" u="sng" dirty="0" err="1" smtClean="0"/>
              <a:t>questioning</a:t>
            </a:r>
            <a:r>
              <a:rPr lang="it-IT" sz="1600" i="1" u="sng" dirty="0" smtClean="0"/>
              <a:t> </a:t>
            </a:r>
            <a:r>
              <a:rPr lang="it-IT" sz="1600" u="sng" dirty="0" smtClean="0"/>
              <a:t>e la costruzione del questionario</a:t>
            </a:r>
          </a:p>
          <a:p>
            <a:pPr>
              <a:buNone/>
            </a:pPr>
            <a:r>
              <a:rPr lang="it-IT" sz="1600" u="sng" dirty="0" smtClean="0"/>
              <a:t>Cap. 9 (tutto): L’intervista con questionario</a:t>
            </a:r>
          </a:p>
          <a:p>
            <a:pPr>
              <a:buNone/>
            </a:pPr>
            <a:r>
              <a:rPr lang="it-IT" sz="1600" dirty="0" smtClean="0"/>
              <a:t>Cap. 10 (tutto): La valutazione scalare degli atteggiamenti e delle opinioni</a:t>
            </a:r>
          </a:p>
          <a:p>
            <a:pPr>
              <a:buNone/>
            </a:pPr>
            <a:r>
              <a:rPr lang="it-IT" sz="1600" dirty="0" smtClean="0"/>
              <a:t>Cap.11 (tutto): Dall’organizzazione dell’informazione alla matrice dei dati</a:t>
            </a:r>
          </a:p>
          <a:p>
            <a:pPr>
              <a:buNone/>
            </a:pPr>
            <a:r>
              <a:rPr lang="it-IT" sz="1600" dirty="0" smtClean="0"/>
              <a:t>Cap. 12 (tutto): L’analisi statistica dei dati I: casi, variabili, analisi </a:t>
            </a:r>
            <a:r>
              <a:rPr lang="it-IT" sz="1600" dirty="0" err="1" smtClean="0"/>
              <a:t>monovariata</a:t>
            </a:r>
            <a:r>
              <a:rPr lang="it-IT" sz="1600" dirty="0" smtClean="0"/>
              <a:t>.</a:t>
            </a:r>
          </a:p>
          <a:p>
            <a:pPr>
              <a:buNone/>
            </a:pPr>
            <a:r>
              <a:rPr lang="it-IT" sz="1600" dirty="0" smtClean="0"/>
              <a:t>Cap. 13  (</a:t>
            </a:r>
            <a:r>
              <a:rPr lang="it-IT" sz="1600" dirty="0" err="1" smtClean="0"/>
              <a:t>paragf</a:t>
            </a:r>
            <a:r>
              <a:rPr lang="it-IT" sz="1600" dirty="0" smtClean="0"/>
              <a:t>. 1, 5): L’analisi statistica dei dati II: analisi </a:t>
            </a:r>
            <a:r>
              <a:rPr lang="it-IT" sz="1600" dirty="0" err="1" smtClean="0"/>
              <a:t>bivariata</a:t>
            </a:r>
            <a:r>
              <a:rPr lang="it-IT" sz="1600" dirty="0" smtClean="0"/>
              <a:t> e </a:t>
            </a:r>
            <a:r>
              <a:rPr lang="it-IT" sz="1600" dirty="0" err="1" smtClean="0"/>
              <a:t>trivariata</a:t>
            </a:r>
            <a:r>
              <a:rPr lang="it-IT" sz="1600" dirty="0" smtClean="0"/>
              <a:t>.</a:t>
            </a:r>
          </a:p>
          <a:p>
            <a:pPr>
              <a:buNone/>
            </a:pPr>
            <a:r>
              <a:rPr lang="it-IT" sz="1600" dirty="0" smtClean="0"/>
              <a:t>Cap. 14 (</a:t>
            </a:r>
            <a:r>
              <a:rPr lang="it-IT" sz="1600" dirty="0" err="1" smtClean="0"/>
              <a:t>paragf</a:t>
            </a:r>
            <a:r>
              <a:rPr lang="it-IT" sz="1600" dirty="0" smtClean="0"/>
              <a:t>. 1. 5): La costruzione degli indici.</a:t>
            </a:r>
            <a:endParaRPr lang="it-IT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1857357" y="181253"/>
            <a:ext cx="5429287" cy="461665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t-IT" sz="2400" b="1" dirty="0" smtClean="0"/>
              <a:t>La costruzione del questionario</a:t>
            </a:r>
            <a:endParaRPr lang="it-IT" sz="2400" b="1" dirty="0"/>
          </a:p>
        </p:txBody>
      </p:sp>
      <p:sp>
        <p:nvSpPr>
          <p:cNvPr id="6" name="Rettangolo 5"/>
          <p:cNvSpPr/>
          <p:nvPr/>
        </p:nvSpPr>
        <p:spPr>
          <a:xfrm>
            <a:off x="928662" y="1142984"/>
            <a:ext cx="1914307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it-IT" sz="2400" dirty="0" err="1" smtClean="0"/>
              <a:t>Questioning</a:t>
            </a:r>
            <a:endParaRPr lang="it-IT" sz="2400" dirty="0" smtClean="0"/>
          </a:p>
        </p:txBody>
      </p:sp>
      <p:sp>
        <p:nvSpPr>
          <p:cNvPr id="7" name="Rettangolo 6"/>
          <p:cNvSpPr/>
          <p:nvPr/>
        </p:nvSpPr>
        <p:spPr>
          <a:xfrm>
            <a:off x="3643306" y="928670"/>
            <a:ext cx="3929090" cy="92333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Processo di costruzione del dato attraverso domande strutturate o libere</a:t>
            </a:r>
          </a:p>
        </p:txBody>
      </p:sp>
      <p:cxnSp>
        <p:nvCxnSpPr>
          <p:cNvPr id="9" name="Connettore 2 8"/>
          <p:cNvCxnSpPr>
            <a:stCxn id="6" idx="2"/>
            <a:endCxn id="10" idx="0"/>
          </p:cNvCxnSpPr>
          <p:nvPr/>
        </p:nvCxnSpPr>
        <p:spPr>
          <a:xfrm rot="16200000" flipH="1">
            <a:off x="1478672" y="2011792"/>
            <a:ext cx="895657" cy="8136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ttangolo 9"/>
          <p:cNvSpPr/>
          <p:nvPr/>
        </p:nvSpPr>
        <p:spPr>
          <a:xfrm>
            <a:off x="1214414" y="2500306"/>
            <a:ext cx="15055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b="1" dirty="0" smtClean="0"/>
              <a:t>Sondaggio</a:t>
            </a:r>
            <a:r>
              <a:rPr lang="it-IT" dirty="0" smtClean="0"/>
              <a:t> </a:t>
            </a:r>
          </a:p>
        </p:txBody>
      </p:sp>
      <p:sp>
        <p:nvSpPr>
          <p:cNvPr id="12" name="Rettangolo 11"/>
          <p:cNvSpPr/>
          <p:nvPr/>
        </p:nvSpPr>
        <p:spPr>
          <a:xfrm>
            <a:off x="3571868" y="2071678"/>
            <a:ext cx="47863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b="1" dirty="0" smtClean="0"/>
              <a:t>Di comunità</a:t>
            </a:r>
          </a:p>
          <a:p>
            <a:pPr algn="ctr"/>
            <a:r>
              <a:rPr lang="it-IT" dirty="0" smtClean="0"/>
              <a:t>(ha come universo una comunità spaziale, quale città, quartiere, una categoria professionale</a:t>
            </a:r>
          </a:p>
        </p:txBody>
      </p:sp>
      <p:sp>
        <p:nvSpPr>
          <p:cNvPr id="13" name="Rettangolo 12"/>
          <p:cNvSpPr/>
          <p:nvPr/>
        </p:nvSpPr>
        <p:spPr>
          <a:xfrm>
            <a:off x="4214810" y="3559734"/>
            <a:ext cx="40005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b="1" dirty="0" smtClean="0"/>
              <a:t>Demoscopico</a:t>
            </a:r>
          </a:p>
          <a:p>
            <a:pPr algn="ctr"/>
            <a:r>
              <a:rPr lang="it-IT" dirty="0" smtClean="0"/>
              <a:t>(è un sondaggio sulle opinioni della popolazione)</a:t>
            </a:r>
          </a:p>
        </p:txBody>
      </p:sp>
      <p:cxnSp>
        <p:nvCxnSpPr>
          <p:cNvPr id="15" name="Connettore 2 14"/>
          <p:cNvCxnSpPr>
            <a:stCxn id="10" idx="3"/>
            <a:endCxn id="12" idx="1"/>
          </p:cNvCxnSpPr>
          <p:nvPr/>
        </p:nvCxnSpPr>
        <p:spPr>
          <a:xfrm flipV="1">
            <a:off x="2719955" y="2671843"/>
            <a:ext cx="851913" cy="13129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ttore 2 16"/>
          <p:cNvCxnSpPr>
            <a:stCxn id="10" idx="3"/>
            <a:endCxn id="13" idx="1"/>
          </p:cNvCxnSpPr>
          <p:nvPr/>
        </p:nvCxnSpPr>
        <p:spPr>
          <a:xfrm>
            <a:off x="2719955" y="2684972"/>
            <a:ext cx="1494855" cy="1336427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ttangolo 20"/>
          <p:cNvSpPr/>
          <p:nvPr/>
        </p:nvSpPr>
        <p:spPr>
          <a:xfrm>
            <a:off x="714348" y="4071942"/>
            <a:ext cx="264320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Sperimentazione attraverso l’interazione fra l’oggetto della ricerca e il soggetto della ricerca</a:t>
            </a:r>
          </a:p>
        </p:txBody>
      </p:sp>
      <p:cxnSp>
        <p:nvCxnSpPr>
          <p:cNvPr id="28" name="Connettore 2 27"/>
          <p:cNvCxnSpPr>
            <a:stCxn id="10" idx="2"/>
            <a:endCxn id="21" idx="0"/>
          </p:cNvCxnSpPr>
          <p:nvPr/>
        </p:nvCxnSpPr>
        <p:spPr>
          <a:xfrm rot="16200000" flipH="1">
            <a:off x="1400416" y="3436407"/>
            <a:ext cx="1202304" cy="687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ttangolo 28"/>
          <p:cNvSpPr/>
          <p:nvPr/>
        </p:nvSpPr>
        <p:spPr>
          <a:xfrm>
            <a:off x="4982461" y="4714884"/>
            <a:ext cx="33842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b="1" dirty="0" err="1" smtClean="0"/>
              <a:t>Pre-testing</a:t>
            </a:r>
            <a:endParaRPr lang="it-IT" b="1" dirty="0" smtClean="0"/>
          </a:p>
          <a:p>
            <a:pPr algn="ctr"/>
            <a:r>
              <a:rPr lang="it-IT" dirty="0" smtClean="0"/>
              <a:t>(controllo fattibilità domande)</a:t>
            </a:r>
          </a:p>
        </p:txBody>
      </p:sp>
      <p:cxnSp>
        <p:nvCxnSpPr>
          <p:cNvPr id="31" name="Connettore 2 30"/>
          <p:cNvCxnSpPr>
            <a:stCxn id="21" idx="3"/>
            <a:endCxn id="29" idx="1"/>
          </p:cNvCxnSpPr>
          <p:nvPr/>
        </p:nvCxnSpPr>
        <p:spPr>
          <a:xfrm>
            <a:off x="3357554" y="4810606"/>
            <a:ext cx="1624907" cy="2274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ttangolo 31"/>
          <p:cNvSpPr/>
          <p:nvPr/>
        </p:nvSpPr>
        <p:spPr>
          <a:xfrm>
            <a:off x="4000496" y="5715016"/>
            <a:ext cx="2005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dirty="0" smtClean="0"/>
              <a:t>Metodo </a:t>
            </a:r>
            <a:r>
              <a:rPr lang="it-IT" dirty="0" err="1" smtClean="0"/>
              <a:t>split-half</a:t>
            </a:r>
            <a:endParaRPr lang="it-IT" dirty="0" smtClean="0"/>
          </a:p>
        </p:txBody>
      </p:sp>
      <p:sp>
        <p:nvSpPr>
          <p:cNvPr id="33" name="Rettangolo 32"/>
          <p:cNvSpPr/>
          <p:nvPr/>
        </p:nvSpPr>
        <p:spPr>
          <a:xfrm>
            <a:off x="6739695" y="5715016"/>
            <a:ext cx="21900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dirty="0" smtClean="0"/>
              <a:t>Metodo </a:t>
            </a:r>
            <a:r>
              <a:rPr lang="it-IT" dirty="0" err="1" smtClean="0"/>
              <a:t>part-whole</a:t>
            </a:r>
            <a:endParaRPr lang="it-IT" dirty="0" smtClean="0"/>
          </a:p>
        </p:txBody>
      </p:sp>
      <p:cxnSp>
        <p:nvCxnSpPr>
          <p:cNvPr id="35" name="Connettore 2 34"/>
          <p:cNvCxnSpPr>
            <a:stCxn id="29" idx="2"/>
            <a:endCxn id="32" idx="0"/>
          </p:cNvCxnSpPr>
          <p:nvPr/>
        </p:nvCxnSpPr>
        <p:spPr>
          <a:xfrm rot="5400000">
            <a:off x="5662063" y="4702487"/>
            <a:ext cx="353801" cy="1671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ttore 2 36"/>
          <p:cNvCxnSpPr>
            <a:stCxn id="29" idx="2"/>
            <a:endCxn id="33" idx="0"/>
          </p:cNvCxnSpPr>
          <p:nvPr/>
        </p:nvCxnSpPr>
        <p:spPr>
          <a:xfrm rot="16200000" flipH="1">
            <a:off x="7077749" y="4958057"/>
            <a:ext cx="353801" cy="11601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3286117" y="252691"/>
            <a:ext cx="2571767" cy="461665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t-IT" sz="2400" b="1" dirty="0" smtClean="0"/>
              <a:t>Il questionario</a:t>
            </a:r>
            <a:endParaRPr lang="it-IT" sz="2400" b="1" dirty="0"/>
          </a:p>
        </p:txBody>
      </p:sp>
      <p:sp>
        <p:nvSpPr>
          <p:cNvPr id="5" name="Rettangolo 4"/>
          <p:cNvSpPr/>
          <p:nvPr/>
        </p:nvSpPr>
        <p:spPr>
          <a:xfrm>
            <a:off x="2143108" y="857232"/>
            <a:ext cx="5586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 smtClean="0"/>
              <a:t>Insieme di domande corredato da possibili risposte</a:t>
            </a:r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428596" y="1500174"/>
            <a:ext cx="221457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b="1" dirty="0" smtClean="0"/>
              <a:t>Strutturato</a:t>
            </a:r>
            <a:r>
              <a:rPr lang="it-IT" dirty="0" smtClean="0"/>
              <a:t>: </a:t>
            </a:r>
          </a:p>
          <a:p>
            <a:pPr algn="ctr"/>
            <a:r>
              <a:rPr lang="it-IT" dirty="0" smtClean="0"/>
              <a:t>le domande sono </a:t>
            </a:r>
            <a:r>
              <a:rPr lang="it-IT" dirty="0" err="1" smtClean="0"/>
              <a:t>pre</a:t>
            </a:r>
            <a:r>
              <a:rPr lang="it-IT" dirty="0" smtClean="0"/>
              <a:t> codificate prevedendo tutte le alternative di risposta </a:t>
            </a:r>
            <a:endParaRPr lang="it-IT" dirty="0"/>
          </a:p>
        </p:txBody>
      </p:sp>
      <p:cxnSp>
        <p:nvCxnSpPr>
          <p:cNvPr id="8" name="Connettore 2 7"/>
          <p:cNvCxnSpPr>
            <a:endCxn id="9" idx="0"/>
          </p:cNvCxnSpPr>
          <p:nvPr/>
        </p:nvCxnSpPr>
        <p:spPr>
          <a:xfrm rot="5400000">
            <a:off x="1214416" y="3571876"/>
            <a:ext cx="714378" cy="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ttangolo 8"/>
          <p:cNvSpPr/>
          <p:nvPr/>
        </p:nvSpPr>
        <p:spPr>
          <a:xfrm>
            <a:off x="500034" y="3929066"/>
            <a:ext cx="214314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b="1" dirty="0" smtClean="0"/>
              <a:t>Standardizzato:</a:t>
            </a:r>
          </a:p>
          <a:p>
            <a:pPr algn="ctr"/>
            <a:r>
              <a:rPr lang="it-IT" dirty="0" smtClean="0"/>
              <a:t>Quando viene somministrato a tutti gli intervistati in forma perfettamente identica </a:t>
            </a:r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3258678" y="1500174"/>
            <a:ext cx="259920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/>
              <a:t>Autosomministrato</a:t>
            </a:r>
            <a:r>
              <a:rPr lang="it-IT" dirty="0" smtClean="0"/>
              <a:t>:</a:t>
            </a:r>
          </a:p>
          <a:p>
            <a:r>
              <a:rPr lang="it-IT" dirty="0" smtClean="0"/>
              <a:t>Compilato dall’intervistato senza la presenza dell’intervistatore (questionario postale).</a:t>
            </a:r>
            <a:endParaRPr lang="it-IT" dirty="0"/>
          </a:p>
        </p:txBody>
      </p:sp>
      <p:cxnSp>
        <p:nvCxnSpPr>
          <p:cNvPr id="11" name="Connettore 2 10"/>
          <p:cNvCxnSpPr>
            <a:endCxn id="17" idx="0"/>
          </p:cNvCxnSpPr>
          <p:nvPr/>
        </p:nvCxnSpPr>
        <p:spPr>
          <a:xfrm rot="5400000">
            <a:off x="4179092" y="3536158"/>
            <a:ext cx="50006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ttangolo 16"/>
          <p:cNvSpPr/>
          <p:nvPr/>
        </p:nvSpPr>
        <p:spPr>
          <a:xfrm>
            <a:off x="3357554" y="3786190"/>
            <a:ext cx="214314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/>
              <a:t>Somministrato:</a:t>
            </a:r>
          </a:p>
          <a:p>
            <a:r>
              <a:rPr lang="it-IT" dirty="0" smtClean="0"/>
              <a:t>È richiesta la presenta di un intervistatore che somministra le domande (intervista).</a:t>
            </a:r>
            <a:endParaRPr lang="it-IT" dirty="0"/>
          </a:p>
        </p:txBody>
      </p:sp>
      <p:sp>
        <p:nvSpPr>
          <p:cNvPr id="18" name="Rettangolo 17"/>
          <p:cNvSpPr/>
          <p:nvPr/>
        </p:nvSpPr>
        <p:spPr>
          <a:xfrm>
            <a:off x="6007402" y="1500174"/>
            <a:ext cx="27126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Verbal questioning</a:t>
            </a:r>
            <a:r>
              <a:rPr lang="it-IT" b="1" dirty="0" smtClean="0"/>
              <a:t>:</a:t>
            </a:r>
          </a:p>
          <a:p>
            <a:pPr>
              <a:buFont typeface="Arial" pitchFamily="34" charset="0"/>
              <a:buChar char="•"/>
            </a:pPr>
            <a:r>
              <a:rPr lang="it-IT" dirty="0" smtClean="0"/>
              <a:t>Intervista (faccia a faccia, telefonica)</a:t>
            </a:r>
          </a:p>
          <a:p>
            <a:pPr>
              <a:buFont typeface="Arial" pitchFamily="34" charset="0"/>
              <a:buChar char="•"/>
            </a:pPr>
            <a:r>
              <a:rPr lang="it-IT" dirty="0" smtClean="0"/>
              <a:t>Colloquio in profondità</a:t>
            </a:r>
          </a:p>
          <a:p>
            <a:pPr>
              <a:buFont typeface="Arial" pitchFamily="34" charset="0"/>
              <a:buChar char="•"/>
            </a:pPr>
            <a:r>
              <a:rPr lang="it-IT" dirty="0" smtClean="0"/>
              <a:t>Griglia di domande</a:t>
            </a:r>
          </a:p>
        </p:txBody>
      </p:sp>
      <p:sp>
        <p:nvSpPr>
          <p:cNvPr id="19" name="Rettangolo 18"/>
          <p:cNvSpPr/>
          <p:nvPr/>
        </p:nvSpPr>
        <p:spPr>
          <a:xfrm>
            <a:off x="6098774" y="3345420"/>
            <a:ext cx="254519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Visual questioning:</a:t>
            </a:r>
          </a:p>
          <a:p>
            <a:r>
              <a:rPr lang="it-IT" dirty="0" smtClean="0"/>
              <a:t>Le domande hanno riferimenti contenuti in una foto o una vignetta o un video (non si hanno interamente domande </a:t>
            </a:r>
            <a:r>
              <a:rPr lang="en-US" dirty="0" smtClean="0"/>
              <a:t>visual.</a:t>
            </a:r>
            <a:r>
              <a:rPr lang="it-IT" dirty="0" smtClean="0"/>
              <a:t>.si parla di </a:t>
            </a:r>
            <a:r>
              <a:rPr lang="en-US" dirty="0" smtClean="0"/>
              <a:t>visual question</a:t>
            </a:r>
            <a:r>
              <a:rPr lang="it-IT" dirty="0" smtClean="0"/>
              <a:t>)</a:t>
            </a:r>
            <a:endParaRPr lang="it-IT" dirty="0"/>
          </a:p>
        </p:txBody>
      </p:sp>
      <p:cxnSp>
        <p:nvCxnSpPr>
          <p:cNvPr id="20" name="Connettore 2 19"/>
          <p:cNvCxnSpPr/>
          <p:nvPr/>
        </p:nvCxnSpPr>
        <p:spPr>
          <a:xfrm rot="5400000">
            <a:off x="6929455" y="3000371"/>
            <a:ext cx="57150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1928794" y="181253"/>
            <a:ext cx="4857784" cy="461665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t-IT" sz="2400" b="1" dirty="0" smtClean="0"/>
              <a:t>La struttura del questionario</a:t>
            </a:r>
            <a:endParaRPr lang="it-IT" sz="2400" b="1" dirty="0"/>
          </a:p>
        </p:txBody>
      </p:sp>
      <p:sp>
        <p:nvSpPr>
          <p:cNvPr id="5" name="Rettangolo 4"/>
          <p:cNvSpPr/>
          <p:nvPr/>
        </p:nvSpPr>
        <p:spPr>
          <a:xfrm>
            <a:off x="571472" y="785794"/>
            <a:ext cx="7786742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 smtClean="0"/>
              <a:t>Phrasing: </a:t>
            </a:r>
            <a:r>
              <a:rPr lang="it-IT" dirty="0" smtClean="0"/>
              <a:t>tradurre</a:t>
            </a:r>
            <a:r>
              <a:rPr lang="en-US" dirty="0" smtClean="0"/>
              <a:t> le </a:t>
            </a:r>
            <a:r>
              <a:rPr lang="it-IT" dirty="0" smtClean="0"/>
              <a:t>questioni in domande e prevedere gli </a:t>
            </a:r>
            <a:r>
              <a:rPr lang="en-US" dirty="0" smtClean="0"/>
              <a:t>items</a:t>
            </a:r>
            <a:r>
              <a:rPr lang="it-IT" dirty="0" smtClean="0"/>
              <a:t> cui strutturare </a:t>
            </a:r>
            <a:r>
              <a:rPr lang="en-US" dirty="0" smtClean="0"/>
              <a:t>le</a:t>
            </a:r>
            <a:r>
              <a:rPr lang="it-IT" dirty="0" smtClean="0"/>
              <a:t> risposte</a:t>
            </a:r>
            <a:r>
              <a:rPr lang="en-US" dirty="0" smtClean="0"/>
              <a:t>.</a:t>
            </a:r>
            <a:r>
              <a:rPr lang="it-IT" b="1" dirty="0" smtClean="0"/>
              <a:t> </a:t>
            </a:r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142876" y="1500174"/>
            <a:ext cx="2214546" cy="244682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700" b="1" dirty="0" smtClean="0"/>
              <a:t>Chiarezza di significato</a:t>
            </a:r>
            <a:r>
              <a:rPr lang="it-IT" sz="1700" dirty="0" smtClean="0"/>
              <a:t>:</a:t>
            </a:r>
          </a:p>
          <a:p>
            <a:endParaRPr lang="it-IT" sz="1700" dirty="0" smtClean="0"/>
          </a:p>
          <a:p>
            <a:pPr algn="ctr"/>
            <a:r>
              <a:rPr lang="it-IT" sz="1700" dirty="0" smtClean="0"/>
              <a:t>Evitare ambiguità nella formulazione della domande e delle risposte (sia nelle singole parole che nelle frasi).</a:t>
            </a:r>
            <a:endParaRPr lang="it-IT" sz="1700" dirty="0"/>
          </a:p>
        </p:txBody>
      </p:sp>
      <p:sp>
        <p:nvSpPr>
          <p:cNvPr id="7" name="Rettangolo 6"/>
          <p:cNvSpPr/>
          <p:nvPr/>
        </p:nvSpPr>
        <p:spPr>
          <a:xfrm>
            <a:off x="2428860" y="1500174"/>
            <a:ext cx="2214578" cy="218521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700" b="1" dirty="0" smtClean="0"/>
              <a:t>Effetto di metodo</a:t>
            </a:r>
            <a:r>
              <a:rPr lang="it-IT" sz="1700" dirty="0" smtClean="0"/>
              <a:t>:</a:t>
            </a:r>
          </a:p>
          <a:p>
            <a:endParaRPr lang="it-IT" sz="1700" dirty="0" smtClean="0"/>
          </a:p>
          <a:p>
            <a:pPr algn="ctr"/>
            <a:r>
              <a:rPr lang="it-IT" sz="1700" dirty="0" smtClean="0"/>
              <a:t>L’esattezza delle risposte dipende da come vengono poste le domande, sia in termini di forma che di contesto. </a:t>
            </a:r>
            <a:endParaRPr lang="it-IT" sz="1700" dirty="0"/>
          </a:p>
        </p:txBody>
      </p:sp>
      <p:sp>
        <p:nvSpPr>
          <p:cNvPr id="8" name="Rettangolo 7"/>
          <p:cNvSpPr/>
          <p:nvPr/>
        </p:nvSpPr>
        <p:spPr>
          <a:xfrm>
            <a:off x="4714876" y="1500174"/>
            <a:ext cx="2143140" cy="270843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700" b="1" dirty="0" smtClean="0"/>
              <a:t>Effetto strumento</a:t>
            </a:r>
            <a:r>
              <a:rPr lang="it-IT" sz="1700" dirty="0" smtClean="0"/>
              <a:t>:</a:t>
            </a:r>
          </a:p>
          <a:p>
            <a:endParaRPr lang="it-IT" sz="1700" dirty="0" smtClean="0"/>
          </a:p>
          <a:p>
            <a:pPr algn="ctr"/>
            <a:r>
              <a:rPr lang="it-IT" sz="1700" dirty="0" smtClean="0"/>
              <a:t>È l’effetto prodotto dalle risposte se fossero ricavate con strumenti diversi (somministrazione anziché auto somministrazione)</a:t>
            </a:r>
            <a:endParaRPr lang="it-IT" sz="1700" dirty="0"/>
          </a:p>
        </p:txBody>
      </p:sp>
      <p:sp>
        <p:nvSpPr>
          <p:cNvPr id="9" name="Rettangolo 8"/>
          <p:cNvSpPr/>
          <p:nvPr/>
        </p:nvSpPr>
        <p:spPr>
          <a:xfrm>
            <a:off x="6929454" y="1500174"/>
            <a:ext cx="2000264" cy="401648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700" b="1" dirty="0" smtClean="0"/>
              <a:t>Effetto d’ordine</a:t>
            </a:r>
            <a:r>
              <a:rPr lang="it-IT" sz="1700" dirty="0" smtClean="0"/>
              <a:t>:</a:t>
            </a:r>
          </a:p>
          <a:p>
            <a:endParaRPr lang="it-IT" sz="1700" dirty="0" smtClean="0"/>
          </a:p>
          <a:p>
            <a:pPr algn="ctr"/>
            <a:r>
              <a:rPr lang="it-IT" sz="1700" dirty="0" smtClean="0"/>
              <a:t>È l’effetto prodotto da determinate domane a cui si dà in genere risposte simili (se alla prima rispondo positivamente tenderò a fare così anche per le successive)</a:t>
            </a:r>
            <a:endParaRPr lang="it-IT" sz="1700" dirty="0"/>
          </a:p>
        </p:txBody>
      </p:sp>
      <p:sp>
        <p:nvSpPr>
          <p:cNvPr id="10" name="Rettangolo 9"/>
          <p:cNvSpPr/>
          <p:nvPr/>
        </p:nvSpPr>
        <p:spPr>
          <a:xfrm>
            <a:off x="214282" y="4268324"/>
            <a:ext cx="2571768" cy="244682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700" b="1" dirty="0" smtClean="0"/>
              <a:t>Effetto rilevatore</a:t>
            </a:r>
            <a:r>
              <a:rPr lang="it-IT" sz="1700" dirty="0" smtClean="0"/>
              <a:t>:</a:t>
            </a:r>
          </a:p>
          <a:p>
            <a:endParaRPr lang="it-IT" sz="1700" dirty="0" smtClean="0"/>
          </a:p>
          <a:p>
            <a:pPr algn="ctr"/>
            <a:r>
              <a:rPr lang="it-IT" sz="1700" dirty="0" smtClean="0"/>
              <a:t>È l’influenza che ha l’intervisto ha sulla risposta dell’intervistatore dovuta ad un suo errato tono di voce o ad una domanda mancata</a:t>
            </a:r>
            <a:endParaRPr lang="it-IT" sz="1700" dirty="0"/>
          </a:p>
        </p:txBody>
      </p:sp>
      <p:sp>
        <p:nvSpPr>
          <p:cNvPr id="11" name="Rettangolo 10"/>
          <p:cNvSpPr/>
          <p:nvPr/>
        </p:nvSpPr>
        <p:spPr>
          <a:xfrm>
            <a:off x="2857488" y="4315620"/>
            <a:ext cx="3071834" cy="218521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700" b="1" dirty="0" smtClean="0"/>
              <a:t>Effetto rispondente</a:t>
            </a:r>
            <a:r>
              <a:rPr lang="it-IT" sz="1700" dirty="0" smtClean="0"/>
              <a:t>:</a:t>
            </a:r>
          </a:p>
          <a:p>
            <a:endParaRPr lang="it-IT" sz="1700" dirty="0" smtClean="0"/>
          </a:p>
          <a:p>
            <a:pPr algn="ctr"/>
            <a:r>
              <a:rPr lang="it-IT" sz="1700" dirty="0" smtClean="0"/>
              <a:t>È dato dalla somma delle risposte che sarebbero state differenti se l’intervistatore avesse capito le domande o fosse a conoscenza dell’argomento trattato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642910" y="181253"/>
            <a:ext cx="7429552" cy="461665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t-IT" sz="2400" b="1" dirty="0" smtClean="0"/>
              <a:t>Regole per la costruzione di un  questionario</a:t>
            </a:r>
            <a:endParaRPr lang="it-IT" sz="2400" b="1" dirty="0"/>
          </a:p>
        </p:txBody>
      </p:sp>
      <p:sp>
        <p:nvSpPr>
          <p:cNvPr id="5" name="Rettangolo 4"/>
          <p:cNvSpPr/>
          <p:nvPr/>
        </p:nvSpPr>
        <p:spPr>
          <a:xfrm>
            <a:off x="142876" y="1500174"/>
            <a:ext cx="2214546" cy="270843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700" b="1" dirty="0" smtClean="0"/>
              <a:t>Semplicità di linguaggio</a:t>
            </a:r>
            <a:r>
              <a:rPr lang="it-IT" sz="1700" dirty="0" smtClean="0"/>
              <a:t>:</a:t>
            </a:r>
          </a:p>
          <a:p>
            <a:pPr algn="ctr"/>
            <a:endParaRPr lang="it-IT" sz="1700" dirty="0" smtClean="0"/>
          </a:p>
          <a:p>
            <a:pPr algn="ctr"/>
            <a:r>
              <a:rPr lang="it-IT" sz="1700" dirty="0" smtClean="0"/>
              <a:t>Adatto alle caratteristiche dell’intervistato. Quello autosomministrato deve essere più semplice.</a:t>
            </a:r>
          </a:p>
        </p:txBody>
      </p:sp>
      <p:sp>
        <p:nvSpPr>
          <p:cNvPr id="6" name="Rettangolo 5"/>
          <p:cNvSpPr/>
          <p:nvPr/>
        </p:nvSpPr>
        <p:spPr>
          <a:xfrm>
            <a:off x="2500330" y="1500174"/>
            <a:ext cx="2214546" cy="270843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700" b="1" dirty="0" smtClean="0"/>
              <a:t>Lunghezza delle domande</a:t>
            </a:r>
            <a:r>
              <a:rPr lang="it-IT" sz="1700" dirty="0" smtClean="0"/>
              <a:t>:</a:t>
            </a:r>
          </a:p>
          <a:p>
            <a:pPr algn="ctr"/>
            <a:endParaRPr lang="it-IT" sz="1700" dirty="0" smtClean="0"/>
          </a:p>
          <a:p>
            <a:pPr algn="ctr"/>
            <a:r>
              <a:rPr lang="it-IT" sz="1700" dirty="0" smtClean="0"/>
              <a:t>Le domande devono essere brevi. Solo se l’argomento è complesso una domanda un po’ più lunga può facilitare il ragionamento.</a:t>
            </a:r>
          </a:p>
        </p:txBody>
      </p:sp>
      <p:sp>
        <p:nvSpPr>
          <p:cNvPr id="7" name="Rettangolo 6"/>
          <p:cNvSpPr/>
          <p:nvPr/>
        </p:nvSpPr>
        <p:spPr>
          <a:xfrm>
            <a:off x="4857784" y="1500174"/>
            <a:ext cx="2214546" cy="192360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700" b="1" dirty="0" smtClean="0"/>
              <a:t>Numero di alternative di risposte</a:t>
            </a:r>
            <a:r>
              <a:rPr lang="it-IT" sz="1700" dirty="0" smtClean="0"/>
              <a:t>:</a:t>
            </a:r>
          </a:p>
          <a:p>
            <a:pPr algn="ctr"/>
            <a:endParaRPr lang="it-IT" sz="1700" dirty="0" smtClean="0"/>
          </a:p>
          <a:p>
            <a:pPr algn="ctr"/>
            <a:r>
              <a:rPr lang="it-IT" sz="1700" dirty="0" smtClean="0"/>
              <a:t>Non troppo numerose (massimo 5).</a:t>
            </a:r>
          </a:p>
        </p:txBody>
      </p:sp>
      <p:sp>
        <p:nvSpPr>
          <p:cNvPr id="8" name="Rettangolo 7"/>
          <p:cNvSpPr/>
          <p:nvPr/>
        </p:nvSpPr>
        <p:spPr>
          <a:xfrm>
            <a:off x="7215206" y="1500174"/>
            <a:ext cx="1928826" cy="218521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700" b="1" dirty="0" smtClean="0"/>
              <a:t>Espressioni in gergo</a:t>
            </a:r>
            <a:r>
              <a:rPr lang="it-IT" sz="1700" dirty="0" smtClean="0"/>
              <a:t>:</a:t>
            </a:r>
          </a:p>
          <a:p>
            <a:pPr algn="ctr"/>
            <a:endParaRPr lang="it-IT" sz="1700" dirty="0" smtClean="0"/>
          </a:p>
          <a:p>
            <a:pPr algn="ctr"/>
            <a:r>
              <a:rPr lang="it-IT" sz="1700" dirty="0" smtClean="0"/>
              <a:t>Non vanno usate. Potrebbero irritare l’intervistato.</a:t>
            </a:r>
          </a:p>
        </p:txBody>
      </p:sp>
      <p:sp>
        <p:nvSpPr>
          <p:cNvPr id="9" name="Rettangolo 8"/>
          <p:cNvSpPr/>
          <p:nvPr/>
        </p:nvSpPr>
        <p:spPr>
          <a:xfrm>
            <a:off x="428628" y="5170901"/>
            <a:ext cx="8072462" cy="61555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700" b="1" dirty="0" smtClean="0"/>
              <a:t>Definizioni ambigue e parole dal forte connotato negativo vanno evitate.</a:t>
            </a:r>
            <a:endParaRPr lang="it-IT" sz="17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857488" y="428604"/>
            <a:ext cx="4286280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 smtClean="0"/>
              <a:t>Il Phrasing </a:t>
            </a:r>
            <a:r>
              <a:rPr lang="it-IT" b="1" dirty="0" smtClean="0"/>
              <a:t>nelle risposte</a:t>
            </a:r>
            <a:endParaRPr lang="it-IT" dirty="0"/>
          </a:p>
        </p:txBody>
      </p:sp>
      <p:sp>
        <p:nvSpPr>
          <p:cNvPr id="5" name="Rettangolo 4"/>
          <p:cNvSpPr/>
          <p:nvPr/>
        </p:nvSpPr>
        <p:spPr>
          <a:xfrm>
            <a:off x="3071802" y="5742405"/>
            <a:ext cx="5500726" cy="35394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700" b="1" dirty="0" smtClean="0"/>
              <a:t>Risposte inadeguate: </a:t>
            </a:r>
            <a:r>
              <a:rPr lang="it-IT" sz="1700" dirty="0" smtClean="0"/>
              <a:t>(non corrispondono al vero)</a:t>
            </a:r>
          </a:p>
        </p:txBody>
      </p:sp>
      <p:sp>
        <p:nvSpPr>
          <p:cNvPr id="8" name="Nuvola 7"/>
          <p:cNvSpPr/>
          <p:nvPr/>
        </p:nvSpPr>
        <p:spPr>
          <a:xfrm>
            <a:off x="357158" y="1214422"/>
            <a:ext cx="2071702" cy="1143008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>
                <a:solidFill>
                  <a:schemeClr val="tx1"/>
                </a:solidFill>
              </a:rPr>
              <a:t>Attenzione</a:t>
            </a:r>
            <a:endParaRPr lang="it-IT" dirty="0">
              <a:solidFill>
                <a:schemeClr val="tx1"/>
              </a:solidFill>
            </a:endParaRPr>
          </a:p>
        </p:txBody>
      </p:sp>
      <p:sp>
        <p:nvSpPr>
          <p:cNvPr id="9" name="Saetta 8"/>
          <p:cNvSpPr/>
          <p:nvPr/>
        </p:nvSpPr>
        <p:spPr>
          <a:xfrm rot="19831920">
            <a:off x="2643174" y="1714488"/>
            <a:ext cx="857256" cy="642942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Saetta 9"/>
          <p:cNvSpPr/>
          <p:nvPr/>
        </p:nvSpPr>
        <p:spPr>
          <a:xfrm rot="21363966">
            <a:off x="1764873" y="2543095"/>
            <a:ext cx="857256" cy="642942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Rettangolo 10"/>
          <p:cNvSpPr/>
          <p:nvPr/>
        </p:nvSpPr>
        <p:spPr>
          <a:xfrm>
            <a:off x="2714612" y="3194779"/>
            <a:ext cx="2928958" cy="87716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700" b="1" dirty="0" smtClean="0"/>
              <a:t>Risposta difensiva </a:t>
            </a:r>
            <a:r>
              <a:rPr lang="it-IT" sz="1700" dirty="0" smtClean="0"/>
              <a:t>(quando l’argomento è troppo delicato o personale)</a:t>
            </a:r>
          </a:p>
        </p:txBody>
      </p:sp>
      <p:sp>
        <p:nvSpPr>
          <p:cNvPr id="12" name="Saetta 11"/>
          <p:cNvSpPr/>
          <p:nvPr/>
        </p:nvSpPr>
        <p:spPr>
          <a:xfrm rot="1732986">
            <a:off x="524933" y="2738793"/>
            <a:ext cx="857256" cy="642942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Rettangolo 12"/>
          <p:cNvSpPr/>
          <p:nvPr/>
        </p:nvSpPr>
        <p:spPr>
          <a:xfrm>
            <a:off x="214282" y="4337787"/>
            <a:ext cx="2928958" cy="87716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700" b="1" dirty="0" smtClean="0"/>
              <a:t>Risposta di immagine </a:t>
            </a:r>
            <a:r>
              <a:rPr lang="it-IT" sz="1700" dirty="0" smtClean="0"/>
              <a:t>(per adeguarsi ad uno standard di categoria)</a:t>
            </a:r>
          </a:p>
        </p:txBody>
      </p:sp>
      <p:sp>
        <p:nvSpPr>
          <p:cNvPr id="14" name="Rettangolo 13"/>
          <p:cNvSpPr/>
          <p:nvPr/>
        </p:nvSpPr>
        <p:spPr>
          <a:xfrm>
            <a:off x="3929058" y="1647285"/>
            <a:ext cx="2928958" cy="113877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700" b="1" dirty="0" smtClean="0"/>
              <a:t>Risposta ufficiale </a:t>
            </a:r>
            <a:r>
              <a:rPr lang="it-IT" sz="1700" dirty="0" smtClean="0"/>
              <a:t>(su temi delicati se non si fidano dell’intervistato o dell’anonimato garantito)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357422" y="428604"/>
            <a:ext cx="4286280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 smtClean="0"/>
              <a:t>Il Phrasing </a:t>
            </a:r>
            <a:r>
              <a:rPr lang="it-IT" b="1" dirty="0" smtClean="0"/>
              <a:t>nelle domande</a:t>
            </a:r>
            <a:endParaRPr lang="it-IT" dirty="0"/>
          </a:p>
        </p:txBody>
      </p:sp>
      <p:sp>
        <p:nvSpPr>
          <p:cNvPr id="5" name="Sole 4"/>
          <p:cNvSpPr/>
          <p:nvPr/>
        </p:nvSpPr>
        <p:spPr>
          <a:xfrm>
            <a:off x="2071670" y="1928802"/>
            <a:ext cx="4643470" cy="3571900"/>
          </a:xfrm>
          <a:prstGeom prst="su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>
                <a:solidFill>
                  <a:schemeClr val="tx1"/>
                </a:solidFill>
              </a:rPr>
              <a:t>Successione delle domande</a:t>
            </a:r>
            <a:endParaRPr lang="it-IT" dirty="0">
              <a:solidFill>
                <a:schemeClr val="tx1"/>
              </a:solidFill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2000232" y="1071546"/>
            <a:ext cx="4714908" cy="64633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Domande utili a stabilire se il soggetto corrisponde ai requisiti di campionamento</a:t>
            </a:r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6929454" y="3000372"/>
            <a:ext cx="1785950" cy="120032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Domande che richiedono molta attenzione</a:t>
            </a:r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2786050" y="5857892"/>
            <a:ext cx="3357586" cy="64633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Domande di natura polemica/ domande complesse</a:t>
            </a:r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285721" y="2143116"/>
            <a:ext cx="13573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i="1" dirty="0" err="1" smtClean="0"/>
              <a:t>Pre-test</a:t>
            </a:r>
            <a:r>
              <a:rPr lang="it-IT" dirty="0" smtClean="0"/>
              <a:t> (verifica sul campo)</a:t>
            </a:r>
            <a:endParaRPr lang="it-IT" dirty="0"/>
          </a:p>
        </p:txBody>
      </p:sp>
      <p:sp>
        <p:nvSpPr>
          <p:cNvPr id="13" name="Rettangolo 12"/>
          <p:cNvSpPr/>
          <p:nvPr/>
        </p:nvSpPr>
        <p:spPr>
          <a:xfrm>
            <a:off x="285720" y="3786190"/>
            <a:ext cx="17145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i="1" dirty="0" err="1" smtClean="0"/>
              <a:t>Brief</a:t>
            </a:r>
            <a:r>
              <a:rPr lang="it-IT" i="1" dirty="0" smtClean="0"/>
              <a:t> </a:t>
            </a:r>
            <a:r>
              <a:rPr lang="it-IT" dirty="0" smtClean="0"/>
              <a:t>(descrizione degli obiettivi e istruzioni per l’uso del questionario)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928662" y="428604"/>
            <a:ext cx="7000924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b="1" dirty="0" smtClean="0"/>
              <a:t>Dalla struttura alla somministrazione del questionario</a:t>
            </a:r>
            <a:endParaRPr lang="it-IT" dirty="0"/>
          </a:p>
        </p:txBody>
      </p:sp>
      <p:graphicFrame>
        <p:nvGraphicFramePr>
          <p:cNvPr id="7" name="Diagramma 6"/>
          <p:cNvGraphicFramePr/>
          <p:nvPr/>
        </p:nvGraphicFramePr>
        <p:xfrm>
          <a:off x="2714612" y="1214422"/>
          <a:ext cx="5357850" cy="2143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Freccia a destra con strisce 8"/>
          <p:cNvSpPr/>
          <p:nvPr/>
        </p:nvSpPr>
        <p:spPr>
          <a:xfrm rot="7265466">
            <a:off x="3209201" y="3447238"/>
            <a:ext cx="1481752" cy="77577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Freccia a destra con strisce 10"/>
          <p:cNvSpPr/>
          <p:nvPr/>
        </p:nvSpPr>
        <p:spPr>
          <a:xfrm rot="3435471">
            <a:off x="4500062" y="3424958"/>
            <a:ext cx="1496044" cy="830189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Rettangolo 11"/>
          <p:cNvSpPr/>
          <p:nvPr/>
        </p:nvSpPr>
        <p:spPr>
          <a:xfrm>
            <a:off x="1285852" y="4643446"/>
            <a:ext cx="3357586" cy="36933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Modalità del contatto</a:t>
            </a:r>
            <a:endParaRPr lang="it-IT" dirty="0"/>
          </a:p>
        </p:txBody>
      </p:sp>
      <p:sp>
        <p:nvSpPr>
          <p:cNvPr id="13" name="Rettangolo 12"/>
          <p:cNvSpPr/>
          <p:nvPr/>
        </p:nvSpPr>
        <p:spPr>
          <a:xfrm>
            <a:off x="4786314" y="4643446"/>
            <a:ext cx="3357586" cy="36933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Modalità del colloquio</a:t>
            </a:r>
            <a:endParaRPr lang="it-IT" dirty="0"/>
          </a:p>
        </p:txBody>
      </p:sp>
      <p:sp>
        <p:nvSpPr>
          <p:cNvPr id="14" name="Callout con freccia in giù 13"/>
          <p:cNvSpPr/>
          <p:nvPr/>
        </p:nvSpPr>
        <p:spPr>
          <a:xfrm>
            <a:off x="3643306" y="5214950"/>
            <a:ext cx="2286016" cy="642942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>
                <a:solidFill>
                  <a:schemeClr val="tx1"/>
                </a:solidFill>
              </a:rPr>
              <a:t>Quadro sinottico</a:t>
            </a:r>
            <a:endParaRPr lang="it-IT" b="1" dirty="0">
              <a:solidFill>
                <a:schemeClr val="tx1"/>
              </a:solidFill>
            </a:endParaRPr>
          </a:p>
        </p:txBody>
      </p:sp>
      <p:sp>
        <p:nvSpPr>
          <p:cNvPr id="15" name="Rettangolo 14"/>
          <p:cNvSpPr/>
          <p:nvPr/>
        </p:nvSpPr>
        <p:spPr>
          <a:xfrm>
            <a:off x="1000100" y="5929330"/>
            <a:ext cx="76145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dirty="0" smtClean="0"/>
              <a:t>Quadro riassuntivo delle interviste, degli intervistati e delle domande</a:t>
            </a:r>
          </a:p>
          <a:p>
            <a:pPr algn="ctr"/>
            <a:r>
              <a:rPr lang="it-IT" dirty="0" smtClean="0"/>
              <a:t>(Diario delle modalità: anche il silenzio va registrato) </a:t>
            </a:r>
            <a:endParaRPr lang="it-IT" dirty="0"/>
          </a:p>
        </p:txBody>
      </p:sp>
      <p:sp>
        <p:nvSpPr>
          <p:cNvPr id="16" name="Rettangolo 15"/>
          <p:cNvSpPr/>
          <p:nvPr/>
        </p:nvSpPr>
        <p:spPr>
          <a:xfrm>
            <a:off x="285720" y="1142984"/>
            <a:ext cx="1643074" cy="286232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Il buon questionario è quello costituito da chi ha come committente, oltre al finanziatore, anche se stesso</a:t>
            </a:r>
            <a:endParaRPr lang="it-IT" dirty="0"/>
          </a:p>
        </p:txBody>
      </p:sp>
      <p:sp>
        <p:nvSpPr>
          <p:cNvPr id="17" name="Rettangolo 16"/>
          <p:cNvSpPr/>
          <p:nvPr/>
        </p:nvSpPr>
        <p:spPr>
          <a:xfrm>
            <a:off x="7072330" y="1142984"/>
            <a:ext cx="2000232" cy="147732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it-IT" dirty="0" smtClean="0"/>
              <a:t>Onestà intellettuale</a:t>
            </a:r>
          </a:p>
          <a:p>
            <a:pPr>
              <a:buFont typeface="Arial" pitchFamily="34" charset="0"/>
              <a:buChar char="•"/>
            </a:pPr>
            <a:r>
              <a:rPr lang="it-IT" dirty="0" smtClean="0"/>
              <a:t>Professionalità</a:t>
            </a:r>
          </a:p>
          <a:p>
            <a:pPr>
              <a:buFont typeface="Arial" pitchFamily="34" charset="0"/>
              <a:buChar char="•"/>
            </a:pPr>
            <a:r>
              <a:rPr lang="it-IT" dirty="0" smtClean="0"/>
              <a:t>Deontologia professionale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-32" y="1500174"/>
            <a:ext cx="2214546" cy="61555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700" dirty="0" smtClean="0"/>
              <a:t>Domande con sintassi semplice</a:t>
            </a:r>
          </a:p>
        </p:txBody>
      </p:sp>
      <p:sp>
        <p:nvSpPr>
          <p:cNvPr id="8" name="Rettangolo 7"/>
          <p:cNvSpPr/>
          <p:nvPr/>
        </p:nvSpPr>
        <p:spPr>
          <a:xfrm>
            <a:off x="2285984" y="1500174"/>
            <a:ext cx="2214546" cy="61555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700" dirty="0" smtClean="0"/>
              <a:t>Domande con risposte univoche</a:t>
            </a:r>
          </a:p>
        </p:txBody>
      </p:sp>
      <p:sp>
        <p:nvSpPr>
          <p:cNvPr id="10" name="Rettangolo 9"/>
          <p:cNvSpPr/>
          <p:nvPr/>
        </p:nvSpPr>
        <p:spPr>
          <a:xfrm>
            <a:off x="1500166" y="428604"/>
            <a:ext cx="6500842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it-IT" b="1" dirty="0" smtClean="0"/>
              <a:t>Altre regole per la costruzione di un  questionario.</a:t>
            </a:r>
          </a:p>
        </p:txBody>
      </p:sp>
      <p:cxnSp>
        <p:nvCxnSpPr>
          <p:cNvPr id="12" name="Connettore 4 11"/>
          <p:cNvCxnSpPr>
            <a:stCxn id="10" idx="2"/>
            <a:endCxn id="6" idx="0"/>
          </p:cNvCxnSpPr>
          <p:nvPr/>
        </p:nvCxnSpPr>
        <p:spPr>
          <a:xfrm rot="5400000">
            <a:off x="2577795" y="-672618"/>
            <a:ext cx="702238" cy="3643346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4 13"/>
          <p:cNvCxnSpPr>
            <a:stCxn id="10" idx="2"/>
            <a:endCxn id="8" idx="0"/>
          </p:cNvCxnSpPr>
          <p:nvPr/>
        </p:nvCxnSpPr>
        <p:spPr>
          <a:xfrm rot="5400000">
            <a:off x="3720803" y="470390"/>
            <a:ext cx="702238" cy="135733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ttangolo 14"/>
          <p:cNvSpPr/>
          <p:nvPr/>
        </p:nvSpPr>
        <p:spPr>
          <a:xfrm>
            <a:off x="4572000" y="1527563"/>
            <a:ext cx="2214546" cy="61555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700" dirty="0" smtClean="0"/>
              <a:t>Domande non tendenziose</a:t>
            </a:r>
          </a:p>
        </p:txBody>
      </p:sp>
      <p:cxnSp>
        <p:nvCxnSpPr>
          <p:cNvPr id="17" name="Forma 16"/>
          <p:cNvCxnSpPr>
            <a:stCxn id="10" idx="2"/>
            <a:endCxn id="15" idx="0"/>
          </p:cNvCxnSpPr>
          <p:nvPr/>
        </p:nvCxnSpPr>
        <p:spPr>
          <a:xfrm rot="16200000" flipH="1">
            <a:off x="4850117" y="698406"/>
            <a:ext cx="729627" cy="928686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ttangolo 18"/>
          <p:cNvSpPr/>
          <p:nvPr/>
        </p:nvSpPr>
        <p:spPr>
          <a:xfrm>
            <a:off x="6858016" y="1527563"/>
            <a:ext cx="1928826" cy="61555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700" dirty="0" smtClean="0"/>
              <a:t>Focalizzazione nel tempo</a:t>
            </a:r>
          </a:p>
        </p:txBody>
      </p:sp>
      <p:cxnSp>
        <p:nvCxnSpPr>
          <p:cNvPr id="21" name="Connettore 4 20"/>
          <p:cNvCxnSpPr>
            <a:stCxn id="10" idx="2"/>
            <a:endCxn id="19" idx="0"/>
          </p:cNvCxnSpPr>
          <p:nvPr/>
        </p:nvCxnSpPr>
        <p:spPr>
          <a:xfrm rot="16200000" flipH="1">
            <a:off x="5921695" y="-373172"/>
            <a:ext cx="729627" cy="3071842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ttangolo 21"/>
          <p:cNvSpPr/>
          <p:nvPr/>
        </p:nvSpPr>
        <p:spPr>
          <a:xfrm>
            <a:off x="1071538" y="2504541"/>
            <a:ext cx="2285984" cy="113877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700" dirty="0" smtClean="0"/>
              <a:t>Domande concrete</a:t>
            </a:r>
          </a:p>
          <a:p>
            <a:pPr algn="ctr"/>
            <a:r>
              <a:rPr lang="it-IT" sz="1700" dirty="0" smtClean="0"/>
              <a:t>(evitare falsa negazione o doppia negazione)</a:t>
            </a:r>
          </a:p>
        </p:txBody>
      </p:sp>
      <p:cxnSp>
        <p:nvCxnSpPr>
          <p:cNvPr id="24" name="Connettore 4 23"/>
          <p:cNvCxnSpPr>
            <a:stCxn id="10" idx="2"/>
            <a:endCxn id="22" idx="0"/>
          </p:cNvCxnSpPr>
          <p:nvPr/>
        </p:nvCxnSpPr>
        <p:spPr>
          <a:xfrm rot="5400000">
            <a:off x="2629257" y="383210"/>
            <a:ext cx="1706605" cy="2536057"/>
          </a:xfrm>
          <a:prstGeom prst="bentConnector3">
            <a:avLst>
              <a:gd name="adj1" fmla="val 18676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ttangolo 25"/>
          <p:cNvSpPr/>
          <p:nvPr/>
        </p:nvSpPr>
        <p:spPr>
          <a:xfrm>
            <a:off x="3500430" y="2500306"/>
            <a:ext cx="2214546" cy="113877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700" dirty="0" smtClean="0"/>
              <a:t>Domande delicate tramite intersviste non strutturate o con domande aperte</a:t>
            </a:r>
          </a:p>
        </p:txBody>
      </p:sp>
      <p:cxnSp>
        <p:nvCxnSpPr>
          <p:cNvPr id="32" name="Connettore 4 31"/>
          <p:cNvCxnSpPr>
            <a:stCxn id="10" idx="2"/>
            <a:endCxn id="26" idx="0"/>
          </p:cNvCxnSpPr>
          <p:nvPr/>
        </p:nvCxnSpPr>
        <p:spPr>
          <a:xfrm rot="5400000">
            <a:off x="3827960" y="1577679"/>
            <a:ext cx="1702370" cy="142884"/>
          </a:xfrm>
          <a:prstGeom prst="bentConnector3">
            <a:avLst>
              <a:gd name="adj1" fmla="val 23557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ttangolo 34"/>
          <p:cNvSpPr/>
          <p:nvPr/>
        </p:nvSpPr>
        <p:spPr>
          <a:xfrm>
            <a:off x="5786446" y="2571744"/>
            <a:ext cx="2214546" cy="61555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700" dirty="0" smtClean="0"/>
              <a:t>Non orientare l’intervistato</a:t>
            </a:r>
          </a:p>
        </p:txBody>
      </p:sp>
      <p:cxnSp>
        <p:nvCxnSpPr>
          <p:cNvPr id="37" name="Connettore 4 36"/>
          <p:cNvCxnSpPr>
            <a:stCxn id="10" idx="2"/>
            <a:endCxn id="35" idx="0"/>
          </p:cNvCxnSpPr>
          <p:nvPr/>
        </p:nvCxnSpPr>
        <p:spPr>
          <a:xfrm rot="16200000" flipH="1">
            <a:off x="4935249" y="613274"/>
            <a:ext cx="1773808" cy="2143132"/>
          </a:xfrm>
          <a:prstGeom prst="bentConnector3">
            <a:avLst>
              <a:gd name="adj1" fmla="val 20656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ttangolo 42"/>
          <p:cNvSpPr/>
          <p:nvPr/>
        </p:nvSpPr>
        <p:spPr>
          <a:xfrm>
            <a:off x="357158" y="3786190"/>
            <a:ext cx="2500330" cy="35394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700" b="1" dirty="0" smtClean="0"/>
              <a:t>Effetti nelle risposte</a:t>
            </a:r>
          </a:p>
        </p:txBody>
      </p:sp>
      <p:sp>
        <p:nvSpPr>
          <p:cNvPr id="44" name="Rettangolo 43"/>
          <p:cNvSpPr/>
          <p:nvPr/>
        </p:nvSpPr>
        <p:spPr>
          <a:xfrm>
            <a:off x="142844" y="4429132"/>
            <a:ext cx="3991004" cy="140038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700" b="1" i="1" dirty="0" err="1" smtClean="0"/>
              <a:t>Acquiescent</a:t>
            </a:r>
            <a:r>
              <a:rPr lang="it-IT" sz="1700" b="1" i="1" dirty="0" smtClean="0"/>
              <a:t> set</a:t>
            </a:r>
            <a:r>
              <a:rPr lang="it-IT" sz="1700" dirty="0" smtClean="0"/>
              <a:t>: (tendenza a rispondere in maniera generica su domande su cui non si ha un opinione precisa, si segue l’andamento che si presume generico)</a:t>
            </a:r>
          </a:p>
        </p:txBody>
      </p:sp>
      <p:sp>
        <p:nvSpPr>
          <p:cNvPr id="45" name="Rettangolo 44"/>
          <p:cNvSpPr/>
          <p:nvPr/>
        </p:nvSpPr>
        <p:spPr>
          <a:xfrm>
            <a:off x="4286248" y="3839696"/>
            <a:ext cx="4500594" cy="244682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700" b="1" i="1" dirty="0" err="1" smtClean="0"/>
              <a:t>Response</a:t>
            </a:r>
            <a:r>
              <a:rPr lang="it-IT" sz="1700" b="1" i="1" dirty="0" smtClean="0"/>
              <a:t> set</a:t>
            </a:r>
            <a:r>
              <a:rPr lang="it-IT" sz="1700" dirty="0" smtClean="0"/>
              <a:t>: (tendenza a rispondere a diverse domande allo stesso modo – </a:t>
            </a:r>
            <a:r>
              <a:rPr lang="it-IT" sz="1700" i="1" dirty="0" err="1" smtClean="0"/>
              <a:t>nosayers</a:t>
            </a:r>
            <a:r>
              <a:rPr lang="it-IT" sz="1700" i="1" dirty="0" smtClean="0"/>
              <a:t>, </a:t>
            </a:r>
            <a:r>
              <a:rPr lang="it-IT" sz="1700" i="1" dirty="0" err="1" smtClean="0"/>
              <a:t>othersayers</a:t>
            </a:r>
            <a:r>
              <a:rPr lang="it-IT" sz="1700" i="1" dirty="0" smtClean="0"/>
              <a:t> e </a:t>
            </a:r>
            <a:r>
              <a:rPr lang="it-IT" sz="1700" i="1" dirty="0" err="1" smtClean="0"/>
              <a:t>yesayers</a:t>
            </a:r>
            <a:r>
              <a:rPr lang="it-IT" sz="1700" dirty="0" smtClean="0"/>
              <a:t>). Atteggiamento comune nelle </a:t>
            </a:r>
            <a:r>
              <a:rPr lang="it-IT" sz="1700" b="1" dirty="0" smtClean="0"/>
              <a:t>batterie di domande</a:t>
            </a:r>
            <a:r>
              <a:rPr lang="it-IT" sz="1700" dirty="0" smtClean="0"/>
              <a:t> (insieme di domande che rientrano nella definizione di un indicatore specifico. Le domande hanno un inizio simile e prevedono stesse tipologie di risposte, spesso usando la scala </a:t>
            </a:r>
            <a:r>
              <a:rPr lang="it-IT" sz="1700" dirty="0" err="1" smtClean="0"/>
              <a:t>Likert</a:t>
            </a:r>
            <a:r>
              <a:rPr lang="it-IT" sz="1700" dirty="0" smtClean="0"/>
              <a:t>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857488" y="285728"/>
            <a:ext cx="3643338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it-IT" b="1" dirty="0" smtClean="0"/>
              <a:t>L’intervista con questionario</a:t>
            </a:r>
          </a:p>
        </p:txBody>
      </p:sp>
      <p:sp>
        <p:nvSpPr>
          <p:cNvPr id="5" name="Rettangolo 4"/>
          <p:cNvSpPr/>
          <p:nvPr/>
        </p:nvSpPr>
        <p:spPr>
          <a:xfrm>
            <a:off x="142844" y="772523"/>
            <a:ext cx="892971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600" dirty="0" smtClean="0"/>
              <a:t>L’intervista nella ricerca sociale è una conversazione iniziata dall’intervistatore per ottenere risultati rilevanti per la ricerca (l’obiettivo e i ruoli devono essere chiari). (</a:t>
            </a:r>
            <a:r>
              <a:rPr lang="it-IT" sz="1600" dirty="0" err="1" smtClean="0"/>
              <a:t>Sudman</a:t>
            </a:r>
            <a:r>
              <a:rPr lang="it-IT" sz="1600" dirty="0" smtClean="0"/>
              <a:t>, 1996)</a:t>
            </a:r>
            <a:endParaRPr lang="it-IT" sz="1600" dirty="0"/>
          </a:p>
        </p:txBody>
      </p:sp>
      <p:sp>
        <p:nvSpPr>
          <p:cNvPr id="6" name="Rettangolo 5"/>
          <p:cNvSpPr/>
          <p:nvPr/>
        </p:nvSpPr>
        <p:spPr>
          <a:xfrm>
            <a:off x="1428728" y="1500174"/>
            <a:ext cx="5715040" cy="230832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b="1" dirty="0" smtClean="0"/>
              <a:t>Cosa occorre per costruire un questionario</a:t>
            </a:r>
            <a:r>
              <a:rPr lang="it-IT" dirty="0" smtClean="0"/>
              <a:t>: 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Stabilire a tavolino quali siano le domande rilevanti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Formulare correttamente le domande (il senso dato dal ricercatore deve essere lo stesso compreso dall’intervistato)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Scegliere domande che siano rilevanti anche per l’intervistato.</a:t>
            </a:r>
          </a:p>
        </p:txBody>
      </p:sp>
      <p:sp>
        <p:nvSpPr>
          <p:cNvPr id="7" name="Rettangolo 6"/>
          <p:cNvSpPr/>
          <p:nvPr/>
        </p:nvSpPr>
        <p:spPr>
          <a:xfrm>
            <a:off x="214282" y="4000504"/>
            <a:ext cx="1428760" cy="258532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Dipendenza fra il grado di liberà e profondità della comunicazione fra le parti</a:t>
            </a:r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2071670" y="4214818"/>
            <a:ext cx="6858016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it-IT" b="1" dirty="0" smtClean="0"/>
              <a:t>Intervista in profondità </a:t>
            </a:r>
            <a:r>
              <a:rPr lang="it-IT" dirty="0" smtClean="0"/>
              <a:t>(non vi è una traccia, ma dopo aver introdotto il tema si lascia libero di parlare)</a:t>
            </a:r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2071670" y="5000636"/>
            <a:ext cx="6858016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it-IT" b="1" dirty="0" smtClean="0"/>
              <a:t>Intervista semi strutturata </a:t>
            </a:r>
            <a:r>
              <a:rPr lang="it-IT" dirty="0" smtClean="0"/>
              <a:t>(vi è una traccia ma è aperta poiché si può adattare alle esigenze dell’intervistato)</a:t>
            </a:r>
            <a:endParaRPr lang="it-IT" dirty="0"/>
          </a:p>
        </p:txBody>
      </p:sp>
      <p:cxnSp>
        <p:nvCxnSpPr>
          <p:cNvPr id="11" name="Connettore 2 10"/>
          <p:cNvCxnSpPr>
            <a:stCxn id="7" idx="3"/>
            <a:endCxn id="8" idx="1"/>
          </p:cNvCxnSpPr>
          <p:nvPr/>
        </p:nvCxnSpPr>
        <p:spPr>
          <a:xfrm flipV="1">
            <a:off x="1643042" y="4537984"/>
            <a:ext cx="428628" cy="7551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2 12"/>
          <p:cNvCxnSpPr>
            <a:stCxn id="7" idx="3"/>
            <a:endCxn id="9" idx="1"/>
          </p:cNvCxnSpPr>
          <p:nvPr/>
        </p:nvCxnSpPr>
        <p:spPr>
          <a:xfrm>
            <a:off x="1643042" y="5293166"/>
            <a:ext cx="428628" cy="306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ttangolo 13"/>
          <p:cNvSpPr/>
          <p:nvPr/>
        </p:nvSpPr>
        <p:spPr>
          <a:xfrm>
            <a:off x="2071670" y="5786454"/>
            <a:ext cx="6929486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it-IT" b="1" dirty="0" smtClean="0"/>
              <a:t>Intervista strutturata </a:t>
            </a:r>
            <a:r>
              <a:rPr lang="it-IT" dirty="0" smtClean="0"/>
              <a:t>(vi è una traccia da seguire in maniera standardizzata, con l’obiettivo di ottenere un punteggio)</a:t>
            </a:r>
            <a:endParaRPr lang="it-IT" dirty="0"/>
          </a:p>
        </p:txBody>
      </p:sp>
      <p:cxnSp>
        <p:nvCxnSpPr>
          <p:cNvPr id="16" name="Connettore 2 15"/>
          <p:cNvCxnSpPr>
            <a:stCxn id="7" idx="3"/>
            <a:endCxn id="14" idx="1"/>
          </p:cNvCxnSpPr>
          <p:nvPr/>
        </p:nvCxnSpPr>
        <p:spPr>
          <a:xfrm>
            <a:off x="1643042" y="5293166"/>
            <a:ext cx="428628" cy="8164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143108" y="285728"/>
            <a:ext cx="5500726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it-IT" b="1" dirty="0" smtClean="0"/>
              <a:t>L’intervista con questionario: la costruzione</a:t>
            </a:r>
          </a:p>
        </p:txBody>
      </p:sp>
      <p:sp>
        <p:nvSpPr>
          <p:cNvPr id="5" name="Rettangolo 4"/>
          <p:cNvSpPr/>
          <p:nvPr/>
        </p:nvSpPr>
        <p:spPr>
          <a:xfrm>
            <a:off x="428597" y="1000108"/>
            <a:ext cx="2786082" cy="5426750"/>
          </a:xfrm>
          <a:prstGeom prst="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b="1" dirty="0" smtClean="0"/>
              <a:t>Fase 1: Introduzione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Presentare le persone  e/o l’organizzazione che promuove la ricerca (si tenga conto che la rivelazione del committente può suscitare reazioni indesiderate);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Indicare gli obiettivi della ricerca (devono essere chiari e rilevanti)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Chiarire il ruolo dell’intervistatore (il suo ruolo e cosa ci si aspetta da lui)</a:t>
            </a:r>
          </a:p>
          <a:p>
            <a:pPr algn="ctr"/>
            <a:r>
              <a:rPr lang="it-IT" dirty="0" smtClean="0"/>
              <a:t>Il tono deve essere poco rigido (non si sta subendo un esame)</a:t>
            </a:r>
          </a:p>
        </p:txBody>
      </p:sp>
      <p:sp>
        <p:nvSpPr>
          <p:cNvPr id="6" name="Rettangolo 5"/>
          <p:cNvSpPr/>
          <p:nvPr/>
        </p:nvSpPr>
        <p:spPr>
          <a:xfrm>
            <a:off x="3357554" y="1000108"/>
            <a:ext cx="2786082" cy="3416320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b="1" dirty="0" smtClean="0"/>
              <a:t>Fase 2: le istruzioni all’intervistatore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Segnalare le domande più complesse per ivi suggerire delle alternative alle parole di difficile comprensione;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Segnalare le domande filtro (quelle che rinviano ad altre domande)</a:t>
            </a:r>
          </a:p>
        </p:txBody>
      </p:sp>
      <p:sp>
        <p:nvSpPr>
          <p:cNvPr id="7" name="Rettangolo 6"/>
          <p:cNvSpPr/>
          <p:nvPr/>
        </p:nvSpPr>
        <p:spPr>
          <a:xfrm>
            <a:off x="6215074" y="1000108"/>
            <a:ext cx="2786082" cy="5355312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b="1" dirty="0" smtClean="0"/>
              <a:t>Fase 3: l’osservazione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Osservare l’ambiente può essere utile per confrontare gi indicatori di status ricavati e le domande rivolte all’intervistato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Osservare le incongruenze nelle risposte (es. titolo di studi dichiarato e livello culturale riconosciuto)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Osservare gli atteggiamenti durante la somministrazione (o se non accetta l’intervista quale potrebbe essere la motivazione)</a:t>
            </a:r>
          </a:p>
        </p:txBody>
      </p:sp>
      <p:sp>
        <p:nvSpPr>
          <p:cNvPr id="8" name="Freccia circolare in su 7"/>
          <p:cNvSpPr/>
          <p:nvPr/>
        </p:nvSpPr>
        <p:spPr>
          <a:xfrm rot="3035423">
            <a:off x="4446779" y="4946859"/>
            <a:ext cx="1561339" cy="1250561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571736" y="285728"/>
            <a:ext cx="3500462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it-IT" b="1" dirty="0" smtClean="0"/>
              <a:t>La struttura delle domande</a:t>
            </a:r>
          </a:p>
        </p:txBody>
      </p:sp>
      <p:sp>
        <p:nvSpPr>
          <p:cNvPr id="5" name="Rettangolo 4"/>
          <p:cNvSpPr/>
          <p:nvPr/>
        </p:nvSpPr>
        <p:spPr>
          <a:xfrm>
            <a:off x="642910" y="1071546"/>
            <a:ext cx="3500446" cy="6463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Regola della massima quantità (no ridondanze)</a:t>
            </a:r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4786330" y="1071546"/>
            <a:ext cx="3500446" cy="6463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Regola della modalità (no ambiguità)</a:t>
            </a:r>
            <a:endParaRPr lang="it-IT" dirty="0"/>
          </a:p>
        </p:txBody>
      </p:sp>
      <p:cxnSp>
        <p:nvCxnSpPr>
          <p:cNvPr id="8" name="Connettore 2 7"/>
          <p:cNvCxnSpPr>
            <a:stCxn id="4" idx="2"/>
            <a:endCxn id="5" idx="0"/>
          </p:cNvCxnSpPr>
          <p:nvPr/>
        </p:nvCxnSpPr>
        <p:spPr>
          <a:xfrm rot="5400000">
            <a:off x="3149307" y="-101114"/>
            <a:ext cx="416486" cy="19288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2 9"/>
          <p:cNvCxnSpPr>
            <a:stCxn id="4" idx="2"/>
            <a:endCxn id="6" idx="0"/>
          </p:cNvCxnSpPr>
          <p:nvPr/>
        </p:nvCxnSpPr>
        <p:spPr>
          <a:xfrm rot="16200000" flipH="1">
            <a:off x="5221017" y="-243990"/>
            <a:ext cx="416486" cy="22145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ttangolo 10"/>
          <p:cNvSpPr/>
          <p:nvPr/>
        </p:nvSpPr>
        <p:spPr>
          <a:xfrm>
            <a:off x="214282" y="1857364"/>
            <a:ext cx="371477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b="1" dirty="0" smtClean="0"/>
              <a:t>Domande chiuse</a:t>
            </a:r>
          </a:p>
          <a:p>
            <a:pPr algn="ctr"/>
            <a:endParaRPr lang="it-IT" b="1" dirty="0" smtClean="0"/>
          </a:p>
          <a:p>
            <a:pPr algn="ctr">
              <a:buFont typeface="Arial" pitchFamily="34" charset="0"/>
              <a:buChar char="•"/>
            </a:pPr>
            <a:r>
              <a:rPr lang="it-IT" sz="1700" dirty="0" smtClean="0"/>
              <a:t>Accompagnate da un elenco di alternative </a:t>
            </a:r>
            <a:r>
              <a:rPr lang="it-IT" sz="1700" dirty="0" err="1" smtClean="0"/>
              <a:t>pre</a:t>
            </a:r>
            <a:r>
              <a:rPr lang="it-IT" sz="1700" dirty="0" smtClean="0"/>
              <a:t> codificate (l’elenco delle risposte deve essere accurato e prevedere tutte le possibili soluzioni, per esaustività si aggiunge “altro”, si usa “altro, specificare” nelle semichiuse)</a:t>
            </a:r>
          </a:p>
          <a:p>
            <a:pPr algn="ctr">
              <a:buFont typeface="Arial" pitchFamily="34" charset="0"/>
              <a:buChar char="•"/>
            </a:pPr>
            <a:r>
              <a:rPr lang="it-IT" sz="1700" dirty="0" smtClean="0"/>
              <a:t>Vantaggi: massimo grado di comparabilità; pretesa di cogliere con esattezza l’obiettivo della ricerca</a:t>
            </a:r>
          </a:p>
          <a:p>
            <a:pPr algn="ctr">
              <a:buFont typeface="Arial" pitchFamily="34" charset="0"/>
              <a:buChar char="•"/>
            </a:pPr>
            <a:r>
              <a:rPr lang="it-IT" sz="1700" dirty="0" smtClean="0"/>
              <a:t>Svantaggi: la lista è un insieme di preconcetti del ricercatore; solitamente si risponde a prescindere dalla conoscenza dell’argomento</a:t>
            </a:r>
            <a:endParaRPr lang="it-IT" sz="1700" dirty="0"/>
          </a:p>
        </p:txBody>
      </p:sp>
      <p:sp>
        <p:nvSpPr>
          <p:cNvPr id="12" name="Rettangolo 11"/>
          <p:cNvSpPr/>
          <p:nvPr/>
        </p:nvSpPr>
        <p:spPr>
          <a:xfrm>
            <a:off x="4000496" y="1857364"/>
            <a:ext cx="485778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b="1" dirty="0" smtClean="0"/>
              <a:t>Domande aperte</a:t>
            </a:r>
          </a:p>
          <a:p>
            <a:pPr algn="ctr"/>
            <a:endParaRPr lang="it-IT" b="1" dirty="0" smtClean="0"/>
          </a:p>
          <a:p>
            <a:pPr algn="ctr">
              <a:buFont typeface="Arial" pitchFamily="34" charset="0"/>
              <a:buChar char="•"/>
            </a:pPr>
            <a:r>
              <a:rPr lang="it-IT" sz="1700" dirty="0" smtClean="0"/>
              <a:t>Domande a cui non sono state previste risposte poiché l’intervistato risponde liberamente. La risposta viene registrata o trascritta sinteticamente dall’intervistatore. Successivamente i questionari saranno esaminati per sintetizzare le diverse risposte, assegnando delle categorie alle risposte cui corrispondono dei numeri per l’inserimento in matrice.</a:t>
            </a:r>
          </a:p>
          <a:p>
            <a:pPr algn="ctr">
              <a:buFont typeface="Arial" pitchFamily="34" charset="0"/>
              <a:buChar char="•"/>
            </a:pPr>
            <a:r>
              <a:rPr lang="it-IT" sz="1700" dirty="0" smtClean="0"/>
              <a:t>Vantaggi: sono utili soprattutto quando si affronta un tema nuovo, di cui non siamo in grado di prevedere un ventaglio di risposte e su cui l’intervistato da prova di avere ampia conoscenza.</a:t>
            </a:r>
          </a:p>
          <a:p>
            <a:pPr algn="ctr">
              <a:buFont typeface="Arial" pitchFamily="34" charset="0"/>
              <a:buChar char="•"/>
            </a:pPr>
            <a:r>
              <a:rPr lang="it-IT" sz="1700" dirty="0" smtClean="0"/>
              <a:t>Svantaggi: perdita di informazioni in fase di decodifica.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571736" y="285728"/>
            <a:ext cx="4000528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it-IT" b="1" dirty="0" smtClean="0"/>
              <a:t>La formulazione delle domande</a:t>
            </a:r>
          </a:p>
        </p:txBody>
      </p:sp>
      <p:sp>
        <p:nvSpPr>
          <p:cNvPr id="5" name="Rettangolo 4"/>
          <p:cNvSpPr/>
          <p:nvPr/>
        </p:nvSpPr>
        <p:spPr>
          <a:xfrm>
            <a:off x="285720" y="857232"/>
            <a:ext cx="84296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 smtClean="0"/>
              <a:t>Un bravo ricercatore formula le domande adattandole al contesto, al soggetto intervistato e alle esigenze dettate dalla situazione, formulando e riformulando se necessario con termini differenti la domanda. </a:t>
            </a:r>
          </a:p>
        </p:txBody>
      </p:sp>
      <p:sp>
        <p:nvSpPr>
          <p:cNvPr id="6" name="Rettangolo 5"/>
          <p:cNvSpPr/>
          <p:nvPr/>
        </p:nvSpPr>
        <p:spPr>
          <a:xfrm>
            <a:off x="2571736" y="1928802"/>
            <a:ext cx="4071966" cy="64633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Occorre seguire dei parametri nella strutturazione delle domande:</a:t>
            </a:r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285720" y="2928934"/>
            <a:ext cx="2714644" cy="258532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b="1" dirty="0" smtClean="0"/>
              <a:t>D. </a:t>
            </a:r>
            <a:r>
              <a:rPr lang="it-IT" b="1" dirty="0" err="1" smtClean="0"/>
              <a:t>Sottodeterminate</a:t>
            </a:r>
            <a:r>
              <a:rPr lang="it-IT" b="1" dirty="0" smtClean="0"/>
              <a:t>:</a:t>
            </a:r>
          </a:p>
          <a:p>
            <a:pPr algn="ctr"/>
            <a:endParaRPr lang="it-IT" dirty="0" smtClean="0"/>
          </a:p>
          <a:p>
            <a:pPr algn="ctr"/>
            <a:r>
              <a:rPr lang="it-IT" dirty="0" smtClean="0"/>
              <a:t>Quelle che non offrono elementi sufficienti per formulare una risposta che rispecchi lo stato dell’intervistato (domande ambigue o vaghe)</a:t>
            </a:r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3214694" y="2928934"/>
            <a:ext cx="2857504" cy="230832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b="1" dirty="0" smtClean="0"/>
              <a:t>D. </a:t>
            </a:r>
            <a:r>
              <a:rPr lang="it-IT" b="1" dirty="0" err="1" smtClean="0"/>
              <a:t>Sovradeterminate</a:t>
            </a:r>
            <a:r>
              <a:rPr lang="it-IT" dirty="0" smtClean="0"/>
              <a:t>:</a:t>
            </a:r>
          </a:p>
          <a:p>
            <a:pPr algn="ctr"/>
            <a:endParaRPr lang="it-IT" dirty="0" smtClean="0"/>
          </a:p>
          <a:p>
            <a:pPr algn="ctr"/>
            <a:r>
              <a:rPr lang="it-IT" dirty="0" smtClean="0"/>
              <a:t>Quelle che indirizzano l’intervistato verso una o più alternative di risposte (quelle che racchiudono un consenso nella domanda)</a:t>
            </a:r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6286512" y="2928934"/>
            <a:ext cx="2500330" cy="313932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b="1" dirty="0" smtClean="0"/>
              <a:t>D. </a:t>
            </a:r>
            <a:r>
              <a:rPr lang="it-IT" b="1" dirty="0" err="1" smtClean="0"/>
              <a:t>Obtrusive</a:t>
            </a:r>
            <a:r>
              <a:rPr lang="it-IT" b="1" dirty="0" smtClean="0"/>
              <a:t>:</a:t>
            </a:r>
          </a:p>
          <a:p>
            <a:pPr algn="ctr"/>
            <a:r>
              <a:rPr lang="it-IT" dirty="0" smtClean="0"/>
              <a:t>Quelle che orientano la risposta anche se non corrisponde a ciò che si vuole rispondere ma si è convinti corrisponda al senso comune (quelle che riguardano argomenti delicati)</a:t>
            </a:r>
            <a:endParaRPr lang="it-IT" dirty="0"/>
          </a:p>
        </p:txBody>
      </p:sp>
      <p:cxnSp>
        <p:nvCxnSpPr>
          <p:cNvPr id="11" name="Connettore 2 10"/>
          <p:cNvCxnSpPr>
            <a:stCxn id="6" idx="2"/>
            <a:endCxn id="7" idx="0"/>
          </p:cNvCxnSpPr>
          <p:nvPr/>
        </p:nvCxnSpPr>
        <p:spPr>
          <a:xfrm rot="5400000">
            <a:off x="2948481" y="1269695"/>
            <a:ext cx="353801" cy="296467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2 13"/>
          <p:cNvCxnSpPr>
            <a:stCxn id="6" idx="2"/>
            <a:endCxn id="6" idx="2"/>
          </p:cNvCxnSpPr>
          <p:nvPr/>
        </p:nvCxnSpPr>
        <p:spPr>
          <a:xfrm rot="5400000">
            <a:off x="4607719" y="2575133"/>
            <a:ext cx="158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ttore 2 16"/>
          <p:cNvCxnSpPr>
            <a:stCxn id="6" idx="2"/>
            <a:endCxn id="8" idx="0"/>
          </p:cNvCxnSpPr>
          <p:nvPr/>
        </p:nvCxnSpPr>
        <p:spPr>
          <a:xfrm rot="16200000" flipH="1">
            <a:off x="4448682" y="2734169"/>
            <a:ext cx="353801" cy="357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ttore 2 18"/>
          <p:cNvCxnSpPr>
            <a:stCxn id="6" idx="2"/>
            <a:endCxn id="9" idx="0"/>
          </p:cNvCxnSpPr>
          <p:nvPr/>
        </p:nvCxnSpPr>
        <p:spPr>
          <a:xfrm rot="16200000" flipH="1">
            <a:off x="5895298" y="1287554"/>
            <a:ext cx="353801" cy="29289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ttangolo 33"/>
          <p:cNvSpPr/>
          <p:nvPr/>
        </p:nvSpPr>
        <p:spPr>
          <a:xfrm>
            <a:off x="214283" y="6215082"/>
            <a:ext cx="85725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400" b="1" dirty="0" smtClean="0"/>
              <a:t>Assecondare l’andamento dell’intervista, partendo da una progettazione chiara: massima integrazione fra le fasi.</a:t>
            </a:r>
            <a:endParaRPr lang="it-IT" sz="1400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>
                <a:solidFill>
                  <a:schemeClr val="tx1"/>
                </a:solidFill>
              </a:rPr>
              <a:t>Esercitazione </a:t>
            </a:r>
            <a:endParaRPr lang="it-IT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500034" y="428604"/>
            <a:ext cx="15824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b="1" dirty="0"/>
              <a:t>Riferimenti</a:t>
            </a:r>
          </a:p>
        </p:txBody>
      </p:sp>
      <p:sp>
        <p:nvSpPr>
          <p:cNvPr id="5" name="Rettangolo 4"/>
          <p:cNvSpPr/>
          <p:nvPr/>
        </p:nvSpPr>
        <p:spPr>
          <a:xfrm>
            <a:off x="428596" y="1262139"/>
            <a:ext cx="8286808" cy="397031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it-IT" dirty="0" err="1"/>
              <a:t>Amaturo</a:t>
            </a:r>
            <a:r>
              <a:rPr lang="it-IT" dirty="0"/>
              <a:t> E. , Metodologia della ricerca sociale, UTET università, Torino, 2012.</a:t>
            </a:r>
          </a:p>
          <a:p>
            <a:pPr>
              <a:buFont typeface="Arial" pitchFamily="34" charset="0"/>
              <a:buChar char="•"/>
            </a:pPr>
            <a:r>
              <a:rPr lang="it-IT" dirty="0" smtClean="0"/>
              <a:t>Cannavò L. e </a:t>
            </a:r>
            <a:r>
              <a:rPr lang="it-IT" dirty="0" err="1" smtClean="0"/>
              <a:t>Frudà</a:t>
            </a:r>
            <a:r>
              <a:rPr lang="it-IT" dirty="0" smtClean="0"/>
              <a:t> L.,  Ricerca </a:t>
            </a:r>
            <a:r>
              <a:rPr lang="it-IT" dirty="0" err="1" smtClean="0"/>
              <a:t>sociale.Dal</a:t>
            </a:r>
            <a:r>
              <a:rPr lang="it-IT" dirty="0" smtClean="0"/>
              <a:t> progetto dell’indagine alla costruzione degli indici, </a:t>
            </a:r>
            <a:r>
              <a:rPr lang="it-IT" dirty="0" err="1" smtClean="0"/>
              <a:t>Carocci</a:t>
            </a:r>
            <a:r>
              <a:rPr lang="it-IT" dirty="0" smtClean="0"/>
              <a:t> Ed. (vol. 1), 2007.</a:t>
            </a:r>
            <a:r>
              <a:rPr lang="it-IT" sz="1200" dirty="0" smtClean="0"/>
              <a:t> </a:t>
            </a:r>
            <a:endParaRPr lang="it-IT" dirty="0" smtClean="0"/>
          </a:p>
          <a:p>
            <a:pPr>
              <a:buFont typeface="Arial" pitchFamily="34" charset="0"/>
              <a:buChar char="•"/>
            </a:pPr>
            <a:r>
              <a:rPr lang="it-IT" dirty="0" err="1" smtClean="0"/>
              <a:t>Corbetta</a:t>
            </a:r>
            <a:r>
              <a:rPr lang="it-IT" dirty="0" smtClean="0"/>
              <a:t> </a:t>
            </a:r>
            <a:r>
              <a:rPr lang="it-IT" dirty="0"/>
              <a:t>P., La ricerca sociale, metodologie e tecniche. </a:t>
            </a:r>
            <a:r>
              <a:rPr lang="it-IT" dirty="0" smtClean="0"/>
              <a:t>Le tecniche quantitative. (Vol</a:t>
            </a:r>
            <a:r>
              <a:rPr lang="it-IT" dirty="0"/>
              <a:t>. </a:t>
            </a:r>
            <a:r>
              <a:rPr lang="it-IT" dirty="0" smtClean="0"/>
              <a:t>2), </a:t>
            </a:r>
            <a:r>
              <a:rPr lang="it-IT" dirty="0"/>
              <a:t>il Mulino, Bologna, 2015</a:t>
            </a:r>
            <a:r>
              <a:rPr lang="it-IT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it-IT" dirty="0" err="1" smtClean="0"/>
              <a:t>Fideli</a:t>
            </a:r>
            <a:r>
              <a:rPr lang="it-IT" dirty="0" smtClean="0"/>
              <a:t> R</a:t>
            </a:r>
            <a:r>
              <a:rPr lang="it-IT" dirty="0" smtClean="0"/>
              <a:t>., </a:t>
            </a:r>
            <a:r>
              <a:rPr lang="it-IT" dirty="0" err="1" smtClean="0"/>
              <a:t>Marradi</a:t>
            </a:r>
            <a:r>
              <a:rPr lang="it-IT" dirty="0" smtClean="0"/>
              <a:t> A</a:t>
            </a:r>
            <a:r>
              <a:rPr lang="it-IT" dirty="0" smtClean="0"/>
              <a:t>., Intervista, in Enciclopedia delle scienze sociali, vol. V, Istituto della </a:t>
            </a:r>
            <a:r>
              <a:rPr lang="it-IT" dirty="0" err="1" smtClean="0"/>
              <a:t>Encicopedia</a:t>
            </a:r>
            <a:r>
              <a:rPr lang="it-IT" dirty="0" smtClean="0"/>
              <a:t> Italiana, Roma, 1996.</a:t>
            </a:r>
          </a:p>
          <a:p>
            <a:pPr>
              <a:buFont typeface="Arial" pitchFamily="34" charset="0"/>
              <a:buChar char="•"/>
            </a:pPr>
            <a:r>
              <a:rPr lang="it-IT" dirty="0" err="1" smtClean="0"/>
              <a:t>Losito</a:t>
            </a:r>
            <a:r>
              <a:rPr lang="it-IT" dirty="0" smtClean="0"/>
              <a:t> G., L’intervista nella ricerca sociale, Laterza, </a:t>
            </a:r>
            <a:r>
              <a:rPr lang="it-IT" dirty="0" err="1" smtClean="0"/>
              <a:t>Roma-Bari</a:t>
            </a:r>
            <a:r>
              <a:rPr lang="it-IT" smtClean="0"/>
              <a:t>, 2004.</a:t>
            </a:r>
            <a:endParaRPr lang="it-IT" dirty="0" smtClean="0"/>
          </a:p>
          <a:p>
            <a:pPr>
              <a:buFont typeface="Arial" pitchFamily="34" charset="0"/>
              <a:buChar char="•"/>
            </a:pPr>
            <a:r>
              <a:rPr lang="it-IT" dirty="0" err="1" smtClean="0"/>
              <a:t>Marradi</a:t>
            </a:r>
            <a:r>
              <a:rPr lang="it-IT" dirty="0" smtClean="0"/>
              <a:t> </a:t>
            </a:r>
            <a:r>
              <a:rPr lang="it-IT" dirty="0"/>
              <a:t>A., Concetti e metodo per la ricerca sociale, Firenze, La </a:t>
            </a:r>
            <a:r>
              <a:rPr lang="it-IT" dirty="0" err="1"/>
              <a:t>Giuntina</a:t>
            </a:r>
            <a:r>
              <a:rPr lang="it-IT" dirty="0"/>
              <a:t>, 1984. </a:t>
            </a:r>
            <a:endParaRPr lang="it-IT" dirty="0" smtClean="0"/>
          </a:p>
          <a:p>
            <a:pPr>
              <a:buFont typeface="Arial" pitchFamily="34" charset="0"/>
              <a:buChar char="•"/>
            </a:pPr>
            <a:r>
              <a:rPr lang="it-IT" dirty="0" err="1" smtClean="0"/>
              <a:t>Nachmias</a:t>
            </a:r>
            <a:r>
              <a:rPr lang="it-IT" dirty="0" smtClean="0"/>
              <a:t> D., </a:t>
            </a:r>
            <a:r>
              <a:rPr lang="it-IT" dirty="0" err="1" smtClean="0"/>
              <a:t>Nachmias</a:t>
            </a:r>
            <a:r>
              <a:rPr lang="it-IT" dirty="0" smtClean="0"/>
              <a:t>  C., </a:t>
            </a:r>
            <a:r>
              <a:rPr lang="it-IT" dirty="0" err="1" smtClean="0"/>
              <a:t>Reserch</a:t>
            </a:r>
            <a:r>
              <a:rPr lang="it-IT" dirty="0" smtClean="0"/>
              <a:t> </a:t>
            </a:r>
            <a:r>
              <a:rPr lang="it-IT" dirty="0" err="1" smtClean="0"/>
              <a:t>Methods</a:t>
            </a:r>
            <a:r>
              <a:rPr lang="it-IT" dirty="0" smtClean="0"/>
              <a:t> in the Social </a:t>
            </a:r>
            <a:r>
              <a:rPr lang="it-IT" dirty="0" err="1" smtClean="0"/>
              <a:t>Sciences</a:t>
            </a:r>
            <a:r>
              <a:rPr lang="it-IT" dirty="0" smtClean="0"/>
              <a:t>, Ed. </a:t>
            </a:r>
            <a:r>
              <a:rPr lang="it-IT" dirty="0" err="1" smtClean="0"/>
              <a:t>ward</a:t>
            </a:r>
            <a:r>
              <a:rPr lang="it-IT" dirty="0" smtClean="0"/>
              <a:t> Arnold, London, 1982.</a:t>
            </a:r>
            <a:endParaRPr lang="it-IT" dirty="0"/>
          </a:p>
          <a:p>
            <a:pPr>
              <a:buFont typeface="Arial" pitchFamily="34" charset="0"/>
              <a:buChar char="•"/>
            </a:pP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oggia">
  <a:themeElements>
    <a:clrScheme name="Città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Loggia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oggia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</TotalTime>
  <Words>1725</Words>
  <PresentationFormat>Presentazione su schermo (4:3)</PresentationFormat>
  <Paragraphs>173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16</vt:i4>
      </vt:variant>
    </vt:vector>
  </HeadingPairs>
  <TitlesOfParts>
    <vt:vector size="17" baseType="lpstr">
      <vt:lpstr>Loggia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Esercitazione 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Giusy</dc:creator>
  <cp:lastModifiedBy>Giusy</cp:lastModifiedBy>
  <cp:revision>4</cp:revision>
  <dcterms:created xsi:type="dcterms:W3CDTF">2016-10-10T13:26:11Z</dcterms:created>
  <dcterms:modified xsi:type="dcterms:W3CDTF">2016-10-10T13:43:29Z</dcterms:modified>
</cp:coreProperties>
</file>