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0" r:id="rId4"/>
    <p:sldId id="261" r:id="rId5"/>
    <p:sldId id="262" r:id="rId6"/>
    <p:sldId id="263" r:id="rId7"/>
    <p:sldId id="264" r:id="rId8"/>
    <p:sldId id="265" r:id="rId9"/>
    <p:sldId id="266" r:id="rId10"/>
    <p:sldId id="258" r:id="rId11"/>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10"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bg>
      <p:bgRef idx="1001">
        <a:schemeClr val="bg1"/>
      </p:bgRef>
    </p:bg>
    <p:spTree>
      <p:nvGrpSpPr>
        <p:cNvPr id="1" name=""/>
        <p:cNvGrpSpPr/>
        <p:nvPr/>
      </p:nvGrpSpPr>
      <p:grpSpPr>
        <a:xfrm>
          <a:off x="0" y="0"/>
          <a:ext cx="0" cy="0"/>
          <a:chOff x="0" y="0"/>
          <a:chExt cx="0" cy="0"/>
        </a:xfrm>
      </p:grpSpPr>
      <p:sp>
        <p:nvSpPr>
          <p:cNvPr id="8" name="Titolo 7"/>
          <p:cNvSpPr>
            <a:spLocks noGrp="1"/>
          </p:cNvSpPr>
          <p:nvPr>
            <p:ph type="ctrTitle"/>
          </p:nvPr>
        </p:nvSpPr>
        <p:spPr>
          <a:xfrm>
            <a:off x="2286000" y="3124200"/>
            <a:ext cx="6172200" cy="1894362"/>
          </a:xfrm>
        </p:spPr>
        <p:txBody>
          <a:bodyPr/>
          <a:lstStyle>
            <a:lvl1pPr>
              <a:defRPr b="1"/>
            </a:lvl1pPr>
          </a:lstStyle>
          <a:p>
            <a:r>
              <a:rPr kumimoji="0" lang="it-IT" smtClean="0"/>
              <a:t>Fare clic per modificare lo stile del titolo</a:t>
            </a:r>
            <a:endParaRPr kumimoji="0" lang="en-US"/>
          </a:p>
        </p:txBody>
      </p:sp>
      <p:sp>
        <p:nvSpPr>
          <p:cNvPr id="9" name="Sottotitolo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it-IT" smtClean="0"/>
              <a:t>Fare clic per modificare lo stile del sottotitolo dello schema</a:t>
            </a:r>
            <a:endParaRPr kumimoji="0" lang="en-US"/>
          </a:p>
        </p:txBody>
      </p:sp>
      <p:sp>
        <p:nvSpPr>
          <p:cNvPr id="28" name="Segnaposto data 27"/>
          <p:cNvSpPr>
            <a:spLocks noGrp="1"/>
          </p:cNvSpPr>
          <p:nvPr>
            <p:ph type="dt" sz="half" idx="10"/>
          </p:nvPr>
        </p:nvSpPr>
        <p:spPr bwMode="auto">
          <a:xfrm rot="5400000">
            <a:off x="7764621" y="1174097"/>
            <a:ext cx="2286000" cy="381000"/>
          </a:xfrm>
        </p:spPr>
        <p:txBody>
          <a:bodyPr/>
          <a:lstStyle/>
          <a:p>
            <a:fld id="{4B6055F8-1D02-4417-9241-55C834FD9970}" type="datetimeFigureOut">
              <a:rPr lang="it-IT" smtClean="0"/>
              <a:pPr/>
              <a:t>17/10/2016</a:t>
            </a:fld>
            <a:endParaRPr lang="it-IT"/>
          </a:p>
        </p:txBody>
      </p:sp>
      <p:sp>
        <p:nvSpPr>
          <p:cNvPr id="17" name="Segnaposto piè di pagina 16"/>
          <p:cNvSpPr>
            <a:spLocks noGrp="1"/>
          </p:cNvSpPr>
          <p:nvPr>
            <p:ph type="ftr" sz="quarter" idx="11"/>
          </p:nvPr>
        </p:nvSpPr>
        <p:spPr bwMode="auto">
          <a:xfrm rot="5400000">
            <a:off x="7077269" y="4181669"/>
            <a:ext cx="3657600" cy="384048"/>
          </a:xfrm>
        </p:spPr>
        <p:txBody>
          <a:bodyPr/>
          <a:lstStyle/>
          <a:p>
            <a:endParaRPr lang="it-IT"/>
          </a:p>
        </p:txBody>
      </p:sp>
      <p:sp>
        <p:nvSpPr>
          <p:cNvPr id="10" name="Rettangolo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ttangolo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ttangolo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ttangolo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Connettore 1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Connettore 1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Connettore 1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Connettore 1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Connettore 1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Connettore 1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ttangolo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e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e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e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e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e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egnaposto numero diapositiva 28"/>
          <p:cNvSpPr>
            <a:spLocks noGrp="1"/>
          </p:cNvSpPr>
          <p:nvPr>
            <p:ph type="sldNum" sz="quarter" idx="12"/>
          </p:nvPr>
        </p:nvSpPr>
        <p:spPr bwMode="auto">
          <a:xfrm>
            <a:off x="1325544" y="4928702"/>
            <a:ext cx="609600" cy="517524"/>
          </a:xfrm>
        </p:spPr>
        <p:txBody>
          <a:bodyPr/>
          <a:lstStyle/>
          <a:p>
            <a:fld id="{B007B441-5312-499D-93C3-6E37886527FA}" type="slidenum">
              <a:rPr lang="it-IT" smtClean="0"/>
              <a:pPr/>
              <a:t>‹N›</a:t>
            </a:fld>
            <a:endParaRPr lang="it-IT"/>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8" name="Segnaposto contenuto 7"/>
          <p:cNvSpPr>
            <a:spLocks noGrp="1"/>
          </p:cNvSpPr>
          <p:nvPr>
            <p:ph sz="quarter" idx="1"/>
          </p:nvPr>
        </p:nvSpPr>
        <p:spPr>
          <a:xfrm>
            <a:off x="457200" y="1600200"/>
            <a:ext cx="7467600" cy="4873752"/>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7" name="Segnaposto data 6"/>
          <p:cNvSpPr>
            <a:spLocks noGrp="1"/>
          </p:cNvSpPr>
          <p:nvPr>
            <p:ph type="dt" sz="half" idx="14"/>
          </p:nvPr>
        </p:nvSpPr>
        <p:spPr/>
        <p:txBody>
          <a:bodyPr rtlCol="0"/>
          <a:lstStyle/>
          <a:p>
            <a:fld id="{4B6055F8-1D02-4417-9241-55C834FD9970}" type="datetimeFigureOut">
              <a:rPr lang="it-IT" smtClean="0"/>
              <a:pPr/>
              <a:t>17/10/2016</a:t>
            </a:fld>
            <a:endParaRPr lang="it-IT"/>
          </a:p>
        </p:txBody>
      </p:sp>
      <p:sp>
        <p:nvSpPr>
          <p:cNvPr id="9" name="Segnaposto numero diapositiva 8"/>
          <p:cNvSpPr>
            <a:spLocks noGrp="1"/>
          </p:cNvSpPr>
          <p:nvPr>
            <p:ph type="sldNum" sz="quarter" idx="15"/>
          </p:nvPr>
        </p:nvSpPr>
        <p:spPr/>
        <p:txBody>
          <a:bodyPr rtlCol="0"/>
          <a:lstStyle/>
          <a:p>
            <a:fld id="{B007B441-5312-499D-93C3-6E37886527FA}" type="slidenum">
              <a:rPr lang="it-IT" smtClean="0"/>
              <a:pPr/>
              <a:t>‹N›</a:t>
            </a:fld>
            <a:endParaRPr lang="it-IT"/>
          </a:p>
        </p:txBody>
      </p:sp>
      <p:sp>
        <p:nvSpPr>
          <p:cNvPr id="10" name="Segnaposto piè di pagina 9"/>
          <p:cNvSpPr>
            <a:spLocks noGrp="1"/>
          </p:cNvSpPr>
          <p:nvPr>
            <p:ph type="ftr" sz="quarter" idx="16"/>
          </p:nvPr>
        </p:nvSpPr>
        <p:spPr/>
        <p:txBody>
          <a:bodyPr rtlCol="0"/>
          <a:lstStyle/>
          <a:p>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bg>
      <p:bgRef idx="1001">
        <a:schemeClr val="bg2"/>
      </p:bgRef>
    </p:bg>
    <p:spTree>
      <p:nvGrpSpPr>
        <p:cNvPr id="1" name=""/>
        <p:cNvGrpSpPr/>
        <p:nvPr/>
      </p:nvGrpSpPr>
      <p:grpSpPr>
        <a:xfrm>
          <a:off x="0" y="0"/>
          <a:ext cx="0" cy="0"/>
          <a:chOff x="0" y="0"/>
          <a:chExt cx="0" cy="0"/>
        </a:xfrm>
      </p:grpSpPr>
      <p:sp>
        <p:nvSpPr>
          <p:cNvPr id="2" name="Titolo 1"/>
          <p:cNvSpPr>
            <a:spLocks noGrp="1"/>
          </p:cNvSpPr>
          <p:nvPr>
            <p:ph type="title"/>
          </p:nvPr>
        </p:nvSpPr>
        <p:spPr>
          <a:xfrm>
            <a:off x="2286000" y="2895600"/>
            <a:ext cx="6172200" cy="2053590"/>
          </a:xfrm>
        </p:spPr>
        <p:txBody>
          <a:bodyPr/>
          <a:lstStyle>
            <a:lvl1pPr algn="l">
              <a:buNone/>
              <a:defRPr sz="3000" b="1" cap="small" baseline="0"/>
            </a:lvl1pPr>
          </a:lstStyle>
          <a:p>
            <a:r>
              <a:rPr kumimoji="0" lang="it-IT" smtClean="0"/>
              <a:t>Fare clic per modificare lo stile del titolo</a:t>
            </a:r>
            <a:endParaRPr kumimoji="0" lang="en-US"/>
          </a:p>
        </p:txBody>
      </p:sp>
      <p:sp>
        <p:nvSpPr>
          <p:cNvPr id="3" name="Segnaposto testo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it-IT" smtClean="0"/>
              <a:t>Fare clic per modificare stili del testo dello schema</a:t>
            </a:r>
          </a:p>
        </p:txBody>
      </p:sp>
      <p:sp>
        <p:nvSpPr>
          <p:cNvPr id="4" name="Segnaposto data 3"/>
          <p:cNvSpPr>
            <a:spLocks noGrp="1"/>
          </p:cNvSpPr>
          <p:nvPr>
            <p:ph type="dt" sz="half" idx="10"/>
          </p:nvPr>
        </p:nvSpPr>
        <p:spPr bwMode="auto">
          <a:xfrm rot="5400000">
            <a:off x="7763256" y="1170432"/>
            <a:ext cx="2286000" cy="381000"/>
          </a:xfrm>
        </p:spPr>
        <p:txBody>
          <a:bodyPr/>
          <a:lstStyle/>
          <a:p>
            <a:fld id="{4B6055F8-1D02-4417-9241-55C834FD9970}" type="datetimeFigureOut">
              <a:rPr lang="it-IT" smtClean="0"/>
              <a:pPr/>
              <a:t>17/10/2016</a:t>
            </a:fld>
            <a:endParaRPr lang="it-IT"/>
          </a:p>
        </p:txBody>
      </p:sp>
      <p:sp>
        <p:nvSpPr>
          <p:cNvPr id="5" name="Segnaposto piè di pagina 4"/>
          <p:cNvSpPr>
            <a:spLocks noGrp="1"/>
          </p:cNvSpPr>
          <p:nvPr>
            <p:ph type="ftr" sz="quarter" idx="11"/>
          </p:nvPr>
        </p:nvSpPr>
        <p:spPr bwMode="auto">
          <a:xfrm rot="5400000">
            <a:off x="7077456" y="4178808"/>
            <a:ext cx="3657600" cy="384048"/>
          </a:xfrm>
        </p:spPr>
        <p:txBody>
          <a:bodyPr/>
          <a:lstStyle/>
          <a:p>
            <a:endParaRPr lang="it-IT"/>
          </a:p>
        </p:txBody>
      </p:sp>
      <p:sp>
        <p:nvSpPr>
          <p:cNvPr id="9" name="Rettangolo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ttangolo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ttangolo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ttangolo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Connettore 1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Connettore 1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Connettore 1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Connettore 1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Connettore 1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ttangolo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e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e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e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e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e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Connettore 1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egnaposto numero diapositiva 5"/>
          <p:cNvSpPr>
            <a:spLocks noGrp="1"/>
          </p:cNvSpPr>
          <p:nvPr>
            <p:ph type="sldNum" sz="quarter" idx="12"/>
          </p:nvPr>
        </p:nvSpPr>
        <p:spPr bwMode="auto">
          <a:xfrm>
            <a:off x="1340616" y="4928702"/>
            <a:ext cx="609600" cy="517524"/>
          </a:xfrm>
        </p:spPr>
        <p:txBody>
          <a:bodyPr/>
          <a:lstStyle/>
          <a:p>
            <a:fld id="{B007B441-5312-499D-93C3-6E37886527FA}" type="slidenum">
              <a:rPr lang="it-IT" smtClean="0"/>
              <a:pPr/>
              <a:t>‹N›</a:t>
            </a:fld>
            <a:endParaRPr lang="it-IT"/>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5" name="Segnaposto data 4"/>
          <p:cNvSpPr>
            <a:spLocks noGrp="1"/>
          </p:cNvSpPr>
          <p:nvPr>
            <p:ph type="dt" sz="half" idx="10"/>
          </p:nvPr>
        </p:nvSpPr>
        <p:spPr/>
        <p:txBody>
          <a:bodyPr/>
          <a:lstStyle/>
          <a:p>
            <a:fld id="{4B6055F8-1D02-4417-9241-55C834FD9970}" type="datetimeFigureOut">
              <a:rPr lang="it-IT" smtClean="0"/>
              <a:pPr/>
              <a:t>17/10/2016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B007B441-5312-499D-93C3-6E37886527FA}" type="slidenum">
              <a:rPr lang="it-IT" smtClean="0"/>
              <a:pPr/>
              <a:t>‹N›</a:t>
            </a:fld>
            <a:endParaRPr lang="it-IT"/>
          </a:p>
        </p:txBody>
      </p:sp>
      <p:sp>
        <p:nvSpPr>
          <p:cNvPr id="9" name="Segnaposto contenuto 8"/>
          <p:cNvSpPr>
            <a:spLocks noGrp="1"/>
          </p:cNvSpPr>
          <p:nvPr>
            <p:ph sz="quarter" idx="1"/>
          </p:nvPr>
        </p:nvSpPr>
        <p:spPr>
          <a:xfrm>
            <a:off x="457200" y="1600200"/>
            <a:ext cx="3657600" cy="4572000"/>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1" name="Segnaposto contenuto 10"/>
          <p:cNvSpPr>
            <a:spLocks noGrp="1"/>
          </p:cNvSpPr>
          <p:nvPr>
            <p:ph sz="quarter" idx="2"/>
          </p:nvPr>
        </p:nvSpPr>
        <p:spPr>
          <a:xfrm>
            <a:off x="4270248" y="1600200"/>
            <a:ext cx="3657600" cy="4572000"/>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7543800" cy="1143000"/>
          </a:xfrm>
        </p:spPr>
        <p:txBody>
          <a:bodyPr anchor="b"/>
          <a:lstStyle>
            <a:lvl1pPr>
              <a:defRPr/>
            </a:lvl1pPr>
          </a:lstStyle>
          <a:p>
            <a:r>
              <a:rPr kumimoji="0" lang="it-IT" smtClean="0"/>
              <a:t>Fare clic per modificare lo stile del titolo</a:t>
            </a:r>
            <a:endParaRPr kumimoji="0" lang="en-US"/>
          </a:p>
        </p:txBody>
      </p:sp>
      <p:sp>
        <p:nvSpPr>
          <p:cNvPr id="7" name="Segnaposto data 6"/>
          <p:cNvSpPr>
            <a:spLocks noGrp="1"/>
          </p:cNvSpPr>
          <p:nvPr>
            <p:ph type="dt" sz="half" idx="10"/>
          </p:nvPr>
        </p:nvSpPr>
        <p:spPr/>
        <p:txBody>
          <a:bodyPr/>
          <a:lstStyle/>
          <a:p>
            <a:fld id="{4B6055F8-1D02-4417-9241-55C834FD9970}" type="datetimeFigureOut">
              <a:rPr lang="it-IT" smtClean="0"/>
              <a:pPr/>
              <a:t>17/10/2016</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B007B441-5312-499D-93C3-6E37886527FA}" type="slidenum">
              <a:rPr lang="it-IT" smtClean="0"/>
              <a:pPr/>
              <a:t>‹N›</a:t>
            </a:fld>
            <a:endParaRPr lang="it-IT"/>
          </a:p>
        </p:txBody>
      </p:sp>
      <p:sp>
        <p:nvSpPr>
          <p:cNvPr id="11" name="Segnaposto contenuto 10"/>
          <p:cNvSpPr>
            <a:spLocks noGrp="1"/>
          </p:cNvSpPr>
          <p:nvPr>
            <p:ph sz="quarter" idx="2"/>
          </p:nvPr>
        </p:nvSpPr>
        <p:spPr>
          <a:xfrm>
            <a:off x="457200" y="2362200"/>
            <a:ext cx="3657600" cy="3886200"/>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3" name="Segnaposto contenuto 12"/>
          <p:cNvSpPr>
            <a:spLocks noGrp="1"/>
          </p:cNvSpPr>
          <p:nvPr>
            <p:ph sz="quarter" idx="4"/>
          </p:nvPr>
        </p:nvSpPr>
        <p:spPr>
          <a:xfrm>
            <a:off x="4371975" y="2362200"/>
            <a:ext cx="3657600" cy="3886200"/>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12" name="Segnaposto testo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it-IT" smtClean="0"/>
              <a:t>Fare clic per modificare stili del testo dello schema</a:t>
            </a:r>
          </a:p>
        </p:txBody>
      </p:sp>
      <p:sp>
        <p:nvSpPr>
          <p:cNvPr id="14" name="Segnaposto testo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it-IT" smtClean="0"/>
              <a:t>Fare clic per modificare stili del testo dello schema</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6" name="Segnaposto data 5"/>
          <p:cNvSpPr>
            <a:spLocks noGrp="1"/>
          </p:cNvSpPr>
          <p:nvPr>
            <p:ph type="dt" sz="half" idx="10"/>
          </p:nvPr>
        </p:nvSpPr>
        <p:spPr/>
        <p:txBody>
          <a:bodyPr rtlCol="0"/>
          <a:lstStyle/>
          <a:p>
            <a:fld id="{4B6055F8-1D02-4417-9241-55C834FD9970}" type="datetimeFigureOut">
              <a:rPr lang="it-IT" smtClean="0"/>
              <a:pPr/>
              <a:t>17/10/2016</a:t>
            </a:fld>
            <a:endParaRPr lang="it-IT"/>
          </a:p>
        </p:txBody>
      </p:sp>
      <p:sp>
        <p:nvSpPr>
          <p:cNvPr id="7" name="Segnaposto numero diapositiva 6"/>
          <p:cNvSpPr>
            <a:spLocks noGrp="1"/>
          </p:cNvSpPr>
          <p:nvPr>
            <p:ph type="sldNum" sz="quarter" idx="11"/>
          </p:nvPr>
        </p:nvSpPr>
        <p:spPr/>
        <p:txBody>
          <a:bodyPr rtlCol="0"/>
          <a:lstStyle/>
          <a:p>
            <a:fld id="{B007B441-5312-499D-93C3-6E37886527FA}" type="slidenum">
              <a:rPr lang="it-IT" smtClean="0"/>
              <a:pPr/>
              <a:t>‹N›</a:t>
            </a:fld>
            <a:endParaRPr lang="it-IT"/>
          </a:p>
        </p:txBody>
      </p:sp>
      <p:sp>
        <p:nvSpPr>
          <p:cNvPr id="8" name="Segnaposto piè di pagina 7"/>
          <p:cNvSpPr>
            <a:spLocks noGrp="1"/>
          </p:cNvSpPr>
          <p:nvPr>
            <p:ph type="ftr" sz="quarter" idx="12"/>
          </p:nvPr>
        </p:nvSpPr>
        <p:spPr/>
        <p:txBody>
          <a:bodyPr rtlCol="0"/>
          <a:lstStyle/>
          <a:p>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4B6055F8-1D02-4417-9241-55C834FD9970}" type="datetimeFigureOut">
              <a:rPr lang="it-IT" smtClean="0"/>
              <a:pPr/>
              <a:t>17/10/2016</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bg>
      <p:bgRef idx="1001">
        <a:schemeClr val="bg1"/>
      </p:bgRef>
    </p:bg>
    <p:spTree>
      <p:nvGrpSpPr>
        <p:cNvPr id="1" name=""/>
        <p:cNvGrpSpPr/>
        <p:nvPr/>
      </p:nvGrpSpPr>
      <p:grpSpPr>
        <a:xfrm>
          <a:off x="0" y="0"/>
          <a:ext cx="0" cy="0"/>
          <a:chOff x="0" y="0"/>
          <a:chExt cx="0" cy="0"/>
        </a:xfrm>
      </p:grpSpPr>
      <p:sp>
        <p:nvSpPr>
          <p:cNvPr id="10" name="Connettore 1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olo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it-IT" smtClean="0"/>
              <a:t>Fare clic per modificare lo stile del titolo</a:t>
            </a:r>
            <a:endParaRPr kumimoji="0" lang="en-US"/>
          </a:p>
        </p:txBody>
      </p:sp>
      <p:sp>
        <p:nvSpPr>
          <p:cNvPr id="3" name="Segnaposto testo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it-IT" smtClean="0"/>
              <a:t>Fare clic per modificare stili del testo dello schema</a:t>
            </a:r>
          </a:p>
        </p:txBody>
      </p:sp>
      <p:sp>
        <p:nvSpPr>
          <p:cNvPr id="8" name="Connettore 1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Connettore 1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Connettore 1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ttangolo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Connettore 1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e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Segnaposto contenuto 17"/>
          <p:cNvSpPr>
            <a:spLocks noGrp="1"/>
          </p:cNvSpPr>
          <p:nvPr>
            <p:ph sz="quarter" idx="1"/>
          </p:nvPr>
        </p:nvSpPr>
        <p:spPr>
          <a:xfrm>
            <a:off x="304800" y="274320"/>
            <a:ext cx="5638800" cy="6327648"/>
          </a:xfrm>
        </p:spPr>
        <p:txBody>
          <a:bodyPr/>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21" name="Segnaposto data 20"/>
          <p:cNvSpPr>
            <a:spLocks noGrp="1"/>
          </p:cNvSpPr>
          <p:nvPr>
            <p:ph type="dt" sz="half" idx="14"/>
          </p:nvPr>
        </p:nvSpPr>
        <p:spPr/>
        <p:txBody>
          <a:bodyPr rtlCol="0"/>
          <a:lstStyle/>
          <a:p>
            <a:fld id="{4B6055F8-1D02-4417-9241-55C834FD9970}" type="datetimeFigureOut">
              <a:rPr lang="it-IT" smtClean="0"/>
              <a:pPr/>
              <a:t>17/10/2016</a:t>
            </a:fld>
            <a:endParaRPr lang="it-IT"/>
          </a:p>
        </p:txBody>
      </p:sp>
      <p:sp>
        <p:nvSpPr>
          <p:cNvPr id="22" name="Segnaposto numero diapositiva 21"/>
          <p:cNvSpPr>
            <a:spLocks noGrp="1"/>
          </p:cNvSpPr>
          <p:nvPr>
            <p:ph type="sldNum" sz="quarter" idx="15"/>
          </p:nvPr>
        </p:nvSpPr>
        <p:spPr/>
        <p:txBody>
          <a:bodyPr rtlCol="0"/>
          <a:lstStyle/>
          <a:p>
            <a:fld id="{B007B441-5312-499D-93C3-6E37886527FA}" type="slidenum">
              <a:rPr lang="it-IT" smtClean="0"/>
              <a:pPr/>
              <a:t>‹N›</a:t>
            </a:fld>
            <a:endParaRPr lang="it-IT"/>
          </a:p>
        </p:txBody>
      </p:sp>
      <p:sp>
        <p:nvSpPr>
          <p:cNvPr id="23" name="Segnaposto piè di pagina 22"/>
          <p:cNvSpPr>
            <a:spLocks noGrp="1"/>
          </p:cNvSpPr>
          <p:nvPr>
            <p:ph type="ftr" sz="quarter" idx="16"/>
          </p:nvPr>
        </p:nvSpPr>
        <p:spPr/>
        <p:txBody>
          <a:bodyPr rtlCol="0"/>
          <a:lstStyle/>
          <a:p>
            <a:endParaRPr lang="it-IT"/>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9" name="Connettore 1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e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olo 1"/>
          <p:cNvSpPr>
            <a:spLocks noGrp="1"/>
          </p:cNvSpPr>
          <p:nvPr>
            <p:ph type="title"/>
          </p:nvPr>
        </p:nvSpPr>
        <p:spPr>
          <a:xfrm rot="5400000">
            <a:off x="3350133" y="3200400"/>
            <a:ext cx="6309360" cy="457200"/>
          </a:xfrm>
        </p:spPr>
        <p:txBody>
          <a:bodyPr anchor="b"/>
          <a:lstStyle>
            <a:lvl1pPr algn="l">
              <a:buNone/>
              <a:defRPr sz="2000" b="1"/>
            </a:lvl1pPr>
          </a:lstStyle>
          <a:p>
            <a:r>
              <a:rPr kumimoji="0" lang="it-IT" smtClean="0"/>
              <a:t>Fare clic per modificare lo stile del titolo</a:t>
            </a:r>
            <a:endParaRPr kumimoji="0" lang="en-US"/>
          </a:p>
        </p:txBody>
      </p:sp>
      <p:sp>
        <p:nvSpPr>
          <p:cNvPr id="3" name="Segnaposto immagine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it-IT" smtClean="0"/>
              <a:t>Fare clic sull'icona per inserire un'immagine</a:t>
            </a:r>
            <a:endParaRPr kumimoji="0" lang="en-US" dirty="0"/>
          </a:p>
        </p:txBody>
      </p:sp>
      <p:sp>
        <p:nvSpPr>
          <p:cNvPr id="4" name="Segnaposto testo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it-IT" smtClean="0"/>
              <a:t>Fare clic per modificare stili del testo dello schema</a:t>
            </a:r>
          </a:p>
        </p:txBody>
      </p:sp>
      <p:sp>
        <p:nvSpPr>
          <p:cNvPr id="10" name="Connettore 1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ttangolo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Connettore 1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Connettore 1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Connettore 1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Segnaposto data 16"/>
          <p:cNvSpPr>
            <a:spLocks noGrp="1"/>
          </p:cNvSpPr>
          <p:nvPr>
            <p:ph type="dt" sz="half" idx="10"/>
          </p:nvPr>
        </p:nvSpPr>
        <p:spPr/>
        <p:txBody>
          <a:bodyPr rtlCol="0"/>
          <a:lstStyle/>
          <a:p>
            <a:fld id="{4B6055F8-1D02-4417-9241-55C834FD9970}" type="datetimeFigureOut">
              <a:rPr lang="it-IT" smtClean="0"/>
              <a:pPr/>
              <a:t>17/10/2016</a:t>
            </a:fld>
            <a:endParaRPr lang="it-IT"/>
          </a:p>
        </p:txBody>
      </p:sp>
      <p:sp>
        <p:nvSpPr>
          <p:cNvPr id="18" name="Segnaposto numero diapositiva 17"/>
          <p:cNvSpPr>
            <a:spLocks noGrp="1"/>
          </p:cNvSpPr>
          <p:nvPr>
            <p:ph type="sldNum" sz="quarter" idx="11"/>
          </p:nvPr>
        </p:nvSpPr>
        <p:spPr/>
        <p:txBody>
          <a:bodyPr rtlCol="0"/>
          <a:lstStyle/>
          <a:p>
            <a:fld id="{B007B441-5312-499D-93C3-6E37886527FA}" type="slidenum">
              <a:rPr lang="it-IT" smtClean="0"/>
              <a:pPr/>
              <a:t>‹N›</a:t>
            </a:fld>
            <a:endParaRPr lang="it-IT"/>
          </a:p>
        </p:txBody>
      </p:sp>
      <p:sp>
        <p:nvSpPr>
          <p:cNvPr id="21" name="Segnaposto piè di pagina 20"/>
          <p:cNvSpPr>
            <a:spLocks noGrp="1"/>
          </p:cNvSpPr>
          <p:nvPr>
            <p:ph type="ftr" sz="quarter" idx="12"/>
          </p:nvPr>
        </p:nvSpPr>
        <p:spPr/>
        <p:txBody>
          <a:bodyPr rtlCol="0"/>
          <a:lstStyle/>
          <a:p>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4B6055F8-1D02-4417-9241-55C834FD9970}" type="datetimeFigureOut">
              <a:rPr lang="it-IT" smtClean="0"/>
              <a:pPr/>
              <a:t>17/10/2016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9"/>
            <a:ext cx="1676400" cy="5851525"/>
          </a:xfrm>
        </p:spPr>
        <p:txBody>
          <a:bodyPr vert="eaVer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457200" y="274638"/>
            <a:ext cx="6019800" cy="5851525"/>
          </a:xfrm>
        </p:spPr>
        <p:txBody>
          <a:bodyPr vert="eaVer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p>
            <a:fld id="{4B6055F8-1D02-4417-9241-55C834FD9970}" type="datetimeFigureOut">
              <a:rPr lang="it-IT" smtClean="0"/>
              <a:pPr/>
              <a:t>17/10/2016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Connettore 1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Segnaposto titolo 21"/>
          <p:cNvSpPr>
            <a:spLocks noGrp="1"/>
          </p:cNvSpPr>
          <p:nvPr>
            <p:ph type="title"/>
          </p:nvPr>
        </p:nvSpPr>
        <p:spPr>
          <a:xfrm>
            <a:off x="457200" y="274638"/>
            <a:ext cx="7467600" cy="1143000"/>
          </a:xfrm>
          <a:prstGeom prst="rect">
            <a:avLst/>
          </a:prstGeom>
        </p:spPr>
        <p:txBody>
          <a:bodyPr vert="horz" anchor="b">
            <a:normAutofit/>
          </a:bodyPr>
          <a:lstStyle/>
          <a:p>
            <a:r>
              <a:rPr kumimoji="0" lang="it-IT" smtClean="0"/>
              <a:t>Fare clic per modificare lo stile del titolo</a:t>
            </a:r>
            <a:endParaRPr kumimoji="0" lang="en-US"/>
          </a:p>
        </p:txBody>
      </p:sp>
      <p:sp>
        <p:nvSpPr>
          <p:cNvPr id="13" name="Segnaposto testo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14" name="Segnaposto data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4B6055F8-1D02-4417-9241-55C834FD9970}" type="datetimeFigureOut">
              <a:rPr lang="it-IT" smtClean="0"/>
              <a:pPr/>
              <a:t>17/10/2016</a:t>
            </a:fld>
            <a:endParaRPr lang="it-IT"/>
          </a:p>
        </p:txBody>
      </p:sp>
      <p:sp>
        <p:nvSpPr>
          <p:cNvPr id="3" name="Segnaposto piè di pagina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it-IT"/>
          </a:p>
        </p:txBody>
      </p:sp>
      <p:sp>
        <p:nvSpPr>
          <p:cNvPr id="7" name="Connettore 1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Connettore 1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ttangolo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Connettore 1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e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egnaposto numero diapositiva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B007B441-5312-499D-93C3-6E37886527FA}"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a:blip r:embed="rId2"/>
          <a:srcRect/>
          <a:stretch>
            <a:fillRect/>
          </a:stretch>
        </p:blipFill>
        <p:spPr bwMode="auto">
          <a:xfrm>
            <a:off x="3875088" y="428604"/>
            <a:ext cx="1392237" cy="1176337"/>
          </a:xfrm>
          <a:prstGeom prst="rect">
            <a:avLst/>
          </a:prstGeom>
          <a:noFill/>
          <a:ln w="9525">
            <a:noFill/>
            <a:miter lim="800000"/>
            <a:headEnd/>
            <a:tailEnd/>
          </a:ln>
          <a:effectLst/>
        </p:spPr>
      </p:pic>
      <p:sp>
        <p:nvSpPr>
          <p:cNvPr id="7" name="Rettangolo 6"/>
          <p:cNvSpPr/>
          <p:nvPr/>
        </p:nvSpPr>
        <p:spPr>
          <a:xfrm>
            <a:off x="1857356" y="1571612"/>
            <a:ext cx="5715040" cy="369332"/>
          </a:xfrm>
          <a:prstGeom prst="rect">
            <a:avLst/>
          </a:prstGeom>
        </p:spPr>
        <p:txBody>
          <a:bodyPr wrap="square">
            <a:spAutoFit/>
          </a:bodyPr>
          <a:lstStyle/>
          <a:p>
            <a:r>
              <a:rPr lang="it-IT" b="1" dirty="0" smtClean="0"/>
              <a:t>Università </a:t>
            </a:r>
            <a:r>
              <a:rPr lang="it-IT" b="1" dirty="0"/>
              <a:t>degli </a:t>
            </a:r>
            <a:r>
              <a:rPr lang="it-IT" b="1" dirty="0" smtClean="0"/>
              <a:t>Studi di Napoli Federico II</a:t>
            </a:r>
            <a:endParaRPr lang="it-IT" b="1" dirty="0"/>
          </a:p>
        </p:txBody>
      </p:sp>
      <p:sp>
        <p:nvSpPr>
          <p:cNvPr id="10" name="Rettangolo 9"/>
          <p:cNvSpPr/>
          <p:nvPr/>
        </p:nvSpPr>
        <p:spPr>
          <a:xfrm>
            <a:off x="500034" y="2389054"/>
            <a:ext cx="8001056" cy="1754326"/>
          </a:xfrm>
          <a:prstGeom prst="rect">
            <a:avLst/>
          </a:prstGeom>
          <a:ln>
            <a:solidFill>
              <a:schemeClr val="accent1"/>
            </a:solidFill>
          </a:ln>
        </p:spPr>
        <p:txBody>
          <a:bodyPr wrap="square">
            <a:spAutoFit/>
          </a:bodyPr>
          <a:lstStyle/>
          <a:p>
            <a:pPr algn="ctr"/>
            <a:r>
              <a:rPr lang="it-IT" sz="3600" b="1" dirty="0"/>
              <a:t>Metodi e Tecniche della Ricerca Sociale per il Servizio Sociale</a:t>
            </a:r>
          </a:p>
        </p:txBody>
      </p:sp>
      <p:sp>
        <p:nvSpPr>
          <p:cNvPr id="11" name="Rettangolo 10"/>
          <p:cNvSpPr/>
          <p:nvPr/>
        </p:nvSpPr>
        <p:spPr>
          <a:xfrm>
            <a:off x="857224" y="4760909"/>
            <a:ext cx="7643866" cy="954107"/>
          </a:xfrm>
          <a:prstGeom prst="rect">
            <a:avLst/>
          </a:prstGeom>
        </p:spPr>
        <p:txBody>
          <a:bodyPr wrap="square">
            <a:spAutoFit/>
          </a:bodyPr>
          <a:lstStyle/>
          <a:p>
            <a:r>
              <a:rPr lang="it-IT" sz="2800" dirty="0"/>
              <a:t>Prof.ssa Giuseppina </a:t>
            </a:r>
            <a:r>
              <a:rPr lang="it-IT" sz="2800" dirty="0" err="1"/>
              <a:t>Donnarumma</a:t>
            </a:r>
            <a:endParaRPr lang="it-IT" sz="2800" dirty="0"/>
          </a:p>
          <a:p>
            <a:r>
              <a:rPr lang="it-IT" sz="2800" dirty="0" err="1" smtClean="0"/>
              <a:t>Email</a:t>
            </a:r>
            <a:r>
              <a:rPr lang="it-IT" sz="2800" dirty="0"/>
              <a:t>: giuseppina.donnarumma@unina.it</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p:cNvSpPr txBox="1">
            <a:spLocks/>
          </p:cNvSpPr>
          <p:nvPr/>
        </p:nvSpPr>
        <p:spPr>
          <a:xfrm>
            <a:off x="571472" y="285728"/>
            <a:ext cx="7858180" cy="1357322"/>
          </a:xfrm>
          <a:prstGeom prst="rect">
            <a:avLst/>
          </a:prstGeom>
          <a:ln>
            <a:solidFill>
              <a:schemeClr val="tx1"/>
            </a:solidFill>
          </a:ln>
        </p:spPr>
        <p:txBody>
          <a:bodyPr vert="horz" anchor="b">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it-IT" sz="2000" b="1" i="0" u="none" strike="noStrike" kern="1200" cap="small" spc="0" normalizeH="0" baseline="0" noProof="0" dirty="0" smtClean="0">
                <a:ln>
                  <a:noFill/>
                </a:ln>
                <a:solidFill>
                  <a:schemeClr val="tx1"/>
                </a:solidFill>
                <a:effectLst/>
                <a:uLnTx/>
                <a:uFillTx/>
                <a:latin typeface="+mj-lt"/>
                <a:ea typeface="+mj-ea"/>
                <a:cs typeface="+mj-cs"/>
              </a:rPr>
              <a:t>Ricerca sociale</a:t>
            </a:r>
            <a:br>
              <a:rPr kumimoji="0" lang="it-IT" sz="2000" b="1" i="0" u="none" strike="noStrike" kern="1200" cap="small" spc="0" normalizeH="0" baseline="0" noProof="0" dirty="0" smtClean="0">
                <a:ln>
                  <a:noFill/>
                </a:ln>
                <a:solidFill>
                  <a:schemeClr val="tx1"/>
                </a:solidFill>
                <a:effectLst/>
                <a:uLnTx/>
                <a:uFillTx/>
                <a:latin typeface="+mj-lt"/>
                <a:ea typeface="+mj-ea"/>
                <a:cs typeface="+mj-cs"/>
              </a:rPr>
            </a:br>
            <a:r>
              <a:rPr kumimoji="0" lang="it-IT" sz="2000" b="1" i="0" u="none" strike="noStrike" kern="1200" cap="small" spc="0" normalizeH="0" baseline="0" noProof="0" dirty="0" smtClean="0">
                <a:ln>
                  <a:noFill/>
                </a:ln>
                <a:solidFill>
                  <a:schemeClr val="tx1"/>
                </a:solidFill>
                <a:effectLst/>
                <a:uLnTx/>
                <a:uFillTx/>
                <a:latin typeface="+mj-lt"/>
                <a:ea typeface="+mj-ea"/>
                <a:cs typeface="+mj-cs"/>
              </a:rPr>
              <a:t>dal progetto dell’indagine alla costruzione degli indici</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it-IT" sz="1400" b="0" i="0" u="none" strike="noStrike" kern="1200" cap="small" spc="0" normalizeH="0" baseline="0" noProof="0" dirty="0" err="1" smtClean="0">
                <a:ln>
                  <a:noFill/>
                </a:ln>
                <a:solidFill>
                  <a:schemeClr val="tx1"/>
                </a:solidFill>
                <a:effectLst/>
                <a:uLnTx/>
                <a:uFillTx/>
                <a:latin typeface="+mj-lt"/>
                <a:ea typeface="+mj-ea"/>
                <a:cs typeface="+mj-cs"/>
              </a:rPr>
              <a:t>Carocci</a:t>
            </a:r>
            <a:r>
              <a:rPr kumimoji="0" lang="it-IT" sz="1400" b="0" i="0" u="none" strike="noStrike" kern="1200" cap="small" spc="0" normalizeH="0" baseline="0" noProof="0" dirty="0" smtClean="0">
                <a:ln>
                  <a:noFill/>
                </a:ln>
                <a:solidFill>
                  <a:schemeClr val="tx1"/>
                </a:solidFill>
                <a:effectLst/>
                <a:uLnTx/>
                <a:uFillTx/>
                <a:latin typeface="+mj-lt"/>
                <a:ea typeface="+mj-ea"/>
                <a:cs typeface="+mj-cs"/>
              </a:rPr>
              <a:t> Ed., (vol. 1), 2007, </a:t>
            </a:r>
            <a:r>
              <a:rPr kumimoji="0" lang="it-IT" sz="1200" b="0" i="0" u="none" strike="noStrike" kern="1200" cap="small" spc="0" normalizeH="0" baseline="0" noProof="0" dirty="0" smtClean="0">
                <a:ln>
                  <a:noFill/>
                </a:ln>
                <a:solidFill>
                  <a:schemeClr val="tx1"/>
                </a:solidFill>
                <a:effectLst/>
                <a:uLnTx/>
                <a:uFillTx/>
                <a:latin typeface="+mj-lt"/>
                <a:ea typeface="+mj-ea"/>
                <a:cs typeface="+mj-cs"/>
              </a:rPr>
              <a:t>Cannavò L. e </a:t>
            </a:r>
            <a:r>
              <a:rPr kumimoji="0" lang="it-IT" sz="1200" b="0" i="0" u="none" strike="noStrike" kern="1200" cap="small" spc="0" normalizeH="0" baseline="0" noProof="0" dirty="0" err="1" smtClean="0">
                <a:ln>
                  <a:noFill/>
                </a:ln>
                <a:solidFill>
                  <a:schemeClr val="tx1"/>
                </a:solidFill>
                <a:effectLst/>
                <a:uLnTx/>
                <a:uFillTx/>
                <a:latin typeface="+mj-lt"/>
                <a:ea typeface="+mj-ea"/>
                <a:cs typeface="+mj-cs"/>
              </a:rPr>
              <a:t>Frudà</a:t>
            </a:r>
            <a:r>
              <a:rPr kumimoji="0" lang="it-IT" sz="1200" b="0" i="0" u="none" strike="noStrike" kern="1200" cap="small" spc="0" normalizeH="0" baseline="0" noProof="0" dirty="0" smtClean="0">
                <a:ln>
                  <a:noFill/>
                </a:ln>
                <a:solidFill>
                  <a:schemeClr val="tx1"/>
                </a:solidFill>
                <a:effectLst/>
                <a:uLnTx/>
                <a:uFillTx/>
                <a:latin typeface="+mj-lt"/>
                <a:ea typeface="+mj-ea"/>
                <a:cs typeface="+mj-cs"/>
              </a:rPr>
              <a:t> L</a:t>
            </a:r>
            <a:r>
              <a:rPr kumimoji="0" lang="it-IT" sz="2000" b="0" i="0" u="none" strike="noStrike" kern="1200" cap="small" spc="0" normalizeH="0" baseline="0" noProof="0" dirty="0" smtClean="0">
                <a:ln>
                  <a:noFill/>
                </a:ln>
                <a:solidFill>
                  <a:schemeClr val="tx1"/>
                </a:solidFill>
                <a:effectLst/>
                <a:uLnTx/>
                <a:uFillTx/>
                <a:latin typeface="+mj-lt"/>
                <a:ea typeface="+mj-ea"/>
                <a:cs typeface="+mj-cs"/>
              </a:rPr>
              <a:t>.</a:t>
            </a:r>
            <a:endParaRPr kumimoji="0" lang="it-IT" sz="2000" b="0" i="0" u="none" strike="noStrike" kern="1200" cap="small" spc="0" normalizeH="0" baseline="0" noProof="0" dirty="0">
              <a:ln>
                <a:noFill/>
              </a:ln>
              <a:solidFill>
                <a:schemeClr val="tx1"/>
              </a:solidFill>
              <a:effectLst/>
              <a:uLnTx/>
              <a:uFillTx/>
              <a:latin typeface="+mj-lt"/>
              <a:ea typeface="+mj-ea"/>
              <a:cs typeface="+mj-cs"/>
            </a:endParaRPr>
          </a:p>
        </p:txBody>
      </p:sp>
      <p:sp>
        <p:nvSpPr>
          <p:cNvPr id="5" name="Segnaposto contenuto 2"/>
          <p:cNvSpPr>
            <a:spLocks noGrp="1"/>
          </p:cNvSpPr>
          <p:nvPr>
            <p:ph sz="quarter" idx="1"/>
          </p:nvPr>
        </p:nvSpPr>
        <p:spPr>
          <a:xfrm>
            <a:off x="642910" y="2285992"/>
            <a:ext cx="7786742" cy="3857652"/>
          </a:xfrm>
          <a:ln>
            <a:solidFill>
              <a:schemeClr val="accent1"/>
            </a:solidFill>
          </a:ln>
        </p:spPr>
        <p:txBody>
          <a:bodyPr>
            <a:noAutofit/>
          </a:bodyPr>
          <a:lstStyle/>
          <a:p>
            <a:pPr>
              <a:buNone/>
            </a:pPr>
            <a:r>
              <a:rPr lang="it-IT" sz="1600" dirty="0" smtClean="0"/>
              <a:t>Cap. 2  (</a:t>
            </a:r>
            <a:r>
              <a:rPr lang="it-IT" sz="1600" dirty="0" err="1" smtClean="0"/>
              <a:t>pargf</a:t>
            </a:r>
            <a:r>
              <a:rPr lang="it-IT" sz="1600" dirty="0" smtClean="0"/>
              <a:t>.1, 2, 3, 4, 5):  Il processo di </a:t>
            </a:r>
            <a:r>
              <a:rPr lang="it-IT" sz="1600" dirty="0" err="1" smtClean="0"/>
              <a:t>operazionalizzazione</a:t>
            </a:r>
            <a:r>
              <a:rPr lang="it-IT" sz="1600" dirty="0" smtClean="0"/>
              <a:t> nella ricerca sociale.</a:t>
            </a:r>
          </a:p>
          <a:p>
            <a:pPr>
              <a:buNone/>
            </a:pPr>
            <a:r>
              <a:rPr lang="it-IT" sz="1600" dirty="0" smtClean="0"/>
              <a:t>Cap. 3 (</a:t>
            </a:r>
            <a:r>
              <a:rPr lang="it-IT" sz="1600" dirty="0" err="1" smtClean="0"/>
              <a:t>paragf</a:t>
            </a:r>
            <a:r>
              <a:rPr lang="it-IT" sz="1600" dirty="0" smtClean="0"/>
              <a:t>. 1, 3, 4, 5): Strategie e tecniche di selezione dei casi.</a:t>
            </a:r>
          </a:p>
          <a:p>
            <a:pPr>
              <a:buNone/>
            </a:pPr>
            <a:r>
              <a:rPr lang="it-IT" sz="1600" dirty="0" smtClean="0"/>
              <a:t>Cap. 4 (</a:t>
            </a:r>
            <a:r>
              <a:rPr lang="it-IT" sz="1600" dirty="0" err="1" smtClean="0"/>
              <a:t>paragf</a:t>
            </a:r>
            <a:r>
              <a:rPr lang="it-IT" sz="1600" dirty="0" smtClean="0"/>
              <a:t>. 1, 2, 3, 4, 7, 8): Le fonti statistiche nella ricerca sociale.</a:t>
            </a:r>
          </a:p>
          <a:p>
            <a:pPr>
              <a:buNone/>
            </a:pPr>
            <a:r>
              <a:rPr lang="it-IT" sz="1600" dirty="0" smtClean="0"/>
              <a:t>Cap. 8 (tutto): Il gergo del </a:t>
            </a:r>
            <a:r>
              <a:rPr lang="it-IT" sz="1600" i="1" dirty="0" err="1" smtClean="0"/>
              <a:t>questioning</a:t>
            </a:r>
            <a:r>
              <a:rPr lang="it-IT" sz="1600" i="1" dirty="0" smtClean="0"/>
              <a:t> </a:t>
            </a:r>
            <a:r>
              <a:rPr lang="it-IT" sz="1600" dirty="0" smtClean="0"/>
              <a:t>e la costruzione del questionario</a:t>
            </a:r>
          </a:p>
          <a:p>
            <a:pPr>
              <a:buNone/>
            </a:pPr>
            <a:r>
              <a:rPr lang="it-IT" sz="1600" dirty="0" smtClean="0"/>
              <a:t>Cap. 9 (tutto): L’intervista con questionario</a:t>
            </a:r>
          </a:p>
          <a:p>
            <a:pPr>
              <a:buNone/>
            </a:pPr>
            <a:r>
              <a:rPr lang="it-IT" sz="1600" u="sng" dirty="0" smtClean="0"/>
              <a:t>Cap. 10 (tutto): La valutazione scalare degli atteggiamenti e delle opinioni</a:t>
            </a:r>
          </a:p>
          <a:p>
            <a:pPr>
              <a:buNone/>
            </a:pPr>
            <a:r>
              <a:rPr lang="it-IT" sz="1600" dirty="0" smtClean="0"/>
              <a:t>Cap.11 (tutto): Dall’organizzazione dell’informazione alla matrice dei dati</a:t>
            </a:r>
          </a:p>
          <a:p>
            <a:pPr>
              <a:buNone/>
            </a:pPr>
            <a:r>
              <a:rPr lang="it-IT" sz="1600" dirty="0" smtClean="0"/>
              <a:t>Cap. 12 (tutto): L’analisi statistica dei dati I: casi, variabili, analisi </a:t>
            </a:r>
            <a:r>
              <a:rPr lang="it-IT" sz="1600" dirty="0" err="1" smtClean="0"/>
              <a:t>monovariata</a:t>
            </a:r>
            <a:r>
              <a:rPr lang="it-IT" sz="1600" dirty="0" smtClean="0"/>
              <a:t>.</a:t>
            </a:r>
          </a:p>
          <a:p>
            <a:pPr>
              <a:buNone/>
            </a:pPr>
            <a:r>
              <a:rPr lang="it-IT" sz="1600" dirty="0" smtClean="0"/>
              <a:t>Cap. 13  (</a:t>
            </a:r>
            <a:r>
              <a:rPr lang="it-IT" sz="1600" dirty="0" err="1" smtClean="0"/>
              <a:t>paragf</a:t>
            </a:r>
            <a:r>
              <a:rPr lang="it-IT" sz="1600" dirty="0" smtClean="0"/>
              <a:t>. 1, 5): L’analisi statistica dei dati II: analisi </a:t>
            </a:r>
            <a:r>
              <a:rPr lang="it-IT" sz="1600" dirty="0" err="1" smtClean="0"/>
              <a:t>bivariata</a:t>
            </a:r>
            <a:r>
              <a:rPr lang="it-IT" sz="1600" dirty="0" smtClean="0"/>
              <a:t> e </a:t>
            </a:r>
            <a:r>
              <a:rPr lang="it-IT" sz="1600" dirty="0" err="1" smtClean="0"/>
              <a:t>trivariata</a:t>
            </a:r>
            <a:r>
              <a:rPr lang="it-IT" sz="1600" dirty="0" smtClean="0"/>
              <a:t>.</a:t>
            </a:r>
          </a:p>
          <a:p>
            <a:pPr>
              <a:buNone/>
            </a:pPr>
            <a:r>
              <a:rPr lang="it-IT" sz="1600" dirty="0" smtClean="0"/>
              <a:t>Cap. 14 (</a:t>
            </a:r>
            <a:r>
              <a:rPr lang="it-IT" sz="1600" dirty="0" err="1" smtClean="0"/>
              <a:t>paragf</a:t>
            </a:r>
            <a:r>
              <a:rPr lang="it-IT" sz="1600" dirty="0" smtClean="0"/>
              <a:t>. 1. 5): La costruzione degli indici.</a:t>
            </a:r>
            <a:endParaRPr lang="it-IT" sz="16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p:cNvSpPr/>
          <p:nvPr/>
        </p:nvSpPr>
        <p:spPr>
          <a:xfrm>
            <a:off x="1357290" y="285728"/>
            <a:ext cx="6286544" cy="369332"/>
          </a:xfrm>
          <a:prstGeom prst="rect">
            <a:avLst/>
          </a:prstGeom>
          <a:solidFill>
            <a:schemeClr val="accent1">
              <a:lumMod val="60000"/>
              <a:lumOff val="40000"/>
            </a:schemeClr>
          </a:solidFill>
          <a:ln>
            <a:solidFill>
              <a:schemeClr val="tx1"/>
            </a:solidFill>
          </a:ln>
        </p:spPr>
        <p:txBody>
          <a:bodyPr wrap="square">
            <a:spAutoFit/>
          </a:bodyPr>
          <a:lstStyle/>
          <a:p>
            <a:pPr lvl="0"/>
            <a:r>
              <a:rPr lang="it-IT" b="1" dirty="0" smtClean="0"/>
              <a:t>La valutazione degli atteggiamenti e delle opinioni</a:t>
            </a:r>
          </a:p>
        </p:txBody>
      </p:sp>
      <p:sp>
        <p:nvSpPr>
          <p:cNvPr id="5" name="Rettangolo 4"/>
          <p:cNvSpPr/>
          <p:nvPr/>
        </p:nvSpPr>
        <p:spPr>
          <a:xfrm>
            <a:off x="357159" y="1071546"/>
            <a:ext cx="2928957" cy="2031325"/>
          </a:xfrm>
          <a:prstGeom prst="rect">
            <a:avLst/>
          </a:prstGeom>
          <a:ln>
            <a:solidFill>
              <a:schemeClr val="accent1"/>
            </a:solidFill>
          </a:ln>
        </p:spPr>
        <p:txBody>
          <a:bodyPr wrap="square">
            <a:spAutoFit/>
          </a:bodyPr>
          <a:lstStyle/>
          <a:p>
            <a:pPr algn="ctr"/>
            <a:r>
              <a:rPr lang="it-IT" dirty="0" smtClean="0"/>
              <a:t>Approccio </a:t>
            </a:r>
            <a:r>
              <a:rPr lang="it-IT" dirty="0" err="1" smtClean="0"/>
              <a:t>behavioriorista</a:t>
            </a:r>
            <a:r>
              <a:rPr lang="it-IT" dirty="0" smtClean="0"/>
              <a:t> (comportamentista): </a:t>
            </a:r>
          </a:p>
          <a:p>
            <a:pPr algn="ctr"/>
            <a:endParaRPr lang="it-IT" dirty="0" smtClean="0"/>
          </a:p>
          <a:p>
            <a:pPr algn="ctr"/>
            <a:r>
              <a:rPr lang="it-IT" dirty="0" smtClean="0"/>
              <a:t>L’atteggiamento è un complesso di risposte apprese attraverso rinforzo (stimolo/risposta)</a:t>
            </a:r>
            <a:endParaRPr lang="it-IT" dirty="0"/>
          </a:p>
        </p:txBody>
      </p:sp>
      <p:sp>
        <p:nvSpPr>
          <p:cNvPr id="6" name="Rettangolo 5"/>
          <p:cNvSpPr/>
          <p:nvPr/>
        </p:nvSpPr>
        <p:spPr>
          <a:xfrm>
            <a:off x="3500431" y="1071546"/>
            <a:ext cx="2928957" cy="2308324"/>
          </a:xfrm>
          <a:prstGeom prst="rect">
            <a:avLst/>
          </a:prstGeom>
          <a:ln>
            <a:solidFill>
              <a:schemeClr val="accent1"/>
            </a:solidFill>
          </a:ln>
        </p:spPr>
        <p:txBody>
          <a:bodyPr wrap="square">
            <a:spAutoFit/>
          </a:bodyPr>
          <a:lstStyle/>
          <a:p>
            <a:pPr algn="ctr"/>
            <a:r>
              <a:rPr lang="it-IT" dirty="0" smtClean="0"/>
              <a:t>Approccio cognitivista: </a:t>
            </a:r>
          </a:p>
          <a:p>
            <a:pPr algn="ctr"/>
            <a:endParaRPr lang="it-IT" dirty="0" smtClean="0"/>
          </a:p>
          <a:p>
            <a:pPr algn="ctr"/>
            <a:r>
              <a:rPr lang="it-IT" dirty="0" smtClean="0"/>
              <a:t>L’atteggiamento è un costrutto psicologico che elabora gli input esterni e contribuisce  a determinare le scelte di azioni</a:t>
            </a:r>
            <a:endParaRPr lang="it-IT" dirty="0"/>
          </a:p>
        </p:txBody>
      </p:sp>
      <p:sp>
        <p:nvSpPr>
          <p:cNvPr id="7" name="Rettangolo 6"/>
          <p:cNvSpPr/>
          <p:nvPr/>
        </p:nvSpPr>
        <p:spPr>
          <a:xfrm>
            <a:off x="1857356" y="3571876"/>
            <a:ext cx="3571899" cy="369332"/>
          </a:xfrm>
          <a:prstGeom prst="rect">
            <a:avLst/>
          </a:prstGeom>
          <a:ln>
            <a:solidFill>
              <a:schemeClr val="tx1"/>
            </a:solidFill>
          </a:ln>
        </p:spPr>
        <p:txBody>
          <a:bodyPr wrap="square">
            <a:spAutoFit/>
          </a:bodyPr>
          <a:lstStyle/>
          <a:p>
            <a:pPr algn="ctr"/>
            <a:r>
              <a:rPr lang="it-IT" dirty="0" smtClean="0"/>
              <a:t>Stabilità nel tempo delle azioni</a:t>
            </a:r>
          </a:p>
        </p:txBody>
      </p:sp>
      <p:cxnSp>
        <p:nvCxnSpPr>
          <p:cNvPr id="9" name="Connettore 2 8"/>
          <p:cNvCxnSpPr>
            <a:stCxn id="4" idx="2"/>
            <a:endCxn id="5" idx="0"/>
          </p:cNvCxnSpPr>
          <p:nvPr/>
        </p:nvCxnSpPr>
        <p:spPr>
          <a:xfrm rot="5400000">
            <a:off x="2952857" y="-476159"/>
            <a:ext cx="416486" cy="267892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Connettore 2 10"/>
          <p:cNvCxnSpPr>
            <a:stCxn id="4" idx="2"/>
            <a:endCxn id="6" idx="0"/>
          </p:cNvCxnSpPr>
          <p:nvPr/>
        </p:nvCxnSpPr>
        <p:spPr>
          <a:xfrm rot="16200000" flipH="1">
            <a:off x="4524493" y="631129"/>
            <a:ext cx="416486" cy="46434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3" name="Connettore 2 12"/>
          <p:cNvCxnSpPr>
            <a:stCxn id="5" idx="2"/>
            <a:endCxn id="7" idx="0"/>
          </p:cNvCxnSpPr>
          <p:nvPr/>
        </p:nvCxnSpPr>
        <p:spPr>
          <a:xfrm rot="16200000" flipH="1">
            <a:off x="2497970" y="2426539"/>
            <a:ext cx="469005" cy="182166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Connettore 2 14"/>
          <p:cNvCxnSpPr>
            <a:stCxn id="6" idx="2"/>
            <a:endCxn id="7" idx="0"/>
          </p:cNvCxnSpPr>
          <p:nvPr/>
        </p:nvCxnSpPr>
        <p:spPr>
          <a:xfrm rot="5400000">
            <a:off x="4208105" y="2815071"/>
            <a:ext cx="192006" cy="13216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6" name="Rettangolo 15"/>
          <p:cNvSpPr/>
          <p:nvPr/>
        </p:nvSpPr>
        <p:spPr>
          <a:xfrm>
            <a:off x="1500167" y="4631304"/>
            <a:ext cx="3571899" cy="1477328"/>
          </a:xfrm>
          <a:prstGeom prst="rect">
            <a:avLst/>
          </a:prstGeom>
          <a:ln w="28575">
            <a:solidFill>
              <a:schemeClr val="tx1"/>
            </a:solidFill>
          </a:ln>
        </p:spPr>
        <p:txBody>
          <a:bodyPr wrap="square">
            <a:spAutoFit/>
          </a:bodyPr>
          <a:lstStyle/>
          <a:p>
            <a:pPr algn="ctr"/>
            <a:r>
              <a:rPr lang="it-IT" dirty="0" err="1" smtClean="0"/>
              <a:t>Thurstone</a:t>
            </a:r>
            <a:r>
              <a:rPr lang="it-IT" dirty="0" smtClean="0"/>
              <a:t>, 1928: l’atteggiamento è un complesso di sentimenti a favore o sfavore di un determinato problema, persona o evento</a:t>
            </a:r>
          </a:p>
        </p:txBody>
      </p:sp>
      <p:cxnSp>
        <p:nvCxnSpPr>
          <p:cNvPr id="18" name="Connettore 2 17"/>
          <p:cNvCxnSpPr>
            <a:endCxn id="22" idx="0"/>
          </p:cNvCxnSpPr>
          <p:nvPr/>
        </p:nvCxnSpPr>
        <p:spPr>
          <a:xfrm>
            <a:off x="6929454" y="642918"/>
            <a:ext cx="785818" cy="71438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2" name="Rettangolo 21"/>
          <p:cNvSpPr/>
          <p:nvPr/>
        </p:nvSpPr>
        <p:spPr>
          <a:xfrm>
            <a:off x="6572264" y="1357298"/>
            <a:ext cx="2286016" cy="923330"/>
          </a:xfrm>
          <a:prstGeom prst="rect">
            <a:avLst/>
          </a:prstGeom>
          <a:ln>
            <a:solidFill>
              <a:schemeClr val="tx1"/>
            </a:solidFill>
          </a:ln>
        </p:spPr>
        <p:txBody>
          <a:bodyPr wrap="square">
            <a:spAutoFit/>
          </a:bodyPr>
          <a:lstStyle/>
          <a:p>
            <a:pPr algn="ctr"/>
            <a:r>
              <a:rPr lang="it-IT" dirty="0" smtClean="0"/>
              <a:t>Manifestazione esteriore dell’atteggiamento</a:t>
            </a:r>
          </a:p>
        </p:txBody>
      </p:sp>
      <p:sp>
        <p:nvSpPr>
          <p:cNvPr id="24" name="Rettangolo 23"/>
          <p:cNvSpPr/>
          <p:nvPr/>
        </p:nvSpPr>
        <p:spPr>
          <a:xfrm>
            <a:off x="6572264" y="3429000"/>
            <a:ext cx="2286015" cy="923330"/>
          </a:xfrm>
          <a:prstGeom prst="rect">
            <a:avLst/>
          </a:prstGeom>
          <a:ln>
            <a:solidFill>
              <a:schemeClr val="tx1"/>
            </a:solidFill>
          </a:ln>
        </p:spPr>
        <p:txBody>
          <a:bodyPr wrap="square">
            <a:spAutoFit/>
          </a:bodyPr>
          <a:lstStyle/>
          <a:p>
            <a:pPr algn="ctr"/>
            <a:r>
              <a:rPr lang="it-IT" dirty="0" smtClean="0"/>
              <a:t>Occorre valutarne la reale corrispondenza???</a:t>
            </a:r>
          </a:p>
        </p:txBody>
      </p:sp>
      <p:cxnSp>
        <p:nvCxnSpPr>
          <p:cNvPr id="26" name="Connettore 2 25"/>
          <p:cNvCxnSpPr>
            <a:stCxn id="22" idx="2"/>
            <a:endCxn id="24" idx="0"/>
          </p:cNvCxnSpPr>
          <p:nvPr/>
        </p:nvCxnSpPr>
        <p:spPr>
          <a:xfrm rot="5400000">
            <a:off x="7141086" y="2854814"/>
            <a:ext cx="114837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7" name="Rettangolo 26"/>
          <p:cNvSpPr/>
          <p:nvPr/>
        </p:nvSpPr>
        <p:spPr>
          <a:xfrm>
            <a:off x="6643702" y="5434628"/>
            <a:ext cx="2143140" cy="923330"/>
          </a:xfrm>
          <a:prstGeom prst="rect">
            <a:avLst/>
          </a:prstGeom>
          <a:ln>
            <a:solidFill>
              <a:schemeClr val="tx1"/>
            </a:solidFill>
          </a:ln>
        </p:spPr>
        <p:txBody>
          <a:bodyPr wrap="square">
            <a:spAutoFit/>
          </a:bodyPr>
          <a:lstStyle/>
          <a:p>
            <a:pPr algn="ctr"/>
            <a:r>
              <a:rPr lang="it-IT" dirty="0" smtClean="0"/>
              <a:t>Difficoltà di accesso agli stati interiori.</a:t>
            </a:r>
          </a:p>
        </p:txBody>
      </p:sp>
      <p:cxnSp>
        <p:nvCxnSpPr>
          <p:cNvPr id="29" name="Connettore 2 28"/>
          <p:cNvCxnSpPr>
            <a:stCxn id="24" idx="2"/>
            <a:endCxn id="27" idx="0"/>
          </p:cNvCxnSpPr>
          <p:nvPr/>
        </p:nvCxnSpPr>
        <p:spPr>
          <a:xfrm rot="5400000">
            <a:off x="7174123" y="4893479"/>
            <a:ext cx="108229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p:cNvSpPr/>
          <p:nvPr/>
        </p:nvSpPr>
        <p:spPr>
          <a:xfrm>
            <a:off x="2786050" y="285728"/>
            <a:ext cx="3071834" cy="369332"/>
          </a:xfrm>
          <a:prstGeom prst="rect">
            <a:avLst/>
          </a:prstGeom>
          <a:solidFill>
            <a:schemeClr val="accent1">
              <a:lumMod val="60000"/>
              <a:lumOff val="40000"/>
            </a:schemeClr>
          </a:solidFill>
          <a:ln>
            <a:solidFill>
              <a:schemeClr val="tx1"/>
            </a:solidFill>
          </a:ln>
        </p:spPr>
        <p:txBody>
          <a:bodyPr wrap="square">
            <a:spAutoFit/>
          </a:bodyPr>
          <a:lstStyle/>
          <a:p>
            <a:pPr lvl="0"/>
            <a:r>
              <a:rPr lang="it-IT" b="1" dirty="0" smtClean="0"/>
              <a:t>La valutazione scalare</a:t>
            </a:r>
          </a:p>
        </p:txBody>
      </p:sp>
      <p:sp>
        <p:nvSpPr>
          <p:cNvPr id="3" name="Rettangolo 2"/>
          <p:cNvSpPr/>
          <p:nvPr/>
        </p:nvSpPr>
        <p:spPr>
          <a:xfrm>
            <a:off x="3357554" y="1214422"/>
            <a:ext cx="1928826" cy="461665"/>
          </a:xfrm>
          <a:prstGeom prst="rect">
            <a:avLst/>
          </a:prstGeom>
          <a:solidFill>
            <a:schemeClr val="accent1">
              <a:lumMod val="20000"/>
              <a:lumOff val="80000"/>
            </a:schemeClr>
          </a:solidFill>
          <a:ln>
            <a:solidFill>
              <a:schemeClr val="accent1"/>
            </a:solidFill>
          </a:ln>
        </p:spPr>
        <p:txBody>
          <a:bodyPr wrap="square">
            <a:spAutoFit/>
          </a:bodyPr>
          <a:lstStyle/>
          <a:p>
            <a:pPr algn="ctr"/>
            <a:r>
              <a:rPr lang="it-IT" sz="2400" dirty="0" smtClean="0"/>
              <a:t>Le tecniche</a:t>
            </a:r>
            <a:endParaRPr lang="it-IT" sz="2400" dirty="0"/>
          </a:p>
        </p:txBody>
      </p:sp>
      <p:sp>
        <p:nvSpPr>
          <p:cNvPr id="5" name="Rettangolo 4"/>
          <p:cNvSpPr/>
          <p:nvPr/>
        </p:nvSpPr>
        <p:spPr>
          <a:xfrm>
            <a:off x="500034" y="2362794"/>
            <a:ext cx="8001056" cy="1015663"/>
          </a:xfrm>
          <a:prstGeom prst="rect">
            <a:avLst/>
          </a:prstGeom>
          <a:solidFill>
            <a:schemeClr val="accent1">
              <a:lumMod val="60000"/>
              <a:lumOff val="40000"/>
            </a:schemeClr>
          </a:solidFill>
          <a:ln>
            <a:solidFill>
              <a:schemeClr val="accent1">
                <a:lumMod val="50000"/>
              </a:schemeClr>
            </a:solidFill>
          </a:ln>
        </p:spPr>
        <p:txBody>
          <a:bodyPr wrap="square">
            <a:spAutoFit/>
          </a:bodyPr>
          <a:lstStyle/>
          <a:p>
            <a:pPr algn="ctr"/>
            <a:r>
              <a:rPr lang="it-IT" sz="2000" dirty="0" smtClean="0"/>
              <a:t>Attribuire valori agli stati dei soggetti su determinate proprietà attraverso una definizione operativa che usa le scale come tecnica di elaborazione (percepite come un </a:t>
            </a:r>
            <a:r>
              <a:rPr lang="it-IT" sz="2000" i="1" dirty="0" smtClean="0"/>
              <a:t>continuum</a:t>
            </a:r>
            <a:r>
              <a:rPr lang="it-IT" sz="2000" dirty="0" smtClean="0"/>
              <a:t>).</a:t>
            </a:r>
            <a:endParaRPr lang="it-IT" sz="2000" dirty="0"/>
          </a:p>
        </p:txBody>
      </p:sp>
      <p:sp>
        <p:nvSpPr>
          <p:cNvPr id="6" name="Rettangolo 5"/>
          <p:cNvSpPr/>
          <p:nvPr/>
        </p:nvSpPr>
        <p:spPr>
          <a:xfrm>
            <a:off x="500034" y="3934430"/>
            <a:ext cx="8358246" cy="1015663"/>
          </a:xfrm>
          <a:prstGeom prst="rect">
            <a:avLst/>
          </a:prstGeom>
          <a:solidFill>
            <a:schemeClr val="accent2">
              <a:lumMod val="40000"/>
              <a:lumOff val="60000"/>
            </a:schemeClr>
          </a:solidFill>
          <a:ln>
            <a:solidFill>
              <a:schemeClr val="tx1"/>
            </a:solidFill>
          </a:ln>
        </p:spPr>
        <p:txBody>
          <a:bodyPr wrap="square">
            <a:spAutoFit/>
          </a:bodyPr>
          <a:lstStyle/>
          <a:p>
            <a:pPr algn="ctr"/>
            <a:r>
              <a:rPr lang="it-IT" sz="2000" dirty="0" smtClean="0"/>
              <a:t>Le scale si classificano in base al grado decrescente di autonomia semantica della categorie di risposta (da un massimo della scala </a:t>
            </a:r>
            <a:r>
              <a:rPr lang="it-IT" sz="2000" dirty="0" err="1" smtClean="0"/>
              <a:t>Thurstone</a:t>
            </a:r>
            <a:r>
              <a:rPr lang="it-IT" sz="2000" dirty="0" smtClean="0"/>
              <a:t> ad un minimo delle scale </a:t>
            </a:r>
            <a:r>
              <a:rPr lang="it-IT" sz="2000" dirty="0" err="1" smtClean="0"/>
              <a:t>autoancoranti</a:t>
            </a:r>
            <a:r>
              <a:rPr lang="it-IT" sz="2000" dirty="0" smtClean="0"/>
              <a:t>).</a:t>
            </a:r>
            <a:endParaRPr lang="it-IT" sz="2000" dirty="0"/>
          </a:p>
        </p:txBody>
      </p:sp>
    </p:spTree>
  </p:cSld>
  <p:clrMapOvr>
    <a:masterClrMapping/>
  </p:clrMapOvr>
  <p:transition advTm="0"/>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p:cNvSpPr/>
          <p:nvPr/>
        </p:nvSpPr>
        <p:spPr>
          <a:xfrm>
            <a:off x="3624464" y="181253"/>
            <a:ext cx="1765227" cy="46166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it-IT" sz="2400" dirty="0" smtClean="0"/>
              <a:t>LE SCALE</a:t>
            </a:r>
            <a:endParaRPr lang="it-IT" sz="2400" dirty="0"/>
          </a:p>
        </p:txBody>
      </p:sp>
      <p:sp>
        <p:nvSpPr>
          <p:cNvPr id="5" name="Rettangolo 4"/>
          <p:cNvSpPr/>
          <p:nvPr/>
        </p:nvSpPr>
        <p:spPr>
          <a:xfrm>
            <a:off x="1285852" y="785794"/>
            <a:ext cx="6572296" cy="615553"/>
          </a:xfrm>
          <a:prstGeom prst="rect">
            <a:avLst/>
          </a:prstGeom>
          <a:ln>
            <a:solidFill>
              <a:schemeClr val="tx1"/>
            </a:solidFill>
          </a:ln>
        </p:spPr>
        <p:txBody>
          <a:bodyPr wrap="square">
            <a:spAutoFit/>
          </a:bodyPr>
          <a:lstStyle/>
          <a:p>
            <a:pPr algn="ctr"/>
            <a:r>
              <a:rPr lang="it-IT" b="1" dirty="0" err="1" smtClean="0"/>
              <a:t>Thurstone</a:t>
            </a:r>
            <a:r>
              <a:rPr lang="it-IT" dirty="0" smtClean="0"/>
              <a:t> </a:t>
            </a:r>
            <a:r>
              <a:rPr lang="it-IT" sz="1600" dirty="0" smtClean="0"/>
              <a:t>(1887/1955): pubblicò nel 1928 un articolo ambizioso “La misura dell’atteggiamento”</a:t>
            </a:r>
            <a:endParaRPr lang="it-IT" sz="1600" dirty="0"/>
          </a:p>
        </p:txBody>
      </p:sp>
      <p:sp>
        <p:nvSpPr>
          <p:cNvPr id="6" name="Rettangolo 5"/>
          <p:cNvSpPr/>
          <p:nvPr/>
        </p:nvSpPr>
        <p:spPr>
          <a:xfrm>
            <a:off x="142844" y="1643050"/>
            <a:ext cx="4000528" cy="4524315"/>
          </a:xfrm>
          <a:prstGeom prst="rect">
            <a:avLst/>
          </a:prstGeom>
          <a:ln>
            <a:solidFill>
              <a:schemeClr val="accent1">
                <a:lumMod val="75000"/>
              </a:schemeClr>
            </a:solidFill>
          </a:ln>
        </p:spPr>
        <p:txBody>
          <a:bodyPr wrap="square">
            <a:spAutoFit/>
          </a:bodyPr>
          <a:lstStyle/>
          <a:p>
            <a:r>
              <a:rPr lang="it-IT" sz="1700" b="1" dirty="0" smtClean="0"/>
              <a:t>Scala a intervalli giudicati uguali:</a:t>
            </a:r>
          </a:p>
          <a:p>
            <a:endParaRPr lang="it-IT" b="1" dirty="0" smtClean="0"/>
          </a:p>
          <a:p>
            <a:pPr algn="ctr"/>
            <a:r>
              <a:rPr lang="it-IT" dirty="0" smtClean="0"/>
              <a:t>Insieme di frasi, con piena autonomia semantica, creata attraverso la collaborazione di un campione di soggetti scelti a cui la scala è destinata. La scala è fatta da un continuum di 11 posizioni su cui l’individuo deve collocare, da un minimo ad u n massimo, le frasi relative all’atteggiamento in questione. Risultano rilevanti le frasi che la maggior </a:t>
            </a:r>
            <a:r>
              <a:rPr lang="it-IT" smtClean="0"/>
              <a:t>parte dei </a:t>
            </a:r>
            <a:r>
              <a:rPr lang="it-IT" dirty="0" smtClean="0"/>
              <a:t>soggetti “giudici” ha collocato nella stessa posizione. Si scartano le frasi collocate in maniera discordante.</a:t>
            </a:r>
            <a:endParaRPr lang="it-IT" dirty="0"/>
          </a:p>
        </p:txBody>
      </p:sp>
      <p:cxnSp>
        <p:nvCxnSpPr>
          <p:cNvPr id="8" name="Connettore 2 7"/>
          <p:cNvCxnSpPr>
            <a:stCxn id="5" idx="2"/>
            <a:endCxn id="6" idx="0"/>
          </p:cNvCxnSpPr>
          <p:nvPr/>
        </p:nvCxnSpPr>
        <p:spPr>
          <a:xfrm rot="5400000">
            <a:off x="3236703" y="307752"/>
            <a:ext cx="241703" cy="242889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9" name="Rettangolo 8"/>
          <p:cNvSpPr/>
          <p:nvPr/>
        </p:nvSpPr>
        <p:spPr>
          <a:xfrm>
            <a:off x="4286248" y="1663094"/>
            <a:ext cx="4429157" cy="5078313"/>
          </a:xfrm>
          <a:prstGeom prst="rect">
            <a:avLst/>
          </a:prstGeom>
          <a:ln>
            <a:solidFill>
              <a:schemeClr val="accent1">
                <a:lumMod val="75000"/>
              </a:schemeClr>
            </a:solidFill>
          </a:ln>
        </p:spPr>
        <p:txBody>
          <a:bodyPr wrap="square">
            <a:spAutoFit/>
          </a:bodyPr>
          <a:lstStyle/>
          <a:p>
            <a:r>
              <a:rPr lang="it-IT" b="1" dirty="0" smtClean="0"/>
              <a:t>Scala TLL (</a:t>
            </a:r>
            <a:r>
              <a:rPr lang="it-IT" b="1" dirty="0" err="1" smtClean="0"/>
              <a:t>Thurstone</a:t>
            </a:r>
            <a:r>
              <a:rPr lang="it-IT" b="1" dirty="0" smtClean="0"/>
              <a:t> </a:t>
            </a:r>
            <a:r>
              <a:rPr lang="it-IT" b="1" dirty="0" err="1" smtClean="0"/>
              <a:t>Likert</a:t>
            </a:r>
            <a:r>
              <a:rPr lang="it-IT" b="1" dirty="0" smtClean="0"/>
              <a:t> </a:t>
            </a:r>
            <a:r>
              <a:rPr lang="it-IT" b="1" dirty="0" err="1" smtClean="0"/>
              <a:t>Like</a:t>
            </a:r>
            <a:r>
              <a:rPr lang="it-IT" b="1" dirty="0" smtClean="0"/>
              <a:t>):</a:t>
            </a:r>
          </a:p>
          <a:p>
            <a:endParaRPr lang="it-IT" b="1" dirty="0" smtClean="0"/>
          </a:p>
          <a:p>
            <a:r>
              <a:rPr lang="it-IT" dirty="0" smtClean="0"/>
              <a:t>Ideata da Cannavò è una riproposizione della scala </a:t>
            </a:r>
            <a:r>
              <a:rPr lang="it-IT" dirty="0" err="1" smtClean="0"/>
              <a:t>Thurstone</a:t>
            </a:r>
            <a:r>
              <a:rPr lang="it-IT" dirty="0" smtClean="0"/>
              <a:t> associata alla </a:t>
            </a:r>
            <a:r>
              <a:rPr lang="it-IT" dirty="0" err="1" smtClean="0"/>
              <a:t>Likert</a:t>
            </a:r>
            <a:r>
              <a:rPr lang="it-IT" dirty="0" smtClean="0"/>
              <a:t>. Vengono elaborate delle frasi (affermazioni) da somministrare sottoposte a soggetti “giudici”, esperti sul tema e da un sottoinsieme di giudici della popolazione da cui si estrarrà il campione per la successiva somministrazione. Il giudice deve poi assegnare un punteggio da -5 a +5 alle affermazione a seconda della coerenza con l’atteggiamento da indagare. Le frasi valutate coerenti vengono selezionate e sottoposte al campione prescelto attraverso una valutazione </a:t>
            </a:r>
            <a:r>
              <a:rPr lang="it-IT" dirty="0" err="1" smtClean="0"/>
              <a:t>Likert</a:t>
            </a:r>
            <a:r>
              <a:rPr lang="it-IT" dirty="0" smtClean="0"/>
              <a:t> (con un gradiente a 7 posizioni).</a:t>
            </a:r>
            <a:endParaRPr lang="it-IT" dirty="0"/>
          </a:p>
        </p:txBody>
      </p:sp>
      <p:cxnSp>
        <p:nvCxnSpPr>
          <p:cNvPr id="11" name="Connettore 2 10"/>
          <p:cNvCxnSpPr>
            <a:stCxn id="5" idx="2"/>
            <a:endCxn id="9" idx="0"/>
          </p:cNvCxnSpPr>
          <p:nvPr/>
        </p:nvCxnSpPr>
        <p:spPr>
          <a:xfrm rot="16200000" flipH="1">
            <a:off x="5405540" y="567806"/>
            <a:ext cx="261747" cy="192882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p:cNvSpPr/>
          <p:nvPr/>
        </p:nvSpPr>
        <p:spPr>
          <a:xfrm>
            <a:off x="3624464" y="181253"/>
            <a:ext cx="1765227" cy="46166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it-IT" sz="2400" dirty="0" smtClean="0"/>
              <a:t>LE SCALE</a:t>
            </a:r>
            <a:endParaRPr lang="it-IT" sz="2400" dirty="0"/>
          </a:p>
        </p:txBody>
      </p:sp>
      <p:sp>
        <p:nvSpPr>
          <p:cNvPr id="5" name="Rettangolo 4"/>
          <p:cNvSpPr/>
          <p:nvPr/>
        </p:nvSpPr>
        <p:spPr>
          <a:xfrm>
            <a:off x="2928926" y="857232"/>
            <a:ext cx="3786214" cy="1400383"/>
          </a:xfrm>
          <a:prstGeom prst="rect">
            <a:avLst/>
          </a:prstGeom>
          <a:solidFill>
            <a:schemeClr val="accent1">
              <a:lumMod val="40000"/>
              <a:lumOff val="60000"/>
            </a:schemeClr>
          </a:solidFill>
          <a:ln>
            <a:solidFill>
              <a:schemeClr val="accent1">
                <a:lumMod val="50000"/>
              </a:schemeClr>
            </a:solidFill>
          </a:ln>
        </p:spPr>
        <p:txBody>
          <a:bodyPr wrap="square">
            <a:spAutoFit/>
          </a:bodyPr>
          <a:lstStyle/>
          <a:p>
            <a:pPr algn="ctr"/>
            <a:r>
              <a:rPr lang="it-IT" sz="1700" b="1" dirty="0" smtClean="0"/>
              <a:t>Scala </a:t>
            </a:r>
            <a:r>
              <a:rPr lang="it-IT" sz="1700" b="1" dirty="0" err="1" smtClean="0"/>
              <a:t>Likert</a:t>
            </a:r>
            <a:endParaRPr lang="it-IT" sz="1700" b="1" dirty="0" smtClean="0"/>
          </a:p>
          <a:p>
            <a:endParaRPr lang="it-IT" sz="1700" b="1" dirty="0" smtClean="0"/>
          </a:p>
          <a:p>
            <a:r>
              <a:rPr lang="it-IT" sz="1700" dirty="0" smtClean="0"/>
              <a:t>Gradua il favore a determinate affermazioni in 5 o 7 posizioni con etichette verbali prestabilite:</a:t>
            </a:r>
          </a:p>
        </p:txBody>
      </p:sp>
      <p:sp>
        <p:nvSpPr>
          <p:cNvPr id="6" name="Rettangolo 5"/>
          <p:cNvSpPr/>
          <p:nvPr/>
        </p:nvSpPr>
        <p:spPr>
          <a:xfrm>
            <a:off x="214282" y="2714620"/>
            <a:ext cx="4286280" cy="1477328"/>
          </a:xfrm>
          <a:prstGeom prst="rect">
            <a:avLst/>
          </a:prstGeom>
          <a:ln>
            <a:solidFill>
              <a:schemeClr val="accent1">
                <a:lumMod val="50000"/>
              </a:schemeClr>
            </a:solidFill>
          </a:ln>
        </p:spPr>
        <p:txBody>
          <a:bodyPr wrap="square">
            <a:spAutoFit/>
          </a:bodyPr>
          <a:lstStyle/>
          <a:p>
            <a:pPr>
              <a:buFont typeface="Arial" pitchFamily="34" charset="0"/>
              <a:buChar char="•"/>
            </a:pPr>
            <a:r>
              <a:rPr lang="it-IT" dirty="0" smtClean="0"/>
              <a:t>Completamente d’accordo</a:t>
            </a:r>
          </a:p>
          <a:p>
            <a:pPr>
              <a:buFont typeface="Arial" pitchFamily="34" charset="0"/>
              <a:buChar char="•"/>
            </a:pPr>
            <a:r>
              <a:rPr lang="it-IT" dirty="0" smtClean="0"/>
              <a:t>Abbastanza/piuttosto d’accordo</a:t>
            </a:r>
          </a:p>
          <a:p>
            <a:pPr>
              <a:buFont typeface="Arial" pitchFamily="34" charset="0"/>
              <a:buChar char="•"/>
            </a:pPr>
            <a:r>
              <a:rPr lang="it-IT" dirty="0" smtClean="0"/>
              <a:t>Incerto</a:t>
            </a:r>
          </a:p>
          <a:p>
            <a:pPr>
              <a:buFont typeface="Arial" pitchFamily="34" charset="0"/>
              <a:buChar char="•"/>
            </a:pPr>
            <a:r>
              <a:rPr lang="it-IT" dirty="0" smtClean="0"/>
              <a:t>Abbastanza/piuttosto in disaccordo</a:t>
            </a:r>
          </a:p>
          <a:p>
            <a:pPr>
              <a:buFont typeface="Arial" pitchFamily="34" charset="0"/>
              <a:buChar char="•"/>
            </a:pPr>
            <a:r>
              <a:rPr lang="it-IT" dirty="0" smtClean="0"/>
              <a:t>Completamente in disaccordo</a:t>
            </a:r>
          </a:p>
        </p:txBody>
      </p:sp>
      <p:sp>
        <p:nvSpPr>
          <p:cNvPr id="7" name="Rettangolo 6"/>
          <p:cNvSpPr/>
          <p:nvPr/>
        </p:nvSpPr>
        <p:spPr>
          <a:xfrm>
            <a:off x="4643470" y="2683559"/>
            <a:ext cx="4357686" cy="2031325"/>
          </a:xfrm>
          <a:prstGeom prst="rect">
            <a:avLst/>
          </a:prstGeom>
          <a:ln>
            <a:solidFill>
              <a:schemeClr val="accent1">
                <a:lumMod val="50000"/>
              </a:schemeClr>
            </a:solidFill>
          </a:ln>
        </p:spPr>
        <p:txBody>
          <a:bodyPr wrap="square">
            <a:spAutoFit/>
          </a:bodyPr>
          <a:lstStyle/>
          <a:p>
            <a:pPr>
              <a:buFont typeface="Arial" pitchFamily="34" charset="0"/>
              <a:buChar char="•"/>
            </a:pPr>
            <a:r>
              <a:rPr lang="it-IT" dirty="0" smtClean="0"/>
              <a:t>Completamente d’accordo</a:t>
            </a:r>
          </a:p>
          <a:p>
            <a:pPr>
              <a:buFont typeface="Arial" pitchFamily="34" charset="0"/>
              <a:buChar char="•"/>
            </a:pPr>
            <a:r>
              <a:rPr lang="it-IT" dirty="0" smtClean="0"/>
              <a:t>Abbastanza/piuttosto d’accordo</a:t>
            </a:r>
          </a:p>
          <a:p>
            <a:pPr>
              <a:buFont typeface="Arial" pitchFamily="34" charset="0"/>
              <a:buChar char="•"/>
            </a:pPr>
            <a:r>
              <a:rPr lang="it-IT" dirty="0" smtClean="0"/>
              <a:t>Un po’ d’accordo</a:t>
            </a:r>
          </a:p>
          <a:p>
            <a:pPr>
              <a:buFont typeface="Arial" pitchFamily="34" charset="0"/>
              <a:buChar char="•"/>
            </a:pPr>
            <a:r>
              <a:rPr lang="it-IT" dirty="0" smtClean="0"/>
              <a:t>Incerto</a:t>
            </a:r>
          </a:p>
          <a:p>
            <a:pPr>
              <a:buFont typeface="Arial" pitchFamily="34" charset="0"/>
              <a:buChar char="•"/>
            </a:pPr>
            <a:r>
              <a:rPr lang="it-IT" dirty="0" smtClean="0"/>
              <a:t>Un po’ in </a:t>
            </a:r>
            <a:r>
              <a:rPr lang="it-IT" dirty="0" err="1" smtClean="0"/>
              <a:t>dicaccordo</a:t>
            </a:r>
            <a:endParaRPr lang="it-IT" dirty="0" smtClean="0"/>
          </a:p>
          <a:p>
            <a:pPr>
              <a:buFont typeface="Arial" pitchFamily="34" charset="0"/>
              <a:buChar char="•"/>
            </a:pPr>
            <a:r>
              <a:rPr lang="it-IT" dirty="0" smtClean="0"/>
              <a:t>Abbastanza/piuttosto in disaccordo</a:t>
            </a:r>
          </a:p>
          <a:p>
            <a:pPr>
              <a:buFont typeface="Arial" pitchFamily="34" charset="0"/>
              <a:buChar char="•"/>
            </a:pPr>
            <a:r>
              <a:rPr lang="it-IT" dirty="0" smtClean="0"/>
              <a:t>Completamente in disaccordo</a:t>
            </a:r>
          </a:p>
        </p:txBody>
      </p:sp>
      <p:cxnSp>
        <p:nvCxnSpPr>
          <p:cNvPr id="9" name="Connettore 2 8"/>
          <p:cNvCxnSpPr>
            <a:stCxn id="5" idx="2"/>
            <a:endCxn id="6" idx="0"/>
          </p:cNvCxnSpPr>
          <p:nvPr/>
        </p:nvCxnSpPr>
        <p:spPr>
          <a:xfrm rot="5400000">
            <a:off x="3361226" y="1253812"/>
            <a:ext cx="457005" cy="246461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Connettore 2 10"/>
          <p:cNvCxnSpPr>
            <a:stCxn id="5" idx="2"/>
            <a:endCxn id="7" idx="0"/>
          </p:cNvCxnSpPr>
          <p:nvPr/>
        </p:nvCxnSpPr>
        <p:spPr>
          <a:xfrm rot="16200000" flipH="1">
            <a:off x="5609201" y="1470447"/>
            <a:ext cx="425944" cy="200028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3" name="Rettangolo 12"/>
          <p:cNvSpPr/>
          <p:nvPr/>
        </p:nvSpPr>
        <p:spPr>
          <a:xfrm>
            <a:off x="500066" y="4857760"/>
            <a:ext cx="8286776" cy="1200329"/>
          </a:xfrm>
          <a:prstGeom prst="rect">
            <a:avLst/>
          </a:prstGeom>
          <a:ln>
            <a:solidFill>
              <a:schemeClr val="accent1">
                <a:lumMod val="75000"/>
              </a:schemeClr>
            </a:solidFill>
          </a:ln>
        </p:spPr>
        <p:txBody>
          <a:bodyPr wrap="square">
            <a:spAutoFit/>
          </a:bodyPr>
          <a:lstStyle/>
          <a:p>
            <a:r>
              <a:rPr lang="it-IT" dirty="0" smtClean="0"/>
              <a:t>Non misura la distanza tra le categorie attraverso un continuum ma solo il grado di favore alle frasi relative ad un determinato atteggiamento. È uso comune sottoporre le domande da misurare con la scala </a:t>
            </a:r>
            <a:r>
              <a:rPr lang="it-IT" dirty="0" err="1" smtClean="0"/>
              <a:t>Likert</a:t>
            </a:r>
            <a:r>
              <a:rPr lang="it-IT" dirty="0" smtClean="0"/>
              <a:t> invertendo la polarità della affermazioni rispetto alle domande poste.</a:t>
            </a:r>
          </a:p>
        </p:txBody>
      </p:sp>
      <p:sp>
        <p:nvSpPr>
          <p:cNvPr id="14" name="Rettangolo 13"/>
          <p:cNvSpPr/>
          <p:nvPr/>
        </p:nvSpPr>
        <p:spPr>
          <a:xfrm>
            <a:off x="285720" y="6143644"/>
            <a:ext cx="8572560" cy="584775"/>
          </a:xfrm>
          <a:prstGeom prst="rect">
            <a:avLst/>
          </a:prstGeom>
        </p:spPr>
        <p:txBody>
          <a:bodyPr wrap="square">
            <a:spAutoFit/>
          </a:bodyPr>
          <a:lstStyle/>
          <a:p>
            <a:pPr algn="ctr"/>
            <a:r>
              <a:rPr lang="it-IT" sz="1600" dirty="0" smtClean="0"/>
              <a:t>Nell’analisi è possibile attribuire un punteggio alle posizione, la cui somma ci darà la posizione del soggetto su un continuum prescelto</a:t>
            </a:r>
            <a:endParaRPr lang="it-IT" sz="1600" dirty="0"/>
          </a:p>
        </p:txBody>
      </p:sp>
      <p:sp>
        <p:nvSpPr>
          <p:cNvPr id="15" name="Rettangolo 14"/>
          <p:cNvSpPr/>
          <p:nvPr/>
        </p:nvSpPr>
        <p:spPr>
          <a:xfrm>
            <a:off x="3643306" y="214290"/>
            <a:ext cx="1765227" cy="46166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it-IT" sz="2400" dirty="0" smtClean="0"/>
              <a:t>LE SCALE</a:t>
            </a:r>
            <a:endParaRPr lang="it-IT" sz="24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3643306" y="214290"/>
            <a:ext cx="1765227" cy="46166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it-IT" sz="2400" dirty="0" smtClean="0"/>
              <a:t>LE SCALE</a:t>
            </a:r>
            <a:endParaRPr lang="it-IT" sz="2400" dirty="0"/>
          </a:p>
        </p:txBody>
      </p:sp>
      <p:sp>
        <p:nvSpPr>
          <p:cNvPr id="6" name="Rettangolo 5"/>
          <p:cNvSpPr/>
          <p:nvPr/>
        </p:nvSpPr>
        <p:spPr>
          <a:xfrm>
            <a:off x="571472" y="857232"/>
            <a:ext cx="8143932" cy="1661993"/>
          </a:xfrm>
          <a:prstGeom prst="rect">
            <a:avLst/>
          </a:prstGeom>
          <a:solidFill>
            <a:schemeClr val="accent1">
              <a:lumMod val="40000"/>
              <a:lumOff val="60000"/>
            </a:schemeClr>
          </a:solidFill>
          <a:ln>
            <a:solidFill>
              <a:schemeClr val="accent1">
                <a:lumMod val="50000"/>
              </a:schemeClr>
            </a:solidFill>
          </a:ln>
        </p:spPr>
        <p:txBody>
          <a:bodyPr wrap="square">
            <a:spAutoFit/>
          </a:bodyPr>
          <a:lstStyle/>
          <a:p>
            <a:pPr algn="ctr"/>
            <a:r>
              <a:rPr lang="it-IT" sz="1700" b="1" dirty="0" smtClean="0"/>
              <a:t>Le Scale </a:t>
            </a:r>
            <a:r>
              <a:rPr lang="it-IT" sz="1700" b="1" dirty="0" err="1" smtClean="0"/>
              <a:t>Autoancoranti</a:t>
            </a:r>
            <a:endParaRPr lang="it-IT" sz="1700" b="1" dirty="0" smtClean="0"/>
          </a:p>
          <a:p>
            <a:pPr algn="ctr"/>
            <a:r>
              <a:rPr lang="it-IT" sz="1700" dirty="0" smtClean="0"/>
              <a:t>Attribuzione di una valore numerico ad una determinato oggetto (persona, evento, espressione) ancorate da un minimo ad un massimo (come fa il docente all’esame). Le variabili da esse prodotte sono spesso usate come cardinali (variabili quasi – </a:t>
            </a:r>
            <a:r>
              <a:rPr lang="it-IT" sz="1700" dirty="0" err="1" smtClean="0"/>
              <a:t>cardianli</a:t>
            </a:r>
            <a:r>
              <a:rPr lang="it-IT" sz="1700" dirty="0" smtClean="0"/>
              <a:t>, </a:t>
            </a:r>
            <a:r>
              <a:rPr lang="it-IT" sz="1700" dirty="0" err="1" smtClean="0"/>
              <a:t>Marradi</a:t>
            </a:r>
            <a:r>
              <a:rPr lang="it-IT" sz="1700" dirty="0" smtClean="0"/>
              <a:t>, 1993) poiché dotate di scarsa autonomia semantica. </a:t>
            </a:r>
          </a:p>
        </p:txBody>
      </p:sp>
      <p:sp>
        <p:nvSpPr>
          <p:cNvPr id="7" name="Rettangolo 6"/>
          <p:cNvSpPr/>
          <p:nvPr/>
        </p:nvSpPr>
        <p:spPr>
          <a:xfrm>
            <a:off x="435309" y="2643182"/>
            <a:ext cx="3922377" cy="3970318"/>
          </a:xfrm>
          <a:prstGeom prst="rect">
            <a:avLst/>
          </a:prstGeom>
          <a:ln>
            <a:solidFill>
              <a:schemeClr val="accent1"/>
            </a:solidFill>
          </a:ln>
        </p:spPr>
        <p:txBody>
          <a:bodyPr wrap="square">
            <a:spAutoFit/>
          </a:bodyPr>
          <a:lstStyle/>
          <a:p>
            <a:pPr algn="ctr"/>
            <a:r>
              <a:rPr lang="it-IT" b="1" dirty="0" smtClean="0"/>
              <a:t>Scala di </a:t>
            </a:r>
            <a:r>
              <a:rPr lang="it-IT" b="1" dirty="0" err="1" smtClean="0"/>
              <a:t>Cantril</a:t>
            </a:r>
            <a:r>
              <a:rPr lang="it-IT" b="1" dirty="0" smtClean="0"/>
              <a:t>:</a:t>
            </a:r>
          </a:p>
          <a:p>
            <a:pPr algn="ctr"/>
            <a:endParaRPr lang="it-IT" b="1" dirty="0" smtClean="0"/>
          </a:p>
          <a:p>
            <a:pPr algn="ctr"/>
            <a:r>
              <a:rPr lang="it-IT" dirty="0" smtClean="0"/>
              <a:t>Si attribuiscono punteggi ad oggetti cognitivi che vanno da 1 a 10 (i voti a scuola). Viene posta la domanda agli intervistati seguita da oggetti o frasi da misurare su cui si esprime il valore di massima negatività (1) o massima positività (10). L’interpretazione della polarità del sentimento è oggetto di critica la cui distorsione può essere evitata se si lascia spazio ai commenti.</a:t>
            </a:r>
            <a:endParaRPr lang="it-IT" dirty="0"/>
          </a:p>
        </p:txBody>
      </p:sp>
      <p:sp>
        <p:nvSpPr>
          <p:cNvPr id="8" name="Rettangolo 7"/>
          <p:cNvSpPr/>
          <p:nvPr/>
        </p:nvSpPr>
        <p:spPr>
          <a:xfrm>
            <a:off x="4643438" y="2643182"/>
            <a:ext cx="4071966" cy="3139321"/>
          </a:xfrm>
          <a:prstGeom prst="rect">
            <a:avLst/>
          </a:prstGeom>
          <a:ln>
            <a:solidFill>
              <a:schemeClr val="accent1"/>
            </a:solidFill>
          </a:ln>
        </p:spPr>
        <p:txBody>
          <a:bodyPr wrap="square">
            <a:spAutoFit/>
          </a:bodyPr>
          <a:lstStyle/>
          <a:p>
            <a:r>
              <a:rPr lang="it-IT" b="1" dirty="0" smtClean="0"/>
              <a:t>Il termometro dei sentimenti:</a:t>
            </a:r>
          </a:p>
          <a:p>
            <a:endParaRPr lang="it-IT" b="1" dirty="0" smtClean="0"/>
          </a:p>
          <a:p>
            <a:pPr algn="ctr"/>
            <a:r>
              <a:rPr lang="it-IT" dirty="0" smtClean="0"/>
              <a:t>Come per un termometro che misura la temperatura questo misura i sentimenti,come il grado di simpatia o antipatia, approvazione o disapprovazione, lungo una scala che va da 0 a 100 (per facilitare l’operazione di disegna dopo la domanda la sagoma del termometro).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p:cNvSpPr/>
          <p:nvPr/>
        </p:nvSpPr>
        <p:spPr>
          <a:xfrm>
            <a:off x="3643306" y="214290"/>
            <a:ext cx="1765227" cy="461665"/>
          </a:xfrm>
          <a:prstGeom prst="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it-IT" sz="2400" dirty="0" smtClean="0"/>
              <a:t>LE SCALE</a:t>
            </a:r>
            <a:endParaRPr lang="it-IT" sz="2400" dirty="0"/>
          </a:p>
        </p:txBody>
      </p:sp>
      <p:sp>
        <p:nvSpPr>
          <p:cNvPr id="5" name="Rettangolo 4"/>
          <p:cNvSpPr/>
          <p:nvPr/>
        </p:nvSpPr>
        <p:spPr>
          <a:xfrm>
            <a:off x="3390333" y="928670"/>
            <a:ext cx="2324675" cy="369332"/>
          </a:xfrm>
          <a:prstGeom prst="rect">
            <a:avLst/>
          </a:prstGeom>
        </p:spPr>
        <p:txBody>
          <a:bodyPr wrap="none">
            <a:spAutoFit/>
          </a:bodyPr>
          <a:lstStyle/>
          <a:p>
            <a:r>
              <a:rPr lang="it-IT" b="1" dirty="0" smtClean="0"/>
              <a:t>I limiti delle scale</a:t>
            </a:r>
            <a:endParaRPr lang="it-IT" dirty="0"/>
          </a:p>
        </p:txBody>
      </p:sp>
      <p:sp>
        <p:nvSpPr>
          <p:cNvPr id="6" name="Rettangolo 5"/>
          <p:cNvSpPr/>
          <p:nvPr/>
        </p:nvSpPr>
        <p:spPr>
          <a:xfrm>
            <a:off x="428596" y="1500174"/>
            <a:ext cx="2714644" cy="2585323"/>
          </a:xfrm>
          <a:prstGeom prst="rect">
            <a:avLst/>
          </a:prstGeom>
        </p:spPr>
        <p:txBody>
          <a:bodyPr wrap="square">
            <a:spAutoFit/>
          </a:bodyPr>
          <a:lstStyle/>
          <a:p>
            <a:pPr algn="ctr"/>
            <a:r>
              <a:rPr lang="en-US" b="1" dirty="0" smtClean="0"/>
              <a:t>Response</a:t>
            </a:r>
            <a:r>
              <a:rPr lang="it-IT" b="1" dirty="0" smtClean="0"/>
              <a:t> set</a:t>
            </a:r>
            <a:r>
              <a:rPr lang="it-IT" dirty="0" smtClean="0"/>
              <a:t>:</a:t>
            </a:r>
          </a:p>
          <a:p>
            <a:pPr algn="ctr"/>
            <a:r>
              <a:rPr lang="it-IT" dirty="0" smtClean="0"/>
              <a:t>Tendenza dei soggetti  rispondere in maniera meccanica, indicando sempre la stessa alternativa di risposta senza attenzione al significato delle singole frasi</a:t>
            </a:r>
            <a:endParaRPr lang="it-IT" dirty="0"/>
          </a:p>
        </p:txBody>
      </p:sp>
      <p:sp>
        <p:nvSpPr>
          <p:cNvPr id="7" name="Rettangolo 6"/>
          <p:cNvSpPr/>
          <p:nvPr/>
        </p:nvSpPr>
        <p:spPr>
          <a:xfrm>
            <a:off x="6072198" y="1611989"/>
            <a:ext cx="2000264" cy="2031325"/>
          </a:xfrm>
          <a:prstGeom prst="rect">
            <a:avLst/>
          </a:prstGeom>
        </p:spPr>
        <p:txBody>
          <a:bodyPr wrap="square">
            <a:spAutoFit/>
          </a:bodyPr>
          <a:lstStyle/>
          <a:p>
            <a:pPr algn="ctr"/>
            <a:r>
              <a:rPr lang="it-IT" b="1" dirty="0" smtClean="0"/>
              <a:t>Acquiescenza</a:t>
            </a:r>
            <a:r>
              <a:rPr lang="it-IT" dirty="0" smtClean="0"/>
              <a:t>:</a:t>
            </a:r>
          </a:p>
          <a:p>
            <a:pPr algn="ctr"/>
            <a:r>
              <a:rPr lang="it-IT" dirty="0" smtClean="0"/>
              <a:t>Tendenza a definirsi d’accordo a tutte le affermazioni in maniera meccanica </a:t>
            </a:r>
            <a:endParaRPr lang="it-IT" dirty="0"/>
          </a:p>
        </p:txBody>
      </p:sp>
      <p:sp>
        <p:nvSpPr>
          <p:cNvPr id="9" name="Rettangolo 8"/>
          <p:cNvSpPr/>
          <p:nvPr/>
        </p:nvSpPr>
        <p:spPr>
          <a:xfrm>
            <a:off x="3357554" y="4263948"/>
            <a:ext cx="3000396" cy="2308324"/>
          </a:xfrm>
          <a:prstGeom prst="rect">
            <a:avLst/>
          </a:prstGeom>
        </p:spPr>
        <p:txBody>
          <a:bodyPr wrap="square">
            <a:spAutoFit/>
          </a:bodyPr>
          <a:lstStyle/>
          <a:p>
            <a:pPr algn="ctr"/>
            <a:r>
              <a:rPr lang="it-IT" b="1" dirty="0" smtClean="0"/>
              <a:t>Reazione all’oggetto</a:t>
            </a:r>
            <a:r>
              <a:rPr lang="it-IT" dirty="0" smtClean="0"/>
              <a:t>:</a:t>
            </a:r>
          </a:p>
          <a:p>
            <a:pPr algn="ctr"/>
            <a:r>
              <a:rPr lang="it-IT" dirty="0" smtClean="0"/>
              <a:t>Quando l’intervistato reagisce non al significato complessivo della domanda ma ad un suo singolo oggetto cognitivo, a prescindere dal significato della frase.</a:t>
            </a:r>
            <a:endParaRPr lang="it-IT" dirty="0"/>
          </a:p>
        </p:txBody>
      </p:sp>
      <p:sp>
        <p:nvSpPr>
          <p:cNvPr id="10" name="Freccia circolare a sinistra 9"/>
          <p:cNvSpPr/>
          <p:nvPr/>
        </p:nvSpPr>
        <p:spPr>
          <a:xfrm>
            <a:off x="4071934" y="3000372"/>
            <a:ext cx="1500198" cy="1143008"/>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chemeClr val="tx1"/>
              </a:solidFill>
            </a:endParaRPr>
          </a:p>
        </p:txBody>
      </p:sp>
      <p:sp>
        <p:nvSpPr>
          <p:cNvPr id="11" name="Freccia circolare a destra 10"/>
          <p:cNvSpPr/>
          <p:nvPr/>
        </p:nvSpPr>
        <p:spPr>
          <a:xfrm>
            <a:off x="3857620" y="1571612"/>
            <a:ext cx="1500198" cy="1143008"/>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chemeClr val="tx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571472" y="971536"/>
            <a:ext cx="7643866" cy="501675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20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Esercitazione 2: la valutazione scalare</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it-IT" sz="20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t-IT"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Finalità dell’esercitazione e linee guida</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it-IT" sz="20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t-IT"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Facendo riferimento alla parte del programma spiegato in aula,</a:t>
            </a:r>
            <a:r>
              <a:rPr kumimoji="0" lang="it-IT" sz="2000" b="0" i="0" u="none" strike="noStrike" cap="none" normalizeH="0" dirty="0" smtClean="0">
                <a:ln>
                  <a:noFill/>
                </a:ln>
                <a:solidFill>
                  <a:schemeClr val="tx1"/>
                </a:solidFill>
                <a:effectLst/>
                <a:latin typeface="Times New Roman" pitchFamily="18" charset="0"/>
                <a:ea typeface="Times New Roman" pitchFamily="18" charset="0"/>
                <a:cs typeface="Times New Roman" pitchFamily="18" charset="0"/>
              </a:rPr>
              <a:t> </a:t>
            </a:r>
            <a:r>
              <a:rPr kumimoji="0" lang="it-IT"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l’esercitazione consiste nell’analisi di un questionario al fine di:</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it-IT" sz="2000" b="0" i="0" u="none" strike="noStrike" cap="none" normalizeH="0" baseline="0" dirty="0" smtClean="0">
              <a:ln>
                <a:noFill/>
              </a:ln>
              <a:solidFill>
                <a:schemeClr val="tx1"/>
              </a:solidFill>
              <a:effectLst/>
              <a:latin typeface="Times New Roman" pitchFamily="18" charset="0"/>
              <a:cs typeface="Times New Roman" pitchFamily="18" charset="0"/>
            </a:endParaRPr>
          </a:p>
          <a:p>
            <a:pPr marL="457200" marR="0" lvl="0" indent="-457200" algn="l" defTabSz="914400" rtl="0" eaLnBrk="0" fontAlgn="base" latinLnBrk="0" hangingPunct="0">
              <a:lnSpc>
                <a:spcPct val="100000"/>
              </a:lnSpc>
              <a:spcBef>
                <a:spcPct val="0"/>
              </a:spcBef>
              <a:spcAft>
                <a:spcPct val="0"/>
              </a:spcAft>
              <a:buClrTx/>
              <a:buSzTx/>
              <a:buFont typeface="+mj-lt"/>
              <a:buAutoNum type="arabicPeriod"/>
              <a:tabLst/>
            </a:pPr>
            <a:r>
              <a:rPr kumimoji="0" lang="it-IT"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Individuare quali tecniche di valutazione degli atteggiamenti sono state adoperate e descriverne l’utilità nel contesto rispetto ad un’altra tipologia di scala. In tal senso si proceda:</a:t>
            </a:r>
            <a:endParaRPr kumimoji="0" lang="it-IT" sz="2000" b="0" i="0" u="none" strike="noStrike" cap="none" normalizeH="0" baseline="0" dirty="0" smtClean="0">
              <a:ln>
                <a:noFill/>
              </a:ln>
              <a:solidFill>
                <a:schemeClr val="tx1"/>
              </a:solidFill>
              <a:effectLst/>
              <a:latin typeface="Times New Roman" pitchFamily="18" charset="0"/>
              <a:cs typeface="Times New Roman" pitchFamily="18" charset="0"/>
            </a:endParaRPr>
          </a:p>
          <a:p>
            <a:pPr marL="457200" marR="0" lvl="0" indent="-457200" algn="l" defTabSz="914400" rtl="0" eaLnBrk="0" fontAlgn="base" latinLnBrk="0" hangingPunct="0">
              <a:lnSpc>
                <a:spcPct val="100000"/>
              </a:lnSpc>
              <a:spcBef>
                <a:spcPct val="0"/>
              </a:spcBef>
              <a:spcAft>
                <a:spcPct val="0"/>
              </a:spcAft>
              <a:buClrTx/>
              <a:buSzTx/>
              <a:buFont typeface="+mj-lt"/>
              <a:buAutoNum type="arabicPeriod"/>
              <a:tabLst/>
            </a:pPr>
            <a:r>
              <a:rPr kumimoji="0" lang="it-IT"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Estraendo alcune domande esempio e discuterne;</a:t>
            </a:r>
            <a:endParaRPr kumimoji="0" lang="it-IT" sz="2000" b="0" i="0" u="none" strike="noStrike" cap="none" normalizeH="0" baseline="0" dirty="0" smtClean="0">
              <a:ln>
                <a:noFill/>
              </a:ln>
              <a:solidFill>
                <a:schemeClr val="tx1"/>
              </a:solidFill>
              <a:effectLst/>
              <a:latin typeface="Times New Roman" pitchFamily="18" charset="0"/>
              <a:cs typeface="Times New Roman" pitchFamily="18" charset="0"/>
            </a:endParaRPr>
          </a:p>
          <a:p>
            <a:pPr marL="457200" marR="0" lvl="0" indent="-457200" algn="l" defTabSz="914400" rtl="0" eaLnBrk="0" fontAlgn="base" latinLnBrk="0" hangingPunct="0">
              <a:lnSpc>
                <a:spcPct val="100000"/>
              </a:lnSpc>
              <a:spcBef>
                <a:spcPct val="0"/>
              </a:spcBef>
              <a:spcAft>
                <a:spcPct val="0"/>
              </a:spcAft>
              <a:buClrTx/>
              <a:buSzTx/>
              <a:buFont typeface="+mj-lt"/>
              <a:buAutoNum type="arabicPeriod"/>
              <a:tabLst/>
            </a:pPr>
            <a:r>
              <a:rPr kumimoji="0" lang="it-IT"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Quali limiti e quali vantaggi presenta quel tipo di tecnica adoperato per quel tipi di domanda?</a:t>
            </a:r>
            <a:endParaRPr kumimoji="0" lang="it-IT" sz="2000" b="0" i="0" u="none" strike="noStrike" cap="none" normalizeH="0" baseline="0" dirty="0" smtClean="0">
              <a:ln>
                <a:noFill/>
              </a:ln>
              <a:solidFill>
                <a:schemeClr val="tx1"/>
              </a:solidFill>
              <a:effectLst/>
              <a:latin typeface="Times New Roman" pitchFamily="18" charset="0"/>
              <a:cs typeface="Times New Roman" pitchFamily="18" charset="0"/>
            </a:endParaRPr>
          </a:p>
          <a:p>
            <a:pPr marL="457200" marR="0" lvl="0" indent="-457200" algn="l" defTabSz="914400" rtl="0" eaLnBrk="0" fontAlgn="base" latinLnBrk="0" hangingPunct="0">
              <a:lnSpc>
                <a:spcPct val="100000"/>
              </a:lnSpc>
              <a:spcBef>
                <a:spcPct val="0"/>
              </a:spcBef>
              <a:spcAft>
                <a:spcPct val="0"/>
              </a:spcAft>
              <a:buClrTx/>
              <a:buSzTx/>
              <a:buFont typeface="+mj-lt"/>
              <a:buAutoNum type="arabicPeriod"/>
              <a:tabLst/>
            </a:pPr>
            <a:r>
              <a:rPr kumimoji="0" lang="it-IT"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Prevedere una domanda da inserire nel questionario ipotizzando alternative di risposte che richiamino una particolare scala da voi scelta.</a:t>
            </a:r>
            <a:endParaRPr kumimoji="0" lang="it-IT"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p:cNvSpPr/>
          <p:nvPr/>
        </p:nvSpPr>
        <p:spPr>
          <a:xfrm>
            <a:off x="500034" y="428604"/>
            <a:ext cx="1582484" cy="369332"/>
          </a:xfrm>
          <a:prstGeom prst="rect">
            <a:avLst/>
          </a:prstGeom>
        </p:spPr>
        <p:txBody>
          <a:bodyPr wrap="none">
            <a:spAutoFit/>
          </a:bodyPr>
          <a:lstStyle/>
          <a:p>
            <a:r>
              <a:rPr lang="it-IT" b="1" dirty="0"/>
              <a:t>Riferimenti</a:t>
            </a:r>
          </a:p>
        </p:txBody>
      </p:sp>
      <p:sp>
        <p:nvSpPr>
          <p:cNvPr id="5" name="Rettangolo 4"/>
          <p:cNvSpPr/>
          <p:nvPr/>
        </p:nvSpPr>
        <p:spPr>
          <a:xfrm>
            <a:off x="428596" y="1262139"/>
            <a:ext cx="8286808" cy="3970318"/>
          </a:xfrm>
          <a:prstGeom prst="rect">
            <a:avLst/>
          </a:prstGeom>
          <a:ln>
            <a:solidFill>
              <a:schemeClr val="accent1"/>
            </a:solidFill>
          </a:ln>
        </p:spPr>
        <p:txBody>
          <a:bodyPr wrap="square">
            <a:spAutoFit/>
          </a:bodyPr>
          <a:lstStyle/>
          <a:p>
            <a:pPr>
              <a:buFont typeface="Arial" pitchFamily="34" charset="0"/>
              <a:buChar char="•"/>
            </a:pPr>
            <a:r>
              <a:rPr lang="it-IT" dirty="0" err="1"/>
              <a:t>Amaturo</a:t>
            </a:r>
            <a:r>
              <a:rPr lang="it-IT" dirty="0"/>
              <a:t> E. , Metodologia della ricerca sociale, UTET università, Torino, 2012.</a:t>
            </a:r>
          </a:p>
          <a:p>
            <a:pPr>
              <a:buFont typeface="Arial" pitchFamily="34" charset="0"/>
              <a:buChar char="•"/>
            </a:pPr>
            <a:r>
              <a:rPr lang="it-IT" dirty="0" smtClean="0"/>
              <a:t>Cannavò L. e </a:t>
            </a:r>
            <a:r>
              <a:rPr lang="it-IT" dirty="0" err="1" smtClean="0"/>
              <a:t>Frudà</a:t>
            </a:r>
            <a:r>
              <a:rPr lang="it-IT" dirty="0" smtClean="0"/>
              <a:t> L.,  Ricerca </a:t>
            </a:r>
            <a:r>
              <a:rPr lang="it-IT" dirty="0" err="1" smtClean="0"/>
              <a:t>sociale.Dal</a:t>
            </a:r>
            <a:r>
              <a:rPr lang="it-IT" dirty="0" smtClean="0"/>
              <a:t> progetto dell’indagine alla costruzione degli indici, </a:t>
            </a:r>
            <a:r>
              <a:rPr lang="it-IT" dirty="0" err="1" smtClean="0"/>
              <a:t>Carocci</a:t>
            </a:r>
            <a:r>
              <a:rPr lang="it-IT" dirty="0" smtClean="0"/>
              <a:t> Ed. (vol. 1), 2007.</a:t>
            </a:r>
            <a:r>
              <a:rPr lang="it-IT" sz="1200" dirty="0" smtClean="0"/>
              <a:t> </a:t>
            </a:r>
            <a:endParaRPr lang="it-IT" dirty="0" smtClean="0"/>
          </a:p>
          <a:p>
            <a:pPr>
              <a:buFont typeface="Arial" pitchFamily="34" charset="0"/>
              <a:buChar char="•"/>
            </a:pPr>
            <a:r>
              <a:rPr lang="it-IT" dirty="0" err="1" smtClean="0"/>
              <a:t>Corbetta</a:t>
            </a:r>
            <a:r>
              <a:rPr lang="it-IT" dirty="0" smtClean="0"/>
              <a:t> </a:t>
            </a:r>
            <a:r>
              <a:rPr lang="it-IT" dirty="0"/>
              <a:t>P., La ricerca sociale, metodologie e tecniche. </a:t>
            </a:r>
            <a:r>
              <a:rPr lang="it-IT" dirty="0" smtClean="0"/>
              <a:t>Le tecniche quantitative. (Vol</a:t>
            </a:r>
            <a:r>
              <a:rPr lang="it-IT" dirty="0"/>
              <a:t>. </a:t>
            </a:r>
            <a:r>
              <a:rPr lang="it-IT" dirty="0" smtClean="0"/>
              <a:t>2), </a:t>
            </a:r>
            <a:r>
              <a:rPr lang="it-IT" dirty="0"/>
              <a:t>il Mulino, Bologna, 2015</a:t>
            </a:r>
            <a:r>
              <a:rPr lang="it-IT" dirty="0" smtClean="0"/>
              <a:t>.</a:t>
            </a:r>
          </a:p>
          <a:p>
            <a:pPr>
              <a:buFont typeface="Arial" pitchFamily="34" charset="0"/>
              <a:buChar char="•"/>
            </a:pPr>
            <a:r>
              <a:rPr lang="it-IT" dirty="0" err="1" smtClean="0"/>
              <a:t>Fideli</a:t>
            </a:r>
            <a:r>
              <a:rPr lang="it-IT" dirty="0" smtClean="0"/>
              <a:t> R., </a:t>
            </a:r>
            <a:r>
              <a:rPr lang="it-IT" dirty="0" err="1" smtClean="0"/>
              <a:t>Marradi</a:t>
            </a:r>
            <a:r>
              <a:rPr lang="it-IT" dirty="0" smtClean="0"/>
              <a:t> A., Intervista, in Enciclopedia delle scienze sociali, vol. V, Istituto della </a:t>
            </a:r>
            <a:r>
              <a:rPr lang="it-IT" dirty="0" err="1" smtClean="0"/>
              <a:t>Encicopedia</a:t>
            </a:r>
            <a:r>
              <a:rPr lang="it-IT" dirty="0" smtClean="0"/>
              <a:t> Italiana, Roma, 1996.</a:t>
            </a:r>
          </a:p>
          <a:p>
            <a:pPr>
              <a:buFont typeface="Arial" pitchFamily="34" charset="0"/>
              <a:buChar char="•"/>
            </a:pPr>
            <a:r>
              <a:rPr lang="it-IT" dirty="0" err="1" smtClean="0"/>
              <a:t>Losito</a:t>
            </a:r>
            <a:r>
              <a:rPr lang="it-IT" dirty="0" smtClean="0"/>
              <a:t> G., L’intervista nella ricerca sociale, Laterza, </a:t>
            </a:r>
            <a:r>
              <a:rPr lang="it-IT" dirty="0" err="1" smtClean="0"/>
              <a:t>Roma-Bari</a:t>
            </a:r>
            <a:r>
              <a:rPr lang="it-IT" smtClean="0"/>
              <a:t>, 2004.</a:t>
            </a:r>
            <a:endParaRPr lang="it-IT" dirty="0" smtClean="0"/>
          </a:p>
          <a:p>
            <a:pPr>
              <a:buFont typeface="Arial" pitchFamily="34" charset="0"/>
              <a:buChar char="•"/>
            </a:pPr>
            <a:r>
              <a:rPr lang="it-IT" dirty="0" err="1" smtClean="0"/>
              <a:t>Marradi</a:t>
            </a:r>
            <a:r>
              <a:rPr lang="it-IT" dirty="0" smtClean="0"/>
              <a:t> </a:t>
            </a:r>
            <a:r>
              <a:rPr lang="it-IT" dirty="0"/>
              <a:t>A., Concetti e metodo per la ricerca sociale, Firenze, La </a:t>
            </a:r>
            <a:r>
              <a:rPr lang="it-IT" dirty="0" err="1"/>
              <a:t>Giuntina</a:t>
            </a:r>
            <a:r>
              <a:rPr lang="it-IT" dirty="0"/>
              <a:t>, 1984. </a:t>
            </a:r>
            <a:endParaRPr lang="it-IT" dirty="0" smtClean="0"/>
          </a:p>
          <a:p>
            <a:pPr>
              <a:buFont typeface="Arial" pitchFamily="34" charset="0"/>
              <a:buChar char="•"/>
            </a:pPr>
            <a:r>
              <a:rPr lang="it-IT" dirty="0" err="1" smtClean="0"/>
              <a:t>Nachmias</a:t>
            </a:r>
            <a:r>
              <a:rPr lang="it-IT" dirty="0" smtClean="0"/>
              <a:t> D., </a:t>
            </a:r>
            <a:r>
              <a:rPr lang="it-IT" dirty="0" err="1" smtClean="0"/>
              <a:t>Nachmias</a:t>
            </a:r>
            <a:r>
              <a:rPr lang="it-IT" dirty="0" smtClean="0"/>
              <a:t>  C., </a:t>
            </a:r>
            <a:r>
              <a:rPr lang="it-IT" dirty="0" err="1" smtClean="0"/>
              <a:t>Reserch</a:t>
            </a:r>
            <a:r>
              <a:rPr lang="it-IT" dirty="0" smtClean="0"/>
              <a:t> </a:t>
            </a:r>
            <a:r>
              <a:rPr lang="it-IT" dirty="0" err="1" smtClean="0"/>
              <a:t>Methods</a:t>
            </a:r>
            <a:r>
              <a:rPr lang="it-IT" dirty="0" smtClean="0"/>
              <a:t> in the Social </a:t>
            </a:r>
            <a:r>
              <a:rPr lang="it-IT" dirty="0" err="1" smtClean="0"/>
              <a:t>Sciences</a:t>
            </a:r>
            <a:r>
              <a:rPr lang="it-IT" dirty="0" smtClean="0"/>
              <a:t>, Ed. </a:t>
            </a:r>
            <a:r>
              <a:rPr lang="it-IT" dirty="0" err="1" smtClean="0"/>
              <a:t>ward</a:t>
            </a:r>
            <a:r>
              <a:rPr lang="it-IT" dirty="0" smtClean="0"/>
              <a:t> Arnold, London, 1982.</a:t>
            </a:r>
            <a:endParaRPr lang="it-IT" dirty="0"/>
          </a:p>
          <a:p>
            <a:pPr>
              <a:buFont typeface="Arial" pitchFamily="34" charset="0"/>
              <a:buChar char="•"/>
            </a:pPr>
            <a:endParaRPr lang="it-IT"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Loggia">
  <a:themeElements>
    <a:clrScheme name="Equinozi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Loggia">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Loggia">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4</TotalTime>
  <Words>1193</Words>
  <PresentationFormat>Presentazione su schermo (4:3)</PresentationFormat>
  <Paragraphs>94</Paragraphs>
  <Slides>10</Slides>
  <Notes>0</Notes>
  <HiddenSlides>0</HiddenSlides>
  <MMClips>0</MMClips>
  <ScaleCrop>false</ScaleCrop>
  <HeadingPairs>
    <vt:vector size="4" baseType="variant">
      <vt:variant>
        <vt:lpstr>Tema</vt:lpstr>
      </vt:variant>
      <vt:variant>
        <vt:i4>1</vt:i4>
      </vt:variant>
      <vt:variant>
        <vt:lpstr>Titoli diapositive</vt:lpstr>
      </vt:variant>
      <vt:variant>
        <vt:i4>10</vt:i4>
      </vt:variant>
    </vt:vector>
  </HeadingPairs>
  <TitlesOfParts>
    <vt:vector size="11" baseType="lpstr">
      <vt:lpstr>Loggia</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Giusy</dc:creator>
  <cp:lastModifiedBy>Giusy</cp:lastModifiedBy>
  <cp:revision>2</cp:revision>
  <dcterms:created xsi:type="dcterms:W3CDTF">2016-10-17T21:25:49Z</dcterms:created>
  <dcterms:modified xsi:type="dcterms:W3CDTF">2016-10-17T21:38:06Z</dcterms:modified>
</cp:coreProperties>
</file>