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72" r:id="rId4"/>
    <p:sldId id="273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1" r:id="rId1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772F6C-A1C9-4DD5-9D0B-71017C4D1796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01E2AD-B02E-4C52-B714-6ED0E2CDD747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B6E00D-E661-4BA8-8178-293F48CF34AF}" type="slidenum">
              <a:rPr lang="it-IT" smtClean="0"/>
              <a:pPr/>
              <a:t>8</a:t>
            </a:fld>
            <a:endParaRPr lang="it-IT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3DCA3E-A046-4F46-8E82-49EE15AE4A07}" type="slidenum">
              <a:rPr lang="it-IT" smtClean="0"/>
              <a:pPr/>
              <a:t>9</a:t>
            </a:fld>
            <a:endParaRPr lang="it-IT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3DCA3E-A046-4F46-8E82-49EE15AE4A07}" type="slidenum">
              <a:rPr lang="it-IT" smtClean="0"/>
              <a:pPr/>
              <a:t>10</a:t>
            </a:fld>
            <a:endParaRPr lang="it-IT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820932-E8EA-466F-9B1D-A02E3004D88D}" type="slidenum">
              <a:rPr lang="it-IT" smtClean="0"/>
              <a:pPr/>
              <a:t>11</a:t>
            </a:fld>
            <a:endParaRPr lang="it-IT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E77602-9B37-4010-BFCC-73B882243484}" type="slidenum">
              <a:rPr lang="it-IT" smtClean="0"/>
              <a:pPr/>
              <a:t>12</a:t>
            </a:fld>
            <a:endParaRPr lang="it-IT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o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ottotito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28" name="Segnaposto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17" name="Segnaposto piè di pagina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10" name="Rettango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ttangolo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ttangolo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ttore 1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ttore 1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ttango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egnaposto numero diapositiva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8" name="Segnaposto contenut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it-IT"/>
          </a:p>
        </p:txBody>
      </p:sp>
      <p:sp>
        <p:nvSpPr>
          <p:cNvPr id="9" name="Rettango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ttore 1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ttore 1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ttore 1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ttango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ttore 1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9" name="Segnaposto contenut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1" name="Segnaposto contenut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3" name="Segnaposto contenut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12" name="Segnaposto tes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4" name="Segnaposto tes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6" name="Segnaposto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8" name="Connettore 1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ttango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ttore 1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Segnaposto contenut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21" name="Segnaposto data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3" name="Segnaposto piè di pagina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10" name="Connettore 1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ttango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ttore 1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ttore 1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ttore 1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Segnaposto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18" name="Segnaposto numero diapositiva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21" name="Segnaposto piè di pagina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Titolo, contenuto e 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quarter" idx="2"/>
          </p:nvPr>
        </p:nvSpPr>
        <p:spPr>
          <a:xfrm>
            <a:off x="4648200" y="19812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contenuto 4"/>
          <p:cNvSpPr>
            <a:spLocks noGrp="1"/>
          </p:cNvSpPr>
          <p:nvPr>
            <p:ph sz="quarter" idx="3"/>
          </p:nvPr>
        </p:nvSpPr>
        <p:spPr>
          <a:xfrm>
            <a:off x="4648200" y="4114800"/>
            <a:ext cx="3810000" cy="19812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9E2176-AFB1-47BC-954E-AB9B7D7F919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ttore 1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Segnaposto tito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13" name="Segnaposto testo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14" name="Segnaposto data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25/10/2016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it-IT"/>
          </a:p>
        </p:txBody>
      </p:sp>
      <p:sp>
        <p:nvSpPr>
          <p:cNvPr id="7" name="Connettore 1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ttore 1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ttango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ttore 1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egnaposto numero diapositiva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Foglio_di_lavoro_di_Microsoft_Office_Excel_97-20031.xls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5088" y="428604"/>
            <a:ext cx="1392237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ttangolo 6"/>
          <p:cNvSpPr/>
          <p:nvPr/>
        </p:nvSpPr>
        <p:spPr>
          <a:xfrm>
            <a:off x="1857356" y="1571612"/>
            <a:ext cx="5715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/>
              <a:t>Università </a:t>
            </a:r>
            <a:r>
              <a:rPr lang="it-IT" b="1" dirty="0"/>
              <a:t>degli </a:t>
            </a:r>
            <a:r>
              <a:rPr lang="it-IT" b="1" dirty="0" smtClean="0"/>
              <a:t>Studi di Napoli Federico II</a:t>
            </a:r>
            <a:endParaRPr lang="it-IT" b="1" dirty="0"/>
          </a:p>
        </p:txBody>
      </p:sp>
      <p:sp>
        <p:nvSpPr>
          <p:cNvPr id="10" name="Rettangolo 9"/>
          <p:cNvSpPr/>
          <p:nvPr/>
        </p:nvSpPr>
        <p:spPr>
          <a:xfrm>
            <a:off x="500034" y="2389054"/>
            <a:ext cx="8001056" cy="175432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3600" b="1" dirty="0"/>
              <a:t>Metodi e Tecniche della Ricerca Sociale per il Servizio Sociale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857224" y="4760909"/>
            <a:ext cx="76438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2800" dirty="0"/>
              <a:t>Prof.ssa Giuseppina </a:t>
            </a:r>
            <a:r>
              <a:rPr lang="it-IT" sz="2800" dirty="0" err="1"/>
              <a:t>Donnarumma</a:t>
            </a:r>
            <a:endParaRPr lang="it-IT" sz="2800" dirty="0"/>
          </a:p>
          <a:p>
            <a:r>
              <a:rPr lang="it-IT" sz="2800" dirty="0" err="1" smtClean="0"/>
              <a:t>Email</a:t>
            </a:r>
            <a:r>
              <a:rPr lang="it-IT" sz="2800" dirty="0"/>
              <a:t>: giuseppina.donnarumma@unina.it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"/>
          <p:cNvSpPr txBox="1">
            <a:spLocks/>
          </p:cNvSpPr>
          <p:nvPr/>
        </p:nvSpPr>
        <p:spPr>
          <a:xfrm>
            <a:off x="571472" y="285728"/>
            <a:ext cx="7858180" cy="135732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Ricerca sociale</a:t>
            </a:r>
            <a:br>
              <a:rPr kumimoji="0" lang="it-IT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it-IT" sz="2000" b="1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dal progetto dell’indagine alla costruzione degli indici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4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Carocci</a:t>
            </a:r>
            <a:r>
              <a:rPr kumimoji="0" lang="it-IT" sz="14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Ed., (vol. 1), 2007, </a:t>
            </a:r>
            <a:r>
              <a:rPr kumimoji="0" lang="it-IT" sz="12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Cannavò L. e </a:t>
            </a:r>
            <a:r>
              <a:rPr kumimoji="0" lang="it-IT" sz="1200" b="0" i="0" u="none" strike="noStrike" kern="1200" cap="small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Frudà</a:t>
            </a:r>
            <a:r>
              <a:rPr kumimoji="0" lang="it-IT" sz="12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L</a:t>
            </a:r>
            <a:r>
              <a:rPr kumimoji="0" lang="it-IT" sz="2000" b="0" i="0" u="none" strike="noStrike" kern="1200" cap="sm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.</a:t>
            </a:r>
            <a:endParaRPr kumimoji="0" lang="it-IT" sz="2000" b="0" i="0" u="none" strike="noStrike" kern="1200" cap="small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Segnaposto contenuto 2"/>
          <p:cNvSpPr>
            <a:spLocks noGrp="1"/>
          </p:cNvSpPr>
          <p:nvPr>
            <p:ph sz="quarter" idx="1"/>
          </p:nvPr>
        </p:nvSpPr>
        <p:spPr>
          <a:xfrm>
            <a:off x="642910" y="2285992"/>
            <a:ext cx="7786742" cy="3857652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it-IT" sz="1600" dirty="0" smtClean="0"/>
              <a:t>Cap. 2  (</a:t>
            </a:r>
            <a:r>
              <a:rPr lang="it-IT" sz="1600" dirty="0" err="1" smtClean="0"/>
              <a:t>pargf</a:t>
            </a:r>
            <a:r>
              <a:rPr lang="it-IT" sz="1600" dirty="0" smtClean="0"/>
              <a:t>.1, 2, 3, 4, 5):  Il processo di </a:t>
            </a:r>
            <a:r>
              <a:rPr lang="it-IT" sz="1600" dirty="0" err="1" smtClean="0"/>
              <a:t>operazionalizzazione</a:t>
            </a:r>
            <a:r>
              <a:rPr lang="it-IT" sz="1600" dirty="0" smtClean="0"/>
              <a:t> nella ricerca sociale.</a:t>
            </a:r>
          </a:p>
          <a:p>
            <a:pPr>
              <a:buNone/>
            </a:pPr>
            <a:r>
              <a:rPr lang="it-IT" sz="1600" dirty="0" smtClean="0"/>
              <a:t>Cap. 3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1, 3, 4, 5): Strategie e tecniche di selezione dei casi.</a:t>
            </a:r>
          </a:p>
          <a:p>
            <a:pPr>
              <a:buNone/>
            </a:pPr>
            <a:r>
              <a:rPr lang="it-IT" sz="1600" dirty="0" smtClean="0"/>
              <a:t>Cap. 4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1, 2, 3, 4, 7, 8): Le fonti statistiche nella ricerca sociale.</a:t>
            </a:r>
          </a:p>
          <a:p>
            <a:pPr>
              <a:buNone/>
            </a:pPr>
            <a:r>
              <a:rPr lang="it-IT" sz="1600" dirty="0" smtClean="0"/>
              <a:t>Cap. 8 (tutto): Il gergo del </a:t>
            </a:r>
            <a:r>
              <a:rPr lang="it-IT" sz="1600" i="1" dirty="0" err="1" smtClean="0"/>
              <a:t>questioning</a:t>
            </a:r>
            <a:r>
              <a:rPr lang="it-IT" sz="1600" i="1" dirty="0" smtClean="0"/>
              <a:t> </a:t>
            </a:r>
            <a:r>
              <a:rPr lang="it-IT" sz="1600" dirty="0" smtClean="0"/>
              <a:t>e la costruzione del questionario</a:t>
            </a:r>
          </a:p>
          <a:p>
            <a:pPr>
              <a:buNone/>
            </a:pPr>
            <a:r>
              <a:rPr lang="it-IT" sz="1600" dirty="0" smtClean="0"/>
              <a:t>Cap. 9 (tutto): L’intervista con questionario</a:t>
            </a:r>
          </a:p>
          <a:p>
            <a:pPr>
              <a:buNone/>
            </a:pPr>
            <a:r>
              <a:rPr lang="it-IT" sz="1600" dirty="0" smtClean="0"/>
              <a:t>Cap. 10 (tutto): La valutazione scalare degli atteggiamenti e delle opinioni</a:t>
            </a:r>
          </a:p>
          <a:p>
            <a:pPr>
              <a:buNone/>
            </a:pPr>
            <a:r>
              <a:rPr lang="it-IT" sz="1600" dirty="0" smtClean="0"/>
              <a:t>Cap.11 (tutto): Dall’organizzazione dell’informazione alla matrice dei dati</a:t>
            </a:r>
          </a:p>
          <a:p>
            <a:pPr>
              <a:buNone/>
            </a:pPr>
            <a:r>
              <a:rPr lang="it-IT" sz="1600" u="sng" dirty="0" smtClean="0"/>
              <a:t>Cap. 12 (tutto): L’analisi statistica dei dati I: casi, variabili, analisi </a:t>
            </a:r>
            <a:r>
              <a:rPr lang="it-IT" sz="1600" u="sng" dirty="0" err="1" smtClean="0"/>
              <a:t>monovariata</a:t>
            </a:r>
            <a:r>
              <a:rPr lang="it-IT" sz="1600" u="sng" dirty="0" smtClean="0"/>
              <a:t>.</a:t>
            </a:r>
          </a:p>
          <a:p>
            <a:pPr>
              <a:buNone/>
            </a:pPr>
            <a:r>
              <a:rPr lang="it-IT" sz="1600" dirty="0" smtClean="0"/>
              <a:t>Cap. 13 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1, 5): L’analisi statistica dei dati II: analisi </a:t>
            </a:r>
            <a:r>
              <a:rPr lang="it-IT" sz="1600" dirty="0" err="1" smtClean="0"/>
              <a:t>bivariata</a:t>
            </a:r>
            <a:r>
              <a:rPr lang="it-IT" sz="1600" dirty="0" smtClean="0"/>
              <a:t> e </a:t>
            </a:r>
            <a:r>
              <a:rPr lang="it-IT" sz="1600" dirty="0" err="1" smtClean="0"/>
              <a:t>trivariata</a:t>
            </a:r>
            <a:r>
              <a:rPr lang="it-IT" sz="1600" dirty="0" smtClean="0"/>
              <a:t>.</a:t>
            </a:r>
          </a:p>
          <a:p>
            <a:pPr>
              <a:buNone/>
            </a:pPr>
            <a:r>
              <a:rPr lang="it-IT" sz="1600" dirty="0" smtClean="0"/>
              <a:t>Cap. 14 (</a:t>
            </a:r>
            <a:r>
              <a:rPr lang="it-IT" sz="1600" dirty="0" err="1" smtClean="0"/>
              <a:t>paragf</a:t>
            </a:r>
            <a:r>
              <a:rPr lang="it-IT" sz="1600" dirty="0" smtClean="0"/>
              <a:t>. 1. 5): La costruzione degli indici.</a:t>
            </a:r>
            <a:endParaRPr lang="it-IT" sz="1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785926"/>
            <a:ext cx="8503410" cy="2405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tangolo 4"/>
          <p:cNvSpPr/>
          <p:nvPr/>
        </p:nvSpPr>
        <p:spPr>
          <a:xfrm>
            <a:off x="2643174" y="285728"/>
            <a:ext cx="357341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cap="small" dirty="0" smtClean="0"/>
              <a:t>Costruire una matrice dati</a:t>
            </a:r>
            <a:endParaRPr lang="it-IT" dirty="0"/>
          </a:p>
        </p:txBody>
      </p:sp>
      <p:sp>
        <p:nvSpPr>
          <p:cNvPr id="6" name="Ovale 5"/>
          <p:cNvSpPr/>
          <p:nvPr/>
        </p:nvSpPr>
        <p:spPr>
          <a:xfrm>
            <a:off x="214282" y="1785926"/>
            <a:ext cx="928694" cy="85725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/>
          <p:cNvCxnSpPr>
            <a:stCxn id="6" idx="0"/>
          </p:cNvCxnSpPr>
          <p:nvPr/>
        </p:nvCxnSpPr>
        <p:spPr>
          <a:xfrm rot="5400000" flipH="1" flipV="1">
            <a:off x="553612" y="1339439"/>
            <a:ext cx="571504" cy="3214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ttangolo 8"/>
          <p:cNvSpPr/>
          <p:nvPr/>
        </p:nvSpPr>
        <p:spPr>
          <a:xfrm>
            <a:off x="1000100" y="1059404"/>
            <a:ext cx="19207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Id. Questionario</a:t>
            </a:r>
            <a:endParaRPr lang="it-IT" dirty="0"/>
          </a:p>
        </p:txBody>
      </p:sp>
      <p:sp>
        <p:nvSpPr>
          <p:cNvPr id="10" name="Ovale 9"/>
          <p:cNvSpPr/>
          <p:nvPr/>
        </p:nvSpPr>
        <p:spPr>
          <a:xfrm>
            <a:off x="1214414" y="1643050"/>
            <a:ext cx="7143800" cy="7000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2" name="Connettore 2 11"/>
          <p:cNvCxnSpPr>
            <a:stCxn id="10" idx="0"/>
          </p:cNvCxnSpPr>
          <p:nvPr/>
        </p:nvCxnSpPr>
        <p:spPr>
          <a:xfrm rot="5400000" flipH="1" flipV="1">
            <a:off x="5357818" y="642918"/>
            <a:ext cx="428628" cy="15716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tangolo 12"/>
          <p:cNvSpPr/>
          <p:nvPr/>
        </p:nvSpPr>
        <p:spPr>
          <a:xfrm>
            <a:off x="6366057" y="1000108"/>
            <a:ext cx="11913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Variabili </a:t>
            </a:r>
            <a:endParaRPr lang="it-IT" dirty="0"/>
          </a:p>
        </p:txBody>
      </p:sp>
      <p:sp>
        <p:nvSpPr>
          <p:cNvPr id="14" name="Ovale 13"/>
          <p:cNvSpPr/>
          <p:nvPr/>
        </p:nvSpPr>
        <p:spPr>
          <a:xfrm>
            <a:off x="8429652" y="1928802"/>
            <a:ext cx="500034" cy="50006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6" name="Connettore 2 15"/>
          <p:cNvCxnSpPr>
            <a:stCxn id="14" idx="4"/>
          </p:cNvCxnSpPr>
          <p:nvPr/>
        </p:nvCxnSpPr>
        <p:spPr>
          <a:xfrm rot="5400000">
            <a:off x="5554265" y="1946670"/>
            <a:ext cx="2643206" cy="36076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ttangolo 16"/>
          <p:cNvSpPr/>
          <p:nvPr/>
        </p:nvSpPr>
        <p:spPr>
          <a:xfrm>
            <a:off x="3952152" y="4857760"/>
            <a:ext cx="235513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it-IT" dirty="0" smtClean="0"/>
              <a:t>Proprietà sui casi </a:t>
            </a:r>
          </a:p>
          <a:p>
            <a:pPr algn="ctr"/>
            <a:r>
              <a:rPr lang="it-IT" dirty="0" smtClean="0"/>
              <a:t>O </a:t>
            </a:r>
          </a:p>
          <a:p>
            <a:pPr algn="ctr"/>
            <a:r>
              <a:rPr lang="it-IT" dirty="0" smtClean="0"/>
              <a:t>Modalità (etichette) </a:t>
            </a:r>
            <a:endParaRPr lang="it-IT" dirty="0"/>
          </a:p>
        </p:txBody>
      </p:sp>
      <p:cxnSp>
        <p:nvCxnSpPr>
          <p:cNvPr id="19" name="Connettore 2 18"/>
          <p:cNvCxnSpPr>
            <a:stCxn id="6" idx="4"/>
          </p:cNvCxnSpPr>
          <p:nvPr/>
        </p:nvCxnSpPr>
        <p:spPr>
          <a:xfrm rot="16200000" flipH="1">
            <a:off x="-375082" y="3696892"/>
            <a:ext cx="2143140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ttangolo 19"/>
          <p:cNvSpPr/>
          <p:nvPr/>
        </p:nvSpPr>
        <p:spPr>
          <a:xfrm>
            <a:off x="348263" y="4786322"/>
            <a:ext cx="7232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/>
              <a:t>Casi </a:t>
            </a:r>
            <a:endParaRPr lang="it-IT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19" y="857232"/>
            <a:ext cx="8501123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ttangolo 4"/>
          <p:cNvSpPr/>
          <p:nvPr/>
        </p:nvSpPr>
        <p:spPr>
          <a:xfrm>
            <a:off x="2643174" y="285728"/>
            <a:ext cx="3573414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b="1" cap="small" dirty="0" smtClean="0"/>
              <a:t>Costruire una matrice dati</a:t>
            </a:r>
            <a:endParaRPr lang="it-IT" dirty="0"/>
          </a:p>
        </p:txBody>
      </p:sp>
      <p:sp>
        <p:nvSpPr>
          <p:cNvPr id="6" name="Ovale 5"/>
          <p:cNvSpPr/>
          <p:nvPr/>
        </p:nvSpPr>
        <p:spPr>
          <a:xfrm>
            <a:off x="785786" y="1428736"/>
            <a:ext cx="857256" cy="7143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8" name="Connettore 2 7"/>
          <p:cNvCxnSpPr>
            <a:stCxn id="6" idx="0"/>
            <a:endCxn id="11" idx="2"/>
          </p:cNvCxnSpPr>
          <p:nvPr/>
        </p:nvCxnSpPr>
        <p:spPr>
          <a:xfrm rot="16200000" flipV="1">
            <a:off x="828141" y="1042463"/>
            <a:ext cx="701109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357190" y="3472482"/>
            <a:ext cx="8572528" cy="338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 Le motivazioni per cui si frequenta una scuola media superiore possono essere molto diverse. Le leggerò ora una lista di affermazioni: dovrebbe dirmi qual </a:t>
            </a:r>
            <a:r>
              <a:rPr kumimoji="0" lang="it-IT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è</a:t>
            </a:r>
            <a:r>
              <a:rPr kumimoji="0" lang="it-IT" sz="11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il Suo grado di accordo o disaccordo con ciascuna di esse?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Studia nella scuola media </a:t>
            </a:r>
            <a:r>
              <a:rPr kumimoji="0" lang="it-IT" sz="1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superiore</a:t>
            </a:r>
            <a:r>
              <a:rPr kumimoji="0" lang="it-IT" sz="1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		Per niente    Poco       Abbastanza  Molto   Non so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t-IT" sz="1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 risposta per ogni riga) 				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accordo d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accordo d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accordo   d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it-IT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accordo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 poter trovare poi un lavoro redditizio..........1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perch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Le interessano le materie insegnate 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perch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lo vogliono i Suoi genitori .....................1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perch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non troverebbe comunque lavoro 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 il prestigio che Le dar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à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il diploma...............1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 poter poi frequentare l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universit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à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perch</a:t>
            </a:r>
            <a:r>
              <a:rPr kumimoji="0" lang="it-IT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può continuare a frequentare 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 Suoi </a:t>
            </a:r>
            <a:r>
              <a:rPr kumimoji="0" lang="it-IT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amici</a:t>
            </a:r>
            <a:r>
              <a:rPr kumimoji="0" lang="it-IT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……………………………………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it-IT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 costruirsi una buona professionalit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à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perch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senza diploma al giorno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’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oggi 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è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difficile trovare lavoro.....................................1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 accrescere la Sua cultura ...................1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…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per poter trovare poi un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228600" marR="0" lvl="0" indent="-2286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lavoro coerente con i Suoi interessi............................1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􀂏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...........2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􀂐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............3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􀂑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..............4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􀂒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...........5</a:t>
            </a:r>
            <a:r>
              <a:rPr kumimoji="0" lang="it-IT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􀂃</a:t>
            </a:r>
            <a:endParaRPr kumimoji="0" lang="it-IT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it-IT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ttangolo 10"/>
          <p:cNvSpPr/>
          <p:nvPr/>
        </p:nvSpPr>
        <p:spPr>
          <a:xfrm>
            <a:off x="285720" y="142852"/>
            <a:ext cx="17145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600" dirty="0" smtClean="0"/>
              <a:t>Dati mancanti</a:t>
            </a:r>
          </a:p>
          <a:p>
            <a:r>
              <a:rPr lang="it-IT" sz="1600" dirty="0" smtClean="0"/>
              <a:t>(“0”, “88”, “99”)</a:t>
            </a:r>
            <a:endParaRPr lang="it-IT" sz="1600" dirty="0"/>
          </a:p>
        </p:txBody>
      </p:sp>
      <p:sp>
        <p:nvSpPr>
          <p:cNvPr id="15" name="Ovale 14"/>
          <p:cNvSpPr/>
          <p:nvPr/>
        </p:nvSpPr>
        <p:spPr>
          <a:xfrm>
            <a:off x="2143108" y="857232"/>
            <a:ext cx="7000892" cy="100013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7" name="Connettore 2 16"/>
          <p:cNvCxnSpPr>
            <a:stCxn id="15" idx="4"/>
            <a:endCxn id="34819" idx="0"/>
          </p:cNvCxnSpPr>
          <p:nvPr/>
        </p:nvCxnSpPr>
        <p:spPr>
          <a:xfrm rot="5400000">
            <a:off x="4335945" y="2164873"/>
            <a:ext cx="1615118" cy="10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ttore 2 18"/>
          <p:cNvCxnSpPr>
            <a:stCxn id="34819" idx="0"/>
          </p:cNvCxnSpPr>
          <p:nvPr/>
        </p:nvCxnSpPr>
        <p:spPr>
          <a:xfrm rot="5400000" flipH="1" flipV="1">
            <a:off x="5050333" y="2807807"/>
            <a:ext cx="257796" cy="10715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ttangolo 21"/>
          <p:cNvSpPr/>
          <p:nvPr/>
        </p:nvSpPr>
        <p:spPr>
          <a:xfrm>
            <a:off x="5786446" y="2925545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Etichettare le singole modalità</a:t>
            </a:r>
            <a:endParaRPr lang="it-IT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861759" y="314246"/>
            <a:ext cx="3111749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sz="2000" b="1" dirty="0" smtClean="0"/>
              <a:t>L’analisi </a:t>
            </a:r>
            <a:r>
              <a:rPr lang="it-IT" sz="2000" b="1" dirty="0" err="1" smtClean="0"/>
              <a:t>Monovariata</a:t>
            </a:r>
            <a:endParaRPr lang="it-IT" sz="2000" b="1" dirty="0"/>
          </a:p>
        </p:txBody>
      </p:sp>
      <p:sp>
        <p:nvSpPr>
          <p:cNvPr id="3" name="Rettangolo 2"/>
          <p:cNvSpPr/>
          <p:nvPr/>
        </p:nvSpPr>
        <p:spPr>
          <a:xfrm>
            <a:off x="1643042" y="928670"/>
            <a:ext cx="55007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Studio sull’andamento delle singole variabili</a:t>
            </a:r>
            <a:endParaRPr lang="it-IT" dirty="0"/>
          </a:p>
        </p:txBody>
      </p:sp>
      <p:sp>
        <p:nvSpPr>
          <p:cNvPr id="5" name="Rettangolo 4"/>
          <p:cNvSpPr/>
          <p:nvPr/>
        </p:nvSpPr>
        <p:spPr>
          <a:xfrm>
            <a:off x="2286000" y="1428736"/>
            <a:ext cx="4572000" cy="120032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/>
            <a:r>
              <a:rPr lang="it-IT" dirty="0" smtClean="0"/>
              <a:t>In fase di analisi </a:t>
            </a:r>
            <a:r>
              <a:rPr lang="it-IT" dirty="0" err="1" smtClean="0"/>
              <a:t>monovariata</a:t>
            </a:r>
            <a:r>
              <a:rPr lang="it-IT" dirty="0" smtClean="0"/>
              <a:t> si analizzano </a:t>
            </a:r>
            <a:r>
              <a:rPr lang="it-IT" b="1" dirty="0" smtClean="0"/>
              <a:t>le frequenze </a:t>
            </a:r>
            <a:r>
              <a:rPr lang="it-IT" dirty="0" smtClean="0"/>
              <a:t>e si producono </a:t>
            </a:r>
            <a:r>
              <a:rPr lang="it-IT" b="1" dirty="0" smtClean="0"/>
              <a:t>rappresentazioni grafiche </a:t>
            </a:r>
            <a:r>
              <a:rPr lang="it-IT" dirty="0" smtClean="0"/>
              <a:t>o si producono </a:t>
            </a:r>
            <a:r>
              <a:rPr lang="it-IT" u="sng" dirty="0" smtClean="0"/>
              <a:t>valori caratteristici</a:t>
            </a:r>
            <a:endParaRPr lang="it-IT" u="sng" dirty="0"/>
          </a:p>
        </p:txBody>
      </p:sp>
      <p:sp>
        <p:nvSpPr>
          <p:cNvPr id="6" name="Rettangolo 5"/>
          <p:cNvSpPr/>
          <p:nvPr/>
        </p:nvSpPr>
        <p:spPr>
          <a:xfrm>
            <a:off x="71406" y="2714620"/>
            <a:ext cx="2143124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Tendenze centrali: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Moda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Media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Mediana</a:t>
            </a:r>
          </a:p>
        </p:txBody>
      </p:sp>
      <p:sp>
        <p:nvSpPr>
          <p:cNvPr id="7" name="Rettangolo 6"/>
          <p:cNvSpPr/>
          <p:nvPr/>
        </p:nvSpPr>
        <p:spPr>
          <a:xfrm>
            <a:off x="2285984" y="2714620"/>
            <a:ext cx="3071818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Dispersione: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err="1" smtClean="0"/>
              <a:t>Scarto-tipo</a:t>
            </a:r>
            <a:endParaRPr lang="it-IT" dirty="0" smtClean="0"/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Varianza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Differenza </a:t>
            </a:r>
            <a:r>
              <a:rPr lang="it-IT" dirty="0" err="1" smtClean="0"/>
              <a:t>interquartilica</a:t>
            </a:r>
            <a:endParaRPr lang="it-IT" dirty="0"/>
          </a:p>
        </p:txBody>
      </p:sp>
      <p:sp>
        <p:nvSpPr>
          <p:cNvPr id="9" name="Rettangolo 8"/>
          <p:cNvSpPr/>
          <p:nvPr/>
        </p:nvSpPr>
        <p:spPr>
          <a:xfrm>
            <a:off x="5429256" y="2714620"/>
            <a:ext cx="1571636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Posizione: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Quartili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Decili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Centili</a:t>
            </a:r>
          </a:p>
        </p:txBody>
      </p:sp>
      <p:sp>
        <p:nvSpPr>
          <p:cNvPr id="10" name="Rettangolo 9"/>
          <p:cNvSpPr/>
          <p:nvPr/>
        </p:nvSpPr>
        <p:spPr>
          <a:xfrm>
            <a:off x="7072330" y="2714620"/>
            <a:ext cx="1714480" cy="147732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Forme di distribuzione: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Misure di simmetria/asimmetria</a:t>
            </a:r>
          </a:p>
        </p:txBody>
      </p:sp>
      <p:sp>
        <p:nvSpPr>
          <p:cNvPr id="11" name="Rettangolo 10"/>
          <p:cNvSpPr/>
          <p:nvPr/>
        </p:nvSpPr>
        <p:spPr>
          <a:xfrm>
            <a:off x="214282" y="4357694"/>
            <a:ext cx="85011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L’analisi </a:t>
            </a:r>
            <a:r>
              <a:rPr lang="it-IT" dirty="0" err="1" smtClean="0"/>
              <a:t>monovariata</a:t>
            </a:r>
            <a:r>
              <a:rPr lang="it-IT" dirty="0" smtClean="0"/>
              <a:t> serve a: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Elaborare una prima analisi dei dati cui poi seguiranno procedure più complesse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Suggerire delle ipotesi di lavoro</a:t>
            </a:r>
          </a:p>
          <a:p>
            <a:pPr algn="ctr">
              <a:buFont typeface="Arial" pitchFamily="34" charset="0"/>
              <a:buChar char="•"/>
            </a:pPr>
            <a:r>
              <a:rPr lang="it-IT" dirty="0" smtClean="0"/>
              <a:t>Consente di individuare precocemente errori in matrice</a:t>
            </a:r>
            <a:endParaRPr lang="it-IT" dirty="0"/>
          </a:p>
        </p:txBody>
      </p:sp>
      <p:sp>
        <p:nvSpPr>
          <p:cNvPr id="12" name="Rettangolo 11"/>
          <p:cNvSpPr/>
          <p:nvPr/>
        </p:nvSpPr>
        <p:spPr>
          <a:xfrm>
            <a:off x="2286000" y="6215082"/>
            <a:ext cx="4572000" cy="3693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it-IT" dirty="0" smtClean="0"/>
              <a:t>Primo controllo qualità dati</a:t>
            </a:r>
            <a:endParaRPr lang="it-IT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2861759" y="314246"/>
            <a:ext cx="3111749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sz="2000" b="1" dirty="0" smtClean="0"/>
              <a:t>L’analisi </a:t>
            </a:r>
            <a:r>
              <a:rPr lang="it-IT" sz="2000" b="1" dirty="0" err="1" smtClean="0"/>
              <a:t>Monovariata</a:t>
            </a:r>
            <a:endParaRPr lang="it-IT" sz="2000" b="1" dirty="0"/>
          </a:p>
        </p:txBody>
      </p:sp>
      <p:sp>
        <p:nvSpPr>
          <p:cNvPr id="5" name="Rettangolo 4"/>
          <p:cNvSpPr/>
          <p:nvPr/>
        </p:nvSpPr>
        <p:spPr>
          <a:xfrm>
            <a:off x="1571604" y="857232"/>
            <a:ext cx="5214974" cy="46166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2400" dirty="0" smtClean="0"/>
              <a:t>Tendenze centrali:</a:t>
            </a:r>
          </a:p>
        </p:txBody>
      </p:sp>
      <p:sp>
        <p:nvSpPr>
          <p:cNvPr id="6" name="Rettangolo 5"/>
          <p:cNvSpPr/>
          <p:nvPr/>
        </p:nvSpPr>
        <p:spPr>
          <a:xfrm>
            <a:off x="3643306" y="2428868"/>
            <a:ext cx="1618564" cy="2246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sz="2000" dirty="0" smtClean="0"/>
              <a:t>Rapporto tra la somma dei dati numerici e il numero dei dati</a:t>
            </a:r>
            <a:endParaRPr lang="it-IT" sz="2000" dirty="0"/>
          </a:p>
        </p:txBody>
      </p:sp>
      <p:sp>
        <p:nvSpPr>
          <p:cNvPr id="7" name="Rettangolo 6"/>
          <p:cNvSpPr/>
          <p:nvPr/>
        </p:nvSpPr>
        <p:spPr>
          <a:xfrm>
            <a:off x="928662" y="2571744"/>
            <a:ext cx="1500198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sz="2000" dirty="0" smtClean="0"/>
              <a:t>È il valore che si presenta con maggior frequenza</a:t>
            </a:r>
            <a:endParaRPr lang="it-IT" sz="2000" dirty="0"/>
          </a:p>
        </p:txBody>
      </p:sp>
      <p:sp>
        <p:nvSpPr>
          <p:cNvPr id="8" name="Rettangolo 7"/>
          <p:cNvSpPr/>
          <p:nvPr/>
        </p:nvSpPr>
        <p:spPr>
          <a:xfrm>
            <a:off x="6311022" y="2571744"/>
            <a:ext cx="1261374" cy="163121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it-IT" sz="2000" dirty="0" smtClean="0"/>
              <a:t>È il valore centrale tra i dati numerici</a:t>
            </a:r>
            <a:endParaRPr lang="it-IT" sz="2000" dirty="0"/>
          </a:p>
        </p:txBody>
      </p:sp>
      <p:cxnSp>
        <p:nvCxnSpPr>
          <p:cNvPr id="10" name="Connettore 2 9"/>
          <p:cNvCxnSpPr>
            <a:stCxn id="30" idx="2"/>
            <a:endCxn id="7" idx="0"/>
          </p:cNvCxnSpPr>
          <p:nvPr/>
        </p:nvCxnSpPr>
        <p:spPr>
          <a:xfrm rot="5400000">
            <a:off x="1369254" y="2238309"/>
            <a:ext cx="642942" cy="239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ttore 2 11"/>
          <p:cNvCxnSpPr>
            <a:stCxn id="31" idx="2"/>
            <a:endCxn id="6" idx="0"/>
          </p:cNvCxnSpPr>
          <p:nvPr/>
        </p:nvCxnSpPr>
        <p:spPr>
          <a:xfrm rot="16200000" flipH="1">
            <a:off x="4200140" y="2176419"/>
            <a:ext cx="467029" cy="378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ttore 2 13"/>
          <p:cNvCxnSpPr>
            <a:stCxn id="29" idx="2"/>
            <a:endCxn id="8" idx="0"/>
          </p:cNvCxnSpPr>
          <p:nvPr/>
        </p:nvCxnSpPr>
        <p:spPr>
          <a:xfrm rot="5400000">
            <a:off x="6642484" y="2261064"/>
            <a:ext cx="609905" cy="114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ttangolo 18"/>
          <p:cNvSpPr/>
          <p:nvPr/>
        </p:nvSpPr>
        <p:spPr>
          <a:xfrm>
            <a:off x="3643306" y="4857760"/>
            <a:ext cx="1714512" cy="2769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200" dirty="0" err="1" smtClean="0"/>
              <a:t>X=</a:t>
            </a:r>
            <a:r>
              <a:rPr lang="it-IT" sz="1200" dirty="0" smtClean="0"/>
              <a:t> (X1+X2+..</a:t>
            </a:r>
            <a:r>
              <a:rPr lang="it-IT" sz="1200" dirty="0" err="1" smtClean="0"/>
              <a:t>Xn</a:t>
            </a:r>
            <a:r>
              <a:rPr lang="it-IT" sz="1200" dirty="0" smtClean="0"/>
              <a:t>)/n</a:t>
            </a:r>
            <a:endParaRPr lang="it-IT" sz="1200" dirty="0"/>
          </a:p>
        </p:txBody>
      </p:sp>
      <p:sp>
        <p:nvSpPr>
          <p:cNvPr id="20" name="Rettangolo 19"/>
          <p:cNvSpPr/>
          <p:nvPr/>
        </p:nvSpPr>
        <p:spPr>
          <a:xfrm>
            <a:off x="1285852" y="4900396"/>
            <a:ext cx="714380" cy="160043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400" dirty="0" smtClean="0"/>
              <a:t>12</a:t>
            </a:r>
          </a:p>
          <a:p>
            <a:pPr algn="ctr"/>
            <a:r>
              <a:rPr lang="it-IT" sz="1400" dirty="0" smtClean="0"/>
              <a:t>31</a:t>
            </a:r>
          </a:p>
          <a:p>
            <a:pPr algn="ctr"/>
            <a:r>
              <a:rPr lang="it-IT" sz="1400" b="1" dirty="0" smtClean="0"/>
              <a:t>42</a:t>
            </a:r>
          </a:p>
          <a:p>
            <a:pPr algn="ctr"/>
            <a:r>
              <a:rPr lang="it-IT" sz="1400" b="1" dirty="0" smtClean="0"/>
              <a:t>42</a:t>
            </a:r>
          </a:p>
          <a:p>
            <a:pPr algn="ctr"/>
            <a:r>
              <a:rPr lang="it-IT" sz="1400" dirty="0" smtClean="0"/>
              <a:t>56</a:t>
            </a:r>
          </a:p>
          <a:p>
            <a:pPr algn="ctr"/>
            <a:r>
              <a:rPr lang="it-IT" sz="1400" dirty="0" smtClean="0"/>
              <a:t>81</a:t>
            </a:r>
          </a:p>
          <a:p>
            <a:pPr algn="ctr"/>
            <a:r>
              <a:rPr lang="it-IT" sz="1400" dirty="0" smtClean="0"/>
              <a:t>23</a:t>
            </a:r>
            <a:endParaRPr lang="it-IT" sz="1400" dirty="0"/>
          </a:p>
        </p:txBody>
      </p:sp>
      <p:sp>
        <p:nvSpPr>
          <p:cNvPr id="21" name="Rettangolo 20"/>
          <p:cNvSpPr/>
          <p:nvPr/>
        </p:nvSpPr>
        <p:spPr>
          <a:xfrm>
            <a:off x="6643702" y="4929198"/>
            <a:ext cx="714380" cy="160043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400" dirty="0" smtClean="0"/>
              <a:t>22</a:t>
            </a:r>
          </a:p>
          <a:p>
            <a:pPr algn="ctr"/>
            <a:r>
              <a:rPr lang="it-IT" sz="1400" dirty="0" smtClean="0"/>
              <a:t>27</a:t>
            </a:r>
          </a:p>
          <a:p>
            <a:pPr algn="ctr"/>
            <a:r>
              <a:rPr lang="it-IT" sz="1400" dirty="0" smtClean="0"/>
              <a:t>38</a:t>
            </a:r>
          </a:p>
          <a:p>
            <a:pPr algn="ctr"/>
            <a:r>
              <a:rPr lang="it-IT" sz="1400" b="1" dirty="0" smtClean="0"/>
              <a:t>41</a:t>
            </a:r>
          </a:p>
          <a:p>
            <a:pPr algn="ctr"/>
            <a:r>
              <a:rPr lang="it-IT" sz="1400" dirty="0" smtClean="0"/>
              <a:t>56</a:t>
            </a:r>
          </a:p>
          <a:p>
            <a:pPr algn="ctr"/>
            <a:r>
              <a:rPr lang="it-IT" sz="1400" dirty="0" smtClean="0"/>
              <a:t>81</a:t>
            </a:r>
          </a:p>
          <a:p>
            <a:pPr algn="ctr"/>
            <a:r>
              <a:rPr lang="it-IT" sz="1400" dirty="0" smtClean="0"/>
              <a:t>90</a:t>
            </a:r>
            <a:endParaRPr lang="it-IT" sz="1400" dirty="0"/>
          </a:p>
        </p:txBody>
      </p:sp>
      <p:sp>
        <p:nvSpPr>
          <p:cNvPr id="22" name="Rettangolo 21"/>
          <p:cNvSpPr/>
          <p:nvPr/>
        </p:nvSpPr>
        <p:spPr>
          <a:xfrm>
            <a:off x="4214810" y="5357826"/>
            <a:ext cx="714380" cy="13849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sz="1400" dirty="0" smtClean="0"/>
              <a:t>14</a:t>
            </a:r>
          </a:p>
          <a:p>
            <a:pPr algn="ctr"/>
            <a:r>
              <a:rPr lang="it-IT" sz="1400" dirty="0" smtClean="0"/>
              <a:t>26</a:t>
            </a:r>
          </a:p>
          <a:p>
            <a:pPr algn="ctr"/>
            <a:r>
              <a:rPr lang="it-IT" sz="1400" dirty="0" smtClean="0"/>
              <a:t>50</a:t>
            </a:r>
          </a:p>
          <a:p>
            <a:pPr algn="ctr"/>
            <a:r>
              <a:rPr lang="it-IT" sz="1400" dirty="0" smtClean="0"/>
              <a:t>66</a:t>
            </a:r>
          </a:p>
          <a:p>
            <a:pPr algn="ctr"/>
            <a:endParaRPr lang="it-IT" sz="1400" dirty="0" smtClean="0"/>
          </a:p>
          <a:p>
            <a:pPr algn="ctr"/>
            <a:r>
              <a:rPr lang="it-IT" sz="1400" b="1" dirty="0" smtClean="0"/>
              <a:t>39</a:t>
            </a:r>
            <a:endParaRPr lang="it-IT" sz="1400" b="1" dirty="0"/>
          </a:p>
        </p:txBody>
      </p:sp>
      <p:sp>
        <p:nvSpPr>
          <p:cNvPr id="29" name="Rettangolo 28"/>
          <p:cNvSpPr/>
          <p:nvPr/>
        </p:nvSpPr>
        <p:spPr>
          <a:xfrm>
            <a:off x="6237262" y="1500174"/>
            <a:ext cx="1431802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just"/>
            <a:r>
              <a:rPr lang="it-IT" sz="2400" u="sng" dirty="0" smtClean="0"/>
              <a:t>Mediana</a:t>
            </a:r>
          </a:p>
        </p:txBody>
      </p:sp>
      <p:sp>
        <p:nvSpPr>
          <p:cNvPr id="30" name="Rettangolo 29"/>
          <p:cNvSpPr/>
          <p:nvPr/>
        </p:nvSpPr>
        <p:spPr>
          <a:xfrm>
            <a:off x="1214414" y="1467137"/>
            <a:ext cx="976549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sz="2400" u="sng" dirty="0" smtClean="0"/>
              <a:t>Moda</a:t>
            </a:r>
            <a:endParaRPr lang="it-IT" sz="2400" dirty="0"/>
          </a:p>
        </p:txBody>
      </p:sp>
      <p:sp>
        <p:nvSpPr>
          <p:cNvPr id="31" name="Rettangolo 30"/>
          <p:cNvSpPr/>
          <p:nvPr/>
        </p:nvSpPr>
        <p:spPr>
          <a:xfrm>
            <a:off x="3786182" y="1500174"/>
            <a:ext cx="1257075" cy="46166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sz="2400" b="1" u="sng" dirty="0" smtClean="0"/>
              <a:t>Media</a:t>
            </a:r>
            <a:r>
              <a:rPr lang="it-IT" sz="2400" b="1" dirty="0" smtClean="0"/>
              <a:t> </a:t>
            </a:r>
            <a:endParaRPr lang="it-IT" sz="24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357158" y="1014225"/>
            <a:ext cx="84296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dirty="0" smtClean="0">
                <a:latin typeface="Tahoma" pitchFamily="34" charset="0"/>
                <a:cs typeface="Times New Roman" pitchFamily="18" charset="0"/>
              </a:rPr>
              <a:t>La matrice dei dati contiene tutte le informazioni che sono state rilevate sulle </a:t>
            </a:r>
            <a:r>
              <a:rPr lang="it-IT" i="1" dirty="0" smtClean="0">
                <a:latin typeface="Tahoma" pitchFamily="34" charset="0"/>
                <a:cs typeface="Times New Roman" pitchFamily="18" charset="0"/>
              </a:rPr>
              <a:t>N</a:t>
            </a:r>
            <a:r>
              <a:rPr lang="it-IT" dirty="0" smtClean="0">
                <a:latin typeface="Tahoma" pitchFamily="34" charset="0"/>
                <a:cs typeface="Times New Roman" pitchFamily="18" charset="0"/>
              </a:rPr>
              <a:t> unità statistiche </a:t>
            </a:r>
            <a:r>
              <a:rPr lang="it-IT" i="1" dirty="0" smtClean="0">
                <a:latin typeface="Tahoma" pitchFamily="34" charset="0"/>
                <a:cs typeface="Times New Roman" pitchFamily="18" charset="0"/>
              </a:rPr>
              <a:t>u</a:t>
            </a:r>
            <a:r>
              <a:rPr lang="it-IT" dirty="0" smtClean="0">
                <a:latin typeface="Tahoma" pitchFamily="34" charset="0"/>
                <a:cs typeface="Times New Roman" pitchFamily="18" charset="0"/>
              </a:rPr>
              <a:t> che compongono la popolazione di riferimento </a:t>
            </a:r>
            <a:r>
              <a:rPr lang="it-IT" i="1" dirty="0" smtClean="0">
                <a:latin typeface="Tahoma" pitchFamily="34" charset="0"/>
                <a:cs typeface="Times New Roman" pitchFamily="18" charset="0"/>
              </a:rPr>
              <a:t>U</a:t>
            </a:r>
            <a:r>
              <a:rPr lang="it-IT" dirty="0" smtClean="0">
                <a:latin typeface="Tahoma" pitchFamily="34" charset="0"/>
                <a:cs typeface="Times New Roman" pitchFamily="18" charset="0"/>
              </a:rPr>
              <a:t>. </a:t>
            </a:r>
            <a:endParaRPr lang="it-IT" dirty="0">
              <a:latin typeface="Tahoma" pitchFamily="34" charset="0"/>
              <a:cs typeface="Times New Roman" pitchFamily="18" charset="0"/>
            </a:endParaRPr>
          </a:p>
        </p:txBody>
      </p:sp>
      <p:sp>
        <p:nvSpPr>
          <p:cNvPr id="5" name="Rettangolo 4"/>
          <p:cNvSpPr/>
          <p:nvPr/>
        </p:nvSpPr>
        <p:spPr>
          <a:xfrm>
            <a:off x="3931730" y="314246"/>
            <a:ext cx="1497526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it-IT" sz="2000" b="1" dirty="0" smtClean="0"/>
              <a:t>In sintesi:</a:t>
            </a:r>
          </a:p>
        </p:txBody>
      </p:sp>
      <p:sp>
        <p:nvSpPr>
          <p:cNvPr id="6" name="Rettangolo 5"/>
          <p:cNvSpPr/>
          <p:nvPr/>
        </p:nvSpPr>
        <p:spPr>
          <a:xfrm>
            <a:off x="428596" y="2000240"/>
            <a:ext cx="83582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dirty="0" smtClean="0">
                <a:latin typeface="Tahoma" pitchFamily="34" charset="0"/>
                <a:cs typeface="Times New Roman" pitchFamily="18" charset="0"/>
              </a:rPr>
              <a:t>Ciascuna delle righe del data set rappresenta il vettore (</a:t>
            </a:r>
            <a:r>
              <a:rPr lang="it-IT" i="1" dirty="0" smtClean="0">
                <a:latin typeface="Tahoma" pitchFamily="34" charset="0"/>
                <a:cs typeface="Times New Roman" pitchFamily="18" charset="0"/>
              </a:rPr>
              <a:t>profilo</a:t>
            </a:r>
            <a:r>
              <a:rPr lang="it-IT" dirty="0" smtClean="0">
                <a:latin typeface="Tahoma" pitchFamily="34" charset="0"/>
                <a:cs typeface="Times New Roman" pitchFamily="18" charset="0"/>
              </a:rPr>
              <a:t>) delle caratteristiche di ogni singola unità statistica mentre ogni colonna contiene i valori (modalità) di ciascuna delle variabili.</a:t>
            </a:r>
            <a:endParaRPr lang="it-IT" dirty="0">
              <a:latin typeface="Tahoma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285720" y="3286124"/>
            <a:ext cx="857256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600" dirty="0" smtClean="0"/>
              <a:t>Strumenti per l’analisi dei dati:</a:t>
            </a:r>
          </a:p>
          <a:p>
            <a:endParaRPr lang="it-IT" sz="1600" dirty="0" smtClean="0"/>
          </a:p>
          <a:p>
            <a:endParaRPr lang="it-IT" sz="1600" dirty="0" smtClean="0"/>
          </a:p>
          <a:p>
            <a:r>
              <a:rPr lang="it-IT" sz="1600" b="1" u="sng" dirty="0" smtClean="0"/>
              <a:t>IBM SPSS </a:t>
            </a:r>
            <a:r>
              <a:rPr lang="it-IT" sz="1600" b="1" u="sng" dirty="0" err="1" smtClean="0"/>
              <a:t>Statistics</a:t>
            </a:r>
            <a:r>
              <a:rPr lang="it-IT" sz="1600" b="1" u="sng" dirty="0" smtClean="0"/>
              <a:t> Base</a:t>
            </a:r>
            <a:r>
              <a:rPr lang="it-IT" sz="1600" u="sng" dirty="0" smtClean="0"/>
              <a:t>: è un pacchetto a larga diffusione soprattutto in ambito aziendale e di ricerca sociale.</a:t>
            </a:r>
          </a:p>
          <a:p>
            <a:endParaRPr lang="it-IT" sz="1600" dirty="0" smtClean="0"/>
          </a:p>
          <a:p>
            <a:r>
              <a:rPr lang="it-IT" sz="1600" b="1" dirty="0" smtClean="0"/>
              <a:t>SAS: </a:t>
            </a:r>
            <a:r>
              <a:rPr lang="it-IT" sz="1600" dirty="0" smtClean="0"/>
              <a:t>diffusione </a:t>
            </a:r>
            <a:r>
              <a:rPr lang="it-IT" sz="1600" dirty="0" smtClean="0"/>
              <a:t>ampia in ambito accademico e in grandi aziende</a:t>
            </a:r>
          </a:p>
          <a:p>
            <a:endParaRPr lang="it-IT" sz="1600" b="1" dirty="0" smtClean="0"/>
          </a:p>
          <a:p>
            <a:r>
              <a:rPr lang="it-IT" sz="1600" b="1" dirty="0" smtClean="0"/>
              <a:t>STATA: </a:t>
            </a:r>
            <a:r>
              <a:rPr lang="it-IT" sz="1600" dirty="0" smtClean="0"/>
              <a:t>è un pacchetto particolarmente diffuso negli ambiti di ricerca economica e medica</a:t>
            </a:r>
          </a:p>
          <a:p>
            <a:endParaRPr lang="it-IT" sz="1600" b="1" dirty="0" smtClean="0"/>
          </a:p>
          <a:p>
            <a:r>
              <a:rPr lang="it-IT" sz="1600" b="1" dirty="0" smtClean="0"/>
              <a:t>MATLAB: </a:t>
            </a:r>
            <a:r>
              <a:rPr lang="it-IT" sz="1600" dirty="0" smtClean="0"/>
              <a:t>è usato spesso nei corsi di econometria. E’ un pacchetto completo per l’econometria </a:t>
            </a:r>
            <a:endParaRPr lang="it-IT" sz="1600" b="1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8575675" y="6453188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4AF92468-1D04-4CD0-A236-1535FCFC14F6}" type="slidenum">
              <a:rPr lang="it-IT" sz="1200">
                <a:solidFill>
                  <a:srgbClr val="000099"/>
                </a:solidFill>
                <a:latin typeface="Tahoma" pitchFamily="34" charset="0"/>
              </a:rPr>
              <a:pPr algn="r" eaLnBrk="0" hangingPunct="0"/>
              <a:t>8</a:t>
            </a:fld>
            <a:endParaRPr lang="it-IT" sz="1200">
              <a:solidFill>
                <a:srgbClr val="000099"/>
              </a:solidFill>
              <a:latin typeface="Tahoma" pitchFamily="34" charset="0"/>
            </a:endParaRP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947738"/>
            <a:ext cx="7072362" cy="5645340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755650" y="115888"/>
            <a:ext cx="7632700" cy="53816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800" b="0" dirty="0">
                <a:solidFill>
                  <a:schemeClr val="tx1"/>
                </a:solidFill>
                <a:latin typeface="Tahoma" pitchFamily="34" charset="0"/>
              </a:rPr>
              <a:t>ESEMPIO </a:t>
            </a:r>
            <a:r>
              <a:rPr lang="it-IT" sz="2800" b="0" dirty="0" err="1">
                <a:solidFill>
                  <a:schemeClr val="tx1"/>
                </a:solidFill>
                <a:latin typeface="Tahoma" pitchFamily="34" charset="0"/>
              </a:rPr>
              <a:t>DI</a:t>
            </a:r>
            <a:r>
              <a:rPr lang="it-IT" sz="2800" b="0" dirty="0">
                <a:solidFill>
                  <a:schemeClr val="tx1"/>
                </a:solidFill>
                <a:latin typeface="Tahoma" pitchFamily="34" charset="0"/>
              </a:rPr>
              <a:t> MATRICE DEI DATI IN SPSS</a:t>
            </a:r>
          </a:p>
        </p:txBody>
      </p:sp>
      <p:sp>
        <p:nvSpPr>
          <p:cNvPr id="5" name="Ovale 4"/>
          <p:cNvSpPr/>
          <p:nvPr/>
        </p:nvSpPr>
        <p:spPr>
          <a:xfrm>
            <a:off x="1785918" y="1857364"/>
            <a:ext cx="285752" cy="150019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7" name="Connettore 2 6"/>
          <p:cNvCxnSpPr>
            <a:stCxn id="5" idx="2"/>
            <a:endCxn id="8" idx="0"/>
          </p:cNvCxnSpPr>
          <p:nvPr/>
        </p:nvCxnSpPr>
        <p:spPr>
          <a:xfrm rot="10800000" flipV="1">
            <a:off x="567026" y="2607462"/>
            <a:ext cx="1218893" cy="8093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ttangolo 7"/>
          <p:cNvSpPr/>
          <p:nvPr/>
        </p:nvSpPr>
        <p:spPr>
          <a:xfrm>
            <a:off x="205387" y="3416858"/>
            <a:ext cx="723275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it-IT" dirty="0" smtClean="0"/>
              <a:t>Casi </a:t>
            </a:r>
            <a:endParaRPr lang="it-IT" dirty="0"/>
          </a:p>
        </p:txBody>
      </p:sp>
      <p:sp>
        <p:nvSpPr>
          <p:cNvPr id="10" name="Ovale 9"/>
          <p:cNvSpPr/>
          <p:nvPr/>
        </p:nvSpPr>
        <p:spPr>
          <a:xfrm>
            <a:off x="2214546" y="2786058"/>
            <a:ext cx="3143272" cy="2214578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2" name="Connettore 2 11"/>
          <p:cNvCxnSpPr>
            <a:stCxn id="10" idx="2"/>
            <a:endCxn id="13" idx="0"/>
          </p:cNvCxnSpPr>
          <p:nvPr/>
        </p:nvCxnSpPr>
        <p:spPr>
          <a:xfrm rot="10800000" flipV="1">
            <a:off x="678630" y="3893346"/>
            <a:ext cx="1535917" cy="13094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ttangolo 12"/>
          <p:cNvSpPr/>
          <p:nvPr/>
        </p:nvSpPr>
        <p:spPr>
          <a:xfrm>
            <a:off x="71406" y="5202808"/>
            <a:ext cx="1214446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Proprietà sui casi</a:t>
            </a:r>
            <a:endParaRPr lang="it-IT" dirty="0"/>
          </a:p>
        </p:txBody>
      </p:sp>
      <p:sp>
        <p:nvSpPr>
          <p:cNvPr id="17" name="Ovale 16"/>
          <p:cNvSpPr/>
          <p:nvPr/>
        </p:nvSpPr>
        <p:spPr>
          <a:xfrm>
            <a:off x="2714612" y="1643050"/>
            <a:ext cx="1571636" cy="428628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9" name="Connettore 2 18"/>
          <p:cNvCxnSpPr>
            <a:endCxn id="20" idx="3"/>
          </p:cNvCxnSpPr>
          <p:nvPr/>
        </p:nvCxnSpPr>
        <p:spPr>
          <a:xfrm rot="10800000">
            <a:off x="1191320" y="1684840"/>
            <a:ext cx="1451868" cy="1725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ttangolo 19"/>
          <p:cNvSpPr/>
          <p:nvPr/>
        </p:nvSpPr>
        <p:spPr>
          <a:xfrm>
            <a:off x="-32" y="1500174"/>
            <a:ext cx="119135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it-IT" dirty="0" smtClean="0"/>
              <a:t>Variabili 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8575675" y="6453188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992AAE89-FE7E-46AB-93CE-50A1611BD510}" type="slidenum">
              <a:rPr lang="it-IT" sz="1200">
                <a:solidFill>
                  <a:srgbClr val="000099"/>
                </a:solidFill>
                <a:latin typeface="Tahoma" pitchFamily="34" charset="0"/>
              </a:rPr>
              <a:pPr algn="r" eaLnBrk="0" hangingPunct="0"/>
              <a:t>9</a:t>
            </a:fld>
            <a:endParaRPr lang="it-IT" sz="1200">
              <a:solidFill>
                <a:srgbClr val="000099"/>
              </a:solidFill>
              <a:latin typeface="Tahoma" pitchFamily="34" charset="0"/>
            </a:endParaRPr>
          </a:p>
        </p:txBody>
      </p:sp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266700" y="1071546"/>
            <a:ext cx="86106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it-IT" sz="2400" b="0" u="sng" dirty="0" smtClean="0">
                <a:latin typeface="Times New Roman" pitchFamily="18" charset="0"/>
                <a:cs typeface="Times New Roman" pitchFamily="18" charset="0"/>
              </a:rPr>
              <a:t>Data </a:t>
            </a:r>
            <a:r>
              <a:rPr lang="it-IT" sz="2400" b="0" u="sng" dirty="0" err="1">
                <a:latin typeface="Times New Roman" pitchFamily="18" charset="0"/>
                <a:cs typeface="Times New Roman" pitchFamily="18" charset="0"/>
              </a:rPr>
              <a:t>editor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: è la finestra dei </a:t>
            </a:r>
            <a:r>
              <a:rPr lang="it-IT" sz="2400" b="0" u="sng" dirty="0">
                <a:latin typeface="Times New Roman" pitchFamily="18" charset="0"/>
                <a:cs typeface="Times New Roman" pitchFamily="18" charset="0"/>
              </a:rPr>
              <a:t>dati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, dove si possono vedere e modificare i dati che si stanno analizzando. I dati possono essere</a:t>
            </a:r>
            <a:r>
              <a:rPr lang="it-IT" sz="2400" b="0" i="1" dirty="0">
                <a:latin typeface="Times New Roman" pitchFamily="18" charset="0"/>
                <a:cs typeface="Times New Roman" pitchFamily="18" charset="0"/>
              </a:rPr>
              <a:t> imputati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 direttamente nella finestra oppure</a:t>
            </a:r>
            <a:r>
              <a:rPr lang="it-IT" sz="2400" b="0" i="1" dirty="0">
                <a:latin typeface="Times New Roman" pitchFamily="18" charset="0"/>
                <a:cs typeface="Times New Roman" pitchFamily="18" charset="0"/>
              </a:rPr>
              <a:t> importati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 da altri </a:t>
            </a:r>
            <a:r>
              <a:rPr lang="it-IT" sz="2400" b="0" dirty="0" err="1">
                <a:latin typeface="Times New Roman" pitchFamily="18" charset="0"/>
                <a:cs typeface="Times New Roman" pitchFamily="18" charset="0"/>
              </a:rPr>
              <a:t>files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 (VISUALIZZAZIONE DATI/VISUALIZZAZIONE VARIABILI)</a:t>
            </a:r>
          </a:p>
          <a:p>
            <a:pPr algn="just">
              <a:spcBef>
                <a:spcPct val="50000"/>
              </a:spcBef>
              <a:defRPr/>
            </a:pPr>
            <a:endParaRPr lang="it-IT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it-IT" sz="2400" b="0" u="sng" dirty="0" smtClean="0">
                <a:latin typeface="Times New Roman" pitchFamily="18" charset="0"/>
                <a:cs typeface="Times New Roman" pitchFamily="18" charset="0"/>
              </a:rPr>
              <a:t>Output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: è la finestra dei </a:t>
            </a:r>
            <a:r>
              <a:rPr lang="it-IT" sz="2400" b="0" u="sng" dirty="0">
                <a:latin typeface="Times New Roman" pitchFamily="18" charset="0"/>
                <a:cs typeface="Times New Roman" pitchFamily="18" charset="0"/>
              </a:rPr>
              <a:t>risultati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. Le informazioni contenute nella finestra di output si possono stampare, salvare e </a:t>
            </a:r>
            <a:r>
              <a:rPr lang="it-IT" sz="2400" b="0" dirty="0" smtClean="0">
                <a:latin typeface="Times New Roman" pitchFamily="18" charset="0"/>
                <a:cs typeface="Times New Roman" pitchFamily="18" charset="0"/>
              </a:rPr>
              <a:t>modificare.</a:t>
            </a:r>
          </a:p>
          <a:p>
            <a:pPr algn="just">
              <a:spcBef>
                <a:spcPct val="50000"/>
              </a:spcBef>
              <a:defRPr/>
            </a:pPr>
            <a:endParaRPr lang="it-IT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it-IT" sz="2400" b="0" u="sng" dirty="0" err="1" smtClean="0">
                <a:latin typeface="Times New Roman" pitchFamily="18" charset="0"/>
                <a:cs typeface="Times New Roman" pitchFamily="18" charset="0"/>
              </a:rPr>
              <a:t>Syntax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: è la finestra dei </a:t>
            </a:r>
            <a:r>
              <a:rPr lang="it-IT" sz="2400" b="0" u="sng" dirty="0">
                <a:latin typeface="Times New Roman" pitchFamily="18" charset="0"/>
                <a:cs typeface="Times New Roman" pitchFamily="18" charset="0"/>
              </a:rPr>
              <a:t>comandi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. Viene utilizzata per scrivere i comandi in forma estesa. I comandi possono essere direttamente digitati nella finestra oppure inseriti tramite le cd. “finestre di dialogo” dei comandi stessi, utilizzando il tasto INCOLLA (paste, in alcune versioni del programma). </a:t>
            </a:r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755650" y="298450"/>
            <a:ext cx="7632700" cy="5381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800" b="0" dirty="0">
                <a:latin typeface="Tahoma" pitchFamily="34" charset="0"/>
              </a:rPr>
              <a:t>LE TRE FINESTRE </a:t>
            </a:r>
            <a:r>
              <a:rPr lang="it-IT" sz="2800" b="0" dirty="0" err="1">
                <a:latin typeface="Tahoma" pitchFamily="34" charset="0"/>
              </a:rPr>
              <a:t>DI</a:t>
            </a:r>
            <a:r>
              <a:rPr lang="it-IT" sz="2800" b="0" dirty="0">
                <a:latin typeface="Tahoma" pitchFamily="34" charset="0"/>
              </a:rPr>
              <a:t> SPSS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8575675" y="6453188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992AAE89-FE7E-46AB-93CE-50A1611BD510}" type="slidenum">
              <a:rPr lang="it-IT" sz="1200">
                <a:solidFill>
                  <a:srgbClr val="000099"/>
                </a:solidFill>
                <a:latin typeface="Tahoma" pitchFamily="34" charset="0"/>
              </a:rPr>
              <a:pPr algn="r" eaLnBrk="0" hangingPunct="0"/>
              <a:t>10</a:t>
            </a:fld>
            <a:endParaRPr lang="it-IT" sz="1200">
              <a:solidFill>
                <a:srgbClr val="000099"/>
              </a:solidFill>
              <a:latin typeface="Tahoma" pitchFamily="34" charset="0"/>
            </a:endParaRPr>
          </a:p>
        </p:txBody>
      </p:sp>
      <p:sp>
        <p:nvSpPr>
          <p:cNvPr id="202756" name="Text Box 4"/>
          <p:cNvSpPr txBox="1">
            <a:spLocks noChangeArrowheads="1"/>
          </p:cNvSpPr>
          <p:nvPr/>
        </p:nvSpPr>
        <p:spPr bwMode="auto">
          <a:xfrm>
            <a:off x="266700" y="1071546"/>
            <a:ext cx="8610600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it-IT" sz="2400" b="0" u="sng" dirty="0" smtClean="0">
                <a:latin typeface="Times New Roman" pitchFamily="18" charset="0"/>
                <a:cs typeface="Times New Roman" pitchFamily="18" charset="0"/>
              </a:rPr>
              <a:t>Data </a:t>
            </a:r>
            <a:r>
              <a:rPr lang="it-IT" sz="2400" b="0" u="sng" dirty="0" err="1">
                <a:latin typeface="Times New Roman" pitchFamily="18" charset="0"/>
                <a:cs typeface="Times New Roman" pitchFamily="18" charset="0"/>
              </a:rPr>
              <a:t>editor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: è la finestra dei </a:t>
            </a:r>
            <a:r>
              <a:rPr lang="it-IT" sz="2400" b="0" u="sng" dirty="0">
                <a:latin typeface="Times New Roman" pitchFamily="18" charset="0"/>
                <a:cs typeface="Times New Roman" pitchFamily="18" charset="0"/>
              </a:rPr>
              <a:t>dati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, dove si possono vedere e modificare i dati che si stanno analizzando. I dati possono essere</a:t>
            </a:r>
            <a:r>
              <a:rPr lang="it-IT" sz="2400" b="0" i="1" dirty="0">
                <a:latin typeface="Times New Roman" pitchFamily="18" charset="0"/>
                <a:cs typeface="Times New Roman" pitchFamily="18" charset="0"/>
              </a:rPr>
              <a:t> imputati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 direttamente nella finestra oppure</a:t>
            </a:r>
            <a:r>
              <a:rPr lang="it-IT" sz="2400" b="0" i="1" dirty="0">
                <a:latin typeface="Times New Roman" pitchFamily="18" charset="0"/>
                <a:cs typeface="Times New Roman" pitchFamily="18" charset="0"/>
              </a:rPr>
              <a:t> importati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 da altri </a:t>
            </a:r>
            <a:r>
              <a:rPr lang="it-IT" sz="2400" b="0" dirty="0" err="1">
                <a:latin typeface="Times New Roman" pitchFamily="18" charset="0"/>
                <a:cs typeface="Times New Roman" pitchFamily="18" charset="0"/>
              </a:rPr>
              <a:t>files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 (VISUALIZZAZIONE DATI/VISUALIZZAZIONE VARIABILI)</a:t>
            </a:r>
          </a:p>
          <a:p>
            <a:pPr algn="just">
              <a:spcBef>
                <a:spcPct val="50000"/>
              </a:spcBef>
              <a:defRPr/>
            </a:pPr>
            <a:endParaRPr lang="it-IT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it-IT" sz="2400" b="0" u="sng" dirty="0" smtClean="0">
                <a:latin typeface="Times New Roman" pitchFamily="18" charset="0"/>
                <a:cs typeface="Times New Roman" pitchFamily="18" charset="0"/>
              </a:rPr>
              <a:t>Output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: è la finestra dei </a:t>
            </a:r>
            <a:r>
              <a:rPr lang="it-IT" sz="2400" b="0" u="sng" dirty="0">
                <a:latin typeface="Times New Roman" pitchFamily="18" charset="0"/>
                <a:cs typeface="Times New Roman" pitchFamily="18" charset="0"/>
              </a:rPr>
              <a:t>risultati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. Le informazioni contenute nella finestra di output si possono stampare, salvare e </a:t>
            </a:r>
            <a:r>
              <a:rPr lang="it-IT" sz="2400" b="0" dirty="0" smtClean="0">
                <a:latin typeface="Times New Roman" pitchFamily="18" charset="0"/>
                <a:cs typeface="Times New Roman" pitchFamily="18" charset="0"/>
              </a:rPr>
              <a:t>modificare.</a:t>
            </a:r>
          </a:p>
          <a:p>
            <a:pPr algn="just">
              <a:spcBef>
                <a:spcPct val="50000"/>
              </a:spcBef>
              <a:defRPr/>
            </a:pPr>
            <a:endParaRPr lang="it-IT" sz="2400" u="sng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it-IT" sz="2400" b="0" u="sng" dirty="0" err="1" smtClean="0">
                <a:latin typeface="Times New Roman" pitchFamily="18" charset="0"/>
                <a:cs typeface="Times New Roman" pitchFamily="18" charset="0"/>
              </a:rPr>
              <a:t>Syntax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: è la finestra dei </a:t>
            </a:r>
            <a:r>
              <a:rPr lang="it-IT" sz="2400" b="0" u="sng" dirty="0">
                <a:latin typeface="Times New Roman" pitchFamily="18" charset="0"/>
                <a:cs typeface="Times New Roman" pitchFamily="18" charset="0"/>
              </a:rPr>
              <a:t>comandi</a:t>
            </a:r>
            <a:r>
              <a:rPr lang="it-IT" sz="2400" b="0" dirty="0">
                <a:latin typeface="Times New Roman" pitchFamily="18" charset="0"/>
                <a:cs typeface="Times New Roman" pitchFamily="18" charset="0"/>
              </a:rPr>
              <a:t>. Viene utilizzata per scrivere i comandi in forma estesa. I comandi possono essere direttamente digitati nella finestra oppure inseriti tramite le cd. “finestre di dialogo” dei comandi stessi, utilizzando il tasto INCOLLA (paste, in alcune versioni del programma). </a:t>
            </a:r>
          </a:p>
        </p:txBody>
      </p:sp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755650" y="298450"/>
            <a:ext cx="7632700" cy="538163"/>
          </a:xfrm>
          <a:prstGeom prst="rect">
            <a:avLst/>
          </a:prstGeom>
          <a:solidFill>
            <a:schemeClr val="accent1"/>
          </a:solidFill>
          <a:ln w="190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800" b="0" dirty="0">
                <a:latin typeface="Tahoma" pitchFamily="34" charset="0"/>
              </a:rPr>
              <a:t>LE TRE FINESTRE </a:t>
            </a:r>
            <a:r>
              <a:rPr lang="it-IT" sz="2800" b="0" dirty="0" err="1">
                <a:latin typeface="Tahoma" pitchFamily="34" charset="0"/>
              </a:rPr>
              <a:t>DI</a:t>
            </a:r>
            <a:r>
              <a:rPr lang="it-IT" sz="2800" b="0" dirty="0">
                <a:latin typeface="Tahoma" pitchFamily="34" charset="0"/>
              </a:rPr>
              <a:t> SPSS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8575675" y="6453188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2821551E-61EA-4DBC-8D0F-F9E02A6F7ED2}" type="slidenum">
              <a:rPr lang="it-IT" sz="1200">
                <a:solidFill>
                  <a:srgbClr val="000099"/>
                </a:solidFill>
                <a:latin typeface="Tahoma" pitchFamily="34" charset="0"/>
              </a:rPr>
              <a:pPr algn="r" eaLnBrk="0" hangingPunct="0"/>
              <a:t>11</a:t>
            </a:fld>
            <a:endParaRPr lang="it-IT" sz="1200">
              <a:solidFill>
                <a:srgbClr val="000099"/>
              </a:solidFill>
              <a:latin typeface="Tahoma" pitchFamily="34" charset="0"/>
            </a:endParaRPr>
          </a:p>
        </p:txBody>
      </p:sp>
      <p:pic>
        <p:nvPicPr>
          <p:cNvPr id="1433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857232"/>
            <a:ext cx="7358114" cy="5081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 Box 6"/>
          <p:cNvSpPr txBox="1">
            <a:spLocks noChangeArrowheads="1"/>
          </p:cNvSpPr>
          <p:nvPr/>
        </p:nvSpPr>
        <p:spPr bwMode="auto">
          <a:xfrm>
            <a:off x="755650" y="298450"/>
            <a:ext cx="7632700" cy="400110"/>
          </a:xfrm>
          <a:prstGeom prst="rect">
            <a:avLst/>
          </a:prstGeom>
          <a:solidFill>
            <a:srgbClr val="92D050"/>
          </a:solidFill>
          <a:ln w="190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000" b="0" dirty="0">
                <a:latin typeface="Tahoma" pitchFamily="34" charset="0"/>
              </a:rPr>
              <a:t>COME SI APRE UN DATASET GIA’ ESISTENTE</a:t>
            </a:r>
          </a:p>
        </p:txBody>
      </p:sp>
      <p:pic>
        <p:nvPicPr>
          <p:cNvPr id="1434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67100" y="2867025"/>
            <a:ext cx="3314700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tangolo 5"/>
          <p:cNvSpPr/>
          <p:nvPr/>
        </p:nvSpPr>
        <p:spPr>
          <a:xfrm>
            <a:off x="1428728" y="6215082"/>
            <a:ext cx="2571752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dirty="0" smtClean="0">
                <a:latin typeface="Tahoma" pitchFamily="34" charset="0"/>
              </a:rPr>
              <a:t>File &gt; open&gt; date</a:t>
            </a:r>
            <a:endParaRPr lang="it-IT" dirty="0">
              <a:latin typeface="Tahoma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4786330" y="6215082"/>
            <a:ext cx="3857636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dirty="0" smtClean="0">
                <a:latin typeface="Tahoma" pitchFamily="34" charset="0"/>
              </a:rPr>
              <a:t>Nome file &gt; tipo file&gt; </a:t>
            </a:r>
            <a:r>
              <a:rPr lang="it-IT" dirty="0" err="1" smtClean="0">
                <a:latin typeface="Tahoma" pitchFamily="34" charset="0"/>
              </a:rPr>
              <a:t>spss</a:t>
            </a:r>
            <a:r>
              <a:rPr lang="it-IT" dirty="0" smtClean="0">
                <a:latin typeface="Tahoma" pitchFamily="34" charset="0"/>
              </a:rPr>
              <a:t>/</a:t>
            </a:r>
            <a:r>
              <a:rPr lang="it-IT" dirty="0" err="1" smtClean="0">
                <a:latin typeface="Tahoma" pitchFamily="34" charset="0"/>
              </a:rPr>
              <a:t>excel</a:t>
            </a:r>
            <a:endParaRPr lang="it-IT" dirty="0">
              <a:latin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8575675" y="6453188"/>
            <a:ext cx="533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 eaLnBrk="0" hangingPunct="0"/>
            <a:fld id="{7749B2EF-4EFE-4499-8986-8DFE9DF5B32E}" type="slidenum">
              <a:rPr lang="it-IT" sz="1200">
                <a:solidFill>
                  <a:srgbClr val="000099"/>
                </a:solidFill>
                <a:latin typeface="Tahoma" pitchFamily="34" charset="0"/>
              </a:rPr>
              <a:pPr algn="r" eaLnBrk="0" hangingPunct="0"/>
              <a:t>12</a:t>
            </a:fld>
            <a:endParaRPr lang="it-IT" sz="1200">
              <a:solidFill>
                <a:srgbClr val="000099"/>
              </a:solidFill>
              <a:latin typeface="Tahoma" pitchFamily="34" charset="0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755650" y="115888"/>
            <a:ext cx="7632700" cy="538162"/>
          </a:xfrm>
          <a:prstGeom prst="rect">
            <a:avLst/>
          </a:prstGeom>
          <a:solidFill>
            <a:srgbClr val="92D050"/>
          </a:solidFill>
          <a:ln w="19050">
            <a:solidFill>
              <a:srgbClr val="0000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800" b="0">
                <a:latin typeface="Tahoma" pitchFamily="34" charset="0"/>
              </a:rPr>
              <a:t>I COMANDI DI SPSS</a:t>
            </a:r>
          </a:p>
        </p:txBody>
      </p:sp>
      <p:sp>
        <p:nvSpPr>
          <p:cNvPr id="237572" name="Text Box 4"/>
          <p:cNvSpPr txBox="1">
            <a:spLocks noChangeArrowheads="1"/>
          </p:cNvSpPr>
          <p:nvPr/>
        </p:nvSpPr>
        <p:spPr bwMode="auto">
          <a:xfrm>
            <a:off x="114300" y="908050"/>
            <a:ext cx="8915400" cy="5324535"/>
          </a:xfrm>
          <a:prstGeom prst="rect">
            <a:avLst/>
          </a:prstGeom>
          <a:noFill/>
          <a:ln w="2540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2000" b="0" dirty="0">
                <a:latin typeface="Tahoma" pitchFamily="34" charset="0"/>
              </a:rPr>
              <a:t>SI RICHIAMANO TRAMITE LE FINESTRE </a:t>
            </a:r>
            <a:r>
              <a:rPr lang="it-IT" sz="2000" b="0" dirty="0" err="1">
                <a:latin typeface="Tahoma" pitchFamily="34" charset="0"/>
              </a:rPr>
              <a:t>DI</a:t>
            </a:r>
            <a:r>
              <a:rPr lang="it-IT" sz="2000" b="0" dirty="0">
                <a:latin typeface="Tahoma" pitchFamily="34" charset="0"/>
              </a:rPr>
              <a:t> DIALOGO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dirty="0">
                <a:latin typeface="Tahoma" pitchFamily="34" charset="0"/>
              </a:rPr>
              <a:t>OPPURE LA SINTASSI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u="sng" dirty="0">
                <a:latin typeface="Tahoma" pitchFamily="34" charset="0"/>
              </a:rPr>
              <a:t>Comandi di definizione dei dati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dirty="0">
                <a:latin typeface="Tahoma" pitchFamily="34" charset="0"/>
              </a:rPr>
              <a:t>Forniscono informazioni sulle variabili e la loro locazione nel file di dati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1" dirty="0">
                <a:latin typeface="Tahoma" pitchFamily="34" charset="0"/>
              </a:rPr>
              <a:t>VARIABLE LABELS</a:t>
            </a:r>
            <a:r>
              <a:rPr lang="it-IT" sz="2000" b="0" dirty="0">
                <a:latin typeface="Tahoma" pitchFamily="34" charset="0"/>
              </a:rPr>
              <a:t>, VALUE LABELS, MISSING VALUE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u="sng" dirty="0">
                <a:latin typeface="Tahoma" pitchFamily="34" charset="0"/>
              </a:rPr>
              <a:t>Comandi di trasformazione dei dati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dirty="0">
                <a:latin typeface="Tahoma" pitchFamily="34" charset="0"/>
              </a:rPr>
              <a:t>Permettono di creare nuove variabili, modificare quelle già esistenti o selezionare un sottocampione per le analisi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dirty="0">
                <a:latin typeface="Tahoma" pitchFamily="34" charset="0"/>
              </a:rPr>
              <a:t>COMPUTE, </a:t>
            </a:r>
            <a:r>
              <a:rPr lang="it-IT" sz="2000" b="1" dirty="0">
                <a:latin typeface="Tahoma" pitchFamily="34" charset="0"/>
              </a:rPr>
              <a:t>RECODE</a:t>
            </a:r>
            <a:r>
              <a:rPr lang="it-IT" sz="2000" b="0" dirty="0">
                <a:latin typeface="Tahoma" pitchFamily="34" charset="0"/>
              </a:rPr>
              <a:t>, IF, SELECT IF, SPLIT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u="sng" dirty="0">
                <a:latin typeface="Tahoma" pitchFamily="34" charset="0"/>
              </a:rPr>
              <a:t>Comandi che attivano procedure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0" dirty="0">
                <a:latin typeface="Tahoma" pitchFamily="34" charset="0"/>
              </a:rPr>
              <a:t>Restituiscono tabelle di frequenza, grafici, calcolo di indici, ecc.</a:t>
            </a:r>
          </a:p>
          <a:p>
            <a:pPr algn="ctr">
              <a:spcBef>
                <a:spcPct val="50000"/>
              </a:spcBef>
              <a:defRPr/>
            </a:pPr>
            <a:r>
              <a:rPr lang="it-IT" sz="2000" b="1" dirty="0">
                <a:latin typeface="Tahoma" pitchFamily="34" charset="0"/>
              </a:rPr>
              <a:t>FREQUENCIES</a:t>
            </a:r>
            <a:r>
              <a:rPr lang="it-IT" sz="2000" b="0" dirty="0">
                <a:latin typeface="Tahoma" pitchFamily="34" charset="0"/>
              </a:rPr>
              <a:t>, CROSSTABS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000100" y="500042"/>
            <a:ext cx="7358114" cy="92333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it-IT" dirty="0" smtClean="0"/>
              <a:t>In fase di analisi </a:t>
            </a:r>
            <a:r>
              <a:rPr lang="it-IT" dirty="0" err="1" smtClean="0"/>
              <a:t>monovariata</a:t>
            </a:r>
            <a:r>
              <a:rPr lang="it-IT" dirty="0" smtClean="0"/>
              <a:t> si analizzano </a:t>
            </a:r>
            <a:r>
              <a:rPr lang="it-IT" b="1" dirty="0" smtClean="0"/>
              <a:t>le frequenze </a:t>
            </a:r>
            <a:r>
              <a:rPr lang="it-IT" dirty="0" smtClean="0"/>
              <a:t>e si producono </a:t>
            </a:r>
            <a:r>
              <a:rPr lang="it-IT" b="1" dirty="0" smtClean="0"/>
              <a:t>rappresentazioni grafiche </a:t>
            </a:r>
            <a:r>
              <a:rPr lang="it-IT" dirty="0" smtClean="0"/>
              <a:t>o si producono </a:t>
            </a:r>
            <a:r>
              <a:rPr lang="it-IT" u="sng" dirty="0" smtClean="0"/>
              <a:t>valori caratteristici</a:t>
            </a:r>
            <a:endParaRPr lang="it-IT" u="sng" dirty="0"/>
          </a:p>
        </p:txBody>
      </p:sp>
      <p:sp>
        <p:nvSpPr>
          <p:cNvPr id="7" name="Rettangolo 6"/>
          <p:cNvSpPr/>
          <p:nvPr/>
        </p:nvSpPr>
        <p:spPr>
          <a:xfrm>
            <a:off x="500034" y="2012944"/>
            <a:ext cx="8072494" cy="34163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Le tecniche di analisi </a:t>
            </a:r>
            <a:r>
              <a:rPr lang="it-IT" sz="2400" dirty="0" err="1" smtClean="0">
                <a:latin typeface="Times New Roman" pitchFamily="18" charset="0"/>
                <a:cs typeface="Times New Roman" pitchFamily="18" charset="0"/>
              </a:rPr>
              <a:t>monovariata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it-IT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it-IT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2400" i="1" dirty="0" smtClean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-sono finalizzate ad un’analisi puramente </a:t>
            </a:r>
            <a:r>
              <a:rPr lang="it-IT" sz="2400" u="sng" dirty="0" smtClean="0">
                <a:latin typeface="Times New Roman" pitchFamily="18" charset="0"/>
                <a:cs typeface="Times New Roman" pitchFamily="18" charset="0"/>
              </a:rPr>
              <a:t>descrittiva</a:t>
            </a: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 del fenomeno studiato;</a:t>
            </a:r>
            <a:br>
              <a:rPr lang="it-IT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-prendono in considerazione una sola variabile per volta (cioè considerano separatamente le colonne della matrice);</a:t>
            </a:r>
            <a:br>
              <a:rPr lang="it-IT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it-IT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it-IT" sz="2400" dirty="0" smtClean="0">
                <a:latin typeface="Times New Roman" pitchFamily="18" charset="0"/>
                <a:cs typeface="Times New Roman" pitchFamily="18" charset="0"/>
              </a:rPr>
              <a:t>-illustrano come la variabile è distribuita tra i casi rilevati.</a:t>
            </a:r>
            <a:endParaRPr lang="it-IT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1785918" y="273586"/>
            <a:ext cx="5357850" cy="3693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it-IT" dirty="0" smtClean="0">
                <a:latin typeface="Tahoma" pitchFamily="34" charset="0"/>
              </a:rPr>
              <a:t>DEFINIZIONE </a:t>
            </a:r>
            <a:r>
              <a:rPr lang="it-IT" dirty="0" err="1" smtClean="0">
                <a:latin typeface="Tahoma" pitchFamily="34" charset="0"/>
              </a:rPr>
              <a:t>DI</a:t>
            </a:r>
            <a:r>
              <a:rPr lang="it-IT" dirty="0" smtClean="0">
                <a:latin typeface="Tahoma" pitchFamily="34" charset="0"/>
              </a:rPr>
              <a:t> DISTRIBUZIONE </a:t>
            </a:r>
            <a:r>
              <a:rPr lang="it-IT" dirty="0" err="1" smtClean="0">
                <a:latin typeface="Tahoma" pitchFamily="34" charset="0"/>
              </a:rPr>
              <a:t>DI</a:t>
            </a:r>
            <a:r>
              <a:rPr lang="it-IT" dirty="0" smtClean="0">
                <a:latin typeface="Tahoma" pitchFamily="34" charset="0"/>
              </a:rPr>
              <a:t> FREQUENZA:</a:t>
            </a:r>
            <a:endParaRPr lang="it-IT" dirty="0">
              <a:latin typeface="Tahoma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500034" y="1071546"/>
            <a:ext cx="82153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La distribuzione di frequenza di una variabile è una rappresentazione tabellare, in cui ad ogni modalità della variabile oggetto di studio viene associata la frequenza con la quale essa si presenta nel data set.</a:t>
            </a:r>
            <a:endParaRPr lang="it-IT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Immagine 8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2214554"/>
            <a:ext cx="7572428" cy="2590813"/>
          </a:xfrm>
          <a:prstGeom prst="rect">
            <a:avLst/>
          </a:prstGeom>
          <a:noFill/>
        </p:spPr>
      </p:pic>
      <p:sp>
        <p:nvSpPr>
          <p:cNvPr id="16" name="Ovale 15"/>
          <p:cNvSpPr/>
          <p:nvPr/>
        </p:nvSpPr>
        <p:spPr>
          <a:xfrm>
            <a:off x="3214678" y="2143116"/>
            <a:ext cx="2857520" cy="278608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2857488" y="5143512"/>
            <a:ext cx="3413122" cy="3968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2000" b="0" u="sng" dirty="0">
                <a:latin typeface="Tahoma" pitchFamily="34" charset="0"/>
              </a:rPr>
              <a:t>Dalla finestre di dialogo:</a:t>
            </a:r>
          </a:p>
        </p:txBody>
      </p:sp>
      <p:sp>
        <p:nvSpPr>
          <p:cNvPr id="19" name="Rettangolo 18"/>
          <p:cNvSpPr/>
          <p:nvPr/>
        </p:nvSpPr>
        <p:spPr>
          <a:xfrm>
            <a:off x="1714496" y="5854503"/>
            <a:ext cx="5500710" cy="369332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dirty="0" smtClean="0">
                <a:latin typeface="Tahoma" pitchFamily="34" charset="0"/>
              </a:rPr>
              <a:t>Analizza &gt; Statistiche descrittive &gt; Frequenze</a:t>
            </a:r>
            <a:endParaRPr lang="it-IT" dirty="0">
              <a:latin typeface="Tahoma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42900" y="1022978"/>
            <a:ext cx="84582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it-IT" b="1" dirty="0">
                <a:latin typeface="Tahoma" pitchFamily="34" charset="0"/>
              </a:rPr>
              <a:t>Al fine di descrivere le distribuzioni di frequenza si fa uso di:</a:t>
            </a:r>
            <a:endParaRPr lang="it-IT" b="1" dirty="0"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it-IT" b="0" dirty="0">
                <a:latin typeface="Tahoma" pitchFamily="34" charset="0"/>
              </a:rPr>
              <a:t>-</a:t>
            </a:r>
            <a:r>
              <a:rPr lang="it-IT" b="0" dirty="0">
                <a:cs typeface="Times New Roman" pitchFamily="18" charset="0"/>
              </a:rPr>
              <a:t> </a:t>
            </a:r>
            <a:r>
              <a:rPr lang="it-IT" b="0" dirty="0">
                <a:latin typeface="Tahoma" pitchFamily="34" charset="0"/>
              </a:rPr>
              <a:t>rappresentazioni tabulari e grafiche.</a:t>
            </a:r>
            <a:endParaRPr lang="it-IT" b="0" dirty="0">
              <a:cs typeface="Times New Roman" pitchFamily="18" charset="0"/>
            </a:endParaRPr>
          </a:p>
          <a:p>
            <a:pPr algn="just">
              <a:spcBef>
                <a:spcPct val="50000"/>
              </a:spcBef>
              <a:defRPr/>
            </a:pPr>
            <a:r>
              <a:rPr lang="it-IT" b="0" dirty="0">
                <a:latin typeface="Tahoma" pitchFamily="34" charset="0"/>
              </a:rPr>
              <a:t>- valori caratteristici che forniscono informazioni sintetiche su determinati aspetti  della distribuzione</a:t>
            </a:r>
            <a:r>
              <a:rPr lang="it-IT" b="0" dirty="0" smtClean="0">
                <a:latin typeface="Tahoma" pitchFamily="34" charset="0"/>
              </a:rPr>
              <a:t>.</a:t>
            </a:r>
            <a:endParaRPr lang="it-IT" b="0" dirty="0">
              <a:cs typeface="Times New Roman" pitchFamily="18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571472" y="2714636"/>
            <a:ext cx="7696200" cy="106182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b="0" dirty="0">
                <a:latin typeface="Tahoma" pitchFamily="34" charset="0"/>
              </a:rPr>
              <a:t>L’applicabilità delle diverse tecniche di analisi dipende dal tipo di variabile presa in esame: nominale, ordinale, cardinale.</a:t>
            </a:r>
            <a:endParaRPr lang="it-IT" b="0" dirty="0">
              <a:cs typeface="Times New Roman" pitchFamily="18" charset="0"/>
            </a:endParaRPr>
          </a:p>
          <a:p>
            <a:pPr>
              <a:spcBef>
                <a:spcPct val="50000"/>
              </a:spcBef>
              <a:defRPr/>
            </a:pPr>
            <a:endParaRPr lang="it-IT" b="0" dirty="0"/>
          </a:p>
        </p:txBody>
      </p:sp>
      <p:sp>
        <p:nvSpPr>
          <p:cNvPr id="8" name="Rettangolo 7"/>
          <p:cNvSpPr/>
          <p:nvPr/>
        </p:nvSpPr>
        <p:spPr>
          <a:xfrm>
            <a:off x="3187005" y="285728"/>
            <a:ext cx="2134815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it-IT" sz="2400" dirty="0" smtClean="0">
                <a:latin typeface="Tahoma" pitchFamily="34" charset="0"/>
              </a:rPr>
              <a:t>Modalità d’uso</a:t>
            </a:r>
            <a:endParaRPr lang="it-IT" sz="2400" dirty="0"/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152400" y="4052895"/>
            <a:ext cx="88392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2800" b="0" dirty="0">
                <a:latin typeface="Tahoma" pitchFamily="34" charset="0"/>
              </a:rPr>
              <a:t>Quali strumenti di analisi statistica si possono usare?</a:t>
            </a:r>
          </a:p>
        </p:txBody>
      </p:sp>
      <p:graphicFrame>
        <p:nvGraphicFramePr>
          <p:cNvPr id="1026" name="Object 6"/>
          <p:cNvGraphicFramePr>
            <a:graphicFrameLocks noChangeAspect="1"/>
          </p:cNvGraphicFramePr>
          <p:nvPr/>
        </p:nvGraphicFramePr>
        <p:xfrm>
          <a:off x="1522432" y="4833957"/>
          <a:ext cx="5764212" cy="1452563"/>
        </p:xfrm>
        <a:graphic>
          <a:graphicData uri="http://schemas.openxmlformats.org/presentationml/2006/ole">
            <p:oleObj spid="_x0000_s1026" name="Worksheet" r:id="rId3" imgW="5076996" imgH="1304986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tangolo 5"/>
          <p:cNvSpPr/>
          <p:nvPr/>
        </p:nvSpPr>
        <p:spPr>
          <a:xfrm>
            <a:off x="3064291" y="142852"/>
            <a:ext cx="2722155" cy="46166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sz="2400" dirty="0" smtClean="0">
                <a:latin typeface="Tahoma" pitchFamily="34" charset="0"/>
              </a:rPr>
              <a:t>Grafici </a:t>
            </a:r>
            <a:r>
              <a:rPr lang="it-IT" sz="2400" dirty="0" err="1" smtClean="0">
                <a:latin typeface="Tahoma" pitchFamily="34" charset="0"/>
              </a:rPr>
              <a:t>monovariati</a:t>
            </a:r>
            <a:endParaRPr lang="it-IT" sz="2400" dirty="0">
              <a:latin typeface="Tahoma" pitchFamily="34" charset="0"/>
            </a:endParaRPr>
          </a:p>
        </p:txBody>
      </p:sp>
      <p:sp>
        <p:nvSpPr>
          <p:cNvPr id="7" name="Rettangolo 6"/>
          <p:cNvSpPr/>
          <p:nvPr/>
        </p:nvSpPr>
        <p:spPr>
          <a:xfrm>
            <a:off x="3143240" y="845090"/>
            <a:ext cx="26656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dirty="0" smtClean="0">
                <a:latin typeface="Tahoma" pitchFamily="34" charset="0"/>
              </a:rPr>
              <a:t>Dalla finestre di dialogo:</a:t>
            </a:r>
            <a:endParaRPr lang="it-IT" dirty="0">
              <a:latin typeface="Tahoma" pitchFamily="34" charset="0"/>
            </a:endParaRPr>
          </a:p>
        </p:txBody>
      </p:sp>
      <p:sp>
        <p:nvSpPr>
          <p:cNvPr id="8" name="Rectangle 4"/>
          <p:cNvSpPr>
            <a:spLocks noChangeArrowheads="1"/>
          </p:cNvSpPr>
          <p:nvPr/>
        </p:nvSpPr>
        <p:spPr bwMode="auto">
          <a:xfrm>
            <a:off x="1428728" y="1214422"/>
            <a:ext cx="6467492" cy="428628"/>
          </a:xfrm>
          <a:prstGeom prst="rect">
            <a:avLst/>
          </a:prstGeom>
          <a:solidFill>
            <a:schemeClr val="bg1"/>
          </a:solidFill>
          <a:ln w="9525">
            <a:solidFill>
              <a:srgbClr val="0066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r>
              <a:rPr lang="it-IT" dirty="0" smtClean="0">
                <a:latin typeface="Tahoma" pitchFamily="34" charset="0"/>
              </a:rPr>
              <a:t>Analizza &gt; Statistiche descrittive &gt; Frequenza &gt; Grafici</a:t>
            </a:r>
            <a:endParaRPr lang="it-IT" dirty="0">
              <a:latin typeface="Tahoma" pitchFamily="34" charset="0"/>
            </a:endParaRPr>
          </a:p>
        </p:txBody>
      </p:sp>
      <p:sp>
        <p:nvSpPr>
          <p:cNvPr id="9" name="Rettangolo 8"/>
          <p:cNvSpPr/>
          <p:nvPr/>
        </p:nvSpPr>
        <p:spPr>
          <a:xfrm>
            <a:off x="4086706" y="1785926"/>
            <a:ext cx="970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>
                <a:latin typeface="Tahoma" pitchFamily="34" charset="0"/>
              </a:rPr>
              <a:t>oppure </a:t>
            </a:r>
            <a:endParaRPr lang="it-IT" dirty="0"/>
          </a:p>
        </p:txBody>
      </p:sp>
      <p:sp>
        <p:nvSpPr>
          <p:cNvPr id="11" name="Rettangolo 10"/>
          <p:cNvSpPr/>
          <p:nvPr/>
        </p:nvSpPr>
        <p:spPr>
          <a:xfrm>
            <a:off x="3929058" y="2285992"/>
            <a:ext cx="1414466" cy="500066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chemeClr val="tx1"/>
              </a:solidFill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4000496" y="2357430"/>
            <a:ext cx="13268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it-IT" dirty="0" smtClean="0">
                <a:latin typeface="Tahoma" pitchFamily="34" charset="0"/>
              </a:rPr>
              <a:t>Grafici &gt; …</a:t>
            </a:r>
            <a:endParaRPr lang="it-IT" dirty="0">
              <a:latin typeface="Tahoma" pitchFamily="34" charset="0"/>
            </a:endParaRPr>
          </a:p>
        </p:txBody>
      </p:sp>
      <p:sp>
        <p:nvSpPr>
          <p:cNvPr id="13" name="Rettangolo 12"/>
          <p:cNvSpPr/>
          <p:nvPr/>
        </p:nvSpPr>
        <p:spPr>
          <a:xfrm>
            <a:off x="214282" y="2928934"/>
            <a:ext cx="607221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it-IT" sz="1600" dirty="0" smtClean="0">
                <a:latin typeface="Tahoma" pitchFamily="34" charset="0"/>
              </a:rPr>
              <a:t>Variabili categoriali: grafico a barre e grafico a torta</a:t>
            </a:r>
          </a:p>
          <a:p>
            <a:pPr>
              <a:spcBef>
                <a:spcPct val="50000"/>
              </a:spcBef>
              <a:defRPr/>
            </a:pPr>
            <a:r>
              <a:rPr lang="it-IT" sz="1600" dirty="0" smtClean="0">
                <a:latin typeface="Tahoma" pitchFamily="34" charset="0"/>
              </a:rPr>
              <a:t>Variabili cardinali: grafico a dispersione</a:t>
            </a:r>
            <a:endParaRPr lang="it-IT" sz="1600" dirty="0">
              <a:latin typeface="Tahoma" pitchFamily="34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0496" y="3286124"/>
            <a:ext cx="4786346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786190"/>
            <a:ext cx="3500462" cy="2846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500034" y="428604"/>
            <a:ext cx="15824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b="1" dirty="0"/>
              <a:t>Riferimenti</a:t>
            </a:r>
          </a:p>
        </p:txBody>
      </p:sp>
      <p:sp>
        <p:nvSpPr>
          <p:cNvPr id="5" name="Rettangolo 4"/>
          <p:cNvSpPr/>
          <p:nvPr/>
        </p:nvSpPr>
        <p:spPr>
          <a:xfrm>
            <a:off x="428596" y="1000108"/>
            <a:ext cx="8286808" cy="532453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Amaturo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E. , Metodologia della ricerca sociale, UTET università, Torino, 2012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Cannavò L. e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Frudà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L.,  Ricerca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sociale.Dal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progetto dell’indagine alla costruzione degli indici,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Carocci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Ed. (vol. 1), 2007. 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Cardano M., Miceli R., (a cura di), il linguaggio delle variabili, Rosenberg &amp;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Sellir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, Torino, 1991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Corbetta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P., La ricerca sociale, metodologie e tecniche. 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Le tecniche quantitative. (Vol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2), </a:t>
            </a:r>
            <a:r>
              <a:rPr lang="it-IT" sz="2000" dirty="0">
                <a:latin typeface="Times New Roman" pitchFamily="18" charset="0"/>
                <a:cs typeface="Times New Roman" pitchFamily="18" charset="0"/>
              </a:rPr>
              <a:t>il Mulino, Bologna, 2015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Di Franco G., EDS, Esplorare, descrivere e sintetizzare i dati. Guida pratica all’analisi dei dati nella ricerca sociale, Franco Angeli, Milano, 2001.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Marradi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A. (a cura di), costruire il dato. Sulle tecniche di raccolta delle informazioni nelle scienze sociali, Franco Angeli, Milano, 1990.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Marradi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A. (a cura di), fedeltà di un dato, affidabilità di una definizione operativa, in “Rassegna Italiana di Sociologia”, XXX (gennaio-marzo, 1), pp.55-96, 1990°.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Marradi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 A. (a cura di), l’analisi 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monovariata</a:t>
            </a: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, Franco Angeli, Milano, 1993.</a:t>
            </a:r>
          </a:p>
          <a:p>
            <a:pPr>
              <a:buFont typeface="Arial" pitchFamily="34" charset="0"/>
              <a:buChar char="•"/>
            </a:pPr>
            <a:r>
              <a:rPr lang="it-IT" sz="2000" dirty="0" smtClean="0">
                <a:latin typeface="Times New Roman" pitchFamily="18" charset="0"/>
                <a:cs typeface="Times New Roman" pitchFamily="18" charset="0"/>
              </a:rPr>
              <a:t>www.sociologia.unimib.it/DATA/Insegnamenti/2_2149/materiale/</a:t>
            </a:r>
            <a:r>
              <a:rPr lang="it-IT" sz="2000" dirty="0" err="1" smtClean="0">
                <a:latin typeface="Times New Roman" pitchFamily="18" charset="0"/>
                <a:cs typeface="Times New Roman" pitchFamily="18" charset="0"/>
              </a:rPr>
              <a:t>slides.ppt</a:t>
            </a:r>
            <a:endParaRPr lang="it-IT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ggia">
  <a:themeElements>
    <a:clrScheme name="Mo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Loggia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oggia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50</TotalTime>
  <Words>1299</Words>
  <PresentationFormat>Presentazione su schermo (4:3)</PresentationFormat>
  <Paragraphs>178</Paragraphs>
  <Slides>17</Slides>
  <Notes>5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Server OLE incorporati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19" baseType="lpstr">
      <vt:lpstr>Loggia</vt:lpstr>
      <vt:lpstr>Worksheet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Giusy</dc:creator>
  <cp:lastModifiedBy>Giusy</cp:lastModifiedBy>
  <cp:revision>17</cp:revision>
  <dcterms:created xsi:type="dcterms:W3CDTF">2016-10-22T13:50:40Z</dcterms:created>
  <dcterms:modified xsi:type="dcterms:W3CDTF">2016-10-25T11:42:37Z</dcterms:modified>
</cp:coreProperties>
</file>