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bg>
      <p:bgRef idx="1001">
        <a:schemeClr val="bg1"/>
      </p:bgRef>
    </p:bg>
    <p:spTree>
      <p:nvGrpSpPr>
        <p:cNvPr id="1" name=""/>
        <p:cNvGrpSpPr/>
        <p:nvPr/>
      </p:nvGrpSpPr>
      <p:grpSpPr>
        <a:xfrm>
          <a:off x="0" y="0"/>
          <a:ext cx="0" cy="0"/>
          <a:chOff x="0" y="0"/>
          <a:chExt cx="0" cy="0"/>
        </a:xfrm>
      </p:grpSpPr>
      <p:sp>
        <p:nvSpPr>
          <p:cNvPr id="8" name="Titolo 7"/>
          <p:cNvSpPr>
            <a:spLocks noGrp="1"/>
          </p:cNvSpPr>
          <p:nvPr>
            <p:ph type="ctrTitle"/>
          </p:nvPr>
        </p:nvSpPr>
        <p:spPr>
          <a:xfrm>
            <a:off x="2286000" y="3124200"/>
            <a:ext cx="6172200" cy="1894362"/>
          </a:xfrm>
        </p:spPr>
        <p:txBody>
          <a:bodyPr/>
          <a:lstStyle>
            <a:lvl1pPr>
              <a:defRPr b="1"/>
            </a:lvl1pPr>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28" name="Segnaposto data 27"/>
          <p:cNvSpPr>
            <a:spLocks noGrp="1"/>
          </p:cNvSpPr>
          <p:nvPr>
            <p:ph type="dt" sz="half" idx="10"/>
          </p:nvPr>
        </p:nvSpPr>
        <p:spPr bwMode="auto">
          <a:xfrm rot="5400000">
            <a:off x="7764621" y="1174097"/>
            <a:ext cx="2286000" cy="381000"/>
          </a:xfrm>
        </p:spPr>
        <p:txBody>
          <a:bodyPr/>
          <a:lstStyle/>
          <a:p>
            <a:fld id="{4B6055F8-1D02-4417-9241-55C834FD9970}" type="datetimeFigureOut">
              <a:rPr lang="it-IT" smtClean="0"/>
              <a:pPr/>
              <a:t>21/11/2016</a:t>
            </a:fld>
            <a:endParaRPr lang="it-IT"/>
          </a:p>
        </p:txBody>
      </p:sp>
      <p:sp>
        <p:nvSpPr>
          <p:cNvPr id="17" name="Segnaposto piè di pagina 16"/>
          <p:cNvSpPr>
            <a:spLocks noGrp="1"/>
          </p:cNvSpPr>
          <p:nvPr>
            <p:ph type="ftr" sz="quarter" idx="11"/>
          </p:nvPr>
        </p:nvSpPr>
        <p:spPr bwMode="auto">
          <a:xfrm rot="5400000">
            <a:off x="7077269" y="4181669"/>
            <a:ext cx="3657600" cy="384048"/>
          </a:xfrm>
        </p:spPr>
        <p:txBody>
          <a:bodyPr/>
          <a:lstStyle/>
          <a:p>
            <a:endParaRPr lang="it-IT"/>
          </a:p>
        </p:txBody>
      </p:sp>
      <p:sp>
        <p:nvSpPr>
          <p:cNvPr id="10" name="Rettangolo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ttangolo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ttangolo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ttangolo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Connettore 1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Connettore 1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Connettore 1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Connettore 1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Connettore 1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Connettore 1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ttangolo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e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e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e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e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e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egnaposto numero diapositiva 28"/>
          <p:cNvSpPr>
            <a:spLocks noGrp="1"/>
          </p:cNvSpPr>
          <p:nvPr>
            <p:ph type="sldNum" sz="quarter" idx="12"/>
          </p:nvPr>
        </p:nvSpPr>
        <p:spPr bwMode="auto">
          <a:xfrm>
            <a:off x="1325544" y="4928702"/>
            <a:ext cx="609600" cy="517524"/>
          </a:xfrm>
        </p:spPr>
        <p:txBody>
          <a:bodyPr/>
          <a:lstStyle/>
          <a:p>
            <a:fld id="{B007B441-5312-499D-93C3-6E37886527FA}" type="slidenum">
              <a:rPr lang="it-IT" smtClean="0"/>
              <a:pPr/>
              <a:t>‹N›</a:t>
            </a:fld>
            <a:endParaRPr lang="it-IT"/>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8" name="Segnaposto contenuto 7"/>
          <p:cNvSpPr>
            <a:spLocks noGrp="1"/>
          </p:cNvSpPr>
          <p:nvPr>
            <p:ph sz="quarter" idx="1"/>
          </p:nvPr>
        </p:nvSpPr>
        <p:spPr>
          <a:xfrm>
            <a:off x="457200" y="1600200"/>
            <a:ext cx="7467600" cy="4873752"/>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7" name="Segnaposto data 6"/>
          <p:cNvSpPr>
            <a:spLocks noGrp="1"/>
          </p:cNvSpPr>
          <p:nvPr>
            <p:ph type="dt" sz="half" idx="14"/>
          </p:nvPr>
        </p:nvSpPr>
        <p:spPr/>
        <p:txBody>
          <a:bodyPr rtlCol="0"/>
          <a:lstStyle/>
          <a:p>
            <a:fld id="{4B6055F8-1D02-4417-9241-55C834FD9970}" type="datetimeFigureOut">
              <a:rPr lang="it-IT" smtClean="0"/>
              <a:pPr/>
              <a:t>21/11/2016</a:t>
            </a:fld>
            <a:endParaRPr lang="it-IT"/>
          </a:p>
        </p:txBody>
      </p:sp>
      <p:sp>
        <p:nvSpPr>
          <p:cNvPr id="9" name="Segnaposto numero diapositiva 8"/>
          <p:cNvSpPr>
            <a:spLocks noGrp="1"/>
          </p:cNvSpPr>
          <p:nvPr>
            <p:ph type="sldNum" sz="quarter" idx="15"/>
          </p:nvPr>
        </p:nvSpPr>
        <p:spPr/>
        <p:txBody>
          <a:bodyPr rtlCol="0"/>
          <a:lstStyle/>
          <a:p>
            <a:fld id="{B007B441-5312-499D-93C3-6E37886527FA}" type="slidenum">
              <a:rPr lang="it-IT" smtClean="0"/>
              <a:pPr/>
              <a:t>‹N›</a:t>
            </a:fld>
            <a:endParaRPr lang="it-IT"/>
          </a:p>
        </p:txBody>
      </p:sp>
      <p:sp>
        <p:nvSpPr>
          <p:cNvPr id="10" name="Segnaposto piè di pagina 9"/>
          <p:cNvSpPr>
            <a:spLocks noGrp="1"/>
          </p:cNvSpPr>
          <p:nvPr>
            <p:ph type="ftr" sz="quarter" idx="16"/>
          </p:nvPr>
        </p:nvSpPr>
        <p:spPr/>
        <p:txBody>
          <a:bodyPr rtlCol="0"/>
          <a:lstStyle/>
          <a:p>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1">
        <a:schemeClr val="bg2"/>
      </p:bgRef>
    </p:bg>
    <p:spTree>
      <p:nvGrpSpPr>
        <p:cNvPr id="1" name=""/>
        <p:cNvGrpSpPr/>
        <p:nvPr/>
      </p:nvGrpSpPr>
      <p:grpSpPr>
        <a:xfrm>
          <a:off x="0" y="0"/>
          <a:ext cx="0" cy="0"/>
          <a:chOff x="0" y="0"/>
          <a:chExt cx="0" cy="0"/>
        </a:xfrm>
      </p:grpSpPr>
      <p:sp>
        <p:nvSpPr>
          <p:cNvPr id="2" name="Titolo 1"/>
          <p:cNvSpPr>
            <a:spLocks noGrp="1"/>
          </p:cNvSpPr>
          <p:nvPr>
            <p:ph type="title"/>
          </p:nvPr>
        </p:nvSpPr>
        <p:spPr>
          <a:xfrm>
            <a:off x="2286000" y="2895600"/>
            <a:ext cx="6172200" cy="2053590"/>
          </a:xfrm>
        </p:spPr>
        <p:txBody>
          <a:bodyPr/>
          <a:lstStyle>
            <a:lvl1pPr algn="l">
              <a:buNone/>
              <a:defRPr sz="3000" b="1" cap="small" baseline="0"/>
            </a:lvl1pPr>
          </a:lstStyle>
          <a:p>
            <a:r>
              <a:rPr kumimoji="0" lang="it-IT" smtClean="0"/>
              <a:t>Fare clic per modificare lo stile del titolo</a:t>
            </a:r>
            <a:endParaRPr kumimoji="0" lang="en-US"/>
          </a:p>
        </p:txBody>
      </p:sp>
      <p:sp>
        <p:nvSpPr>
          <p:cNvPr id="3" name="Segnaposto testo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4" name="Segnaposto data 3"/>
          <p:cNvSpPr>
            <a:spLocks noGrp="1"/>
          </p:cNvSpPr>
          <p:nvPr>
            <p:ph type="dt" sz="half" idx="10"/>
          </p:nvPr>
        </p:nvSpPr>
        <p:spPr bwMode="auto">
          <a:xfrm rot="5400000">
            <a:off x="7763256" y="1170432"/>
            <a:ext cx="2286000" cy="381000"/>
          </a:xfrm>
        </p:spPr>
        <p:txBody>
          <a:bodyPr/>
          <a:lstStyle/>
          <a:p>
            <a:fld id="{4B6055F8-1D02-4417-9241-55C834FD9970}" type="datetimeFigureOut">
              <a:rPr lang="it-IT" smtClean="0"/>
              <a:pPr/>
              <a:t>21/11/2016</a:t>
            </a:fld>
            <a:endParaRPr lang="it-IT"/>
          </a:p>
        </p:txBody>
      </p:sp>
      <p:sp>
        <p:nvSpPr>
          <p:cNvPr id="5" name="Segnaposto piè di pagina 4"/>
          <p:cNvSpPr>
            <a:spLocks noGrp="1"/>
          </p:cNvSpPr>
          <p:nvPr>
            <p:ph type="ftr" sz="quarter" idx="11"/>
          </p:nvPr>
        </p:nvSpPr>
        <p:spPr bwMode="auto">
          <a:xfrm rot="5400000">
            <a:off x="7077456" y="4178808"/>
            <a:ext cx="3657600" cy="384048"/>
          </a:xfrm>
        </p:spPr>
        <p:txBody>
          <a:bodyPr/>
          <a:lstStyle/>
          <a:p>
            <a:endParaRPr lang="it-IT"/>
          </a:p>
        </p:txBody>
      </p:sp>
      <p:sp>
        <p:nvSpPr>
          <p:cNvPr id="9" name="Rettangolo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ttangolo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ttangolo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ttangolo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Connettore 1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Connettore 1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Connettore 1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Connettore 1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Connettore 1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ttangolo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e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e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e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e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e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Connettore 1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egnaposto numero diapositiva 5"/>
          <p:cNvSpPr>
            <a:spLocks noGrp="1"/>
          </p:cNvSpPr>
          <p:nvPr>
            <p:ph type="sldNum" sz="quarter" idx="12"/>
          </p:nvPr>
        </p:nvSpPr>
        <p:spPr bwMode="auto">
          <a:xfrm>
            <a:off x="1340616" y="4928702"/>
            <a:ext cx="609600" cy="517524"/>
          </a:xfrm>
        </p:spPr>
        <p:txBody>
          <a:bodyPr/>
          <a:lstStyle/>
          <a:p>
            <a:fld id="{B007B441-5312-499D-93C3-6E37886527FA}" type="slidenum">
              <a:rPr lang="it-IT" smtClean="0"/>
              <a:pPr/>
              <a:t>‹N›</a:t>
            </a:fld>
            <a:endParaRPr lang="it-IT"/>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5" name="Segnaposto data 4"/>
          <p:cNvSpPr>
            <a:spLocks noGrp="1"/>
          </p:cNvSpPr>
          <p:nvPr>
            <p:ph type="dt" sz="half" idx="10"/>
          </p:nvPr>
        </p:nvSpPr>
        <p:spPr/>
        <p:txBody>
          <a:bodyPr/>
          <a:lstStyle/>
          <a:p>
            <a:fld id="{4B6055F8-1D02-4417-9241-55C834FD9970}" type="datetimeFigureOut">
              <a:rPr lang="it-IT" smtClean="0"/>
              <a:pPr/>
              <a:t>21/11/2016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007B441-5312-499D-93C3-6E37886527FA}" type="slidenum">
              <a:rPr lang="it-IT" smtClean="0"/>
              <a:pPr/>
              <a:t>‹N›</a:t>
            </a:fld>
            <a:endParaRPr lang="it-IT"/>
          </a:p>
        </p:txBody>
      </p:sp>
      <p:sp>
        <p:nvSpPr>
          <p:cNvPr id="9" name="Segnaposto contenuto 8"/>
          <p:cNvSpPr>
            <a:spLocks noGrp="1"/>
          </p:cNvSpPr>
          <p:nvPr>
            <p:ph sz="quarter" idx="1"/>
          </p:nvPr>
        </p:nvSpPr>
        <p:spPr>
          <a:xfrm>
            <a:off x="457200" y="1600200"/>
            <a:ext cx="3657600" cy="45720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1" name="Segnaposto contenuto 10"/>
          <p:cNvSpPr>
            <a:spLocks noGrp="1"/>
          </p:cNvSpPr>
          <p:nvPr>
            <p:ph sz="quarter" idx="2"/>
          </p:nvPr>
        </p:nvSpPr>
        <p:spPr>
          <a:xfrm>
            <a:off x="4270248" y="1600200"/>
            <a:ext cx="3657600" cy="45720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7543800" cy="1143000"/>
          </a:xfrm>
        </p:spPr>
        <p:txBody>
          <a:bodyPr anchor="b"/>
          <a:lstStyle>
            <a:lvl1pPr>
              <a:defRPr/>
            </a:lvl1pPr>
          </a:lstStyle>
          <a:p>
            <a:r>
              <a:rPr kumimoji="0" lang="it-IT" smtClean="0"/>
              <a:t>Fare clic per modificare lo stile del titolo</a:t>
            </a:r>
            <a:endParaRPr kumimoji="0" lang="en-US"/>
          </a:p>
        </p:txBody>
      </p:sp>
      <p:sp>
        <p:nvSpPr>
          <p:cNvPr id="7" name="Segnaposto data 6"/>
          <p:cNvSpPr>
            <a:spLocks noGrp="1"/>
          </p:cNvSpPr>
          <p:nvPr>
            <p:ph type="dt" sz="half" idx="10"/>
          </p:nvPr>
        </p:nvSpPr>
        <p:spPr/>
        <p:txBody>
          <a:bodyPr/>
          <a:lstStyle/>
          <a:p>
            <a:fld id="{4B6055F8-1D02-4417-9241-55C834FD9970}" type="datetimeFigureOut">
              <a:rPr lang="it-IT" smtClean="0"/>
              <a:pPr/>
              <a:t>21/11/2016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B007B441-5312-499D-93C3-6E37886527FA}" type="slidenum">
              <a:rPr lang="it-IT" smtClean="0"/>
              <a:pPr/>
              <a:t>‹N›</a:t>
            </a:fld>
            <a:endParaRPr lang="it-IT"/>
          </a:p>
        </p:txBody>
      </p:sp>
      <p:sp>
        <p:nvSpPr>
          <p:cNvPr id="11" name="Segnaposto contenuto 10"/>
          <p:cNvSpPr>
            <a:spLocks noGrp="1"/>
          </p:cNvSpPr>
          <p:nvPr>
            <p:ph sz="quarter" idx="2"/>
          </p:nvPr>
        </p:nvSpPr>
        <p:spPr>
          <a:xfrm>
            <a:off x="457200" y="2362200"/>
            <a:ext cx="3657600" cy="38862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quarter" idx="4"/>
          </p:nvPr>
        </p:nvSpPr>
        <p:spPr>
          <a:xfrm>
            <a:off x="4371975" y="2362200"/>
            <a:ext cx="3657600" cy="38862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2" name="Segnaposto testo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it-IT" smtClean="0"/>
              <a:t>Fare clic per modificare stili del testo dello schema</a:t>
            </a:r>
          </a:p>
        </p:txBody>
      </p:sp>
      <p:sp>
        <p:nvSpPr>
          <p:cNvPr id="14" name="Segnaposto testo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it-IT" smtClean="0"/>
              <a:t>Fare clic per modificare stili del testo dello schema</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6" name="Segnaposto data 5"/>
          <p:cNvSpPr>
            <a:spLocks noGrp="1"/>
          </p:cNvSpPr>
          <p:nvPr>
            <p:ph type="dt" sz="half" idx="10"/>
          </p:nvPr>
        </p:nvSpPr>
        <p:spPr/>
        <p:txBody>
          <a:bodyPr rtlCol="0"/>
          <a:lstStyle/>
          <a:p>
            <a:fld id="{4B6055F8-1D02-4417-9241-55C834FD9970}" type="datetimeFigureOut">
              <a:rPr lang="it-IT" smtClean="0"/>
              <a:pPr/>
              <a:t>21/11/2016</a:t>
            </a:fld>
            <a:endParaRPr lang="it-IT"/>
          </a:p>
        </p:txBody>
      </p:sp>
      <p:sp>
        <p:nvSpPr>
          <p:cNvPr id="7" name="Segnaposto numero diapositiva 6"/>
          <p:cNvSpPr>
            <a:spLocks noGrp="1"/>
          </p:cNvSpPr>
          <p:nvPr>
            <p:ph type="sldNum" sz="quarter" idx="11"/>
          </p:nvPr>
        </p:nvSpPr>
        <p:spPr/>
        <p:txBody>
          <a:bodyPr rtlCol="0"/>
          <a:lstStyle/>
          <a:p>
            <a:fld id="{B007B441-5312-499D-93C3-6E37886527FA}" type="slidenum">
              <a:rPr lang="it-IT" smtClean="0"/>
              <a:pPr/>
              <a:t>‹N›</a:t>
            </a:fld>
            <a:endParaRPr lang="it-IT"/>
          </a:p>
        </p:txBody>
      </p:sp>
      <p:sp>
        <p:nvSpPr>
          <p:cNvPr id="8" name="Segnaposto piè di pagina 7"/>
          <p:cNvSpPr>
            <a:spLocks noGrp="1"/>
          </p:cNvSpPr>
          <p:nvPr>
            <p:ph type="ftr" sz="quarter" idx="12"/>
          </p:nvPr>
        </p:nvSpPr>
        <p:spPr/>
        <p:txBody>
          <a:bodyPr rtlCol="0"/>
          <a:lstStyle/>
          <a:p>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4B6055F8-1D02-4417-9241-55C834FD9970}" type="datetimeFigureOut">
              <a:rPr lang="it-IT" smtClean="0"/>
              <a:pPr/>
              <a:t>21/11/2016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bg>
      <p:bgRef idx="1001">
        <a:schemeClr val="bg1"/>
      </p:bgRef>
    </p:bg>
    <p:spTree>
      <p:nvGrpSpPr>
        <p:cNvPr id="1" name=""/>
        <p:cNvGrpSpPr/>
        <p:nvPr/>
      </p:nvGrpSpPr>
      <p:grpSpPr>
        <a:xfrm>
          <a:off x="0" y="0"/>
          <a:ext cx="0" cy="0"/>
          <a:chOff x="0" y="0"/>
          <a:chExt cx="0" cy="0"/>
        </a:xfrm>
      </p:grpSpPr>
      <p:sp>
        <p:nvSpPr>
          <p:cNvPr id="10" name="Connettore 1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olo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it-IT" smtClean="0"/>
              <a:t>Fare clic per modificare lo stile del titolo</a:t>
            </a:r>
            <a:endParaRPr kumimoji="0" lang="en-US"/>
          </a:p>
        </p:txBody>
      </p:sp>
      <p:sp>
        <p:nvSpPr>
          <p:cNvPr id="3" name="Segnaposto testo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8" name="Connettore 1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Connettore 1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Connettore 1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ttangolo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Connettore 1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e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Segnaposto contenuto 17"/>
          <p:cNvSpPr>
            <a:spLocks noGrp="1"/>
          </p:cNvSpPr>
          <p:nvPr>
            <p:ph sz="quarter" idx="1"/>
          </p:nvPr>
        </p:nvSpPr>
        <p:spPr>
          <a:xfrm>
            <a:off x="304800" y="274320"/>
            <a:ext cx="5638800" cy="6327648"/>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4"/>
          </p:nvPr>
        </p:nvSpPr>
        <p:spPr/>
        <p:txBody>
          <a:bodyPr rtlCol="0"/>
          <a:lstStyle/>
          <a:p>
            <a:fld id="{4B6055F8-1D02-4417-9241-55C834FD9970}" type="datetimeFigureOut">
              <a:rPr lang="it-IT" smtClean="0"/>
              <a:pPr/>
              <a:t>21/11/2016</a:t>
            </a:fld>
            <a:endParaRPr lang="it-IT"/>
          </a:p>
        </p:txBody>
      </p:sp>
      <p:sp>
        <p:nvSpPr>
          <p:cNvPr id="22" name="Segnaposto numero diapositiva 21"/>
          <p:cNvSpPr>
            <a:spLocks noGrp="1"/>
          </p:cNvSpPr>
          <p:nvPr>
            <p:ph type="sldNum" sz="quarter" idx="15"/>
          </p:nvPr>
        </p:nvSpPr>
        <p:spPr/>
        <p:txBody>
          <a:bodyPr rtlCol="0"/>
          <a:lstStyle/>
          <a:p>
            <a:fld id="{B007B441-5312-499D-93C3-6E37886527FA}" type="slidenum">
              <a:rPr lang="it-IT" smtClean="0"/>
              <a:pPr/>
              <a:t>‹N›</a:t>
            </a:fld>
            <a:endParaRPr lang="it-IT"/>
          </a:p>
        </p:txBody>
      </p:sp>
      <p:sp>
        <p:nvSpPr>
          <p:cNvPr id="23" name="Segnaposto piè di pagina 22"/>
          <p:cNvSpPr>
            <a:spLocks noGrp="1"/>
          </p:cNvSpPr>
          <p:nvPr>
            <p:ph type="ftr" sz="quarter" idx="16"/>
          </p:nvPr>
        </p:nvSpPr>
        <p:spPr/>
        <p:txBody>
          <a:bodyPr rtlCol="0"/>
          <a:lstStyle/>
          <a:p>
            <a:endParaRPr lang="it-IT"/>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9" name="Connettore 1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e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olo 1"/>
          <p:cNvSpPr>
            <a:spLocks noGrp="1"/>
          </p:cNvSpPr>
          <p:nvPr>
            <p:ph type="title"/>
          </p:nvPr>
        </p:nvSpPr>
        <p:spPr>
          <a:xfrm rot="5400000">
            <a:off x="3350133" y="3200400"/>
            <a:ext cx="6309360" cy="457200"/>
          </a:xfrm>
        </p:spPr>
        <p:txBody>
          <a:bodyPr anchor="b"/>
          <a:lstStyle>
            <a:lvl1pPr algn="l">
              <a:buNone/>
              <a:defRPr sz="2000" b="1"/>
            </a:lvl1pPr>
          </a:lstStyle>
          <a:p>
            <a:r>
              <a:rPr kumimoji="0" lang="it-IT" smtClean="0"/>
              <a:t>Fare clic per modificare lo stile del titolo</a:t>
            </a:r>
            <a:endParaRPr kumimoji="0" lang="en-US"/>
          </a:p>
        </p:txBody>
      </p:sp>
      <p:sp>
        <p:nvSpPr>
          <p:cNvPr id="3" name="Segnaposto immagine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it-IT" smtClean="0"/>
              <a:t>Fare clic sull'icona per inserire un'immagine</a:t>
            </a:r>
            <a:endParaRPr kumimoji="0" lang="en-US" dirty="0"/>
          </a:p>
        </p:txBody>
      </p:sp>
      <p:sp>
        <p:nvSpPr>
          <p:cNvPr id="4" name="Segnaposto testo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
        <p:nvSpPr>
          <p:cNvPr id="10" name="Connettore 1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ttangolo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nettore 1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Connettore 1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Connettore 1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Segnaposto data 16"/>
          <p:cNvSpPr>
            <a:spLocks noGrp="1"/>
          </p:cNvSpPr>
          <p:nvPr>
            <p:ph type="dt" sz="half" idx="10"/>
          </p:nvPr>
        </p:nvSpPr>
        <p:spPr/>
        <p:txBody>
          <a:bodyPr rtlCol="0"/>
          <a:lstStyle/>
          <a:p>
            <a:fld id="{4B6055F8-1D02-4417-9241-55C834FD9970}" type="datetimeFigureOut">
              <a:rPr lang="it-IT" smtClean="0"/>
              <a:pPr/>
              <a:t>21/11/2016</a:t>
            </a:fld>
            <a:endParaRPr lang="it-IT"/>
          </a:p>
        </p:txBody>
      </p:sp>
      <p:sp>
        <p:nvSpPr>
          <p:cNvPr id="18" name="Segnaposto numero diapositiva 17"/>
          <p:cNvSpPr>
            <a:spLocks noGrp="1"/>
          </p:cNvSpPr>
          <p:nvPr>
            <p:ph type="sldNum" sz="quarter" idx="11"/>
          </p:nvPr>
        </p:nvSpPr>
        <p:spPr/>
        <p:txBody>
          <a:bodyPr rtlCol="0"/>
          <a:lstStyle/>
          <a:p>
            <a:fld id="{B007B441-5312-499D-93C3-6E37886527FA}" type="slidenum">
              <a:rPr lang="it-IT" smtClean="0"/>
              <a:pPr/>
              <a:t>‹N›</a:t>
            </a:fld>
            <a:endParaRPr lang="it-IT"/>
          </a:p>
        </p:txBody>
      </p:sp>
      <p:sp>
        <p:nvSpPr>
          <p:cNvPr id="21" name="Segnaposto piè di pagina 20"/>
          <p:cNvSpPr>
            <a:spLocks noGrp="1"/>
          </p:cNvSpPr>
          <p:nvPr>
            <p:ph type="ftr" sz="quarter" idx="12"/>
          </p:nvPr>
        </p:nvSpPr>
        <p:spPr/>
        <p:txBody>
          <a:bodyPr rtlCol="0"/>
          <a:lstStyle/>
          <a:p>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4B6055F8-1D02-4417-9241-55C834FD9970}" type="datetimeFigureOut">
              <a:rPr lang="it-IT" smtClean="0"/>
              <a:pPr/>
              <a:t>21/11/2016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9"/>
            <a:ext cx="16764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274638"/>
            <a:ext cx="60198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4B6055F8-1D02-4417-9241-55C834FD9970}" type="datetimeFigureOut">
              <a:rPr lang="it-IT" smtClean="0"/>
              <a:pPr/>
              <a:t>21/11/2016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cSld name="Titolo, contenuto e contenuto 2">
    <p:spTree>
      <p:nvGrpSpPr>
        <p:cNvPr id="1" name=""/>
        <p:cNvGrpSpPr/>
        <p:nvPr/>
      </p:nvGrpSpPr>
      <p:grpSpPr>
        <a:xfrm>
          <a:off x="0" y="0"/>
          <a:ext cx="0" cy="0"/>
          <a:chOff x="0" y="0"/>
          <a:chExt cx="0" cy="0"/>
        </a:xfrm>
      </p:grpSpPr>
      <p:sp>
        <p:nvSpPr>
          <p:cNvPr id="2" name="Titolo 1"/>
          <p:cNvSpPr>
            <a:spLocks noGrp="1"/>
          </p:cNvSpPr>
          <p:nvPr>
            <p:ph type="title"/>
          </p:nvPr>
        </p:nvSpPr>
        <p:spPr>
          <a:xfrm>
            <a:off x="685800" y="609600"/>
            <a:ext cx="7772400" cy="1143000"/>
          </a:xfrm>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quarter" idx="2"/>
          </p:nvPr>
        </p:nvSpPr>
        <p:spPr>
          <a:xfrm>
            <a:off x="4648200" y="1981200"/>
            <a:ext cx="3810000" cy="19812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contenuto 4"/>
          <p:cNvSpPr>
            <a:spLocks noGrp="1"/>
          </p:cNvSpPr>
          <p:nvPr>
            <p:ph sz="quarter" idx="3"/>
          </p:nvPr>
        </p:nvSpPr>
        <p:spPr>
          <a:xfrm>
            <a:off x="4648200" y="4114800"/>
            <a:ext cx="3810000" cy="19812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Rectangle 4"/>
          <p:cNvSpPr>
            <a:spLocks noGrp="1" noChangeArrowheads="1"/>
          </p:cNvSpPr>
          <p:nvPr>
            <p:ph type="dt" sz="half" idx="10"/>
          </p:nvPr>
        </p:nvSpPr>
        <p:spPr>
          <a:ln/>
        </p:spPr>
        <p:txBody>
          <a:bodyPr/>
          <a:lstStyle>
            <a:lvl1pPr>
              <a:defRPr/>
            </a:lvl1pPr>
          </a:lstStyle>
          <a:p>
            <a:pPr>
              <a:defRPr/>
            </a:pPr>
            <a:endParaRPr lang="it-IT"/>
          </a:p>
        </p:txBody>
      </p:sp>
      <p:sp>
        <p:nvSpPr>
          <p:cNvPr id="7" name="Rectangle 5"/>
          <p:cNvSpPr>
            <a:spLocks noGrp="1" noChangeArrowheads="1"/>
          </p:cNvSpPr>
          <p:nvPr>
            <p:ph type="ftr" sz="quarter" idx="11"/>
          </p:nvPr>
        </p:nvSpPr>
        <p:spPr>
          <a:ln/>
        </p:spPr>
        <p:txBody>
          <a:bodyPr/>
          <a:lstStyle>
            <a:lvl1pPr>
              <a:defRPr/>
            </a:lvl1pPr>
          </a:lstStyle>
          <a:p>
            <a:pPr>
              <a:defRPr/>
            </a:pPr>
            <a:endParaRPr lang="it-IT"/>
          </a:p>
        </p:txBody>
      </p:sp>
      <p:sp>
        <p:nvSpPr>
          <p:cNvPr id="8" name="Rectangle 6"/>
          <p:cNvSpPr>
            <a:spLocks noGrp="1" noChangeArrowheads="1"/>
          </p:cNvSpPr>
          <p:nvPr>
            <p:ph type="sldNum" sz="quarter" idx="12"/>
          </p:nvPr>
        </p:nvSpPr>
        <p:spPr>
          <a:ln/>
        </p:spPr>
        <p:txBody>
          <a:bodyPr/>
          <a:lstStyle>
            <a:lvl1pPr>
              <a:defRPr/>
            </a:lvl1pPr>
          </a:lstStyle>
          <a:p>
            <a:pPr>
              <a:defRPr/>
            </a:pPr>
            <a:fld id="{5E9E2176-AFB1-47BC-954E-AB9B7D7F919D}" type="slidenum">
              <a:rPr lang="it-IT"/>
              <a:pPr>
                <a:defRPr/>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Connettore 1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Segnaposto titolo 21"/>
          <p:cNvSpPr>
            <a:spLocks noGrp="1"/>
          </p:cNvSpPr>
          <p:nvPr>
            <p:ph type="title"/>
          </p:nvPr>
        </p:nvSpPr>
        <p:spPr>
          <a:xfrm>
            <a:off x="457200" y="274638"/>
            <a:ext cx="7467600" cy="1143000"/>
          </a:xfrm>
          <a:prstGeom prst="rect">
            <a:avLst/>
          </a:prstGeom>
        </p:spPr>
        <p:txBody>
          <a:bodyPr vert="horz" anchor="b">
            <a:normAutofit/>
          </a:body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4" name="Segnaposto data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4B6055F8-1D02-4417-9241-55C834FD9970}" type="datetimeFigureOut">
              <a:rPr lang="it-IT" smtClean="0"/>
              <a:pPr/>
              <a:t>21/11/2016</a:t>
            </a:fld>
            <a:endParaRPr lang="it-IT"/>
          </a:p>
        </p:txBody>
      </p:sp>
      <p:sp>
        <p:nvSpPr>
          <p:cNvPr id="3" name="Segnaposto piè di pagina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it-IT"/>
          </a:p>
        </p:txBody>
      </p:sp>
      <p:sp>
        <p:nvSpPr>
          <p:cNvPr id="7" name="Connettore 1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Connettore 1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ttangolo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Connettore 1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e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egnaposto numero diapositiva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B007B441-5312-499D-93C3-6E37886527FA}"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srcRect/>
          <a:stretch>
            <a:fillRect/>
          </a:stretch>
        </p:blipFill>
        <p:spPr bwMode="auto">
          <a:xfrm>
            <a:off x="3875088" y="428604"/>
            <a:ext cx="1392237" cy="1176337"/>
          </a:xfrm>
          <a:prstGeom prst="rect">
            <a:avLst/>
          </a:prstGeom>
          <a:noFill/>
          <a:ln w="9525">
            <a:noFill/>
            <a:miter lim="800000"/>
            <a:headEnd/>
            <a:tailEnd/>
          </a:ln>
          <a:effectLst/>
        </p:spPr>
      </p:pic>
      <p:sp>
        <p:nvSpPr>
          <p:cNvPr id="7" name="Rettangolo 6"/>
          <p:cNvSpPr/>
          <p:nvPr/>
        </p:nvSpPr>
        <p:spPr>
          <a:xfrm>
            <a:off x="1857356" y="1571612"/>
            <a:ext cx="5715040" cy="369332"/>
          </a:xfrm>
          <a:prstGeom prst="rect">
            <a:avLst/>
          </a:prstGeom>
        </p:spPr>
        <p:txBody>
          <a:bodyPr wrap="square">
            <a:spAutoFit/>
          </a:bodyPr>
          <a:lstStyle/>
          <a:p>
            <a:r>
              <a:rPr lang="it-IT" b="1" dirty="0" smtClean="0"/>
              <a:t>Università </a:t>
            </a:r>
            <a:r>
              <a:rPr lang="it-IT" b="1" dirty="0"/>
              <a:t>degli </a:t>
            </a:r>
            <a:r>
              <a:rPr lang="it-IT" b="1" dirty="0" smtClean="0"/>
              <a:t>Studi di Napoli Federico II</a:t>
            </a:r>
            <a:endParaRPr lang="it-IT" b="1" dirty="0"/>
          </a:p>
        </p:txBody>
      </p:sp>
      <p:sp>
        <p:nvSpPr>
          <p:cNvPr id="10" name="Rettangolo 9"/>
          <p:cNvSpPr/>
          <p:nvPr/>
        </p:nvSpPr>
        <p:spPr>
          <a:xfrm>
            <a:off x="500034" y="2389054"/>
            <a:ext cx="8001056" cy="1754326"/>
          </a:xfrm>
          <a:prstGeom prst="rect">
            <a:avLst/>
          </a:prstGeom>
          <a:ln>
            <a:solidFill>
              <a:schemeClr val="accent1"/>
            </a:solidFill>
          </a:ln>
        </p:spPr>
        <p:txBody>
          <a:bodyPr wrap="square">
            <a:spAutoFit/>
          </a:bodyPr>
          <a:lstStyle/>
          <a:p>
            <a:pPr algn="ctr"/>
            <a:r>
              <a:rPr lang="it-IT" sz="3600" b="1" dirty="0"/>
              <a:t>Metodi e Tecniche della Ricerca Sociale per il Servizio Sociale</a:t>
            </a:r>
          </a:p>
        </p:txBody>
      </p:sp>
      <p:sp>
        <p:nvSpPr>
          <p:cNvPr id="11" name="Rettangolo 10"/>
          <p:cNvSpPr/>
          <p:nvPr/>
        </p:nvSpPr>
        <p:spPr>
          <a:xfrm>
            <a:off x="857224" y="4760909"/>
            <a:ext cx="7643866" cy="954107"/>
          </a:xfrm>
          <a:prstGeom prst="rect">
            <a:avLst/>
          </a:prstGeom>
        </p:spPr>
        <p:txBody>
          <a:bodyPr wrap="square">
            <a:spAutoFit/>
          </a:bodyPr>
          <a:lstStyle/>
          <a:p>
            <a:r>
              <a:rPr lang="it-IT" sz="2800" dirty="0"/>
              <a:t>Prof.ssa Giuseppina </a:t>
            </a:r>
            <a:r>
              <a:rPr lang="it-IT" sz="2800" dirty="0" err="1"/>
              <a:t>Donnarumma</a:t>
            </a:r>
            <a:endParaRPr lang="it-IT" sz="2800" dirty="0"/>
          </a:p>
          <a:p>
            <a:r>
              <a:rPr lang="it-IT" sz="2800" dirty="0" err="1" smtClean="0"/>
              <a:t>Email</a:t>
            </a:r>
            <a:r>
              <a:rPr lang="it-IT" sz="2800" dirty="0"/>
              <a:t>: giuseppina.donnarumma@unina.it</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571472" y="571480"/>
            <a:ext cx="8072494" cy="830997"/>
          </a:xfrm>
          <a:prstGeom prst="rect">
            <a:avLst/>
          </a:prstGeom>
          <a:ln>
            <a:solidFill>
              <a:schemeClr val="tx1"/>
            </a:solidFill>
          </a:ln>
        </p:spPr>
        <p:txBody>
          <a:bodyPr wrap="square">
            <a:spAutoFit/>
          </a:bodyPr>
          <a:lstStyle/>
          <a:p>
            <a:pPr lvl="0" algn="ctr"/>
            <a:r>
              <a:rPr lang="it-IT" sz="2400" i="1" dirty="0" smtClean="0">
                <a:latin typeface="Times New Roman" pitchFamily="18" charset="0"/>
                <a:cs typeface="Times New Roman" pitchFamily="18" charset="0"/>
              </a:rPr>
              <a:t>LA RICERCA QUALITATIVA</a:t>
            </a:r>
            <a:r>
              <a:rPr lang="it-IT" sz="2400" dirty="0" smtClean="0">
                <a:latin typeface="Times New Roman" pitchFamily="18" charset="0"/>
                <a:cs typeface="Times New Roman" pitchFamily="18" charset="0"/>
              </a:rPr>
              <a:t>, Il mulino, Bologna, 2015, Cardano M.</a:t>
            </a:r>
            <a:endParaRPr lang="it-IT" sz="2400" dirty="0">
              <a:latin typeface="Times New Roman" pitchFamily="18" charset="0"/>
              <a:cs typeface="Times New Roman" pitchFamily="18" charset="0"/>
            </a:endParaRPr>
          </a:p>
        </p:txBody>
      </p:sp>
      <p:sp>
        <p:nvSpPr>
          <p:cNvPr id="5" name="Segnaposto contenuto 2"/>
          <p:cNvSpPr txBox="1">
            <a:spLocks/>
          </p:cNvSpPr>
          <p:nvPr/>
        </p:nvSpPr>
        <p:spPr>
          <a:xfrm>
            <a:off x="642910" y="2285992"/>
            <a:ext cx="7786742" cy="2786082"/>
          </a:xfrm>
          <a:prstGeom prst="rect">
            <a:avLst/>
          </a:prstGeom>
          <a:ln>
            <a:solidFill>
              <a:schemeClr val="accent1"/>
            </a:solidFill>
          </a:ln>
        </p:spPr>
        <p:txBody>
          <a:bodyPr vert="horz" lIns="91440" tIns="45720" rIns="91440" bIns="45720" rtlCol="0">
            <a:no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it-IT" sz="2400" b="0" i="0" strike="noStrike" kern="1200" cap="none" spc="0" normalizeH="0" baseline="0" noProof="0" dirty="0" smtClean="0">
                <a:ln>
                  <a:noFill/>
                </a:ln>
                <a:effectLst/>
                <a:uLnTx/>
                <a:uFillTx/>
                <a:latin typeface="Times New Roman" pitchFamily="18" charset="0"/>
                <a:cs typeface="Times New Roman" pitchFamily="18" charset="0"/>
              </a:rPr>
              <a:t>Cap. 1:</a:t>
            </a:r>
            <a:r>
              <a:rPr kumimoji="0" lang="it-IT" sz="2400" b="0" i="0" strike="noStrike" kern="1200" cap="none" spc="0" normalizeH="0" noProof="0" dirty="0" smtClean="0">
                <a:ln>
                  <a:noFill/>
                </a:ln>
                <a:effectLst/>
                <a:uLnTx/>
                <a:uFillTx/>
                <a:latin typeface="Times New Roman" pitchFamily="18" charset="0"/>
                <a:cs typeface="Times New Roman" pitchFamily="18" charset="0"/>
              </a:rPr>
              <a:t> L</a:t>
            </a:r>
            <a:r>
              <a:rPr kumimoji="0" lang="it-IT" sz="2400" b="0" i="0" strike="noStrike" kern="1200" cap="none" spc="0" normalizeH="0" baseline="0" noProof="0" dirty="0" smtClean="0">
                <a:ln>
                  <a:noFill/>
                </a:ln>
                <a:effectLst/>
                <a:uLnTx/>
                <a:uFillTx/>
                <a:latin typeface="Times New Roman" pitchFamily="18" charset="0"/>
                <a:cs typeface="Times New Roman" pitchFamily="18" charset="0"/>
              </a:rPr>
              <a:t>a ricerca qualitativa</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it-IT" sz="2400" b="0" i="0" strike="noStrike" kern="1200" cap="none" spc="0" normalizeH="0" baseline="0" noProof="0" dirty="0" smtClean="0">
                <a:ln>
                  <a:noFill/>
                </a:ln>
                <a:effectLst/>
                <a:uLnTx/>
                <a:uFillTx/>
                <a:latin typeface="Times New Roman" pitchFamily="18" charset="0"/>
                <a:cs typeface="Times New Roman" pitchFamily="18" charset="0"/>
              </a:rPr>
              <a:t>Cap. 2:</a:t>
            </a:r>
            <a:r>
              <a:rPr kumimoji="0" lang="it-IT" sz="2400" b="0" i="0" strike="noStrike" kern="1200" cap="none" spc="0" normalizeH="0" noProof="0" dirty="0" smtClean="0">
                <a:ln>
                  <a:noFill/>
                </a:ln>
                <a:effectLst/>
                <a:uLnTx/>
                <a:uFillTx/>
                <a:latin typeface="Times New Roman" pitchFamily="18" charset="0"/>
                <a:cs typeface="Times New Roman" pitchFamily="18" charset="0"/>
              </a:rPr>
              <a:t> Il disegno della ricerca</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it-IT" sz="2400" baseline="0" dirty="0" smtClean="0">
                <a:latin typeface="Times New Roman" pitchFamily="18" charset="0"/>
                <a:cs typeface="Times New Roman" pitchFamily="18" charset="0"/>
              </a:rPr>
              <a:t>Cap.</a:t>
            </a:r>
            <a:r>
              <a:rPr lang="it-IT" sz="2400" dirty="0" smtClean="0">
                <a:latin typeface="Times New Roman" pitchFamily="18" charset="0"/>
                <a:cs typeface="Times New Roman" pitchFamily="18" charset="0"/>
              </a:rPr>
              <a:t> 3: L’osservazione partecipante</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it-IT" sz="2400" b="0" i="0" u="sng" strike="noStrike" kern="1200" cap="none" spc="0" normalizeH="0" baseline="0" noProof="0" dirty="0" smtClean="0">
                <a:ln>
                  <a:noFill/>
                </a:ln>
                <a:effectLst/>
                <a:uLnTx/>
                <a:uFillTx/>
                <a:latin typeface="Times New Roman" pitchFamily="18" charset="0"/>
                <a:cs typeface="Times New Roman" pitchFamily="18" charset="0"/>
              </a:rPr>
              <a:t>Cap. 4: L’intervista discorsiva</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it-IT" sz="2400" b="0" i="0" u="none" strike="noStrike" kern="1200" cap="none" spc="0" normalizeH="0" baseline="0" noProof="0" dirty="0" smtClean="0">
                <a:ln>
                  <a:noFill/>
                </a:ln>
                <a:effectLst/>
                <a:uLnTx/>
                <a:uFillTx/>
                <a:latin typeface="Times New Roman" pitchFamily="18" charset="0"/>
                <a:cs typeface="Times New Roman" pitchFamily="18" charset="0"/>
              </a:rPr>
              <a:t>Cap.</a:t>
            </a:r>
            <a:r>
              <a:rPr kumimoji="0" lang="it-IT" sz="2400" b="0" i="0" u="none" strike="noStrike" kern="1200" cap="none" spc="0" normalizeH="0" noProof="0" dirty="0" smtClean="0">
                <a:ln>
                  <a:noFill/>
                </a:ln>
                <a:effectLst/>
                <a:uLnTx/>
                <a:uFillTx/>
                <a:latin typeface="Times New Roman" pitchFamily="18" charset="0"/>
                <a:cs typeface="Times New Roman" pitchFamily="18" charset="0"/>
              </a:rPr>
              <a:t> 5: Il focus </a:t>
            </a:r>
            <a:r>
              <a:rPr kumimoji="0" lang="it-IT" sz="2400" b="0" i="0" u="none" strike="noStrike" kern="1200" cap="none" spc="0" normalizeH="0" noProof="0" dirty="0" err="1" smtClean="0">
                <a:ln>
                  <a:noFill/>
                </a:ln>
                <a:effectLst/>
                <a:uLnTx/>
                <a:uFillTx/>
                <a:latin typeface="Times New Roman" pitchFamily="18" charset="0"/>
                <a:cs typeface="Times New Roman" pitchFamily="18" charset="0"/>
              </a:rPr>
              <a:t>group</a:t>
            </a:r>
            <a:endParaRPr kumimoji="0" lang="it-IT" sz="2400" b="0" i="0" u="none" strike="noStrike" kern="1200" cap="none" spc="0" normalizeH="0" noProof="0" dirty="0" smtClean="0">
              <a:ln>
                <a:noFill/>
              </a:ln>
              <a:effectLst/>
              <a:uLnTx/>
              <a:uFillTx/>
              <a:latin typeface="Times New Roman" pitchFamily="18" charset="0"/>
              <a:cs typeface="Times New Roman" pitchFamily="18" charset="0"/>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it-IT" sz="2400" baseline="0" dirty="0" smtClean="0">
                <a:latin typeface="Times New Roman" pitchFamily="18" charset="0"/>
                <a:cs typeface="Times New Roman" pitchFamily="18" charset="0"/>
              </a:rPr>
              <a:t>Cap.</a:t>
            </a:r>
            <a:r>
              <a:rPr lang="it-IT" sz="2400" dirty="0" smtClean="0">
                <a:latin typeface="Times New Roman" pitchFamily="18" charset="0"/>
                <a:cs typeface="Times New Roman" pitchFamily="18" charset="0"/>
              </a:rPr>
              <a:t> 6: Analisi della documentazione empirica e scrittura</a:t>
            </a:r>
            <a:endParaRPr kumimoji="0" lang="it-IT" sz="2400" b="0" i="0" u="none" strike="noStrike" kern="1200" cap="none" spc="0" normalizeH="0" baseline="0" noProof="0" dirty="0" smtClean="0">
              <a:ln>
                <a:noFill/>
              </a:ln>
              <a:effectLst/>
              <a:uLnTx/>
              <a:uFillTx/>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2894725" y="214290"/>
            <a:ext cx="3177473" cy="400110"/>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pPr lvl="0" algn="ctr"/>
            <a:r>
              <a:rPr lang="it-IT" sz="2000" b="1" dirty="0" smtClean="0"/>
              <a:t>L’intervista discorsiva</a:t>
            </a:r>
            <a:endParaRPr lang="it-IT" sz="2000" b="1" dirty="0"/>
          </a:p>
        </p:txBody>
      </p:sp>
      <p:sp>
        <p:nvSpPr>
          <p:cNvPr id="7" name="Rettangolo 6"/>
          <p:cNvSpPr/>
          <p:nvPr/>
        </p:nvSpPr>
        <p:spPr>
          <a:xfrm>
            <a:off x="357158" y="857232"/>
            <a:ext cx="8358246" cy="646331"/>
          </a:xfrm>
          <a:prstGeom prst="rect">
            <a:avLst/>
          </a:prstGeom>
        </p:spPr>
        <p:txBody>
          <a:bodyPr wrap="square">
            <a:spAutoFit/>
          </a:bodyPr>
          <a:lstStyle/>
          <a:p>
            <a:pPr algn="ctr"/>
            <a:r>
              <a:rPr lang="it-IT" dirty="0" smtClean="0"/>
              <a:t>Finalizzata all’acquisizione di materiale empirico utile a rispondere ad una specifica domanda cognitiva</a:t>
            </a:r>
            <a:endParaRPr lang="it-IT" dirty="0"/>
          </a:p>
        </p:txBody>
      </p:sp>
      <p:sp>
        <p:nvSpPr>
          <p:cNvPr id="8" name="Rettangolo 7"/>
          <p:cNvSpPr/>
          <p:nvPr/>
        </p:nvSpPr>
        <p:spPr>
          <a:xfrm>
            <a:off x="3143240" y="1857364"/>
            <a:ext cx="2643206" cy="369332"/>
          </a:xfrm>
          <a:prstGeom prst="rect">
            <a:avLst/>
          </a:prstGeom>
          <a:ln>
            <a:solidFill>
              <a:schemeClr val="accent1"/>
            </a:solidFill>
          </a:ln>
        </p:spPr>
        <p:txBody>
          <a:bodyPr wrap="square">
            <a:spAutoFit/>
          </a:bodyPr>
          <a:lstStyle/>
          <a:p>
            <a:r>
              <a:rPr lang="it-IT" b="1" dirty="0" smtClean="0"/>
              <a:t>Intervista di ricerca</a:t>
            </a:r>
            <a:endParaRPr lang="it-IT" b="1" dirty="0"/>
          </a:p>
        </p:txBody>
      </p:sp>
      <p:sp>
        <p:nvSpPr>
          <p:cNvPr id="9" name="Rettangolo 8"/>
          <p:cNvSpPr/>
          <p:nvPr/>
        </p:nvSpPr>
        <p:spPr>
          <a:xfrm>
            <a:off x="571472" y="2714620"/>
            <a:ext cx="1571620" cy="369332"/>
          </a:xfrm>
          <a:prstGeom prst="rect">
            <a:avLst/>
          </a:prstGeom>
          <a:ln>
            <a:solidFill>
              <a:schemeClr val="tx1"/>
            </a:solidFill>
          </a:ln>
        </p:spPr>
        <p:txBody>
          <a:bodyPr wrap="square">
            <a:spAutoFit/>
          </a:bodyPr>
          <a:lstStyle/>
          <a:p>
            <a:pPr algn="ctr"/>
            <a:r>
              <a:rPr lang="it-IT" dirty="0" smtClean="0"/>
              <a:t>Strutturata </a:t>
            </a:r>
            <a:endParaRPr lang="it-IT" dirty="0"/>
          </a:p>
        </p:txBody>
      </p:sp>
      <p:sp>
        <p:nvSpPr>
          <p:cNvPr id="10" name="Rettangolo 9"/>
          <p:cNvSpPr/>
          <p:nvPr/>
        </p:nvSpPr>
        <p:spPr>
          <a:xfrm>
            <a:off x="6643718" y="2714620"/>
            <a:ext cx="1571620" cy="369332"/>
          </a:xfrm>
          <a:prstGeom prst="rect">
            <a:avLst/>
          </a:prstGeom>
          <a:ln>
            <a:solidFill>
              <a:schemeClr val="tx1"/>
            </a:solidFill>
          </a:ln>
        </p:spPr>
        <p:txBody>
          <a:bodyPr wrap="square">
            <a:spAutoFit/>
          </a:bodyPr>
          <a:lstStyle/>
          <a:p>
            <a:pPr algn="ctr"/>
            <a:r>
              <a:rPr lang="it-IT" dirty="0" smtClean="0"/>
              <a:t>Discorsiva </a:t>
            </a:r>
            <a:endParaRPr lang="it-IT" dirty="0"/>
          </a:p>
        </p:txBody>
      </p:sp>
      <p:cxnSp>
        <p:nvCxnSpPr>
          <p:cNvPr id="12" name="Connettore 2 11"/>
          <p:cNvCxnSpPr>
            <a:stCxn id="8" idx="2"/>
            <a:endCxn id="9" idx="0"/>
          </p:cNvCxnSpPr>
          <p:nvPr/>
        </p:nvCxnSpPr>
        <p:spPr>
          <a:xfrm rot="5400000">
            <a:off x="2667101" y="916878"/>
            <a:ext cx="487924" cy="310756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Connettore 2 13"/>
          <p:cNvCxnSpPr>
            <a:stCxn id="8" idx="2"/>
            <a:endCxn id="10" idx="0"/>
          </p:cNvCxnSpPr>
          <p:nvPr/>
        </p:nvCxnSpPr>
        <p:spPr>
          <a:xfrm rot="16200000" flipH="1">
            <a:off x="5703223" y="988315"/>
            <a:ext cx="487924" cy="296468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5" name="Rettangolo 14"/>
          <p:cNvSpPr/>
          <p:nvPr/>
        </p:nvSpPr>
        <p:spPr>
          <a:xfrm>
            <a:off x="428596" y="3416858"/>
            <a:ext cx="1857388" cy="2031325"/>
          </a:xfrm>
          <a:prstGeom prst="rect">
            <a:avLst/>
          </a:prstGeom>
          <a:ln>
            <a:solidFill>
              <a:schemeClr val="accent1">
                <a:lumMod val="50000"/>
              </a:schemeClr>
            </a:solidFill>
          </a:ln>
        </p:spPr>
        <p:txBody>
          <a:bodyPr wrap="square">
            <a:spAutoFit/>
          </a:bodyPr>
          <a:lstStyle/>
          <a:p>
            <a:pPr algn="ctr"/>
            <a:r>
              <a:rPr lang="it-IT" dirty="0" smtClean="0"/>
              <a:t>Faccia a faccia o telefonica.</a:t>
            </a:r>
          </a:p>
          <a:p>
            <a:pPr algn="ctr"/>
            <a:r>
              <a:rPr lang="it-IT" dirty="0" smtClean="0"/>
              <a:t>È quella in cui l’intervista è governata da un copione (in questionario)</a:t>
            </a:r>
            <a:endParaRPr lang="it-IT" dirty="0"/>
          </a:p>
        </p:txBody>
      </p:sp>
      <p:sp>
        <p:nvSpPr>
          <p:cNvPr id="16" name="Rettangolo 15"/>
          <p:cNvSpPr/>
          <p:nvPr/>
        </p:nvSpPr>
        <p:spPr>
          <a:xfrm>
            <a:off x="6429388" y="3345420"/>
            <a:ext cx="2000248" cy="3139321"/>
          </a:xfrm>
          <a:prstGeom prst="rect">
            <a:avLst/>
          </a:prstGeom>
          <a:ln>
            <a:solidFill>
              <a:schemeClr val="accent1">
                <a:lumMod val="50000"/>
              </a:schemeClr>
            </a:solidFill>
          </a:ln>
        </p:spPr>
        <p:txBody>
          <a:bodyPr wrap="square">
            <a:spAutoFit/>
          </a:bodyPr>
          <a:lstStyle/>
          <a:p>
            <a:pPr algn="ctr"/>
            <a:r>
              <a:rPr lang="it-IT" dirty="0" smtClean="0"/>
              <a:t>L’interazione è determinata nei contenuti, ma le modalità dell’interazione non sono predeterminate (le parole usate per porgere le domande o le risposte date)</a:t>
            </a:r>
            <a:endParaRPr lang="it-IT" dirty="0"/>
          </a:p>
        </p:txBody>
      </p:sp>
      <p:sp>
        <p:nvSpPr>
          <p:cNvPr id="17" name="Rettangolo 16"/>
          <p:cNvSpPr/>
          <p:nvPr/>
        </p:nvSpPr>
        <p:spPr>
          <a:xfrm>
            <a:off x="2786050" y="2714620"/>
            <a:ext cx="2928958" cy="2031325"/>
          </a:xfrm>
          <a:prstGeom prst="rect">
            <a:avLst/>
          </a:prstGeom>
        </p:spPr>
        <p:txBody>
          <a:bodyPr wrap="square">
            <a:spAutoFit/>
          </a:bodyPr>
          <a:lstStyle/>
          <a:p>
            <a:pPr algn="ctr"/>
            <a:r>
              <a:rPr lang="it-IT" dirty="0" smtClean="0"/>
              <a:t>Intervista attiva, biografica, conversazionale, in profondità, dialogica, focalizzata, informale, comprendente, narrativa …</a:t>
            </a:r>
            <a:endParaRPr lang="it-IT" dirty="0"/>
          </a:p>
        </p:txBody>
      </p:sp>
      <p:cxnSp>
        <p:nvCxnSpPr>
          <p:cNvPr id="19" name="Connettore 2 18"/>
          <p:cNvCxnSpPr>
            <a:stCxn id="16" idx="1"/>
            <a:endCxn id="17" idx="3"/>
          </p:cNvCxnSpPr>
          <p:nvPr/>
        </p:nvCxnSpPr>
        <p:spPr>
          <a:xfrm rot="10800000">
            <a:off x="5715008" y="3730283"/>
            <a:ext cx="714380" cy="118479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 name="Rettangolo arrotondato 19"/>
          <p:cNvSpPr/>
          <p:nvPr/>
        </p:nvSpPr>
        <p:spPr>
          <a:xfrm>
            <a:off x="2857488" y="2643182"/>
            <a:ext cx="2857520" cy="2071702"/>
          </a:xfrm>
          <a:prstGeom prst="round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2" name="Rettangolo 21"/>
          <p:cNvSpPr/>
          <p:nvPr/>
        </p:nvSpPr>
        <p:spPr>
          <a:xfrm>
            <a:off x="2571737" y="5143512"/>
            <a:ext cx="3643337" cy="1477328"/>
          </a:xfrm>
          <a:prstGeom prst="rect">
            <a:avLst/>
          </a:prstGeom>
        </p:spPr>
        <p:txBody>
          <a:bodyPr wrap="square">
            <a:spAutoFit/>
          </a:bodyPr>
          <a:lstStyle/>
          <a:p>
            <a:pPr algn="ctr"/>
            <a:r>
              <a:rPr lang="it-IT" dirty="0" smtClean="0"/>
              <a:t>È una forma di conversazione governata da un “ordine cerimoniale” che prevede per gli interlocutori compiti e prerogative dissimili.</a:t>
            </a:r>
            <a:endParaRPr lang="it-IT" dirty="0"/>
          </a:p>
        </p:txBody>
      </p:sp>
      <p:sp>
        <p:nvSpPr>
          <p:cNvPr id="23" name="Ovale 22"/>
          <p:cNvSpPr/>
          <p:nvPr/>
        </p:nvSpPr>
        <p:spPr>
          <a:xfrm>
            <a:off x="2571736" y="4786322"/>
            <a:ext cx="3500462" cy="1928802"/>
          </a:xfrm>
          <a:prstGeom prst="ellips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cxnSp>
        <p:nvCxnSpPr>
          <p:cNvPr id="26" name="Connettore 2 25"/>
          <p:cNvCxnSpPr>
            <a:stCxn id="16" idx="1"/>
            <a:endCxn id="22" idx="3"/>
          </p:cNvCxnSpPr>
          <p:nvPr/>
        </p:nvCxnSpPr>
        <p:spPr>
          <a:xfrm rot="10800000" flipV="1">
            <a:off x="6215074" y="4915080"/>
            <a:ext cx="214314" cy="96709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3143240" y="357166"/>
            <a:ext cx="2643206" cy="369332"/>
          </a:xfrm>
          <a:prstGeom prst="rect">
            <a:avLst/>
          </a:prstGeom>
          <a:ln/>
        </p:spPr>
        <p:style>
          <a:lnRef idx="1">
            <a:schemeClr val="accent1"/>
          </a:lnRef>
          <a:fillRef idx="2">
            <a:schemeClr val="accent1"/>
          </a:fillRef>
          <a:effectRef idx="1">
            <a:schemeClr val="accent1"/>
          </a:effectRef>
          <a:fontRef idx="minor">
            <a:schemeClr val="dk1"/>
          </a:fontRef>
        </p:style>
        <p:txBody>
          <a:bodyPr wrap="square">
            <a:spAutoFit/>
          </a:bodyPr>
          <a:lstStyle/>
          <a:p>
            <a:r>
              <a:rPr lang="it-IT" b="1" dirty="0" smtClean="0"/>
              <a:t>Intervista di ricerca</a:t>
            </a:r>
            <a:endParaRPr lang="it-IT" b="1" dirty="0"/>
          </a:p>
        </p:txBody>
      </p:sp>
      <p:sp>
        <p:nvSpPr>
          <p:cNvPr id="7" name="Rettangolo 6"/>
          <p:cNvSpPr/>
          <p:nvPr/>
        </p:nvSpPr>
        <p:spPr>
          <a:xfrm>
            <a:off x="285720" y="928670"/>
            <a:ext cx="8501122" cy="1200329"/>
          </a:xfrm>
          <a:prstGeom prst="rect">
            <a:avLst/>
          </a:prstGeom>
          <a:ln>
            <a:solidFill>
              <a:schemeClr val="tx1"/>
            </a:solidFill>
          </a:ln>
        </p:spPr>
        <p:txBody>
          <a:bodyPr wrap="square">
            <a:spAutoFit/>
          </a:bodyPr>
          <a:lstStyle/>
          <a:p>
            <a:pPr algn="ctr"/>
            <a:r>
              <a:rPr lang="it-IT" dirty="0" smtClean="0"/>
              <a:t>L’intervista è “una Conversazione” provocata dall’intervistatore, rivolta </a:t>
            </a:r>
            <a:r>
              <a:rPr lang="it-IT" dirty="0" smtClean="0"/>
              <a:t>a soggetti scelti sulla base di un piano di rilevazione </a:t>
            </a:r>
            <a:r>
              <a:rPr lang="it-IT" dirty="0" smtClean="0"/>
              <a:t>e </a:t>
            </a:r>
            <a:r>
              <a:rPr lang="it-IT" dirty="0" smtClean="0"/>
              <a:t>in numero consistente</a:t>
            </a:r>
            <a:r>
              <a:rPr lang="it-IT" dirty="0" smtClean="0"/>
              <a:t>, </a:t>
            </a:r>
            <a:r>
              <a:rPr lang="it-IT" dirty="0" smtClean="0"/>
              <a:t>avente finalità di tipo conoscitivo</a:t>
            </a:r>
            <a:r>
              <a:rPr lang="it-IT" dirty="0" smtClean="0"/>
              <a:t>, </a:t>
            </a:r>
            <a:r>
              <a:rPr lang="it-IT" dirty="0" smtClean="0"/>
              <a:t>guidata dall’intervistatore</a:t>
            </a:r>
            <a:r>
              <a:rPr lang="it-IT" dirty="0" smtClean="0"/>
              <a:t>, </a:t>
            </a:r>
            <a:r>
              <a:rPr lang="it-IT" dirty="0" smtClean="0"/>
              <a:t>sulla base di uno schema flessibile e non standardizzato di interrogazione” (</a:t>
            </a:r>
            <a:r>
              <a:rPr lang="it-IT" dirty="0" err="1" smtClean="0"/>
              <a:t>Corbetta</a:t>
            </a:r>
            <a:r>
              <a:rPr lang="it-IT" dirty="0" smtClean="0"/>
              <a:t>)</a:t>
            </a:r>
            <a:endParaRPr lang="it-IT" dirty="0" smtClean="0"/>
          </a:p>
        </p:txBody>
      </p:sp>
      <p:sp>
        <p:nvSpPr>
          <p:cNvPr id="8" name="Rettangolo 7"/>
          <p:cNvSpPr/>
          <p:nvPr/>
        </p:nvSpPr>
        <p:spPr>
          <a:xfrm>
            <a:off x="428596" y="2385638"/>
            <a:ext cx="8215370" cy="840230"/>
          </a:xfrm>
          <a:prstGeom prst="rect">
            <a:avLst/>
          </a:prstGeom>
          <a:ln>
            <a:solidFill>
              <a:schemeClr val="accent1"/>
            </a:solidFill>
          </a:ln>
        </p:spPr>
        <p:txBody>
          <a:bodyPr wrap="square">
            <a:spAutoFit/>
          </a:bodyPr>
          <a:lstStyle/>
          <a:p>
            <a:pPr algn="ctr">
              <a:lnSpc>
                <a:spcPct val="90000"/>
              </a:lnSpc>
            </a:pPr>
            <a:r>
              <a:rPr lang="en-US" dirty="0" smtClean="0"/>
              <a:t>È </a:t>
            </a:r>
            <a:r>
              <a:rPr lang="it-IT" dirty="0" smtClean="0"/>
              <a:t>caratterizzata a una componente personale, semi-strutturata ma arriva ad essere anche completamente destrutturata.</a:t>
            </a:r>
          </a:p>
          <a:p>
            <a:pPr algn="ctr">
              <a:lnSpc>
                <a:spcPct val="90000"/>
              </a:lnSpc>
            </a:pPr>
            <a:r>
              <a:rPr lang="it-IT" dirty="0" smtClean="0"/>
              <a:t>La perturbazione è elevata ed è data dall’effetto intervistatore</a:t>
            </a:r>
            <a:endParaRPr lang="it-IT" dirty="0"/>
          </a:p>
        </p:txBody>
      </p:sp>
      <p:sp>
        <p:nvSpPr>
          <p:cNvPr id="9" name="Rettangolo 8"/>
          <p:cNvSpPr/>
          <p:nvPr/>
        </p:nvSpPr>
        <p:spPr>
          <a:xfrm>
            <a:off x="4071934" y="4357694"/>
            <a:ext cx="2928958" cy="2031325"/>
          </a:xfrm>
          <a:prstGeom prst="rect">
            <a:avLst/>
          </a:prstGeom>
        </p:spPr>
        <p:txBody>
          <a:bodyPr wrap="square">
            <a:spAutoFit/>
          </a:bodyPr>
          <a:lstStyle/>
          <a:p>
            <a:r>
              <a:rPr lang="it-IT" dirty="0" smtClean="0"/>
              <a:t>L’aspetto </a:t>
            </a:r>
            <a:r>
              <a:rPr lang="it-IT" dirty="0" smtClean="0"/>
              <a:t>esteriore;</a:t>
            </a:r>
          </a:p>
          <a:p>
            <a:r>
              <a:rPr lang="it-IT" dirty="0" smtClean="0"/>
              <a:t>la postura;</a:t>
            </a:r>
          </a:p>
          <a:p>
            <a:r>
              <a:rPr lang="it-IT" dirty="0" smtClean="0"/>
              <a:t>i movimenti del capo;</a:t>
            </a:r>
          </a:p>
          <a:p>
            <a:r>
              <a:rPr lang="it-IT" dirty="0" smtClean="0"/>
              <a:t>i gesti;</a:t>
            </a:r>
          </a:p>
          <a:p>
            <a:r>
              <a:rPr lang="it-IT" dirty="0" smtClean="0"/>
              <a:t>la mimica del volto;</a:t>
            </a:r>
          </a:p>
          <a:p>
            <a:r>
              <a:rPr lang="it-IT" dirty="0" smtClean="0"/>
              <a:t>lo sguardo;</a:t>
            </a:r>
          </a:p>
          <a:p>
            <a:r>
              <a:rPr lang="it-IT" dirty="0" smtClean="0"/>
              <a:t>gli aspetti paralinguistici.</a:t>
            </a:r>
            <a:endParaRPr lang="it-IT" dirty="0" smtClean="0"/>
          </a:p>
        </p:txBody>
      </p:sp>
      <p:sp>
        <p:nvSpPr>
          <p:cNvPr id="10" name="Rettangolo 9"/>
          <p:cNvSpPr/>
          <p:nvPr/>
        </p:nvSpPr>
        <p:spPr>
          <a:xfrm>
            <a:off x="1215889" y="3416858"/>
            <a:ext cx="6713697" cy="369332"/>
          </a:xfrm>
          <a:prstGeom prst="rect">
            <a:avLst/>
          </a:prstGeom>
          <a:solidFill>
            <a:schemeClr val="accent1"/>
          </a:solidFill>
        </p:spPr>
        <p:txBody>
          <a:bodyPr wrap="none">
            <a:spAutoFit/>
          </a:bodyPr>
          <a:lstStyle/>
          <a:p>
            <a:r>
              <a:rPr lang="it-IT" dirty="0" smtClean="0"/>
              <a:t>Si compone di una comunicazione verbale ed una non verbale</a:t>
            </a:r>
            <a:endParaRPr lang="it-IT" dirty="0"/>
          </a:p>
        </p:txBody>
      </p:sp>
      <p:sp>
        <p:nvSpPr>
          <p:cNvPr id="11" name="Rettangolo 10"/>
          <p:cNvSpPr/>
          <p:nvPr/>
        </p:nvSpPr>
        <p:spPr>
          <a:xfrm>
            <a:off x="857224" y="4416990"/>
            <a:ext cx="1208985" cy="369332"/>
          </a:xfrm>
          <a:prstGeom prst="rect">
            <a:avLst/>
          </a:prstGeom>
        </p:spPr>
        <p:txBody>
          <a:bodyPr wrap="none">
            <a:spAutoFit/>
          </a:bodyPr>
          <a:lstStyle/>
          <a:p>
            <a:r>
              <a:rPr lang="it-IT" dirty="0" smtClean="0"/>
              <a:t>L’eloquio </a:t>
            </a:r>
            <a:endParaRPr lang="it-IT" dirty="0"/>
          </a:p>
        </p:txBody>
      </p:sp>
      <p:sp>
        <p:nvSpPr>
          <p:cNvPr id="12" name="Ovale 11"/>
          <p:cNvSpPr/>
          <p:nvPr/>
        </p:nvSpPr>
        <p:spPr>
          <a:xfrm>
            <a:off x="714348" y="4286256"/>
            <a:ext cx="1428760" cy="71438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3" name="Ovale 12"/>
          <p:cNvSpPr/>
          <p:nvPr/>
        </p:nvSpPr>
        <p:spPr>
          <a:xfrm>
            <a:off x="3643306" y="4071942"/>
            <a:ext cx="3571900" cy="271464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cxnSp>
        <p:nvCxnSpPr>
          <p:cNvPr id="15" name="Connettore 2 14"/>
          <p:cNvCxnSpPr>
            <a:endCxn id="12" idx="7"/>
          </p:cNvCxnSpPr>
          <p:nvPr/>
        </p:nvCxnSpPr>
        <p:spPr>
          <a:xfrm rot="10800000" flipV="1">
            <a:off x="1933872" y="3786190"/>
            <a:ext cx="3352509" cy="60468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Connettore 2 16"/>
          <p:cNvCxnSpPr>
            <a:endCxn id="13" idx="0"/>
          </p:cNvCxnSpPr>
          <p:nvPr/>
        </p:nvCxnSpPr>
        <p:spPr>
          <a:xfrm rot="10800000" flipV="1">
            <a:off x="5429256" y="3786190"/>
            <a:ext cx="1571636" cy="28575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3214678" y="242808"/>
            <a:ext cx="2446503" cy="400110"/>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pPr lvl="0" algn="ctr"/>
            <a:r>
              <a:rPr lang="it-IT" sz="2000" b="1" dirty="0" smtClean="0"/>
              <a:t>Gli interlocutori:</a:t>
            </a:r>
          </a:p>
        </p:txBody>
      </p:sp>
      <p:sp>
        <p:nvSpPr>
          <p:cNvPr id="7" name="Rettangolo 6"/>
          <p:cNvSpPr/>
          <p:nvPr/>
        </p:nvSpPr>
        <p:spPr>
          <a:xfrm>
            <a:off x="6215090" y="1214422"/>
            <a:ext cx="2357438" cy="369332"/>
          </a:xfrm>
          <a:prstGeom prst="rect">
            <a:avLst/>
          </a:prstGeom>
        </p:spPr>
        <p:txBody>
          <a:bodyPr wrap="square">
            <a:spAutoFit/>
          </a:bodyPr>
          <a:lstStyle/>
          <a:p>
            <a:pPr algn="ctr"/>
            <a:r>
              <a:rPr lang="it-IT" dirty="0" smtClean="0"/>
              <a:t>Intervistato </a:t>
            </a:r>
            <a:endParaRPr lang="it-IT" dirty="0"/>
          </a:p>
        </p:txBody>
      </p:sp>
      <p:sp>
        <p:nvSpPr>
          <p:cNvPr id="8" name="Rettangolo 7"/>
          <p:cNvSpPr/>
          <p:nvPr/>
        </p:nvSpPr>
        <p:spPr>
          <a:xfrm>
            <a:off x="285720" y="1214422"/>
            <a:ext cx="2357438" cy="369332"/>
          </a:xfrm>
          <a:prstGeom prst="rect">
            <a:avLst/>
          </a:prstGeom>
        </p:spPr>
        <p:txBody>
          <a:bodyPr wrap="square">
            <a:spAutoFit/>
          </a:bodyPr>
          <a:lstStyle/>
          <a:p>
            <a:pPr algn="ctr"/>
            <a:r>
              <a:rPr lang="it-IT" dirty="0" smtClean="0"/>
              <a:t>Intervistatore</a:t>
            </a:r>
            <a:endParaRPr lang="it-IT" dirty="0"/>
          </a:p>
        </p:txBody>
      </p:sp>
      <p:sp>
        <p:nvSpPr>
          <p:cNvPr id="5" name="Rettangolo 4"/>
          <p:cNvSpPr/>
          <p:nvPr/>
        </p:nvSpPr>
        <p:spPr>
          <a:xfrm>
            <a:off x="4071934" y="1571612"/>
            <a:ext cx="859531" cy="369332"/>
          </a:xfrm>
          <a:prstGeom prst="rect">
            <a:avLst/>
          </a:prstGeom>
        </p:spPr>
        <p:txBody>
          <a:bodyPr wrap="none">
            <a:spAutoFit/>
          </a:bodyPr>
          <a:lstStyle/>
          <a:p>
            <a:r>
              <a:rPr lang="it-IT" dirty="0" smtClean="0"/>
              <a:t>Ruolo </a:t>
            </a:r>
            <a:endParaRPr lang="it-IT" dirty="0"/>
          </a:p>
        </p:txBody>
      </p:sp>
      <p:sp>
        <p:nvSpPr>
          <p:cNvPr id="9" name="Rettangolo 8"/>
          <p:cNvSpPr/>
          <p:nvPr/>
        </p:nvSpPr>
        <p:spPr>
          <a:xfrm>
            <a:off x="3214678" y="3362926"/>
            <a:ext cx="2571768" cy="923330"/>
          </a:xfrm>
          <a:prstGeom prst="rect">
            <a:avLst/>
          </a:prstGeom>
        </p:spPr>
        <p:txBody>
          <a:bodyPr wrap="square">
            <a:spAutoFit/>
          </a:bodyPr>
          <a:lstStyle/>
          <a:p>
            <a:pPr algn="ctr"/>
            <a:r>
              <a:rPr lang="it-IT" dirty="0" smtClean="0"/>
              <a:t>Aspettative differenti</a:t>
            </a:r>
          </a:p>
          <a:p>
            <a:pPr algn="ctr"/>
            <a:r>
              <a:rPr lang="it-IT" dirty="0" smtClean="0"/>
              <a:t>(verso se, verso l’altro e verso la relazione)</a:t>
            </a:r>
            <a:endParaRPr lang="it-IT" dirty="0"/>
          </a:p>
        </p:txBody>
      </p:sp>
      <p:sp>
        <p:nvSpPr>
          <p:cNvPr id="11" name="Stella a 5 punte 10"/>
          <p:cNvSpPr/>
          <p:nvPr/>
        </p:nvSpPr>
        <p:spPr>
          <a:xfrm>
            <a:off x="214282" y="571480"/>
            <a:ext cx="2500330" cy="1785950"/>
          </a:xfrm>
          <a:prstGeom prst="star5">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2" name="Stella a 5 punte 11"/>
          <p:cNvSpPr/>
          <p:nvPr/>
        </p:nvSpPr>
        <p:spPr>
          <a:xfrm>
            <a:off x="6143636" y="571480"/>
            <a:ext cx="2500330" cy="1785950"/>
          </a:xfrm>
          <a:prstGeom prst="star5">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3" name="Rettangolo 12"/>
          <p:cNvSpPr/>
          <p:nvPr/>
        </p:nvSpPr>
        <p:spPr>
          <a:xfrm>
            <a:off x="642910" y="5577504"/>
            <a:ext cx="7643866" cy="923330"/>
          </a:xfrm>
          <a:prstGeom prst="rect">
            <a:avLst/>
          </a:prstGeom>
          <a:ln w="38100">
            <a:solidFill>
              <a:schemeClr val="accent1"/>
            </a:solidFill>
          </a:ln>
        </p:spPr>
        <p:txBody>
          <a:bodyPr wrap="square">
            <a:spAutoFit/>
          </a:bodyPr>
          <a:lstStyle/>
          <a:p>
            <a:pPr marL="274320" indent="-274320" algn="ctr">
              <a:defRPr/>
            </a:pPr>
            <a:r>
              <a:rPr lang="it-IT" dirty="0" smtClean="0"/>
              <a:t>Fondamentale per il ricercatore è non influenzare i contenuti, neppure con la comunicazione non verbale</a:t>
            </a:r>
          </a:p>
          <a:p>
            <a:pPr marL="274320" indent="-274320" algn="ctr">
              <a:defRPr/>
            </a:pPr>
            <a:r>
              <a:rPr lang="it-IT" b="1" dirty="0" smtClean="0"/>
              <a:t>Ascolto attivo ma non giudicante</a:t>
            </a:r>
            <a:endParaRPr lang="it-IT" b="1" dirty="0"/>
          </a:p>
        </p:txBody>
      </p:sp>
      <p:sp>
        <p:nvSpPr>
          <p:cNvPr id="14" name="Rettangolo 13"/>
          <p:cNvSpPr/>
          <p:nvPr/>
        </p:nvSpPr>
        <p:spPr>
          <a:xfrm>
            <a:off x="500034" y="2428868"/>
            <a:ext cx="2071702" cy="3139321"/>
          </a:xfrm>
          <a:prstGeom prst="rect">
            <a:avLst/>
          </a:prstGeom>
        </p:spPr>
        <p:txBody>
          <a:bodyPr wrap="square">
            <a:spAutoFit/>
          </a:bodyPr>
          <a:lstStyle/>
          <a:p>
            <a:pPr algn="ctr">
              <a:buFont typeface="Arial" pitchFamily="34" charset="0"/>
              <a:buChar char="•"/>
            </a:pPr>
            <a:r>
              <a:rPr lang="it-IT" dirty="0" smtClean="0"/>
              <a:t>Definisce il tema</a:t>
            </a:r>
          </a:p>
          <a:p>
            <a:pPr algn="ctr">
              <a:buFont typeface="Arial" pitchFamily="34" charset="0"/>
              <a:buChar char="•"/>
            </a:pPr>
            <a:r>
              <a:rPr lang="it-IT" dirty="0" smtClean="0"/>
              <a:t>Stabilisce se deviare o meno dal tema</a:t>
            </a:r>
          </a:p>
          <a:p>
            <a:pPr algn="ctr">
              <a:buFont typeface="Arial" pitchFamily="34" charset="0"/>
              <a:buChar char="•"/>
            </a:pPr>
            <a:r>
              <a:rPr lang="it-IT" dirty="0" smtClean="0"/>
              <a:t>Porge le domande nei modi e nei tempi che ritiene opportuni</a:t>
            </a:r>
          </a:p>
          <a:p>
            <a:pPr algn="ctr">
              <a:buFont typeface="Arial" pitchFamily="34" charset="0"/>
              <a:buChar char="•"/>
            </a:pPr>
            <a:r>
              <a:rPr lang="it-IT" dirty="0" smtClean="0"/>
              <a:t>Acquisisce informazioni</a:t>
            </a:r>
            <a:endParaRPr lang="it-IT" dirty="0"/>
          </a:p>
        </p:txBody>
      </p:sp>
      <p:sp>
        <p:nvSpPr>
          <p:cNvPr id="15" name="Rettangolo 14"/>
          <p:cNvSpPr/>
          <p:nvPr/>
        </p:nvSpPr>
        <p:spPr>
          <a:xfrm>
            <a:off x="6143636" y="2500306"/>
            <a:ext cx="2500330" cy="3231654"/>
          </a:xfrm>
          <a:prstGeom prst="rect">
            <a:avLst/>
          </a:prstGeom>
        </p:spPr>
        <p:txBody>
          <a:bodyPr wrap="square">
            <a:spAutoFit/>
          </a:bodyPr>
          <a:lstStyle/>
          <a:p>
            <a:pPr algn="ctr">
              <a:buFont typeface="Arial" pitchFamily="34" charset="0"/>
              <a:buChar char="•"/>
            </a:pPr>
            <a:r>
              <a:rPr lang="it-IT" sz="1700" dirty="0" smtClean="0"/>
              <a:t>È al centro dell’attenzione</a:t>
            </a:r>
          </a:p>
          <a:p>
            <a:pPr algn="ctr">
              <a:buFont typeface="Arial" pitchFamily="34" charset="0"/>
              <a:buChar char="•"/>
            </a:pPr>
            <a:r>
              <a:rPr lang="it-IT" sz="1700" dirty="0" smtClean="0"/>
              <a:t>È colui che deve rispondere alle domande</a:t>
            </a:r>
          </a:p>
          <a:p>
            <a:pPr algn="ctr">
              <a:buFont typeface="Arial" pitchFamily="34" charset="0"/>
              <a:buChar char="•"/>
            </a:pPr>
            <a:r>
              <a:rPr lang="it-IT" sz="1700" dirty="0" smtClean="0"/>
              <a:t>Intreccia narrazioni e argomentazioni</a:t>
            </a:r>
          </a:p>
          <a:p>
            <a:pPr algn="ctr">
              <a:buFont typeface="Arial" pitchFamily="34" charset="0"/>
              <a:buChar char="•"/>
            </a:pPr>
            <a:r>
              <a:rPr lang="it-IT" sz="1700" dirty="0" smtClean="0"/>
              <a:t>Nel dare forma al proprio discorso sceglie le parole, il gergo con cui dire ciò che intende</a:t>
            </a:r>
          </a:p>
          <a:p>
            <a:pPr algn="ctr">
              <a:buFont typeface="Arial" pitchFamily="34" charset="0"/>
              <a:buChar char="•"/>
            </a:pPr>
            <a:endParaRPr lang="it-IT" sz="1700" dirty="0"/>
          </a:p>
        </p:txBody>
      </p:sp>
      <p:sp>
        <p:nvSpPr>
          <p:cNvPr id="16" name="Ovale 15"/>
          <p:cNvSpPr/>
          <p:nvPr/>
        </p:nvSpPr>
        <p:spPr>
          <a:xfrm>
            <a:off x="4071934" y="1571612"/>
            <a:ext cx="857256" cy="428628"/>
          </a:xfrm>
          <a:prstGeom prst="ellipse">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7" name="Ovale 16"/>
          <p:cNvSpPr/>
          <p:nvPr/>
        </p:nvSpPr>
        <p:spPr>
          <a:xfrm>
            <a:off x="3143240" y="3214686"/>
            <a:ext cx="2714644" cy="1143008"/>
          </a:xfrm>
          <a:prstGeom prst="ellipse">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9" name="Rettangolo 18"/>
          <p:cNvSpPr/>
          <p:nvPr/>
        </p:nvSpPr>
        <p:spPr>
          <a:xfrm>
            <a:off x="3214678" y="214290"/>
            <a:ext cx="2446503" cy="400110"/>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pPr lvl="0" algn="ctr"/>
            <a:r>
              <a:rPr lang="it-IT" sz="2000" b="1" dirty="0" smtClean="0"/>
              <a:t>Gli interlocutori:</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p:cNvSpPr/>
          <p:nvPr/>
        </p:nvSpPr>
        <p:spPr>
          <a:xfrm>
            <a:off x="3143240" y="357166"/>
            <a:ext cx="2857520" cy="369332"/>
          </a:xfrm>
          <a:prstGeom prst="rect">
            <a:avLst/>
          </a:prstGeom>
          <a:ln/>
        </p:spPr>
        <p:style>
          <a:lnRef idx="1">
            <a:schemeClr val="accent1"/>
          </a:lnRef>
          <a:fillRef idx="2">
            <a:schemeClr val="accent1"/>
          </a:fillRef>
          <a:effectRef idx="1">
            <a:schemeClr val="accent1"/>
          </a:effectRef>
          <a:fontRef idx="minor">
            <a:schemeClr val="dk1"/>
          </a:fontRef>
        </p:style>
        <p:txBody>
          <a:bodyPr wrap="square">
            <a:spAutoFit/>
          </a:bodyPr>
          <a:lstStyle/>
          <a:p>
            <a:r>
              <a:rPr lang="it-IT" b="1" dirty="0" smtClean="0"/>
              <a:t>Intervista </a:t>
            </a:r>
            <a:r>
              <a:rPr lang="it-IT" b="1" dirty="0" smtClean="0"/>
              <a:t>discorsiva</a:t>
            </a:r>
            <a:endParaRPr lang="it-IT" b="1" dirty="0"/>
          </a:p>
        </p:txBody>
      </p:sp>
      <p:sp>
        <p:nvSpPr>
          <p:cNvPr id="8" name="Rettangolo 7"/>
          <p:cNvSpPr/>
          <p:nvPr/>
        </p:nvSpPr>
        <p:spPr>
          <a:xfrm>
            <a:off x="285720" y="1214422"/>
            <a:ext cx="2357438" cy="369332"/>
          </a:xfrm>
          <a:prstGeom prst="rect">
            <a:avLst/>
          </a:prstGeom>
        </p:spPr>
        <p:txBody>
          <a:bodyPr wrap="square">
            <a:spAutoFit/>
          </a:bodyPr>
          <a:lstStyle/>
          <a:p>
            <a:pPr algn="ctr"/>
            <a:r>
              <a:rPr lang="it-IT" dirty="0" smtClean="0"/>
              <a:t>Intervistatore</a:t>
            </a:r>
            <a:endParaRPr lang="it-IT" dirty="0"/>
          </a:p>
        </p:txBody>
      </p:sp>
      <p:sp>
        <p:nvSpPr>
          <p:cNvPr id="9" name="Stella a 5 punte 8"/>
          <p:cNvSpPr/>
          <p:nvPr/>
        </p:nvSpPr>
        <p:spPr>
          <a:xfrm>
            <a:off x="214282" y="571480"/>
            <a:ext cx="2500330" cy="1785950"/>
          </a:xfrm>
          <a:prstGeom prst="star5">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0" name="Rettangolo 9"/>
          <p:cNvSpPr/>
          <p:nvPr/>
        </p:nvSpPr>
        <p:spPr>
          <a:xfrm>
            <a:off x="6215090" y="1214422"/>
            <a:ext cx="2357438" cy="369332"/>
          </a:xfrm>
          <a:prstGeom prst="rect">
            <a:avLst/>
          </a:prstGeom>
        </p:spPr>
        <p:txBody>
          <a:bodyPr wrap="square">
            <a:spAutoFit/>
          </a:bodyPr>
          <a:lstStyle/>
          <a:p>
            <a:pPr algn="ctr"/>
            <a:r>
              <a:rPr lang="it-IT" dirty="0" smtClean="0"/>
              <a:t>Intervistato </a:t>
            </a:r>
            <a:endParaRPr lang="it-IT" dirty="0"/>
          </a:p>
        </p:txBody>
      </p:sp>
      <p:sp>
        <p:nvSpPr>
          <p:cNvPr id="11" name="Stella a 5 punte 10"/>
          <p:cNvSpPr/>
          <p:nvPr/>
        </p:nvSpPr>
        <p:spPr>
          <a:xfrm>
            <a:off x="6143636" y="571480"/>
            <a:ext cx="2500330" cy="1785950"/>
          </a:xfrm>
          <a:prstGeom prst="star5">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3" name="Ovale 12"/>
          <p:cNvSpPr/>
          <p:nvPr/>
        </p:nvSpPr>
        <p:spPr>
          <a:xfrm>
            <a:off x="3500430" y="1571612"/>
            <a:ext cx="2214578" cy="714380"/>
          </a:xfrm>
          <a:prstGeom prst="ellipse">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4" name="Rettangolo 13"/>
          <p:cNvSpPr/>
          <p:nvPr/>
        </p:nvSpPr>
        <p:spPr>
          <a:xfrm>
            <a:off x="3481704" y="1571612"/>
            <a:ext cx="2233304" cy="646331"/>
          </a:xfrm>
          <a:prstGeom prst="rect">
            <a:avLst/>
          </a:prstGeom>
        </p:spPr>
        <p:txBody>
          <a:bodyPr wrap="none">
            <a:spAutoFit/>
          </a:bodyPr>
          <a:lstStyle/>
          <a:p>
            <a:pPr algn="ctr"/>
            <a:r>
              <a:rPr lang="it-IT" dirty="0" smtClean="0"/>
              <a:t>Stati d’animo</a:t>
            </a:r>
          </a:p>
          <a:p>
            <a:pPr algn="ctr"/>
            <a:r>
              <a:rPr lang="it-IT" dirty="0" smtClean="0"/>
              <a:t>(positivi e negativi)</a:t>
            </a:r>
            <a:endParaRPr lang="it-IT" dirty="0"/>
          </a:p>
        </p:txBody>
      </p:sp>
      <p:sp>
        <p:nvSpPr>
          <p:cNvPr id="15" name="Rettangolo 14"/>
          <p:cNvSpPr/>
          <p:nvPr/>
        </p:nvSpPr>
        <p:spPr>
          <a:xfrm>
            <a:off x="642910" y="2857496"/>
            <a:ext cx="7643866" cy="923330"/>
          </a:xfrm>
          <a:prstGeom prst="rect">
            <a:avLst/>
          </a:prstGeom>
          <a:ln>
            <a:solidFill>
              <a:schemeClr val="accent1"/>
            </a:solidFill>
          </a:ln>
        </p:spPr>
        <p:txBody>
          <a:bodyPr wrap="square">
            <a:spAutoFit/>
          </a:bodyPr>
          <a:lstStyle/>
          <a:p>
            <a:pPr algn="ctr"/>
            <a:r>
              <a:rPr lang="it-IT" dirty="0" smtClean="0"/>
              <a:t>I discorsi si caratterizzano per avere una loro coloratura emotiva, fatta di rabbia, gioia, ansia … imposte dal tono di voce, dalla postura,dal silenzio, dal pianto,  </a:t>
            </a:r>
            <a:endParaRPr lang="it-IT" dirty="0"/>
          </a:p>
        </p:txBody>
      </p:sp>
      <p:sp>
        <p:nvSpPr>
          <p:cNvPr id="16" name="Rettangolo 15"/>
          <p:cNvSpPr/>
          <p:nvPr/>
        </p:nvSpPr>
        <p:spPr>
          <a:xfrm>
            <a:off x="928662" y="4005868"/>
            <a:ext cx="7143800" cy="1477328"/>
          </a:xfrm>
          <a:prstGeom prst="rect">
            <a:avLst/>
          </a:prstGeom>
          <a:ln>
            <a:solidFill>
              <a:schemeClr val="tx1"/>
            </a:solidFill>
          </a:ln>
        </p:spPr>
        <p:txBody>
          <a:bodyPr wrap="square">
            <a:spAutoFit/>
          </a:bodyPr>
          <a:lstStyle/>
          <a:p>
            <a:pPr algn="ctr"/>
            <a:r>
              <a:rPr lang="it-IT" dirty="0" smtClean="0"/>
              <a:t>Dal discorso emerge anche la posizione del </a:t>
            </a:r>
            <a:r>
              <a:rPr lang="it-IT" dirty="0" err="1" smtClean="0"/>
              <a:t>locutore</a:t>
            </a:r>
            <a:r>
              <a:rPr lang="it-IT" dirty="0" smtClean="0"/>
              <a:t>, nei modi in cui si appropria o si distanzia dalle cose che dice a seconda se parla di se in prima persona o meno (occorre prestare attenzione anche ai lapsus linguistici da cui possiamo trarre innumerevoli informazioni)</a:t>
            </a:r>
            <a:endParaRPr lang="it-IT"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p:cNvSpPr/>
          <p:nvPr/>
        </p:nvSpPr>
        <p:spPr>
          <a:xfrm>
            <a:off x="2928926" y="357166"/>
            <a:ext cx="2857520" cy="369332"/>
          </a:xfrm>
          <a:prstGeom prst="rect">
            <a:avLst/>
          </a:prstGeom>
          <a:ln/>
        </p:spPr>
        <p:style>
          <a:lnRef idx="1">
            <a:schemeClr val="accent1"/>
          </a:lnRef>
          <a:fillRef idx="2">
            <a:schemeClr val="accent1"/>
          </a:fillRef>
          <a:effectRef idx="1">
            <a:schemeClr val="accent1"/>
          </a:effectRef>
          <a:fontRef idx="minor">
            <a:schemeClr val="dk1"/>
          </a:fontRef>
        </p:style>
        <p:txBody>
          <a:bodyPr wrap="square">
            <a:spAutoFit/>
          </a:bodyPr>
          <a:lstStyle/>
          <a:p>
            <a:r>
              <a:rPr lang="it-IT" b="1" dirty="0" smtClean="0"/>
              <a:t>Intervista </a:t>
            </a:r>
            <a:r>
              <a:rPr lang="it-IT" b="1" dirty="0" smtClean="0"/>
              <a:t>discorsiva</a:t>
            </a:r>
            <a:endParaRPr lang="it-IT" b="1" dirty="0"/>
          </a:p>
        </p:txBody>
      </p:sp>
      <p:sp>
        <p:nvSpPr>
          <p:cNvPr id="8" name="Rettangolo 7"/>
          <p:cNvSpPr/>
          <p:nvPr/>
        </p:nvSpPr>
        <p:spPr>
          <a:xfrm>
            <a:off x="285720" y="1000108"/>
            <a:ext cx="2357438" cy="369332"/>
          </a:xfrm>
          <a:prstGeom prst="rect">
            <a:avLst/>
          </a:prstGeom>
        </p:spPr>
        <p:txBody>
          <a:bodyPr wrap="square">
            <a:spAutoFit/>
          </a:bodyPr>
          <a:lstStyle/>
          <a:p>
            <a:pPr algn="ctr"/>
            <a:r>
              <a:rPr lang="it-IT" dirty="0" smtClean="0"/>
              <a:t>Intervistatore</a:t>
            </a:r>
            <a:endParaRPr lang="it-IT" dirty="0"/>
          </a:p>
        </p:txBody>
      </p:sp>
      <p:sp>
        <p:nvSpPr>
          <p:cNvPr id="9" name="Stella a 5 punte 8"/>
          <p:cNvSpPr/>
          <p:nvPr/>
        </p:nvSpPr>
        <p:spPr>
          <a:xfrm>
            <a:off x="214282" y="357166"/>
            <a:ext cx="2500330" cy="1785950"/>
          </a:xfrm>
          <a:prstGeom prst="star5">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0" name="Rettangolo 9"/>
          <p:cNvSpPr/>
          <p:nvPr/>
        </p:nvSpPr>
        <p:spPr>
          <a:xfrm>
            <a:off x="6215090" y="1000108"/>
            <a:ext cx="2357438" cy="369332"/>
          </a:xfrm>
          <a:prstGeom prst="rect">
            <a:avLst/>
          </a:prstGeom>
        </p:spPr>
        <p:txBody>
          <a:bodyPr wrap="square">
            <a:spAutoFit/>
          </a:bodyPr>
          <a:lstStyle/>
          <a:p>
            <a:pPr algn="ctr"/>
            <a:r>
              <a:rPr lang="it-IT" dirty="0" smtClean="0"/>
              <a:t>Intervistato </a:t>
            </a:r>
            <a:endParaRPr lang="it-IT" dirty="0"/>
          </a:p>
        </p:txBody>
      </p:sp>
      <p:sp>
        <p:nvSpPr>
          <p:cNvPr id="11" name="Stella a 5 punte 10"/>
          <p:cNvSpPr/>
          <p:nvPr/>
        </p:nvSpPr>
        <p:spPr>
          <a:xfrm>
            <a:off x="6143636" y="357166"/>
            <a:ext cx="2500330" cy="1785950"/>
          </a:xfrm>
          <a:prstGeom prst="star5">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3" name="Ovale 12"/>
          <p:cNvSpPr/>
          <p:nvPr/>
        </p:nvSpPr>
        <p:spPr>
          <a:xfrm>
            <a:off x="3143240" y="1285860"/>
            <a:ext cx="2214578" cy="714380"/>
          </a:xfrm>
          <a:prstGeom prst="ellipse">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4" name="Rettangolo 13"/>
          <p:cNvSpPr/>
          <p:nvPr/>
        </p:nvSpPr>
        <p:spPr>
          <a:xfrm>
            <a:off x="3214678" y="1428736"/>
            <a:ext cx="1965603" cy="369332"/>
          </a:xfrm>
          <a:prstGeom prst="rect">
            <a:avLst/>
          </a:prstGeom>
        </p:spPr>
        <p:txBody>
          <a:bodyPr wrap="none">
            <a:spAutoFit/>
          </a:bodyPr>
          <a:lstStyle/>
          <a:p>
            <a:pPr algn="ctr"/>
            <a:r>
              <a:rPr lang="it-IT" dirty="0" smtClean="0"/>
              <a:t>Tipo di relazione</a:t>
            </a:r>
            <a:endParaRPr lang="it-IT" dirty="0"/>
          </a:p>
        </p:txBody>
      </p:sp>
      <p:sp>
        <p:nvSpPr>
          <p:cNvPr id="16" name="Rettangolo 15"/>
          <p:cNvSpPr/>
          <p:nvPr/>
        </p:nvSpPr>
        <p:spPr>
          <a:xfrm>
            <a:off x="285720" y="2214554"/>
            <a:ext cx="8286808" cy="1754326"/>
          </a:xfrm>
          <a:prstGeom prst="rect">
            <a:avLst/>
          </a:prstGeom>
          <a:ln>
            <a:solidFill>
              <a:schemeClr val="tx1"/>
            </a:solidFill>
          </a:ln>
        </p:spPr>
        <p:txBody>
          <a:bodyPr wrap="square">
            <a:spAutoFit/>
          </a:bodyPr>
          <a:lstStyle/>
          <a:p>
            <a:pPr algn="ctr"/>
            <a:r>
              <a:rPr lang="it-IT" b="1" dirty="0" smtClean="0"/>
              <a:t>Minimalista:</a:t>
            </a:r>
          </a:p>
          <a:p>
            <a:pPr algn="ctr"/>
            <a:r>
              <a:rPr lang="it-IT" dirty="0" smtClean="0"/>
              <a:t>L’interazione fornisce informazioni sul senso del discorso.</a:t>
            </a:r>
          </a:p>
          <a:p>
            <a:pPr algn="ctr"/>
            <a:endParaRPr lang="it-IT" dirty="0" smtClean="0"/>
          </a:p>
          <a:p>
            <a:pPr algn="ctr"/>
            <a:r>
              <a:rPr lang="it-IT" b="1" dirty="0" smtClean="0"/>
              <a:t>Centrata:</a:t>
            </a:r>
          </a:p>
          <a:p>
            <a:pPr algn="ctr"/>
            <a:r>
              <a:rPr lang="it-IT" dirty="0" smtClean="0"/>
              <a:t>In cui l’interazione fra i due è il centro di interesse, usata come performance per un pubblico  </a:t>
            </a:r>
            <a:endParaRPr lang="it-IT" dirty="0"/>
          </a:p>
        </p:txBody>
      </p:sp>
      <p:sp>
        <p:nvSpPr>
          <p:cNvPr id="12" name="Rettangolo 11"/>
          <p:cNvSpPr/>
          <p:nvPr/>
        </p:nvSpPr>
        <p:spPr>
          <a:xfrm>
            <a:off x="3286116" y="4214818"/>
            <a:ext cx="2196435" cy="369332"/>
          </a:xfrm>
          <a:prstGeom prst="rect">
            <a:avLst/>
          </a:prstGeom>
        </p:spPr>
        <p:txBody>
          <a:bodyPr wrap="none">
            <a:spAutoFit/>
          </a:bodyPr>
          <a:lstStyle/>
          <a:p>
            <a:pPr algn="ctr"/>
            <a:r>
              <a:rPr lang="it-IT" dirty="0" smtClean="0"/>
              <a:t>Tipo di </a:t>
            </a:r>
            <a:r>
              <a:rPr lang="it-IT" dirty="0" smtClean="0"/>
              <a:t>interazione</a:t>
            </a:r>
            <a:endParaRPr lang="it-IT" dirty="0"/>
          </a:p>
        </p:txBody>
      </p:sp>
      <p:sp>
        <p:nvSpPr>
          <p:cNvPr id="17" name="Ovale 16"/>
          <p:cNvSpPr/>
          <p:nvPr/>
        </p:nvSpPr>
        <p:spPr>
          <a:xfrm>
            <a:off x="3214678" y="4071942"/>
            <a:ext cx="2214578" cy="714380"/>
          </a:xfrm>
          <a:prstGeom prst="ellipse">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8" name="Rettangolo 17"/>
          <p:cNvSpPr/>
          <p:nvPr/>
        </p:nvSpPr>
        <p:spPr>
          <a:xfrm>
            <a:off x="71407" y="4500570"/>
            <a:ext cx="2571767" cy="2031325"/>
          </a:xfrm>
          <a:prstGeom prst="rect">
            <a:avLst/>
          </a:prstGeom>
        </p:spPr>
        <p:txBody>
          <a:bodyPr wrap="square">
            <a:spAutoFit/>
          </a:bodyPr>
          <a:lstStyle/>
          <a:p>
            <a:pPr algn="ctr"/>
            <a:r>
              <a:rPr lang="it-IT" dirty="0" smtClean="0"/>
              <a:t>Intervista convenzionale:</a:t>
            </a:r>
          </a:p>
          <a:p>
            <a:pPr algn="ctr"/>
            <a:endParaRPr lang="it-IT" dirty="0" smtClean="0"/>
          </a:p>
          <a:p>
            <a:pPr algn="ctr"/>
            <a:r>
              <a:rPr lang="it-IT" dirty="0" smtClean="0"/>
              <a:t>Intervistato è un singolo individuo;</a:t>
            </a:r>
          </a:p>
          <a:p>
            <a:pPr algn="ctr"/>
            <a:r>
              <a:rPr lang="it-IT" dirty="0" smtClean="0"/>
              <a:t>L’intervistatore è un singolo individuo</a:t>
            </a:r>
            <a:endParaRPr lang="it-IT" dirty="0"/>
          </a:p>
        </p:txBody>
      </p:sp>
      <p:sp>
        <p:nvSpPr>
          <p:cNvPr id="19" name="Rettangolo 18"/>
          <p:cNvSpPr/>
          <p:nvPr/>
        </p:nvSpPr>
        <p:spPr>
          <a:xfrm>
            <a:off x="6193977" y="4429132"/>
            <a:ext cx="2878617" cy="2308324"/>
          </a:xfrm>
          <a:prstGeom prst="rect">
            <a:avLst/>
          </a:prstGeom>
        </p:spPr>
        <p:txBody>
          <a:bodyPr wrap="square">
            <a:spAutoFit/>
          </a:bodyPr>
          <a:lstStyle/>
          <a:p>
            <a:pPr algn="ctr"/>
            <a:r>
              <a:rPr lang="it-IT" dirty="0" smtClean="0"/>
              <a:t>Intervista in tandem:</a:t>
            </a:r>
          </a:p>
          <a:p>
            <a:pPr algn="ctr"/>
            <a:endParaRPr lang="it-IT" dirty="0" smtClean="0"/>
          </a:p>
          <a:p>
            <a:pPr algn="ctr"/>
            <a:r>
              <a:rPr lang="it-IT" dirty="0" smtClean="0"/>
              <a:t>All’intervista si aggiunge un terzo partecipante, un </a:t>
            </a:r>
            <a:r>
              <a:rPr lang="it-IT" u="sng" dirty="0" smtClean="0"/>
              <a:t>mediatore</a:t>
            </a:r>
            <a:r>
              <a:rPr lang="it-IT" dirty="0" smtClean="0"/>
              <a:t>, che facilita la comunicazione con un sostegno emotivo/cognitivo</a:t>
            </a:r>
            <a:endParaRPr lang="it-IT" dirty="0"/>
          </a:p>
        </p:txBody>
      </p:sp>
      <p:sp>
        <p:nvSpPr>
          <p:cNvPr id="20" name="Rettangolo 19"/>
          <p:cNvSpPr/>
          <p:nvPr/>
        </p:nvSpPr>
        <p:spPr>
          <a:xfrm>
            <a:off x="2500298" y="4786322"/>
            <a:ext cx="3643338" cy="1754326"/>
          </a:xfrm>
          <a:prstGeom prst="rect">
            <a:avLst/>
          </a:prstGeom>
        </p:spPr>
        <p:txBody>
          <a:bodyPr wrap="square">
            <a:spAutoFit/>
          </a:bodyPr>
          <a:lstStyle/>
          <a:p>
            <a:pPr algn="ctr"/>
            <a:r>
              <a:rPr lang="it-IT" dirty="0" smtClean="0"/>
              <a:t>Intervista di gruppo:</a:t>
            </a:r>
          </a:p>
          <a:p>
            <a:pPr algn="ctr"/>
            <a:endParaRPr lang="it-IT" dirty="0" smtClean="0"/>
          </a:p>
          <a:p>
            <a:pPr algn="ctr"/>
            <a:r>
              <a:rPr lang="it-IT" dirty="0" smtClean="0"/>
              <a:t>Oltre all’intervistatore e al mediatore è presente anche una coppia di persone o un piccolo gruppo</a:t>
            </a:r>
            <a:endParaRPr lang="it-IT"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2928926" y="357166"/>
            <a:ext cx="2857520" cy="369332"/>
          </a:xfrm>
          <a:prstGeom prst="rect">
            <a:avLst/>
          </a:prstGeom>
          <a:ln/>
        </p:spPr>
        <p:style>
          <a:lnRef idx="1">
            <a:schemeClr val="accent1"/>
          </a:lnRef>
          <a:fillRef idx="2">
            <a:schemeClr val="accent1"/>
          </a:fillRef>
          <a:effectRef idx="1">
            <a:schemeClr val="accent1"/>
          </a:effectRef>
          <a:fontRef idx="minor">
            <a:schemeClr val="dk1"/>
          </a:fontRef>
        </p:style>
        <p:txBody>
          <a:bodyPr wrap="square">
            <a:spAutoFit/>
          </a:bodyPr>
          <a:lstStyle/>
          <a:p>
            <a:r>
              <a:rPr lang="it-IT" b="1" dirty="0" smtClean="0"/>
              <a:t>Intervista </a:t>
            </a:r>
            <a:r>
              <a:rPr lang="it-IT" b="1" dirty="0" smtClean="0"/>
              <a:t>discorsiva</a:t>
            </a:r>
            <a:endParaRPr lang="it-IT" b="1" dirty="0"/>
          </a:p>
        </p:txBody>
      </p:sp>
      <p:sp>
        <p:nvSpPr>
          <p:cNvPr id="7" name="Rettangolo 6"/>
          <p:cNvSpPr/>
          <p:nvPr/>
        </p:nvSpPr>
        <p:spPr>
          <a:xfrm>
            <a:off x="714348" y="1345156"/>
            <a:ext cx="2786082" cy="3139321"/>
          </a:xfrm>
          <a:prstGeom prst="rect">
            <a:avLst/>
          </a:prstGeom>
        </p:spPr>
        <p:txBody>
          <a:bodyPr wrap="square">
            <a:spAutoFit/>
          </a:bodyPr>
          <a:lstStyle/>
          <a:p>
            <a:pPr algn="ctr"/>
            <a:r>
              <a:rPr lang="it-IT" b="1" dirty="0" smtClean="0"/>
              <a:t>Intervista </a:t>
            </a:r>
            <a:r>
              <a:rPr lang="it-IT" b="1" dirty="0" smtClean="0"/>
              <a:t>guidata:</a:t>
            </a:r>
          </a:p>
          <a:p>
            <a:pPr algn="ctr"/>
            <a:endParaRPr lang="it-IT" b="1" dirty="0" smtClean="0"/>
          </a:p>
          <a:p>
            <a:pPr algn="ctr"/>
            <a:r>
              <a:rPr lang="it-IT" dirty="0" smtClean="0"/>
              <a:t>L’intervistatore conduce l’intervista seguendo una traccia, contenente i temi sui quali vuole acquisire informazioni, lasciando però libero l’intervistatore di gestire la successione dei temi</a:t>
            </a:r>
            <a:endParaRPr lang="it-IT" dirty="0"/>
          </a:p>
        </p:txBody>
      </p:sp>
      <p:sp>
        <p:nvSpPr>
          <p:cNvPr id="8" name="Rettangolo 7"/>
          <p:cNvSpPr/>
          <p:nvPr/>
        </p:nvSpPr>
        <p:spPr>
          <a:xfrm>
            <a:off x="5996670" y="1357298"/>
            <a:ext cx="2361544" cy="4247317"/>
          </a:xfrm>
          <a:prstGeom prst="rect">
            <a:avLst/>
          </a:prstGeom>
        </p:spPr>
        <p:txBody>
          <a:bodyPr wrap="square">
            <a:spAutoFit/>
          </a:bodyPr>
          <a:lstStyle/>
          <a:p>
            <a:pPr algn="ctr"/>
            <a:r>
              <a:rPr lang="it-IT" b="1" dirty="0" smtClean="0"/>
              <a:t>Intervista </a:t>
            </a:r>
            <a:r>
              <a:rPr lang="it-IT" b="1" dirty="0" smtClean="0"/>
              <a:t>libera:</a:t>
            </a:r>
          </a:p>
          <a:p>
            <a:pPr algn="ctr"/>
            <a:endParaRPr lang="it-IT" b="1" dirty="0" smtClean="0"/>
          </a:p>
          <a:p>
            <a:pPr algn="ctr"/>
            <a:r>
              <a:rPr lang="it-IT" dirty="0" smtClean="0"/>
              <a:t>In cui l’intervistatore si limita a proporre il tema della conversazione introducendolo con una domanda, per poi porsi in un atteggiamento di ascolto, lasciando che sia l’intervistato a costruire da sé il suo discorso.</a:t>
            </a:r>
            <a:endParaRPr lang="it-IT" dirty="0"/>
          </a:p>
        </p:txBody>
      </p:sp>
      <p:sp>
        <p:nvSpPr>
          <p:cNvPr id="9" name="Rettangolo 8"/>
          <p:cNvSpPr/>
          <p:nvPr/>
        </p:nvSpPr>
        <p:spPr>
          <a:xfrm rot="19563312">
            <a:off x="2818122" y="5189762"/>
            <a:ext cx="3348807" cy="369332"/>
          </a:xfrm>
          <a:prstGeom prst="rect">
            <a:avLst/>
          </a:prstGeom>
        </p:spPr>
        <p:txBody>
          <a:bodyPr wrap="square">
            <a:spAutoFit/>
          </a:bodyPr>
          <a:lstStyle/>
          <a:p>
            <a:r>
              <a:rPr lang="it-IT" dirty="0" smtClean="0"/>
              <a:t>… Continuum informativo …</a:t>
            </a:r>
            <a:endParaRPr lang="it-IT" dirty="0"/>
          </a:p>
        </p:txBody>
      </p:sp>
      <p:sp>
        <p:nvSpPr>
          <p:cNvPr id="10" name="Freccia circolare a destra 9"/>
          <p:cNvSpPr/>
          <p:nvPr/>
        </p:nvSpPr>
        <p:spPr>
          <a:xfrm rot="20460693">
            <a:off x="3143240" y="5637628"/>
            <a:ext cx="642942" cy="1000132"/>
          </a:xfrm>
          <a:prstGeom prst="curvedRigh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chemeClr val="tx1"/>
              </a:solidFill>
            </a:endParaRPr>
          </a:p>
        </p:txBody>
      </p:sp>
      <p:sp>
        <p:nvSpPr>
          <p:cNvPr id="12" name="Freccia circolare in su 11"/>
          <p:cNvSpPr/>
          <p:nvPr/>
        </p:nvSpPr>
        <p:spPr>
          <a:xfrm rot="14514748">
            <a:off x="5002665" y="4351365"/>
            <a:ext cx="928694" cy="714380"/>
          </a:xfrm>
          <a:prstGeom prst="curvedUp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chemeClr val="tx1"/>
              </a:solidFill>
            </a:endParaRPr>
          </a:p>
        </p:txBody>
      </p:sp>
      <p:sp>
        <p:nvSpPr>
          <p:cNvPr id="13" name="Nastro perforato 12"/>
          <p:cNvSpPr/>
          <p:nvPr/>
        </p:nvSpPr>
        <p:spPr>
          <a:xfrm rot="16200000">
            <a:off x="607192" y="892947"/>
            <a:ext cx="3214711" cy="4143407"/>
          </a:xfrm>
          <a:prstGeom prst="flowChartPunchedTap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4" name="Nastro perforato 13"/>
          <p:cNvSpPr/>
          <p:nvPr/>
        </p:nvSpPr>
        <p:spPr>
          <a:xfrm rot="16200000">
            <a:off x="5000628" y="1785926"/>
            <a:ext cx="4286280" cy="3429024"/>
          </a:xfrm>
          <a:prstGeom prst="flowChartPunchedTap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2428860" y="285728"/>
            <a:ext cx="4214842" cy="369332"/>
          </a:xfrm>
          <a:prstGeom prst="rect">
            <a:avLst/>
          </a:prstGeom>
          <a:ln/>
        </p:spPr>
        <p:style>
          <a:lnRef idx="1">
            <a:schemeClr val="accent1"/>
          </a:lnRef>
          <a:fillRef idx="2">
            <a:schemeClr val="accent1"/>
          </a:fillRef>
          <a:effectRef idx="1">
            <a:schemeClr val="accent1"/>
          </a:effectRef>
          <a:fontRef idx="minor">
            <a:schemeClr val="dk1"/>
          </a:fontRef>
        </p:style>
        <p:txBody>
          <a:bodyPr wrap="square">
            <a:spAutoFit/>
          </a:bodyPr>
          <a:lstStyle/>
          <a:p>
            <a:r>
              <a:rPr lang="it-IT" b="1" dirty="0" smtClean="0"/>
              <a:t>Di cosa ci parlano le interviste???</a:t>
            </a:r>
            <a:endParaRPr lang="it-IT" b="1" dirty="0"/>
          </a:p>
        </p:txBody>
      </p:sp>
      <p:sp>
        <p:nvSpPr>
          <p:cNvPr id="7" name="Rettangolo 6"/>
          <p:cNvSpPr/>
          <p:nvPr/>
        </p:nvSpPr>
        <p:spPr>
          <a:xfrm>
            <a:off x="357158" y="1142984"/>
            <a:ext cx="4286280" cy="1477328"/>
          </a:xfrm>
          <a:prstGeom prst="rect">
            <a:avLst/>
          </a:prstGeom>
        </p:spPr>
        <p:txBody>
          <a:bodyPr wrap="square">
            <a:spAutoFit/>
          </a:bodyPr>
          <a:lstStyle/>
          <a:p>
            <a:pPr algn="ctr"/>
            <a:r>
              <a:rPr lang="it-IT" i="1" dirty="0" smtClean="0"/>
              <a:t>Celebrazione romantica dell’intervista:</a:t>
            </a:r>
          </a:p>
          <a:p>
            <a:pPr algn="ctr"/>
            <a:endParaRPr lang="it-IT" dirty="0" smtClean="0"/>
          </a:p>
          <a:p>
            <a:pPr algn="ctr"/>
            <a:r>
              <a:rPr lang="it-IT" dirty="0" smtClean="0"/>
              <a:t>Si fonda soprattutto sul valore dell’esperienza vissuta e sulla sua autenticità</a:t>
            </a:r>
            <a:endParaRPr lang="it-IT" dirty="0"/>
          </a:p>
        </p:txBody>
      </p:sp>
      <p:sp>
        <p:nvSpPr>
          <p:cNvPr id="9" name="Pergamena 2 8"/>
          <p:cNvSpPr/>
          <p:nvPr/>
        </p:nvSpPr>
        <p:spPr>
          <a:xfrm>
            <a:off x="142844" y="785794"/>
            <a:ext cx="4500594" cy="2143140"/>
          </a:xfrm>
          <a:prstGeom prst="horizontalScroll">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0" name="Rettangolo 9"/>
          <p:cNvSpPr/>
          <p:nvPr/>
        </p:nvSpPr>
        <p:spPr>
          <a:xfrm>
            <a:off x="5189871" y="1571612"/>
            <a:ext cx="3454095" cy="2308324"/>
          </a:xfrm>
          <a:prstGeom prst="rect">
            <a:avLst/>
          </a:prstGeom>
        </p:spPr>
        <p:txBody>
          <a:bodyPr wrap="square">
            <a:spAutoFit/>
          </a:bodyPr>
          <a:lstStyle/>
          <a:p>
            <a:pPr algn="ctr"/>
            <a:r>
              <a:rPr lang="it-IT" i="1" dirty="0" smtClean="0"/>
              <a:t>Critica radicale dell’intervista</a:t>
            </a:r>
            <a:r>
              <a:rPr lang="it-IT" dirty="0" smtClean="0"/>
              <a:t>:</a:t>
            </a:r>
          </a:p>
          <a:p>
            <a:pPr algn="ctr"/>
            <a:endParaRPr lang="it-IT" dirty="0" smtClean="0"/>
          </a:p>
          <a:p>
            <a:pPr algn="ctr"/>
            <a:r>
              <a:rPr lang="it-IT" dirty="0" smtClean="0"/>
              <a:t>Vede l’intervista come una situazione situata in un dato tempo e in un dato spazio sociale e da questi condizionata nella sua forma e nei suoi contenuti</a:t>
            </a:r>
            <a:endParaRPr lang="it-IT" dirty="0"/>
          </a:p>
        </p:txBody>
      </p:sp>
      <p:sp>
        <p:nvSpPr>
          <p:cNvPr id="12" name="Pergamena 2 11"/>
          <p:cNvSpPr/>
          <p:nvPr/>
        </p:nvSpPr>
        <p:spPr>
          <a:xfrm>
            <a:off x="4786314" y="1071546"/>
            <a:ext cx="3929090" cy="3143272"/>
          </a:xfrm>
          <a:prstGeom prst="horizontalScroll">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3" name="Rettangolo 12"/>
          <p:cNvSpPr/>
          <p:nvPr/>
        </p:nvSpPr>
        <p:spPr>
          <a:xfrm>
            <a:off x="5500694" y="4214818"/>
            <a:ext cx="2871645" cy="2308324"/>
          </a:xfrm>
          <a:prstGeom prst="rect">
            <a:avLst/>
          </a:prstGeom>
          <a:ln>
            <a:solidFill>
              <a:schemeClr val="tx1"/>
            </a:solidFill>
          </a:ln>
        </p:spPr>
        <p:txBody>
          <a:bodyPr wrap="square">
            <a:spAutoFit/>
          </a:bodyPr>
          <a:lstStyle/>
          <a:p>
            <a:pPr algn="ctr"/>
            <a:r>
              <a:rPr lang="it-IT" b="1" dirty="0" err="1" smtClean="0"/>
              <a:t>Thisness</a:t>
            </a:r>
            <a:r>
              <a:rPr lang="it-IT" b="1" dirty="0" smtClean="0"/>
              <a:t> </a:t>
            </a:r>
          </a:p>
          <a:p>
            <a:pPr algn="ctr"/>
            <a:r>
              <a:rPr lang="it-IT" dirty="0" smtClean="0"/>
              <a:t>(S. </a:t>
            </a:r>
            <a:r>
              <a:rPr lang="it-IT" dirty="0" err="1" smtClean="0"/>
              <a:t>Hester</a:t>
            </a:r>
            <a:r>
              <a:rPr lang="it-IT" dirty="0" smtClean="0"/>
              <a:t> e </a:t>
            </a:r>
            <a:r>
              <a:rPr lang="it-IT" dirty="0" err="1" smtClean="0"/>
              <a:t>D.Francis</a:t>
            </a:r>
            <a:r>
              <a:rPr lang="it-IT" dirty="0" smtClean="0"/>
              <a:t>)</a:t>
            </a:r>
          </a:p>
          <a:p>
            <a:pPr algn="ctr"/>
            <a:r>
              <a:rPr lang="it-IT" dirty="0" smtClean="0"/>
              <a:t>Ciascuna intervista è solo l’esito dell’esperienza che intervistato e intervistatore hanno vissuto</a:t>
            </a:r>
            <a:endParaRPr lang="it-IT" dirty="0"/>
          </a:p>
        </p:txBody>
      </p:sp>
      <p:sp>
        <p:nvSpPr>
          <p:cNvPr id="14" name="Rettangolo 13"/>
          <p:cNvSpPr/>
          <p:nvPr/>
        </p:nvSpPr>
        <p:spPr>
          <a:xfrm>
            <a:off x="357158" y="2858058"/>
            <a:ext cx="4357718" cy="3785652"/>
          </a:xfrm>
          <a:prstGeom prst="rect">
            <a:avLst/>
          </a:prstGeom>
          <a:ln>
            <a:solidFill>
              <a:schemeClr val="accent1"/>
            </a:solidFill>
          </a:ln>
        </p:spPr>
        <p:txBody>
          <a:bodyPr wrap="square">
            <a:spAutoFit/>
          </a:bodyPr>
          <a:lstStyle/>
          <a:p>
            <a:pPr algn="ctr"/>
            <a:r>
              <a:rPr lang="it-IT" sz="1600" b="1" dirty="0" smtClean="0"/>
              <a:t>J. Potter e A. Hepburn:</a:t>
            </a:r>
          </a:p>
          <a:p>
            <a:endParaRPr lang="it-IT" sz="1600" dirty="0" smtClean="0"/>
          </a:p>
          <a:p>
            <a:pPr>
              <a:buFont typeface="Arial" pitchFamily="34" charset="0"/>
              <a:buChar char="•"/>
            </a:pPr>
            <a:r>
              <a:rPr lang="it-IT" sz="1600" dirty="0" smtClean="0"/>
              <a:t>Il carattere selettivo della memoria (non di tutto ciò di cui l’intervistato fa esperienza resta traccia)</a:t>
            </a:r>
          </a:p>
          <a:p>
            <a:pPr>
              <a:buFont typeface="Arial" pitchFamily="34" charset="0"/>
              <a:buChar char="•"/>
            </a:pPr>
            <a:r>
              <a:rPr lang="it-IT" sz="1600" dirty="0" smtClean="0"/>
              <a:t>Il carattere selettivo della comunicazione (non tutti i ricordi pertinenti vengono condivisi con l’intervistatore)</a:t>
            </a:r>
          </a:p>
          <a:p>
            <a:pPr>
              <a:buFont typeface="Arial" pitchFamily="34" charset="0"/>
              <a:buChar char="•"/>
            </a:pPr>
            <a:r>
              <a:rPr lang="it-IT" sz="1600" dirty="0" smtClean="0"/>
              <a:t>L’impatto del processo di “management </a:t>
            </a:r>
            <a:r>
              <a:rPr lang="it-IT" sz="1600" dirty="0" err="1" smtClean="0"/>
              <a:t>impression</a:t>
            </a:r>
            <a:r>
              <a:rPr lang="it-IT" sz="1600" dirty="0" smtClean="0"/>
              <a:t>” (la scelta delle cose da dire è condizionata dall’imperativo di salvare al faccia)</a:t>
            </a:r>
          </a:p>
          <a:p>
            <a:pPr>
              <a:buFont typeface="Arial" pitchFamily="34" charset="0"/>
              <a:buChar char="•"/>
            </a:pPr>
            <a:r>
              <a:rPr lang="it-IT" sz="1600" dirty="0" smtClean="0"/>
              <a:t>La doppia influenza dell’intervistatore sui discorsi dell’intervistato data dall’impressione che questi se ne fa.</a:t>
            </a:r>
          </a:p>
        </p:txBody>
      </p:sp>
      <p:cxnSp>
        <p:nvCxnSpPr>
          <p:cNvPr id="16" name="Connettore 2 15"/>
          <p:cNvCxnSpPr>
            <a:stCxn id="13" idx="1"/>
            <a:endCxn id="14" idx="3"/>
          </p:cNvCxnSpPr>
          <p:nvPr/>
        </p:nvCxnSpPr>
        <p:spPr>
          <a:xfrm rot="10800000">
            <a:off x="4714876" y="4750884"/>
            <a:ext cx="785818" cy="61809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2428860" y="285728"/>
            <a:ext cx="3429024" cy="369332"/>
          </a:xfrm>
          <a:prstGeom prst="rect">
            <a:avLst/>
          </a:prstGeom>
          <a:ln/>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it-IT" b="1" dirty="0" smtClean="0"/>
              <a:t>La traccia delle interviste</a:t>
            </a:r>
            <a:endParaRPr lang="it-IT" b="1" dirty="0"/>
          </a:p>
        </p:txBody>
      </p:sp>
      <p:sp>
        <p:nvSpPr>
          <p:cNvPr id="7" name="Rettangolo 6"/>
          <p:cNvSpPr/>
          <p:nvPr/>
        </p:nvSpPr>
        <p:spPr>
          <a:xfrm>
            <a:off x="285720" y="1000108"/>
            <a:ext cx="8501121" cy="646331"/>
          </a:xfrm>
          <a:prstGeom prst="rect">
            <a:avLst/>
          </a:prstGeom>
          <a:ln>
            <a:solidFill>
              <a:schemeClr val="tx1"/>
            </a:solidFill>
          </a:ln>
        </p:spPr>
        <p:txBody>
          <a:bodyPr wrap="square">
            <a:spAutoFit/>
          </a:bodyPr>
          <a:lstStyle/>
          <a:p>
            <a:pPr algn="ctr"/>
            <a:r>
              <a:rPr lang="it-IT" dirty="0" smtClean="0"/>
              <a:t>Le domande da cui muove la ricerca individuano i contenuti sui quali l’intervistato sarà interpellato</a:t>
            </a:r>
            <a:endParaRPr lang="it-IT" dirty="0"/>
          </a:p>
        </p:txBody>
      </p:sp>
      <p:sp>
        <p:nvSpPr>
          <p:cNvPr id="8" name="Rettangolo 7"/>
          <p:cNvSpPr/>
          <p:nvPr/>
        </p:nvSpPr>
        <p:spPr>
          <a:xfrm>
            <a:off x="285720" y="1853975"/>
            <a:ext cx="8358246" cy="646331"/>
          </a:xfrm>
          <a:prstGeom prst="rect">
            <a:avLst/>
          </a:prstGeom>
          <a:ln>
            <a:solidFill>
              <a:schemeClr val="accent1"/>
            </a:solidFill>
          </a:ln>
        </p:spPr>
        <p:txBody>
          <a:bodyPr wrap="square">
            <a:spAutoFit/>
          </a:bodyPr>
          <a:lstStyle/>
          <a:p>
            <a:pPr algn="ctr"/>
            <a:r>
              <a:rPr lang="it-IT" dirty="0" smtClean="0"/>
              <a:t>L’intervistatore solleciterà la produzione di risposte che daranno risposta ai sui interrogativi di ricerca</a:t>
            </a:r>
            <a:endParaRPr lang="it-IT" dirty="0"/>
          </a:p>
        </p:txBody>
      </p:sp>
      <p:sp>
        <p:nvSpPr>
          <p:cNvPr id="9" name="Rettangolo 8"/>
          <p:cNvSpPr/>
          <p:nvPr/>
        </p:nvSpPr>
        <p:spPr>
          <a:xfrm>
            <a:off x="3194766" y="2786058"/>
            <a:ext cx="2842445" cy="369332"/>
          </a:xfrm>
          <a:prstGeom prst="rect">
            <a:avLst/>
          </a:prstGeom>
        </p:spPr>
        <p:txBody>
          <a:bodyPr wrap="none">
            <a:spAutoFit/>
          </a:bodyPr>
          <a:lstStyle/>
          <a:p>
            <a:r>
              <a:rPr lang="it-IT" b="1" dirty="0" smtClean="0"/>
              <a:t>Traccia dell’intervista</a:t>
            </a:r>
            <a:endParaRPr lang="it-IT" b="1" dirty="0"/>
          </a:p>
        </p:txBody>
      </p:sp>
      <p:sp>
        <p:nvSpPr>
          <p:cNvPr id="10" name="Rettangolo 9"/>
          <p:cNvSpPr/>
          <p:nvPr/>
        </p:nvSpPr>
        <p:spPr>
          <a:xfrm>
            <a:off x="357158" y="3214686"/>
            <a:ext cx="8286808" cy="923330"/>
          </a:xfrm>
          <a:prstGeom prst="rect">
            <a:avLst/>
          </a:prstGeom>
        </p:spPr>
        <p:txBody>
          <a:bodyPr wrap="square">
            <a:spAutoFit/>
          </a:bodyPr>
          <a:lstStyle/>
          <a:p>
            <a:pPr algn="ctr"/>
            <a:r>
              <a:rPr lang="it-IT" dirty="0" smtClean="0"/>
              <a:t>Richiede un lavoro di progettazione iniziale con </a:t>
            </a:r>
            <a:r>
              <a:rPr lang="it-IT" b="1" dirty="0" smtClean="0"/>
              <a:t>domande studiate</a:t>
            </a:r>
            <a:r>
              <a:rPr lang="it-IT" dirty="0" smtClean="0"/>
              <a:t>, utili a suscitare i discorsi attesi e </a:t>
            </a:r>
            <a:r>
              <a:rPr lang="it-IT" b="1" dirty="0" smtClean="0"/>
              <a:t>domande inventate </a:t>
            </a:r>
            <a:r>
              <a:rPr lang="it-IT" dirty="0" smtClean="0"/>
              <a:t>al momento, come conseguenza di sollecitazioni durante il discorso</a:t>
            </a:r>
            <a:endParaRPr lang="it-IT" dirty="0"/>
          </a:p>
        </p:txBody>
      </p:sp>
      <p:sp>
        <p:nvSpPr>
          <p:cNvPr id="11" name="Rettangolo 10"/>
          <p:cNvSpPr/>
          <p:nvPr/>
        </p:nvSpPr>
        <p:spPr>
          <a:xfrm>
            <a:off x="1857356" y="4345552"/>
            <a:ext cx="5434501" cy="369332"/>
          </a:xfrm>
          <a:prstGeom prst="rect">
            <a:avLst/>
          </a:prstGeom>
          <a:solidFill>
            <a:schemeClr val="accent1">
              <a:lumMod val="40000"/>
              <a:lumOff val="60000"/>
            </a:schemeClr>
          </a:solidFill>
        </p:spPr>
        <p:txBody>
          <a:bodyPr wrap="none">
            <a:spAutoFit/>
          </a:bodyPr>
          <a:lstStyle/>
          <a:p>
            <a:r>
              <a:rPr lang="it-IT" dirty="0" smtClean="0"/>
              <a:t>Promemoria cui attingere per ottenere </a:t>
            </a:r>
            <a:r>
              <a:rPr lang="it-IT" dirty="0" err="1" smtClean="0"/>
              <a:t>rispsposte</a:t>
            </a:r>
            <a:endParaRPr lang="it-IT" dirty="0"/>
          </a:p>
        </p:txBody>
      </p:sp>
      <p:sp>
        <p:nvSpPr>
          <p:cNvPr id="12" name="Rettangolo 11"/>
          <p:cNvSpPr/>
          <p:nvPr/>
        </p:nvSpPr>
        <p:spPr>
          <a:xfrm>
            <a:off x="2857488" y="4857760"/>
            <a:ext cx="3063659" cy="369332"/>
          </a:xfrm>
          <a:prstGeom prst="rect">
            <a:avLst/>
          </a:prstGeom>
        </p:spPr>
        <p:txBody>
          <a:bodyPr wrap="none">
            <a:spAutoFit/>
          </a:bodyPr>
          <a:lstStyle/>
          <a:p>
            <a:r>
              <a:rPr lang="it-IT" b="1" dirty="0" smtClean="0"/>
              <a:t>Il ruolo dell’intervistato</a:t>
            </a:r>
            <a:endParaRPr lang="it-IT" b="1" dirty="0"/>
          </a:p>
        </p:txBody>
      </p:sp>
      <p:sp>
        <p:nvSpPr>
          <p:cNvPr id="13" name="Rettangolo 12"/>
          <p:cNvSpPr/>
          <p:nvPr/>
        </p:nvSpPr>
        <p:spPr>
          <a:xfrm>
            <a:off x="142844" y="5572140"/>
            <a:ext cx="2714644" cy="923330"/>
          </a:xfrm>
          <a:prstGeom prst="rect">
            <a:avLst/>
          </a:prstGeom>
        </p:spPr>
        <p:txBody>
          <a:bodyPr wrap="square">
            <a:spAutoFit/>
          </a:bodyPr>
          <a:lstStyle/>
          <a:p>
            <a:pPr algn="ctr"/>
            <a:r>
              <a:rPr lang="it-IT" dirty="0" smtClean="0"/>
              <a:t>Protagonista </a:t>
            </a:r>
          </a:p>
          <a:p>
            <a:pPr algn="ctr"/>
            <a:r>
              <a:rPr lang="it-IT" dirty="0" smtClean="0"/>
              <a:t>che racconta la sua storia di vita</a:t>
            </a:r>
            <a:endParaRPr lang="it-IT" dirty="0"/>
          </a:p>
        </p:txBody>
      </p:sp>
      <p:sp>
        <p:nvSpPr>
          <p:cNvPr id="14" name="Rettangolo 13"/>
          <p:cNvSpPr/>
          <p:nvPr/>
        </p:nvSpPr>
        <p:spPr>
          <a:xfrm>
            <a:off x="5500694" y="5572140"/>
            <a:ext cx="3357586" cy="1138773"/>
          </a:xfrm>
          <a:prstGeom prst="rect">
            <a:avLst/>
          </a:prstGeom>
        </p:spPr>
        <p:txBody>
          <a:bodyPr wrap="square">
            <a:spAutoFit/>
          </a:bodyPr>
          <a:lstStyle/>
          <a:p>
            <a:pPr algn="ctr"/>
            <a:r>
              <a:rPr lang="it-IT" sz="1700" dirty="0" smtClean="0"/>
              <a:t>Osservatore/testimone</a:t>
            </a:r>
          </a:p>
          <a:p>
            <a:pPr algn="ctr"/>
            <a:r>
              <a:rPr lang="it-IT" sz="1700" dirty="0" smtClean="0"/>
              <a:t>Interpellato per raccontare eventi che hanno avuto luogo nel suo contesto di vita</a:t>
            </a:r>
            <a:endParaRPr lang="it-IT" sz="1700" dirty="0"/>
          </a:p>
        </p:txBody>
      </p:sp>
      <p:sp>
        <p:nvSpPr>
          <p:cNvPr id="15" name="Rettangolo 14"/>
          <p:cNvSpPr/>
          <p:nvPr/>
        </p:nvSpPr>
        <p:spPr>
          <a:xfrm>
            <a:off x="2571736" y="5500702"/>
            <a:ext cx="3071834" cy="1323439"/>
          </a:xfrm>
          <a:prstGeom prst="rect">
            <a:avLst/>
          </a:prstGeom>
        </p:spPr>
        <p:txBody>
          <a:bodyPr wrap="square">
            <a:spAutoFit/>
          </a:bodyPr>
          <a:lstStyle/>
          <a:p>
            <a:pPr algn="ctr"/>
            <a:r>
              <a:rPr lang="it-IT" sz="1600" dirty="0" smtClean="0"/>
              <a:t>Esperto </a:t>
            </a:r>
          </a:p>
          <a:p>
            <a:pPr algn="ctr"/>
            <a:r>
              <a:rPr lang="it-IT" sz="1600" dirty="0" smtClean="0"/>
              <a:t>Quando gli eventi sono remoti nel tempo e nello spazio o per valutare uno stato di cose di ha conoscenza</a:t>
            </a:r>
          </a:p>
        </p:txBody>
      </p:sp>
      <p:cxnSp>
        <p:nvCxnSpPr>
          <p:cNvPr id="17" name="Connettore 2 16"/>
          <p:cNvCxnSpPr>
            <a:stCxn id="12" idx="2"/>
            <a:endCxn id="13" idx="0"/>
          </p:cNvCxnSpPr>
          <p:nvPr/>
        </p:nvCxnSpPr>
        <p:spPr>
          <a:xfrm rot="5400000">
            <a:off x="2772218" y="3955040"/>
            <a:ext cx="345048" cy="288915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Connettore 2 18"/>
          <p:cNvCxnSpPr>
            <a:stCxn id="12" idx="2"/>
            <a:endCxn id="15" idx="0"/>
          </p:cNvCxnSpPr>
          <p:nvPr/>
        </p:nvCxnSpPr>
        <p:spPr>
          <a:xfrm rot="5400000">
            <a:off x="4111681" y="5223065"/>
            <a:ext cx="273610" cy="28166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Connettore 2 20"/>
          <p:cNvCxnSpPr>
            <a:stCxn id="12" idx="2"/>
            <a:endCxn id="14" idx="0"/>
          </p:cNvCxnSpPr>
          <p:nvPr/>
        </p:nvCxnSpPr>
        <p:spPr>
          <a:xfrm rot="16200000" flipH="1">
            <a:off x="5611878" y="4004531"/>
            <a:ext cx="345048" cy="279016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2285984" y="285728"/>
            <a:ext cx="4214842" cy="369332"/>
          </a:xfrm>
          <a:prstGeom prst="rect">
            <a:avLst/>
          </a:prstGeom>
          <a:ln/>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it-IT" b="1" dirty="0" smtClean="0"/>
              <a:t>La strutturazione della traccia</a:t>
            </a:r>
            <a:endParaRPr lang="it-IT" b="1" dirty="0"/>
          </a:p>
        </p:txBody>
      </p:sp>
      <p:sp>
        <p:nvSpPr>
          <p:cNvPr id="7" name="Rettangolo 6"/>
          <p:cNvSpPr/>
          <p:nvPr/>
        </p:nvSpPr>
        <p:spPr>
          <a:xfrm>
            <a:off x="357158" y="934034"/>
            <a:ext cx="8215370" cy="923330"/>
          </a:xfrm>
          <a:prstGeom prst="rect">
            <a:avLst/>
          </a:prstGeom>
          <a:ln>
            <a:solidFill>
              <a:schemeClr val="accent1"/>
            </a:solidFill>
          </a:ln>
        </p:spPr>
        <p:txBody>
          <a:bodyPr wrap="square">
            <a:spAutoFit/>
          </a:bodyPr>
          <a:lstStyle/>
          <a:p>
            <a:pPr algn="ctr"/>
            <a:r>
              <a:rPr lang="it-IT" dirty="0" smtClean="0"/>
              <a:t>È opportuno strutturare una traccia a partire dai temi su cui si vuole sviluppare la conversazione con l’intervistato, riconoscendone il ruolo (esperto, osservatore, testimone …)</a:t>
            </a:r>
            <a:endParaRPr lang="it-IT" dirty="0"/>
          </a:p>
        </p:txBody>
      </p:sp>
      <p:sp>
        <p:nvSpPr>
          <p:cNvPr id="8" name="Rettangolo 7"/>
          <p:cNvSpPr/>
          <p:nvPr/>
        </p:nvSpPr>
        <p:spPr>
          <a:xfrm>
            <a:off x="357158" y="2143116"/>
            <a:ext cx="8358246" cy="1477328"/>
          </a:xfrm>
          <a:prstGeom prst="rect">
            <a:avLst/>
          </a:prstGeom>
          <a:ln>
            <a:solidFill>
              <a:schemeClr val="tx1"/>
            </a:solidFill>
          </a:ln>
        </p:spPr>
        <p:txBody>
          <a:bodyPr wrap="square">
            <a:spAutoFit/>
          </a:bodyPr>
          <a:lstStyle/>
          <a:p>
            <a:pPr algn="ctr"/>
            <a:r>
              <a:rPr lang="it-IT" dirty="0" smtClean="0"/>
              <a:t>Per ciascun ambito tematico è opportuno preparare alcune domande utili creando far essi una gerarchia (individuare 3-4 temi da cui poi si svilupperanno gli altri). Le domande non previste sono opportune se rientrano in un quadro conoscitivo stabilito e finalizzate a sollecitazioni verbali.</a:t>
            </a:r>
            <a:endParaRPr lang="it-IT" dirty="0"/>
          </a:p>
        </p:txBody>
      </p:sp>
      <p:sp>
        <p:nvSpPr>
          <p:cNvPr id="9" name="Rettangolo 8"/>
          <p:cNvSpPr/>
          <p:nvPr/>
        </p:nvSpPr>
        <p:spPr>
          <a:xfrm>
            <a:off x="1357290" y="3786190"/>
            <a:ext cx="6929486" cy="923330"/>
          </a:xfrm>
          <a:prstGeom prst="rect">
            <a:avLst/>
          </a:prstGeom>
        </p:spPr>
        <p:txBody>
          <a:bodyPr wrap="square">
            <a:spAutoFit/>
          </a:bodyPr>
          <a:lstStyle/>
          <a:p>
            <a:pPr algn="ctr"/>
            <a:r>
              <a:rPr lang="it-IT" dirty="0" smtClean="0"/>
              <a:t>Il contenuto della traccia deve indurre l’intervistatore ad osservare la propria vita in modo critico. </a:t>
            </a:r>
          </a:p>
          <a:p>
            <a:pPr algn="ctr"/>
            <a:r>
              <a:rPr lang="it-IT" dirty="0" smtClean="0"/>
              <a:t>Due suggerimenti sono:</a:t>
            </a:r>
          </a:p>
        </p:txBody>
      </p:sp>
      <p:sp>
        <p:nvSpPr>
          <p:cNvPr id="10" name="Rettangolo 9"/>
          <p:cNvSpPr/>
          <p:nvPr/>
        </p:nvSpPr>
        <p:spPr>
          <a:xfrm>
            <a:off x="142844" y="4786322"/>
            <a:ext cx="4286280" cy="1200329"/>
          </a:xfrm>
          <a:prstGeom prst="rect">
            <a:avLst/>
          </a:prstGeom>
        </p:spPr>
        <p:txBody>
          <a:bodyPr wrap="square">
            <a:spAutoFit/>
          </a:bodyPr>
          <a:lstStyle/>
          <a:p>
            <a:pPr algn="ctr"/>
            <a:r>
              <a:rPr lang="it-IT" b="1" dirty="0" smtClean="0"/>
              <a:t>La tecnica dell’intervista al sosia:</a:t>
            </a:r>
          </a:p>
          <a:p>
            <a:pPr algn="ctr"/>
            <a:r>
              <a:rPr lang="it-IT" dirty="0" smtClean="0"/>
              <a:t>Per ottenere informazioni più dettagliate si finge di fornire ad un ipotetico sosia istruzioni sul da farsi</a:t>
            </a:r>
            <a:endParaRPr lang="it-IT" dirty="0"/>
          </a:p>
        </p:txBody>
      </p:sp>
      <p:sp>
        <p:nvSpPr>
          <p:cNvPr id="11" name="Rettangolo 10"/>
          <p:cNvSpPr/>
          <p:nvPr/>
        </p:nvSpPr>
        <p:spPr>
          <a:xfrm>
            <a:off x="4572000" y="4786322"/>
            <a:ext cx="4214842" cy="2062103"/>
          </a:xfrm>
          <a:prstGeom prst="rect">
            <a:avLst/>
          </a:prstGeom>
        </p:spPr>
        <p:txBody>
          <a:bodyPr wrap="square">
            <a:spAutoFit/>
          </a:bodyPr>
          <a:lstStyle/>
          <a:p>
            <a:pPr algn="ctr"/>
            <a:r>
              <a:rPr lang="it-IT" sz="1600" b="1" dirty="0" smtClean="0"/>
              <a:t>La tecnica degli incidenti critici:</a:t>
            </a:r>
          </a:p>
          <a:p>
            <a:pPr algn="ctr"/>
            <a:r>
              <a:rPr lang="it-IT" sz="1600" dirty="0" smtClean="0"/>
              <a:t>Punta l’attenzione su eventi cruciali, sia in negativo che positivo, vissuti dalle persone in un tempo abbastanza lungo (5Anni) per individuare gli eventi che hanno costituito per loro una sfida, individuati i quali  si procede ad una loro dettagliata ricostruzione</a:t>
            </a:r>
            <a:endParaRPr lang="it-IT" sz="16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3214678" y="357166"/>
            <a:ext cx="2643206" cy="400110"/>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r>
              <a:rPr lang="it-IT" sz="2000" b="1" dirty="0" smtClean="0"/>
              <a:t>Il campionamento</a:t>
            </a:r>
            <a:endParaRPr lang="it-IT" sz="2000" b="1" dirty="0"/>
          </a:p>
        </p:txBody>
      </p:sp>
      <p:sp>
        <p:nvSpPr>
          <p:cNvPr id="7" name="Rettangolo 6"/>
          <p:cNvSpPr/>
          <p:nvPr/>
        </p:nvSpPr>
        <p:spPr>
          <a:xfrm>
            <a:off x="285720" y="1071546"/>
            <a:ext cx="8358246" cy="923330"/>
          </a:xfrm>
          <a:prstGeom prst="rect">
            <a:avLst/>
          </a:prstGeom>
          <a:ln>
            <a:solidFill>
              <a:schemeClr val="tx1"/>
            </a:solidFill>
          </a:ln>
        </p:spPr>
        <p:txBody>
          <a:bodyPr wrap="square">
            <a:spAutoFit/>
          </a:bodyPr>
          <a:lstStyle/>
          <a:p>
            <a:pPr algn="ctr"/>
            <a:r>
              <a:rPr lang="it-IT" dirty="0" smtClean="0"/>
              <a:t>Il profilo dei partecipanti dipende dalla domanda da cui muove la ricerca. Queste attese designate nel disegno della ricerca, identificano il potenziale comparativo che il campione interpellato deve garantire.</a:t>
            </a:r>
            <a:endParaRPr lang="it-IT" dirty="0"/>
          </a:p>
        </p:txBody>
      </p:sp>
      <p:sp>
        <p:nvSpPr>
          <p:cNvPr id="8" name="Rettangolo 7"/>
          <p:cNvSpPr/>
          <p:nvPr/>
        </p:nvSpPr>
        <p:spPr>
          <a:xfrm>
            <a:off x="1214414" y="2731843"/>
            <a:ext cx="6715172" cy="3170099"/>
          </a:xfrm>
          <a:prstGeom prst="rect">
            <a:avLst/>
          </a:prstGeom>
          <a:ln w="38100">
            <a:solidFill>
              <a:schemeClr val="accent1"/>
            </a:solidFill>
          </a:ln>
        </p:spPr>
        <p:txBody>
          <a:bodyPr wrap="square">
            <a:spAutoFit/>
          </a:bodyPr>
          <a:lstStyle/>
          <a:p>
            <a:pPr algn="ctr"/>
            <a:endParaRPr lang="it-IT" sz="2000" dirty="0" smtClean="0"/>
          </a:p>
          <a:p>
            <a:pPr algn="ctr"/>
            <a:r>
              <a:rPr lang="it-IT" sz="2000" dirty="0" smtClean="0"/>
              <a:t>Il profilo del campione si può perfezionare anche durante il percorso di ricerca, da qui la necessità di un secondo campionamento (integrando il campione con soggetti più specifici la cui esperienza è più affine agli obiettivi della nostra ricerca). Possono anche emergere nel corso dell’analisi della nostra documentazione empirica nuovi interrogativi che necessitano di un ulteriore ampliamento del campione da intervistare.</a:t>
            </a:r>
          </a:p>
          <a:p>
            <a:pPr algn="ctr"/>
            <a:endParaRPr lang="it-IT" sz="2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1285852" y="214290"/>
            <a:ext cx="6715172" cy="400110"/>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it-IT" sz="2000" b="1" dirty="0" smtClean="0"/>
              <a:t>La costruzione della documentazione empirica</a:t>
            </a:r>
            <a:endParaRPr lang="it-IT" sz="2000" b="1" dirty="0"/>
          </a:p>
        </p:txBody>
      </p:sp>
      <p:sp>
        <p:nvSpPr>
          <p:cNvPr id="7" name="Rettangolo 6"/>
          <p:cNvSpPr/>
          <p:nvPr/>
        </p:nvSpPr>
        <p:spPr>
          <a:xfrm>
            <a:off x="142844" y="1000108"/>
            <a:ext cx="2928926" cy="5755422"/>
          </a:xfrm>
          <a:prstGeom prst="rect">
            <a:avLst/>
          </a:prstGeom>
          <a:ln>
            <a:solidFill>
              <a:schemeClr val="accent1"/>
            </a:solidFill>
          </a:ln>
        </p:spPr>
        <p:txBody>
          <a:bodyPr wrap="square">
            <a:spAutoFit/>
          </a:bodyPr>
          <a:lstStyle/>
          <a:p>
            <a:pPr algn="ctr"/>
            <a:r>
              <a:rPr lang="it-IT" sz="1600" b="1" dirty="0" smtClean="0"/>
              <a:t>Il contatto con gli intervistati e la presentazione della ricerca</a:t>
            </a:r>
            <a:r>
              <a:rPr lang="it-IT" sz="1600" dirty="0" smtClean="0"/>
              <a:t>:</a:t>
            </a:r>
          </a:p>
          <a:p>
            <a:pPr algn="ctr"/>
            <a:endParaRPr lang="it-IT" sz="1600" dirty="0" smtClean="0"/>
          </a:p>
          <a:p>
            <a:pPr algn="ctr"/>
            <a:r>
              <a:rPr lang="it-IT" sz="1600" u="sng" dirty="0" smtClean="0"/>
              <a:t>Occorre il consenso </a:t>
            </a:r>
            <a:r>
              <a:rPr lang="it-IT" sz="1600" dirty="0" smtClean="0"/>
              <a:t>dei nostri intervistati. Il primo contatto può essere preso direttamente dal ricercatore o da un mediatore (che sceglie le persone da avvicinare). Il contatto può avvenire mediante lettera, telefonata, o di persona. Durante il primo contatto si forniscono indicazioni chiari sulla ricerca e sulle informazioni che richiederemo. Rientrano nei preliminari anche la negoziazione del tempo o del luogo in cui sarà condotta l’intervista</a:t>
            </a:r>
            <a:endParaRPr lang="it-IT" sz="1600" dirty="0"/>
          </a:p>
        </p:txBody>
      </p:sp>
      <p:sp>
        <p:nvSpPr>
          <p:cNvPr id="8" name="Rettangolo 7"/>
          <p:cNvSpPr/>
          <p:nvPr/>
        </p:nvSpPr>
        <p:spPr>
          <a:xfrm>
            <a:off x="3143240" y="1071546"/>
            <a:ext cx="3143272" cy="5262979"/>
          </a:xfrm>
          <a:prstGeom prst="rect">
            <a:avLst/>
          </a:prstGeom>
          <a:ln>
            <a:solidFill>
              <a:schemeClr val="accent1"/>
            </a:solidFill>
          </a:ln>
        </p:spPr>
        <p:txBody>
          <a:bodyPr wrap="square">
            <a:spAutoFit/>
          </a:bodyPr>
          <a:lstStyle/>
          <a:p>
            <a:pPr algn="ctr"/>
            <a:r>
              <a:rPr lang="it-IT" sz="1600" b="1" dirty="0" smtClean="0"/>
              <a:t>La conduzione dell’intervista:</a:t>
            </a:r>
          </a:p>
          <a:p>
            <a:pPr algn="ctr"/>
            <a:endParaRPr lang="it-IT" sz="1600" dirty="0" smtClean="0"/>
          </a:p>
          <a:p>
            <a:pPr algn="ctr"/>
            <a:r>
              <a:rPr lang="it-IT" sz="1600" dirty="0" smtClean="0"/>
              <a:t>Si compone soprattutto di ascolto, accettazione e sostegno nei discorsi. L’intervistato deve accompagnare l’intervista anche attraverso il silenzio (ricerca del contatto visivo), così come i </a:t>
            </a:r>
            <a:r>
              <a:rPr lang="it-IT" sz="1600" i="1" dirty="0" err="1" smtClean="0"/>
              <a:t>continuator</a:t>
            </a:r>
            <a:r>
              <a:rPr lang="it-IT" sz="1600" i="1" dirty="0" smtClean="0"/>
              <a:t> </a:t>
            </a:r>
            <a:r>
              <a:rPr lang="it-IT" sz="1600" dirty="0" smtClean="0"/>
              <a:t>indicano partecipazione a quanto l’intervistato ci sta comunicando (</a:t>
            </a:r>
            <a:r>
              <a:rPr lang="it-IT" sz="1600" dirty="0" err="1" smtClean="0"/>
              <a:t>uhmmm</a:t>
            </a:r>
            <a:r>
              <a:rPr lang="it-IT" sz="1600" dirty="0" smtClean="0"/>
              <a:t>, </a:t>
            </a:r>
            <a:r>
              <a:rPr lang="it-IT" sz="1600" dirty="0" err="1" smtClean="0"/>
              <a:t>mmmh</a:t>
            </a:r>
            <a:r>
              <a:rPr lang="it-IT" sz="1600" dirty="0" smtClean="0"/>
              <a:t>). Ed ancora la tecnica dell’eco (riproporre all’intervistato domande partendo dalle ultime parole da lui espresse) essenziale per rassicurare sulla coerenza delle risposte date (ricapitolazione).</a:t>
            </a:r>
            <a:endParaRPr lang="it-IT" sz="1600" i="1" dirty="0" smtClean="0"/>
          </a:p>
        </p:txBody>
      </p:sp>
      <p:sp>
        <p:nvSpPr>
          <p:cNvPr id="9" name="Rettangolo 8"/>
          <p:cNvSpPr/>
          <p:nvPr/>
        </p:nvSpPr>
        <p:spPr>
          <a:xfrm>
            <a:off x="6357950" y="1023541"/>
            <a:ext cx="2571768" cy="5262979"/>
          </a:xfrm>
          <a:prstGeom prst="rect">
            <a:avLst/>
          </a:prstGeom>
          <a:ln>
            <a:solidFill>
              <a:schemeClr val="accent1"/>
            </a:solidFill>
          </a:ln>
        </p:spPr>
        <p:txBody>
          <a:bodyPr wrap="square">
            <a:spAutoFit/>
          </a:bodyPr>
          <a:lstStyle/>
          <a:p>
            <a:pPr algn="ctr"/>
            <a:r>
              <a:rPr lang="it-IT" sz="1600" b="1" dirty="0" smtClean="0"/>
              <a:t>Trascrizione dell’intervista:</a:t>
            </a:r>
          </a:p>
          <a:p>
            <a:pPr algn="ctr"/>
            <a:endParaRPr lang="it-IT" sz="1600" dirty="0" smtClean="0"/>
          </a:p>
          <a:p>
            <a:pPr algn="ctr"/>
            <a:r>
              <a:rPr lang="it-IT" sz="1600" dirty="0" smtClean="0"/>
              <a:t>Inizia con le trascrizioni delle registrazioni audio da sottoporre ad analisi. Qui si darà conto delle modalità comunicative adottate dagli interlocutori, dell’interazione fra i due e degli elementi di contesto. Le modalità comunicative si distinguono in </a:t>
            </a:r>
            <a:r>
              <a:rPr lang="it-IT" sz="1600" b="1" dirty="0" smtClean="0"/>
              <a:t>linguistiche </a:t>
            </a:r>
            <a:r>
              <a:rPr lang="it-IT" sz="1600" dirty="0" smtClean="0"/>
              <a:t>(ciò che viene detto),</a:t>
            </a:r>
            <a:r>
              <a:rPr lang="it-IT" sz="1600" b="1" dirty="0" smtClean="0"/>
              <a:t> paralinguistiche (</a:t>
            </a:r>
            <a:r>
              <a:rPr lang="it-IT" sz="1600" dirty="0" smtClean="0"/>
              <a:t>come viene detto)</a:t>
            </a:r>
            <a:r>
              <a:rPr lang="it-IT" sz="1600" b="1" dirty="0" smtClean="0"/>
              <a:t> ed extralinguistiche </a:t>
            </a:r>
            <a:r>
              <a:rPr lang="it-IT" sz="1600" dirty="0" smtClean="0"/>
              <a:t>(il linguaggio corporeo). </a:t>
            </a:r>
            <a:endParaRPr lang="it-IT" sz="16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2571736" y="214290"/>
            <a:ext cx="4071966" cy="338554"/>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r>
              <a:rPr lang="it-IT" sz="1600" b="1" dirty="0" smtClean="0"/>
              <a:t>Modulo per il consenso informativo</a:t>
            </a:r>
            <a:endParaRPr lang="it-IT" sz="1600" b="1" dirty="0"/>
          </a:p>
        </p:txBody>
      </p:sp>
      <p:sp>
        <p:nvSpPr>
          <p:cNvPr id="7" name="Rettangolo 6"/>
          <p:cNvSpPr/>
          <p:nvPr/>
        </p:nvSpPr>
        <p:spPr>
          <a:xfrm>
            <a:off x="285720" y="785794"/>
            <a:ext cx="8643997" cy="5863144"/>
          </a:xfrm>
          <a:prstGeom prst="rect">
            <a:avLst/>
          </a:prstGeom>
          <a:ln>
            <a:solidFill>
              <a:schemeClr val="tx1"/>
            </a:solidFill>
          </a:ln>
        </p:spPr>
        <p:txBody>
          <a:bodyPr wrap="square">
            <a:spAutoFit/>
          </a:bodyPr>
          <a:lstStyle/>
          <a:p>
            <a:r>
              <a:rPr lang="it-IT" sz="1500" dirty="0" smtClean="0"/>
              <a:t>Per l’intervistato/a</a:t>
            </a:r>
          </a:p>
          <a:p>
            <a:endParaRPr lang="it-IT" sz="1500" dirty="0" smtClean="0"/>
          </a:p>
          <a:p>
            <a:r>
              <a:rPr lang="it-IT" sz="1500" dirty="0" smtClean="0"/>
              <a:t>Il/la sottoscritto/a _________________ ______________________</a:t>
            </a:r>
          </a:p>
          <a:p>
            <a:r>
              <a:rPr lang="it-IT" sz="1500" dirty="0" smtClean="0"/>
              <a:t>	</a:t>
            </a:r>
            <a:r>
              <a:rPr lang="it-IT" sz="1500" dirty="0" smtClean="0"/>
              <a:t>		nome		cognome</a:t>
            </a:r>
            <a:endParaRPr lang="it-IT" sz="1500" dirty="0" smtClean="0"/>
          </a:p>
          <a:p>
            <a:r>
              <a:rPr lang="it-IT" sz="1500" dirty="0" smtClean="0"/>
              <a:t>Nato/a </a:t>
            </a:r>
            <a:r>
              <a:rPr lang="it-IT" sz="1500" dirty="0" err="1" smtClean="0"/>
              <a:t>a</a:t>
            </a:r>
            <a:r>
              <a:rPr lang="it-IT" sz="1500" dirty="0" smtClean="0"/>
              <a:t> _____________________ il |__|__|_____|</a:t>
            </a:r>
          </a:p>
          <a:p>
            <a:endParaRPr lang="it-IT" sz="1500" dirty="0" smtClean="0"/>
          </a:p>
          <a:p>
            <a:pPr algn="ctr"/>
            <a:r>
              <a:rPr lang="it-IT" sz="1500" dirty="0" smtClean="0"/>
              <a:t>Autorizza </a:t>
            </a:r>
          </a:p>
          <a:p>
            <a:pPr algn="ctr"/>
            <a:endParaRPr lang="it-IT" sz="1500" dirty="0" smtClean="0"/>
          </a:p>
          <a:p>
            <a:pPr algn="just"/>
            <a:r>
              <a:rPr lang="it-IT" sz="1500" dirty="0" smtClean="0"/>
              <a:t>La registrazione audio dell’intervista condotta dal Sig. __________________ e il successivo utilizzo della stessa </a:t>
            </a:r>
            <a:r>
              <a:rPr lang="it-IT" sz="1500" b="1" dirty="0" smtClean="0"/>
              <a:t>a soli fini scientifici. </a:t>
            </a:r>
            <a:r>
              <a:rPr lang="it-IT" sz="1500" dirty="0" smtClean="0"/>
              <a:t>Ne vieta altresì l’uso in contesti che pregiudicherebbero la propria dignità e il proprio decoro. La registrazione audio e l’utilizzo sono da considerarsi effettuate in </a:t>
            </a:r>
            <a:r>
              <a:rPr lang="it-IT" sz="1500" b="1" dirty="0" smtClean="0"/>
              <a:t>forma del tutto gratuita.</a:t>
            </a:r>
          </a:p>
          <a:p>
            <a:pPr algn="just"/>
            <a:endParaRPr lang="it-IT" sz="1500" b="1" dirty="0" smtClean="0"/>
          </a:p>
          <a:p>
            <a:pPr algn="just"/>
            <a:r>
              <a:rPr lang="it-IT" sz="1500" dirty="0" smtClean="0"/>
              <a:t>Letto e approvato</a:t>
            </a:r>
          </a:p>
          <a:p>
            <a:pPr algn="just"/>
            <a:endParaRPr lang="it-IT" sz="1500" dirty="0" smtClean="0"/>
          </a:p>
          <a:p>
            <a:pPr algn="just"/>
            <a:r>
              <a:rPr lang="it-IT" sz="1500" dirty="0" smtClean="0"/>
              <a:t>Data |__|__|_____|	Firma _________________________</a:t>
            </a:r>
          </a:p>
          <a:p>
            <a:pPr algn="just"/>
            <a:endParaRPr lang="it-IT" sz="1500" dirty="0" smtClean="0"/>
          </a:p>
          <a:p>
            <a:pPr algn="just"/>
            <a:endParaRPr lang="it-IT" sz="1500" dirty="0" smtClean="0"/>
          </a:p>
          <a:p>
            <a:pPr algn="just"/>
            <a:r>
              <a:rPr lang="it-IT" sz="1500" dirty="0" smtClean="0"/>
              <a:t>Per l’intervistatore</a:t>
            </a:r>
          </a:p>
          <a:p>
            <a:pPr algn="just"/>
            <a:endParaRPr lang="it-IT" sz="1500" dirty="0" smtClean="0"/>
          </a:p>
          <a:p>
            <a:pPr algn="just"/>
            <a:r>
              <a:rPr lang="it-IT" sz="1500" dirty="0" smtClean="0"/>
              <a:t>Io sottoscritto, _________________________________, dichiaro che il/la Sig./sig.ra ______________________________ ha spontaneamente firmato il modulo di consenso informativo per la </a:t>
            </a:r>
            <a:r>
              <a:rPr lang="it-IT" sz="1500" dirty="0" err="1" smtClean="0"/>
              <a:t>registarzione</a:t>
            </a:r>
            <a:r>
              <a:rPr lang="it-IT" sz="1500" dirty="0" smtClean="0"/>
              <a:t> audio e l’utilizzo della stessa a soli scopi scientifici.</a:t>
            </a:r>
          </a:p>
          <a:p>
            <a:pPr algn="just"/>
            <a:endParaRPr lang="it-IT" sz="1500" dirty="0" smtClean="0"/>
          </a:p>
          <a:p>
            <a:pPr algn="just"/>
            <a:r>
              <a:rPr lang="it-IT" sz="1500" dirty="0" smtClean="0"/>
              <a:t>Data |__|__|_____|	Firma </a:t>
            </a:r>
            <a:r>
              <a:rPr lang="it-IT" sz="1500" dirty="0" smtClean="0"/>
              <a:t>_________________________</a:t>
            </a:r>
            <a:endParaRPr lang="it-IT" sz="1500"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2000232" y="214290"/>
            <a:ext cx="5286412" cy="338554"/>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r>
              <a:rPr lang="it-IT" sz="1600" b="1" dirty="0" smtClean="0"/>
              <a:t>Annotazioni per la trascrizione delle interviste</a:t>
            </a:r>
            <a:endParaRPr lang="it-IT" sz="1600" b="1" dirty="0"/>
          </a:p>
        </p:txBody>
      </p:sp>
      <p:sp>
        <p:nvSpPr>
          <p:cNvPr id="7" name="Rettangolo 6"/>
          <p:cNvSpPr/>
          <p:nvPr/>
        </p:nvSpPr>
        <p:spPr>
          <a:xfrm>
            <a:off x="285720" y="925281"/>
            <a:ext cx="8429684" cy="646331"/>
          </a:xfrm>
          <a:prstGeom prst="rect">
            <a:avLst/>
          </a:prstGeom>
        </p:spPr>
        <p:txBody>
          <a:bodyPr wrap="square">
            <a:spAutoFit/>
          </a:bodyPr>
          <a:lstStyle/>
          <a:p>
            <a:pPr algn="ctr"/>
            <a:r>
              <a:rPr lang="it-IT" dirty="0" smtClean="0"/>
              <a:t>Le interviste devono essere trascritte integralmente, riportando sia le domande che le risposte, con rispettive note (para ed extra linguistiche)</a:t>
            </a:r>
            <a:endParaRPr lang="it-IT" dirty="0"/>
          </a:p>
        </p:txBody>
      </p:sp>
      <p:sp>
        <p:nvSpPr>
          <p:cNvPr id="8" name="Rettangolo 7"/>
          <p:cNvSpPr/>
          <p:nvPr/>
        </p:nvSpPr>
        <p:spPr>
          <a:xfrm>
            <a:off x="214282" y="1865550"/>
            <a:ext cx="8786874" cy="4278094"/>
          </a:xfrm>
          <a:prstGeom prst="rect">
            <a:avLst/>
          </a:prstGeom>
          <a:ln>
            <a:solidFill>
              <a:schemeClr val="tx1"/>
            </a:solidFill>
          </a:ln>
        </p:spPr>
        <p:txBody>
          <a:bodyPr wrap="square">
            <a:spAutoFit/>
          </a:bodyPr>
          <a:lstStyle/>
          <a:p>
            <a:r>
              <a:rPr lang="it-IT" sz="1600" b="1" dirty="0" smtClean="0"/>
              <a:t>Domanda</a:t>
            </a:r>
            <a:r>
              <a:rPr lang="it-IT" sz="1600" dirty="0" smtClean="0"/>
              <a:t>: scritte in grassetto e lasciando lo spazio per la risposta</a:t>
            </a:r>
          </a:p>
          <a:p>
            <a:r>
              <a:rPr lang="it-IT" sz="1600" b="1" dirty="0" smtClean="0"/>
              <a:t>Risposte</a:t>
            </a:r>
            <a:r>
              <a:rPr lang="it-IT" sz="1600" dirty="0" smtClean="0"/>
              <a:t>: si devono distinguere quelle date nei casi delle interviste in tandem o di gruppo. </a:t>
            </a:r>
          </a:p>
          <a:p>
            <a:r>
              <a:rPr lang="it-IT" sz="1600" b="1" dirty="0" smtClean="0"/>
              <a:t>Cambio di codice linguistico</a:t>
            </a:r>
            <a:r>
              <a:rPr lang="it-IT" sz="1600" dirty="0" smtClean="0"/>
              <a:t>: va evidenziato usando il corsivo e se si riporta la frase interamente si usano le «   ».</a:t>
            </a:r>
          </a:p>
          <a:p>
            <a:r>
              <a:rPr lang="it-IT" sz="1600" b="1" dirty="0" smtClean="0"/>
              <a:t>Le parole o le frasi non comprensibili </a:t>
            </a:r>
            <a:r>
              <a:rPr lang="it-IT" sz="1600" dirty="0" smtClean="0"/>
              <a:t>(per effetto di una registrazione poco chiara): sono seguite da un </a:t>
            </a:r>
            <a:r>
              <a:rPr lang="it-IT" sz="1600" i="1" dirty="0" err="1" smtClean="0"/>
              <a:t>tag</a:t>
            </a:r>
            <a:r>
              <a:rPr lang="it-IT" sz="1600" dirty="0" smtClean="0"/>
              <a:t> che riporta ad dubbio del significato.</a:t>
            </a:r>
          </a:p>
          <a:p>
            <a:r>
              <a:rPr lang="it-IT" sz="1600" b="1" dirty="0" smtClean="0"/>
              <a:t>Nomi o luoghi occultati</a:t>
            </a:r>
            <a:r>
              <a:rPr lang="it-IT" sz="1600" dirty="0" smtClean="0"/>
              <a:t>: sono quelli che si preferisce non dichiarare per tutelare la privacy degli intervistati</a:t>
            </a:r>
          </a:p>
          <a:p>
            <a:endParaRPr lang="it-IT" sz="1600" dirty="0" smtClean="0"/>
          </a:p>
          <a:p>
            <a:r>
              <a:rPr lang="it-IT" sz="1600" b="1" dirty="0" smtClean="0"/>
              <a:t>Descrizione degli aspetti paralinguistici</a:t>
            </a:r>
            <a:r>
              <a:rPr lang="it-IT" sz="1600" dirty="0" smtClean="0"/>
              <a:t>:	 Maiuscolo per i tono di voce alti</a:t>
            </a:r>
          </a:p>
          <a:p>
            <a:r>
              <a:rPr lang="it-IT" sz="1600" dirty="0" smtClean="0"/>
              <a:t>	</a:t>
            </a:r>
            <a:r>
              <a:rPr lang="it-IT" sz="1600" dirty="0" smtClean="0"/>
              <a:t>				/______/ per indicare i toni bassi						vocale ripetuta per i suoni prolungati</a:t>
            </a:r>
          </a:p>
          <a:p>
            <a:r>
              <a:rPr lang="it-IT" sz="1600" dirty="0" smtClean="0"/>
              <a:t>	</a:t>
            </a:r>
            <a:r>
              <a:rPr lang="it-IT" sz="1600" dirty="0" smtClean="0"/>
              <a:t>				….. Per le brevi pause</a:t>
            </a:r>
          </a:p>
          <a:p>
            <a:r>
              <a:rPr lang="it-IT" sz="1600" dirty="0" smtClean="0"/>
              <a:t>	</a:t>
            </a:r>
            <a:r>
              <a:rPr lang="it-IT" sz="1600" dirty="0" smtClean="0"/>
              <a:t>				(pausa lunga) per le pause lunghe</a:t>
            </a:r>
          </a:p>
          <a:p>
            <a:r>
              <a:rPr lang="it-IT" sz="1600" b="1" dirty="0" smtClean="0"/>
              <a:t>Descrizione degli aspetti extralinguistici</a:t>
            </a:r>
            <a:r>
              <a:rPr lang="it-IT" sz="1600" dirty="0" smtClean="0"/>
              <a:t>: 	si usano i marcatori già descritti 						(piange), (sospira)</a:t>
            </a:r>
          </a:p>
          <a:p>
            <a:r>
              <a:rPr lang="it-IT" sz="1600" b="1" dirty="0" smtClean="0"/>
              <a:t>[</a:t>
            </a:r>
            <a:r>
              <a:rPr lang="it-IT" sz="1600" dirty="0" smtClean="0"/>
              <a:t>tutti i dati significativi che riguardano il momento dell’intervista o i nostri commenti</a:t>
            </a:r>
            <a:r>
              <a:rPr lang="it-IT" sz="1600" b="1" dirty="0" smtClean="0"/>
              <a:t>]</a:t>
            </a:r>
            <a:endParaRPr lang="it-IT" sz="1600" b="1"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500034" y="428604"/>
            <a:ext cx="1582484" cy="369332"/>
          </a:xfrm>
          <a:prstGeom prst="rect">
            <a:avLst/>
          </a:prstGeom>
        </p:spPr>
        <p:txBody>
          <a:bodyPr wrap="none">
            <a:spAutoFit/>
          </a:bodyPr>
          <a:lstStyle/>
          <a:p>
            <a:r>
              <a:rPr lang="it-IT" b="1" dirty="0"/>
              <a:t>Riferimenti</a:t>
            </a:r>
          </a:p>
        </p:txBody>
      </p:sp>
      <p:sp>
        <p:nvSpPr>
          <p:cNvPr id="5" name="Rettangolo 4"/>
          <p:cNvSpPr/>
          <p:nvPr/>
        </p:nvSpPr>
        <p:spPr>
          <a:xfrm>
            <a:off x="428596" y="1500736"/>
            <a:ext cx="8001056" cy="1938992"/>
          </a:xfrm>
          <a:prstGeom prst="rect">
            <a:avLst/>
          </a:prstGeom>
          <a:ln>
            <a:solidFill>
              <a:schemeClr val="accent1"/>
            </a:solidFill>
          </a:ln>
        </p:spPr>
        <p:txBody>
          <a:bodyPr wrap="square">
            <a:spAutoFit/>
          </a:bodyPr>
          <a:lstStyle/>
          <a:p>
            <a:pPr algn="just">
              <a:buFont typeface="Arial" pitchFamily="34" charset="0"/>
              <a:buChar char="•"/>
            </a:pPr>
            <a:r>
              <a:rPr lang="it-IT" sz="2000" dirty="0" smtClean="0">
                <a:latin typeface="Times New Roman" pitchFamily="18" charset="0"/>
                <a:cs typeface="Times New Roman" pitchFamily="18" charset="0"/>
              </a:rPr>
              <a:t>Cardano </a:t>
            </a:r>
            <a:r>
              <a:rPr lang="it-IT" sz="2000" dirty="0" smtClean="0">
                <a:latin typeface="Times New Roman" pitchFamily="18" charset="0"/>
                <a:cs typeface="Times New Roman" pitchFamily="18" charset="0"/>
              </a:rPr>
              <a:t>M., La ricerca qualitativa, Il Mulino, Bologna, 2015.</a:t>
            </a:r>
          </a:p>
          <a:p>
            <a:pPr algn="just">
              <a:buFont typeface="Arial" pitchFamily="34" charset="0"/>
              <a:buChar char="•"/>
            </a:pPr>
            <a:r>
              <a:rPr lang="it-IT" sz="2000" dirty="0" err="1" smtClean="0">
                <a:latin typeface="Times New Roman" pitchFamily="18" charset="0"/>
                <a:cs typeface="Times New Roman" pitchFamily="18" charset="0"/>
              </a:rPr>
              <a:t>Corbetta</a:t>
            </a:r>
            <a:r>
              <a:rPr lang="it-IT" sz="2000" dirty="0" smtClean="0">
                <a:latin typeface="Times New Roman" pitchFamily="18" charset="0"/>
                <a:cs typeface="Times New Roman" pitchFamily="18" charset="0"/>
              </a:rPr>
              <a:t> P., La ricerca sociale, metodologie e tecniche. Le tecniche qualitative. (</a:t>
            </a:r>
            <a:r>
              <a:rPr lang="it-IT" sz="2000" dirty="0" err="1" smtClean="0">
                <a:latin typeface="Times New Roman" pitchFamily="18" charset="0"/>
                <a:cs typeface="Times New Roman" pitchFamily="18" charset="0"/>
              </a:rPr>
              <a:t>Vol.III</a:t>
            </a:r>
            <a:r>
              <a:rPr lang="it-IT" sz="2000" dirty="0" smtClean="0">
                <a:latin typeface="Times New Roman" pitchFamily="18" charset="0"/>
                <a:cs typeface="Times New Roman" pitchFamily="18" charset="0"/>
              </a:rPr>
              <a:t>), il Mulino, Bologna, 2015</a:t>
            </a:r>
            <a:r>
              <a:rPr lang="it-IT" sz="2000" dirty="0" smtClean="0">
                <a:latin typeface="Times New Roman" pitchFamily="18" charset="0"/>
                <a:cs typeface="Times New Roman" pitchFamily="18" charset="0"/>
              </a:rPr>
              <a:t>.</a:t>
            </a:r>
          </a:p>
          <a:p>
            <a:pPr algn="just">
              <a:buFont typeface="Arial" pitchFamily="34" charset="0"/>
              <a:buChar char="•"/>
            </a:pPr>
            <a:r>
              <a:rPr lang="it-IT" sz="2000" dirty="0" smtClean="0">
                <a:latin typeface="Times New Roman" pitchFamily="18" charset="0"/>
                <a:cs typeface="Times New Roman" pitchFamily="18" charset="0"/>
              </a:rPr>
              <a:t>Kaufmann J. C., L’intervista, Il Mulino, Bologna, 2007.</a:t>
            </a:r>
            <a:endParaRPr lang="it-IT" sz="2000" dirty="0" smtClean="0">
              <a:latin typeface="Times New Roman" pitchFamily="18" charset="0"/>
              <a:cs typeface="Times New Roman" pitchFamily="18" charset="0"/>
            </a:endParaRPr>
          </a:p>
          <a:p>
            <a:pPr algn="just">
              <a:buFont typeface="Arial" pitchFamily="34" charset="0"/>
              <a:buChar char="•"/>
            </a:pPr>
            <a:r>
              <a:rPr lang="it-IT" sz="2000" dirty="0" err="1" smtClean="0">
                <a:latin typeface="Times New Roman" pitchFamily="18" charset="0"/>
                <a:cs typeface="Times New Roman" pitchFamily="18" charset="0"/>
              </a:rPr>
              <a:t>Marradi</a:t>
            </a:r>
            <a:r>
              <a:rPr lang="it-IT" sz="2000" dirty="0" smtClean="0">
                <a:latin typeface="Times New Roman" pitchFamily="18" charset="0"/>
                <a:cs typeface="Times New Roman" pitchFamily="18" charset="0"/>
              </a:rPr>
              <a:t> A., Concetti e metodi per la ricerca sociale, La </a:t>
            </a:r>
            <a:r>
              <a:rPr lang="it-IT" sz="2000" dirty="0" err="1" smtClean="0">
                <a:latin typeface="Times New Roman" pitchFamily="18" charset="0"/>
                <a:cs typeface="Times New Roman" pitchFamily="18" charset="0"/>
              </a:rPr>
              <a:t>Giuntina</a:t>
            </a:r>
            <a:r>
              <a:rPr lang="it-IT" sz="2000" dirty="0" smtClean="0">
                <a:latin typeface="Times New Roman" pitchFamily="18" charset="0"/>
                <a:cs typeface="Times New Roman" pitchFamily="18" charset="0"/>
              </a:rPr>
              <a:t>, Firenze, 1981</a:t>
            </a:r>
            <a:r>
              <a:rPr lang="it-IT" sz="2000" dirty="0" smtClean="0">
                <a:latin typeface="Times New Roman" pitchFamily="18" charset="0"/>
                <a:cs typeface="Times New Roman" pitchFamily="18" charset="0"/>
              </a:rPr>
              <a:t>.</a:t>
            </a:r>
            <a:endParaRPr lang="it-IT" sz="2000"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Loggia">
  <a:themeElements>
    <a:clrScheme name="Equinozi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Loggia">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Loggia">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3</TotalTime>
  <Words>1646</Words>
  <PresentationFormat>Presentazione su schermo (4:3)</PresentationFormat>
  <Paragraphs>178</Paragraphs>
  <Slides>16</Slides>
  <Notes>0</Notes>
  <HiddenSlides>0</HiddenSlides>
  <MMClips>0</MMClips>
  <ScaleCrop>false</ScaleCrop>
  <HeadingPairs>
    <vt:vector size="4" baseType="variant">
      <vt:variant>
        <vt:lpstr>Tema</vt:lpstr>
      </vt:variant>
      <vt:variant>
        <vt:i4>1</vt:i4>
      </vt:variant>
      <vt:variant>
        <vt:lpstr>Titoli diapositive</vt:lpstr>
      </vt:variant>
      <vt:variant>
        <vt:i4>16</vt:i4>
      </vt:variant>
    </vt:vector>
  </HeadingPairs>
  <TitlesOfParts>
    <vt:vector size="17" baseType="lpstr">
      <vt:lpstr>Loggia</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Giusy</dc:creator>
  <cp:lastModifiedBy>Giusy</cp:lastModifiedBy>
  <cp:revision>2</cp:revision>
  <dcterms:created xsi:type="dcterms:W3CDTF">2016-11-21T15:59:51Z</dcterms:created>
  <dcterms:modified xsi:type="dcterms:W3CDTF">2016-11-21T16:07:45Z</dcterms:modified>
</cp:coreProperties>
</file>