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B6055F8-1D02-4417-9241-55C834FD9970}" type="datetimeFigureOut">
              <a:rPr lang="it-IT" smtClean="0"/>
              <a:pPr/>
              <a:t>28/11/2016</a:t>
            </a:fld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it-IT"/>
          </a:p>
        </p:txBody>
      </p:sp>
      <p:sp>
        <p:nvSpPr>
          <p:cNvPr id="10" name="Rettangolo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ttangolo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ttangolo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ttangolo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Connettore 1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Connettore 1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ttore 1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ttore 1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Connettore 1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ttangolo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e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e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e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e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e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8" name="Segnaposto contenuto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B6055F8-1D02-4417-9241-55C834FD9970}" type="datetimeFigureOut">
              <a:rPr lang="it-IT" smtClean="0"/>
              <a:pPr/>
              <a:t>28/11/2016</a:t>
            </a:fld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B6055F8-1D02-4417-9241-55C834FD9970}" type="datetimeFigureOut">
              <a:rPr lang="it-IT" smtClean="0"/>
              <a:pPr/>
              <a:t>28/11/2016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it-IT"/>
          </a:p>
        </p:txBody>
      </p:sp>
      <p:sp>
        <p:nvSpPr>
          <p:cNvPr id="9" name="Rettangolo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tangolo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tangolo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ttangolo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ttore 1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Connettore 1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ttore 1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ttore 1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Connettore 1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ttangolo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e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e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e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e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e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Connettore 1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28/11/2016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9" name="Segnaposto contenuto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28/11/2016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3" name="Segnaposto contenuto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2" name="Segnaposto testo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14" name="Segnaposto testo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6" name="Segnaposto data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B6055F8-1D02-4417-9241-55C834FD9970}" type="datetimeFigureOut">
              <a:rPr lang="it-IT" smtClean="0"/>
              <a:pPr/>
              <a:t>28/11/2016</a:t>
            </a:fld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28/11/2016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nettore 1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8" name="Connettore 1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ttangolo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ttore 1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e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Segnaposto contenuto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1" name="Segnaposto data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B6055F8-1D02-4417-9241-55C834FD9970}" type="datetimeFigureOut">
              <a:rPr lang="it-IT" smtClean="0"/>
              <a:pPr/>
              <a:t>28/11/2016</a:t>
            </a:fld>
            <a:endParaRPr lang="it-IT"/>
          </a:p>
        </p:txBody>
      </p:sp>
      <p:sp>
        <p:nvSpPr>
          <p:cNvPr id="22" name="Segnaposto numero diapositiva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23" name="Segnaposto piè di pagina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e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10" name="Connettore 1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ttangolo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nettore 1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Connettore 1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Connettore 1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Segnaposto data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B6055F8-1D02-4417-9241-55C834FD9970}" type="datetimeFigureOut">
              <a:rPr lang="it-IT" smtClean="0"/>
              <a:pPr/>
              <a:t>28/11/2016</a:t>
            </a:fld>
            <a:endParaRPr lang="it-IT"/>
          </a:p>
        </p:txBody>
      </p:sp>
      <p:sp>
        <p:nvSpPr>
          <p:cNvPr id="18" name="Segnaposto numero diapositiva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21" name="Segnaposto piè di pagina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28/11/2016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28/11/2016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olo, contenuto e 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9E2176-AFB1-47BC-954E-AB9B7D7F919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nettore 1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B6055F8-1D02-4417-9241-55C834FD9970}" type="datetimeFigureOut">
              <a:rPr lang="it-IT" smtClean="0"/>
              <a:pPr/>
              <a:t>28/11/2016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it-IT"/>
          </a:p>
        </p:txBody>
      </p:sp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ttangolo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e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jpeg"/><Relationship Id="rId4" Type="http://schemas.openxmlformats.org/officeDocument/2006/relationships/image" Target="../media/image6.gi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75088" y="428604"/>
            <a:ext cx="1392237" cy="117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ttangolo 6"/>
          <p:cNvSpPr/>
          <p:nvPr/>
        </p:nvSpPr>
        <p:spPr>
          <a:xfrm>
            <a:off x="1857356" y="1571612"/>
            <a:ext cx="57150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 smtClean="0"/>
              <a:t>Università </a:t>
            </a:r>
            <a:r>
              <a:rPr lang="it-IT" b="1" dirty="0"/>
              <a:t>degli </a:t>
            </a:r>
            <a:r>
              <a:rPr lang="it-IT" b="1" dirty="0" smtClean="0"/>
              <a:t>Studi di Napoli Federico II</a:t>
            </a:r>
            <a:endParaRPr lang="it-IT" b="1" dirty="0"/>
          </a:p>
        </p:txBody>
      </p:sp>
      <p:sp>
        <p:nvSpPr>
          <p:cNvPr id="10" name="Rettangolo 9"/>
          <p:cNvSpPr/>
          <p:nvPr/>
        </p:nvSpPr>
        <p:spPr>
          <a:xfrm>
            <a:off x="500034" y="2389054"/>
            <a:ext cx="8001056" cy="175432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3600" b="1" dirty="0"/>
              <a:t>Metodi e Tecniche della Ricerca Sociale per il Servizio Sociale</a:t>
            </a:r>
          </a:p>
        </p:txBody>
      </p:sp>
      <p:sp>
        <p:nvSpPr>
          <p:cNvPr id="11" name="Rettangolo 10"/>
          <p:cNvSpPr/>
          <p:nvPr/>
        </p:nvSpPr>
        <p:spPr>
          <a:xfrm>
            <a:off x="857224" y="4760909"/>
            <a:ext cx="76438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800" dirty="0"/>
              <a:t>Prof.ssa Giuseppina </a:t>
            </a:r>
            <a:r>
              <a:rPr lang="it-IT" sz="2800" dirty="0" err="1"/>
              <a:t>Donnarumma</a:t>
            </a:r>
            <a:endParaRPr lang="it-IT" sz="2800" dirty="0"/>
          </a:p>
          <a:p>
            <a:r>
              <a:rPr lang="it-IT" sz="2800" dirty="0" err="1" smtClean="0"/>
              <a:t>Email</a:t>
            </a:r>
            <a:r>
              <a:rPr lang="it-IT" sz="2800" dirty="0"/>
              <a:t>: giuseppina.donnarumma@unina.it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571472" y="571480"/>
            <a:ext cx="8072494" cy="83099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it-IT" sz="2400" i="1" dirty="0" smtClean="0">
                <a:latin typeface="Times New Roman" pitchFamily="18" charset="0"/>
                <a:cs typeface="Times New Roman" pitchFamily="18" charset="0"/>
              </a:rPr>
              <a:t>LA RICERCA QUALITATIVA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, Il mulino, Bologna, 2015, Cardano M.</a:t>
            </a:r>
            <a:endParaRPr lang="it-IT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Segnaposto contenuto 2"/>
          <p:cNvSpPr txBox="1">
            <a:spLocks/>
          </p:cNvSpPr>
          <p:nvPr/>
        </p:nvSpPr>
        <p:spPr>
          <a:xfrm>
            <a:off x="642910" y="2285992"/>
            <a:ext cx="7786742" cy="278608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it-IT" sz="2400" b="0" i="0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Cap. 1:</a:t>
            </a:r>
            <a:r>
              <a:rPr kumimoji="0" lang="it-IT" sz="2400" b="0" i="0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L</a:t>
            </a:r>
            <a:r>
              <a:rPr kumimoji="0" lang="it-IT" sz="2400" b="0" i="0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a ricerca qualitativa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it-IT" sz="2400" b="0" i="0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Cap. 2:</a:t>
            </a:r>
            <a:r>
              <a:rPr kumimoji="0" lang="it-IT" sz="2400" b="0" i="0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Il disegno della ricerca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it-IT" sz="2400" baseline="0" dirty="0" smtClean="0">
                <a:latin typeface="Times New Roman" pitchFamily="18" charset="0"/>
                <a:cs typeface="Times New Roman" pitchFamily="18" charset="0"/>
              </a:rPr>
              <a:t>Cap.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 3: L’osservazione partecipante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it-IT" sz="2400" b="0" i="0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Cap. 4: L’intervista discorsiva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it-IT" sz="2400" b="0" i="0" u="sng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Cap.</a:t>
            </a:r>
            <a:r>
              <a:rPr kumimoji="0" lang="it-IT" sz="2400" b="0" i="0" u="sng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5: Il focus </a:t>
            </a:r>
            <a:r>
              <a:rPr kumimoji="0" lang="it-IT" sz="2400" b="0" i="0" u="sng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group</a:t>
            </a:r>
            <a:endParaRPr kumimoji="0" lang="it-IT" sz="2400" b="0" i="0" u="sng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it-IT" sz="2400" baseline="0" dirty="0" smtClean="0">
                <a:latin typeface="Times New Roman" pitchFamily="18" charset="0"/>
                <a:cs typeface="Times New Roman" pitchFamily="18" charset="0"/>
              </a:rPr>
              <a:t>Cap.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 6: Analisi della documentazione empirica e scrittura</a:t>
            </a:r>
            <a:endParaRPr kumimoji="0" lang="it-IT" sz="24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3071802" y="285728"/>
            <a:ext cx="3071834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t-IT" b="1" dirty="0" smtClean="0"/>
              <a:t>Focus Group: le origini</a:t>
            </a:r>
            <a:endParaRPr lang="it-IT" b="1" dirty="0"/>
          </a:p>
        </p:txBody>
      </p:sp>
      <p:sp>
        <p:nvSpPr>
          <p:cNvPr id="7" name="Rettangolo 6"/>
          <p:cNvSpPr/>
          <p:nvPr/>
        </p:nvSpPr>
        <p:spPr>
          <a:xfrm>
            <a:off x="3143240" y="1239268"/>
            <a:ext cx="557216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2400" dirty="0" smtClean="0"/>
              <a:t>L’ideazione della tecnica è attribuita a Robert K. </a:t>
            </a:r>
            <a:r>
              <a:rPr lang="it-IT" sz="2400" dirty="0" err="1" smtClean="0"/>
              <a:t>Merton</a:t>
            </a:r>
            <a:r>
              <a:rPr lang="it-IT" sz="2400" dirty="0" smtClean="0"/>
              <a:t> negli anni quaranta.</a:t>
            </a:r>
          </a:p>
          <a:p>
            <a:pPr algn="ctr"/>
            <a:r>
              <a:rPr lang="it-IT" sz="2400" dirty="0" smtClean="0"/>
              <a:t>Nel linguaggio comune si fa erroneamente un uso non specifico del termine Focus Group per intendere gruppo di lavoro, sessione di incontro, assemblea...</a:t>
            </a:r>
          </a:p>
        </p:txBody>
      </p:sp>
      <p:sp>
        <p:nvSpPr>
          <p:cNvPr id="8" name="Rettangolo 7"/>
          <p:cNvSpPr/>
          <p:nvPr/>
        </p:nvSpPr>
        <p:spPr>
          <a:xfrm>
            <a:off x="285720" y="4839970"/>
            <a:ext cx="8429684" cy="144655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2200" dirty="0" smtClean="0"/>
              <a:t>È una </a:t>
            </a:r>
            <a:r>
              <a:rPr lang="it-IT" sz="2200" b="1" dirty="0" smtClean="0"/>
              <a:t>tecnica di raccolta dei dati</a:t>
            </a:r>
            <a:r>
              <a:rPr lang="it-IT" sz="2200" dirty="0" smtClean="0"/>
              <a:t> per la ricerca sociale, basata sulla </a:t>
            </a:r>
            <a:r>
              <a:rPr lang="it-IT" sz="2200" b="1" dirty="0" smtClean="0"/>
              <a:t>discussione tra un gruppo </a:t>
            </a:r>
            <a:r>
              <a:rPr lang="it-IT" sz="2200" dirty="0" smtClean="0"/>
              <a:t>di persone, moderata da un conduttore e focalizzata su un tema che si intende indagare in profondità. (</a:t>
            </a:r>
            <a:r>
              <a:rPr lang="it-IT" sz="2200" dirty="0" err="1" smtClean="0"/>
              <a:t>S.Corrao</a:t>
            </a:r>
            <a:r>
              <a:rPr lang="it-IT" sz="2200" dirty="0" smtClean="0"/>
              <a:t>,  2002)</a:t>
            </a:r>
            <a:endParaRPr lang="it-IT" sz="2200" dirty="0"/>
          </a:p>
        </p:txBody>
      </p:sp>
      <p:pic>
        <p:nvPicPr>
          <p:cNvPr id="116738" name="Picture 2" descr="Immagine correla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02" y="1343028"/>
            <a:ext cx="2857500" cy="2514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285720" y="2357430"/>
            <a:ext cx="8429684" cy="341632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b="1" dirty="0" smtClean="0"/>
              <a:t>Il focus </a:t>
            </a:r>
            <a:r>
              <a:rPr lang="it-IT" b="1" dirty="0" err="1" smtClean="0"/>
              <a:t>group</a:t>
            </a:r>
            <a:r>
              <a:rPr lang="it-IT" b="1" dirty="0" smtClean="0"/>
              <a:t> è:</a:t>
            </a:r>
          </a:p>
          <a:p>
            <a:pPr algn="ctr"/>
            <a:endParaRPr lang="it-IT" dirty="0" smtClean="0"/>
          </a:p>
          <a:p>
            <a:pPr algn="ctr">
              <a:buFont typeface="Arial" pitchFamily="34" charset="0"/>
              <a:buChar char="•"/>
            </a:pPr>
            <a:r>
              <a:rPr lang="it-IT" u="sng" dirty="0" smtClean="0"/>
              <a:t>Una tecnica basata sul GRUPPO e sull’interazione tra i partecipanti </a:t>
            </a:r>
          </a:p>
          <a:p>
            <a:pPr algn="ctr">
              <a:buFont typeface="Arial" pitchFamily="34" charset="0"/>
              <a:buChar char="•"/>
            </a:pPr>
            <a:r>
              <a:rPr lang="it-IT" u="sng" dirty="0" smtClean="0"/>
              <a:t>I dati </a:t>
            </a:r>
            <a:r>
              <a:rPr lang="it-IT" dirty="0" smtClean="0"/>
              <a:t>di ricerca non sono solo quelli fattuali di contenuto, ma anche le </a:t>
            </a:r>
            <a:r>
              <a:rPr lang="it-IT" u="sng" dirty="0" smtClean="0"/>
              <a:t>caratteristiche relazionali </a:t>
            </a:r>
            <a:r>
              <a:rPr lang="it-IT" dirty="0" smtClean="0"/>
              <a:t>che lo scambio assume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La </a:t>
            </a:r>
            <a:r>
              <a:rPr lang="it-IT" u="sng" dirty="0" smtClean="0"/>
              <a:t>rilevazione</a:t>
            </a:r>
            <a:r>
              <a:rPr lang="it-IT" dirty="0" smtClean="0"/>
              <a:t> si basa sull</a:t>
            </a:r>
            <a:r>
              <a:rPr lang="it-IT" u="sng" dirty="0" smtClean="0"/>
              <a:t>’interazione</a:t>
            </a:r>
            <a:r>
              <a:rPr lang="it-IT" dirty="0" smtClean="0"/>
              <a:t> stessa degli attori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La discussione procede secondo direzioni scelte autonomamente dal gruppo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Emergono gli aspetti percepiti come prioritari dal gruppo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E’ finalizzata ad analizzare le loro prospettive sull’argomento senza imposizioni da parte del ricercatore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Intervista focalizzata nel campo della </a:t>
            </a:r>
            <a:r>
              <a:rPr lang="it-IT" dirty="0" err="1" smtClean="0"/>
              <a:t>communication</a:t>
            </a:r>
            <a:r>
              <a:rPr lang="it-IT" dirty="0" smtClean="0"/>
              <a:t> </a:t>
            </a:r>
            <a:r>
              <a:rPr lang="it-IT" dirty="0" err="1" smtClean="0"/>
              <a:t>research</a:t>
            </a:r>
            <a:r>
              <a:rPr lang="it-IT" dirty="0" smtClean="0"/>
              <a:t>: individuale e di gruppo.</a:t>
            </a:r>
          </a:p>
        </p:txBody>
      </p:sp>
      <p:sp>
        <p:nvSpPr>
          <p:cNvPr id="7" name="Rettangolo 6"/>
          <p:cNvSpPr/>
          <p:nvPr/>
        </p:nvSpPr>
        <p:spPr>
          <a:xfrm>
            <a:off x="3071802" y="285728"/>
            <a:ext cx="2500330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t-IT" b="1" dirty="0" smtClean="0"/>
              <a:t>Focus Group</a:t>
            </a:r>
            <a:endParaRPr lang="it-IT" b="1" dirty="0"/>
          </a:p>
        </p:txBody>
      </p:sp>
      <p:sp>
        <p:nvSpPr>
          <p:cNvPr id="8" name="Rettangolo 7"/>
          <p:cNvSpPr/>
          <p:nvPr/>
        </p:nvSpPr>
        <p:spPr>
          <a:xfrm>
            <a:off x="285720" y="857232"/>
            <a:ext cx="8358246" cy="59093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it-IT" dirty="0" smtClean="0">
                <a:cs typeface="Times New Roman" pitchFamily="18" charset="0"/>
              </a:rPr>
              <a:t>Un focus </a:t>
            </a:r>
            <a:r>
              <a:rPr lang="it-IT" dirty="0" err="1" smtClean="0">
                <a:cs typeface="Times New Roman" pitchFamily="18" charset="0"/>
              </a:rPr>
              <a:t>group</a:t>
            </a:r>
            <a:r>
              <a:rPr lang="it-IT" dirty="0" smtClean="0">
                <a:cs typeface="Times New Roman" pitchFamily="18" charset="0"/>
              </a:rPr>
              <a:t> è una discussione informale su un tema o argomento specifico, fra soggetti scelti (Beck </a:t>
            </a:r>
            <a:r>
              <a:rPr lang="it-IT" i="1" dirty="0" err="1" smtClean="0">
                <a:cs typeface="Times New Roman" pitchFamily="18" charset="0"/>
              </a:rPr>
              <a:t>et</a:t>
            </a:r>
            <a:r>
              <a:rPr lang="it-IT" i="1" dirty="0" smtClean="0">
                <a:cs typeface="Times New Roman" pitchFamily="18" charset="0"/>
              </a:rPr>
              <a:t> al.</a:t>
            </a:r>
            <a:r>
              <a:rPr lang="it-IT" dirty="0" smtClean="0">
                <a:cs typeface="Times New Roman" pitchFamily="18" charset="0"/>
              </a:rPr>
              <a:t>, 1986). </a:t>
            </a:r>
            <a:endParaRPr lang="it-IT" dirty="0" smtClean="0">
              <a:latin typeface="Garamond" pitchFamily="18" charset="0"/>
              <a:cs typeface="Times New Roman" pitchFamily="18" charset="0"/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285720" y="1571612"/>
            <a:ext cx="8501122" cy="64633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dirty="0" smtClean="0">
                <a:cs typeface="Times New Roman" pitchFamily="18" charset="0"/>
              </a:rPr>
              <a:t>Discussioni di gruppo organizzate, centrate su un tema specifico" (</a:t>
            </a:r>
            <a:r>
              <a:rPr lang="it-IT" dirty="0" err="1" smtClean="0">
                <a:cs typeface="Times New Roman" pitchFamily="18" charset="0"/>
              </a:rPr>
              <a:t>Krueger</a:t>
            </a:r>
            <a:r>
              <a:rPr lang="it-IT" dirty="0" smtClean="0">
                <a:cs typeface="Times New Roman" pitchFamily="18" charset="0"/>
              </a:rPr>
              <a:t>, 1986)</a:t>
            </a:r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285720" y="6140255"/>
            <a:ext cx="84296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b="1" dirty="0" smtClean="0">
                <a:solidFill>
                  <a:srgbClr val="FF0000"/>
                </a:solidFill>
                <a:cs typeface="Times New Roman" pitchFamily="18" charset="0"/>
              </a:rPr>
              <a:t>L’unità di analisi è il gruppo e l’oggetto principale è l’interazione del gruppo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>
          <a:xfrm>
            <a:off x="3071802" y="285728"/>
            <a:ext cx="2500330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t-IT" b="1" dirty="0" smtClean="0"/>
              <a:t>Focus Group</a:t>
            </a:r>
            <a:endParaRPr lang="it-IT" b="1" dirty="0"/>
          </a:p>
        </p:txBody>
      </p:sp>
      <p:sp>
        <p:nvSpPr>
          <p:cNvPr id="8" name="Rettangolo 7"/>
          <p:cNvSpPr/>
          <p:nvPr/>
        </p:nvSpPr>
        <p:spPr>
          <a:xfrm>
            <a:off x="357158" y="1000108"/>
            <a:ext cx="8358246" cy="535531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b="1" dirty="0" smtClean="0"/>
              <a:t>Si utilizza quando:</a:t>
            </a:r>
          </a:p>
          <a:p>
            <a:pPr algn="ctr"/>
            <a:endParaRPr lang="it-IT" dirty="0" smtClean="0"/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Si è interessati ad un fenomeno nuovo su cui si hanno poche conoscenze (la discussione fra persone coinvolte in tale fenomeno può fornire in breve tempo molte informazioni e i diversi modelli interpretativi)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Si vuole valutare: un servizio un intervento, una politica, un prodotto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Si vuole una consultazione per orientare un intervento (rilevazione dei bisogni)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Si vuole conoscere una </a:t>
            </a:r>
            <a:r>
              <a:rPr lang="it-IT" dirty="0" err="1" smtClean="0"/>
              <a:t>micro-cultura</a:t>
            </a:r>
            <a:r>
              <a:rPr lang="it-IT" dirty="0" smtClean="0"/>
              <a:t>, prospettiva di una specifica popolazione (concettualizzazioni, categorie, costruzione di significati per quella </a:t>
            </a:r>
            <a:r>
              <a:rPr lang="it-IT" dirty="0" err="1" smtClean="0"/>
              <a:t>micro-cultura</a:t>
            </a:r>
            <a:r>
              <a:rPr lang="it-IT" dirty="0" smtClean="0"/>
              <a:t>).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Si vuole effettuare un’analisi di impatto (AIS: analisi di impatto sociale di un intervento).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Si vogliono ideare strategie di </a:t>
            </a:r>
            <a:r>
              <a:rPr lang="it-IT" dirty="0" err="1" smtClean="0"/>
              <a:t>problem</a:t>
            </a:r>
            <a:r>
              <a:rPr lang="it-IT" dirty="0" smtClean="0"/>
              <a:t> </a:t>
            </a:r>
            <a:r>
              <a:rPr lang="it-IT" dirty="0" err="1" smtClean="0"/>
              <a:t>solving</a:t>
            </a:r>
            <a:endParaRPr lang="it-IT" dirty="0" smtClean="0"/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Quando è necessario ricevere un feedback sul consenso/dissenso verso temi/oggetti.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Quando si ritiene opportuno ricorrere a valutazioni, giudizi, opinioni espressi da professionisti, esperti o utenti/clienti per accoglierne i diversi punti di vista su un argomento, un processo, un risultato, un prodotto.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3071802" y="285728"/>
            <a:ext cx="3071834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t-IT" b="1" dirty="0" smtClean="0"/>
              <a:t>Focus Group</a:t>
            </a:r>
            <a:endParaRPr lang="it-IT" b="1" dirty="0"/>
          </a:p>
        </p:txBody>
      </p:sp>
      <p:sp>
        <p:nvSpPr>
          <p:cNvPr id="8" name="Rettangolo 7"/>
          <p:cNvSpPr/>
          <p:nvPr/>
        </p:nvSpPr>
        <p:spPr>
          <a:xfrm>
            <a:off x="285720" y="1214422"/>
            <a:ext cx="8429684" cy="258532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b="1" dirty="0" smtClean="0"/>
              <a:t>Si utilizza quando:</a:t>
            </a:r>
          </a:p>
          <a:p>
            <a:pPr algn="ctr"/>
            <a:endParaRPr lang="it-IT" dirty="0" smtClean="0"/>
          </a:p>
          <a:p>
            <a:pPr algn="ctr"/>
            <a:r>
              <a:rPr lang="it-IT" dirty="0" err="1" smtClean="0"/>
              <a:t>•Si</a:t>
            </a:r>
            <a:r>
              <a:rPr lang="it-IT" dirty="0" smtClean="0"/>
              <a:t> vogliono studiare problemi sociali complessi (l’interazione facilita l’analisi da parte dell’intervistato)</a:t>
            </a:r>
          </a:p>
          <a:p>
            <a:pPr algn="ctr"/>
            <a:r>
              <a:rPr lang="it-IT" dirty="0" err="1" smtClean="0"/>
              <a:t>•È</a:t>
            </a:r>
            <a:r>
              <a:rPr lang="it-IT" dirty="0" smtClean="0"/>
              <a:t> importante comprendere il punto di vista dell’altro (es. fratture comunicative in organizzazioni, ..)</a:t>
            </a:r>
          </a:p>
          <a:p>
            <a:pPr algn="ctr"/>
            <a:r>
              <a:rPr lang="it-IT" dirty="0" err="1" smtClean="0"/>
              <a:t>•Si</a:t>
            </a:r>
            <a:r>
              <a:rPr lang="it-IT" dirty="0" smtClean="0"/>
              <a:t> vuole testare un questionario o altri strumenti di ricerca </a:t>
            </a:r>
          </a:p>
          <a:p>
            <a:pPr algn="ctr"/>
            <a:r>
              <a:rPr lang="it-IT" dirty="0" err="1" smtClean="0"/>
              <a:t>•si</a:t>
            </a:r>
            <a:r>
              <a:rPr lang="it-IT" dirty="0" smtClean="0"/>
              <a:t> vuole valutare una campagna di comunicazione </a:t>
            </a:r>
          </a:p>
          <a:p>
            <a:pPr algn="ctr"/>
            <a:r>
              <a:rPr lang="it-IT" dirty="0" err="1" smtClean="0"/>
              <a:t>•si</a:t>
            </a:r>
            <a:r>
              <a:rPr lang="it-IT" dirty="0" smtClean="0"/>
              <a:t> vuole approfondire con gruppi target i risultati di indagini quantitative</a:t>
            </a:r>
          </a:p>
        </p:txBody>
      </p:sp>
      <p:sp>
        <p:nvSpPr>
          <p:cNvPr id="9" name="Rettangolo 8"/>
          <p:cNvSpPr/>
          <p:nvPr/>
        </p:nvSpPr>
        <p:spPr>
          <a:xfrm>
            <a:off x="285720" y="4166250"/>
            <a:ext cx="8501122" cy="1477328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b="1" dirty="0" smtClean="0"/>
              <a:t>Non si utilizza quando: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L’ambiente è emotivamente carico (rischio di conflitti)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Si ha interesse per atteggiamenti, opinioni, comportamenti individuali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Il tema oggetto di indagine è particolarmente delicato (privacy)</a:t>
            </a:r>
          </a:p>
          <a:p>
            <a:pPr algn="ctr"/>
            <a:endParaRPr lang="it-IT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3071802" y="285728"/>
            <a:ext cx="3071834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t-IT" b="1" dirty="0" smtClean="0"/>
              <a:t>Per iniziare:</a:t>
            </a:r>
          </a:p>
        </p:txBody>
      </p:sp>
      <p:sp>
        <p:nvSpPr>
          <p:cNvPr id="7" name="Rettangolo 6"/>
          <p:cNvSpPr/>
          <p:nvPr/>
        </p:nvSpPr>
        <p:spPr>
          <a:xfrm>
            <a:off x="5286412" y="5429264"/>
            <a:ext cx="3714744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it-IT" dirty="0" smtClean="0">
                <a:cs typeface="Times New Roman" pitchFamily="18" charset="0"/>
              </a:rPr>
              <a:t>4</a:t>
            </a:r>
          </a:p>
          <a:p>
            <a:pPr algn="ctr">
              <a:lnSpc>
                <a:spcPct val="90000"/>
              </a:lnSpc>
            </a:pPr>
            <a:r>
              <a:rPr lang="it-IT" b="1" dirty="0" smtClean="0">
                <a:cs typeface="Times New Roman" pitchFamily="18" charset="0"/>
              </a:rPr>
              <a:t>Focus su argomento specifico</a:t>
            </a:r>
            <a:r>
              <a:rPr lang="it-IT" dirty="0" smtClean="0">
                <a:cs typeface="Times New Roman" pitchFamily="18" charset="0"/>
              </a:rPr>
              <a:t>, con l’obiettivo di analizzarlo in profondità</a:t>
            </a:r>
            <a:r>
              <a:rPr lang="it-IT" dirty="0" smtClean="0"/>
              <a:t> </a:t>
            </a:r>
          </a:p>
        </p:txBody>
      </p:sp>
      <p:sp>
        <p:nvSpPr>
          <p:cNvPr id="9" name="Rettangolo 8"/>
          <p:cNvSpPr/>
          <p:nvPr/>
        </p:nvSpPr>
        <p:spPr>
          <a:xfrm>
            <a:off x="4500594" y="2804552"/>
            <a:ext cx="4357686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it-IT" dirty="0" smtClean="0">
                <a:cs typeface="Times New Roman" pitchFamily="18" charset="0"/>
              </a:rPr>
              <a:t>2</a:t>
            </a:r>
          </a:p>
          <a:p>
            <a:pPr algn="ctr">
              <a:lnSpc>
                <a:spcPct val="90000"/>
              </a:lnSpc>
            </a:pPr>
            <a:r>
              <a:rPr lang="it-IT" b="1" dirty="0" smtClean="0">
                <a:cs typeface="Times New Roman" pitchFamily="18" charset="0"/>
              </a:rPr>
              <a:t>Caratteristiche dei partecipanti:</a:t>
            </a:r>
            <a:r>
              <a:rPr lang="it-IT" dirty="0" smtClean="0">
                <a:cs typeface="Times New Roman" pitchFamily="18" charset="0"/>
              </a:rPr>
              <a:t> (omogeneità o eterogeneità? Conoscenza reciproca o non conoscenza?) e modalità di selezione </a:t>
            </a:r>
            <a:endParaRPr lang="it-IT" dirty="0" smtClean="0">
              <a:latin typeface="Garamond" pitchFamily="18" charset="0"/>
              <a:cs typeface="Times New Roman" pitchFamily="18" charset="0"/>
            </a:endParaRPr>
          </a:p>
        </p:txBody>
      </p:sp>
      <p:sp>
        <p:nvSpPr>
          <p:cNvPr id="10" name="Rettangolo 9"/>
          <p:cNvSpPr/>
          <p:nvPr/>
        </p:nvSpPr>
        <p:spPr>
          <a:xfrm>
            <a:off x="214282" y="4376188"/>
            <a:ext cx="1714480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it-IT" dirty="0" smtClean="0">
                <a:cs typeface="Times New Roman" pitchFamily="18" charset="0"/>
              </a:rPr>
              <a:t>3</a:t>
            </a:r>
          </a:p>
          <a:p>
            <a:pPr algn="ctr">
              <a:lnSpc>
                <a:spcPct val="90000"/>
              </a:lnSpc>
            </a:pPr>
            <a:r>
              <a:rPr lang="it-IT" b="1" dirty="0" smtClean="0">
                <a:cs typeface="Times New Roman" pitchFamily="18" charset="0"/>
              </a:rPr>
              <a:t>Conduzione</a:t>
            </a:r>
            <a:r>
              <a:rPr lang="it-IT" dirty="0" smtClean="0">
                <a:cs typeface="Times New Roman" pitchFamily="18" charset="0"/>
              </a:rPr>
              <a:t> (moderatore, facilitatore, osservatore)</a:t>
            </a:r>
            <a:endParaRPr lang="it-IT" dirty="0" smtClean="0">
              <a:latin typeface="Garamond" pitchFamily="18" charset="0"/>
              <a:cs typeface="Times New Roman" pitchFamily="18" charset="0"/>
            </a:endParaRPr>
          </a:p>
        </p:txBody>
      </p:sp>
      <p:sp>
        <p:nvSpPr>
          <p:cNvPr id="12" name="Rettangolo 11"/>
          <p:cNvSpPr/>
          <p:nvPr/>
        </p:nvSpPr>
        <p:spPr>
          <a:xfrm>
            <a:off x="71406" y="1000108"/>
            <a:ext cx="328614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it-IT" dirty="0" smtClean="0"/>
              <a:t>1 </a:t>
            </a:r>
          </a:p>
          <a:p>
            <a:pPr lvl="0" algn="ctr"/>
            <a:r>
              <a:rPr lang="it-IT" b="1" dirty="0" smtClean="0"/>
              <a:t>Discussione in gruppo</a:t>
            </a:r>
            <a:r>
              <a:rPr lang="it-IT" dirty="0" smtClean="0"/>
              <a:t>:</a:t>
            </a:r>
          </a:p>
          <a:p>
            <a:pPr algn="ctr"/>
            <a:r>
              <a:rPr lang="it-IT" dirty="0" smtClean="0"/>
              <a:t>Dimensioni del gruppo? Quali sono le dimensioni ottimali? </a:t>
            </a:r>
          </a:p>
        </p:txBody>
      </p:sp>
      <p:sp>
        <p:nvSpPr>
          <p:cNvPr id="13" name="Rettangolo 12"/>
          <p:cNvSpPr/>
          <p:nvPr/>
        </p:nvSpPr>
        <p:spPr>
          <a:xfrm>
            <a:off x="142876" y="1000108"/>
            <a:ext cx="3071802" cy="142876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Rettangolo 13"/>
          <p:cNvSpPr/>
          <p:nvPr/>
        </p:nvSpPr>
        <p:spPr>
          <a:xfrm>
            <a:off x="4714876" y="2786058"/>
            <a:ext cx="4000528" cy="135732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Rettangolo 14"/>
          <p:cNvSpPr/>
          <p:nvPr/>
        </p:nvSpPr>
        <p:spPr>
          <a:xfrm>
            <a:off x="285720" y="4357694"/>
            <a:ext cx="1571636" cy="135732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Rettangolo 15"/>
          <p:cNvSpPr/>
          <p:nvPr/>
        </p:nvSpPr>
        <p:spPr>
          <a:xfrm>
            <a:off x="5643570" y="5357826"/>
            <a:ext cx="3071802" cy="121444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215042" name="Picture 2" descr="Risultati immagini per immagini dimensioni grup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955584"/>
            <a:ext cx="1966909" cy="1473284"/>
          </a:xfrm>
          <a:prstGeom prst="rect">
            <a:avLst/>
          </a:prstGeom>
          <a:noFill/>
        </p:spPr>
      </p:pic>
      <p:pic>
        <p:nvPicPr>
          <p:cNvPr id="215044" name="Picture 4" descr="Risultati immagini per immagini caratteristiche grupp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7826" y="2800356"/>
            <a:ext cx="3067050" cy="1343024"/>
          </a:xfrm>
          <a:prstGeom prst="rect">
            <a:avLst/>
          </a:prstGeom>
          <a:noFill/>
        </p:spPr>
      </p:pic>
      <p:pic>
        <p:nvPicPr>
          <p:cNvPr id="215046" name="Picture 6" descr="Risultati immagini per immagini grupp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4281810"/>
            <a:ext cx="1429163" cy="1433206"/>
          </a:xfrm>
          <a:prstGeom prst="rect">
            <a:avLst/>
          </a:prstGeom>
          <a:noFill/>
        </p:spPr>
      </p:pic>
      <p:pic>
        <p:nvPicPr>
          <p:cNvPr id="215048" name="Picture 8" descr="Risultati immagini per immagini gruppo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71802" y="5286388"/>
            <a:ext cx="2571768" cy="12858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2928926" y="214290"/>
            <a:ext cx="2286016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t-IT" b="1" dirty="0" smtClean="0"/>
              <a:t>Finalità: </a:t>
            </a:r>
          </a:p>
        </p:txBody>
      </p:sp>
      <p:sp>
        <p:nvSpPr>
          <p:cNvPr id="7" name="Rettangolo 6"/>
          <p:cNvSpPr/>
          <p:nvPr/>
        </p:nvSpPr>
        <p:spPr>
          <a:xfrm>
            <a:off x="357158" y="3643314"/>
            <a:ext cx="8286808" cy="230832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it-IT" sz="2000" dirty="0" smtClean="0">
                <a:cs typeface="Times New Roman" pitchFamily="18" charset="0"/>
              </a:rPr>
              <a:t>Il focus </a:t>
            </a:r>
            <a:r>
              <a:rPr lang="it-IT" sz="2000" dirty="0" err="1" smtClean="0">
                <a:cs typeface="Times New Roman" pitchFamily="18" charset="0"/>
              </a:rPr>
              <a:t>group</a:t>
            </a:r>
            <a:r>
              <a:rPr lang="it-IT" sz="2000" dirty="0" smtClean="0">
                <a:cs typeface="Times New Roman" pitchFamily="18" charset="0"/>
              </a:rPr>
              <a:t> risulta particolarmente efficace quando “</a:t>
            </a:r>
            <a:r>
              <a:rPr lang="it-IT" sz="2000" b="1" i="1" dirty="0" smtClean="0">
                <a:cs typeface="Times New Roman" pitchFamily="18" charset="0"/>
              </a:rPr>
              <a:t>si ha necessità di studiare e capire problemi sociali complessi</a:t>
            </a:r>
            <a:r>
              <a:rPr lang="it-IT" sz="2000" dirty="0" smtClean="0">
                <a:cs typeface="Times New Roman" pitchFamily="18" charset="0"/>
              </a:rPr>
              <a:t>: talvolta le persone non riescono ad esprimere ciò che sentono e provano, le motivazioni che li spingono ad agire in un modo piuttosto che in un altro […]. Però, sentendo parlare altre persone, e attraverso il confronto e il contrasto con loro, queste motivazioni possono diventare più chiare ed essere espresse con minori difficoltà” (</a:t>
            </a:r>
            <a:r>
              <a:rPr lang="it-IT" sz="2000" dirty="0" err="1" smtClean="0">
                <a:cs typeface="Times New Roman" pitchFamily="18" charset="0"/>
              </a:rPr>
              <a:t>Corrao</a:t>
            </a:r>
            <a:r>
              <a:rPr lang="it-IT" sz="2000" dirty="0" smtClean="0">
                <a:cs typeface="Times New Roman" pitchFamily="18" charset="0"/>
              </a:rPr>
              <a:t> 2000, pp.93-94).</a:t>
            </a:r>
          </a:p>
        </p:txBody>
      </p:sp>
      <p:sp>
        <p:nvSpPr>
          <p:cNvPr id="8" name="Rettangolo 7"/>
          <p:cNvSpPr/>
          <p:nvPr/>
        </p:nvSpPr>
        <p:spPr>
          <a:xfrm>
            <a:off x="5143504" y="1337871"/>
            <a:ext cx="3500462" cy="59093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it-IT" b="1" i="1" dirty="0" smtClean="0">
                <a:cs typeface="Times New Roman" pitchFamily="18" charset="0"/>
              </a:rPr>
              <a:t>Valutazione dei risultati ottenuti</a:t>
            </a:r>
            <a:r>
              <a:rPr lang="it-IT" i="1" dirty="0" smtClean="0">
                <a:cs typeface="Times New Roman" pitchFamily="18" charset="0"/>
              </a:rPr>
              <a:t> </a:t>
            </a:r>
            <a:r>
              <a:rPr lang="it-IT" dirty="0" smtClean="0">
                <a:cs typeface="Times New Roman" pitchFamily="18" charset="0"/>
              </a:rPr>
              <a:t>in una ricerca. </a:t>
            </a:r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142844" y="1337871"/>
            <a:ext cx="3286148" cy="59093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it-IT" b="1" i="1" dirty="0" smtClean="0">
                <a:cs typeface="Times New Roman" pitchFamily="18" charset="0"/>
              </a:rPr>
              <a:t>Esplorare</a:t>
            </a:r>
            <a:r>
              <a:rPr lang="it-IT" i="1" dirty="0" smtClean="0">
                <a:cs typeface="Times New Roman" pitchFamily="18" charset="0"/>
              </a:rPr>
              <a:t> </a:t>
            </a:r>
            <a:r>
              <a:rPr lang="it-IT" dirty="0" smtClean="0">
                <a:cs typeface="Times New Roman" pitchFamily="18" charset="0"/>
              </a:rPr>
              <a:t>in profondità un argomento di cui si sa poco </a:t>
            </a:r>
            <a:endParaRPr lang="it-IT" dirty="0" smtClean="0">
              <a:latin typeface="Bookman Old Style" pitchFamily="18" charset="0"/>
            </a:endParaRPr>
          </a:p>
        </p:txBody>
      </p:sp>
      <p:sp>
        <p:nvSpPr>
          <p:cNvPr id="10" name="Rettangolo 9"/>
          <p:cNvSpPr/>
          <p:nvPr/>
        </p:nvSpPr>
        <p:spPr>
          <a:xfrm>
            <a:off x="3071802" y="2301550"/>
            <a:ext cx="2004075" cy="34163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it-IT" b="1" i="1" dirty="0" smtClean="0">
                <a:cs typeface="Times New Roman" pitchFamily="18" charset="0"/>
              </a:rPr>
              <a:t>Ricerca pilota</a:t>
            </a:r>
            <a:r>
              <a:rPr lang="it-IT" dirty="0" smtClean="0">
                <a:cs typeface="Times New Roman" pitchFamily="18" charset="0"/>
              </a:rPr>
              <a:t>. </a:t>
            </a:r>
            <a:endParaRPr lang="it-IT" dirty="0" smtClean="0">
              <a:latin typeface="Bookman Old Style" pitchFamily="18" charset="0"/>
            </a:endParaRPr>
          </a:p>
        </p:txBody>
      </p:sp>
      <p:cxnSp>
        <p:nvCxnSpPr>
          <p:cNvPr id="12" name="Connettore 2 11"/>
          <p:cNvCxnSpPr>
            <a:stCxn id="6" idx="2"/>
            <a:endCxn id="9" idx="0"/>
          </p:cNvCxnSpPr>
          <p:nvPr/>
        </p:nvCxnSpPr>
        <p:spPr>
          <a:xfrm rot="5400000">
            <a:off x="2551802" y="-182262"/>
            <a:ext cx="754249" cy="2286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ttore 2 13"/>
          <p:cNvCxnSpPr>
            <a:stCxn id="6" idx="2"/>
            <a:endCxn id="10" idx="0"/>
          </p:cNvCxnSpPr>
          <p:nvPr/>
        </p:nvCxnSpPr>
        <p:spPr>
          <a:xfrm rot="16200000" flipH="1">
            <a:off x="3213923" y="1441633"/>
            <a:ext cx="1717928" cy="19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ttore 2 15"/>
          <p:cNvCxnSpPr>
            <a:stCxn id="6" idx="2"/>
            <a:endCxn id="8" idx="0"/>
          </p:cNvCxnSpPr>
          <p:nvPr/>
        </p:nvCxnSpPr>
        <p:spPr>
          <a:xfrm rot="16200000" flipH="1">
            <a:off x="5105710" y="-450155"/>
            <a:ext cx="754249" cy="282180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tangolo 7"/>
          <p:cNvSpPr/>
          <p:nvPr/>
        </p:nvSpPr>
        <p:spPr>
          <a:xfrm>
            <a:off x="3687448" y="928670"/>
            <a:ext cx="1313180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it-IT" dirty="0" smtClean="0"/>
              <a:t>I tre attori</a:t>
            </a:r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5857884" y="1744698"/>
            <a:ext cx="3000396" cy="3970318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dirty="0" smtClean="0"/>
              <a:t>I partecipanti: sconosciuti (gruppo artificiale)  o conoscenti (gruppo naturale), omogeneità/eterogeneità sociale (a seconda della’esperienza maturata dal gruppo sul tema oggetto di discussione), dimensione ideale: 6/10 (deve garantire la partecipazione attiva di ogni membro, senza prevaricazioni)</a:t>
            </a:r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2571736" y="285728"/>
            <a:ext cx="3714776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t-IT" b="1" dirty="0" smtClean="0"/>
              <a:t>Gli attori del Focus Group</a:t>
            </a:r>
            <a:endParaRPr lang="it-IT" b="1" dirty="0"/>
          </a:p>
        </p:txBody>
      </p:sp>
      <p:sp>
        <p:nvSpPr>
          <p:cNvPr id="11" name="Rettangolo 10"/>
          <p:cNvSpPr/>
          <p:nvPr/>
        </p:nvSpPr>
        <p:spPr>
          <a:xfrm>
            <a:off x="357190" y="1643050"/>
            <a:ext cx="2357422" cy="286232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dirty="0" smtClean="0"/>
              <a:t>Il moderatore è colui che propone il tema su cui il gruppo avvierà la discussione, col compito di facilitarne la discussione (motiva, accompagna, facilita...).</a:t>
            </a:r>
            <a:endParaRPr lang="it-IT" dirty="0"/>
          </a:p>
        </p:txBody>
      </p:sp>
      <p:sp>
        <p:nvSpPr>
          <p:cNvPr id="12" name="Rettangolo 11"/>
          <p:cNvSpPr/>
          <p:nvPr/>
        </p:nvSpPr>
        <p:spPr>
          <a:xfrm>
            <a:off x="2857488" y="1744698"/>
            <a:ext cx="2928958" cy="3970318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dirty="0" smtClean="0"/>
              <a:t>L’osservatore è colui che osservale dinamiche interattive (palese o nella stanza a specchi).</a:t>
            </a:r>
          </a:p>
          <a:p>
            <a:pPr algn="ctr"/>
            <a:r>
              <a:rPr lang="it-IT" dirty="0" smtClean="0">
                <a:cs typeface="Times New Roman" pitchFamily="18" charset="0"/>
              </a:rPr>
              <a:t>Non interviene nella discussione ma osserva le dinamiche di gruppo, prende appunti sui temi emersi, aiuta il moderatore nella gestione degli aspetti pratici (es. registratore, uso di lavagne a fogli mobili per appunti ecc).</a:t>
            </a:r>
            <a:endParaRPr lang="it-IT" dirty="0" smtClean="0"/>
          </a:p>
        </p:txBody>
      </p:sp>
      <p:cxnSp>
        <p:nvCxnSpPr>
          <p:cNvPr id="14" name="Connettore 2 13"/>
          <p:cNvCxnSpPr>
            <a:stCxn id="8" idx="2"/>
            <a:endCxn id="11" idx="0"/>
          </p:cNvCxnSpPr>
          <p:nvPr/>
        </p:nvCxnSpPr>
        <p:spPr>
          <a:xfrm rot="5400000">
            <a:off x="2767446" y="66458"/>
            <a:ext cx="345048" cy="28081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ttore 2 15"/>
          <p:cNvCxnSpPr>
            <a:stCxn id="8" idx="2"/>
            <a:endCxn id="12" idx="0"/>
          </p:cNvCxnSpPr>
          <p:nvPr/>
        </p:nvCxnSpPr>
        <p:spPr>
          <a:xfrm rot="5400000">
            <a:off x="4109655" y="1510315"/>
            <a:ext cx="446696" cy="220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ttore 2 17"/>
          <p:cNvCxnSpPr>
            <a:stCxn id="8" idx="2"/>
            <a:endCxn id="9" idx="0"/>
          </p:cNvCxnSpPr>
          <p:nvPr/>
        </p:nvCxnSpPr>
        <p:spPr>
          <a:xfrm rot="16200000" flipH="1">
            <a:off x="5627712" y="14328"/>
            <a:ext cx="446696" cy="30140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ttangolo 21"/>
          <p:cNvSpPr/>
          <p:nvPr/>
        </p:nvSpPr>
        <p:spPr>
          <a:xfrm>
            <a:off x="285720" y="5720380"/>
            <a:ext cx="835824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dirty="0" smtClean="0"/>
              <a:t>La componente più stringente è quella basata su un gruppo omogeneo, di persone estranee, impegnate in una discussione guidata da un moderatore estraneo.</a:t>
            </a:r>
            <a:endParaRPr lang="it-IT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3143240" y="214290"/>
            <a:ext cx="1838965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it-IT" b="1" dirty="0" smtClean="0"/>
              <a:t>Il moderatore</a:t>
            </a:r>
            <a:endParaRPr lang="it-IT" b="1" dirty="0"/>
          </a:p>
        </p:txBody>
      </p:sp>
      <p:sp>
        <p:nvSpPr>
          <p:cNvPr id="7" name="Rettangolo 6"/>
          <p:cNvSpPr/>
          <p:nvPr/>
        </p:nvSpPr>
        <p:spPr>
          <a:xfrm>
            <a:off x="285720" y="1428736"/>
            <a:ext cx="8643998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it-IT" dirty="0" smtClean="0">
                <a:cs typeface="Times New Roman" pitchFamily="18" charset="0"/>
              </a:rPr>
              <a:t>Funzioni del moderatore:</a:t>
            </a:r>
            <a:endParaRPr lang="it-IT" dirty="0" smtClean="0">
              <a:latin typeface="Garamond" pitchFamily="18" charset="0"/>
              <a:cs typeface="Times New Roman" pitchFamily="18" charset="0"/>
            </a:endParaRPr>
          </a:p>
          <a:p>
            <a:pPr algn="just">
              <a:lnSpc>
                <a:spcPct val="90000"/>
              </a:lnSpc>
            </a:pPr>
            <a:r>
              <a:rPr lang="it-IT" dirty="0" smtClean="0">
                <a:cs typeface="Times New Roman" pitchFamily="18" charset="0"/>
              </a:rPr>
              <a:t>			a)Avviare l'interazione</a:t>
            </a:r>
            <a:endParaRPr lang="it-IT" dirty="0" smtClean="0">
              <a:latin typeface="Garamond" pitchFamily="18" charset="0"/>
              <a:cs typeface="Times New Roman" pitchFamily="18" charset="0"/>
            </a:endParaRPr>
          </a:p>
          <a:p>
            <a:pPr algn="just">
              <a:lnSpc>
                <a:spcPct val="90000"/>
              </a:lnSpc>
            </a:pPr>
            <a:r>
              <a:rPr lang="it-IT" dirty="0" smtClean="0">
                <a:cs typeface="Times New Roman" pitchFamily="18" charset="0"/>
              </a:rPr>
              <a:t>			b)Mantenere la discussione focalizzata 					sull'argomento</a:t>
            </a:r>
            <a:endParaRPr lang="it-IT" dirty="0" smtClean="0">
              <a:latin typeface="Garamond" pitchFamily="18" charset="0"/>
              <a:cs typeface="Times New Roman" pitchFamily="18" charset="0"/>
            </a:endParaRPr>
          </a:p>
          <a:p>
            <a:pPr algn="just">
              <a:lnSpc>
                <a:spcPct val="90000"/>
              </a:lnSpc>
            </a:pPr>
            <a:r>
              <a:rPr lang="it-IT" dirty="0" smtClean="0">
                <a:cs typeface="Times New Roman" pitchFamily="18" charset="0"/>
              </a:rPr>
              <a:t>			c)Controllare le dinamiche di gruppo</a:t>
            </a:r>
            <a:endParaRPr lang="it-IT" dirty="0" smtClean="0">
              <a:latin typeface="Garamond" pitchFamily="18" charset="0"/>
              <a:cs typeface="Times New Roman" pitchFamily="18" charset="0"/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142876" y="785794"/>
            <a:ext cx="8786842" cy="59093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it-IT" dirty="0" smtClean="0">
                <a:cs typeface="Times New Roman" pitchFamily="18" charset="0"/>
              </a:rPr>
              <a:t>Guida la discussione, incoraggia i commenti e l’espressione di opinioni, e cerca di coinvolgere le persone. </a:t>
            </a:r>
            <a:endParaRPr lang="it-IT" dirty="0" smtClean="0">
              <a:latin typeface="Garamond" pitchFamily="18" charset="0"/>
              <a:cs typeface="Times New Roman" pitchFamily="18" charset="0"/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214282" y="2643182"/>
            <a:ext cx="87154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dirty="0" smtClean="0">
                <a:cs typeface="Times New Roman" pitchFamily="18" charset="0"/>
              </a:rPr>
              <a:t>Chi è il moderatore? </a:t>
            </a:r>
          </a:p>
          <a:p>
            <a:pPr algn="just"/>
            <a:r>
              <a:rPr lang="it-IT" dirty="0" smtClean="0">
                <a:cs typeface="Times New Roman" pitchFamily="18" charset="0"/>
              </a:rPr>
              <a:t>			a)Membro del gruppo di ricerca </a:t>
            </a:r>
          </a:p>
          <a:p>
            <a:pPr algn="just"/>
            <a:r>
              <a:rPr lang="it-IT" dirty="0" smtClean="0">
                <a:cs typeface="Times New Roman" pitchFamily="18" charset="0"/>
              </a:rPr>
              <a:t>			b)Esperto esterno</a:t>
            </a:r>
            <a:endParaRPr lang="it-IT" dirty="0" smtClean="0">
              <a:latin typeface="Garamond" pitchFamily="18" charset="0"/>
              <a:cs typeface="Times New Roman" pitchFamily="18" charset="0"/>
            </a:endParaRPr>
          </a:p>
        </p:txBody>
      </p:sp>
      <p:sp>
        <p:nvSpPr>
          <p:cNvPr id="10" name="Rettangolo 9"/>
          <p:cNvSpPr/>
          <p:nvPr/>
        </p:nvSpPr>
        <p:spPr>
          <a:xfrm>
            <a:off x="214282" y="3571876"/>
            <a:ext cx="40719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dirty="0" smtClean="0">
                <a:cs typeface="Times New Roman" pitchFamily="18" charset="0"/>
              </a:rPr>
              <a:t>Grado di direttività del moderatore</a:t>
            </a:r>
            <a:endParaRPr lang="it-IT" dirty="0" smtClean="0">
              <a:latin typeface="Garamond" pitchFamily="18" charset="0"/>
              <a:cs typeface="Times New Roman" pitchFamily="18" charset="0"/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214282" y="4071942"/>
            <a:ext cx="871543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it-IT" dirty="0" smtClean="0">
                <a:cs typeface="Times New Roman" pitchFamily="18" charset="0"/>
              </a:rPr>
              <a:t>Quali sono le caratteristiche del buon moderatore? </a:t>
            </a:r>
            <a:endParaRPr lang="it-IT" dirty="0" smtClean="0">
              <a:latin typeface="Garamond" pitchFamily="18" charset="0"/>
              <a:cs typeface="Times New Roman" pitchFamily="18" charset="0"/>
            </a:endParaRPr>
          </a:p>
          <a:p>
            <a:pPr algn="just">
              <a:lnSpc>
                <a:spcPct val="90000"/>
              </a:lnSpc>
            </a:pPr>
            <a:r>
              <a:rPr lang="it-IT" dirty="0" smtClean="0">
                <a:cs typeface="Times New Roman" pitchFamily="18" charset="0"/>
              </a:rPr>
              <a:t>			a)I moderatori più qualificati sono quelli che mostrano 			buone abilità nel "decentrarsi", nell'ascoltare 				attivamente gli astanti e nel gestire le dinamiche di 			gruppo. </a:t>
            </a:r>
            <a:endParaRPr lang="it-IT" dirty="0" smtClean="0">
              <a:latin typeface="Garamond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it-IT" dirty="0" smtClean="0">
                <a:cs typeface="Times New Roman" pitchFamily="18" charset="0"/>
              </a:rPr>
              <a:t>			b)La capacità di ascolto è una dimensione molto 				importante, così come l'osservazione delle dinamiche 			di gruppo, sia per poter cogliere opinioni e giudizi 				centrali, sia per intuire come si sviluppano le 				relazioni interpersonali. </a:t>
            </a:r>
          </a:p>
        </p:txBody>
      </p:sp>
      <p:sp>
        <p:nvSpPr>
          <p:cNvPr id="12" name="Rettangolo 11"/>
          <p:cNvSpPr/>
          <p:nvPr/>
        </p:nvSpPr>
        <p:spPr>
          <a:xfrm>
            <a:off x="357158" y="4792674"/>
            <a:ext cx="2786034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500" b="1" dirty="0" smtClean="0"/>
              <a:t>Le regole del gioco</a:t>
            </a:r>
          </a:p>
          <a:p>
            <a:r>
              <a:rPr lang="it-IT" sz="1500" dirty="0" smtClean="0"/>
              <a:t>♠Si può cambiare idea</a:t>
            </a:r>
          </a:p>
          <a:p>
            <a:r>
              <a:rPr lang="it-IT" sz="1500" dirty="0" smtClean="0"/>
              <a:t>♠Si può non avere opinione</a:t>
            </a:r>
          </a:p>
          <a:p>
            <a:r>
              <a:rPr lang="it-IT" sz="1500" dirty="0" smtClean="0"/>
              <a:t>♠Vietato vietare</a:t>
            </a:r>
          </a:p>
          <a:p>
            <a:r>
              <a:rPr lang="it-IT" sz="1500" dirty="0" smtClean="0"/>
              <a:t>♠Rispetto delle idee di tutti</a:t>
            </a:r>
          </a:p>
          <a:p>
            <a:r>
              <a:rPr lang="it-IT" sz="1500" dirty="0" smtClean="0"/>
              <a:t>♠Parola per tutti</a:t>
            </a:r>
          </a:p>
          <a:p>
            <a:r>
              <a:rPr lang="it-IT" sz="1500" dirty="0" smtClean="0"/>
              <a:t>♠Si parla uno alla volta</a:t>
            </a:r>
            <a:endParaRPr lang="it-IT" sz="1500" dirty="0"/>
          </a:p>
        </p:txBody>
      </p:sp>
      <p:sp>
        <p:nvSpPr>
          <p:cNvPr id="14" name="Pergamena 2 13"/>
          <p:cNvSpPr/>
          <p:nvPr/>
        </p:nvSpPr>
        <p:spPr>
          <a:xfrm>
            <a:off x="142876" y="4500570"/>
            <a:ext cx="2786050" cy="2357430"/>
          </a:xfrm>
          <a:prstGeom prst="horizontalScroll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2492744" y="214290"/>
            <a:ext cx="4158511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it-IT" b="1" dirty="0" smtClean="0"/>
              <a:t>Il luogo dove accogliere il </a:t>
            </a:r>
            <a:r>
              <a:rPr lang="it-IT" b="1" dirty="0" err="1" smtClean="0"/>
              <a:t>setting</a:t>
            </a:r>
            <a:endParaRPr lang="it-IT" dirty="0"/>
          </a:p>
        </p:txBody>
      </p:sp>
      <p:pic>
        <p:nvPicPr>
          <p:cNvPr id="1075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20145" y="1285859"/>
            <a:ext cx="3338070" cy="25003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ttangolo 7"/>
          <p:cNvSpPr/>
          <p:nvPr/>
        </p:nvSpPr>
        <p:spPr>
          <a:xfrm>
            <a:off x="357158" y="4643446"/>
            <a:ext cx="8072494" cy="120032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dirty="0" smtClean="0"/>
              <a:t>Un focus </a:t>
            </a:r>
            <a:r>
              <a:rPr lang="it-IT" dirty="0" err="1" smtClean="0"/>
              <a:t>group</a:t>
            </a:r>
            <a:r>
              <a:rPr lang="it-IT" dirty="0" smtClean="0"/>
              <a:t> per esempio dedicato alle abitudini di lettura dei giovani non dovrà essere condotto in una biblioteca! Un luogo che celebra il libro colto e implicitamente colpevolizza chi alla lettura preferisce altre attività (alto rischio di condizionare le risposte).</a:t>
            </a:r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1807125" y="1285860"/>
            <a:ext cx="3193503" cy="3693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635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it-IT" dirty="0" smtClean="0"/>
              <a:t>Deve essere un luogo neutro</a:t>
            </a:r>
          </a:p>
        </p:txBody>
      </p:sp>
      <p:sp>
        <p:nvSpPr>
          <p:cNvPr id="10" name="Rettangolo 9"/>
          <p:cNvSpPr/>
          <p:nvPr/>
        </p:nvSpPr>
        <p:spPr>
          <a:xfrm>
            <a:off x="285720" y="2214554"/>
            <a:ext cx="4429156" cy="92333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6350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t-IT" dirty="0" smtClean="0"/>
              <a:t>Non deve trasmettere ai partecipanti l’impressione che alcune opinioni siano preferibili ad altre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3071802" y="285728"/>
            <a:ext cx="2714644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t-IT" b="1" dirty="0" smtClean="0"/>
              <a:t>La progettazione</a:t>
            </a:r>
            <a:endParaRPr lang="it-IT" b="1" dirty="0"/>
          </a:p>
        </p:txBody>
      </p:sp>
      <p:sp>
        <p:nvSpPr>
          <p:cNvPr id="7" name="Rettangolo 6"/>
          <p:cNvSpPr/>
          <p:nvPr/>
        </p:nvSpPr>
        <p:spPr>
          <a:xfrm>
            <a:off x="214282" y="1000108"/>
            <a:ext cx="8572561" cy="120032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dirty="0" smtClean="0"/>
              <a:t>La realizzazione di una ricerca basata sul focus </a:t>
            </a:r>
            <a:r>
              <a:rPr lang="it-IT" dirty="0" err="1" smtClean="0"/>
              <a:t>group</a:t>
            </a:r>
            <a:r>
              <a:rPr lang="it-IT" dirty="0" smtClean="0"/>
              <a:t> richiede un’accurata progettazione a partire dalla configurazione dei gruppi alla forma definizione della forma di conduzione della discussione utile a produrre le risposte agli interrogativi del nostro studio.</a:t>
            </a:r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975309" y="2428868"/>
            <a:ext cx="3025187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it-IT" dirty="0" smtClean="0"/>
              <a:t>Configurazione dei gruppi </a:t>
            </a:r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214283" y="3096656"/>
            <a:ext cx="4572031" cy="304698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1600" dirty="0" smtClean="0"/>
              <a:t>È di norma necessario progettare diversi focus </a:t>
            </a:r>
            <a:r>
              <a:rPr lang="it-IT" sz="1600" dirty="0" err="1" smtClean="0"/>
              <a:t>group</a:t>
            </a:r>
            <a:r>
              <a:rPr lang="it-IT" sz="1600" dirty="0" smtClean="0"/>
              <a:t> affinché la documentazione empirica da essi prodotta possa essere estesa a contesti analoghi a quelli esaminati. Da qui occorre stabilire quale tipologia di gruppo è più opportuno organizzare, in virtù del nostro interesse, e il tipo di conduzione. Se occorre è possibile </a:t>
            </a:r>
            <a:r>
              <a:rPr lang="it-IT" sz="1600" dirty="0" err="1" smtClean="0"/>
              <a:t>anhce</a:t>
            </a:r>
            <a:r>
              <a:rPr lang="it-IT" sz="1600" dirty="0" smtClean="0"/>
              <a:t> separare specifiche sottopopolazioni rilevanti che hanno particolari caratteristiche ed ancora ricorrere a ripetute discussione all’interno dello stesso focus.</a:t>
            </a:r>
            <a:endParaRPr lang="it-IT" sz="1600" dirty="0"/>
          </a:p>
        </p:txBody>
      </p:sp>
      <p:sp>
        <p:nvSpPr>
          <p:cNvPr id="10" name="Rettangolo 9"/>
          <p:cNvSpPr/>
          <p:nvPr/>
        </p:nvSpPr>
        <p:spPr>
          <a:xfrm>
            <a:off x="5888363" y="2428868"/>
            <a:ext cx="2462534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it-IT" dirty="0" smtClean="0"/>
              <a:t>Forme di conduzione </a:t>
            </a:r>
            <a:endParaRPr lang="it-IT" dirty="0"/>
          </a:p>
        </p:txBody>
      </p:sp>
      <p:sp>
        <p:nvSpPr>
          <p:cNvPr id="11" name="Rettangolo 10"/>
          <p:cNvSpPr/>
          <p:nvPr/>
        </p:nvSpPr>
        <p:spPr>
          <a:xfrm>
            <a:off x="4929190" y="3105835"/>
            <a:ext cx="3857652" cy="2800767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1600" dirty="0" smtClean="0"/>
              <a:t>Dipende </a:t>
            </a:r>
            <a:r>
              <a:rPr lang="it-IT" sz="1600" dirty="0" err="1" smtClean="0"/>
              <a:t>dallaspecificità</a:t>
            </a:r>
            <a:r>
              <a:rPr lang="it-IT" sz="1600" dirty="0" smtClean="0"/>
              <a:t> della domanda: i gruppi autogestiti sono utili quando gli interrogativi non hanno una definizione precisa ma si esplicano nel corso del focus; i gruppi organizzati sono quelli guidati da una traccia e da un moderatore che indirizza il confronto fra i partecipanti (forma moderata). Se il disegno lo richiede si può passare da una forma all’altra.</a:t>
            </a:r>
            <a:endParaRPr lang="it-IT" sz="16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1857356" y="1754865"/>
            <a:ext cx="507209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dirty="0" smtClean="0"/>
              <a:t>Traccia di intervista: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Domande di apertura (creazione del gruppo)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Domande di introduzione (l’oggetto)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Domande di transizione (verso il “cuore”)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Domande chiave 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Domande finali/riassuntive (chiusura e rilancio)</a:t>
            </a:r>
            <a:endParaRPr lang="it-IT" dirty="0"/>
          </a:p>
        </p:txBody>
      </p:sp>
      <p:sp>
        <p:nvSpPr>
          <p:cNvPr id="4" name="Rettangolo 3"/>
          <p:cNvSpPr/>
          <p:nvPr/>
        </p:nvSpPr>
        <p:spPr>
          <a:xfrm>
            <a:off x="1928794" y="214290"/>
            <a:ext cx="4905510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it-IT" b="1" dirty="0" smtClean="0"/>
              <a:t>I quattro momenti della progettazione: </a:t>
            </a:r>
            <a:endParaRPr lang="it-IT" b="1" dirty="0"/>
          </a:p>
        </p:txBody>
      </p:sp>
      <p:sp>
        <p:nvSpPr>
          <p:cNvPr id="5" name="Rettangolo 4"/>
          <p:cNvSpPr/>
          <p:nvPr/>
        </p:nvSpPr>
        <p:spPr>
          <a:xfrm>
            <a:off x="857224" y="4056919"/>
            <a:ext cx="7286676" cy="208672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it-IT" dirty="0" smtClean="0">
                <a:cs typeface="Times New Roman" pitchFamily="18" charset="0"/>
              </a:rPr>
              <a:t>La griglia delle domande del focus </a:t>
            </a:r>
            <a:r>
              <a:rPr lang="it-IT" dirty="0" err="1" smtClean="0">
                <a:cs typeface="Times New Roman" pitchFamily="18" charset="0"/>
              </a:rPr>
              <a:t>group</a:t>
            </a:r>
            <a:r>
              <a:rPr lang="it-IT" dirty="0" smtClean="0">
                <a:cs typeface="Times New Roman" pitchFamily="18" charset="0"/>
              </a:rPr>
              <a:t> viene studiata </a:t>
            </a:r>
            <a:r>
              <a:rPr lang="it-IT" b="1" dirty="0" smtClean="0">
                <a:cs typeface="Times New Roman" pitchFamily="18" charset="0"/>
              </a:rPr>
              <a:t>per poter dirigere la discussione</a:t>
            </a:r>
            <a:r>
              <a:rPr lang="it-IT" dirty="0" smtClean="0">
                <a:cs typeface="Times New Roman" pitchFamily="18" charset="0"/>
              </a:rPr>
              <a:t>. </a:t>
            </a:r>
            <a:endParaRPr lang="it-IT" dirty="0" smtClean="0">
              <a:latin typeface="Garamond" pitchFamily="18" charset="0"/>
              <a:cs typeface="Times New Roman" pitchFamily="18" charset="0"/>
            </a:endParaRPr>
          </a:p>
          <a:p>
            <a:pPr algn="ctr">
              <a:lnSpc>
                <a:spcPct val="90000"/>
              </a:lnSpc>
            </a:pPr>
            <a:r>
              <a:rPr lang="it-IT" dirty="0" smtClean="0">
                <a:cs typeface="Times New Roman" pitchFamily="18" charset="0"/>
              </a:rPr>
              <a:t>Il testo guida è in genere formato da </a:t>
            </a:r>
            <a:r>
              <a:rPr lang="it-IT" b="1" dirty="0" smtClean="0">
                <a:cs typeface="Times New Roman" pitchFamily="18" charset="0"/>
              </a:rPr>
              <a:t>poche domande</a:t>
            </a:r>
            <a:r>
              <a:rPr lang="it-IT" dirty="0" smtClean="0">
                <a:cs typeface="Times New Roman" pitchFamily="18" charset="0"/>
              </a:rPr>
              <a:t>.</a:t>
            </a:r>
            <a:endParaRPr lang="it-IT" dirty="0" smtClean="0">
              <a:latin typeface="Garamond" pitchFamily="18" charset="0"/>
              <a:cs typeface="Times New Roman" pitchFamily="18" charset="0"/>
            </a:endParaRPr>
          </a:p>
          <a:p>
            <a:pPr algn="ctr">
              <a:lnSpc>
                <a:spcPct val="90000"/>
              </a:lnSpc>
            </a:pPr>
            <a:r>
              <a:rPr lang="it-IT" dirty="0" smtClean="0">
                <a:cs typeface="Times New Roman" pitchFamily="18" charset="0"/>
              </a:rPr>
              <a:t>Nel costruire la griglia, si seguono due principi base: </a:t>
            </a:r>
            <a:endParaRPr lang="it-IT" dirty="0" smtClean="0">
              <a:latin typeface="Garamond" pitchFamily="18" charset="0"/>
              <a:cs typeface="Times New Roman" pitchFamily="18" charset="0"/>
            </a:endParaRPr>
          </a:p>
          <a:p>
            <a:pPr algn="ctr">
              <a:lnSpc>
                <a:spcPct val="90000"/>
              </a:lnSpc>
            </a:pPr>
            <a:r>
              <a:rPr lang="it-IT" dirty="0" smtClean="0">
                <a:cs typeface="Times New Roman" pitchFamily="18" charset="0"/>
                <a:sym typeface="Wingdings" pitchFamily="2" charset="2"/>
              </a:rPr>
              <a:t></a:t>
            </a:r>
            <a:r>
              <a:rPr lang="it-IT" b="1" dirty="0" smtClean="0">
                <a:cs typeface="Times New Roman" pitchFamily="18" charset="0"/>
              </a:rPr>
              <a:t>partire dalle domande più generali</a:t>
            </a:r>
            <a:r>
              <a:rPr lang="it-IT" dirty="0" smtClean="0">
                <a:cs typeface="Times New Roman" pitchFamily="18" charset="0"/>
              </a:rPr>
              <a:t>, per passare gradualmente a quelle più specifiche; </a:t>
            </a:r>
            <a:endParaRPr lang="it-IT" dirty="0" smtClean="0">
              <a:latin typeface="Garamond" pitchFamily="18" charset="0"/>
              <a:cs typeface="Times New Roman" pitchFamily="18" charset="0"/>
            </a:endParaRPr>
          </a:p>
          <a:p>
            <a:pPr algn="ctr">
              <a:lnSpc>
                <a:spcPct val="90000"/>
              </a:lnSpc>
            </a:pPr>
            <a:r>
              <a:rPr lang="it-IT" dirty="0" smtClean="0">
                <a:cs typeface="Times New Roman" pitchFamily="18" charset="0"/>
                <a:sym typeface="Wingdings" pitchFamily="2" charset="2"/>
              </a:rPr>
              <a:t></a:t>
            </a:r>
            <a:r>
              <a:rPr lang="it-IT" dirty="0" smtClean="0">
                <a:cs typeface="Times New Roman" pitchFamily="18" charset="0"/>
              </a:rPr>
              <a:t>ordinare le domande in base all'importanza, in relazione allo scopo della discussione. </a:t>
            </a:r>
          </a:p>
        </p:txBody>
      </p:sp>
      <p:sp>
        <p:nvSpPr>
          <p:cNvPr id="7" name="Rettangolo 6"/>
          <p:cNvSpPr/>
          <p:nvPr/>
        </p:nvSpPr>
        <p:spPr>
          <a:xfrm>
            <a:off x="2071702" y="71435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it-IT" b="1" dirty="0" smtClean="0"/>
              <a:t>1 </a:t>
            </a:r>
          </a:p>
          <a:p>
            <a:pPr algn="ctr"/>
            <a:r>
              <a:rPr lang="it-IT" b="1" dirty="0" smtClean="0"/>
              <a:t>Pianificazione e definizione dell’intervento: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642910" y="3786190"/>
            <a:ext cx="7500990" cy="224676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2000" i="1" dirty="0" smtClean="0"/>
              <a:t>Rischi:</a:t>
            </a:r>
          </a:p>
          <a:p>
            <a:pPr algn="ctr">
              <a:buFont typeface="Arial" pitchFamily="34" charset="0"/>
              <a:buChar char="•"/>
            </a:pPr>
            <a:r>
              <a:rPr lang="it-IT" sz="2000" dirty="0" smtClean="0"/>
              <a:t>Interazione calda/fredda</a:t>
            </a:r>
          </a:p>
          <a:p>
            <a:pPr algn="ctr">
              <a:buFont typeface="Arial" pitchFamily="34" charset="0"/>
              <a:buChar char="•"/>
            </a:pPr>
            <a:r>
              <a:rPr lang="it-IT" sz="2000" dirty="0" smtClean="0"/>
              <a:t>Dialogo a coppie/ sottogruppi in competizione</a:t>
            </a:r>
          </a:p>
          <a:p>
            <a:pPr algn="ctr">
              <a:buFont typeface="Arial" pitchFamily="34" charset="0"/>
              <a:buChar char="•"/>
            </a:pPr>
            <a:r>
              <a:rPr lang="it-IT" sz="2000" dirty="0" smtClean="0"/>
              <a:t>Confusione di ruolo (moderatore/personalità carismatiche)</a:t>
            </a:r>
          </a:p>
          <a:p>
            <a:pPr algn="ctr">
              <a:buFont typeface="Arial" pitchFamily="34" charset="0"/>
              <a:buChar char="•"/>
            </a:pPr>
            <a:r>
              <a:rPr lang="it-IT" sz="2000" dirty="0" smtClean="0"/>
              <a:t>Dipendenza del gruppo da moderatore/personalità carismatiche </a:t>
            </a:r>
          </a:p>
          <a:p>
            <a:pPr algn="ctr">
              <a:buFont typeface="Arial" pitchFamily="34" charset="0"/>
              <a:buChar char="•"/>
            </a:pPr>
            <a:r>
              <a:rPr lang="it-IT" sz="2000" dirty="0" smtClean="0"/>
              <a:t>Spostamento del conflitto</a:t>
            </a:r>
            <a:endParaRPr lang="it-IT" sz="2000" dirty="0"/>
          </a:p>
        </p:txBody>
      </p:sp>
      <p:sp>
        <p:nvSpPr>
          <p:cNvPr id="7" name="Rettangolo 6"/>
          <p:cNvSpPr/>
          <p:nvPr/>
        </p:nvSpPr>
        <p:spPr>
          <a:xfrm>
            <a:off x="1928794" y="214290"/>
            <a:ext cx="4905510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it-IT" b="1" dirty="0" smtClean="0"/>
              <a:t>I quattro momenti della progettazione: </a:t>
            </a:r>
            <a:endParaRPr lang="it-IT" b="1" dirty="0"/>
          </a:p>
        </p:txBody>
      </p:sp>
      <p:sp>
        <p:nvSpPr>
          <p:cNvPr id="5" name="Rettangolo 4"/>
          <p:cNvSpPr/>
          <p:nvPr/>
        </p:nvSpPr>
        <p:spPr>
          <a:xfrm>
            <a:off x="2143108" y="71435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it-IT" b="1" dirty="0" smtClean="0"/>
              <a:t>2</a:t>
            </a:r>
          </a:p>
          <a:p>
            <a:pPr algn="ctr"/>
            <a:r>
              <a:rPr lang="it-IT" b="1" dirty="0" smtClean="0"/>
              <a:t> Fase della conduzione </a:t>
            </a:r>
            <a:r>
              <a:rPr lang="it-IT" dirty="0" smtClean="0"/>
              <a:t>(1-3 ore)</a:t>
            </a:r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2071670" y="1380168"/>
            <a:ext cx="42862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i="1" dirty="0" smtClean="0"/>
              <a:t>Accoglienza/riscaldamento: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Presentazione degli stimoli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Discussione (verbale pura /tecnica dei foglietti)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Fase finale (feedback e rilancio)</a:t>
            </a:r>
            <a:endParaRPr lang="it-IT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2143108" y="63952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it-IT" b="1" dirty="0" smtClean="0"/>
              <a:t>2</a:t>
            </a:r>
          </a:p>
          <a:p>
            <a:pPr algn="ctr"/>
            <a:r>
              <a:rPr lang="it-IT" b="1" dirty="0" smtClean="0"/>
              <a:t> Fase della conduzione </a:t>
            </a:r>
            <a:r>
              <a:rPr lang="it-IT" dirty="0" smtClean="0"/>
              <a:t>(1-3 ore)</a:t>
            </a:r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214282" y="1428736"/>
            <a:ext cx="8572560" cy="513986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it-IT" sz="1600" b="1" dirty="0" smtClean="0">
                <a:cs typeface="Times New Roman" pitchFamily="18" charset="0"/>
              </a:rPr>
              <a:t>Accoglienza</a:t>
            </a:r>
            <a:r>
              <a:rPr lang="it-IT" sz="1600" dirty="0" smtClean="0">
                <a:cs typeface="Times New Roman" pitchFamily="18" charset="0"/>
              </a:rPr>
              <a:t>:</a:t>
            </a:r>
          </a:p>
          <a:p>
            <a:pPr algn="ctr">
              <a:lnSpc>
                <a:spcPct val="90000"/>
              </a:lnSpc>
              <a:buFont typeface="Arial" pitchFamily="34" charset="0"/>
              <a:buChar char="•"/>
            </a:pPr>
            <a:r>
              <a:rPr lang="it-IT" sz="1600" dirty="0" smtClean="0">
                <a:cs typeface="Times New Roman" pitchFamily="18" charset="0"/>
              </a:rPr>
              <a:t>benvenuto ai partecipanti</a:t>
            </a:r>
          </a:p>
          <a:p>
            <a:pPr algn="ctr">
              <a:lnSpc>
                <a:spcPct val="90000"/>
              </a:lnSpc>
              <a:buFont typeface="Arial" pitchFamily="34" charset="0"/>
              <a:buChar char="•"/>
            </a:pPr>
            <a:r>
              <a:rPr lang="it-IT" sz="1600" dirty="0" smtClean="0">
                <a:cs typeface="Times New Roman" pitchFamily="18" charset="0"/>
              </a:rPr>
              <a:t>esposizione dello scopo dell'intervista</a:t>
            </a:r>
          </a:p>
          <a:p>
            <a:pPr algn="ctr">
              <a:lnSpc>
                <a:spcPct val="90000"/>
              </a:lnSpc>
              <a:buFont typeface="Arial" pitchFamily="34" charset="0"/>
              <a:buChar char="•"/>
            </a:pPr>
            <a:r>
              <a:rPr lang="it-IT" sz="1600" dirty="0" smtClean="0">
                <a:cs typeface="Times New Roman" pitchFamily="18" charset="0"/>
              </a:rPr>
              <a:t>esplicitazione delle linee guida da seguire nel corso dell'intervista </a:t>
            </a:r>
          </a:p>
          <a:p>
            <a:pPr algn="ctr">
              <a:lnSpc>
                <a:spcPct val="90000"/>
              </a:lnSpc>
            </a:pPr>
            <a:r>
              <a:rPr lang="it-IT" sz="1600" dirty="0" smtClean="0">
                <a:cs typeface="Times New Roman" pitchFamily="18" charset="0"/>
              </a:rPr>
              <a:t>(es. "</a:t>
            </a:r>
            <a:r>
              <a:rPr lang="it-IT" sz="1600" i="1" dirty="0" smtClean="0">
                <a:cs typeface="Times New Roman" pitchFamily="18" charset="0"/>
              </a:rPr>
              <a:t>non è necessario parlare seguendo un ordine particolare", "non interrompere chi sta parlando", "E' importante che ciascuno esprima il proprio punto di vista", "non è necessario essere d'accordo con il punto di vista degli altri", "non criticare il punto di vista degli altri", "poiché il tempo è limitato, ad un certo punto saremo costretti a fermarci e a sintetizzare ciò che è emerso"</a:t>
            </a:r>
            <a:r>
              <a:rPr lang="it-IT" sz="1600" dirty="0" smtClean="0">
                <a:cs typeface="Times New Roman" pitchFamily="18" charset="0"/>
              </a:rPr>
              <a:t> ecc.)</a:t>
            </a:r>
          </a:p>
          <a:p>
            <a:pPr algn="ctr">
              <a:lnSpc>
                <a:spcPct val="90000"/>
              </a:lnSpc>
            </a:pPr>
            <a:r>
              <a:rPr lang="it-IT" sz="1600" b="1" dirty="0" smtClean="0">
                <a:cs typeface="Times New Roman" pitchFamily="18" charset="0"/>
              </a:rPr>
              <a:t>Riscaldamento:</a:t>
            </a:r>
            <a:endParaRPr lang="it-IT" sz="1600" dirty="0" smtClean="0">
              <a:cs typeface="Times New Roman" pitchFamily="18" charset="0"/>
            </a:endParaRPr>
          </a:p>
          <a:p>
            <a:pPr algn="ctr">
              <a:lnSpc>
                <a:spcPct val="90000"/>
              </a:lnSpc>
              <a:buFont typeface="Arial" pitchFamily="34" charset="0"/>
              <a:buChar char="•"/>
            </a:pPr>
            <a:r>
              <a:rPr lang="it-IT" sz="1600" dirty="0" smtClean="0">
                <a:cs typeface="Times New Roman" pitchFamily="18" charset="0"/>
              </a:rPr>
              <a:t>avviare la discussione e mettere i partecipanti a proprio agio</a:t>
            </a:r>
          </a:p>
          <a:p>
            <a:pPr algn="ctr">
              <a:lnSpc>
                <a:spcPct val="90000"/>
              </a:lnSpc>
              <a:buFont typeface="Arial" pitchFamily="34" charset="0"/>
              <a:buChar char="•"/>
            </a:pPr>
            <a:r>
              <a:rPr lang="it-IT" sz="1600" dirty="0" smtClean="0">
                <a:cs typeface="Times New Roman" pitchFamily="18" charset="0"/>
              </a:rPr>
              <a:t>chiarire i termini usati</a:t>
            </a:r>
          </a:p>
          <a:p>
            <a:pPr algn="ctr">
              <a:lnSpc>
                <a:spcPct val="90000"/>
              </a:lnSpc>
              <a:buFont typeface="Arial" pitchFamily="34" charset="0"/>
              <a:buChar char="•"/>
            </a:pPr>
            <a:r>
              <a:rPr lang="it-IT" sz="1600" dirty="0" smtClean="0">
                <a:cs typeface="Times New Roman" pitchFamily="18" charset="0"/>
              </a:rPr>
              <a:t>domande iniziali</a:t>
            </a:r>
          </a:p>
          <a:p>
            <a:pPr algn="ctr">
              <a:lnSpc>
                <a:spcPct val="90000"/>
              </a:lnSpc>
              <a:buFont typeface="Arial" pitchFamily="34" charset="0"/>
              <a:buChar char="•"/>
            </a:pPr>
            <a:r>
              <a:rPr lang="it-IT" sz="1600" dirty="0" smtClean="0">
                <a:cs typeface="Times New Roman" pitchFamily="18" charset="0"/>
              </a:rPr>
              <a:t>domande più difficili e di natura personale</a:t>
            </a:r>
          </a:p>
          <a:p>
            <a:pPr algn="ctr">
              <a:lnSpc>
                <a:spcPct val="90000"/>
              </a:lnSpc>
            </a:pPr>
            <a:r>
              <a:rPr lang="it-IT" sz="1600" b="1" dirty="0" smtClean="0">
                <a:cs typeface="Times New Roman" pitchFamily="18" charset="0"/>
              </a:rPr>
              <a:t>Sintesi</a:t>
            </a:r>
          </a:p>
          <a:p>
            <a:pPr algn="ctr">
              <a:buFont typeface="Arial" pitchFamily="34" charset="0"/>
              <a:buChar char="•"/>
            </a:pPr>
            <a:r>
              <a:rPr lang="it-IT" sz="1600" dirty="0" smtClean="0">
                <a:cs typeface="Times New Roman" pitchFamily="18" charset="0"/>
              </a:rPr>
              <a:t>identificare e organizzare i temi principali emersi dalle risposte dei partecipanti</a:t>
            </a:r>
          </a:p>
          <a:p>
            <a:pPr algn="ctr">
              <a:buFont typeface="Arial" pitchFamily="34" charset="0"/>
              <a:buChar char="•"/>
            </a:pPr>
            <a:r>
              <a:rPr lang="it-IT" sz="1600" dirty="0" smtClean="0">
                <a:cs typeface="Times New Roman" pitchFamily="18" charset="0"/>
              </a:rPr>
              <a:t>assicurarsi che siano stati toccati tutti gli argomenti e i punti importanti </a:t>
            </a:r>
          </a:p>
          <a:p>
            <a:pPr algn="ctr">
              <a:buFont typeface="Arial" pitchFamily="34" charset="0"/>
              <a:buChar char="•"/>
            </a:pPr>
            <a:r>
              <a:rPr lang="it-IT" sz="1600" dirty="0" smtClean="0">
                <a:cs typeface="Times New Roman" pitchFamily="18" charset="0"/>
              </a:rPr>
              <a:t>determinare come ciascun membro del gruppo percepisce i temi scelti</a:t>
            </a:r>
          </a:p>
          <a:p>
            <a:pPr algn="ctr"/>
            <a:r>
              <a:rPr lang="it-IT" sz="1600" b="1" dirty="0" smtClean="0">
                <a:cs typeface="Times New Roman" pitchFamily="18" charset="0"/>
              </a:rPr>
              <a:t>Conclusione</a:t>
            </a:r>
          </a:p>
          <a:p>
            <a:pPr algn="ctr">
              <a:buFont typeface="Arial" pitchFamily="34" charset="0"/>
              <a:buChar char="•"/>
            </a:pPr>
            <a:r>
              <a:rPr lang="it-IT" sz="1600" dirty="0" smtClean="0">
                <a:cs typeface="Times New Roman" pitchFamily="18" charset="0"/>
              </a:rPr>
              <a:t>richiesta di anonimato su quanto emerso dalla discussione</a:t>
            </a:r>
          </a:p>
          <a:p>
            <a:pPr algn="ctr">
              <a:buFont typeface="Arial" pitchFamily="34" charset="0"/>
              <a:buChar char="•"/>
            </a:pPr>
            <a:r>
              <a:rPr lang="it-IT" sz="1600" dirty="0" smtClean="0">
                <a:cs typeface="Times New Roman" pitchFamily="18" charset="0"/>
              </a:rPr>
              <a:t>chiarificazioni di eventuali dubbi o domande</a:t>
            </a:r>
          </a:p>
          <a:p>
            <a:pPr algn="ctr">
              <a:buFont typeface="Arial" pitchFamily="34" charset="0"/>
              <a:buChar char="•"/>
            </a:pPr>
            <a:r>
              <a:rPr lang="it-IT" sz="1600" dirty="0" smtClean="0">
                <a:cs typeface="Times New Roman" pitchFamily="18" charset="0"/>
              </a:rPr>
              <a:t>ringraziamenti</a:t>
            </a:r>
            <a:r>
              <a:rPr lang="it-IT" sz="1600" dirty="0" smtClean="0"/>
              <a:t> </a:t>
            </a:r>
          </a:p>
        </p:txBody>
      </p:sp>
      <p:sp>
        <p:nvSpPr>
          <p:cNvPr id="8" name="Rettangolo 7"/>
          <p:cNvSpPr/>
          <p:nvPr/>
        </p:nvSpPr>
        <p:spPr>
          <a:xfrm>
            <a:off x="1928794" y="214290"/>
            <a:ext cx="4905510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it-IT" b="1" dirty="0" smtClean="0"/>
              <a:t>I quattro momenti della progettazione: </a:t>
            </a:r>
            <a:endParaRPr lang="it-IT" b="1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1928794" y="214290"/>
            <a:ext cx="4905510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it-IT" b="1" dirty="0" smtClean="0"/>
              <a:t>I quattro momenti della progettazione: </a:t>
            </a:r>
            <a:endParaRPr lang="it-IT" b="1" dirty="0"/>
          </a:p>
        </p:txBody>
      </p:sp>
      <p:sp>
        <p:nvSpPr>
          <p:cNvPr id="7" name="Rettangolo 6"/>
          <p:cNvSpPr/>
          <p:nvPr/>
        </p:nvSpPr>
        <p:spPr>
          <a:xfrm>
            <a:off x="2000232" y="928670"/>
            <a:ext cx="477727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sz="2200" b="1" dirty="0" smtClean="0"/>
              <a:t>3</a:t>
            </a:r>
          </a:p>
          <a:p>
            <a:pPr algn="ctr"/>
            <a:r>
              <a:rPr lang="it-IT" sz="2200" b="1" dirty="0" smtClean="0"/>
              <a:t>Registrazione e Analisi dei dati</a:t>
            </a:r>
            <a:endParaRPr lang="it-IT" sz="2200" b="1" dirty="0"/>
          </a:p>
        </p:txBody>
      </p:sp>
      <p:sp>
        <p:nvSpPr>
          <p:cNvPr id="8" name="Rettangolo 7"/>
          <p:cNvSpPr/>
          <p:nvPr/>
        </p:nvSpPr>
        <p:spPr>
          <a:xfrm>
            <a:off x="1500182" y="1934166"/>
            <a:ext cx="58579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it-IT" sz="2200" dirty="0" err="1" smtClean="0"/>
              <a:t>Videoregistrazione-audioregistrazione</a:t>
            </a:r>
            <a:endParaRPr lang="it-IT" sz="2200" dirty="0" smtClean="0"/>
          </a:p>
          <a:p>
            <a:pPr algn="ctr">
              <a:buFont typeface="Arial" pitchFamily="34" charset="0"/>
              <a:buChar char="•"/>
            </a:pPr>
            <a:r>
              <a:rPr lang="it-IT" sz="2200" dirty="0" smtClean="0"/>
              <a:t>Verbale/Non verbale </a:t>
            </a:r>
          </a:p>
          <a:p>
            <a:pPr algn="ctr">
              <a:buFont typeface="Arial" pitchFamily="34" charset="0"/>
              <a:buChar char="•"/>
            </a:pPr>
            <a:r>
              <a:rPr lang="it-IT" sz="2200" dirty="0" smtClean="0"/>
              <a:t>Trascrizioni</a:t>
            </a:r>
          </a:p>
        </p:txBody>
      </p:sp>
      <p:sp>
        <p:nvSpPr>
          <p:cNvPr id="9" name="Rettangolo 8"/>
          <p:cNvSpPr/>
          <p:nvPr/>
        </p:nvSpPr>
        <p:spPr>
          <a:xfrm>
            <a:off x="714348" y="3929066"/>
            <a:ext cx="7572428" cy="147732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it-IT" sz="2000" dirty="0" smtClean="0">
                <a:cs typeface="Times New Roman" pitchFamily="18" charset="0"/>
              </a:rPr>
              <a:t>Alla fine di ogni incontro, è utile </a:t>
            </a:r>
            <a:r>
              <a:rPr lang="it-IT" sz="2000" b="1" dirty="0" smtClean="0">
                <a:cs typeface="Times New Roman" pitchFamily="18" charset="0"/>
              </a:rPr>
              <a:t>trascrivere</a:t>
            </a:r>
            <a:r>
              <a:rPr lang="it-IT" sz="2000" dirty="0" smtClean="0">
                <a:cs typeface="Times New Roman" pitchFamily="18" charset="0"/>
              </a:rPr>
              <a:t> la registrazione fatta, visionare la videoregistrazione (eventualmente osservare i comportamenti non verbali dei partecipanti), sviluppare gli appunti, cercando anche di fare una sintesi delle principali posizioni emerse (</a:t>
            </a:r>
            <a:r>
              <a:rPr lang="it-IT" sz="2000" dirty="0" err="1" smtClean="0">
                <a:cs typeface="Times New Roman" pitchFamily="18" charset="0"/>
              </a:rPr>
              <a:t>Corrao</a:t>
            </a:r>
            <a:r>
              <a:rPr lang="it-IT" sz="2000" dirty="0" smtClean="0">
                <a:cs typeface="Times New Roman" pitchFamily="18" charset="0"/>
              </a:rPr>
              <a:t>, 2000). </a:t>
            </a:r>
            <a:endParaRPr lang="it-IT" sz="2000" dirty="0" smtClean="0">
              <a:latin typeface="Garamond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214282" y="1299977"/>
            <a:ext cx="82868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it-IT" dirty="0" smtClean="0"/>
              <a:t>Approccio qualitativo/etnografico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Resoconto tematico supportato dalle verbalizzazioni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Analisi del contenuto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Definizione delle dinamiche relazionali mediante matrici di adiacenza</a:t>
            </a:r>
            <a:endParaRPr lang="it-IT" dirty="0"/>
          </a:p>
        </p:txBody>
      </p:sp>
      <p:sp>
        <p:nvSpPr>
          <p:cNvPr id="3" name="Rettangolo 2"/>
          <p:cNvSpPr/>
          <p:nvPr/>
        </p:nvSpPr>
        <p:spPr>
          <a:xfrm>
            <a:off x="785786" y="2571744"/>
            <a:ext cx="7143800" cy="1588127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it-IT" dirty="0" smtClean="0">
                <a:cs typeface="Times New Roman" pitchFamily="18" charset="0"/>
              </a:rPr>
              <a:t>L’analisi delle trascrizioni può essere fatta attraverso una griglia di lettura, ma  può essere utilizzata anche l’analisi del contenuto.</a:t>
            </a:r>
          </a:p>
          <a:p>
            <a:pPr algn="ctr">
              <a:lnSpc>
                <a:spcPct val="90000"/>
              </a:lnSpc>
            </a:pPr>
            <a:r>
              <a:rPr lang="it-IT" dirty="0" smtClean="0">
                <a:cs typeface="Times New Roman" pitchFamily="18" charset="0"/>
              </a:rPr>
              <a:t>Anche in questo caso occorre dar conto degli aspetti linguistici, paralinguistici ed extralinguistici.</a:t>
            </a:r>
          </a:p>
          <a:p>
            <a:pPr algn="ctr">
              <a:lnSpc>
                <a:spcPct val="90000"/>
              </a:lnSpc>
            </a:pPr>
            <a:r>
              <a:rPr lang="it-IT" dirty="0" smtClean="0">
                <a:cs typeface="Times New Roman" pitchFamily="18" charset="0"/>
              </a:rPr>
              <a:t>Le tecniche di trascrizione sono pressappoco le stesse usate per le trascrizioni delle interviste discorsive.</a:t>
            </a:r>
          </a:p>
        </p:txBody>
      </p:sp>
      <p:sp>
        <p:nvSpPr>
          <p:cNvPr id="4" name="Rettangolo 3"/>
          <p:cNvSpPr/>
          <p:nvPr/>
        </p:nvSpPr>
        <p:spPr>
          <a:xfrm>
            <a:off x="1928794" y="214290"/>
            <a:ext cx="4905510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it-IT" b="1" dirty="0" smtClean="0"/>
              <a:t>I quattro momenti della progettazione: </a:t>
            </a:r>
            <a:endParaRPr lang="it-IT" b="1" dirty="0"/>
          </a:p>
        </p:txBody>
      </p:sp>
      <p:sp>
        <p:nvSpPr>
          <p:cNvPr id="5" name="Rettangolo 4"/>
          <p:cNvSpPr/>
          <p:nvPr/>
        </p:nvSpPr>
        <p:spPr>
          <a:xfrm>
            <a:off x="3286116" y="714356"/>
            <a:ext cx="19159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b="1" dirty="0" smtClean="0"/>
              <a:t>4</a:t>
            </a:r>
          </a:p>
          <a:p>
            <a:pPr algn="ctr"/>
            <a:r>
              <a:rPr lang="it-IT" b="1" dirty="0" smtClean="0"/>
              <a:t>Report Finale </a:t>
            </a:r>
            <a:endParaRPr lang="it-IT" b="1" dirty="0"/>
          </a:p>
        </p:txBody>
      </p:sp>
      <p:sp>
        <p:nvSpPr>
          <p:cNvPr id="7" name="Rettangolo 6"/>
          <p:cNvSpPr/>
          <p:nvPr/>
        </p:nvSpPr>
        <p:spPr>
          <a:xfrm>
            <a:off x="571472" y="4429132"/>
            <a:ext cx="7611379" cy="36933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it-IT" b="1" dirty="0" smtClean="0"/>
              <a:t>Matrici di adiacenza: </a:t>
            </a:r>
            <a:r>
              <a:rPr lang="it-IT" b="1" i="1" dirty="0" smtClean="0"/>
              <a:t>chi si rivolge a chi e con quale frequenza</a:t>
            </a:r>
            <a:endParaRPr lang="it-IT" b="1" i="1" dirty="0"/>
          </a:p>
        </p:txBody>
      </p:sp>
      <p:graphicFrame>
        <p:nvGraphicFramePr>
          <p:cNvPr id="9" name="Tabella 8"/>
          <p:cNvGraphicFramePr>
            <a:graphicFrameLocks noGrp="1"/>
          </p:cNvGraphicFramePr>
          <p:nvPr/>
        </p:nvGraphicFramePr>
        <p:xfrm>
          <a:off x="1071538" y="5072074"/>
          <a:ext cx="6858050" cy="16073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10"/>
                <a:gridCol w="1371610"/>
                <a:gridCol w="1371610"/>
                <a:gridCol w="1371610"/>
                <a:gridCol w="1371610"/>
              </a:tblGrid>
              <a:tr h="321471">
                <a:tc>
                  <a:txBody>
                    <a:bodyPr/>
                    <a:lstStyle/>
                    <a:p>
                      <a:endParaRPr lang="it-IT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500" dirty="0" smtClean="0">
                          <a:solidFill>
                            <a:schemeClr val="tx1"/>
                          </a:solidFill>
                        </a:rPr>
                        <a:t>Maria</a:t>
                      </a:r>
                      <a:endParaRPr lang="it-IT" sz="15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500" dirty="0" smtClean="0">
                          <a:solidFill>
                            <a:schemeClr val="tx1"/>
                          </a:solidFill>
                        </a:rPr>
                        <a:t>Nicola</a:t>
                      </a:r>
                      <a:endParaRPr lang="it-IT" sz="15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500" dirty="0" smtClean="0">
                          <a:solidFill>
                            <a:schemeClr val="tx1"/>
                          </a:solidFill>
                        </a:rPr>
                        <a:t>Lucia</a:t>
                      </a:r>
                      <a:endParaRPr lang="it-IT" sz="15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500" dirty="0" smtClean="0">
                          <a:solidFill>
                            <a:schemeClr val="tx1"/>
                          </a:solidFill>
                        </a:rPr>
                        <a:t>Ester</a:t>
                      </a:r>
                      <a:endParaRPr lang="it-IT" sz="15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21471">
                <a:tc>
                  <a:txBody>
                    <a:bodyPr/>
                    <a:lstStyle/>
                    <a:p>
                      <a:r>
                        <a:rPr lang="it-IT" sz="1500" dirty="0" smtClean="0"/>
                        <a:t>Maria</a:t>
                      </a:r>
                      <a:endParaRPr lang="it-IT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500" dirty="0" smtClean="0"/>
                        <a:t>2</a:t>
                      </a:r>
                      <a:endParaRPr lang="it-IT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500" dirty="0" smtClean="0"/>
                        <a:t>1</a:t>
                      </a:r>
                      <a:endParaRPr lang="it-IT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500" dirty="0" smtClean="0"/>
                        <a:t>3</a:t>
                      </a:r>
                      <a:endParaRPr lang="it-IT" sz="1500" dirty="0"/>
                    </a:p>
                  </a:txBody>
                  <a:tcPr/>
                </a:tc>
              </a:tr>
              <a:tr h="321471">
                <a:tc>
                  <a:txBody>
                    <a:bodyPr/>
                    <a:lstStyle/>
                    <a:p>
                      <a:r>
                        <a:rPr lang="it-IT" sz="1500" dirty="0" smtClean="0"/>
                        <a:t>Nicola</a:t>
                      </a:r>
                      <a:endParaRPr lang="it-IT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500" dirty="0" smtClean="0"/>
                        <a:t>1</a:t>
                      </a:r>
                      <a:endParaRPr lang="it-IT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500" dirty="0" smtClean="0"/>
                        <a:t>0</a:t>
                      </a:r>
                      <a:endParaRPr lang="it-IT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500" dirty="0" smtClean="0"/>
                        <a:t>1</a:t>
                      </a:r>
                      <a:endParaRPr lang="it-IT" sz="1500" dirty="0"/>
                    </a:p>
                  </a:txBody>
                  <a:tcPr/>
                </a:tc>
              </a:tr>
              <a:tr h="321471">
                <a:tc>
                  <a:txBody>
                    <a:bodyPr/>
                    <a:lstStyle/>
                    <a:p>
                      <a:r>
                        <a:rPr lang="it-IT" sz="1500" dirty="0" smtClean="0"/>
                        <a:t>Lucia</a:t>
                      </a:r>
                      <a:endParaRPr lang="it-IT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500" dirty="0" smtClean="0"/>
                        <a:t>2</a:t>
                      </a:r>
                      <a:endParaRPr lang="it-IT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500" dirty="0" smtClean="0"/>
                        <a:t>0</a:t>
                      </a:r>
                      <a:endParaRPr lang="it-IT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500" dirty="0" smtClean="0"/>
                        <a:t>1</a:t>
                      </a:r>
                      <a:endParaRPr lang="it-IT" sz="1500" dirty="0"/>
                    </a:p>
                  </a:txBody>
                  <a:tcPr/>
                </a:tc>
              </a:tr>
              <a:tr h="3214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500" dirty="0" smtClean="0"/>
                        <a:t>Ester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500" dirty="0" smtClean="0"/>
                        <a:t>3</a:t>
                      </a:r>
                      <a:endParaRPr lang="it-IT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500" dirty="0" smtClean="0"/>
                        <a:t>2</a:t>
                      </a:r>
                      <a:endParaRPr lang="it-IT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500" dirty="0" smtClean="0"/>
                        <a:t>0</a:t>
                      </a:r>
                      <a:endParaRPr lang="it-IT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sz="15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285720" y="928670"/>
            <a:ext cx="835824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dirty="0" err="1" smtClean="0"/>
              <a:t>•Insieme</a:t>
            </a:r>
            <a:r>
              <a:rPr lang="it-IT" dirty="0" smtClean="0"/>
              <a:t> composito di informazioni dato da intreccio dei discorsi dei partecipanti fra loro</a:t>
            </a:r>
          </a:p>
          <a:p>
            <a:pPr algn="ctr"/>
            <a:r>
              <a:rPr lang="it-IT" dirty="0" err="1" smtClean="0"/>
              <a:t>•Insieme</a:t>
            </a:r>
            <a:r>
              <a:rPr lang="it-IT" dirty="0" smtClean="0"/>
              <a:t> di atteggiamenti, credenze, orientamenti di valore sul tema oggetto di discussione nonché le ragioni a sostegno di tali atteggiamenti</a:t>
            </a:r>
          </a:p>
          <a:p>
            <a:pPr algn="ctr"/>
            <a:r>
              <a:rPr lang="it-IT" dirty="0" err="1" smtClean="0"/>
              <a:t>•Ragioni</a:t>
            </a:r>
            <a:r>
              <a:rPr lang="it-IT" dirty="0" smtClean="0"/>
              <a:t> che vengono condivise e poste a confronto</a:t>
            </a:r>
          </a:p>
          <a:p>
            <a:pPr algn="ctr"/>
            <a:r>
              <a:rPr lang="it-IT" dirty="0" err="1" smtClean="0"/>
              <a:t>•Individuare</a:t>
            </a:r>
            <a:r>
              <a:rPr lang="it-IT" dirty="0" smtClean="0"/>
              <a:t> la gamma delle opinioni emerse </a:t>
            </a:r>
          </a:p>
          <a:p>
            <a:pPr algn="ctr"/>
            <a:r>
              <a:rPr lang="it-IT" dirty="0" smtClean="0"/>
              <a:t>attraverso una griglia di lettura </a:t>
            </a:r>
          </a:p>
          <a:p>
            <a:pPr algn="ctr"/>
            <a:r>
              <a:rPr lang="it-IT" dirty="0" smtClean="0"/>
              <a:t>(flessibile/iterazione tra testi e griglia)</a:t>
            </a:r>
          </a:p>
          <a:p>
            <a:pPr algn="ctr"/>
            <a:r>
              <a:rPr lang="it-IT" dirty="0" err="1" smtClean="0"/>
              <a:t>•Capacità</a:t>
            </a:r>
            <a:r>
              <a:rPr lang="it-IT" dirty="0" smtClean="0"/>
              <a:t> di riconoscere aspetti nuovi, non </a:t>
            </a:r>
          </a:p>
          <a:p>
            <a:pPr algn="ctr"/>
            <a:r>
              <a:rPr lang="it-IT" dirty="0" smtClean="0"/>
              <a:t>previsti dalla traccia</a:t>
            </a:r>
          </a:p>
          <a:p>
            <a:pPr algn="ctr"/>
            <a:r>
              <a:rPr lang="it-IT" dirty="0" err="1" smtClean="0"/>
              <a:t>•Analisi</a:t>
            </a:r>
            <a:r>
              <a:rPr lang="it-IT" dirty="0" smtClean="0"/>
              <a:t> del contenuto/Dati statistici</a:t>
            </a:r>
          </a:p>
        </p:txBody>
      </p:sp>
      <p:sp>
        <p:nvSpPr>
          <p:cNvPr id="4" name="Rettangolo 3"/>
          <p:cNvSpPr/>
          <p:nvPr/>
        </p:nvSpPr>
        <p:spPr>
          <a:xfrm>
            <a:off x="3071802" y="285728"/>
            <a:ext cx="2872902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it-IT" b="1" dirty="0" smtClean="0"/>
              <a:t>I dati del Focus Group</a:t>
            </a:r>
            <a:endParaRPr lang="it-IT" b="1" dirty="0"/>
          </a:p>
        </p:txBody>
      </p:sp>
      <p:sp>
        <p:nvSpPr>
          <p:cNvPr id="5" name="Rettangolo 4"/>
          <p:cNvSpPr/>
          <p:nvPr/>
        </p:nvSpPr>
        <p:spPr>
          <a:xfrm>
            <a:off x="2479119" y="4631304"/>
            <a:ext cx="4185761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it-IT" dirty="0" smtClean="0"/>
              <a:t>Tecnica strumentale o indipendente? </a:t>
            </a:r>
          </a:p>
        </p:txBody>
      </p:sp>
      <p:sp>
        <p:nvSpPr>
          <p:cNvPr id="8" name="Rettangolo 7"/>
          <p:cNvSpPr/>
          <p:nvPr/>
        </p:nvSpPr>
        <p:spPr>
          <a:xfrm>
            <a:off x="428596" y="5497313"/>
            <a:ext cx="8001057" cy="64633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dirty="0" smtClean="0"/>
              <a:t>Integrazione con altre tecniche, ad es. l’osservazione partecipante per una maggiore conoscenza del contesto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oggia">
  <a:themeElements>
    <a:clrScheme name="Personalizzato 2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FF0000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Loggia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oggia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0</TotalTime>
  <Words>1861</Words>
  <PresentationFormat>Presentazione su schermo (4:3)</PresentationFormat>
  <Paragraphs>201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18</vt:i4>
      </vt:variant>
    </vt:vector>
  </HeadingPairs>
  <TitlesOfParts>
    <vt:vector size="19" baseType="lpstr">
      <vt:lpstr>Loggia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Giusy</dc:creator>
  <cp:lastModifiedBy>Giusy</cp:lastModifiedBy>
  <cp:revision>1</cp:revision>
  <dcterms:created xsi:type="dcterms:W3CDTF">2016-11-28T08:28:01Z</dcterms:created>
  <dcterms:modified xsi:type="dcterms:W3CDTF">2016-11-28T08:37:08Z</dcterms:modified>
</cp:coreProperties>
</file>