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0"/>
  </p:notesMasterIdLst>
  <p:sldIdLst>
    <p:sldId id="256" r:id="rId2"/>
    <p:sldId id="301" r:id="rId3"/>
    <p:sldId id="302" r:id="rId4"/>
    <p:sldId id="303" r:id="rId5"/>
    <p:sldId id="304" r:id="rId6"/>
    <p:sldId id="305" r:id="rId7"/>
    <p:sldId id="306" r:id="rId8"/>
    <p:sldId id="307" r:id="rId9"/>
    <p:sldId id="317" r:id="rId10"/>
    <p:sldId id="308" r:id="rId11"/>
    <p:sldId id="309" r:id="rId12"/>
    <p:sldId id="318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257" r:id="rId21"/>
    <p:sldId id="258" r:id="rId22"/>
    <p:sldId id="261" r:id="rId23"/>
    <p:sldId id="287" r:id="rId24"/>
    <p:sldId id="288" r:id="rId25"/>
    <p:sldId id="289" r:id="rId26"/>
    <p:sldId id="290" r:id="rId27"/>
    <p:sldId id="291" r:id="rId28"/>
    <p:sldId id="284" r:id="rId29"/>
    <p:sldId id="285" r:id="rId30"/>
    <p:sldId id="286" r:id="rId31"/>
    <p:sldId id="259" r:id="rId32"/>
    <p:sldId id="260" r:id="rId33"/>
    <p:sldId id="262" r:id="rId34"/>
    <p:sldId id="263" r:id="rId35"/>
    <p:sldId id="264" r:id="rId36"/>
    <p:sldId id="265" r:id="rId37"/>
    <p:sldId id="266" r:id="rId38"/>
    <p:sldId id="267" r:id="rId39"/>
    <p:sldId id="279" r:id="rId40"/>
    <p:sldId id="268" r:id="rId41"/>
    <p:sldId id="269" r:id="rId42"/>
    <p:sldId id="270" r:id="rId43"/>
    <p:sldId id="271" r:id="rId44"/>
    <p:sldId id="280" r:id="rId45"/>
    <p:sldId id="281" r:id="rId46"/>
    <p:sldId id="272" r:id="rId47"/>
    <p:sldId id="278" r:id="rId48"/>
    <p:sldId id="273" r:id="rId49"/>
    <p:sldId id="276" r:id="rId50"/>
    <p:sldId id="274" r:id="rId51"/>
    <p:sldId id="275" r:id="rId52"/>
    <p:sldId id="292" r:id="rId53"/>
    <p:sldId id="297" r:id="rId54"/>
    <p:sldId id="293" r:id="rId55"/>
    <p:sldId id="296" r:id="rId56"/>
    <p:sldId id="298" r:id="rId57"/>
    <p:sldId id="299" r:id="rId58"/>
    <p:sldId id="300" r:id="rId59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52" d="100"/>
          <a:sy n="52" d="100"/>
        </p:scale>
        <p:origin x="965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56.xml"/><Relationship Id="rId2" Type="http://schemas.openxmlformats.org/officeDocument/2006/relationships/slide" Target="slides/slide55.xml"/><Relationship Id="rId1" Type="http://schemas.openxmlformats.org/officeDocument/2006/relationships/slide" Target="slides/slide54.xml"/><Relationship Id="rId5" Type="http://schemas.openxmlformats.org/officeDocument/2006/relationships/slide" Target="slides/slide58.xml"/><Relationship Id="rId4" Type="http://schemas.openxmlformats.org/officeDocument/2006/relationships/slide" Target="slides/slide5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3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4" Type="http://schemas.openxmlformats.org/officeDocument/2006/relationships/image" Target="../media/image48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4" Type="http://schemas.openxmlformats.org/officeDocument/2006/relationships/image" Target="../media/image75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32.vml.rels><?xml version="1.0" encoding="UTF-8" standalone="yes"?>
<Relationships xmlns="http://schemas.openxmlformats.org/package/2006/relationships"><Relationship Id="rId8" Type="http://schemas.openxmlformats.org/officeDocument/2006/relationships/image" Target="../media/image92.wmf"/><Relationship Id="rId3" Type="http://schemas.openxmlformats.org/officeDocument/2006/relationships/image" Target="../media/image87.wmf"/><Relationship Id="rId7" Type="http://schemas.openxmlformats.org/officeDocument/2006/relationships/image" Target="../media/image91.wmf"/><Relationship Id="rId2" Type="http://schemas.openxmlformats.org/officeDocument/2006/relationships/image" Target="../media/image80.wmf"/><Relationship Id="rId1" Type="http://schemas.openxmlformats.org/officeDocument/2006/relationships/image" Target="../media/image86.wmf"/><Relationship Id="rId6" Type="http://schemas.openxmlformats.org/officeDocument/2006/relationships/image" Target="../media/image90.wmf"/><Relationship Id="rId5" Type="http://schemas.openxmlformats.org/officeDocument/2006/relationships/image" Target="../media/image89.wmf"/><Relationship Id="rId4" Type="http://schemas.openxmlformats.org/officeDocument/2006/relationships/image" Target="../media/image88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4" Type="http://schemas.openxmlformats.org/officeDocument/2006/relationships/image" Target="../media/image101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wmf"/><Relationship Id="rId1" Type="http://schemas.openxmlformats.org/officeDocument/2006/relationships/image" Target="../media/image106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image" Target="../media/image108.wmf"/><Relationship Id="rId4" Type="http://schemas.openxmlformats.org/officeDocument/2006/relationships/image" Target="../media/image105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Relationship Id="rId4" Type="http://schemas.openxmlformats.org/officeDocument/2006/relationships/image" Target="../media/image117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4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3" Type="http://schemas.openxmlformats.org/officeDocument/2006/relationships/image" Target="../media/image124.wmf"/><Relationship Id="rId7" Type="http://schemas.openxmlformats.org/officeDocument/2006/relationships/image" Target="../media/image128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6" Type="http://schemas.openxmlformats.org/officeDocument/2006/relationships/image" Target="../media/image127.wmf"/><Relationship Id="rId5" Type="http://schemas.openxmlformats.org/officeDocument/2006/relationships/image" Target="../media/image126.wmf"/><Relationship Id="rId4" Type="http://schemas.openxmlformats.org/officeDocument/2006/relationships/image" Target="../media/image125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4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image" Target="../media/image141.wmf"/><Relationship Id="rId1" Type="http://schemas.openxmlformats.org/officeDocument/2006/relationships/image" Target="../media/image140.wmf"/><Relationship Id="rId5" Type="http://schemas.openxmlformats.org/officeDocument/2006/relationships/image" Target="../media/image144.wmf"/><Relationship Id="rId4" Type="http://schemas.openxmlformats.org/officeDocument/2006/relationships/image" Target="../media/image143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wmf"/><Relationship Id="rId2" Type="http://schemas.openxmlformats.org/officeDocument/2006/relationships/image" Target="../media/image145.wmf"/><Relationship Id="rId1" Type="http://schemas.openxmlformats.org/officeDocument/2006/relationships/image" Target="../media/image140.wmf"/><Relationship Id="rId4" Type="http://schemas.openxmlformats.org/officeDocument/2006/relationships/image" Target="../media/image147.w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wmf"/><Relationship Id="rId7" Type="http://schemas.openxmlformats.org/officeDocument/2006/relationships/image" Target="../media/image153.wmf"/><Relationship Id="rId2" Type="http://schemas.openxmlformats.org/officeDocument/2006/relationships/image" Target="../media/image149.wmf"/><Relationship Id="rId1" Type="http://schemas.openxmlformats.org/officeDocument/2006/relationships/image" Target="../media/image148.wmf"/><Relationship Id="rId6" Type="http://schemas.openxmlformats.org/officeDocument/2006/relationships/image" Target="../media/image152.wmf"/><Relationship Id="rId5" Type="http://schemas.openxmlformats.org/officeDocument/2006/relationships/image" Target="../media/image151.wmf"/><Relationship Id="rId4" Type="http://schemas.openxmlformats.org/officeDocument/2006/relationships/image" Target="../media/image14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26559780-AB0D-4651-B167-B52675DB7BAD}" type="datetimeFigureOut">
              <a:rPr lang="en-US"/>
              <a:pPr>
                <a:defRPr/>
              </a:pPr>
              <a:t>3/9/2017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en-US" noProof="0" smtClean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E095BD99-E95C-497B-B1FA-7B38F296F05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6179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85D259-D9B4-4531-A8EF-09D8A578E92D}" type="slidenum">
              <a:rPr lang="it-IT"/>
              <a:pPr/>
              <a:t>54</a:t>
            </a:fld>
            <a:endParaRPr lang="it-IT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0879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41189A-66D3-4685-AB40-564A5BA9B92A}" type="slidenum">
              <a:rPr lang="it-IT"/>
              <a:pPr/>
              <a:t>55</a:t>
            </a:fld>
            <a:endParaRPr lang="it-I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2813" y="742950"/>
            <a:ext cx="4954587" cy="37163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3288" y="4706938"/>
            <a:ext cx="4973637" cy="4460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9795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41189A-66D3-4685-AB40-564A5BA9B92A}" type="slidenum">
              <a:rPr lang="it-IT"/>
              <a:pPr/>
              <a:t>56</a:t>
            </a:fld>
            <a:endParaRPr lang="it-I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2813" y="742950"/>
            <a:ext cx="4954587" cy="37163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3288" y="4706938"/>
            <a:ext cx="4973637" cy="4460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3498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41189A-66D3-4685-AB40-564A5BA9B92A}" type="slidenum">
              <a:rPr lang="it-IT"/>
              <a:pPr/>
              <a:t>57</a:t>
            </a:fld>
            <a:endParaRPr lang="it-I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2813" y="742950"/>
            <a:ext cx="4954587" cy="37163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3288" y="4706938"/>
            <a:ext cx="4973637" cy="4460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8596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41189A-66D3-4685-AB40-564A5BA9B92A}" type="slidenum">
              <a:rPr lang="it-IT"/>
              <a:pPr/>
              <a:t>58</a:t>
            </a:fld>
            <a:endParaRPr lang="it-I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2813" y="742950"/>
            <a:ext cx="4954587" cy="37163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3288" y="4706938"/>
            <a:ext cx="4973637" cy="4460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3172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3727B-340A-4917-A5F9-0D70EBAA1A2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67325-5CDB-47D3-96D1-B1520D4BF4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120ED-B9B0-4823-93BF-88FF6632D2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55D44-D877-4D19-B821-B54BC703CD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40FB8-3117-4A14-9160-2C0741F3639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DF9AA-DE63-4A2B-9C6B-94BEE6BD161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41BF1-43ED-4C8A-9EFC-391DC4B6DFF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E9B98-B168-40EA-B5F5-6B30FD1416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3124B-E983-4ADD-B516-C92A0BC9A30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B1A58-722C-4BE4-B2DF-469D87C2DA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7C8C4-2132-480F-BA6E-162C116220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B1B87-D695-444D-9678-AA373D1DD5F0}" type="slidenum">
              <a:rPr lang="en-US"/>
              <a:pPr>
                <a:defRPr/>
              </a:pPr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9D8D8-4835-491F-A761-3457521B1C3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13382123-B5E3-4460-9CE7-3575426BD99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0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6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8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3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24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5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31.wmf"/><Relationship Id="rId4" Type="http://schemas.openxmlformats.org/officeDocument/2006/relationships/image" Target="../media/image28.wmf"/><Relationship Id="rId9" Type="http://schemas.openxmlformats.org/officeDocument/2006/relationships/oleObject" Target="../embeddings/oleObject32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2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8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44.wmf"/><Relationship Id="rId4" Type="http://schemas.openxmlformats.org/officeDocument/2006/relationships/image" Target="../media/image41.wmf"/><Relationship Id="rId9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48.wmf"/><Relationship Id="rId4" Type="http://schemas.openxmlformats.org/officeDocument/2006/relationships/image" Target="../media/image45.wmf"/><Relationship Id="rId9" Type="http://schemas.openxmlformats.org/officeDocument/2006/relationships/oleObject" Target="../embeddings/oleObject49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52.wmf"/><Relationship Id="rId4" Type="http://schemas.openxmlformats.org/officeDocument/2006/relationships/image" Target="../media/image49.wmf"/><Relationship Id="rId9" Type="http://schemas.openxmlformats.org/officeDocument/2006/relationships/oleObject" Target="../embeddings/oleObject5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5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56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64.bin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0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0" Type="http://schemas.openxmlformats.org/officeDocument/2006/relationships/image" Target="../media/image62.wmf"/><Relationship Id="rId4" Type="http://schemas.openxmlformats.org/officeDocument/2006/relationships/image" Target="../media/image59.wmf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64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6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6.wmf"/><Relationship Id="rId11" Type="http://schemas.openxmlformats.org/officeDocument/2006/relationships/oleObject" Target="../embeddings/oleObject69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8.wmf"/><Relationship Id="rId4" Type="http://schemas.openxmlformats.org/officeDocument/2006/relationships/image" Target="../media/image65.wmf"/><Relationship Id="rId9" Type="http://schemas.openxmlformats.org/officeDocument/2006/relationships/oleObject" Target="../embeddings/oleObject68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70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oleObject" Target="../embeddings/oleObject72.bin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73.bin"/><Relationship Id="rId10" Type="http://schemas.openxmlformats.org/officeDocument/2006/relationships/image" Target="../media/image75.wmf"/><Relationship Id="rId4" Type="http://schemas.openxmlformats.org/officeDocument/2006/relationships/image" Target="../media/image72.wmf"/><Relationship Id="rId9" Type="http://schemas.openxmlformats.org/officeDocument/2006/relationships/oleObject" Target="../embeddings/oleObject75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oleObject" Target="../embeddings/oleObject76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7.wmf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79.wmf"/><Relationship Id="rId4" Type="http://schemas.openxmlformats.org/officeDocument/2006/relationships/image" Target="../media/image76.wmf"/><Relationship Id="rId9" Type="http://schemas.openxmlformats.org/officeDocument/2006/relationships/oleObject" Target="../embeddings/oleObject79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81.wmf"/><Relationship Id="rId5" Type="http://schemas.openxmlformats.org/officeDocument/2006/relationships/oleObject" Target="../embeddings/oleObject81.bin"/><Relationship Id="rId4" Type="http://schemas.openxmlformats.org/officeDocument/2006/relationships/image" Target="../media/image80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oleObject" Target="../embeddings/oleObject83.bin"/><Relationship Id="rId7" Type="http://schemas.openxmlformats.org/officeDocument/2006/relationships/oleObject" Target="../embeddings/oleObject8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84.w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83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wmf"/><Relationship Id="rId13" Type="http://schemas.openxmlformats.org/officeDocument/2006/relationships/oleObject" Target="../embeddings/oleObject91.bin"/><Relationship Id="rId18" Type="http://schemas.openxmlformats.org/officeDocument/2006/relationships/image" Target="../media/image92.wmf"/><Relationship Id="rId3" Type="http://schemas.openxmlformats.org/officeDocument/2006/relationships/oleObject" Target="../embeddings/oleObject86.bin"/><Relationship Id="rId7" Type="http://schemas.openxmlformats.org/officeDocument/2006/relationships/oleObject" Target="../embeddings/oleObject88.bin"/><Relationship Id="rId12" Type="http://schemas.openxmlformats.org/officeDocument/2006/relationships/image" Target="../media/image89.wmf"/><Relationship Id="rId17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1.w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90.bin"/><Relationship Id="rId5" Type="http://schemas.openxmlformats.org/officeDocument/2006/relationships/oleObject" Target="../embeddings/oleObject87.bin"/><Relationship Id="rId15" Type="http://schemas.openxmlformats.org/officeDocument/2006/relationships/oleObject" Target="../embeddings/oleObject92.bin"/><Relationship Id="rId10" Type="http://schemas.openxmlformats.org/officeDocument/2006/relationships/image" Target="../media/image88.wmf"/><Relationship Id="rId4" Type="http://schemas.openxmlformats.org/officeDocument/2006/relationships/image" Target="../media/image86.wmf"/><Relationship Id="rId9" Type="http://schemas.openxmlformats.org/officeDocument/2006/relationships/oleObject" Target="../embeddings/oleObject89.bin"/><Relationship Id="rId14" Type="http://schemas.openxmlformats.org/officeDocument/2006/relationships/image" Target="../media/image90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95.bin"/><Relationship Id="rId4" Type="http://schemas.openxmlformats.org/officeDocument/2006/relationships/image" Target="../media/image9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96.wmf"/><Relationship Id="rId5" Type="http://schemas.openxmlformats.org/officeDocument/2006/relationships/oleObject" Target="../embeddings/oleObject97.bin"/><Relationship Id="rId4" Type="http://schemas.openxmlformats.org/officeDocument/2006/relationships/image" Target="../media/image9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97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wmf"/><Relationship Id="rId3" Type="http://schemas.openxmlformats.org/officeDocument/2006/relationships/oleObject" Target="../embeddings/oleObject99.bin"/><Relationship Id="rId7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99.wmf"/><Relationship Id="rId5" Type="http://schemas.openxmlformats.org/officeDocument/2006/relationships/oleObject" Target="../embeddings/oleObject100.bin"/><Relationship Id="rId10" Type="http://schemas.openxmlformats.org/officeDocument/2006/relationships/image" Target="../media/image101.wmf"/><Relationship Id="rId4" Type="http://schemas.openxmlformats.org/officeDocument/2006/relationships/image" Target="../media/image98.wmf"/><Relationship Id="rId9" Type="http://schemas.openxmlformats.org/officeDocument/2006/relationships/oleObject" Target="../embeddings/oleObject102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wmf"/><Relationship Id="rId3" Type="http://schemas.openxmlformats.org/officeDocument/2006/relationships/oleObject" Target="../embeddings/oleObject103.bin"/><Relationship Id="rId7" Type="http://schemas.openxmlformats.org/officeDocument/2006/relationships/oleObject" Target="../embeddings/oleObject10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03.wmf"/><Relationship Id="rId5" Type="http://schemas.openxmlformats.org/officeDocument/2006/relationships/oleObject" Target="../embeddings/oleObject104.bin"/><Relationship Id="rId4" Type="http://schemas.openxmlformats.org/officeDocument/2006/relationships/image" Target="../media/image102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105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108.bin"/><Relationship Id="rId4" Type="http://schemas.openxmlformats.org/officeDocument/2006/relationships/image" Target="../media/image106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3" Type="http://schemas.openxmlformats.org/officeDocument/2006/relationships/oleObject" Target="../embeddings/oleObject109.bin"/><Relationship Id="rId7" Type="http://schemas.openxmlformats.org/officeDocument/2006/relationships/oleObject" Target="../embeddings/oleObject1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09.wmf"/><Relationship Id="rId5" Type="http://schemas.openxmlformats.org/officeDocument/2006/relationships/oleObject" Target="../embeddings/oleObject110.bin"/><Relationship Id="rId10" Type="http://schemas.openxmlformats.org/officeDocument/2006/relationships/image" Target="../media/image105.wmf"/><Relationship Id="rId4" Type="http://schemas.openxmlformats.org/officeDocument/2006/relationships/image" Target="../media/image108.wmf"/><Relationship Id="rId9" Type="http://schemas.openxmlformats.org/officeDocument/2006/relationships/oleObject" Target="../embeddings/oleObject112.bin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wmf"/><Relationship Id="rId3" Type="http://schemas.openxmlformats.org/officeDocument/2006/relationships/oleObject" Target="../embeddings/oleObject113.bin"/><Relationship Id="rId7" Type="http://schemas.openxmlformats.org/officeDocument/2006/relationships/oleObject" Target="../embeddings/oleObject1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2.wmf"/><Relationship Id="rId5" Type="http://schemas.openxmlformats.org/officeDocument/2006/relationships/oleObject" Target="../embeddings/oleObject114.bin"/><Relationship Id="rId4" Type="http://schemas.openxmlformats.org/officeDocument/2006/relationships/image" Target="../media/image111.w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5.wmf"/><Relationship Id="rId5" Type="http://schemas.openxmlformats.org/officeDocument/2006/relationships/oleObject" Target="../embeddings/oleObject117.bin"/><Relationship Id="rId10" Type="http://schemas.openxmlformats.org/officeDocument/2006/relationships/image" Target="../media/image117.wmf"/><Relationship Id="rId4" Type="http://schemas.openxmlformats.org/officeDocument/2006/relationships/image" Target="../media/image114.wmf"/><Relationship Id="rId9" Type="http://schemas.openxmlformats.org/officeDocument/2006/relationships/oleObject" Target="../embeddings/oleObject119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118.w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2.bin"/><Relationship Id="rId13" Type="http://schemas.openxmlformats.org/officeDocument/2006/relationships/oleObject" Target="../embeddings/oleObject124.bin"/><Relationship Id="rId18" Type="http://schemas.openxmlformats.org/officeDocument/2006/relationships/oleObject" Target="../embeddings/oleObject126.bin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28.wmf"/><Relationship Id="rId7" Type="http://schemas.openxmlformats.org/officeDocument/2006/relationships/image" Target="../media/image122.wmf"/><Relationship Id="rId12" Type="http://schemas.openxmlformats.org/officeDocument/2006/relationships/image" Target="../media/image124.wmf"/><Relationship Id="rId17" Type="http://schemas.openxmlformats.org/officeDocument/2006/relationships/image" Target="../media/image126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5.bin"/><Relationship Id="rId20" Type="http://schemas.openxmlformats.org/officeDocument/2006/relationships/oleObject" Target="../embeddings/oleObject127.bin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121.bin"/><Relationship Id="rId11" Type="http://schemas.openxmlformats.org/officeDocument/2006/relationships/oleObject" Target="../embeddings/oleObject123.bin"/><Relationship Id="rId5" Type="http://schemas.openxmlformats.org/officeDocument/2006/relationships/image" Target="../media/image131.wmf"/><Relationship Id="rId15" Type="http://schemas.openxmlformats.org/officeDocument/2006/relationships/image" Target="../media/image133.png"/><Relationship Id="rId23" Type="http://schemas.openxmlformats.org/officeDocument/2006/relationships/image" Target="../media/image129.wmf"/><Relationship Id="rId10" Type="http://schemas.openxmlformats.org/officeDocument/2006/relationships/image" Target="../media/image132.wmf"/><Relationship Id="rId19" Type="http://schemas.openxmlformats.org/officeDocument/2006/relationships/image" Target="../media/image127.wmf"/><Relationship Id="rId4" Type="http://schemas.openxmlformats.org/officeDocument/2006/relationships/image" Target="../media/image130.wmf"/><Relationship Id="rId9" Type="http://schemas.openxmlformats.org/officeDocument/2006/relationships/image" Target="../media/image123.wmf"/><Relationship Id="rId14" Type="http://schemas.openxmlformats.org/officeDocument/2006/relationships/image" Target="../media/image125.wmf"/><Relationship Id="rId22" Type="http://schemas.openxmlformats.org/officeDocument/2006/relationships/oleObject" Target="../embeddings/oleObject128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33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130.bin"/><Relationship Id="rId12" Type="http://schemas.openxmlformats.org/officeDocument/2006/relationships/image" Target="../media/image137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132.bin"/><Relationship Id="rId5" Type="http://schemas.openxmlformats.org/officeDocument/2006/relationships/oleObject" Target="../embeddings/oleObject129.bin"/><Relationship Id="rId10" Type="http://schemas.openxmlformats.org/officeDocument/2006/relationships/image" Target="../media/image136.wmf"/><Relationship Id="rId4" Type="http://schemas.openxmlformats.org/officeDocument/2006/relationships/image" Target="../media/image139.png"/><Relationship Id="rId9" Type="http://schemas.openxmlformats.org/officeDocument/2006/relationships/oleObject" Target="../embeddings/oleObject131.bin"/><Relationship Id="rId14" Type="http://schemas.openxmlformats.org/officeDocument/2006/relationships/image" Target="../media/image138.w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6.bin"/><Relationship Id="rId13" Type="http://schemas.openxmlformats.org/officeDocument/2006/relationships/image" Target="../media/image144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1.wmf"/><Relationship Id="rId12" Type="http://schemas.openxmlformats.org/officeDocument/2006/relationships/oleObject" Target="../embeddings/oleObject13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35.bin"/><Relationship Id="rId11" Type="http://schemas.openxmlformats.org/officeDocument/2006/relationships/image" Target="../media/image143.wmf"/><Relationship Id="rId5" Type="http://schemas.openxmlformats.org/officeDocument/2006/relationships/image" Target="../media/image140.wmf"/><Relationship Id="rId10" Type="http://schemas.openxmlformats.org/officeDocument/2006/relationships/oleObject" Target="../embeddings/oleObject137.bin"/><Relationship Id="rId4" Type="http://schemas.openxmlformats.org/officeDocument/2006/relationships/oleObject" Target="../embeddings/oleObject134.bin"/><Relationship Id="rId9" Type="http://schemas.openxmlformats.org/officeDocument/2006/relationships/image" Target="../media/image142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5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47.wmf"/><Relationship Id="rId5" Type="http://schemas.openxmlformats.org/officeDocument/2006/relationships/image" Target="../media/image140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46.wmf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13" Type="http://schemas.openxmlformats.org/officeDocument/2006/relationships/image" Target="../media/image151.wmf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49.wmf"/><Relationship Id="rId12" Type="http://schemas.openxmlformats.org/officeDocument/2006/relationships/oleObject" Target="../embeddings/oleObject147.bin"/><Relationship Id="rId17" Type="http://schemas.openxmlformats.org/officeDocument/2006/relationships/image" Target="../media/image153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49.bin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144.bin"/><Relationship Id="rId11" Type="http://schemas.openxmlformats.org/officeDocument/2006/relationships/image" Target="../media/image146.wmf"/><Relationship Id="rId5" Type="http://schemas.openxmlformats.org/officeDocument/2006/relationships/image" Target="../media/image148.wmf"/><Relationship Id="rId15" Type="http://schemas.openxmlformats.org/officeDocument/2006/relationships/image" Target="../media/image152.wmf"/><Relationship Id="rId10" Type="http://schemas.openxmlformats.org/officeDocument/2006/relationships/oleObject" Target="../embeddings/oleObject146.bin"/><Relationship Id="rId4" Type="http://schemas.openxmlformats.org/officeDocument/2006/relationships/oleObject" Target="../embeddings/oleObject143.bin"/><Relationship Id="rId9" Type="http://schemas.openxmlformats.org/officeDocument/2006/relationships/image" Target="../media/image150.wmf"/><Relationship Id="rId14" Type="http://schemas.openxmlformats.org/officeDocument/2006/relationships/oleObject" Target="../embeddings/oleObject14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it-IT" sz="4400" dirty="0" smtClean="0">
                <a:solidFill>
                  <a:schemeClr val="tx2"/>
                </a:solidFill>
                <a:latin typeface="Calibri" pitchFamily="34" charset="0"/>
              </a:rPr>
              <a:t>Richiami su elasticità e O.A.</a:t>
            </a:r>
            <a:endParaRPr lang="it-IT" sz="4400" dirty="0">
              <a:solidFill>
                <a:schemeClr val="tx2"/>
              </a:solidFill>
              <a:latin typeface="Calibri" pitchFamily="34" charset="0"/>
            </a:endParaRPr>
          </a:p>
          <a:p>
            <a:pPr algn="ctr" eaLnBrk="1" hangingPunct="1"/>
            <a:endParaRPr lang="it-IT" sz="1800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</a:pPr>
            <a:endParaRPr lang="en-US" sz="3200">
              <a:latin typeface="Calibri" pitchFamily="34" charset="0"/>
            </a:endParaRPr>
          </a:p>
        </p:txBody>
      </p:sp>
      <p:sp>
        <p:nvSpPr>
          <p:cNvPr id="24580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sz="1800" dirty="0" err="1" smtClean="0">
                <a:solidFill>
                  <a:schemeClr val="bg2"/>
                </a:solidFill>
              </a:rPr>
              <a:t>Elasticità</a:t>
            </a:r>
            <a:endParaRPr lang="en-US" sz="1800" dirty="0" smtClean="0">
              <a:solidFill>
                <a:schemeClr val="bg2"/>
              </a:solidFill>
            </a:endParaRPr>
          </a:p>
          <a:p>
            <a:pPr algn="l"/>
            <a:r>
              <a:rPr lang="en-US" sz="1800" dirty="0" err="1" smtClean="0">
                <a:solidFill>
                  <a:schemeClr val="bg2"/>
                </a:solidFill>
              </a:rPr>
              <a:t>Oscillatore</a:t>
            </a:r>
            <a:r>
              <a:rPr lang="en-US" sz="1800" dirty="0" smtClean="0">
                <a:solidFill>
                  <a:schemeClr val="bg2"/>
                </a:solidFill>
              </a:rPr>
              <a:t> </a:t>
            </a:r>
            <a:r>
              <a:rPr lang="en-US" sz="1800" dirty="0" err="1" smtClean="0">
                <a:solidFill>
                  <a:schemeClr val="bg2"/>
                </a:solidFill>
              </a:rPr>
              <a:t>armonico</a:t>
            </a:r>
            <a:r>
              <a:rPr lang="en-US" sz="1800" dirty="0" smtClean="0">
                <a:solidFill>
                  <a:schemeClr val="bg2"/>
                </a:solidFill>
              </a:rPr>
              <a:t>, </a:t>
            </a:r>
            <a:r>
              <a:rPr lang="en-US" sz="1800" dirty="0" err="1" smtClean="0">
                <a:solidFill>
                  <a:schemeClr val="bg2"/>
                </a:solidFill>
              </a:rPr>
              <a:t>energia</a:t>
            </a:r>
            <a:r>
              <a:rPr lang="en-US" sz="1800" dirty="0" smtClean="0">
                <a:solidFill>
                  <a:schemeClr val="bg2"/>
                </a:solidFill>
              </a:rPr>
              <a:t> </a:t>
            </a:r>
            <a:r>
              <a:rPr lang="en-US" sz="1800" dirty="0" err="1" smtClean="0">
                <a:solidFill>
                  <a:schemeClr val="bg2"/>
                </a:solidFill>
              </a:rPr>
              <a:t>meccanica</a:t>
            </a:r>
            <a:endParaRPr lang="en-US" sz="1800" dirty="0" smtClean="0">
              <a:solidFill>
                <a:schemeClr val="bg2"/>
              </a:solidFill>
            </a:endParaRPr>
          </a:p>
          <a:p>
            <a:pPr algn="l"/>
            <a:r>
              <a:rPr lang="en-US" sz="1800" dirty="0" err="1" smtClean="0">
                <a:solidFill>
                  <a:schemeClr val="bg2"/>
                </a:solidFill>
              </a:rPr>
              <a:t>Oscillatore</a:t>
            </a:r>
            <a:r>
              <a:rPr lang="en-US" sz="1800" dirty="0" smtClean="0">
                <a:solidFill>
                  <a:schemeClr val="bg2"/>
                </a:solidFill>
              </a:rPr>
              <a:t> </a:t>
            </a:r>
            <a:r>
              <a:rPr lang="en-US" sz="1800" dirty="0" err="1" smtClean="0">
                <a:solidFill>
                  <a:schemeClr val="bg2"/>
                </a:solidFill>
              </a:rPr>
              <a:t>smorzato</a:t>
            </a:r>
            <a:endParaRPr lang="en-US" sz="1800" dirty="0" smtClean="0">
              <a:solidFill>
                <a:schemeClr val="bg2"/>
              </a:solidFill>
            </a:endParaRPr>
          </a:p>
          <a:p>
            <a:pPr algn="l"/>
            <a:r>
              <a:rPr lang="en-US" sz="1800" dirty="0" err="1" smtClean="0">
                <a:solidFill>
                  <a:schemeClr val="bg2"/>
                </a:solidFill>
              </a:rPr>
              <a:t>Oscillatore</a:t>
            </a:r>
            <a:r>
              <a:rPr lang="en-US" sz="1800" dirty="0" smtClean="0">
                <a:solidFill>
                  <a:schemeClr val="bg2"/>
                </a:solidFill>
              </a:rPr>
              <a:t> </a:t>
            </a:r>
            <a:r>
              <a:rPr lang="en-US" sz="1800" dirty="0" err="1" smtClean="0">
                <a:solidFill>
                  <a:schemeClr val="bg2"/>
                </a:solidFill>
              </a:rPr>
              <a:t>forzato</a:t>
            </a:r>
            <a:r>
              <a:rPr lang="en-US" sz="1800" dirty="0" smtClean="0">
                <a:solidFill>
                  <a:schemeClr val="bg2"/>
                </a:solidFill>
              </a:rPr>
              <a:t>. </a:t>
            </a:r>
            <a:r>
              <a:rPr lang="en-US" sz="1800" dirty="0" err="1" smtClean="0">
                <a:solidFill>
                  <a:schemeClr val="bg2"/>
                </a:solidFill>
              </a:rPr>
              <a:t>Risonanza</a:t>
            </a:r>
            <a:r>
              <a:rPr lang="en-US" sz="1800" dirty="0" smtClean="0">
                <a:solidFill>
                  <a:schemeClr val="bg2"/>
                </a:solidFill>
              </a:rPr>
              <a:t>. </a:t>
            </a:r>
            <a:r>
              <a:rPr lang="en-US" sz="1800" dirty="0" err="1" smtClean="0">
                <a:solidFill>
                  <a:schemeClr val="bg2"/>
                </a:solidFill>
              </a:rPr>
              <a:t>Fattore</a:t>
            </a:r>
            <a:r>
              <a:rPr lang="en-US" sz="1800" dirty="0" smtClean="0">
                <a:solidFill>
                  <a:schemeClr val="bg2"/>
                </a:solidFill>
              </a:rPr>
              <a:t> di </a:t>
            </a:r>
            <a:r>
              <a:rPr lang="en-US" sz="1800" dirty="0" err="1" smtClean="0">
                <a:solidFill>
                  <a:schemeClr val="bg2"/>
                </a:solidFill>
              </a:rPr>
              <a:t>qualita</a:t>
            </a:r>
            <a:r>
              <a:rPr lang="en-US" sz="1800" dirty="0" smtClean="0">
                <a:solidFill>
                  <a:schemeClr val="bg2"/>
                </a:solidFill>
              </a:rPr>
              <a:t>`</a:t>
            </a:r>
          </a:p>
          <a:p>
            <a:pPr algn="l"/>
            <a:r>
              <a:rPr lang="en-US" sz="1800" dirty="0" err="1" smtClean="0">
                <a:solidFill>
                  <a:schemeClr val="bg2"/>
                </a:solidFill>
              </a:rPr>
              <a:t>Analogie</a:t>
            </a:r>
            <a:r>
              <a:rPr lang="en-US" sz="1800" dirty="0" smtClean="0">
                <a:solidFill>
                  <a:schemeClr val="bg2"/>
                </a:solidFill>
              </a:rPr>
              <a:t> </a:t>
            </a:r>
            <a:r>
              <a:rPr lang="en-US" sz="1800" dirty="0" err="1" smtClean="0">
                <a:solidFill>
                  <a:schemeClr val="bg2"/>
                </a:solidFill>
              </a:rPr>
              <a:t>meccaniche</a:t>
            </a:r>
            <a:r>
              <a:rPr lang="en-US" sz="1800" dirty="0" smtClean="0">
                <a:solidFill>
                  <a:schemeClr val="bg2"/>
                </a:solidFill>
              </a:rPr>
              <a:t> - </a:t>
            </a:r>
            <a:r>
              <a:rPr lang="en-US" sz="1800" dirty="0" err="1" smtClean="0">
                <a:solidFill>
                  <a:schemeClr val="bg2"/>
                </a:solidFill>
              </a:rPr>
              <a:t>elettriche</a:t>
            </a:r>
            <a:endParaRPr lang="en-US" sz="1800" dirty="0" smtClean="0">
              <a:solidFill>
                <a:schemeClr val="bg2"/>
              </a:solidFill>
            </a:endParaRPr>
          </a:p>
          <a:p>
            <a:pPr algn="l"/>
            <a:endParaRPr lang="en-US" sz="1800" dirty="0" smtClean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</a:t>
            </a:r>
          </a:p>
        </p:txBody>
      </p:sp>
      <p:sp>
        <p:nvSpPr>
          <p:cNvPr id="1536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Un corpo è detto </a:t>
            </a:r>
            <a:r>
              <a:rPr lang="en-US" sz="2800" u="sng" smtClean="0"/>
              <a:t>elastico</a:t>
            </a:r>
            <a:r>
              <a:rPr lang="en-US" sz="2800" smtClean="0"/>
              <a:t> se tende a riassumere le dimensioni e la forma originaria al cessare delle sollecitazioni esterne</a:t>
            </a:r>
          </a:p>
          <a:p>
            <a:pPr eaLnBrk="1" hangingPunct="1"/>
            <a:r>
              <a:rPr lang="en-US" sz="2800" smtClean="0"/>
              <a:t>Se le sollecitazioni esterne sono sufficientemente intense, la deformazione che il corpo subisce può diventare permanente o </a:t>
            </a:r>
            <a:r>
              <a:rPr lang="en-US" sz="2800" u="sng" smtClean="0"/>
              <a:t>plastica</a:t>
            </a:r>
          </a:p>
          <a:p>
            <a:pPr eaLnBrk="1" hangingPunct="1"/>
            <a:r>
              <a:rPr lang="en-US" sz="2800" smtClean="0"/>
              <a:t>Esite quindi un </a:t>
            </a:r>
            <a:r>
              <a:rPr lang="en-US" sz="2800" u="sng" smtClean="0"/>
              <a:t>limite elastico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C39137E-7DFF-439A-9342-DD91C7C86E23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33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</a:t>
            </a:r>
          </a:p>
        </p:txBody>
      </p:sp>
      <p:sp>
        <p:nvSpPr>
          <p:cNvPr id="1638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La teoria dell’elasticità si basa su generalizazioni della legge di Hooke</a:t>
            </a:r>
          </a:p>
          <a:p>
            <a:pPr eaLnBrk="1" hangingPunct="1"/>
            <a:r>
              <a:rPr lang="en-US" sz="2800" smtClean="0"/>
              <a:t>Noi studieremo le variazioni di </a:t>
            </a:r>
          </a:p>
          <a:p>
            <a:pPr lvl="1" eaLnBrk="1" hangingPunct="1"/>
            <a:r>
              <a:rPr lang="en-US" sz="2400" smtClean="0"/>
              <a:t>Dimensioni lineari (allungamento e compressione)</a:t>
            </a:r>
          </a:p>
          <a:p>
            <a:pPr lvl="1" eaLnBrk="1" hangingPunct="1"/>
            <a:r>
              <a:rPr lang="en-US" sz="2400" smtClean="0"/>
              <a:t>Volume</a:t>
            </a:r>
          </a:p>
          <a:p>
            <a:pPr lvl="1" eaLnBrk="1" hangingPunct="1"/>
            <a:r>
              <a:rPr lang="en-US" sz="2400" smtClean="0"/>
              <a:t>Forma (torsione)</a:t>
            </a:r>
          </a:p>
          <a:p>
            <a:pPr eaLnBrk="1" hangingPunct="1"/>
            <a:r>
              <a:rPr lang="en-US" sz="2800" smtClean="0"/>
              <a:t>Ci limiteremo a sostanze </a:t>
            </a:r>
            <a:r>
              <a:rPr lang="en-US" sz="2800" u="sng" smtClean="0"/>
              <a:t>omogenee e isotrope</a:t>
            </a:r>
            <a:r>
              <a:rPr lang="en-US" sz="2800" smtClean="0"/>
              <a:t> che sono in </a:t>
            </a:r>
            <a:r>
              <a:rPr lang="en-US" sz="2800" u="sng" smtClean="0"/>
              <a:t>equilibrio statico e termico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5ACA46C-A7C7-4EDB-9E3B-03260480C9A6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77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Richiamo della legge di Hooke</a:t>
            </a:r>
          </a:p>
        </p:txBody>
      </p:sp>
      <p:sp>
        <p:nvSpPr>
          <p:cNvPr id="1028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Consideriamo una sbarra metallica orizzontale di lunghezza </a:t>
            </a:r>
            <a:r>
              <a:rPr lang="en-US" sz="2800" i="1" smtClean="0"/>
              <a:t>l</a:t>
            </a:r>
            <a:r>
              <a:rPr lang="en-US" sz="2800" i="1" baseline="-25000" smtClean="0"/>
              <a:t>0</a:t>
            </a:r>
            <a:r>
              <a:rPr lang="en-US" sz="2800" smtClean="0"/>
              <a:t> e sottoponiamola a trazione applicando una forza </a:t>
            </a:r>
            <a:r>
              <a:rPr lang="en-US" sz="2800" i="1" smtClean="0"/>
              <a:t>F</a:t>
            </a:r>
            <a:r>
              <a:rPr lang="en-US" sz="2800" smtClean="0"/>
              <a:t> alle estremità</a:t>
            </a:r>
          </a:p>
          <a:p>
            <a:pPr eaLnBrk="1" hangingPunct="1"/>
            <a:r>
              <a:rPr lang="en-US" sz="2800" smtClean="0"/>
              <a:t>La lunghezza della sbarra aumenterà e se la sbarra viene mantenuta a temperatura costante e la forza non è troppo elevata, </a:t>
            </a:r>
            <a:r>
              <a:rPr lang="en-US" sz="2800" u="sng" smtClean="0"/>
              <a:t>la curva di allungamento è rettilinea</a:t>
            </a:r>
          </a:p>
          <a:p>
            <a:pPr eaLnBrk="1" hangingPunct="1"/>
            <a:r>
              <a:rPr lang="en-US" sz="2800" smtClean="0"/>
              <a:t>L’elongazione </a:t>
            </a:r>
            <a:r>
              <a:rPr lang="en-US" sz="2800" i="1" smtClean="0">
                <a:latin typeface="Symbol" panose="05050102010706020507" pitchFamily="18" charset="2"/>
              </a:rPr>
              <a:t>D</a:t>
            </a:r>
            <a:r>
              <a:rPr lang="en-US" sz="2800" i="1" smtClean="0"/>
              <a:t>l</a:t>
            </a:r>
            <a:r>
              <a:rPr lang="en-US" sz="2800" smtClean="0"/>
              <a:t> è quindi proporzionale, tramite una costante,  alla forza </a:t>
            </a:r>
            <a:r>
              <a:rPr lang="en-US" sz="2800" i="1" smtClean="0"/>
              <a:t>F </a:t>
            </a:r>
            <a:r>
              <a:rPr lang="en-US" sz="2800" smtClean="0"/>
              <a:t>(legge di Hooke):</a:t>
            </a:r>
            <a:endParaRPr lang="en-US" sz="2800" i="1" smtClean="0"/>
          </a:p>
          <a:p>
            <a:pPr eaLnBrk="1" hangingPunct="1"/>
            <a:endParaRPr lang="en-US" sz="2800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9044671"/>
              </p:ext>
            </p:extLst>
          </p:nvPr>
        </p:nvGraphicFramePr>
        <p:xfrm>
          <a:off x="3923928" y="6118225"/>
          <a:ext cx="11763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0" name="Equazione" r:id="rId3" imgW="520560" imgH="177480" progId="Equation.3">
                  <p:embed/>
                </p:oleObj>
              </mc:Choice>
              <mc:Fallback>
                <p:oleObj name="Equazione" r:id="rId3" imgW="52056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928" y="6118225"/>
                        <a:ext cx="1176337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EC10F0-23B6-4DFA-99FB-A799E8D3A22F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96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Sforzo e deformazione</a:t>
            </a:r>
          </a:p>
        </p:txBody>
      </p:sp>
      <p:sp>
        <p:nvSpPr>
          <p:cNvPr id="1741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La costante elastica </a:t>
            </a:r>
            <a:r>
              <a:rPr lang="en-US" sz="2800" i="1" smtClean="0"/>
              <a:t>k</a:t>
            </a:r>
            <a:r>
              <a:rPr lang="en-US" sz="2800" smtClean="0"/>
              <a:t> nell’eq. precedente </a:t>
            </a:r>
            <a:r>
              <a:rPr lang="en-US" sz="2800" u="sng" smtClean="0"/>
              <a:t>dipende dalla particolare geometria</a:t>
            </a:r>
            <a:r>
              <a:rPr lang="en-US" sz="2800" smtClean="0"/>
              <a:t> del corpo considerato</a:t>
            </a:r>
          </a:p>
          <a:p>
            <a:pPr eaLnBrk="1" hangingPunct="1"/>
            <a:r>
              <a:rPr lang="en-US" sz="2800" smtClean="0"/>
              <a:t>Per avere maggiore generalità conviene </a:t>
            </a:r>
            <a:r>
              <a:rPr lang="en-US" sz="2800" u="sng" smtClean="0"/>
              <a:t>definire nuove costanti</a:t>
            </a:r>
            <a:r>
              <a:rPr lang="en-US" sz="2800" smtClean="0"/>
              <a:t> che </a:t>
            </a:r>
            <a:r>
              <a:rPr lang="en-US" sz="2800" u="sng" smtClean="0"/>
              <a:t>caratterizzino il materiale</a:t>
            </a:r>
            <a:r>
              <a:rPr lang="en-US" sz="2800" smtClean="0"/>
              <a:t> di cui sono fatti i corpi</a:t>
            </a:r>
          </a:p>
          <a:p>
            <a:pPr eaLnBrk="1" hangingPunct="1"/>
            <a:r>
              <a:rPr lang="en-US" sz="2800" smtClean="0"/>
              <a:t>A tal fine si introducono </a:t>
            </a:r>
            <a:r>
              <a:rPr lang="en-US" sz="2800" u="sng" smtClean="0"/>
              <a:t>due nuove quantità fisiche</a:t>
            </a:r>
            <a:r>
              <a:rPr lang="en-US" sz="2800" smtClean="0"/>
              <a:t>: </a:t>
            </a:r>
          </a:p>
          <a:p>
            <a:pPr lvl="1" eaLnBrk="1" hangingPunct="1"/>
            <a:r>
              <a:rPr lang="en-US" sz="2400" smtClean="0"/>
              <a:t>Lo sforzo</a:t>
            </a:r>
          </a:p>
          <a:p>
            <a:pPr lvl="1" eaLnBrk="1" hangingPunct="1"/>
            <a:r>
              <a:rPr lang="en-US" sz="2400" smtClean="0"/>
              <a:t>La deformazione</a:t>
            </a:r>
          </a:p>
          <a:p>
            <a:pPr eaLnBrk="1" hangingPunct="1"/>
            <a:endParaRPr lang="en-US" sz="28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B9ACB0A-BA5E-4FC7-A4C3-6E9802D504D3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21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Sforzo </a:t>
            </a:r>
          </a:p>
        </p:txBody>
      </p:sp>
      <p:sp>
        <p:nvSpPr>
          <p:cNvPr id="205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600" dirty="0" err="1" smtClean="0"/>
              <a:t>Prendiamo</a:t>
            </a:r>
            <a:r>
              <a:rPr lang="en-US" sz="2600" dirty="0" smtClean="0"/>
              <a:t> la </a:t>
            </a:r>
            <a:r>
              <a:rPr lang="en-US" sz="2600" dirty="0" err="1" smtClean="0"/>
              <a:t>sbarra</a:t>
            </a:r>
            <a:r>
              <a:rPr lang="en-US" sz="2600" dirty="0" smtClean="0"/>
              <a:t> </a:t>
            </a:r>
            <a:r>
              <a:rPr lang="en-US" sz="2600" dirty="0" err="1" smtClean="0"/>
              <a:t>sottoposta</a:t>
            </a:r>
            <a:r>
              <a:rPr lang="en-US" sz="2600" dirty="0" smtClean="0"/>
              <a:t> a </a:t>
            </a:r>
            <a:r>
              <a:rPr lang="en-US" sz="2600" dirty="0" err="1" smtClean="0"/>
              <a:t>trazione</a:t>
            </a:r>
            <a:r>
              <a:rPr lang="en-US" sz="2600" dirty="0" smtClean="0"/>
              <a:t> </a:t>
            </a:r>
            <a:r>
              <a:rPr lang="en-US" sz="2600" dirty="0" err="1" smtClean="0"/>
              <a:t>mediante</a:t>
            </a:r>
            <a:r>
              <a:rPr lang="en-US" sz="2600" dirty="0" smtClean="0"/>
              <a:t> due </a:t>
            </a:r>
            <a:r>
              <a:rPr lang="en-US" sz="2600" dirty="0" err="1" smtClean="0"/>
              <a:t>forze</a:t>
            </a:r>
            <a:r>
              <a:rPr lang="en-US" sz="2600" dirty="0" smtClean="0"/>
              <a:t> </a:t>
            </a:r>
            <a:r>
              <a:rPr lang="en-US" sz="2600" dirty="0" err="1" smtClean="0"/>
              <a:t>esterne</a:t>
            </a:r>
            <a:r>
              <a:rPr lang="en-US" sz="2600" dirty="0" smtClean="0"/>
              <a:t> </a:t>
            </a:r>
            <a:r>
              <a:rPr lang="en-US" sz="2600" i="1" dirty="0" smtClean="0"/>
              <a:t>F</a:t>
            </a:r>
            <a:r>
              <a:rPr lang="en-US" sz="2600" dirty="0" smtClean="0"/>
              <a:t> </a:t>
            </a:r>
            <a:r>
              <a:rPr lang="en-US" sz="2600" dirty="0" err="1" smtClean="0"/>
              <a:t>agenti</a:t>
            </a:r>
            <a:r>
              <a:rPr lang="en-US" sz="2600" dirty="0" smtClean="0"/>
              <a:t> </a:t>
            </a:r>
            <a:r>
              <a:rPr lang="en-US" sz="2600" dirty="0" err="1" smtClean="0"/>
              <a:t>alle</a:t>
            </a:r>
            <a:r>
              <a:rPr lang="en-US" sz="2600" dirty="0" smtClean="0"/>
              <a:t> </a:t>
            </a:r>
            <a:r>
              <a:rPr lang="en-US" sz="2600" dirty="0" err="1" smtClean="0"/>
              <a:t>estremità</a:t>
            </a:r>
            <a:r>
              <a:rPr lang="en-US" sz="2600" dirty="0" smtClean="0"/>
              <a:t> e </a:t>
            </a:r>
            <a:r>
              <a:rPr lang="en-US" sz="2600" dirty="0" err="1" smtClean="0"/>
              <a:t>consideriamo</a:t>
            </a:r>
            <a:r>
              <a:rPr lang="en-US" sz="2600" dirty="0" smtClean="0"/>
              <a:t> </a:t>
            </a:r>
            <a:r>
              <a:rPr lang="en-US" sz="2600" dirty="0" err="1" smtClean="0"/>
              <a:t>una</a:t>
            </a:r>
            <a:r>
              <a:rPr lang="en-US" sz="2600" dirty="0" smtClean="0"/>
              <a:t> </a:t>
            </a:r>
            <a:r>
              <a:rPr lang="en-US" sz="2600" dirty="0" err="1" smtClean="0"/>
              <a:t>sezione</a:t>
            </a:r>
            <a:r>
              <a:rPr lang="en-US" sz="2600" dirty="0" smtClean="0"/>
              <a:t> </a:t>
            </a:r>
            <a:r>
              <a:rPr lang="en-US" sz="2600" dirty="0" err="1" smtClean="0"/>
              <a:t>retta</a:t>
            </a:r>
            <a:r>
              <a:rPr lang="en-US" sz="2600" dirty="0" smtClean="0"/>
              <a:t> </a:t>
            </a:r>
            <a:r>
              <a:rPr lang="en-US" sz="2600" dirty="0" err="1" smtClean="0"/>
              <a:t>arbitraria</a:t>
            </a:r>
            <a:r>
              <a:rPr lang="en-US" sz="2600" dirty="0" smtClean="0"/>
              <a:t> </a:t>
            </a:r>
            <a:r>
              <a:rPr lang="en-US" sz="2600" dirty="0" err="1" smtClean="0"/>
              <a:t>che</a:t>
            </a:r>
            <a:r>
              <a:rPr lang="en-US" sz="2600" dirty="0" smtClean="0"/>
              <a:t> la </a:t>
            </a:r>
            <a:r>
              <a:rPr lang="en-US" sz="2600" dirty="0" err="1" smtClean="0"/>
              <a:t>divida</a:t>
            </a:r>
            <a:r>
              <a:rPr lang="en-US" sz="2600" dirty="0" smtClean="0"/>
              <a:t> </a:t>
            </a:r>
            <a:r>
              <a:rPr lang="en-US" sz="2600" dirty="0" err="1" smtClean="0"/>
              <a:t>idealmente</a:t>
            </a:r>
            <a:r>
              <a:rPr lang="en-US" sz="2600" dirty="0" smtClean="0"/>
              <a:t> in due </a:t>
            </a:r>
            <a:r>
              <a:rPr lang="en-US" sz="2600" dirty="0" err="1" smtClean="0"/>
              <a:t>parti</a:t>
            </a:r>
            <a:endParaRPr lang="en-US" sz="2600" dirty="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n-US" sz="2600" dirty="0" smtClean="0"/>
          </a:p>
          <a:p>
            <a:pPr eaLnBrk="1" hangingPunct="1"/>
            <a:endParaRPr lang="en-US" sz="2600" dirty="0" smtClean="0"/>
          </a:p>
          <a:p>
            <a:pPr eaLnBrk="1" hangingPunct="1"/>
            <a:r>
              <a:rPr lang="en-US" sz="2600" dirty="0" smtClean="0"/>
              <a:t>La parte </a:t>
            </a:r>
            <a:r>
              <a:rPr lang="en-US" sz="2600" dirty="0" err="1" smtClean="0"/>
              <a:t>sinistra</a:t>
            </a:r>
            <a:r>
              <a:rPr lang="en-US" sz="2600" dirty="0" smtClean="0"/>
              <a:t> </a:t>
            </a:r>
            <a:r>
              <a:rPr lang="en-US" sz="2600" dirty="0" err="1" smtClean="0"/>
              <a:t>agisce</a:t>
            </a:r>
            <a:r>
              <a:rPr lang="en-US" sz="2600" dirty="0" smtClean="0"/>
              <a:t> </a:t>
            </a:r>
            <a:r>
              <a:rPr lang="en-US" sz="2600" dirty="0" err="1" smtClean="0"/>
              <a:t>sulla</a:t>
            </a:r>
            <a:r>
              <a:rPr lang="en-US" sz="2600" dirty="0" smtClean="0"/>
              <a:t> parte </a:t>
            </a:r>
            <a:r>
              <a:rPr lang="en-US" sz="2600" dirty="0" err="1" smtClean="0"/>
              <a:t>destra</a:t>
            </a:r>
            <a:r>
              <a:rPr lang="en-US" sz="2600" dirty="0" smtClean="0"/>
              <a:t> con </a:t>
            </a:r>
            <a:r>
              <a:rPr lang="en-US" sz="2600" dirty="0" err="1" smtClean="0"/>
              <a:t>una</a:t>
            </a:r>
            <a:r>
              <a:rPr lang="en-US" sz="2600" dirty="0" smtClean="0"/>
              <a:t> </a:t>
            </a:r>
            <a:r>
              <a:rPr lang="en-US" sz="2600" dirty="0" err="1" smtClean="0"/>
              <a:t>forza</a:t>
            </a:r>
            <a:r>
              <a:rPr lang="en-US" sz="2600" dirty="0" smtClean="0"/>
              <a:t> </a:t>
            </a:r>
            <a:r>
              <a:rPr lang="en-US" sz="2600" i="1" dirty="0" err="1" smtClean="0"/>
              <a:t>f</a:t>
            </a:r>
            <a:r>
              <a:rPr lang="en-US" sz="2600" i="1" baseline="-25000" dirty="0" err="1" smtClean="0"/>
              <a:t>s</a:t>
            </a:r>
            <a:r>
              <a:rPr lang="en-US" sz="2600" dirty="0" smtClean="0"/>
              <a:t> e la parte </a:t>
            </a:r>
            <a:r>
              <a:rPr lang="en-US" sz="2600" dirty="0" err="1" smtClean="0"/>
              <a:t>destra</a:t>
            </a:r>
            <a:r>
              <a:rPr lang="en-US" sz="2600" dirty="0" smtClean="0"/>
              <a:t> </a:t>
            </a:r>
            <a:r>
              <a:rPr lang="en-US" sz="2600" dirty="0" err="1" smtClean="0"/>
              <a:t>agisce</a:t>
            </a:r>
            <a:r>
              <a:rPr lang="en-US" sz="2600" dirty="0" smtClean="0"/>
              <a:t> </a:t>
            </a:r>
            <a:r>
              <a:rPr lang="en-US" sz="2600" dirty="0" err="1" smtClean="0"/>
              <a:t>su</a:t>
            </a:r>
            <a:r>
              <a:rPr lang="en-US" sz="2600" dirty="0" smtClean="0"/>
              <a:t> </a:t>
            </a:r>
            <a:r>
              <a:rPr lang="en-US" sz="2600" dirty="0" err="1" smtClean="0"/>
              <a:t>quella</a:t>
            </a:r>
            <a:r>
              <a:rPr lang="en-US" sz="2600" dirty="0" smtClean="0"/>
              <a:t> </a:t>
            </a:r>
            <a:r>
              <a:rPr lang="en-US" sz="2600" dirty="0" err="1" smtClean="0"/>
              <a:t>sinistra</a:t>
            </a:r>
            <a:r>
              <a:rPr lang="en-US" sz="2600" dirty="0" smtClean="0"/>
              <a:t> con </a:t>
            </a:r>
            <a:r>
              <a:rPr lang="en-US" sz="2600" dirty="0" err="1" smtClean="0"/>
              <a:t>una</a:t>
            </a:r>
            <a:r>
              <a:rPr lang="en-US" sz="2600" dirty="0" smtClean="0"/>
              <a:t> </a:t>
            </a:r>
            <a:r>
              <a:rPr lang="en-US" sz="2600" dirty="0" err="1" smtClean="0"/>
              <a:t>forza</a:t>
            </a:r>
            <a:r>
              <a:rPr lang="en-US" sz="2600" dirty="0" smtClean="0"/>
              <a:t> </a:t>
            </a:r>
            <a:r>
              <a:rPr lang="en-US" sz="2600" i="1" dirty="0" err="1" smtClean="0"/>
              <a:t>f</a:t>
            </a:r>
            <a:r>
              <a:rPr lang="en-US" sz="2600" i="1" baseline="-25000" dirty="0" err="1" smtClean="0"/>
              <a:t>d</a:t>
            </a:r>
            <a:r>
              <a:rPr lang="en-US" sz="2600" dirty="0" smtClean="0"/>
              <a:t> </a:t>
            </a:r>
            <a:r>
              <a:rPr lang="en-US" sz="2600" dirty="0" err="1" smtClean="0"/>
              <a:t>uguale</a:t>
            </a:r>
            <a:r>
              <a:rPr lang="en-US" sz="2600" dirty="0" smtClean="0"/>
              <a:t> e </a:t>
            </a:r>
            <a:r>
              <a:rPr lang="en-US" sz="2600" dirty="0" err="1" smtClean="0"/>
              <a:t>contraria</a:t>
            </a:r>
            <a:r>
              <a:rPr lang="en-US" sz="2600" dirty="0" smtClean="0"/>
              <a:t>, per la 3</a:t>
            </a:r>
            <a:r>
              <a:rPr lang="en-US" sz="2600" baseline="30000" dirty="0" smtClean="0"/>
              <a:t>a</a:t>
            </a:r>
            <a:r>
              <a:rPr lang="en-US" sz="2600" dirty="0" smtClean="0"/>
              <a:t> </a:t>
            </a:r>
            <a:r>
              <a:rPr lang="en-US" sz="2600" dirty="0" err="1" smtClean="0"/>
              <a:t>legge</a:t>
            </a:r>
            <a:r>
              <a:rPr lang="en-US" sz="2600" dirty="0" smtClean="0"/>
              <a:t> di Newton, a </a:t>
            </a:r>
            <a:r>
              <a:rPr lang="en-US" sz="2600" i="1" dirty="0" err="1" smtClean="0"/>
              <a:t>f</a:t>
            </a:r>
            <a:r>
              <a:rPr lang="en-US" sz="2600" i="1" baseline="-25000" dirty="0" err="1" smtClean="0"/>
              <a:t>s</a:t>
            </a:r>
            <a:r>
              <a:rPr lang="en-US" sz="2600" dirty="0" smtClean="0"/>
              <a:t> </a:t>
            </a:r>
          </a:p>
          <a:p>
            <a:pPr eaLnBrk="1" hangingPunct="1"/>
            <a:r>
              <a:rPr lang="en-US" sz="2600" dirty="0" smtClean="0"/>
              <a:t>In </a:t>
            </a:r>
            <a:r>
              <a:rPr lang="en-US" sz="2600" dirty="0" err="1" smtClean="0"/>
              <a:t>condizioni</a:t>
            </a:r>
            <a:r>
              <a:rPr lang="en-US" sz="2600" dirty="0" smtClean="0"/>
              <a:t> </a:t>
            </a:r>
            <a:r>
              <a:rPr lang="en-US" sz="2600" dirty="0" err="1" smtClean="0"/>
              <a:t>statiche</a:t>
            </a:r>
            <a:r>
              <a:rPr lang="en-US" sz="2600" dirty="0" smtClean="0"/>
              <a:t> </a:t>
            </a:r>
          </a:p>
        </p:txBody>
      </p:sp>
      <p:grpSp>
        <p:nvGrpSpPr>
          <p:cNvPr id="2053" name="Gruppo 17"/>
          <p:cNvGrpSpPr>
            <a:grpSpLocks/>
          </p:cNvGrpSpPr>
          <p:nvPr/>
        </p:nvGrpSpPr>
        <p:grpSpPr bwMode="auto">
          <a:xfrm>
            <a:off x="1824037" y="3789040"/>
            <a:ext cx="5681663" cy="723900"/>
            <a:chOff x="1781206" y="3286124"/>
            <a:chExt cx="5681651" cy="723349"/>
          </a:xfrm>
        </p:grpSpPr>
        <p:sp>
          <p:nvSpPr>
            <p:cNvPr id="4" name="Rettangolo 3"/>
            <p:cNvSpPr/>
            <p:nvPr/>
          </p:nvSpPr>
          <p:spPr>
            <a:xfrm>
              <a:off x="2781329" y="3500274"/>
              <a:ext cx="3643305" cy="285533"/>
            </a:xfrm>
            <a:prstGeom prst="rect">
              <a:avLst/>
            </a:prstGeom>
            <a:solidFill>
              <a:srgbClr val="0070C0"/>
            </a:solidFill>
            <a:ln w="12700"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6" name="Connettore 1 5"/>
            <p:cNvCxnSpPr/>
            <p:nvPr/>
          </p:nvCxnSpPr>
          <p:spPr>
            <a:xfrm rot="5400000">
              <a:off x="3282455" y="3642246"/>
              <a:ext cx="713831" cy="1588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ttore 2 7"/>
            <p:cNvCxnSpPr>
              <a:stCxn id="4" idx="3"/>
            </p:cNvCxnSpPr>
            <p:nvPr/>
          </p:nvCxnSpPr>
          <p:spPr>
            <a:xfrm>
              <a:off x="6424634" y="3643040"/>
              <a:ext cx="642936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ttore 2 9"/>
            <p:cNvCxnSpPr/>
            <p:nvPr/>
          </p:nvCxnSpPr>
          <p:spPr>
            <a:xfrm flipH="1">
              <a:off x="2138393" y="3643040"/>
              <a:ext cx="642936" cy="158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9" name="CasellaDiTesto 10"/>
            <p:cNvSpPr txBox="1">
              <a:spLocks noChangeArrowheads="1"/>
            </p:cNvSpPr>
            <p:nvPr/>
          </p:nvSpPr>
          <p:spPr bwMode="auto">
            <a:xfrm>
              <a:off x="7139008" y="3428890"/>
              <a:ext cx="323849" cy="366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</a:t>
              </a:r>
            </a:p>
          </p:txBody>
        </p:sp>
        <p:sp>
          <p:nvSpPr>
            <p:cNvPr id="2060" name="CasellaDiTesto 11"/>
            <p:cNvSpPr txBox="1">
              <a:spLocks noChangeArrowheads="1"/>
            </p:cNvSpPr>
            <p:nvPr/>
          </p:nvSpPr>
          <p:spPr bwMode="auto">
            <a:xfrm>
              <a:off x="1781206" y="3428890"/>
              <a:ext cx="323849" cy="366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</a:t>
              </a:r>
            </a:p>
          </p:txBody>
        </p:sp>
        <p:cxnSp>
          <p:nvCxnSpPr>
            <p:cNvPr id="13" name="Connettore 2 12"/>
            <p:cNvCxnSpPr/>
            <p:nvPr/>
          </p:nvCxnSpPr>
          <p:spPr>
            <a:xfrm flipH="1">
              <a:off x="3000403" y="3643040"/>
              <a:ext cx="642937" cy="15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2 13"/>
            <p:cNvCxnSpPr/>
            <p:nvPr/>
          </p:nvCxnSpPr>
          <p:spPr>
            <a:xfrm>
              <a:off x="3643340" y="3643040"/>
              <a:ext cx="642936" cy="15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3" name="CasellaDiTesto 14"/>
            <p:cNvSpPr txBox="1">
              <a:spLocks noChangeArrowheads="1"/>
            </p:cNvSpPr>
            <p:nvPr/>
          </p:nvSpPr>
          <p:spPr bwMode="auto">
            <a:xfrm>
              <a:off x="3143278" y="3643040"/>
              <a:ext cx="323850" cy="366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</a:t>
              </a:r>
              <a:r>
                <a:rPr lang="en-US" i="1" baseline="-25000">
                  <a:latin typeface="Calibri" panose="020F0502020204030204" pitchFamily="34" charset="0"/>
                </a:rPr>
                <a:t>s</a:t>
              </a:r>
            </a:p>
          </p:txBody>
        </p:sp>
        <p:sp>
          <p:nvSpPr>
            <p:cNvPr id="2064" name="CasellaDiTesto 15"/>
            <p:cNvSpPr txBox="1">
              <a:spLocks noChangeArrowheads="1"/>
            </p:cNvSpPr>
            <p:nvPr/>
          </p:nvSpPr>
          <p:spPr bwMode="auto">
            <a:xfrm>
              <a:off x="3786214" y="3643040"/>
              <a:ext cx="331787" cy="366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</a:t>
              </a:r>
              <a:r>
                <a:rPr lang="en-US" i="1" baseline="-25000">
                  <a:latin typeface="Calibri" panose="020F0502020204030204" pitchFamily="34" charset="0"/>
                </a:rPr>
                <a:t>d</a:t>
              </a:r>
            </a:p>
          </p:txBody>
        </p:sp>
      </p:grpSp>
      <p:graphicFrame>
        <p:nvGraphicFramePr>
          <p:cNvPr id="20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2812723"/>
              </p:ext>
            </p:extLst>
          </p:nvPr>
        </p:nvGraphicFramePr>
        <p:xfrm>
          <a:off x="4645818" y="6310313"/>
          <a:ext cx="155733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4" name="Equazione" r:id="rId3" imgW="749160" imgH="228600" progId="Equation.3">
                  <p:embed/>
                </p:oleObj>
              </mc:Choice>
              <mc:Fallback>
                <p:oleObj name="Equazione" r:id="rId3" imgW="7491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5818" y="6310313"/>
                        <a:ext cx="155733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639E3B6-3DAA-4379-B6CC-5225623A6737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01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Sforzo </a:t>
            </a:r>
          </a:p>
        </p:txBody>
      </p:sp>
      <p:sp>
        <p:nvSpPr>
          <p:cNvPr id="307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err="1" smtClean="0"/>
              <a:t>Detta</a:t>
            </a:r>
            <a:r>
              <a:rPr lang="en-US" sz="2800" dirty="0" smtClean="0"/>
              <a:t> </a:t>
            </a:r>
            <a:r>
              <a:rPr lang="en-US" sz="2800" i="1" dirty="0" smtClean="0"/>
              <a:t>A</a:t>
            </a:r>
            <a:r>
              <a:rPr lang="en-US" sz="2800" dirty="0" smtClean="0"/>
              <a:t> </a:t>
            </a:r>
            <a:r>
              <a:rPr lang="en-US" sz="2800" dirty="0" err="1" smtClean="0"/>
              <a:t>l’area</a:t>
            </a:r>
            <a:r>
              <a:rPr lang="en-US" sz="2800" dirty="0" smtClean="0"/>
              <a:t> </a:t>
            </a:r>
            <a:r>
              <a:rPr lang="en-US" sz="2800" dirty="0" err="1" smtClean="0"/>
              <a:t>della</a:t>
            </a:r>
            <a:r>
              <a:rPr lang="en-US" sz="2800" dirty="0" smtClean="0"/>
              <a:t> </a:t>
            </a:r>
            <a:r>
              <a:rPr lang="en-US" sz="2800" dirty="0" err="1" smtClean="0"/>
              <a:t>sezione</a:t>
            </a:r>
            <a:r>
              <a:rPr lang="en-US" sz="2800" dirty="0" smtClean="0"/>
              <a:t> </a:t>
            </a:r>
            <a:r>
              <a:rPr lang="en-US" sz="2800" dirty="0" err="1" smtClean="0"/>
              <a:t>retta</a:t>
            </a:r>
            <a:r>
              <a:rPr lang="en-US" sz="2800" dirty="0" smtClean="0"/>
              <a:t> </a:t>
            </a:r>
            <a:r>
              <a:rPr lang="en-US" sz="2800" dirty="0" err="1" smtClean="0"/>
              <a:t>della</a:t>
            </a:r>
            <a:r>
              <a:rPr lang="en-US" sz="2800" dirty="0" smtClean="0"/>
              <a:t> </a:t>
            </a:r>
            <a:r>
              <a:rPr lang="en-US" sz="2800" dirty="0" err="1" smtClean="0"/>
              <a:t>sbarra</a:t>
            </a:r>
            <a:r>
              <a:rPr lang="en-US" sz="2800" dirty="0" smtClean="0"/>
              <a:t>,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definisce</a:t>
            </a:r>
            <a:r>
              <a:rPr lang="en-US" sz="2800" dirty="0" smtClean="0"/>
              <a:t> </a:t>
            </a:r>
            <a:r>
              <a:rPr lang="en-US" sz="2800" u="sng" dirty="0" err="1" smtClean="0"/>
              <a:t>sforzo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rapport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err="1" smtClean="0"/>
              <a:t>Nel</a:t>
            </a:r>
            <a:r>
              <a:rPr lang="en-US" sz="2800" dirty="0" smtClean="0"/>
              <a:t> </a:t>
            </a:r>
            <a:r>
              <a:rPr lang="en-US" sz="2800" dirty="0" err="1" smtClean="0"/>
              <a:t>caso</a:t>
            </a:r>
            <a:r>
              <a:rPr lang="en-US" sz="2800" dirty="0" smtClean="0"/>
              <a:t> </a:t>
            </a:r>
            <a:r>
              <a:rPr lang="en-US" sz="2800" dirty="0" err="1" smtClean="0"/>
              <a:t>della</a:t>
            </a:r>
            <a:r>
              <a:rPr lang="en-US" sz="2800" dirty="0" smtClean="0"/>
              <a:t> </a:t>
            </a:r>
            <a:r>
              <a:rPr lang="en-US" sz="2800" dirty="0" err="1" smtClean="0"/>
              <a:t>sbarra</a:t>
            </a:r>
            <a:r>
              <a:rPr lang="en-US" sz="2800" dirty="0" smtClean="0"/>
              <a:t> lo </a:t>
            </a:r>
            <a:r>
              <a:rPr lang="en-US" sz="2800" dirty="0" err="1" smtClean="0"/>
              <a:t>sforzo</a:t>
            </a:r>
            <a:r>
              <a:rPr lang="en-US" sz="2800" dirty="0" smtClean="0"/>
              <a:t> è </a:t>
            </a:r>
            <a:r>
              <a:rPr lang="en-US" sz="2800" u="sng" dirty="0" err="1" smtClean="0"/>
              <a:t>longitudinale</a:t>
            </a:r>
            <a:r>
              <a:rPr lang="en-US" sz="2800" u="sng" dirty="0" smtClean="0"/>
              <a:t> e di </a:t>
            </a:r>
            <a:r>
              <a:rPr lang="en-US" sz="2800" u="sng" dirty="0" err="1" smtClean="0"/>
              <a:t>trazione</a:t>
            </a:r>
            <a:endParaRPr lang="en-US" sz="2800" dirty="0" smtClean="0"/>
          </a:p>
          <a:p>
            <a:pPr eaLnBrk="1" hangingPunct="1"/>
            <a:r>
              <a:rPr lang="en-US" sz="2800" dirty="0" err="1" smtClean="0"/>
              <a:t>Nel</a:t>
            </a:r>
            <a:r>
              <a:rPr lang="en-US" sz="2800" dirty="0" smtClean="0"/>
              <a:t> </a:t>
            </a:r>
            <a:r>
              <a:rPr lang="en-US" sz="2800" dirty="0" err="1" smtClean="0"/>
              <a:t>caso</a:t>
            </a:r>
            <a:r>
              <a:rPr lang="en-US" sz="2800" dirty="0" smtClean="0"/>
              <a:t> le </a:t>
            </a:r>
            <a:r>
              <a:rPr lang="en-US" sz="2800" dirty="0" err="1" smtClean="0"/>
              <a:t>forze</a:t>
            </a:r>
            <a:r>
              <a:rPr lang="en-US" sz="2800" dirty="0" smtClean="0"/>
              <a:t> </a:t>
            </a:r>
            <a:r>
              <a:rPr lang="en-US" sz="2800" dirty="0" err="1" smtClean="0"/>
              <a:t>esterne</a:t>
            </a:r>
            <a:r>
              <a:rPr lang="en-US" sz="2800" dirty="0" smtClean="0"/>
              <a:t> </a:t>
            </a:r>
            <a:r>
              <a:rPr lang="en-US" sz="2800" dirty="0" err="1" smtClean="0"/>
              <a:t>agissero</a:t>
            </a:r>
            <a:r>
              <a:rPr lang="en-US" sz="2800" dirty="0" smtClean="0"/>
              <a:t> non in </a:t>
            </a:r>
            <a:r>
              <a:rPr lang="en-US" sz="2800" dirty="0" err="1" smtClean="0"/>
              <a:t>trazione</a:t>
            </a:r>
            <a:r>
              <a:rPr lang="en-US" sz="2800" dirty="0" smtClean="0"/>
              <a:t>, ma in </a:t>
            </a:r>
            <a:r>
              <a:rPr lang="en-US" sz="2800" dirty="0" err="1" smtClean="0"/>
              <a:t>compressione</a:t>
            </a:r>
            <a:r>
              <a:rPr lang="en-US" sz="2800" dirty="0" smtClean="0"/>
              <a:t>, </a:t>
            </a:r>
            <a:r>
              <a:rPr lang="en-US" sz="2800" dirty="0" err="1" smtClean="0"/>
              <a:t>avremmo</a:t>
            </a:r>
            <a:r>
              <a:rPr lang="en-US" sz="2800" dirty="0" smtClean="0"/>
              <a:t> un </a:t>
            </a:r>
            <a:r>
              <a:rPr lang="en-US" sz="2800" dirty="0" err="1" smtClean="0"/>
              <a:t>corrispondente</a:t>
            </a:r>
            <a:r>
              <a:rPr lang="en-US" sz="2800" dirty="0" smtClean="0"/>
              <a:t> </a:t>
            </a:r>
            <a:r>
              <a:rPr lang="en-US" sz="2800" dirty="0" err="1" smtClean="0"/>
              <a:t>sforzo</a:t>
            </a:r>
            <a:r>
              <a:rPr lang="en-US" sz="2800" dirty="0" smtClean="0"/>
              <a:t> </a:t>
            </a:r>
            <a:r>
              <a:rPr lang="en-US" sz="2800" u="sng" dirty="0" err="1" smtClean="0"/>
              <a:t>longitudinale</a:t>
            </a:r>
            <a:r>
              <a:rPr lang="en-US" sz="2800" u="sng" dirty="0" smtClean="0"/>
              <a:t> di </a:t>
            </a:r>
            <a:r>
              <a:rPr lang="en-US" sz="2800" u="sng" dirty="0" err="1" smtClean="0"/>
              <a:t>compressione</a:t>
            </a:r>
            <a:endParaRPr lang="en-US" sz="2800" dirty="0" smtClean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7464704"/>
              </p:ext>
            </p:extLst>
          </p:nvPr>
        </p:nvGraphicFramePr>
        <p:xfrm>
          <a:off x="4211960" y="2924944"/>
          <a:ext cx="14351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8" name="Equazione" r:id="rId3" imgW="583920" imgH="215640" progId="Equation.3">
                  <p:embed/>
                </p:oleObj>
              </mc:Choice>
              <mc:Fallback>
                <p:oleObj name="Equazione" r:id="rId3" imgW="5839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960" y="2924944"/>
                        <a:ext cx="14351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94A8C7F-B77F-4FA2-A52E-3C7B182DCF10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55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Deformazione </a:t>
            </a:r>
          </a:p>
        </p:txBody>
      </p:sp>
      <p:sp>
        <p:nvSpPr>
          <p:cNvPr id="410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err="1" smtClean="0"/>
              <a:t>Dalla</a:t>
            </a:r>
            <a:r>
              <a:rPr lang="en-US" sz="2800" dirty="0" smtClean="0"/>
              <a:t> </a:t>
            </a:r>
            <a:r>
              <a:rPr lang="en-US" sz="2800" dirty="0" err="1" smtClean="0"/>
              <a:t>legge</a:t>
            </a:r>
            <a:r>
              <a:rPr lang="en-US" sz="2800" dirty="0" smtClean="0"/>
              <a:t> di Hooke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vede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tanto</a:t>
            </a:r>
            <a:r>
              <a:rPr lang="en-US" sz="2800" dirty="0" smtClean="0"/>
              <a:t> </a:t>
            </a:r>
            <a:r>
              <a:rPr lang="en-US" sz="2800" dirty="0" err="1" smtClean="0"/>
              <a:t>maggiore</a:t>
            </a:r>
            <a:r>
              <a:rPr lang="en-US" sz="2800" dirty="0" smtClean="0"/>
              <a:t> è la </a:t>
            </a:r>
            <a:r>
              <a:rPr lang="en-US" sz="2800" dirty="0" err="1" smtClean="0"/>
              <a:t>lunghezza</a:t>
            </a:r>
            <a:r>
              <a:rPr lang="en-US" sz="2800" dirty="0" smtClean="0"/>
              <a:t> a </a:t>
            </a:r>
            <a:r>
              <a:rPr lang="en-US" sz="2800" dirty="0" err="1" smtClean="0"/>
              <a:t>riposo</a:t>
            </a:r>
            <a:r>
              <a:rPr lang="en-US" sz="2800" dirty="0" smtClean="0"/>
              <a:t> </a:t>
            </a:r>
            <a:r>
              <a:rPr lang="en-US" sz="2800" i="1" dirty="0" smtClean="0"/>
              <a:t>l</a:t>
            </a:r>
            <a:r>
              <a:rPr lang="en-US" sz="2800" i="1" baseline="-25000" dirty="0" smtClean="0"/>
              <a:t>0</a:t>
            </a:r>
            <a:r>
              <a:rPr lang="en-US" sz="2800" dirty="0" smtClean="0"/>
              <a:t> </a:t>
            </a:r>
            <a:r>
              <a:rPr lang="en-US" sz="2800" dirty="0" err="1" smtClean="0"/>
              <a:t>della</a:t>
            </a:r>
            <a:r>
              <a:rPr lang="en-US" sz="2800" dirty="0" smtClean="0"/>
              <a:t> </a:t>
            </a:r>
            <a:r>
              <a:rPr lang="en-US" sz="2800" dirty="0" err="1" smtClean="0"/>
              <a:t>sbarra</a:t>
            </a:r>
            <a:r>
              <a:rPr lang="en-US" sz="2800" dirty="0" smtClean="0"/>
              <a:t>, </a:t>
            </a:r>
            <a:r>
              <a:rPr lang="en-US" sz="2800" dirty="0" err="1" smtClean="0"/>
              <a:t>tanto</a:t>
            </a:r>
            <a:r>
              <a:rPr lang="en-US" sz="2800" dirty="0" smtClean="0"/>
              <a:t> </a:t>
            </a:r>
            <a:r>
              <a:rPr lang="en-US" sz="2800" dirty="0" err="1" smtClean="0"/>
              <a:t>maggiore</a:t>
            </a:r>
            <a:r>
              <a:rPr lang="en-US" sz="2800" dirty="0" smtClean="0"/>
              <a:t> </a:t>
            </a:r>
            <a:r>
              <a:rPr lang="en-US" sz="2800" dirty="0" err="1" smtClean="0"/>
              <a:t>sarà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</a:t>
            </a:r>
            <a:r>
              <a:rPr lang="en-US" sz="2800" dirty="0" err="1" smtClean="0"/>
              <a:t>cambiamento</a:t>
            </a:r>
            <a:r>
              <a:rPr lang="en-US" sz="2800" dirty="0" smtClean="0"/>
              <a:t> </a:t>
            </a:r>
            <a:r>
              <a:rPr lang="en-US" sz="2800" dirty="0" err="1" smtClean="0"/>
              <a:t>prodotto</a:t>
            </a:r>
            <a:r>
              <a:rPr lang="en-US" sz="2800" dirty="0" smtClean="0"/>
              <a:t> da </a:t>
            </a:r>
            <a:r>
              <a:rPr lang="en-US" sz="2800" dirty="0" err="1" smtClean="0"/>
              <a:t>una</a:t>
            </a:r>
            <a:r>
              <a:rPr lang="en-US" sz="2800" dirty="0" smtClean="0"/>
              <a:t> data </a:t>
            </a:r>
            <a:r>
              <a:rPr lang="en-US" sz="2800" dirty="0" err="1" smtClean="0"/>
              <a:t>forza</a:t>
            </a:r>
            <a:r>
              <a:rPr lang="en-US" sz="2800" dirty="0" smtClean="0"/>
              <a:t> </a:t>
            </a:r>
            <a:r>
              <a:rPr lang="en-US" sz="2800" i="1" dirty="0" smtClean="0"/>
              <a:t>F</a:t>
            </a:r>
          </a:p>
          <a:p>
            <a:pPr eaLnBrk="1" hangingPunct="1">
              <a:lnSpc>
                <a:spcPct val="90000"/>
              </a:lnSpc>
            </a:pPr>
            <a:endParaRPr lang="en-US" sz="2800" i="1" dirty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Si </a:t>
            </a:r>
            <a:r>
              <a:rPr lang="en-US" sz="2800" dirty="0" err="1" smtClean="0"/>
              <a:t>definisce</a:t>
            </a:r>
            <a:r>
              <a:rPr lang="en-US" sz="2800" dirty="0" smtClean="0"/>
              <a:t> </a:t>
            </a:r>
            <a:r>
              <a:rPr lang="en-US" sz="2800" u="sng" dirty="0" err="1" smtClean="0"/>
              <a:t>deformazione</a:t>
            </a:r>
            <a:r>
              <a:rPr lang="en-US" sz="2800" dirty="0" smtClean="0"/>
              <a:t> la </a:t>
            </a:r>
            <a:r>
              <a:rPr lang="en-US" sz="2800" dirty="0" err="1" smtClean="0"/>
              <a:t>variazione</a:t>
            </a:r>
            <a:r>
              <a:rPr lang="en-US" sz="2800" dirty="0" smtClean="0"/>
              <a:t> di </a:t>
            </a:r>
            <a:r>
              <a:rPr lang="en-US" sz="2800" dirty="0" err="1" smtClean="0"/>
              <a:t>lunghezza</a:t>
            </a:r>
            <a:r>
              <a:rPr lang="en-US" sz="2800" dirty="0" smtClean="0"/>
              <a:t> per </a:t>
            </a:r>
            <a:r>
              <a:rPr lang="en-US" sz="2800" dirty="0" err="1" smtClean="0"/>
              <a:t>unità</a:t>
            </a:r>
            <a:r>
              <a:rPr lang="en-US" sz="2800" dirty="0" smtClean="0"/>
              <a:t> di </a:t>
            </a:r>
            <a:r>
              <a:rPr lang="en-US" sz="2800" dirty="0" err="1" smtClean="0"/>
              <a:t>lunghezza</a:t>
            </a:r>
            <a:r>
              <a:rPr lang="en-US" sz="2800" dirty="0" smtClean="0"/>
              <a:t>, </a:t>
            </a:r>
            <a:r>
              <a:rPr lang="en-US" sz="2800" dirty="0" err="1" smtClean="0"/>
              <a:t>cioè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</a:t>
            </a:r>
            <a:r>
              <a:rPr lang="en-US" sz="2800" dirty="0" err="1" smtClean="0"/>
              <a:t>rapporto</a:t>
            </a:r>
            <a:endParaRPr lang="en-US" sz="2800" dirty="0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244060"/>
              </p:ext>
            </p:extLst>
          </p:nvPr>
        </p:nvGraphicFramePr>
        <p:xfrm>
          <a:off x="3491880" y="5476064"/>
          <a:ext cx="2048451" cy="764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2" name="Equazione" r:id="rId3" imgW="583920" imgH="228600" progId="Equation.3">
                  <p:embed/>
                </p:oleObj>
              </mc:Choice>
              <mc:Fallback>
                <p:oleObj name="Equazione" r:id="rId3" imgW="5839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5476064"/>
                        <a:ext cx="2048451" cy="7646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85154AC-FB63-4D73-B1AF-936FA2FBC799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96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Deformazione </a:t>
            </a:r>
          </a:p>
        </p:txBody>
      </p:sp>
      <p:sp>
        <p:nvSpPr>
          <p:cNvPr id="410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err="1" smtClean="0"/>
              <a:t>Possiamo</a:t>
            </a:r>
            <a:r>
              <a:rPr lang="en-US" sz="2800" dirty="0" smtClean="0"/>
              <a:t> </a:t>
            </a:r>
            <a:r>
              <a:rPr lang="en-US" sz="2800" dirty="0" err="1" smtClean="0"/>
              <a:t>ora</a:t>
            </a:r>
            <a:r>
              <a:rPr lang="en-US" sz="2800" dirty="0" smtClean="0"/>
              <a:t> </a:t>
            </a:r>
            <a:r>
              <a:rPr lang="en-US" sz="2800" dirty="0" err="1" smtClean="0"/>
              <a:t>esprimere</a:t>
            </a:r>
            <a:r>
              <a:rPr lang="en-US" sz="2800" dirty="0" smtClean="0"/>
              <a:t> la </a:t>
            </a:r>
            <a:r>
              <a:rPr lang="en-US" sz="2800" dirty="0" err="1" smtClean="0"/>
              <a:t>legge</a:t>
            </a:r>
            <a:r>
              <a:rPr lang="en-US" sz="2800" dirty="0" smtClean="0"/>
              <a:t> di Hooke in termini di </a:t>
            </a:r>
            <a:r>
              <a:rPr lang="en-US" sz="2800" dirty="0" err="1" smtClean="0"/>
              <a:t>sforzo</a:t>
            </a:r>
            <a:r>
              <a:rPr lang="en-US" sz="2800" dirty="0" smtClean="0"/>
              <a:t> e </a:t>
            </a:r>
            <a:r>
              <a:rPr lang="en-US" sz="2800" dirty="0" err="1" smtClean="0"/>
              <a:t>deformazione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Con </a:t>
            </a:r>
            <a:r>
              <a:rPr lang="en-US" sz="2800" i="1" dirty="0" smtClean="0"/>
              <a:t>Y</a:t>
            </a:r>
            <a:r>
              <a:rPr lang="en-US" sz="2800" dirty="0" smtClean="0"/>
              <a:t> </a:t>
            </a:r>
            <a:r>
              <a:rPr lang="en-US" sz="2800" dirty="0" err="1" smtClean="0"/>
              <a:t>costante</a:t>
            </a:r>
            <a:r>
              <a:rPr lang="en-US" sz="2800" dirty="0" smtClean="0"/>
              <a:t> </a:t>
            </a:r>
            <a:r>
              <a:rPr lang="en-US" sz="2800" dirty="0" err="1" smtClean="0"/>
              <a:t>caratteristica</a:t>
            </a:r>
            <a:r>
              <a:rPr lang="en-US" sz="2800" dirty="0" smtClean="0"/>
              <a:t> del </a:t>
            </a:r>
            <a:r>
              <a:rPr lang="en-US" sz="2800" dirty="0" err="1" smtClean="0"/>
              <a:t>materiale</a:t>
            </a:r>
            <a:r>
              <a:rPr lang="en-US" sz="2800" dirty="0" smtClean="0"/>
              <a:t>, </a:t>
            </a:r>
            <a:r>
              <a:rPr lang="en-US" sz="2800" dirty="0" err="1" smtClean="0"/>
              <a:t>detta</a:t>
            </a:r>
            <a:r>
              <a:rPr lang="en-US" sz="2800" dirty="0" smtClean="0"/>
              <a:t> </a:t>
            </a:r>
            <a:r>
              <a:rPr lang="en-US" sz="2800" u="sng" dirty="0" smtClean="0"/>
              <a:t>modulo di Young</a:t>
            </a:r>
          </a:p>
        </p:txBody>
      </p:sp>
      <p:graphicFrame>
        <p:nvGraphicFramePr>
          <p:cNvPr id="409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2471968"/>
              </p:ext>
            </p:extLst>
          </p:nvPr>
        </p:nvGraphicFramePr>
        <p:xfrm>
          <a:off x="2627784" y="4653136"/>
          <a:ext cx="3635375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6" name="Equazione" r:id="rId3" imgW="1726920" imgH="431640" progId="Equation.3">
                  <p:embed/>
                </p:oleObj>
              </mc:Choice>
              <mc:Fallback>
                <p:oleObj name="Equazione" r:id="rId3" imgW="172692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4653136"/>
                        <a:ext cx="3635375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85154AC-FB63-4D73-B1AF-936FA2FBC799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92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</a:t>
            </a:r>
          </a:p>
        </p:txBody>
      </p:sp>
      <p:sp>
        <p:nvSpPr>
          <p:cNvPr id="18435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8134672" cy="4114800"/>
          </a:xfrm>
        </p:spPr>
        <p:txBody>
          <a:bodyPr/>
          <a:lstStyle/>
          <a:p>
            <a:pPr eaLnBrk="1" hangingPunct="1"/>
            <a:r>
              <a:rPr lang="en-US" dirty="0" smtClean="0"/>
              <a:t>La </a:t>
            </a:r>
            <a:r>
              <a:rPr lang="en-US" dirty="0" err="1" smtClean="0"/>
              <a:t>legge</a:t>
            </a:r>
            <a:r>
              <a:rPr lang="en-US" dirty="0" smtClean="0"/>
              <a:t> di Hooke </a:t>
            </a:r>
            <a:r>
              <a:rPr lang="en-US" dirty="0" err="1" smtClean="0"/>
              <a:t>scritta</a:t>
            </a:r>
            <a:r>
              <a:rPr lang="en-US" dirty="0" smtClean="0"/>
              <a:t> </a:t>
            </a:r>
            <a:r>
              <a:rPr lang="en-US" dirty="0" err="1" smtClean="0"/>
              <a:t>nella</a:t>
            </a:r>
            <a:r>
              <a:rPr lang="en-US" dirty="0" smtClean="0"/>
              <a:t> forma</a:t>
            </a:r>
          </a:p>
          <a:p>
            <a:pPr lvl="1" eaLnBrk="1" hangingPunct="1">
              <a:buFont typeface="Arial" panose="020B0604020202020204" pitchFamily="34" charset="0"/>
              <a:buNone/>
            </a:pPr>
            <a:r>
              <a:rPr lang="en-US" b="1" i="1" dirty="0" err="1" smtClean="0">
                <a:solidFill>
                  <a:schemeClr val="hlink"/>
                </a:solidFill>
                <a:latin typeface="Arial" panose="020B0604020202020204" pitchFamily="34" charset="0"/>
              </a:rPr>
              <a:t>sforzo</a:t>
            </a:r>
            <a:r>
              <a:rPr lang="en-US" b="1" i="1" dirty="0" smtClean="0">
                <a:solidFill>
                  <a:schemeClr val="hlink"/>
                </a:solidFill>
                <a:latin typeface="Arial" panose="020B0604020202020204" pitchFamily="34" charset="0"/>
              </a:rPr>
              <a:t>=modulo di </a:t>
            </a:r>
            <a:r>
              <a:rPr lang="en-US" b="1" i="1" dirty="0" err="1" smtClean="0">
                <a:solidFill>
                  <a:schemeClr val="hlink"/>
                </a:solidFill>
                <a:latin typeface="Arial" panose="020B0604020202020204" pitchFamily="34" charset="0"/>
              </a:rPr>
              <a:t>elasticità</a:t>
            </a:r>
            <a:r>
              <a:rPr lang="en-US" b="1" i="1" dirty="0" smtClean="0">
                <a:solidFill>
                  <a:schemeClr val="hlink"/>
                </a:solidFill>
                <a:latin typeface="Arial" panose="020B0604020202020204" pitchFamily="34" charset="0"/>
              </a:rPr>
              <a:t> x </a:t>
            </a:r>
            <a:r>
              <a:rPr lang="en-US" b="1" i="1" dirty="0" err="1" smtClean="0">
                <a:solidFill>
                  <a:schemeClr val="hlink"/>
                </a:solidFill>
                <a:latin typeface="Arial" panose="020B0604020202020204" pitchFamily="34" charset="0"/>
              </a:rPr>
              <a:t>deformazione</a:t>
            </a:r>
            <a:r>
              <a:rPr lang="en-US" dirty="0" smtClean="0"/>
              <a:t>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dirty="0" smtClean="0"/>
              <a:t>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dirty="0" smtClean="0"/>
              <a:t>  è </a:t>
            </a:r>
            <a:r>
              <a:rPr lang="en-US" dirty="0" err="1" smtClean="0"/>
              <a:t>valida</a:t>
            </a:r>
            <a:r>
              <a:rPr lang="en-US" dirty="0" smtClean="0"/>
              <a:t> </a:t>
            </a:r>
            <a:r>
              <a:rPr lang="en-US" dirty="0" err="1" smtClean="0"/>
              <a:t>anche</a:t>
            </a:r>
            <a:r>
              <a:rPr lang="en-US" dirty="0" smtClean="0"/>
              <a:t> per </a:t>
            </a:r>
            <a:r>
              <a:rPr lang="en-US" dirty="0" err="1" smtClean="0"/>
              <a:t>altri</a:t>
            </a:r>
            <a:r>
              <a:rPr lang="en-US" dirty="0" smtClean="0"/>
              <a:t> tipi di </a:t>
            </a:r>
            <a:r>
              <a:rPr lang="en-US" dirty="0" err="1" smtClean="0"/>
              <a:t>deformazione</a:t>
            </a:r>
            <a:r>
              <a:rPr lang="en-US" dirty="0" smtClean="0"/>
              <a:t> </a:t>
            </a:r>
            <a:r>
              <a:rPr lang="en-US" dirty="0" err="1" smtClean="0"/>
              <a:t>elastica</a:t>
            </a:r>
            <a:endParaRPr lang="en-US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629710C-7322-4DE3-8EEF-BFA317583FE2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04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 di volume</a:t>
            </a:r>
          </a:p>
        </p:txBody>
      </p:sp>
      <p:sp>
        <p:nvSpPr>
          <p:cNvPr id="512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È </a:t>
            </a:r>
            <a:r>
              <a:rPr lang="en-US" sz="2800" dirty="0" err="1" smtClean="0"/>
              <a:t>relativa</a:t>
            </a:r>
            <a:r>
              <a:rPr lang="en-US" sz="2800" dirty="0" smtClean="0"/>
              <a:t> ad </a:t>
            </a:r>
            <a:r>
              <a:rPr lang="en-US" sz="2800" dirty="0" err="1" smtClean="0"/>
              <a:t>una</a:t>
            </a:r>
            <a:r>
              <a:rPr lang="en-US" sz="2800" dirty="0" smtClean="0"/>
              <a:t> </a:t>
            </a:r>
            <a:r>
              <a:rPr lang="en-US" sz="2800" dirty="0" err="1" smtClean="0"/>
              <a:t>variazione</a:t>
            </a:r>
            <a:r>
              <a:rPr lang="en-US" sz="2800" dirty="0" smtClean="0"/>
              <a:t> di volume, ma non di forma, del </a:t>
            </a:r>
            <a:r>
              <a:rPr lang="en-US" sz="2800" dirty="0" err="1" smtClean="0"/>
              <a:t>corpo</a:t>
            </a:r>
            <a:endParaRPr lang="en-US" sz="2800" dirty="0" smtClean="0"/>
          </a:p>
          <a:p>
            <a:pPr eaLnBrk="1" hangingPunct="1"/>
            <a:r>
              <a:rPr lang="en-US" sz="2800" dirty="0" smtClean="0"/>
              <a:t>La </a:t>
            </a:r>
            <a:r>
              <a:rPr lang="en-US" sz="2800" dirty="0" err="1" smtClean="0"/>
              <a:t>deformazione</a:t>
            </a:r>
            <a:r>
              <a:rPr lang="en-US" sz="2800" dirty="0" smtClean="0"/>
              <a:t> è </a:t>
            </a:r>
            <a:r>
              <a:rPr lang="en-US" sz="2800" dirty="0" err="1" smtClean="0"/>
              <a:t>ora</a:t>
            </a:r>
            <a:r>
              <a:rPr lang="en-US" sz="2800" dirty="0" smtClean="0"/>
              <a:t> </a:t>
            </a:r>
            <a:r>
              <a:rPr lang="en-US" sz="2800" dirty="0" err="1" smtClean="0"/>
              <a:t>definita</a:t>
            </a:r>
            <a:r>
              <a:rPr lang="en-US" sz="2800" dirty="0" smtClean="0"/>
              <a:t> </a:t>
            </a:r>
            <a:r>
              <a:rPr lang="en-US" sz="2800" dirty="0" err="1" smtClean="0"/>
              <a:t>relativamente</a:t>
            </a:r>
            <a:r>
              <a:rPr lang="en-US" sz="2800" dirty="0" smtClean="0"/>
              <a:t> al volume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Lo </a:t>
            </a:r>
            <a:r>
              <a:rPr lang="en-US" sz="2800" dirty="0" err="1" smtClean="0"/>
              <a:t>sforzo</a:t>
            </a:r>
            <a:r>
              <a:rPr lang="en-US" sz="2800" dirty="0" smtClean="0"/>
              <a:t> </a:t>
            </a:r>
            <a:r>
              <a:rPr lang="en-US" sz="2800" dirty="0" err="1" smtClean="0"/>
              <a:t>prende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</a:t>
            </a:r>
            <a:r>
              <a:rPr lang="en-US" sz="2800" dirty="0" err="1" smtClean="0"/>
              <a:t>nome</a:t>
            </a:r>
            <a:r>
              <a:rPr lang="en-US" sz="2800" dirty="0" smtClean="0"/>
              <a:t> di </a:t>
            </a:r>
            <a:r>
              <a:rPr lang="en-US" sz="2800" dirty="0" err="1" smtClean="0"/>
              <a:t>pressione</a:t>
            </a:r>
            <a:r>
              <a:rPr lang="en-US" sz="2800" dirty="0" smtClean="0"/>
              <a:t>:</a:t>
            </a:r>
          </a:p>
          <a:p>
            <a:pPr eaLnBrk="1" hangingPunct="1"/>
            <a:endParaRPr lang="en-US" sz="2800" dirty="0" smtClean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7296690"/>
              </p:ext>
            </p:extLst>
          </p:nvPr>
        </p:nvGraphicFramePr>
        <p:xfrm>
          <a:off x="4002881" y="3781425"/>
          <a:ext cx="1138237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8" name="Equazione" r:id="rId3" imgW="457200" imgH="228600" progId="Equation.3">
                  <p:embed/>
                </p:oleObj>
              </mc:Choice>
              <mc:Fallback>
                <p:oleObj name="Equazione" r:id="rId3" imgW="457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881" y="3781425"/>
                        <a:ext cx="1138237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7490441"/>
              </p:ext>
            </p:extLst>
          </p:nvPr>
        </p:nvGraphicFramePr>
        <p:xfrm>
          <a:off x="3819425" y="5301208"/>
          <a:ext cx="13239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9" name="Equazione" r:id="rId5" imgW="571320" imgH="215640" progId="Equation.3">
                  <p:embed/>
                </p:oleObj>
              </mc:Choice>
              <mc:Fallback>
                <p:oleObj name="Equazione" r:id="rId5" imgW="5713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9425" y="5301208"/>
                        <a:ext cx="132397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egnaposto numero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B29BD09-5A60-4B52-897C-25D3CFE3FC39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5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nettore 2 7"/>
          <p:cNvCxnSpPr/>
          <p:nvPr/>
        </p:nvCxnSpPr>
        <p:spPr bwMode="auto">
          <a:xfrm rot="10800000">
            <a:off x="8501063" y="3643313"/>
            <a:ext cx="571500" cy="158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 bwMode="auto">
          <a:xfrm rot="5400000" flipH="1" flipV="1">
            <a:off x="7489531" y="3897651"/>
            <a:ext cx="358775" cy="35718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 di volume</a:t>
            </a:r>
          </a:p>
        </p:txBody>
      </p:sp>
      <p:sp>
        <p:nvSpPr>
          <p:cNvPr id="512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err="1" smtClean="0"/>
              <a:t>Ora</a:t>
            </a:r>
            <a:r>
              <a:rPr lang="en-US" sz="2800" dirty="0" smtClean="0"/>
              <a:t> la </a:t>
            </a:r>
            <a:r>
              <a:rPr lang="en-US" sz="2800" dirty="0" err="1" smtClean="0"/>
              <a:t>forza</a:t>
            </a:r>
            <a:r>
              <a:rPr lang="en-US" sz="2800" dirty="0" smtClean="0"/>
              <a:t>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intende</a:t>
            </a:r>
            <a:r>
              <a:rPr lang="en-US" sz="2800" dirty="0" smtClean="0"/>
              <a:t> </a:t>
            </a:r>
            <a:r>
              <a:rPr lang="en-US" sz="2800" u="sng" dirty="0" err="1" smtClean="0"/>
              <a:t>perpendicolare</a:t>
            </a:r>
            <a:r>
              <a:rPr lang="en-US" sz="2800" dirty="0" smtClean="0"/>
              <a:t> </a:t>
            </a:r>
            <a:r>
              <a:rPr lang="en-US" sz="2800" dirty="0" err="1" smtClean="0"/>
              <a:t>alla</a:t>
            </a:r>
            <a:r>
              <a:rPr lang="en-US" sz="2800" dirty="0" smtClean="0"/>
              <a:t> </a:t>
            </a:r>
            <a:r>
              <a:rPr lang="en-US" sz="2800" dirty="0" err="1" smtClean="0"/>
              <a:t>superficie</a:t>
            </a:r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err="1" smtClean="0"/>
              <a:t>Qualsiasi</a:t>
            </a:r>
            <a:r>
              <a:rPr lang="en-US" sz="2800" dirty="0" smtClean="0"/>
              <a:t> </a:t>
            </a:r>
            <a:r>
              <a:rPr lang="en-US" sz="2800" dirty="0" err="1" smtClean="0"/>
              <a:t>materiale</a:t>
            </a:r>
            <a:r>
              <a:rPr lang="en-US" sz="2800" dirty="0" smtClean="0"/>
              <a:t> </a:t>
            </a:r>
            <a:r>
              <a:rPr lang="en-US" sz="2800" dirty="0" err="1" smtClean="0"/>
              <a:t>possiede</a:t>
            </a:r>
            <a:r>
              <a:rPr lang="en-US" sz="2800" dirty="0" smtClean="0"/>
              <a:t> </a:t>
            </a:r>
            <a:r>
              <a:rPr lang="en-US" sz="2800" dirty="0" err="1" smtClean="0"/>
              <a:t>un’elasticità</a:t>
            </a:r>
            <a:r>
              <a:rPr lang="en-US" sz="2800" dirty="0" smtClean="0"/>
              <a:t> di volume, secondo la formula</a:t>
            </a:r>
          </a:p>
        </p:txBody>
      </p:sp>
      <p:graphicFrame>
        <p:nvGraphicFramePr>
          <p:cNvPr id="512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240391"/>
              </p:ext>
            </p:extLst>
          </p:nvPr>
        </p:nvGraphicFramePr>
        <p:xfrm>
          <a:off x="3779912" y="1752600"/>
          <a:ext cx="13239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2" name="Equazione" r:id="rId3" imgW="571320" imgH="215640" progId="Equation.3">
                  <p:embed/>
                </p:oleObj>
              </mc:Choice>
              <mc:Fallback>
                <p:oleObj name="Equazione" r:id="rId3" imgW="5713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1752600"/>
                        <a:ext cx="132397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6513701"/>
              </p:ext>
            </p:extLst>
          </p:nvPr>
        </p:nvGraphicFramePr>
        <p:xfrm>
          <a:off x="3851920" y="5478916"/>
          <a:ext cx="1752600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3" name="Equazione" r:id="rId5" imgW="749160" imgH="431640" progId="Equation.3">
                  <p:embed/>
                </p:oleObj>
              </mc:Choice>
              <mc:Fallback>
                <p:oleObj name="Equazione" r:id="rId5" imgW="749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5478916"/>
                        <a:ext cx="1752600" cy="97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Connettore 2 8"/>
          <p:cNvCxnSpPr/>
          <p:nvPr/>
        </p:nvCxnSpPr>
        <p:spPr bwMode="auto">
          <a:xfrm rot="16200000" flipV="1">
            <a:off x="7785894" y="4285456"/>
            <a:ext cx="571500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/>
          <p:nvPr/>
        </p:nvCxnSpPr>
        <p:spPr bwMode="auto">
          <a:xfrm rot="10800000" flipH="1">
            <a:off x="7143750" y="3714750"/>
            <a:ext cx="571500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 bwMode="auto">
          <a:xfrm rot="5400000">
            <a:off x="8500269" y="3072607"/>
            <a:ext cx="358775" cy="35718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bo 4"/>
          <p:cNvSpPr/>
          <p:nvPr/>
        </p:nvSpPr>
        <p:spPr bwMode="auto">
          <a:xfrm>
            <a:off x="7572375" y="3143250"/>
            <a:ext cx="1071563" cy="1000125"/>
          </a:xfrm>
          <a:prstGeom prst="cube">
            <a:avLst/>
          </a:prstGeom>
          <a:solidFill>
            <a:srgbClr val="0070C0">
              <a:alpha val="8392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7" name="Connettore 2 6"/>
          <p:cNvCxnSpPr/>
          <p:nvPr/>
        </p:nvCxnSpPr>
        <p:spPr bwMode="auto">
          <a:xfrm rot="5400000">
            <a:off x="7785894" y="2999581"/>
            <a:ext cx="571500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egnaposto numero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B29BD09-5A60-4B52-897C-25D3CFE3FC39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02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 di volume</a:t>
            </a:r>
          </a:p>
        </p:txBody>
      </p:sp>
      <p:sp>
        <p:nvSpPr>
          <p:cNvPr id="6148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13" cy="4525963"/>
          </a:xfrm>
        </p:spPr>
        <p:txBody>
          <a:bodyPr/>
          <a:lstStyle/>
          <a:p>
            <a:pPr eaLnBrk="1" hangingPunct="1"/>
            <a:r>
              <a:rPr lang="en-US" sz="2600" smtClean="0"/>
              <a:t>La costante </a:t>
            </a:r>
            <a:r>
              <a:rPr lang="en-US" sz="2600" i="1" smtClean="0"/>
              <a:t>B</a:t>
            </a:r>
            <a:r>
              <a:rPr lang="en-US" sz="2600" smtClean="0"/>
              <a:t> è il </a:t>
            </a:r>
            <a:r>
              <a:rPr lang="en-US" sz="2600" u="sng" smtClean="0"/>
              <a:t>modulo di elasticità cubica</a:t>
            </a:r>
          </a:p>
          <a:p>
            <a:pPr eaLnBrk="1" hangingPunct="1"/>
            <a:r>
              <a:rPr lang="en-US" sz="2600" smtClean="0"/>
              <a:t>Dato che un aumento di pressione determina una diminuzione di volume, il segno meno dell’eq. precedente consente di considerare </a:t>
            </a:r>
            <a:r>
              <a:rPr lang="en-US" sz="2600" i="1" smtClean="0"/>
              <a:t>B</a:t>
            </a:r>
            <a:r>
              <a:rPr lang="en-US" sz="2600" smtClean="0"/>
              <a:t> come positiva</a:t>
            </a:r>
          </a:p>
          <a:p>
            <a:pPr eaLnBrk="1" hangingPunct="1"/>
            <a:r>
              <a:rPr lang="en-US" sz="2600" smtClean="0"/>
              <a:t>I </a:t>
            </a:r>
            <a:r>
              <a:rPr lang="en-US" sz="2600" u="sng" smtClean="0"/>
              <a:t>liquidi</a:t>
            </a:r>
            <a:r>
              <a:rPr lang="en-US" sz="2600" smtClean="0"/>
              <a:t> sono un po’ più comprimibile dei solidi, ma la restistenza che oppongono alla compressione è tale che possono essere generalmente </a:t>
            </a:r>
            <a:r>
              <a:rPr lang="en-US" sz="2600" u="sng" smtClean="0"/>
              <a:t>considerati incomprimibili</a:t>
            </a:r>
          </a:p>
          <a:p>
            <a:pPr eaLnBrk="1" hangingPunct="1"/>
            <a:r>
              <a:rPr lang="en-US" sz="2600" smtClean="0"/>
              <a:t>Per i fluidi, termine con cui si comprendono sia i liquidi che i gas, si definisce la </a:t>
            </a:r>
            <a:r>
              <a:rPr lang="en-US" sz="2600" u="sng" smtClean="0"/>
              <a:t>comprimibilità</a:t>
            </a:r>
            <a:r>
              <a:rPr lang="en-US" sz="2600" smtClean="0"/>
              <a:t> come l’inverso di </a:t>
            </a:r>
            <a:r>
              <a:rPr lang="en-US" sz="2600" i="1" smtClean="0"/>
              <a:t>B</a:t>
            </a:r>
            <a:r>
              <a:rPr lang="en-US" sz="2600" smtClean="0"/>
              <a:t> 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1622921"/>
              </p:ext>
            </p:extLst>
          </p:nvPr>
        </p:nvGraphicFramePr>
        <p:xfrm>
          <a:off x="3851920" y="6194199"/>
          <a:ext cx="1192213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8" name="Equazione" r:id="rId3" imgW="495000" imgH="215640" progId="Equation.3">
                  <p:embed/>
                </p:oleObj>
              </mc:Choice>
              <mc:Fallback>
                <p:oleObj name="Equazione" r:id="rId3" imgW="4950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6194199"/>
                        <a:ext cx="1192213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D7E1398-A374-453F-BC5F-B5DD81632E91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75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Elasticità di forma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5799" y="1628800"/>
            <a:ext cx="8043863" cy="52292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600" dirty="0" smtClean="0"/>
              <a:t>La deformazione con cambiamento di forma, ma non di volume, è detta </a:t>
            </a:r>
            <a:r>
              <a:rPr lang="en-US" sz="2600" u="sng" dirty="0" smtClean="0"/>
              <a:t>deformazione di taglio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600" dirty="0" smtClean="0"/>
              <a:t>Lo sforzo è, come al solito,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endParaRPr lang="en-US" sz="2600" dirty="0" smtClean="0"/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600" dirty="0" err="1" smtClean="0"/>
              <a:t>Ora</a:t>
            </a:r>
            <a:r>
              <a:rPr lang="en-US" sz="2600" dirty="0" smtClean="0"/>
              <a:t> però la forza si intende </a:t>
            </a:r>
            <a:r>
              <a:rPr lang="en-US" sz="2600" u="sng" dirty="0" smtClean="0"/>
              <a:t>parallela</a:t>
            </a:r>
            <a:r>
              <a:rPr lang="en-US" sz="2600" dirty="0" smtClean="0"/>
              <a:t> alla superficie (nel nostro caso </a:t>
            </a:r>
            <a:r>
              <a:rPr lang="en-US" sz="2600" i="1" dirty="0" smtClean="0"/>
              <a:t>F</a:t>
            </a:r>
            <a:r>
              <a:rPr lang="en-US" sz="2600" dirty="0" smtClean="0"/>
              <a:t> è applicata alla faccia superiore del parallelepipedo, la faccia inferiore è tenuta fissa)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600" dirty="0" smtClean="0"/>
              <a:t>Come misura della deformazione                                  assumiamo il rapporto 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endParaRPr lang="en-US" sz="2600" dirty="0" smtClean="0"/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600" dirty="0" smtClean="0"/>
              <a:t>L’elasticità di taglio è retta dall’eq.                                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endParaRPr lang="en-US" sz="2600" dirty="0" smtClean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600" dirty="0" smtClean="0"/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600" dirty="0" smtClean="0"/>
              <a:t>     </a:t>
            </a:r>
            <a:r>
              <a:rPr lang="en-US" sz="2600" dirty="0" err="1" smtClean="0"/>
              <a:t>ove</a:t>
            </a:r>
            <a:r>
              <a:rPr lang="en-US" sz="2600" dirty="0" smtClean="0"/>
              <a:t> </a:t>
            </a:r>
            <a:r>
              <a:rPr lang="en-US" sz="2600" i="1" dirty="0" smtClean="0"/>
              <a:t>S</a:t>
            </a:r>
            <a:r>
              <a:rPr lang="en-US" sz="2600" dirty="0" smtClean="0"/>
              <a:t> è il </a:t>
            </a:r>
            <a:r>
              <a:rPr lang="en-US" sz="2600" u="sng" dirty="0" smtClean="0"/>
              <a:t>modulo elastico tangenziale</a:t>
            </a:r>
            <a:endParaRPr lang="en-US" sz="2600" dirty="0" smtClean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94464"/>
              </p:ext>
            </p:extLst>
          </p:nvPr>
        </p:nvGraphicFramePr>
        <p:xfrm>
          <a:off x="4526757" y="2591196"/>
          <a:ext cx="77946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8" name="Equazione" r:id="rId3" imgW="317160" imgH="215640" progId="Equation.3">
                  <p:embed/>
                </p:oleObj>
              </mc:Choice>
              <mc:Fallback>
                <p:oleObj name="Equazione" r:id="rId3" imgW="3171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6757" y="2591196"/>
                        <a:ext cx="779462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5" name="Gruppo 33"/>
          <p:cNvGrpSpPr>
            <a:grpSpLocks/>
          </p:cNvGrpSpPr>
          <p:nvPr/>
        </p:nvGrpSpPr>
        <p:grpSpPr bwMode="auto">
          <a:xfrm>
            <a:off x="6228184" y="4221088"/>
            <a:ext cx="2847321" cy="1535905"/>
            <a:chOff x="4071934" y="3786190"/>
            <a:chExt cx="3181321" cy="1716100"/>
          </a:xfrm>
        </p:grpSpPr>
        <p:sp>
          <p:nvSpPr>
            <p:cNvPr id="5" name="Cubo 4"/>
            <p:cNvSpPr/>
            <p:nvPr/>
          </p:nvSpPr>
          <p:spPr>
            <a:xfrm flipH="1">
              <a:off x="4429119" y="4143380"/>
              <a:ext cx="1285863" cy="1357323"/>
            </a:xfrm>
            <a:prstGeom prst="cube">
              <a:avLst>
                <a:gd name="adj" fmla="val 27370"/>
              </a:avLst>
            </a:prstGeom>
            <a:ln w="19050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Connettore 1 9"/>
            <p:cNvCxnSpPr/>
            <p:nvPr/>
          </p:nvCxnSpPr>
          <p:spPr>
            <a:xfrm rot="5400000" flipH="1" flipV="1">
              <a:off x="5500663" y="4714890"/>
              <a:ext cx="1000133" cy="57149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1 10"/>
            <p:cNvCxnSpPr/>
            <p:nvPr/>
          </p:nvCxnSpPr>
          <p:spPr>
            <a:xfrm rot="5400000" flipH="1" flipV="1">
              <a:off x="5143478" y="4357699"/>
              <a:ext cx="1000133" cy="57149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1 11"/>
            <p:cNvCxnSpPr/>
            <p:nvPr/>
          </p:nvCxnSpPr>
          <p:spPr>
            <a:xfrm rot="5400000" flipH="1" flipV="1">
              <a:off x="4214799" y="4357699"/>
              <a:ext cx="1000133" cy="57149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1 12"/>
            <p:cNvCxnSpPr/>
            <p:nvPr/>
          </p:nvCxnSpPr>
          <p:spPr>
            <a:xfrm rot="5400000" flipH="1" flipV="1">
              <a:off x="4571983" y="4714890"/>
              <a:ext cx="1000133" cy="57149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1 14"/>
            <p:cNvCxnSpPr/>
            <p:nvPr/>
          </p:nvCxnSpPr>
          <p:spPr>
            <a:xfrm rot="16200000" flipH="1">
              <a:off x="5929289" y="4143383"/>
              <a:ext cx="357191" cy="35718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 rot="16200000" flipH="1">
              <a:off x="5000611" y="4143383"/>
              <a:ext cx="357191" cy="3571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 rot="16200000" flipH="1">
              <a:off x="4429116" y="5143515"/>
              <a:ext cx="357191" cy="35718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ttore 1 17"/>
            <p:cNvCxnSpPr/>
            <p:nvPr/>
          </p:nvCxnSpPr>
          <p:spPr>
            <a:xfrm rot="16200000" flipH="1">
              <a:off x="5357794" y="5143515"/>
              <a:ext cx="357191" cy="357185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ttore 1 22"/>
            <p:cNvCxnSpPr/>
            <p:nvPr/>
          </p:nvCxnSpPr>
          <p:spPr>
            <a:xfrm>
              <a:off x="4786302" y="5500703"/>
              <a:ext cx="928680" cy="1587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ttore 1 23"/>
            <p:cNvCxnSpPr/>
            <p:nvPr/>
          </p:nvCxnSpPr>
          <p:spPr>
            <a:xfrm>
              <a:off x="4429119" y="5143512"/>
              <a:ext cx="928679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1 24"/>
            <p:cNvCxnSpPr/>
            <p:nvPr/>
          </p:nvCxnSpPr>
          <p:spPr>
            <a:xfrm>
              <a:off x="5000614" y="4143380"/>
              <a:ext cx="928679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>
              <a:off x="5357797" y="4500570"/>
              <a:ext cx="928680" cy="1587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90" name="CasellaDiTesto 26"/>
            <p:cNvSpPr txBox="1">
              <a:spLocks noChangeArrowheads="1"/>
            </p:cNvSpPr>
            <p:nvPr/>
          </p:nvSpPr>
          <p:spPr bwMode="auto">
            <a:xfrm>
              <a:off x="5695932" y="4786322"/>
              <a:ext cx="303209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Symbol" panose="05050102010706020507" pitchFamily="18" charset="2"/>
                </a:rPr>
                <a:t>f</a:t>
              </a:r>
            </a:p>
          </p:txBody>
        </p:sp>
        <p:sp>
          <p:nvSpPr>
            <p:cNvPr id="28" name="Figura a mano libera 27"/>
            <p:cNvSpPr/>
            <p:nvPr/>
          </p:nvSpPr>
          <p:spPr>
            <a:xfrm>
              <a:off x="5740382" y="5159387"/>
              <a:ext cx="131761" cy="52388"/>
            </a:xfrm>
            <a:custGeom>
              <a:avLst/>
              <a:gdLst>
                <a:gd name="connsiteX0" fmla="*/ 0 w 132080"/>
                <a:gd name="connsiteY0" fmla="*/ 22977 h 53457"/>
                <a:gd name="connsiteX1" fmla="*/ 111760 w 132080"/>
                <a:gd name="connsiteY1" fmla="*/ 22977 h 53457"/>
                <a:gd name="connsiteX2" fmla="*/ 132080 w 132080"/>
                <a:gd name="connsiteY2" fmla="*/ 53457 h 53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2080" h="53457">
                  <a:moveTo>
                    <a:pt x="0" y="22977"/>
                  </a:moveTo>
                  <a:cubicBezTo>
                    <a:pt x="42865" y="8689"/>
                    <a:pt x="54318" y="0"/>
                    <a:pt x="111760" y="22977"/>
                  </a:cubicBezTo>
                  <a:cubicBezTo>
                    <a:pt x="123097" y="27512"/>
                    <a:pt x="132080" y="53457"/>
                    <a:pt x="132080" y="53457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30" name="Connettore 2 29"/>
            <p:cNvCxnSpPr/>
            <p:nvPr/>
          </p:nvCxnSpPr>
          <p:spPr>
            <a:xfrm>
              <a:off x="5643545" y="4356106"/>
              <a:ext cx="1214427" cy="158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93" name="CasellaDiTesto 30"/>
            <p:cNvSpPr txBox="1">
              <a:spLocks noChangeArrowheads="1"/>
            </p:cNvSpPr>
            <p:nvPr/>
          </p:nvSpPr>
          <p:spPr bwMode="auto">
            <a:xfrm>
              <a:off x="6929408" y="4143380"/>
              <a:ext cx="323847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</a:t>
              </a:r>
            </a:p>
          </p:txBody>
        </p:sp>
        <p:sp>
          <p:nvSpPr>
            <p:cNvPr id="7194" name="CasellaDiTesto 31"/>
            <p:cNvSpPr txBox="1">
              <a:spLocks noChangeArrowheads="1"/>
            </p:cNvSpPr>
            <p:nvPr/>
          </p:nvSpPr>
          <p:spPr bwMode="auto">
            <a:xfrm>
              <a:off x="4500555" y="3786190"/>
              <a:ext cx="438146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Symbol" panose="05050102010706020507" pitchFamily="18" charset="2"/>
                </a:rPr>
                <a:t>D</a:t>
              </a:r>
              <a:r>
                <a:rPr lang="en-US" i="1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7195" name="CasellaDiTesto 32"/>
            <p:cNvSpPr txBox="1">
              <a:spLocks noChangeArrowheads="1"/>
            </p:cNvSpPr>
            <p:nvPr/>
          </p:nvSpPr>
          <p:spPr bwMode="auto">
            <a:xfrm>
              <a:off x="4071934" y="4500570"/>
              <a:ext cx="298447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y</a:t>
              </a:r>
            </a:p>
          </p:txBody>
        </p:sp>
      </p:grpSp>
      <p:graphicFrame>
        <p:nvGraphicFramePr>
          <p:cNvPr id="717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4089458"/>
              </p:ext>
            </p:extLst>
          </p:nvPr>
        </p:nvGraphicFramePr>
        <p:xfrm>
          <a:off x="3297105" y="4561010"/>
          <a:ext cx="220980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9" name="Equazione" r:id="rId5" imgW="1041120" imgH="215640" progId="Equation.3">
                  <p:embed/>
                </p:oleObj>
              </mc:Choice>
              <mc:Fallback>
                <p:oleObj name="Equazione" r:id="rId5" imgW="1041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105" y="4561010"/>
                        <a:ext cx="2209800" cy="46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5199442"/>
              </p:ext>
            </p:extLst>
          </p:nvPr>
        </p:nvGraphicFramePr>
        <p:xfrm>
          <a:off x="4067944" y="5343673"/>
          <a:ext cx="1147762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0" name="Equation" r:id="rId7" imgW="507960" imgH="393480" progId="Equation.DSMT4">
                  <p:embed/>
                </p:oleObj>
              </mc:Choice>
              <mc:Fallback>
                <p:oleObj name="Equation" r:id="rId7" imgW="5079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5343673"/>
                        <a:ext cx="1147762" cy="700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928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Solidi e fluidi</a:t>
            </a:r>
          </a:p>
        </p:txBody>
      </p:sp>
      <p:sp>
        <p:nvSpPr>
          <p:cNvPr id="1945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L’elasticità di forma è la caratteristica che </a:t>
            </a:r>
            <a:r>
              <a:rPr lang="en-US" sz="2800" u="sng" smtClean="0"/>
              <a:t>distingue</a:t>
            </a:r>
            <a:r>
              <a:rPr lang="en-US" sz="2800" smtClean="0"/>
              <a:t> i solidi dai fluidi</a:t>
            </a:r>
          </a:p>
          <a:p>
            <a:pPr eaLnBrk="1" hangingPunct="1"/>
            <a:r>
              <a:rPr lang="en-US" sz="2800" smtClean="0"/>
              <a:t>In un fluido in quiete l’unico sforzo possibile è quello di compressione (o espansione), detto anche, per questo motivo, </a:t>
            </a:r>
            <a:r>
              <a:rPr lang="en-US" sz="2800" u="sng" smtClean="0"/>
              <a:t>pressione idrostatica</a:t>
            </a:r>
          </a:p>
          <a:p>
            <a:pPr eaLnBrk="1" hangingPunct="1"/>
            <a:endParaRPr lang="en-US" sz="280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D9D5BB4-8E21-43AF-8348-3C12D5D56E15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72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Torsione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5800" y="1628800"/>
            <a:ext cx="7772400" cy="44672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È un caso particolare della variazione di forma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Supponiamo di avere un cilindro di lunghezza </a:t>
            </a:r>
            <a:r>
              <a:rPr lang="en-US" sz="2800" i="1" dirty="0" smtClean="0"/>
              <a:t>l</a:t>
            </a:r>
            <a:r>
              <a:rPr lang="en-US" sz="2800" dirty="0" smtClean="0"/>
              <a:t> e raggio </a:t>
            </a:r>
            <a:r>
              <a:rPr lang="en-US" sz="2800" i="1" dirty="0" smtClean="0"/>
              <a:t>R.</a:t>
            </a:r>
            <a:r>
              <a:rPr lang="en-US" sz="2800" dirty="0" smtClean="0"/>
              <a:t> Tenendo fissa una base, ruotiamo l’altra con una coppia di forze </a:t>
            </a:r>
            <a:r>
              <a:rPr lang="en-US" sz="2800" i="1" dirty="0" smtClean="0"/>
              <a:t>F/2</a:t>
            </a:r>
            <a:r>
              <a:rPr lang="en-US" sz="2800" dirty="0" smtClean="0"/>
              <a:t> applicate tangenzialmente alla superficie laterale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Il momento è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Invece dell’angolo </a:t>
            </a:r>
            <a:r>
              <a:rPr lang="en-US" sz="2800" i="1" dirty="0" smtClean="0">
                <a:latin typeface="Symbol" pitchFamily="1" charset="2"/>
              </a:rPr>
              <a:t>f</a:t>
            </a:r>
            <a:r>
              <a:rPr lang="en-US" sz="2800" dirty="0" smtClean="0"/>
              <a:t> usiamo </a:t>
            </a:r>
            <a:r>
              <a:rPr lang="en-US" sz="2800" dirty="0" err="1" smtClean="0"/>
              <a:t>l’angolo</a:t>
            </a:r>
            <a:r>
              <a:rPr lang="en-US" sz="2800" dirty="0" smtClean="0"/>
              <a:t> </a:t>
            </a:r>
            <a:r>
              <a:rPr lang="en-US" sz="2800" i="1" dirty="0" smtClean="0">
                <a:latin typeface="Symbol" pitchFamily="1" charset="2"/>
              </a:rPr>
              <a:t>q</a:t>
            </a:r>
            <a:r>
              <a:rPr lang="en-US" sz="2800" dirty="0" smtClean="0"/>
              <a:t>  che è più facile da misurare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Lo spostamento PP’=</a:t>
            </a:r>
            <a:r>
              <a:rPr lang="en-US" sz="2800" i="1" dirty="0" smtClean="0"/>
              <a:t>s</a:t>
            </a:r>
            <a:r>
              <a:rPr lang="en-US" sz="2800" dirty="0" smtClean="0"/>
              <a:t> è</a:t>
            </a:r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 typeface="Arial" charset="0"/>
              <a:buChar char="•"/>
              <a:defRPr/>
            </a:pPr>
            <a:r>
              <a:rPr lang="en-US" sz="2800" dirty="0" smtClean="0"/>
              <a:t>Per cui </a:t>
            </a:r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4116259"/>
              </p:ext>
            </p:extLst>
          </p:nvPr>
        </p:nvGraphicFramePr>
        <p:xfrm>
          <a:off x="3351266" y="3333750"/>
          <a:ext cx="1042987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2" name="Equazione" r:id="rId3" imgW="482400" imgH="177480" progId="Equation.3">
                  <p:embed/>
                </p:oleObj>
              </mc:Choice>
              <mc:Fallback>
                <p:oleObj name="Equazione" r:id="rId3" imgW="4824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1266" y="3333750"/>
                        <a:ext cx="1042987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199" name="Gruppo 38"/>
          <p:cNvGrpSpPr>
            <a:grpSpLocks/>
          </p:cNvGrpSpPr>
          <p:nvPr/>
        </p:nvGrpSpPr>
        <p:grpSpPr bwMode="auto">
          <a:xfrm>
            <a:off x="5953017" y="4496480"/>
            <a:ext cx="2840038" cy="1925638"/>
            <a:chOff x="6232392" y="3357562"/>
            <a:chExt cx="2840202" cy="1925651"/>
          </a:xfrm>
        </p:grpSpPr>
        <p:sp>
          <p:nvSpPr>
            <p:cNvPr id="4" name="Memoria ad accesso diretto 3"/>
            <p:cNvSpPr/>
            <p:nvPr/>
          </p:nvSpPr>
          <p:spPr>
            <a:xfrm rot="20368337" flipH="1">
              <a:off x="6715020" y="3521076"/>
              <a:ext cx="2357574" cy="1143008"/>
            </a:xfrm>
            <a:prstGeom prst="flowChartMagneticDru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8" name="Connettore 2 7"/>
            <p:cNvCxnSpPr/>
            <p:nvPr/>
          </p:nvCxnSpPr>
          <p:spPr>
            <a:xfrm>
              <a:off x="7232575" y="4929198"/>
              <a:ext cx="857300" cy="1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ttore 2 8"/>
            <p:cNvCxnSpPr/>
            <p:nvPr/>
          </p:nvCxnSpPr>
          <p:spPr>
            <a:xfrm flipH="1">
              <a:off x="6232392" y="3786190"/>
              <a:ext cx="857300" cy="1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1 11"/>
            <p:cNvCxnSpPr/>
            <p:nvPr/>
          </p:nvCxnSpPr>
          <p:spPr>
            <a:xfrm rot="16200000" flipV="1">
              <a:off x="6839661" y="4036221"/>
              <a:ext cx="571504" cy="7144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1 13"/>
            <p:cNvCxnSpPr/>
            <p:nvPr/>
          </p:nvCxnSpPr>
          <p:spPr>
            <a:xfrm rot="5400000" flipH="1" flipV="1">
              <a:off x="7089701" y="4071937"/>
              <a:ext cx="357189" cy="2143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 flipV="1">
              <a:off x="7375458" y="3429000"/>
              <a:ext cx="1500275" cy="57150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1 19"/>
            <p:cNvCxnSpPr/>
            <p:nvPr/>
          </p:nvCxnSpPr>
          <p:spPr>
            <a:xfrm flipV="1">
              <a:off x="7089692" y="3429000"/>
              <a:ext cx="1786041" cy="35718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08" name="CasellaDiTesto 21"/>
            <p:cNvSpPr txBox="1">
              <a:spLocks noChangeArrowheads="1"/>
            </p:cNvSpPr>
            <p:nvPr/>
          </p:nvSpPr>
          <p:spPr bwMode="auto">
            <a:xfrm>
              <a:off x="8161316" y="3357562"/>
              <a:ext cx="303230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Symbol" panose="05050102010706020507" pitchFamily="18" charset="2"/>
                </a:rPr>
                <a:t>f</a:t>
              </a:r>
            </a:p>
          </p:txBody>
        </p:sp>
        <p:sp>
          <p:nvSpPr>
            <p:cNvPr id="8209" name="CasellaDiTesto 22"/>
            <p:cNvSpPr txBox="1">
              <a:spLocks noChangeArrowheads="1"/>
            </p:cNvSpPr>
            <p:nvPr/>
          </p:nvSpPr>
          <p:spPr bwMode="auto">
            <a:xfrm>
              <a:off x="7070641" y="3857628"/>
              <a:ext cx="303230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Symbol" panose="05050102010706020507" pitchFamily="18" charset="2"/>
                </a:rPr>
                <a:t>q</a:t>
              </a:r>
            </a:p>
          </p:txBody>
        </p:sp>
        <p:sp>
          <p:nvSpPr>
            <p:cNvPr id="24" name="Figura a mano libera 23"/>
            <p:cNvSpPr/>
            <p:nvPr/>
          </p:nvSpPr>
          <p:spPr>
            <a:xfrm>
              <a:off x="8086699" y="3594102"/>
              <a:ext cx="50803" cy="128588"/>
            </a:xfrm>
            <a:custGeom>
              <a:avLst/>
              <a:gdLst>
                <a:gd name="connsiteX0" fmla="*/ 0 w 50800"/>
                <a:gd name="connsiteY0" fmla="*/ 0 h 128016"/>
                <a:gd name="connsiteX1" fmla="*/ 10160 w 50800"/>
                <a:gd name="connsiteY1" fmla="*/ 91440 h 128016"/>
                <a:gd name="connsiteX2" fmla="*/ 20320 w 50800"/>
                <a:gd name="connsiteY2" fmla="*/ 121920 h 128016"/>
                <a:gd name="connsiteX3" fmla="*/ 50800 w 50800"/>
                <a:gd name="connsiteY3" fmla="*/ 121920 h 128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800" h="128016">
                  <a:moveTo>
                    <a:pt x="0" y="0"/>
                  </a:moveTo>
                  <a:cubicBezTo>
                    <a:pt x="3387" y="30480"/>
                    <a:pt x="5118" y="61190"/>
                    <a:pt x="10160" y="91440"/>
                  </a:cubicBezTo>
                  <a:cubicBezTo>
                    <a:pt x="11921" y="102004"/>
                    <a:pt x="11752" y="115494"/>
                    <a:pt x="20320" y="121920"/>
                  </a:cubicBezTo>
                  <a:cubicBezTo>
                    <a:pt x="28448" y="128016"/>
                    <a:pt x="40640" y="121920"/>
                    <a:pt x="50800" y="12192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5" name="Figura a mano libera 24"/>
            <p:cNvSpPr/>
            <p:nvPr/>
          </p:nvSpPr>
          <p:spPr>
            <a:xfrm>
              <a:off x="7140494" y="4203706"/>
              <a:ext cx="128595" cy="44450"/>
            </a:xfrm>
            <a:custGeom>
              <a:avLst/>
              <a:gdLst>
                <a:gd name="connsiteX0" fmla="*/ 0 w 127556"/>
                <a:gd name="connsiteY0" fmla="*/ 0 h 43458"/>
                <a:gd name="connsiteX1" fmla="*/ 60960 w 127556"/>
                <a:gd name="connsiteY1" fmla="*/ 10160 h 43458"/>
                <a:gd name="connsiteX2" fmla="*/ 91440 w 127556"/>
                <a:gd name="connsiteY2" fmla="*/ 40640 h 43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7556" h="43458">
                  <a:moveTo>
                    <a:pt x="0" y="0"/>
                  </a:moveTo>
                  <a:cubicBezTo>
                    <a:pt x="20320" y="3387"/>
                    <a:pt x="42535" y="947"/>
                    <a:pt x="60960" y="10160"/>
                  </a:cubicBezTo>
                  <a:cubicBezTo>
                    <a:pt x="127556" y="43458"/>
                    <a:pt x="56756" y="40640"/>
                    <a:pt x="91440" y="40640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28" name="Connettore 1 27"/>
            <p:cNvCxnSpPr/>
            <p:nvPr/>
          </p:nvCxnSpPr>
          <p:spPr>
            <a:xfrm>
              <a:off x="8018433" y="3643314"/>
              <a:ext cx="142883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13" name="CasellaDiTesto 29"/>
            <p:cNvSpPr txBox="1">
              <a:spLocks noChangeArrowheads="1"/>
            </p:cNvSpPr>
            <p:nvPr/>
          </p:nvSpPr>
          <p:spPr bwMode="auto">
            <a:xfrm>
              <a:off x="6303834" y="3429000"/>
              <a:ext cx="514379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 dirty="0">
                  <a:latin typeface="Calibri" panose="020F0502020204030204" pitchFamily="34" charset="0"/>
                </a:rPr>
                <a:t>F/2</a:t>
              </a:r>
            </a:p>
          </p:txBody>
        </p:sp>
        <p:sp>
          <p:nvSpPr>
            <p:cNvPr id="8214" name="CasellaDiTesto 30"/>
            <p:cNvSpPr txBox="1">
              <a:spLocks noChangeArrowheads="1"/>
            </p:cNvSpPr>
            <p:nvPr/>
          </p:nvSpPr>
          <p:spPr bwMode="auto">
            <a:xfrm>
              <a:off x="7518341" y="4916498"/>
              <a:ext cx="514380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i="1">
                  <a:latin typeface="Calibri" panose="020F0502020204030204" pitchFamily="34" charset="0"/>
                </a:rPr>
                <a:t>F/2</a:t>
              </a:r>
            </a:p>
          </p:txBody>
        </p:sp>
        <p:sp>
          <p:nvSpPr>
            <p:cNvPr id="8215" name="CasellaDiTesto 34"/>
            <p:cNvSpPr txBox="1">
              <a:spLocks noChangeArrowheads="1"/>
            </p:cNvSpPr>
            <p:nvPr/>
          </p:nvSpPr>
          <p:spPr bwMode="auto">
            <a:xfrm>
              <a:off x="7357995" y="3916366"/>
              <a:ext cx="336569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>
                  <a:latin typeface="Calibri" panose="020F0502020204030204" pitchFamily="34" charset="0"/>
                </a:rPr>
                <a:t>P</a:t>
              </a:r>
            </a:p>
          </p:txBody>
        </p:sp>
        <p:sp>
          <p:nvSpPr>
            <p:cNvPr id="8216" name="CasellaDiTesto 35"/>
            <p:cNvSpPr txBox="1">
              <a:spLocks noChangeArrowheads="1"/>
            </p:cNvSpPr>
            <p:nvPr/>
          </p:nvSpPr>
          <p:spPr bwMode="auto">
            <a:xfrm>
              <a:off x="6929345" y="3500438"/>
              <a:ext cx="387372" cy="366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>
                  <a:latin typeface="Calibri" panose="020F0502020204030204" pitchFamily="34" charset="0"/>
                </a:rPr>
                <a:t>P’</a:t>
              </a:r>
            </a:p>
          </p:txBody>
        </p:sp>
      </p:grpSp>
      <p:graphicFrame>
        <p:nvGraphicFramePr>
          <p:cNvPr id="819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5971597"/>
              </p:ext>
            </p:extLst>
          </p:nvPr>
        </p:nvGraphicFramePr>
        <p:xfrm>
          <a:off x="2748583" y="4924198"/>
          <a:ext cx="28194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3" name="Equazione" r:id="rId5" imgW="1257120" imgH="203040" progId="Equation.3">
                  <p:embed/>
                </p:oleObj>
              </mc:Choice>
              <mc:Fallback>
                <p:oleObj name="Equazione" r:id="rId5" imgW="12571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8583" y="4924198"/>
                        <a:ext cx="281940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538604"/>
              </p:ext>
            </p:extLst>
          </p:nvPr>
        </p:nvGraphicFramePr>
        <p:xfrm>
          <a:off x="3870378" y="5635739"/>
          <a:ext cx="104775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4" name="Equazione" r:id="rId7" imgW="507960" imgH="393480" progId="Equation.3">
                  <p:embed/>
                </p:oleObj>
              </mc:Choice>
              <mc:Fallback>
                <p:oleObj name="Equazione" r:id="rId7" imgW="5079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0378" y="5635739"/>
                        <a:ext cx="104775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Segnaposto numero diapositiva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CA3AE50-90C3-4863-A4FE-226686905B16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60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Torsione </a:t>
            </a:r>
          </a:p>
        </p:txBody>
      </p:sp>
      <p:sp>
        <p:nvSpPr>
          <p:cNvPr id="9221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13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Si </a:t>
            </a:r>
            <a:r>
              <a:rPr lang="en-US" sz="2600" dirty="0" err="1" smtClean="0"/>
              <a:t>può</a:t>
            </a:r>
            <a:r>
              <a:rPr lang="en-US" sz="2600" dirty="0" smtClean="0"/>
              <a:t> </a:t>
            </a:r>
            <a:r>
              <a:rPr lang="en-US" sz="2600" dirty="0" err="1" smtClean="0"/>
              <a:t>dimostrare</a:t>
            </a:r>
            <a:r>
              <a:rPr lang="en-US" sz="2600" dirty="0" smtClean="0"/>
              <a:t> </a:t>
            </a:r>
            <a:r>
              <a:rPr lang="en-US" sz="2600" dirty="0" err="1" smtClean="0"/>
              <a:t>che</a:t>
            </a:r>
            <a:r>
              <a:rPr lang="en-US" sz="2600" dirty="0" smtClean="0"/>
              <a:t> </a:t>
            </a:r>
            <a:r>
              <a:rPr lang="en-US" sz="2600" dirty="0" err="1" smtClean="0"/>
              <a:t>il</a:t>
            </a:r>
            <a:r>
              <a:rPr lang="en-US" sz="2600" dirty="0" smtClean="0"/>
              <a:t> </a:t>
            </a:r>
            <a:r>
              <a:rPr lang="en-US" sz="2600" dirty="0" err="1" smtClean="0"/>
              <a:t>momento</a:t>
            </a:r>
            <a:r>
              <a:rPr lang="en-US" sz="2600" dirty="0" smtClean="0"/>
              <a:t> </a:t>
            </a:r>
            <a:r>
              <a:rPr lang="en-US" sz="2600" dirty="0" err="1" smtClean="0"/>
              <a:t>esterno</a:t>
            </a:r>
            <a:r>
              <a:rPr lang="en-US" sz="2600" dirty="0" smtClean="0"/>
              <a:t> </a:t>
            </a:r>
            <a:r>
              <a:rPr lang="en-US" sz="2600" dirty="0" err="1" smtClean="0"/>
              <a:t>necessario</a:t>
            </a:r>
            <a:r>
              <a:rPr lang="en-US" sz="2600" dirty="0" smtClean="0"/>
              <a:t> per </a:t>
            </a:r>
            <a:r>
              <a:rPr lang="en-US" sz="2600" dirty="0" err="1" smtClean="0"/>
              <a:t>torcere</a:t>
            </a:r>
            <a:r>
              <a:rPr lang="en-US" sz="2600" dirty="0" smtClean="0"/>
              <a:t> </a:t>
            </a:r>
            <a:r>
              <a:rPr lang="en-US" sz="2600" dirty="0" err="1" smtClean="0"/>
              <a:t>il</a:t>
            </a:r>
            <a:r>
              <a:rPr lang="en-US" sz="2600" dirty="0" smtClean="0"/>
              <a:t> </a:t>
            </a:r>
            <a:r>
              <a:rPr lang="en-US" sz="2600" dirty="0" err="1" smtClean="0"/>
              <a:t>cilindro</a:t>
            </a:r>
            <a:r>
              <a:rPr lang="en-US" sz="2600" dirty="0" smtClean="0"/>
              <a:t> di un </a:t>
            </a:r>
            <a:r>
              <a:rPr lang="en-US" sz="2600" dirty="0" err="1" smtClean="0"/>
              <a:t>angolo</a:t>
            </a:r>
            <a:r>
              <a:rPr lang="en-US" sz="2600" dirty="0" smtClean="0"/>
              <a:t> </a:t>
            </a:r>
            <a:r>
              <a:rPr lang="en-US" sz="2600" i="1" dirty="0" smtClean="0">
                <a:latin typeface="Symbol" panose="05050102010706020507" pitchFamily="18" charset="2"/>
              </a:rPr>
              <a:t>q</a:t>
            </a:r>
            <a:r>
              <a:rPr lang="en-US" sz="2600" dirty="0" smtClean="0"/>
              <a:t> è </a:t>
            </a:r>
            <a:r>
              <a:rPr lang="en-US" sz="2600" dirty="0" err="1" smtClean="0"/>
              <a:t>proporzionale</a:t>
            </a:r>
            <a:r>
              <a:rPr lang="en-US" sz="2600" dirty="0" smtClean="0"/>
              <a:t> a </a:t>
            </a:r>
            <a:r>
              <a:rPr lang="en-US" sz="2600" i="1" dirty="0" smtClean="0">
                <a:latin typeface="Symbol" panose="05050102010706020507" pitchFamily="18" charset="2"/>
              </a:rPr>
              <a:t>q</a:t>
            </a:r>
            <a:r>
              <a:rPr lang="en-US" sz="26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en-US" sz="2600" dirty="0" smtClean="0"/>
          </a:p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(secondo la </a:t>
            </a:r>
            <a:r>
              <a:rPr lang="en-US" sz="2600" dirty="0" err="1" smtClean="0"/>
              <a:t>costante</a:t>
            </a:r>
            <a:r>
              <a:rPr lang="en-US" sz="2600" dirty="0" smtClean="0"/>
              <a:t> di </a:t>
            </a:r>
            <a:r>
              <a:rPr lang="en-US" sz="2600" dirty="0" err="1" smtClean="0"/>
              <a:t>torsione</a:t>
            </a:r>
            <a:r>
              <a:rPr lang="en-US" sz="2600" dirty="0" smtClean="0"/>
              <a:t>                     </a:t>
            </a:r>
            <a:r>
              <a:rPr lang="en-US" sz="2600" dirty="0" err="1" smtClean="0"/>
              <a:t>proporzionale</a:t>
            </a:r>
            <a:r>
              <a:rPr lang="en-US" sz="2600" dirty="0" smtClean="0"/>
              <a:t> al modulo </a:t>
            </a:r>
            <a:r>
              <a:rPr lang="en-US" sz="2600" dirty="0" err="1" smtClean="0"/>
              <a:t>elastico</a:t>
            </a:r>
            <a:r>
              <a:rPr lang="en-US" sz="2600" dirty="0" smtClean="0"/>
              <a:t> </a:t>
            </a:r>
            <a:r>
              <a:rPr lang="en-US" sz="2600" i="1" dirty="0" smtClean="0"/>
              <a:t>S</a:t>
            </a:r>
            <a:r>
              <a:rPr lang="en-US" sz="2600" dirty="0" smtClean="0"/>
              <a:t>)</a:t>
            </a:r>
            <a:endParaRPr lang="en-US" sz="2600" i="1" dirty="0" smtClean="0"/>
          </a:p>
          <a:p>
            <a:pPr eaLnBrk="1" hangingPunct="1">
              <a:lnSpc>
                <a:spcPct val="80000"/>
              </a:lnSpc>
            </a:pPr>
            <a:r>
              <a:rPr lang="en-US" sz="2600" dirty="0" err="1" smtClean="0"/>
              <a:t>Abbiamo</a:t>
            </a:r>
            <a:r>
              <a:rPr lang="en-US" sz="2600" dirty="0" smtClean="0"/>
              <a:t> </a:t>
            </a:r>
            <a:r>
              <a:rPr lang="en-US" sz="2600" dirty="0" err="1" smtClean="0"/>
              <a:t>così</a:t>
            </a:r>
            <a:r>
              <a:rPr lang="en-US" sz="2600" dirty="0" smtClean="0"/>
              <a:t> </a:t>
            </a:r>
            <a:r>
              <a:rPr lang="en-US" sz="2600" dirty="0" err="1" smtClean="0"/>
              <a:t>l’equivalente</a:t>
            </a:r>
            <a:r>
              <a:rPr lang="en-US" sz="2600" dirty="0" smtClean="0"/>
              <a:t> </a:t>
            </a:r>
            <a:r>
              <a:rPr lang="en-US" sz="2600" dirty="0" err="1" smtClean="0"/>
              <a:t>rotazionale</a:t>
            </a:r>
            <a:r>
              <a:rPr lang="en-US" sz="2600" dirty="0" smtClean="0"/>
              <a:t> </a:t>
            </a:r>
            <a:r>
              <a:rPr lang="en-US" sz="2600" dirty="0" err="1" smtClean="0"/>
              <a:t>della</a:t>
            </a:r>
            <a:r>
              <a:rPr lang="en-US" sz="2600" dirty="0" smtClean="0"/>
              <a:t> </a:t>
            </a:r>
            <a:r>
              <a:rPr lang="en-US" sz="2600" dirty="0" err="1" smtClean="0"/>
              <a:t>molla</a:t>
            </a:r>
            <a:r>
              <a:rPr lang="en-US" sz="2600" dirty="0" smtClean="0"/>
              <a:t> (</a:t>
            </a:r>
            <a:r>
              <a:rPr lang="en-US" sz="2600" dirty="0" err="1" smtClean="0"/>
              <a:t>ovvero</a:t>
            </a:r>
            <a:r>
              <a:rPr lang="en-US" sz="2600" dirty="0" smtClean="0"/>
              <a:t> </a:t>
            </a:r>
            <a:r>
              <a:rPr lang="en-US" sz="2600" dirty="0" err="1" smtClean="0"/>
              <a:t>della</a:t>
            </a:r>
            <a:r>
              <a:rPr lang="en-US" sz="2600" dirty="0" smtClean="0"/>
              <a:t> </a:t>
            </a:r>
            <a:r>
              <a:rPr lang="en-US" sz="2600" dirty="0" err="1" smtClean="0"/>
              <a:t>legge</a:t>
            </a:r>
            <a:r>
              <a:rPr lang="en-US" sz="2600" dirty="0" smtClean="0"/>
              <a:t> di Hooke)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Un filo </a:t>
            </a:r>
            <a:r>
              <a:rPr lang="en-US" sz="2600" dirty="0" err="1" smtClean="0"/>
              <a:t>può</a:t>
            </a:r>
            <a:r>
              <a:rPr lang="en-US" sz="2600" dirty="0" smtClean="0"/>
              <a:t> </a:t>
            </a:r>
            <a:r>
              <a:rPr lang="en-US" sz="2600" dirty="0" err="1" smtClean="0"/>
              <a:t>essere</a:t>
            </a:r>
            <a:r>
              <a:rPr lang="en-US" sz="2600" dirty="0" smtClean="0"/>
              <a:t> </a:t>
            </a:r>
            <a:r>
              <a:rPr lang="en-US" sz="2600" dirty="0" err="1" smtClean="0"/>
              <a:t>considerato</a:t>
            </a:r>
            <a:r>
              <a:rPr lang="en-US" sz="2600" dirty="0" smtClean="0"/>
              <a:t> come un </a:t>
            </a:r>
            <a:r>
              <a:rPr lang="en-US" sz="2600" dirty="0" err="1" smtClean="0"/>
              <a:t>lungo</a:t>
            </a:r>
            <a:r>
              <a:rPr lang="en-US" sz="2600" dirty="0" smtClean="0"/>
              <a:t> </a:t>
            </a:r>
            <a:r>
              <a:rPr lang="en-US" sz="2600" dirty="0" err="1" smtClean="0"/>
              <a:t>cilindro</a:t>
            </a:r>
            <a:r>
              <a:rPr lang="en-US" sz="2600" dirty="0" smtClean="0"/>
              <a:t> con </a:t>
            </a:r>
            <a:r>
              <a:rPr lang="en-US" sz="2600" dirty="0" err="1" smtClean="0"/>
              <a:t>raggio</a:t>
            </a:r>
            <a:r>
              <a:rPr lang="en-US" sz="2600" dirty="0" smtClean="0"/>
              <a:t> molto piccolo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Con </a:t>
            </a:r>
            <a:r>
              <a:rPr lang="en-US" sz="2600" dirty="0" err="1" smtClean="0"/>
              <a:t>esso</a:t>
            </a:r>
            <a:r>
              <a:rPr lang="en-US" sz="2600" dirty="0" smtClean="0"/>
              <a:t> </a:t>
            </a:r>
            <a:r>
              <a:rPr lang="en-US" sz="2600" dirty="0" err="1" smtClean="0"/>
              <a:t>possiamo</a:t>
            </a:r>
            <a:r>
              <a:rPr lang="en-US" sz="2600" dirty="0" smtClean="0"/>
              <a:t> </a:t>
            </a:r>
            <a:r>
              <a:rPr lang="en-US" sz="2600" dirty="0" err="1" smtClean="0"/>
              <a:t>costruire</a:t>
            </a:r>
            <a:r>
              <a:rPr lang="en-US" sz="2600" dirty="0" smtClean="0"/>
              <a:t> </a:t>
            </a:r>
            <a:r>
              <a:rPr lang="en-US" sz="2600" dirty="0" err="1" smtClean="0"/>
              <a:t>una</a:t>
            </a:r>
            <a:r>
              <a:rPr lang="en-US" sz="2600" dirty="0" smtClean="0"/>
              <a:t> </a:t>
            </a:r>
            <a:r>
              <a:rPr lang="en-US" sz="2600" u="sng" dirty="0" err="1" smtClean="0"/>
              <a:t>bilancia</a:t>
            </a:r>
            <a:r>
              <a:rPr lang="en-US" sz="2600" u="sng" dirty="0" smtClean="0"/>
              <a:t> di </a:t>
            </a:r>
            <a:r>
              <a:rPr lang="en-US" sz="2600" u="sng" dirty="0" err="1" smtClean="0"/>
              <a:t>torsione</a:t>
            </a:r>
            <a:r>
              <a:rPr lang="en-US" sz="2600" dirty="0" smtClean="0"/>
              <a:t>, </a:t>
            </a:r>
            <a:r>
              <a:rPr lang="en-US" sz="2600" dirty="0" err="1" smtClean="0"/>
              <a:t>uno</a:t>
            </a:r>
            <a:r>
              <a:rPr lang="en-US" sz="2600" dirty="0" smtClean="0"/>
              <a:t> </a:t>
            </a:r>
            <a:r>
              <a:rPr lang="en-US" sz="2600" dirty="0" err="1" smtClean="0"/>
              <a:t>strumento</a:t>
            </a:r>
            <a:r>
              <a:rPr lang="en-US" sz="2600" dirty="0" smtClean="0"/>
              <a:t> </a:t>
            </a:r>
            <a:r>
              <a:rPr lang="en-US" sz="2600" dirty="0" err="1" smtClean="0"/>
              <a:t>estremamente</a:t>
            </a:r>
            <a:r>
              <a:rPr lang="en-US" sz="2600" dirty="0" smtClean="0"/>
              <a:t> </a:t>
            </a:r>
            <a:r>
              <a:rPr lang="en-US" sz="2600" dirty="0" err="1" smtClean="0"/>
              <a:t>sensibile</a:t>
            </a:r>
            <a:r>
              <a:rPr lang="en-US" sz="2600" dirty="0" smtClean="0"/>
              <a:t> di </a:t>
            </a:r>
            <a:r>
              <a:rPr lang="en-US" sz="2600" dirty="0" err="1" smtClean="0"/>
              <a:t>misura</a:t>
            </a:r>
            <a:r>
              <a:rPr lang="en-US" sz="2600" dirty="0" smtClean="0"/>
              <a:t> di </a:t>
            </a:r>
            <a:r>
              <a:rPr lang="en-US" sz="2600" dirty="0" err="1" smtClean="0"/>
              <a:t>momenti</a:t>
            </a:r>
            <a:r>
              <a:rPr lang="en-US" sz="2600" dirty="0" smtClean="0"/>
              <a:t>, </a:t>
            </a:r>
            <a:r>
              <a:rPr lang="en-US" sz="2600" dirty="0" err="1" smtClean="0"/>
              <a:t>che</a:t>
            </a:r>
            <a:r>
              <a:rPr lang="en-US" sz="2600" dirty="0" smtClean="0"/>
              <a:t> è </a:t>
            </a:r>
            <a:r>
              <a:rPr lang="en-US" sz="2600" dirty="0" err="1" smtClean="0"/>
              <a:t>stato</a:t>
            </a:r>
            <a:r>
              <a:rPr lang="en-US" sz="2600" dirty="0" smtClean="0"/>
              <a:t> molto </a:t>
            </a:r>
            <a:r>
              <a:rPr lang="en-US" sz="2600" dirty="0" err="1" smtClean="0"/>
              <a:t>importante</a:t>
            </a:r>
            <a:r>
              <a:rPr lang="en-US" sz="2600" dirty="0" smtClean="0"/>
              <a:t> </a:t>
            </a:r>
            <a:r>
              <a:rPr lang="en-US" sz="2600" dirty="0" err="1" smtClean="0"/>
              <a:t>nello</a:t>
            </a:r>
            <a:r>
              <a:rPr lang="en-US" sz="2600" dirty="0" smtClean="0"/>
              <a:t> </a:t>
            </a:r>
            <a:r>
              <a:rPr lang="en-US" sz="2600" dirty="0" err="1" smtClean="0"/>
              <a:t>sviluppo</a:t>
            </a:r>
            <a:r>
              <a:rPr lang="en-US" sz="2600" dirty="0" smtClean="0"/>
              <a:t> </a:t>
            </a:r>
            <a:r>
              <a:rPr lang="en-US" sz="2600" dirty="0" err="1" smtClean="0"/>
              <a:t>della</a:t>
            </a:r>
            <a:r>
              <a:rPr lang="en-US" sz="2600" dirty="0" smtClean="0"/>
              <a:t> </a:t>
            </a:r>
            <a:r>
              <a:rPr lang="en-US" sz="2600" dirty="0" err="1" smtClean="0"/>
              <a:t>fisica</a:t>
            </a:r>
            <a:endParaRPr lang="en-US" sz="2600" dirty="0" smtClean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6930540"/>
              </p:ext>
            </p:extLst>
          </p:nvPr>
        </p:nvGraphicFramePr>
        <p:xfrm>
          <a:off x="3923928" y="2554701"/>
          <a:ext cx="915988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8" name="Equazione" r:id="rId3" imgW="444240" imgH="177480" progId="Equation.3">
                  <p:embed/>
                </p:oleObj>
              </mc:Choice>
              <mc:Fallback>
                <p:oleObj name="Equazione" r:id="rId3" imgW="44424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928" y="2554701"/>
                        <a:ext cx="915988" cy="374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8058205"/>
              </p:ext>
            </p:extLst>
          </p:nvPr>
        </p:nvGraphicFramePr>
        <p:xfrm>
          <a:off x="6228184" y="2929351"/>
          <a:ext cx="1363662" cy="88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9" name="Equazione" r:id="rId5" imgW="660240" imgH="419040" progId="Equation.3">
                  <p:embed/>
                </p:oleObj>
              </mc:Choice>
              <mc:Fallback>
                <p:oleObj name="Equazione" r:id="rId5" imgW="6602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184" y="2929351"/>
                        <a:ext cx="1363662" cy="88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3A8C166-C5DC-47F5-A054-1EF0B197F3DD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28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Torsione </a:t>
            </a:r>
          </a:p>
        </p:txBody>
      </p:sp>
      <p:sp>
        <p:nvSpPr>
          <p:cNvPr id="10245" name="Segnaposto contenuto 2"/>
          <p:cNvSpPr>
            <a:spLocks noGrp="1"/>
          </p:cNvSpPr>
          <p:nvPr>
            <p:ph idx="1"/>
          </p:nvPr>
        </p:nvSpPr>
        <p:spPr>
          <a:xfrm>
            <a:off x="428625" y="1617663"/>
            <a:ext cx="6549951" cy="4525962"/>
          </a:xfrm>
        </p:spPr>
        <p:txBody>
          <a:bodyPr/>
          <a:lstStyle/>
          <a:p>
            <a:r>
              <a:rPr lang="en-US" sz="2800" dirty="0" smtClean="0"/>
              <a:t>Al </a:t>
            </a:r>
            <a:r>
              <a:rPr lang="en-US" sz="2800" dirty="0" err="1" smtClean="0"/>
              <a:t>momento</a:t>
            </a:r>
            <a:r>
              <a:rPr lang="en-US" sz="2800" dirty="0" smtClean="0"/>
              <a:t> </a:t>
            </a:r>
            <a:r>
              <a:rPr lang="en-US" sz="2800" dirty="0" err="1" smtClean="0"/>
              <a:t>esterno</a:t>
            </a:r>
            <a:r>
              <a:rPr lang="en-US" sz="2800" dirty="0" smtClean="0"/>
              <a:t>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contrappone</a:t>
            </a:r>
            <a:r>
              <a:rPr lang="en-US" sz="2800" dirty="0" smtClean="0"/>
              <a:t> un </a:t>
            </a:r>
            <a:r>
              <a:rPr lang="en-US" sz="2800" dirty="0" err="1" smtClean="0"/>
              <a:t>momento</a:t>
            </a:r>
            <a:r>
              <a:rPr lang="en-US" sz="2800" dirty="0" smtClean="0"/>
              <a:t> </a:t>
            </a:r>
            <a:r>
              <a:rPr lang="en-US" sz="2800" dirty="0" err="1" smtClean="0"/>
              <a:t>elastico</a:t>
            </a:r>
            <a:r>
              <a:rPr lang="en-US" sz="2800" dirty="0" smtClean="0"/>
              <a:t>, di verso </a:t>
            </a:r>
            <a:r>
              <a:rPr lang="en-US" sz="2800" dirty="0" err="1" smtClean="0"/>
              <a:t>opposto</a:t>
            </a:r>
            <a:r>
              <a:rPr lang="en-US" sz="2800" dirty="0" smtClean="0"/>
              <a:t>, </a:t>
            </a:r>
            <a:r>
              <a:rPr lang="en-US" sz="2800" dirty="0" err="1" smtClean="0"/>
              <a:t>generato</a:t>
            </a:r>
            <a:r>
              <a:rPr lang="en-US" sz="2800" dirty="0" smtClean="0"/>
              <a:t> dal </a:t>
            </a:r>
            <a:r>
              <a:rPr lang="en-US" sz="2800" dirty="0" err="1" smtClean="0"/>
              <a:t>materiale</a:t>
            </a:r>
            <a:r>
              <a:rPr lang="en-US" sz="2800" dirty="0" smtClean="0"/>
              <a:t> del filo</a:t>
            </a:r>
          </a:p>
          <a:p>
            <a:r>
              <a:rPr lang="en-US" sz="2800" dirty="0" smtClean="0"/>
              <a:t>Se </a:t>
            </a:r>
            <a:r>
              <a:rPr lang="en-US" sz="2800" dirty="0" err="1" smtClean="0"/>
              <a:t>il</a:t>
            </a:r>
            <a:r>
              <a:rPr lang="en-US" sz="2800" dirty="0" smtClean="0"/>
              <a:t> </a:t>
            </a:r>
            <a:r>
              <a:rPr lang="en-US" sz="2800" dirty="0" err="1" smtClean="0"/>
              <a:t>momento</a:t>
            </a:r>
            <a:r>
              <a:rPr lang="en-US" sz="2800" dirty="0" smtClean="0"/>
              <a:t> </a:t>
            </a:r>
            <a:r>
              <a:rPr lang="en-US" sz="2800" dirty="0" err="1" smtClean="0"/>
              <a:t>esterno</a:t>
            </a:r>
            <a:r>
              <a:rPr lang="en-US" sz="2800" dirty="0" smtClean="0"/>
              <a:t> </a:t>
            </a:r>
            <a:r>
              <a:rPr lang="en-US" sz="2800" dirty="0" err="1" smtClean="0"/>
              <a:t>cessa</a:t>
            </a:r>
            <a:r>
              <a:rPr lang="en-US" sz="2800" dirty="0" smtClean="0"/>
              <a:t>, </a:t>
            </a:r>
            <a:r>
              <a:rPr lang="en-US" sz="2800" dirty="0" err="1" smtClean="0"/>
              <a:t>il</a:t>
            </a:r>
            <a:r>
              <a:rPr lang="en-US" sz="2800" dirty="0" smtClean="0"/>
              <a:t> solo </a:t>
            </a:r>
            <a:r>
              <a:rPr lang="en-US" sz="2800" dirty="0" err="1" smtClean="0"/>
              <a:t>momento</a:t>
            </a:r>
            <a:r>
              <a:rPr lang="en-US" sz="2800" dirty="0" smtClean="0"/>
              <a:t> </a:t>
            </a:r>
            <a:r>
              <a:rPr lang="en-US" sz="2800" dirty="0" err="1" smtClean="0"/>
              <a:t>elastico</a:t>
            </a:r>
            <a:r>
              <a:rPr lang="en-US" sz="2800" dirty="0" smtClean="0"/>
              <a:t> </a:t>
            </a:r>
            <a:r>
              <a:rPr lang="en-US" sz="2800" dirty="0" err="1" smtClean="0"/>
              <a:t>agisce</a:t>
            </a:r>
            <a:r>
              <a:rPr lang="en-US" sz="2800" dirty="0" smtClean="0"/>
              <a:t> </a:t>
            </a:r>
            <a:r>
              <a:rPr lang="en-US" sz="2800" dirty="0" err="1" smtClean="0"/>
              <a:t>sull’equipaggio</a:t>
            </a:r>
            <a:r>
              <a:rPr lang="en-US" sz="2800" dirty="0" smtClean="0"/>
              <a:t> </a:t>
            </a:r>
            <a:r>
              <a:rPr lang="en-US" sz="2800" dirty="0" err="1" smtClean="0"/>
              <a:t>agganciato</a:t>
            </a:r>
            <a:r>
              <a:rPr lang="en-US" sz="2800" dirty="0" smtClean="0"/>
              <a:t> al filo e lo </a:t>
            </a:r>
            <a:r>
              <a:rPr lang="en-US" sz="2800" dirty="0" err="1" smtClean="0"/>
              <a:t>fa</a:t>
            </a:r>
            <a:r>
              <a:rPr lang="en-US" sz="2800" dirty="0" smtClean="0"/>
              <a:t> </a:t>
            </a:r>
            <a:r>
              <a:rPr lang="en-US" sz="2800" dirty="0" err="1" smtClean="0"/>
              <a:t>ruotare</a:t>
            </a:r>
            <a:endParaRPr lang="en-US" sz="2800" dirty="0" smtClean="0"/>
          </a:p>
          <a:p>
            <a:r>
              <a:rPr lang="en-US" sz="2800" dirty="0" err="1" smtClean="0"/>
              <a:t>Detto</a:t>
            </a:r>
            <a:r>
              <a:rPr lang="en-US" sz="2800" dirty="0" smtClean="0"/>
              <a:t> </a:t>
            </a:r>
            <a:r>
              <a:rPr lang="en-US" sz="2800" i="1" dirty="0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 </a:t>
            </a:r>
            <a:r>
              <a:rPr lang="en-US" sz="2800" dirty="0" err="1" smtClean="0"/>
              <a:t>momento</a:t>
            </a:r>
            <a:r>
              <a:rPr lang="en-US" sz="2800" dirty="0" smtClean="0"/>
              <a:t> </a:t>
            </a:r>
            <a:r>
              <a:rPr lang="en-US" sz="2800" dirty="0" err="1" smtClean="0"/>
              <a:t>d’inerzia</a:t>
            </a:r>
            <a:r>
              <a:rPr lang="en-US" sz="2800" dirty="0" smtClean="0"/>
              <a:t> </a:t>
            </a:r>
            <a:r>
              <a:rPr lang="en-US" sz="2800" dirty="0" err="1" smtClean="0"/>
              <a:t>dell’equipaggio</a:t>
            </a:r>
            <a:r>
              <a:rPr lang="en-US" sz="2800" dirty="0" smtClean="0"/>
              <a:t> </a:t>
            </a:r>
            <a:r>
              <a:rPr lang="en-US" sz="2800" dirty="0" err="1" smtClean="0"/>
              <a:t>rispetto</a:t>
            </a:r>
            <a:r>
              <a:rPr lang="en-US" sz="2800" dirty="0" smtClean="0"/>
              <a:t> </a:t>
            </a:r>
            <a:r>
              <a:rPr lang="en-US" sz="2800" dirty="0" err="1" smtClean="0"/>
              <a:t>all’asse</a:t>
            </a:r>
            <a:r>
              <a:rPr lang="en-US" sz="2800" dirty="0" smtClean="0"/>
              <a:t> del filo, </a:t>
            </a:r>
            <a:r>
              <a:rPr lang="en-US" sz="2800" dirty="0" err="1" smtClean="0"/>
              <a:t>l’equazione</a:t>
            </a:r>
            <a:r>
              <a:rPr lang="en-US" sz="2800" dirty="0" smtClean="0"/>
              <a:t> del </a:t>
            </a:r>
            <a:r>
              <a:rPr lang="en-US" sz="2800" dirty="0" err="1" smtClean="0"/>
              <a:t>moto</a:t>
            </a:r>
            <a:r>
              <a:rPr lang="en-US" sz="2800" dirty="0" smtClean="0"/>
              <a:t> </a:t>
            </a:r>
            <a:r>
              <a:rPr lang="en-US" sz="2800" dirty="0"/>
              <a:t>è</a:t>
            </a:r>
            <a:endParaRPr lang="en-US" sz="2800" dirty="0" smtClean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722699"/>
              </p:ext>
            </p:extLst>
          </p:nvPr>
        </p:nvGraphicFramePr>
        <p:xfrm>
          <a:off x="1619672" y="2930039"/>
          <a:ext cx="12827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2" name="Equazione" r:id="rId3" imgW="622080" imgH="253800" progId="Equation.3">
                  <p:embed/>
                </p:oleObj>
              </mc:Choice>
              <mc:Fallback>
                <p:oleObj name="Equazione" r:id="rId3" imgW="622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672" y="2930039"/>
                        <a:ext cx="12827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246" name="Gruppo 23"/>
          <p:cNvGrpSpPr>
            <a:grpSpLocks/>
          </p:cNvGrpSpPr>
          <p:nvPr/>
        </p:nvGrpSpPr>
        <p:grpSpPr bwMode="auto">
          <a:xfrm>
            <a:off x="6489352" y="1718625"/>
            <a:ext cx="2643188" cy="3500437"/>
            <a:chOff x="6429388" y="2786852"/>
            <a:chExt cx="2643206" cy="3499667"/>
          </a:xfrm>
        </p:grpSpPr>
        <p:grpSp>
          <p:nvGrpSpPr>
            <p:cNvPr id="10248" name="Gruppo 19"/>
            <p:cNvGrpSpPr>
              <a:grpSpLocks/>
            </p:cNvGrpSpPr>
            <p:nvPr/>
          </p:nvGrpSpPr>
          <p:grpSpPr bwMode="auto">
            <a:xfrm>
              <a:off x="6429388" y="2786852"/>
              <a:ext cx="2643206" cy="3499667"/>
              <a:chOff x="6072198" y="2786852"/>
              <a:chExt cx="2643206" cy="3499667"/>
            </a:xfrm>
          </p:grpSpPr>
          <p:cxnSp>
            <p:nvCxnSpPr>
              <p:cNvPr id="6" name="Connettore 1 5"/>
              <p:cNvCxnSpPr/>
              <p:nvPr/>
            </p:nvCxnSpPr>
            <p:spPr>
              <a:xfrm rot="5400000">
                <a:off x="6239154" y="3964518"/>
                <a:ext cx="2356918" cy="158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nettore 1 9"/>
              <p:cNvCxnSpPr/>
              <p:nvPr/>
            </p:nvCxnSpPr>
            <p:spPr>
              <a:xfrm flipH="1">
                <a:off x="6572264" y="5154881"/>
                <a:ext cx="846143" cy="988794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Connettore 1 11"/>
              <p:cNvCxnSpPr/>
              <p:nvPr/>
            </p:nvCxnSpPr>
            <p:spPr>
              <a:xfrm rot="16200000" flipH="1">
                <a:off x="7025627" y="5536549"/>
                <a:ext cx="1131638" cy="368303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Figura a mano libera 13"/>
              <p:cNvSpPr/>
              <p:nvPr/>
            </p:nvSpPr>
            <p:spPr>
              <a:xfrm>
                <a:off x="7035818" y="5583412"/>
                <a:ext cx="517529" cy="165064"/>
              </a:xfrm>
              <a:custGeom>
                <a:avLst/>
                <a:gdLst>
                  <a:gd name="connsiteX0" fmla="*/ 0 w 517358"/>
                  <a:gd name="connsiteY0" fmla="*/ 0 h 166436"/>
                  <a:gd name="connsiteX1" fmla="*/ 324853 w 517358"/>
                  <a:gd name="connsiteY1" fmla="*/ 156410 h 166436"/>
                  <a:gd name="connsiteX2" fmla="*/ 517358 w 517358"/>
                  <a:gd name="connsiteY2" fmla="*/ 60158 h 166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17358" h="166436">
                    <a:moveTo>
                      <a:pt x="0" y="0"/>
                    </a:moveTo>
                    <a:cubicBezTo>
                      <a:pt x="119313" y="73192"/>
                      <a:pt x="238627" y="146384"/>
                      <a:pt x="324853" y="156410"/>
                    </a:cubicBezTo>
                    <a:cubicBezTo>
                      <a:pt x="411079" y="166436"/>
                      <a:pt x="464218" y="113297"/>
                      <a:pt x="517358" y="60158"/>
                    </a:cubicBezTo>
                  </a:path>
                </a:pathLst>
              </a:custGeom>
              <a:ln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10255" name="Rettangolo 14"/>
              <p:cNvSpPr>
                <a:spLocks noChangeArrowheads="1"/>
              </p:cNvSpPr>
              <p:nvPr/>
            </p:nvSpPr>
            <p:spPr bwMode="auto">
              <a:xfrm>
                <a:off x="7132581" y="5643578"/>
                <a:ext cx="30489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b="1" i="1">
                    <a:latin typeface="Symbol" panose="05050102010706020507" pitchFamily="18" charset="2"/>
                  </a:rPr>
                  <a:t>q</a:t>
                </a:r>
              </a:p>
            </p:txBody>
          </p:sp>
          <p:grpSp>
            <p:nvGrpSpPr>
              <p:cNvPr id="10256" name="Gruppo 18"/>
              <p:cNvGrpSpPr>
                <a:grpSpLocks/>
              </p:cNvGrpSpPr>
              <p:nvPr/>
            </p:nvGrpSpPr>
            <p:grpSpPr bwMode="auto">
              <a:xfrm>
                <a:off x="6072198" y="4929198"/>
                <a:ext cx="2643206" cy="428628"/>
                <a:chOff x="2714612" y="4429132"/>
                <a:chExt cx="2643206" cy="428628"/>
              </a:xfrm>
            </p:grpSpPr>
            <p:sp>
              <p:nvSpPr>
                <p:cNvPr id="18" name="Cilindro 17"/>
                <p:cNvSpPr/>
                <p:nvPr/>
              </p:nvSpPr>
              <p:spPr>
                <a:xfrm rot="16200000">
                  <a:off x="4000502" y="3715011"/>
                  <a:ext cx="44440" cy="1857388"/>
                </a:xfrm>
                <a:prstGeom prst="can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/>
                </a:p>
              </p:txBody>
            </p:sp>
            <p:sp>
              <p:nvSpPr>
                <p:cNvPr id="16" name="Ovale 15"/>
                <p:cNvSpPr/>
                <p:nvPr/>
              </p:nvSpPr>
              <p:spPr>
                <a:xfrm>
                  <a:off x="2714612" y="4429440"/>
                  <a:ext cx="428628" cy="428531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/>
                </a:p>
              </p:txBody>
            </p:sp>
            <p:sp>
              <p:nvSpPr>
                <p:cNvPr id="17" name="Ovale 16"/>
                <p:cNvSpPr/>
                <p:nvPr/>
              </p:nvSpPr>
              <p:spPr>
                <a:xfrm>
                  <a:off x="4929190" y="4429440"/>
                  <a:ext cx="428628" cy="428531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/>
                </a:p>
              </p:txBody>
            </p:sp>
          </p:grpSp>
        </p:grpSp>
        <p:cxnSp>
          <p:nvCxnSpPr>
            <p:cNvPr id="22" name="Connettore 2 21"/>
            <p:cNvCxnSpPr/>
            <p:nvPr/>
          </p:nvCxnSpPr>
          <p:spPr>
            <a:xfrm rot="5400000">
              <a:off x="7858214" y="3070951"/>
              <a:ext cx="571374" cy="31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ttangolo 22"/>
            <p:cNvSpPr/>
            <p:nvPr/>
          </p:nvSpPr>
          <p:spPr>
            <a:xfrm>
              <a:off x="8215338" y="2858273"/>
              <a:ext cx="457203" cy="3682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b="1" i="1" dirty="0">
                  <a:latin typeface="Symbol" pitchFamily="18" charset="2"/>
                </a:rPr>
                <a:t>t </a:t>
              </a:r>
              <a:r>
                <a:rPr lang="en-US" b="1" i="1" baseline="-25000" dirty="0">
                  <a:latin typeface="+mj-lt"/>
                </a:rPr>
                <a:t>el</a:t>
              </a:r>
              <a:endParaRPr lang="en-US" b="1" i="1" baseline="-25000" dirty="0">
                <a:latin typeface="Symbol" pitchFamily="18" charset="2"/>
              </a:endParaRPr>
            </a:p>
          </p:txBody>
        </p:sp>
      </p:grpSp>
      <p:graphicFrame>
        <p:nvGraphicFramePr>
          <p:cNvPr id="102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6098744"/>
              </p:ext>
            </p:extLst>
          </p:nvPr>
        </p:nvGraphicFramePr>
        <p:xfrm>
          <a:off x="5781950" y="5911057"/>
          <a:ext cx="1779587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3" name="Equazione" r:id="rId5" imgW="863280" imgH="419040" progId="Equation.3">
                  <p:embed/>
                </p:oleObj>
              </mc:Choice>
              <mc:Fallback>
                <p:oleObj name="Equazione" r:id="rId5" imgW="8632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950" y="5911057"/>
                        <a:ext cx="1779587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Segnaposto numero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25AD439-2CDA-419D-AAF5-F3BBC0CE387D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7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Torsione </a:t>
            </a:r>
          </a:p>
        </p:txBody>
      </p:sp>
      <p:sp>
        <p:nvSpPr>
          <p:cNvPr id="11271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6622504" cy="4114800"/>
          </a:xfrm>
        </p:spPr>
        <p:txBody>
          <a:bodyPr/>
          <a:lstStyle/>
          <a:p>
            <a:r>
              <a:rPr lang="en-US" sz="2800" dirty="0" err="1" smtClean="0"/>
              <a:t>Ovvero</a:t>
            </a:r>
            <a:endParaRPr lang="en-US" sz="2800" dirty="0" smtClean="0"/>
          </a:p>
          <a:p>
            <a:r>
              <a:rPr lang="en-US" sz="2800" dirty="0" smtClean="0"/>
              <a:t>E </a:t>
            </a:r>
            <a:r>
              <a:rPr lang="en-US" sz="2800" dirty="0" err="1" smtClean="0"/>
              <a:t>passando</a:t>
            </a:r>
            <a:r>
              <a:rPr lang="en-US" sz="2800" dirty="0" smtClean="0"/>
              <a:t> </a:t>
            </a:r>
            <a:r>
              <a:rPr lang="en-US" sz="2800" dirty="0" err="1" smtClean="0"/>
              <a:t>alla</a:t>
            </a:r>
            <a:r>
              <a:rPr lang="en-US" sz="2800" dirty="0" smtClean="0"/>
              <a:t> </a:t>
            </a:r>
            <a:r>
              <a:rPr lang="en-US" sz="2800" dirty="0" err="1" smtClean="0"/>
              <a:t>proiezione</a:t>
            </a:r>
            <a:r>
              <a:rPr lang="en-US" sz="2800" dirty="0" smtClean="0"/>
              <a:t> </a:t>
            </a:r>
            <a:r>
              <a:rPr lang="en-US" sz="2800" dirty="0" err="1" smtClean="0"/>
              <a:t>lungo</a:t>
            </a:r>
            <a:r>
              <a:rPr lang="en-US" sz="2800" dirty="0" smtClean="0"/>
              <a:t> </a:t>
            </a:r>
            <a:r>
              <a:rPr lang="en-US" sz="2800" dirty="0" err="1" smtClean="0"/>
              <a:t>l’asse</a:t>
            </a:r>
            <a:r>
              <a:rPr lang="en-US" sz="2800" dirty="0" smtClean="0"/>
              <a:t> </a:t>
            </a:r>
            <a:r>
              <a:rPr lang="en-US" sz="2800" dirty="0" err="1" smtClean="0"/>
              <a:t>verticale</a:t>
            </a:r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err="1" smtClean="0"/>
              <a:t>Riscritta</a:t>
            </a:r>
            <a:r>
              <a:rPr lang="en-US" sz="2800" dirty="0" smtClean="0"/>
              <a:t> </a:t>
            </a:r>
            <a:r>
              <a:rPr lang="en-US" sz="2800" dirty="0" err="1" smtClean="0"/>
              <a:t>l’eq</a:t>
            </a:r>
            <a:r>
              <a:rPr lang="en-US" sz="2800" dirty="0" smtClean="0"/>
              <a:t>. come</a:t>
            </a:r>
          </a:p>
          <a:p>
            <a:endParaRPr lang="en-US" sz="2800" dirty="0" smtClean="0"/>
          </a:p>
          <a:p>
            <a:r>
              <a:rPr lang="en-US" sz="2800" dirty="0" err="1" smtClean="0"/>
              <a:t>concludiamo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il</a:t>
            </a:r>
            <a:r>
              <a:rPr lang="en-US" sz="2800" dirty="0" smtClean="0"/>
              <a:t>  </a:t>
            </a:r>
            <a:r>
              <a:rPr lang="en-US" sz="2800" dirty="0" err="1" smtClean="0"/>
              <a:t>moto</a:t>
            </a:r>
            <a:r>
              <a:rPr lang="en-US" sz="2800" dirty="0" smtClean="0"/>
              <a:t> </a:t>
            </a:r>
            <a:r>
              <a:rPr lang="en-US" sz="2800" dirty="0" err="1" smtClean="0"/>
              <a:t>dell’equipaggio</a:t>
            </a:r>
            <a:r>
              <a:rPr lang="en-US" sz="2800" dirty="0" smtClean="0"/>
              <a:t> e` </a:t>
            </a:r>
            <a:r>
              <a:rPr lang="en-US" sz="2800" dirty="0" err="1" smtClean="0"/>
              <a:t>armonico</a:t>
            </a:r>
            <a:endParaRPr lang="en-US" sz="2800" dirty="0" smtClean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323044"/>
              </p:ext>
            </p:extLst>
          </p:nvPr>
        </p:nvGraphicFramePr>
        <p:xfrm>
          <a:off x="2924176" y="1727550"/>
          <a:ext cx="2328862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62" name="Equazione" r:id="rId3" imgW="1130040" imgH="419040" progId="Equation.3">
                  <p:embed/>
                </p:oleObj>
              </mc:Choice>
              <mc:Fallback>
                <p:oleObj name="Equazione" r:id="rId3" imgW="11300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4176" y="1727550"/>
                        <a:ext cx="2328862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0834274"/>
              </p:ext>
            </p:extLst>
          </p:nvPr>
        </p:nvGraphicFramePr>
        <p:xfrm>
          <a:off x="4211960" y="3167062"/>
          <a:ext cx="167322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63" name="Equazione" r:id="rId5" imgW="812520" imgH="419040" progId="Equation.3">
                  <p:embed/>
                </p:oleObj>
              </mc:Choice>
              <mc:Fallback>
                <p:oleObj name="Equazione" r:id="rId5" imgW="81252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960" y="3167062"/>
                        <a:ext cx="1673225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1299867"/>
              </p:ext>
            </p:extLst>
          </p:nvPr>
        </p:nvGraphicFramePr>
        <p:xfrm>
          <a:off x="4449762" y="4278312"/>
          <a:ext cx="2640013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64" name="Equazione" r:id="rId7" imgW="1282680" imgH="419040" progId="Equation.3">
                  <p:embed/>
                </p:oleObj>
              </mc:Choice>
              <mc:Fallback>
                <p:oleObj name="Equazione" r:id="rId7" imgW="12826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9762" y="4278312"/>
                        <a:ext cx="2640013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4730036"/>
              </p:ext>
            </p:extLst>
          </p:nvPr>
        </p:nvGraphicFramePr>
        <p:xfrm>
          <a:off x="5834856" y="5565441"/>
          <a:ext cx="1436688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65" name="Equazione" r:id="rId9" imgW="698400" imgH="444240" progId="Equation.3">
                  <p:embed/>
                </p:oleObj>
              </mc:Choice>
              <mc:Fallback>
                <p:oleObj name="Equazione" r:id="rId9" imgW="69840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4856" y="5565441"/>
                        <a:ext cx="1436688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94B18A-994C-443F-BBFD-FC6E3D661018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19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Oscillatore armonico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Abbiamo visto diversi sistemi che si muovono di moto armonico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Un punto sotto l’azione di una molla, il pendolo, il pendolo di torsione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Altri sistemi fisici presentano grandezze che seguono la stessa legge oraria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Solidi elastici, fluidi, circuiti elettrici, campi elettromagnetici</a:t>
            </a:r>
          </a:p>
          <a:p>
            <a:pPr lvl="1" eaLnBrk="1" hangingPunct="1">
              <a:lnSpc>
                <a:spcPct val="90000"/>
              </a:lnSpc>
            </a:pPr>
            <a:r>
              <a:rPr lang="it-IT" sz="2400" smtClean="0"/>
              <a:t>Strutture meccaniche che si allontanano di poco dall’equilibrio, per cui le forze di richiamo sono </a:t>
            </a:r>
            <a:r>
              <a:rPr lang="it-IT" sz="2400" u="sng" smtClean="0"/>
              <a:t>lineari rispetto agli spostamenti</a:t>
            </a:r>
            <a:endParaRPr lang="it-IT" sz="2400" smtClean="0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4020E32-3B3A-43CB-8A7A-B86252C63572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20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Oscillatore armonico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8610600" cy="4648200"/>
          </a:xfrm>
        </p:spPr>
        <p:txBody>
          <a:bodyPr/>
          <a:lstStyle/>
          <a:p>
            <a:pPr eaLnBrk="1" hangingPunct="1"/>
            <a:r>
              <a:rPr lang="it-IT" smtClean="0"/>
              <a:t>Tutti questi fenomeni sono regolati da equazioni (in generale più d’una) del tipo</a:t>
            </a:r>
          </a:p>
          <a:p>
            <a:pPr eaLnBrk="1" hangingPunct="1"/>
            <a:endParaRPr lang="it-IT" smtClean="0"/>
          </a:p>
          <a:p>
            <a:pPr eaLnBrk="1" hangingPunct="1"/>
            <a:r>
              <a:rPr lang="it-IT" smtClean="0"/>
              <a:t>Ove le </a:t>
            </a:r>
            <a:r>
              <a:rPr lang="it-IT" smtClean="0">
                <a:sym typeface="Symbol" pitchFamily="18" charset="2"/>
              </a:rPr>
              <a:t></a:t>
            </a:r>
            <a:r>
              <a:rPr lang="it-IT" i="1" smtClean="0">
                <a:sym typeface="Symbol" pitchFamily="18" charset="2"/>
              </a:rPr>
              <a:t></a:t>
            </a:r>
            <a:r>
              <a:rPr lang="it-IT" i="1" baseline="-25000" smtClean="0"/>
              <a:t>k</a:t>
            </a:r>
            <a:r>
              <a:rPr lang="it-IT" smtClean="0">
                <a:sym typeface="Symbol" pitchFamily="18" charset="2"/>
              </a:rPr>
              <a:t> </a:t>
            </a:r>
            <a:r>
              <a:rPr lang="it-IT" smtClean="0"/>
              <a:t>sono opportune grandezze che caratterizzano il sistema e le </a:t>
            </a:r>
            <a:r>
              <a:rPr lang="it-IT" u="sng" smtClean="0"/>
              <a:t>pulsazioni</a:t>
            </a:r>
            <a:r>
              <a:rPr lang="it-IT" smtClean="0"/>
              <a:t>        </a:t>
            </a:r>
            <a:r>
              <a:rPr lang="it-IT" smtClean="0">
                <a:sym typeface="Symbol" pitchFamily="18" charset="2"/>
              </a:rPr>
              <a:t></a:t>
            </a:r>
            <a:r>
              <a:rPr lang="it-IT" i="1" smtClean="0">
                <a:latin typeface="Symbol" pitchFamily="18" charset="2"/>
                <a:sym typeface="Symbol" pitchFamily="18" charset="2"/>
              </a:rPr>
              <a:t></a:t>
            </a:r>
            <a:r>
              <a:rPr lang="it-IT" i="1" baseline="-25000" smtClean="0"/>
              <a:t>k</a:t>
            </a:r>
            <a:r>
              <a:rPr lang="it-IT" i="1" baseline="30000" smtClean="0"/>
              <a:t>2</a:t>
            </a:r>
            <a:r>
              <a:rPr lang="it-IT" smtClean="0">
                <a:sym typeface="Symbol" pitchFamily="18" charset="2"/>
              </a:rPr>
              <a:t></a:t>
            </a:r>
            <a:r>
              <a:rPr lang="it-IT" smtClean="0"/>
              <a:t> sono </a:t>
            </a:r>
            <a:r>
              <a:rPr lang="it-IT" u="sng" smtClean="0"/>
              <a:t>costanti</a:t>
            </a:r>
            <a:r>
              <a:rPr lang="it-IT" smtClean="0"/>
              <a:t> che dipendono dai parametri del sistema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654425" y="2841625"/>
          <a:ext cx="2060575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zione" r:id="rId3" imgW="838200" imgH="393700" progId="Equation.3">
                  <p:embed/>
                </p:oleObj>
              </mc:Choice>
              <mc:Fallback>
                <p:oleObj name="Equazione" r:id="rId3" imgW="8382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4425" y="2841625"/>
                        <a:ext cx="2060575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0756057-2B50-49B2-8F45-56A9FAEAE41E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21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Oscillatore armonico</a:t>
            </a: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981200"/>
            <a:ext cx="8610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Le soluzioni di queste equazioni sono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Ove le </a:t>
            </a:r>
            <a:r>
              <a:rPr lang="it-IT" sz="2800" u="sng" smtClean="0"/>
              <a:t>ampiezze</a:t>
            </a:r>
            <a:r>
              <a:rPr lang="it-IT" sz="2800" smtClean="0"/>
              <a:t> </a:t>
            </a:r>
            <a:r>
              <a:rPr lang="it-IT" sz="2800" smtClean="0">
                <a:sym typeface="Symbol" pitchFamily="18" charset="2"/>
              </a:rPr>
              <a:t></a:t>
            </a:r>
            <a:r>
              <a:rPr lang="it-IT" sz="2800" i="1" smtClean="0"/>
              <a:t>A</a:t>
            </a:r>
            <a:r>
              <a:rPr lang="it-IT" sz="2800" i="1" baseline="-25000" smtClean="0"/>
              <a:t>k</a:t>
            </a:r>
            <a:r>
              <a:rPr lang="it-IT" sz="2800" smtClean="0">
                <a:sym typeface="Symbol" pitchFamily="18" charset="2"/>
              </a:rPr>
              <a:t></a:t>
            </a:r>
            <a:r>
              <a:rPr lang="it-IT" sz="2800" smtClean="0"/>
              <a:t> e le </a:t>
            </a:r>
            <a:r>
              <a:rPr lang="it-IT" sz="2800" u="sng" smtClean="0"/>
              <a:t>fasi</a:t>
            </a:r>
            <a:r>
              <a:rPr lang="it-IT" sz="2800" smtClean="0"/>
              <a:t> </a:t>
            </a:r>
            <a:r>
              <a:rPr lang="it-IT" sz="2800" smtClean="0">
                <a:sym typeface="Symbol" pitchFamily="18" charset="2"/>
              </a:rPr>
              <a:t></a:t>
            </a:r>
            <a:r>
              <a:rPr lang="it-IT" sz="2800" i="1" smtClean="0">
                <a:latin typeface="Symbol" pitchFamily="18" charset="2"/>
                <a:sym typeface="Symbol" pitchFamily="18" charset="2"/>
              </a:rPr>
              <a:t></a:t>
            </a:r>
            <a:r>
              <a:rPr lang="it-IT" sz="2800" i="1" baseline="-25000" smtClean="0"/>
              <a:t>k</a:t>
            </a:r>
            <a:r>
              <a:rPr lang="it-IT" sz="2800" smtClean="0">
                <a:sym typeface="Symbol" pitchFamily="18" charset="2"/>
              </a:rPr>
              <a:t></a:t>
            </a:r>
            <a:r>
              <a:rPr lang="it-IT" sz="2800" smtClean="0"/>
              <a:t> sono </a:t>
            </a:r>
            <a:r>
              <a:rPr lang="it-IT" sz="2800" u="sng" smtClean="0"/>
              <a:t>costanti</a:t>
            </a:r>
            <a:r>
              <a:rPr lang="it-IT" sz="2800" smtClean="0"/>
              <a:t> calcolabili conoscendo le </a:t>
            </a:r>
            <a:r>
              <a:rPr lang="it-IT" sz="2800" u="sng" smtClean="0"/>
              <a:t>condizioni iniziali</a:t>
            </a:r>
            <a:endParaRPr lang="it-IT" sz="2800" smtClean="0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2717800" y="2590800"/>
          <a:ext cx="3706813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Equazione" r:id="rId3" imgW="1409700" imgH="203200" progId="Equation.3">
                  <p:embed/>
                </p:oleObj>
              </mc:Choice>
              <mc:Fallback>
                <p:oleObj name="Equazione" r:id="rId3" imgW="1409700" imgH="203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2590800"/>
                        <a:ext cx="3706813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6"/>
          <p:cNvGraphicFramePr>
            <a:graphicFrameLocks noChangeAspect="1"/>
          </p:cNvGraphicFramePr>
          <p:nvPr/>
        </p:nvGraphicFramePr>
        <p:xfrm>
          <a:off x="3810000" y="4530725"/>
          <a:ext cx="14351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Equazione" r:id="rId5" imgW="546100" imgH="203200" progId="Equation.3">
                  <p:embed/>
                </p:oleObj>
              </mc:Choice>
              <mc:Fallback>
                <p:oleObj name="Equazione" r:id="rId5" imgW="546100" imgH="203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4530725"/>
                        <a:ext cx="14351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7"/>
          <p:cNvGraphicFramePr>
            <a:graphicFrameLocks noChangeAspect="1"/>
          </p:cNvGraphicFramePr>
          <p:nvPr/>
        </p:nvGraphicFramePr>
        <p:xfrm>
          <a:off x="4038600" y="5330825"/>
          <a:ext cx="1435100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7" name="Equazione" r:id="rId7" imgW="546100" imgH="406400" progId="Equation.3">
                  <p:embed/>
                </p:oleObj>
              </mc:Choice>
              <mc:Fallback>
                <p:oleObj name="Equazione" r:id="rId7" imgW="546100" imgH="406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5330825"/>
                        <a:ext cx="1435100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E93E4D-0F64-455D-97E2-80D3770A7060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22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Accelerazione come funzione della posizione</a:t>
            </a:r>
          </a:p>
        </p:txBody>
      </p:sp>
      <p:sp>
        <p:nvSpPr>
          <p:cNvPr id="215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10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400" smtClean="0"/>
              <a:t>Sia: </a:t>
            </a:r>
            <a:r>
              <a:rPr lang="it-IT" sz="2400" i="1" smtClean="0"/>
              <a:t>a = a(x) </a:t>
            </a:r>
            <a:r>
              <a:rPr lang="it-IT" sz="2400" smtClean="0"/>
              <a:t>cioè in funzione della posizione</a:t>
            </a:r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Moltiplichiamo ambo i membri dell’equazione per la velocita`: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Integriamo ambo i membri rispetto a </a:t>
            </a:r>
            <a:r>
              <a:rPr lang="it-IT" sz="2400" i="1" smtClean="0"/>
              <a:t>t</a:t>
            </a:r>
            <a:r>
              <a:rPr lang="it-IT" sz="2400" smtClean="0"/>
              <a:t>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Poichè </a:t>
            </a:r>
          </a:p>
        </p:txBody>
      </p:sp>
      <p:graphicFrame>
        <p:nvGraphicFramePr>
          <p:cNvPr id="21506" name="Object 9"/>
          <p:cNvGraphicFramePr>
            <a:graphicFrameLocks noChangeAspect="1"/>
          </p:cNvGraphicFramePr>
          <p:nvPr/>
        </p:nvGraphicFramePr>
        <p:xfrm>
          <a:off x="3357563" y="3929063"/>
          <a:ext cx="198596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8" name="Equazione" r:id="rId3" imgW="1066680" imgH="482400" progId="Equation.3">
                  <p:embed/>
                </p:oleObj>
              </mc:Choice>
              <mc:Fallback>
                <p:oleObj name="Equazione" r:id="rId3" imgW="1066680" imgH="482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63" y="3929063"/>
                        <a:ext cx="1985962" cy="895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10"/>
          <p:cNvGraphicFramePr>
            <a:graphicFrameLocks noChangeAspect="1"/>
          </p:cNvGraphicFramePr>
          <p:nvPr/>
        </p:nvGraphicFramePr>
        <p:xfrm>
          <a:off x="3514725" y="2786063"/>
          <a:ext cx="167798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9" name="Equation" r:id="rId5" imgW="901440" imgH="393480" progId="Equation.DSMT4">
                  <p:embed/>
                </p:oleObj>
              </mc:Choice>
              <mc:Fallback>
                <p:oleObj name="Equation" r:id="rId5" imgW="901440" imgH="39348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4725" y="2786063"/>
                        <a:ext cx="1677988" cy="730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7"/>
          <p:cNvGraphicFramePr>
            <a:graphicFrameLocks noChangeAspect="1"/>
          </p:cNvGraphicFramePr>
          <p:nvPr/>
        </p:nvGraphicFramePr>
        <p:xfrm>
          <a:off x="3857625" y="5143500"/>
          <a:ext cx="1017588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20" name="Equazione" r:id="rId7" imgW="545760" imgH="177480" progId="Equation.3">
                  <p:embed/>
                </p:oleObj>
              </mc:Choice>
              <mc:Fallback>
                <p:oleObj name="Equazione" r:id="rId7" imgW="545760" imgH="177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5" y="5143500"/>
                        <a:ext cx="1017588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46AC97-15BB-4431-A0BC-07BF3AAFDEAB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/>
        </p:nvGraphicFramePr>
        <p:xfrm>
          <a:off x="2438400" y="5797550"/>
          <a:ext cx="3970338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21" name="Equation" r:id="rId9" imgW="2133360" imgH="469800" progId="Equation.DSMT4">
                  <p:embed/>
                </p:oleObj>
              </mc:Choice>
              <mc:Fallback>
                <p:oleObj name="Equation" r:id="rId9" imgW="2133360" imgH="469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5797550"/>
                        <a:ext cx="3970338" cy="871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Accelerazione come funzione della posizione</a:t>
            </a:r>
          </a:p>
        </p:txBody>
      </p:sp>
      <p:sp>
        <p:nvSpPr>
          <p:cNvPr id="2253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643063"/>
            <a:ext cx="8218488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Risolvendo l’integrale si ha:</a:t>
            </a:r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endParaRPr lang="it-IT" sz="2400" smtClean="0"/>
          </a:p>
          <a:p>
            <a:pPr eaLnBrk="1" hangingPunct="1">
              <a:lnSpc>
                <a:spcPct val="90000"/>
              </a:lnSpc>
            </a:pPr>
            <a:r>
              <a:rPr lang="it-IT" sz="2400" smtClean="0"/>
              <a:t>cioè</a:t>
            </a:r>
          </a:p>
        </p:txBody>
      </p:sp>
      <p:graphicFrame>
        <p:nvGraphicFramePr>
          <p:cNvPr id="22530" name="Object 0"/>
          <p:cNvGraphicFramePr>
            <a:graphicFrameLocks noChangeAspect="1"/>
          </p:cNvGraphicFramePr>
          <p:nvPr/>
        </p:nvGraphicFramePr>
        <p:xfrm>
          <a:off x="3214688" y="3286125"/>
          <a:ext cx="25781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7" name="Equation" r:id="rId3" imgW="1384200" imgH="482400" progId="Equation.3">
                  <p:embed/>
                </p:oleObj>
              </mc:Choice>
              <mc:Fallback>
                <p:oleObj name="Equation" r:id="rId3" imgW="1384200" imgH="4824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88" y="3286125"/>
                        <a:ext cx="2578100" cy="895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1"/>
          <p:cNvGraphicFramePr>
            <a:graphicFrameLocks noChangeAspect="1"/>
          </p:cNvGraphicFramePr>
          <p:nvPr/>
        </p:nvGraphicFramePr>
        <p:xfrm>
          <a:off x="3429000" y="1714500"/>
          <a:ext cx="18923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8" name="Equation" r:id="rId5" imgW="1015920" imgH="482400" progId="Equation.3">
                  <p:embed/>
                </p:oleObj>
              </mc:Choice>
              <mc:Fallback>
                <p:oleObj name="Equation" r:id="rId5" imgW="1015920" imgH="482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1714500"/>
                        <a:ext cx="1892300" cy="895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2"/>
          <p:cNvGraphicFramePr>
            <a:graphicFrameLocks noGrp="1" noChangeAspect="1"/>
          </p:cNvGraphicFramePr>
          <p:nvPr>
            <p:ph sz="half" idx="2"/>
          </p:nvPr>
        </p:nvGraphicFramePr>
        <p:xfrm>
          <a:off x="3071813" y="4572000"/>
          <a:ext cx="2351087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29" name="Equation" r:id="rId7" imgW="1282680" imgH="520560" progId="Equation.3">
                  <p:embed/>
                </p:oleObj>
              </mc:Choice>
              <mc:Fallback>
                <p:oleObj name="Equation" r:id="rId7" imgW="1282680" imgH="5205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13" y="4572000"/>
                        <a:ext cx="2351087" cy="954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9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CE2D38-DAD3-4FA0-B0EC-78D3FEC07914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 esempio importante</a:t>
            </a:r>
          </a:p>
        </p:txBody>
      </p:sp>
      <p:sp>
        <p:nvSpPr>
          <p:cNvPr id="2355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4525963"/>
          </a:xfrm>
        </p:spPr>
        <p:txBody>
          <a:bodyPr/>
          <a:lstStyle/>
          <a:p>
            <a:pPr eaLnBrk="1" hangingPunct="1"/>
            <a:r>
              <a:rPr lang="en-US" sz="2800" smtClean="0"/>
              <a:t>Sia: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Avremo allora: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Risolvendo rispetto a </a:t>
            </a:r>
            <a:r>
              <a:rPr lang="en-US" sz="2800" i="1" smtClean="0"/>
              <a:t>v</a:t>
            </a:r>
            <a:r>
              <a:rPr lang="en-US" sz="2800" smtClean="0"/>
              <a:t>:</a:t>
            </a:r>
          </a:p>
        </p:txBody>
      </p:sp>
      <p:graphicFrame>
        <p:nvGraphicFramePr>
          <p:cNvPr id="23554" name="Object 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851275" y="2205038"/>
          <a:ext cx="1368425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1" name="Equation" r:id="rId3" imgW="774360" imgH="228600" progId="Equation.3">
                  <p:embed/>
                </p:oleObj>
              </mc:Choice>
              <mc:Fallback>
                <p:oleObj name="Equation" r:id="rId3" imgW="77436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275" y="2205038"/>
                        <a:ext cx="1368425" cy="404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Object 8"/>
          <p:cNvGraphicFramePr>
            <a:graphicFrameLocks noChangeAspect="1"/>
          </p:cNvGraphicFramePr>
          <p:nvPr/>
        </p:nvGraphicFramePr>
        <p:xfrm>
          <a:off x="1571625" y="3214688"/>
          <a:ext cx="58912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2" name="Equazione" r:id="rId5" imgW="3162240" imgH="495000" progId="Equation.3">
                  <p:embed/>
                </p:oleObj>
              </mc:Choice>
              <mc:Fallback>
                <p:oleObj name="Equazione" r:id="rId5" imgW="3162240" imgH="4950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3214688"/>
                        <a:ext cx="5891213" cy="919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9"/>
          <p:cNvGraphicFramePr>
            <a:graphicFrameLocks noChangeAspect="1"/>
          </p:cNvGraphicFramePr>
          <p:nvPr/>
        </p:nvGraphicFramePr>
        <p:xfrm>
          <a:off x="1214438" y="4929188"/>
          <a:ext cx="66738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3" name="Equazione" r:id="rId7" imgW="3581280" imgH="507960" progId="Equation.3">
                  <p:embed/>
                </p:oleObj>
              </mc:Choice>
              <mc:Fallback>
                <p:oleObj name="Equazione" r:id="rId7" imgW="3581280" imgH="50796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38" y="4929188"/>
                        <a:ext cx="6673850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3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85C342-9958-4FF7-B4DB-32C9BCE53116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 esempio importante</a:t>
            </a:r>
          </a:p>
        </p:txBody>
      </p:sp>
      <p:sp>
        <p:nvSpPr>
          <p:cNvPr id="2458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500" y="1285875"/>
            <a:ext cx="7358063" cy="4525963"/>
          </a:xfrm>
        </p:spPr>
        <p:txBody>
          <a:bodyPr/>
          <a:lstStyle/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Ma:</a:t>
            </a:r>
          </a:p>
          <a:p>
            <a:pPr eaLnBrk="1" hangingPunct="1">
              <a:buFont typeface="Arial" pitchFamily="34" charset="0"/>
              <a:buNone/>
            </a:pPr>
            <a:endParaRPr lang="en-US" sz="2400" smtClean="0"/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Risolvendo per separazione di variabili:</a:t>
            </a:r>
          </a:p>
        </p:txBody>
      </p:sp>
      <p:graphicFrame>
        <p:nvGraphicFramePr>
          <p:cNvPr id="24578" name="Object 8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643188" y="5300663"/>
          <a:ext cx="3689350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5" name="Equation" r:id="rId3" imgW="3060360" imgH="914400" progId="Equation.DSMT4">
                  <p:embed/>
                </p:oleObj>
              </mc:Choice>
              <mc:Fallback>
                <p:oleObj name="Equation" r:id="rId3" imgW="3060360" imgH="9144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8" y="5300663"/>
                        <a:ext cx="3689350" cy="1101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6"/>
          <p:cNvGraphicFramePr>
            <a:graphicFrameLocks noChangeAspect="1"/>
          </p:cNvGraphicFramePr>
          <p:nvPr/>
        </p:nvGraphicFramePr>
        <p:xfrm>
          <a:off x="3275013" y="2214563"/>
          <a:ext cx="2674937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6" name="Equation" r:id="rId5" imgW="1434960" imgH="507960" progId="Equation.DSMT4">
                  <p:embed/>
                </p:oleObj>
              </mc:Choice>
              <mc:Fallback>
                <p:oleObj name="Equation" r:id="rId5" imgW="1434960" imgH="5079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013" y="2214563"/>
                        <a:ext cx="2674937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1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571875" y="4000500"/>
          <a:ext cx="1800225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77" name="Equation" r:id="rId7" imgW="1193760" imgH="698400" progId="Equation.3">
                  <p:embed/>
                </p:oleObj>
              </mc:Choice>
              <mc:Fallback>
                <p:oleObj name="Equation" r:id="rId7" imgW="1193760" imgH="6984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75" y="4000500"/>
                        <a:ext cx="1800225" cy="105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AE2560-0E34-437C-A7C1-37DFE1BE2A36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 esempio importante</a:t>
            </a:r>
          </a:p>
        </p:txBody>
      </p:sp>
      <p:sp>
        <p:nvSpPr>
          <p:cNvPr id="256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827463" cy="48529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Risolvendo avremo: 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  <p:graphicFrame>
        <p:nvGraphicFramePr>
          <p:cNvPr id="25602" name="Object 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857625" y="2286000"/>
          <a:ext cx="1027113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4" name="Equation" r:id="rId3" imgW="672840" imgH="482400" progId="Equation.3">
                  <p:embed/>
                </p:oleObj>
              </mc:Choice>
              <mc:Fallback>
                <p:oleObj name="Equation" r:id="rId3" imgW="672840" imgH="482400" progId="Equation.3">
                  <p:embed/>
                  <p:pic>
                    <p:nvPicPr>
                      <p:cNvPr id="0" name="Object 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5" y="2286000"/>
                        <a:ext cx="1027113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1"/>
          <p:cNvGraphicFramePr>
            <a:graphicFrameLocks noChangeAspect="1"/>
          </p:cNvGraphicFramePr>
          <p:nvPr/>
        </p:nvGraphicFramePr>
        <p:xfrm>
          <a:off x="2714625" y="3214688"/>
          <a:ext cx="3808413" cy="814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5" name="Equazione" r:id="rId5" imgW="2374560" imgH="507960" progId="Equation.3">
                  <p:embed/>
                </p:oleObj>
              </mc:Choice>
              <mc:Fallback>
                <p:oleObj name="Equazione" r:id="rId5" imgW="2374560" imgH="50796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25" y="3214688"/>
                        <a:ext cx="3808413" cy="814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2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500438" y="4357688"/>
          <a:ext cx="1957387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6" name="Equation" r:id="rId7" imgW="1079280" imgH="393480" progId="Equation.3">
                  <p:embed/>
                </p:oleObj>
              </mc:Choice>
              <mc:Fallback>
                <p:oleObj name="Equation" r:id="rId7" imgW="107928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8" y="4357688"/>
                        <a:ext cx="1957387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3"/>
          <p:cNvGraphicFramePr>
            <a:graphicFrameLocks noChangeAspect="1"/>
          </p:cNvGraphicFramePr>
          <p:nvPr/>
        </p:nvGraphicFramePr>
        <p:xfrm>
          <a:off x="3500438" y="5715000"/>
          <a:ext cx="1887537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17" name="Equation" r:id="rId9" imgW="1041120" imgH="215640" progId="Equation.3">
                  <p:embed/>
                </p:oleObj>
              </mc:Choice>
              <mc:Fallback>
                <p:oleObj name="Equation" r:id="rId9" imgW="1041120" imgH="215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8" y="5715000"/>
                        <a:ext cx="1887537" cy="392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2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CEF506-A948-4522-99F2-A2E1FFF23F65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Approfondimento</a:t>
            </a:r>
          </a:p>
        </p:txBody>
      </p:sp>
      <p:sp>
        <p:nvSpPr>
          <p:cNvPr id="12295" name="Segnaposto testo 2"/>
          <p:cNvSpPr>
            <a:spLocks noGrp="1"/>
          </p:cNvSpPr>
          <p:nvPr>
            <p:ph type="body" sz="half" idx="1"/>
          </p:nvPr>
        </p:nvSpPr>
        <p:spPr>
          <a:xfrm>
            <a:off x="468313" y="1557338"/>
            <a:ext cx="8329612" cy="4525962"/>
          </a:xfrm>
        </p:spPr>
        <p:txBody>
          <a:bodyPr/>
          <a:lstStyle/>
          <a:p>
            <a:r>
              <a:rPr lang="en-US" sz="2800" smtClean="0"/>
              <a:t>Per definizione:</a:t>
            </a:r>
          </a:p>
          <a:p>
            <a:endParaRPr lang="en-US" sz="2800" smtClean="0"/>
          </a:p>
          <a:p>
            <a:r>
              <a:rPr lang="en-US" sz="2800" smtClean="0"/>
              <a:t>L’equazione del moto diviene </a:t>
            </a:r>
          </a:p>
          <a:p>
            <a:endParaRPr lang="en-US" sz="2800" smtClean="0"/>
          </a:p>
          <a:p>
            <a:r>
              <a:rPr lang="en-US" sz="2800" smtClean="0"/>
              <a:t>Dividendo i membri per </a:t>
            </a:r>
            <a:r>
              <a:rPr lang="en-US" sz="2800" i="1" smtClean="0"/>
              <a:t>m</a:t>
            </a:r>
            <a:r>
              <a:rPr lang="en-US" sz="2800" smtClean="0"/>
              <a:t> e ponendo</a:t>
            </a:r>
          </a:p>
          <a:p>
            <a:r>
              <a:rPr lang="en-US" sz="2800" smtClean="0"/>
              <a:t>Otteniamo</a:t>
            </a:r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5795963" y="2636838"/>
          <a:ext cx="1681162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6" name="Equation" r:id="rId3" imgW="622080" imgH="203040" progId="Equation.DSMT4">
                  <p:embed/>
                </p:oleObj>
              </mc:Choice>
              <mc:Fallback>
                <p:oleObj name="Equation" r:id="rId3" imgW="622080" imgH="2030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963" y="2636838"/>
                        <a:ext cx="1681162" cy="550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5"/>
          <p:cNvGraphicFramePr>
            <a:graphicFrameLocks noChangeAspect="1"/>
          </p:cNvGraphicFramePr>
          <p:nvPr/>
        </p:nvGraphicFramePr>
        <p:xfrm>
          <a:off x="3455988" y="1638300"/>
          <a:ext cx="2446337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7" name="Equation" r:id="rId5" imgW="1143000" imgH="203040" progId="Equation.DSMT4">
                  <p:embed/>
                </p:oleObj>
              </mc:Choice>
              <mc:Fallback>
                <p:oleObj name="Equation" r:id="rId5" imgW="1143000" imgH="2030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988" y="1638300"/>
                        <a:ext cx="2446337" cy="433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6"/>
          <p:cNvGraphicFramePr>
            <a:graphicFrameLocks noChangeAspect="1"/>
          </p:cNvGraphicFramePr>
          <p:nvPr/>
        </p:nvGraphicFramePr>
        <p:xfrm>
          <a:off x="6804025" y="3573463"/>
          <a:ext cx="1014413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8" name="Equazione" r:id="rId7" imgW="507960" imgH="393480" progId="Equation.3">
                  <p:embed/>
                </p:oleObj>
              </mc:Choice>
              <mc:Fallback>
                <p:oleObj name="Equazione" r:id="rId7" imgW="50796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025" y="3573463"/>
                        <a:ext cx="1014413" cy="785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7"/>
          <p:cNvGraphicFramePr>
            <a:graphicFrameLocks noChangeAspect="1"/>
          </p:cNvGraphicFramePr>
          <p:nvPr/>
        </p:nvGraphicFramePr>
        <p:xfrm>
          <a:off x="3779838" y="5300663"/>
          <a:ext cx="23082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9" name="Equation" r:id="rId9" imgW="609480" imgH="228600" progId="Equation.DSMT4">
                  <p:embed/>
                </p:oleObj>
              </mc:Choice>
              <mc:Fallback>
                <p:oleObj name="Equation" r:id="rId9" imgW="609480" imgH="2286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5300663"/>
                        <a:ext cx="2308225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A36808-DF36-4DE2-8B10-2A656B19FC5C}" type="slidenum">
              <a:rPr lang="en-US" smtClean="0">
                <a:latin typeface="Arial" pitchFamily="34" charset="0"/>
              </a:rPr>
              <a:pPr/>
              <a:t>28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Tito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Approfondimento</a:t>
            </a:r>
          </a:p>
        </p:txBody>
      </p:sp>
      <p:sp>
        <p:nvSpPr>
          <p:cNvPr id="1332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AFC004-CD7A-46DC-85A2-053CCA1B6198}" type="slidenum">
              <a:rPr lang="en-US" smtClean="0">
                <a:latin typeface="Arial" pitchFamily="34" charset="0"/>
              </a:rPr>
              <a:pPr/>
              <a:t>29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13314" name="Object 7"/>
          <p:cNvGraphicFramePr>
            <a:graphicFrameLocks noChangeAspect="1"/>
          </p:cNvGraphicFramePr>
          <p:nvPr/>
        </p:nvGraphicFramePr>
        <p:xfrm>
          <a:off x="165100" y="1557338"/>
          <a:ext cx="3911600" cy="118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85" name="Equation" r:id="rId3" imgW="1676160" imgH="507960" progId="Equation.DSMT4">
                  <p:embed/>
                </p:oleObj>
              </mc:Choice>
              <mc:Fallback>
                <p:oleObj name="Equation" r:id="rId3" imgW="1676160" imgH="5079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00" y="1557338"/>
                        <a:ext cx="3911600" cy="1182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165100" y="2951163"/>
          <a:ext cx="3654425" cy="163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86" name="Equation" r:id="rId5" imgW="1485720" imgH="660240" progId="Equation.DSMT4">
                  <p:embed/>
                </p:oleObj>
              </mc:Choice>
              <mc:Fallback>
                <p:oleObj name="Equation" r:id="rId5" imgW="1485720" imgH="6602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00" y="2951163"/>
                        <a:ext cx="3654425" cy="1630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Freccia a destra 9"/>
          <p:cNvSpPr>
            <a:spLocks noChangeArrowheads="1"/>
          </p:cNvSpPr>
          <p:nvPr/>
        </p:nvSpPr>
        <p:spPr bwMode="auto">
          <a:xfrm>
            <a:off x="3189288" y="2590800"/>
            <a:ext cx="1225550" cy="504825"/>
          </a:xfrm>
          <a:prstGeom prst="rightArrow">
            <a:avLst>
              <a:gd name="adj1" fmla="val 50000"/>
              <a:gd name="adj2" fmla="val 4998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4486275" y="1871663"/>
          <a:ext cx="4478338" cy="156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87" name="Equation" r:id="rId7" imgW="2247840" imgH="787320" progId="Equation.DSMT4">
                  <p:embed/>
                </p:oleObj>
              </mc:Choice>
              <mc:Fallback>
                <p:oleObj name="Equation" r:id="rId7" imgW="2247840" imgH="7873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6275" y="1871663"/>
                        <a:ext cx="4478338" cy="1568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2" name="Freccia in giù 11"/>
          <p:cNvSpPr>
            <a:spLocks noChangeArrowheads="1"/>
          </p:cNvSpPr>
          <p:nvPr/>
        </p:nvSpPr>
        <p:spPr bwMode="auto">
          <a:xfrm>
            <a:off x="6948488" y="3500438"/>
            <a:ext cx="431800" cy="865187"/>
          </a:xfrm>
          <a:prstGeom prst="downArrow">
            <a:avLst>
              <a:gd name="adj1" fmla="val 50000"/>
              <a:gd name="adj2" fmla="val 5009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1258888" y="5445125"/>
          <a:ext cx="4981575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88" name="Equation" r:id="rId9" imgW="1828800" imgH="393480" progId="Equation.DSMT4">
                  <p:embed/>
                </p:oleObj>
              </mc:Choice>
              <mc:Fallback>
                <p:oleObj name="Equation" r:id="rId9" imgW="1828800" imgH="393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5445125"/>
                        <a:ext cx="4981575" cy="1071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3" name="CasellaDiTesto 13"/>
          <p:cNvSpPr txBox="1">
            <a:spLocks noChangeArrowheads="1"/>
          </p:cNvSpPr>
          <p:nvPr/>
        </p:nvSpPr>
        <p:spPr bwMode="auto">
          <a:xfrm>
            <a:off x="6429388" y="5786454"/>
            <a:ext cx="1727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dirty="0"/>
              <a:t>= </a:t>
            </a:r>
            <a:r>
              <a:rPr lang="it-IT" dirty="0" smtClean="0"/>
              <a:t>costante (vedi dopo)</a:t>
            </a:r>
            <a:endParaRPr lang="it-IT" dirty="0"/>
          </a:p>
        </p:txBody>
      </p:sp>
      <p:cxnSp>
        <p:nvCxnSpPr>
          <p:cNvPr id="13324" name="Connettore 2 15"/>
          <p:cNvCxnSpPr>
            <a:cxnSpLocks noChangeShapeType="1"/>
          </p:cNvCxnSpPr>
          <p:nvPr/>
        </p:nvCxnSpPr>
        <p:spPr bwMode="auto">
          <a:xfrm flipH="1">
            <a:off x="3492500" y="3573463"/>
            <a:ext cx="3024188" cy="19431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graphicFrame>
        <p:nvGraphicFramePr>
          <p:cNvPr id="13318" name="Object 6"/>
          <p:cNvGraphicFramePr>
            <a:graphicFrameLocks noChangeAspect="1"/>
          </p:cNvGraphicFramePr>
          <p:nvPr/>
        </p:nvGraphicFramePr>
        <p:xfrm>
          <a:off x="5724525" y="4365625"/>
          <a:ext cx="2657475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89" name="Equation" r:id="rId11" imgW="1333440" imgH="507960" progId="Equation.DSMT4">
                  <p:embed/>
                </p:oleObj>
              </mc:Choice>
              <mc:Fallback>
                <p:oleObj name="Equation" r:id="rId11" imgW="1333440" imgH="5079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525" y="4365625"/>
                        <a:ext cx="2657475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Segnaposto numero diapositiva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A80694-813D-464F-B7C1-ED1D0F081011}" type="slidenum">
              <a:rPr lang="en-US" smtClean="0">
                <a:latin typeface="Arial" pitchFamily="34" charset="0"/>
              </a:rPr>
              <a:pPr/>
              <a:t>30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50" y="0"/>
            <a:ext cx="8642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38" name="Object 3"/>
          <p:cNvGraphicFramePr>
            <a:graphicFrameLocks noChangeAspect="1"/>
          </p:cNvGraphicFramePr>
          <p:nvPr/>
        </p:nvGraphicFramePr>
        <p:xfrm>
          <a:off x="2771775" y="2205038"/>
          <a:ext cx="4351338" cy="192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9" name="Equation" r:id="rId4" imgW="2184120" imgH="965160" progId="Equation.DSMT4">
                  <p:embed/>
                </p:oleObj>
              </mc:Choice>
              <mc:Fallback>
                <p:oleObj name="Equation" r:id="rId4" imgW="2184120" imgH="9651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2205038"/>
                        <a:ext cx="4351338" cy="192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458200" cy="1143000"/>
          </a:xfrm>
        </p:spPr>
        <p:txBody>
          <a:bodyPr/>
          <a:lstStyle/>
          <a:p>
            <a:pPr eaLnBrk="1" hangingPunct="1"/>
            <a:r>
              <a:rPr lang="it-IT" smtClean="0"/>
              <a:t>Energia dell’oscillatore armonico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1200"/>
            <a:ext cx="83820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Riferiamoci al caso particolare del punto materiale sotto l’azione della forza elastica </a:t>
            </a:r>
            <a:r>
              <a:rPr lang="it-IT" sz="2800" b="1" i="1" smtClean="0"/>
              <a:t>F</a:t>
            </a:r>
            <a:r>
              <a:rPr lang="it-IT" sz="2800" i="1" smtClean="0"/>
              <a:t>=-k</a:t>
            </a:r>
            <a:r>
              <a:rPr lang="it-IT" sz="2800" b="1" i="1" smtClean="0"/>
              <a:t>x</a:t>
            </a: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Questa forza è conservativa, quindi l’energia meccanica si conserva. Verifica:</a:t>
            </a: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725488" y="3657600"/>
          <a:ext cx="7864475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zione" r:id="rId3" imgW="3162300" imgH="431800" progId="Equation.3">
                  <p:embed/>
                </p:oleObj>
              </mc:Choice>
              <mc:Fallback>
                <p:oleObj name="Equazione" r:id="rId3" imgW="31623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8" y="3657600"/>
                        <a:ext cx="7864475" cy="1076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6"/>
          <p:cNvGraphicFramePr>
            <a:graphicFrameLocks noChangeAspect="1"/>
          </p:cNvGraphicFramePr>
          <p:nvPr/>
        </p:nvGraphicFramePr>
        <p:xfrm>
          <a:off x="1933575" y="4716463"/>
          <a:ext cx="53689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zione" r:id="rId5" imgW="2159000" imgH="368300" progId="Equation.3">
                  <p:embed/>
                </p:oleObj>
              </mc:Choice>
              <mc:Fallback>
                <p:oleObj name="Equazione" r:id="rId5" imgW="2159000" imgH="368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5" y="4716463"/>
                        <a:ext cx="53689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7"/>
          <p:cNvGraphicFramePr>
            <a:graphicFrameLocks noChangeAspect="1"/>
          </p:cNvGraphicFramePr>
          <p:nvPr/>
        </p:nvGraphicFramePr>
        <p:xfrm>
          <a:off x="231775" y="5710238"/>
          <a:ext cx="871696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zione" r:id="rId7" imgW="3505200" imgH="368300" progId="Equation.3">
                  <p:embed/>
                </p:oleObj>
              </mc:Choice>
              <mc:Fallback>
                <p:oleObj name="Equazione" r:id="rId7" imgW="3505200" imgH="3683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775" y="5710238"/>
                        <a:ext cx="871696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F9626E-F378-4294-901A-38827E82DD0B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31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458200" cy="1143000"/>
          </a:xfrm>
        </p:spPr>
        <p:txBody>
          <a:bodyPr/>
          <a:lstStyle/>
          <a:p>
            <a:pPr eaLnBrk="1" hangingPunct="1"/>
            <a:r>
              <a:rPr lang="it-IT" smtClean="0"/>
              <a:t>Energia dell’oscillatore armonico</a:t>
            </a:r>
          </a:p>
        </p:txBody>
      </p:sp>
      <p:sp>
        <p:nvSpPr>
          <p:cNvPr id="41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981200"/>
            <a:ext cx="83820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it-IT" sz="2800" smtClean="0"/>
              <a:t>Poiché		     abbiamo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Che è costante nel tempo</a:t>
            </a:r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Possiamo riscrivere </a:t>
            </a:r>
            <a:r>
              <a:rPr lang="it-IT" sz="2800" i="1" smtClean="0"/>
              <a:t>K</a:t>
            </a:r>
            <a:r>
              <a:rPr lang="it-IT" sz="2800" smtClean="0"/>
              <a:t> e </a:t>
            </a:r>
            <a:r>
              <a:rPr lang="it-IT" sz="2800" i="1" smtClean="0"/>
              <a:t>U</a:t>
            </a:r>
            <a:r>
              <a:rPr lang="it-IT" sz="2800" smtClean="0"/>
              <a:t> in termini di </a:t>
            </a:r>
            <a:r>
              <a:rPr lang="it-IT" sz="2800" i="1" smtClean="0"/>
              <a:t>E</a:t>
            </a:r>
            <a:r>
              <a:rPr lang="it-IT" sz="280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endParaRPr lang="it-IT" sz="2800" smtClean="0"/>
          </a:p>
          <a:p>
            <a:pPr eaLnBrk="1" hangingPunct="1">
              <a:lnSpc>
                <a:spcPct val="90000"/>
              </a:lnSpc>
            </a:pPr>
            <a:r>
              <a:rPr lang="it-IT" sz="2800" smtClean="0"/>
              <a:t>I valori medi su un periodo sono </a:t>
            </a: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2195513" y="1752600"/>
          <a:ext cx="123190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8" name="Equazione" r:id="rId3" imgW="495300" imgH="368300" progId="Equation.3">
                  <p:embed/>
                </p:oleObj>
              </mc:Choice>
              <mc:Fallback>
                <p:oleObj name="Equazione" r:id="rId3" imgW="495300" imgH="368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1752600"/>
                        <a:ext cx="1231900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6"/>
          <p:cNvGraphicFramePr>
            <a:graphicFrameLocks noChangeAspect="1"/>
          </p:cNvGraphicFramePr>
          <p:nvPr/>
        </p:nvGraphicFramePr>
        <p:xfrm>
          <a:off x="5364163" y="1717675"/>
          <a:ext cx="3348037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9" name="Equazione" r:id="rId5" imgW="1346200" imgH="368300" progId="Equation.3">
                  <p:embed/>
                </p:oleObj>
              </mc:Choice>
              <mc:Fallback>
                <p:oleObj name="Equazione" r:id="rId5" imgW="1346200" imgH="368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717675"/>
                        <a:ext cx="3348037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B8D03B-E6A2-45B8-B134-F8E63D04099C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32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  <p:graphicFrame>
        <p:nvGraphicFramePr>
          <p:cNvPr id="4100" name="Object 5"/>
          <p:cNvGraphicFramePr>
            <a:graphicFrameLocks noChangeAspect="1"/>
          </p:cNvGraphicFramePr>
          <p:nvPr/>
        </p:nvGraphicFramePr>
        <p:xfrm>
          <a:off x="1042988" y="4002088"/>
          <a:ext cx="3521075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0" name="Equazione" r:id="rId7" imgW="1625400" imgH="266400" progId="Equation.3">
                  <p:embed/>
                </p:oleObj>
              </mc:Choice>
              <mc:Fallback>
                <p:oleObj name="Equazione" r:id="rId7" imgW="1625400" imgH="26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4002088"/>
                        <a:ext cx="3521075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8"/>
          <p:cNvGraphicFramePr>
            <a:graphicFrameLocks noChangeAspect="1"/>
          </p:cNvGraphicFramePr>
          <p:nvPr/>
        </p:nvGraphicFramePr>
        <p:xfrm>
          <a:off x="5148263" y="4002088"/>
          <a:ext cx="3432175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1" name="Equazione" r:id="rId9" imgW="1587240" imgH="266400" progId="Equation.3">
                  <p:embed/>
                </p:oleObj>
              </mc:Choice>
              <mc:Fallback>
                <p:oleObj name="Equazione" r:id="rId9" imgW="1587240" imgH="266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4002088"/>
                        <a:ext cx="3432175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9"/>
          <p:cNvGraphicFramePr>
            <a:graphicFrameLocks noChangeAspect="1"/>
          </p:cNvGraphicFramePr>
          <p:nvPr/>
        </p:nvGraphicFramePr>
        <p:xfrm>
          <a:off x="900113" y="5249863"/>
          <a:ext cx="3524250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2" name="Equazione" r:id="rId11" imgW="1726920" imgH="482400" progId="Equation.3">
                  <p:embed/>
                </p:oleObj>
              </mc:Choice>
              <mc:Fallback>
                <p:oleObj name="Equazione" r:id="rId11" imgW="1726920" imgH="482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249863"/>
                        <a:ext cx="3524250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10"/>
          <p:cNvGraphicFramePr>
            <a:graphicFrameLocks noChangeAspect="1"/>
          </p:cNvGraphicFramePr>
          <p:nvPr/>
        </p:nvGraphicFramePr>
        <p:xfrm>
          <a:off x="5148263" y="5249863"/>
          <a:ext cx="338455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3" name="Equazione" r:id="rId13" imgW="1714320" imgH="482400" progId="Equation.3">
                  <p:embed/>
                </p:oleObj>
              </mc:Choice>
              <mc:Fallback>
                <p:oleObj name="Equazione" r:id="rId13" imgW="1714320" imgH="4824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5249863"/>
                        <a:ext cx="3384550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609600"/>
            <a:ext cx="8358188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</a:p>
        </p:txBody>
      </p:sp>
      <p:sp>
        <p:nvSpPr>
          <p:cNvPr id="51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73238"/>
            <a:ext cx="7958138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L’oscillatore armonico sia smorzato da una forza viscosa, cioe` proporzionale e opposta alla velocita`</a:t>
            </a:r>
          </a:p>
          <a:p>
            <a:pPr eaLnBrk="1" hangingPunct="1"/>
            <a:r>
              <a:rPr lang="en-US" sz="2800" smtClean="0"/>
              <a:t>L’equazione del moto e` </a:t>
            </a:r>
            <a:r>
              <a:rPr lang="en-US" sz="2800" u="sng" smtClean="0"/>
              <a:t>omogenea</a:t>
            </a:r>
            <a:r>
              <a:rPr lang="en-US" sz="2800" smtClean="0"/>
              <a:t> e ha forma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Detto 		 il </a:t>
            </a:r>
            <a:r>
              <a:rPr lang="en-US" sz="2800" u="sng" smtClean="0"/>
              <a:t>coefficiente di smorzamento</a:t>
            </a:r>
            <a:r>
              <a:rPr lang="en-US" sz="2800" smtClean="0"/>
              <a:t> e	 		la </a:t>
            </a:r>
            <a:r>
              <a:rPr lang="en-US" sz="2800" u="sng" smtClean="0"/>
              <a:t>pulsazione naturale</a:t>
            </a:r>
            <a:r>
              <a:rPr lang="en-US" sz="2800" smtClean="0"/>
              <a:t>, l’eq. si puo` riscrivere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3857625" y="2720975"/>
          <a:ext cx="1389063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Equazione" r:id="rId3" imgW="558720" imgH="177480" progId="Equation.3">
                  <p:embed/>
                </p:oleObj>
              </mc:Choice>
              <mc:Fallback>
                <p:oleObj name="Equazione" r:id="rId3" imgW="558720" imgH="177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5" y="2720975"/>
                        <a:ext cx="1389063" cy="44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5"/>
          <p:cNvGraphicFramePr>
            <a:graphicFrameLocks noChangeAspect="1"/>
          </p:cNvGraphicFramePr>
          <p:nvPr/>
        </p:nvGraphicFramePr>
        <p:xfrm>
          <a:off x="2928938" y="3548063"/>
          <a:ext cx="3340100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8" name="Equazione" r:id="rId5" imgW="1358640" imgH="419040" progId="Equation.3">
                  <p:embed/>
                </p:oleObj>
              </mc:Choice>
              <mc:Fallback>
                <p:oleObj name="Equazione" r:id="rId5" imgW="135864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38" y="3548063"/>
                        <a:ext cx="3340100" cy="1030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6"/>
          <p:cNvGraphicFramePr>
            <a:graphicFrameLocks noChangeAspect="1"/>
          </p:cNvGraphicFramePr>
          <p:nvPr/>
        </p:nvGraphicFramePr>
        <p:xfrm>
          <a:off x="1928813" y="4619625"/>
          <a:ext cx="1547812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9" name="Equazione" r:id="rId7" imgW="622080" imgH="215640" progId="Equation.3">
                  <p:embed/>
                </p:oleObj>
              </mc:Choice>
              <mc:Fallback>
                <p:oleObj name="Equazione" r:id="rId7" imgW="62208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4619625"/>
                        <a:ext cx="1547812" cy="538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7"/>
          <p:cNvGraphicFramePr>
            <a:graphicFrameLocks noChangeAspect="1"/>
          </p:cNvGraphicFramePr>
          <p:nvPr/>
        </p:nvGraphicFramePr>
        <p:xfrm>
          <a:off x="1500188" y="5057775"/>
          <a:ext cx="1800225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0" name="Equazione" r:id="rId9" imgW="723600" imgH="253800" progId="Equation.3">
                  <p:embed/>
                </p:oleObj>
              </mc:Choice>
              <mc:Fallback>
                <p:oleObj name="Equazione" r:id="rId9" imgW="723600" imgH="253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88" y="5057775"/>
                        <a:ext cx="1800225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8"/>
          <p:cNvGraphicFramePr>
            <a:graphicFrameLocks noChangeAspect="1"/>
          </p:cNvGraphicFramePr>
          <p:nvPr/>
        </p:nvGraphicFramePr>
        <p:xfrm>
          <a:off x="3857625" y="5476875"/>
          <a:ext cx="3433763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1" name="Equazione" r:id="rId11" imgW="1396800" imgH="419040" progId="Equation.3">
                  <p:embed/>
                </p:oleObj>
              </mc:Choice>
              <mc:Fallback>
                <p:oleObj name="Equazione" r:id="rId11" imgW="1396800" imgH="4190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5" y="5476875"/>
                        <a:ext cx="3433763" cy="1030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6A95B3-5C82-4CE1-9455-9A366DC272FC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33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itolo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8243887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  <a:endParaRPr lang="en-US" smtClean="0"/>
          </a:p>
        </p:txBody>
      </p:sp>
      <p:sp>
        <p:nvSpPr>
          <p:cNvPr id="614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Per risolvere questa equazione, studiamo le soluzioni dell’eq. algebrica associata (EAA)</a:t>
            </a:r>
          </a:p>
          <a:p>
            <a:pPr eaLnBrk="1" hangingPunct="1"/>
            <a:r>
              <a:rPr lang="en-US" smtClean="0"/>
              <a:t>Queste sono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Abbiamo tre casi, a seconda del valore del discriminante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4286250" y="3000375"/>
          <a:ext cx="2778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zione" r:id="rId3" imgW="1130040" imgH="241200" progId="Equation.3">
                  <p:embed/>
                </p:oleObj>
              </mc:Choice>
              <mc:Fallback>
                <p:oleObj name="Equazione" r:id="rId3" imgW="1130040" imgH="241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3000375"/>
                        <a:ext cx="277812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2725738" y="4000500"/>
          <a:ext cx="3184525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Equazione" r:id="rId5" imgW="1295280" imgH="291960" progId="Equation.3">
                  <p:embed/>
                </p:oleObj>
              </mc:Choice>
              <mc:Fallback>
                <p:oleObj name="Equazione" r:id="rId5" imgW="1295280" imgH="291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738" y="4000500"/>
                        <a:ext cx="3184525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3B0879E-29DA-4A96-8AE4-E7A9F9764912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34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Titolo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8243887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  <a:endParaRPr lang="en-US" smtClean="0"/>
          </a:p>
        </p:txBody>
      </p:sp>
      <p:sp>
        <p:nvSpPr>
          <p:cNvPr id="717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Caso		</a:t>
            </a:r>
            <a:r>
              <a:rPr lang="en-US" sz="2800" u="sng" smtClean="0"/>
              <a:t>smorzamento forte</a:t>
            </a:r>
            <a:r>
              <a:rPr lang="en-US" sz="2800" smtClean="0"/>
              <a:t>, le soluzioni dell’EAA sono entrambe negative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La soluzione generale del’eq. differenziale e`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i="1" smtClean="0"/>
              <a:t>A</a:t>
            </a:r>
            <a:r>
              <a:rPr lang="en-US" sz="2800" smtClean="0"/>
              <a:t> e </a:t>
            </a:r>
            <a:r>
              <a:rPr lang="en-US" sz="2800" i="1" smtClean="0"/>
              <a:t>B</a:t>
            </a:r>
            <a:r>
              <a:rPr lang="en-US" sz="2800" smtClean="0"/>
              <a:t> si determinano specificando le condizioni iniziali</a:t>
            </a:r>
          </a:p>
          <a:p>
            <a:pPr eaLnBrk="1" hangingPunct="1"/>
            <a:endParaRPr lang="en-US" smtClean="0"/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2214563" y="1928813"/>
          <a:ext cx="106203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0" name="Equazione" r:id="rId3" imgW="431640" imgH="241200" progId="Equation.3">
                  <p:embed/>
                </p:oleObj>
              </mc:Choice>
              <mc:Fallback>
                <p:oleObj name="Equazione" r:id="rId3" imgW="431640" imgH="241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63" y="1928813"/>
                        <a:ext cx="106203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4"/>
          <p:cNvGraphicFramePr>
            <a:graphicFrameLocks noChangeAspect="1"/>
          </p:cNvGraphicFramePr>
          <p:nvPr/>
        </p:nvGraphicFramePr>
        <p:xfrm>
          <a:off x="1357313" y="2928938"/>
          <a:ext cx="299720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1" name="Equazione" r:id="rId5" imgW="1218960" imgH="291960" progId="Equation.3">
                  <p:embed/>
                </p:oleObj>
              </mc:Choice>
              <mc:Fallback>
                <p:oleObj name="Equazione" r:id="rId5" imgW="1218960" imgH="291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313" y="2928938"/>
                        <a:ext cx="2997200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5"/>
          <p:cNvGraphicFramePr>
            <a:graphicFrameLocks noChangeAspect="1"/>
          </p:cNvGraphicFramePr>
          <p:nvPr/>
        </p:nvGraphicFramePr>
        <p:xfrm>
          <a:off x="5043488" y="2928938"/>
          <a:ext cx="302895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2" name="Equazione" r:id="rId7" imgW="1231560" imgH="291960" progId="Equation.3">
                  <p:embed/>
                </p:oleObj>
              </mc:Choice>
              <mc:Fallback>
                <p:oleObj name="Equazione" r:id="rId7" imgW="1231560" imgH="2919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3488" y="2928938"/>
                        <a:ext cx="3028950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6"/>
          <p:cNvGraphicFramePr>
            <a:graphicFrameLocks noChangeAspect="1"/>
          </p:cNvGraphicFramePr>
          <p:nvPr/>
        </p:nvGraphicFramePr>
        <p:xfrm>
          <a:off x="3221038" y="3929063"/>
          <a:ext cx="284162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3" name="Equazione" r:id="rId9" imgW="1155600" imgH="228600" progId="Equation.3">
                  <p:embed/>
                </p:oleObj>
              </mc:Choice>
              <mc:Fallback>
                <p:oleObj name="Equazione" r:id="rId9" imgW="11556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1038" y="3929063"/>
                        <a:ext cx="2841625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6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8C18002-3BCD-4E9A-AC56-93BFCB8EC063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35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7958138" cy="4448175"/>
          </a:xfrm>
        </p:spPr>
        <p:txBody>
          <a:bodyPr/>
          <a:lstStyle/>
          <a:p>
            <a:pPr eaLnBrk="1" hangingPunct="1"/>
            <a:r>
              <a:rPr lang="en-US" sz="2800" smtClean="0"/>
              <a:t>Caso		</a:t>
            </a:r>
            <a:r>
              <a:rPr lang="en-US" sz="2800" u="sng" smtClean="0"/>
              <a:t>smorzamento debole</a:t>
            </a:r>
            <a:r>
              <a:rPr lang="en-US" sz="2800" smtClean="0"/>
              <a:t>, le soluzioni dell’EAA sono complesse coniugate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La soluzione generale del’eq. differenziale e`</a:t>
            </a:r>
          </a:p>
          <a:p>
            <a:pPr eaLnBrk="1" hangingPunct="1"/>
            <a:endParaRPr lang="en-US" sz="2800" smtClean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2214563" y="1928813"/>
          <a:ext cx="106203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4" name="Equazione" r:id="rId3" imgW="431640" imgH="241200" progId="Equation.3">
                  <p:embed/>
                </p:oleObj>
              </mc:Choice>
              <mc:Fallback>
                <p:oleObj name="Equazione" r:id="rId3" imgW="431640" imgH="241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63" y="1928813"/>
                        <a:ext cx="106203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1552575" y="2928938"/>
          <a:ext cx="4621213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5" name="Equazione" r:id="rId5" imgW="1879560" imgH="291960" progId="Equation.3">
                  <p:embed/>
                </p:oleObj>
              </mc:Choice>
              <mc:Fallback>
                <p:oleObj name="Equazione" r:id="rId5" imgW="1879560" imgH="291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2575" y="2928938"/>
                        <a:ext cx="4621213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5"/>
          <p:cNvGraphicFramePr>
            <a:graphicFrameLocks noChangeAspect="1"/>
          </p:cNvGraphicFramePr>
          <p:nvPr/>
        </p:nvGraphicFramePr>
        <p:xfrm>
          <a:off x="1576388" y="5080000"/>
          <a:ext cx="5995987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6" name="Equazione" r:id="rId7" imgW="2438280" imgH="228600" progId="Equation.3">
                  <p:embed/>
                </p:oleObj>
              </mc:Choice>
              <mc:Fallback>
                <p:oleObj name="Equazione" r:id="rId7" imgW="243828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6388" y="5080000"/>
                        <a:ext cx="5995987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Titolo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8243887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  <a:endParaRPr lang="en-US" smtClean="0"/>
          </a:p>
        </p:txBody>
      </p:sp>
      <p:graphicFrame>
        <p:nvGraphicFramePr>
          <p:cNvPr id="8197" name="Object 6"/>
          <p:cNvGraphicFramePr>
            <a:graphicFrameLocks noChangeAspect="1"/>
          </p:cNvGraphicFramePr>
          <p:nvPr/>
        </p:nvGraphicFramePr>
        <p:xfrm>
          <a:off x="1562100" y="3643313"/>
          <a:ext cx="4652963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7" name="Equazione" r:id="rId9" imgW="1892160" imgH="291960" progId="Equation.3">
                  <p:embed/>
                </p:oleObj>
              </mc:Choice>
              <mc:Fallback>
                <p:oleObj name="Equazione" r:id="rId9" imgW="1892160" imgH="2919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3643313"/>
                        <a:ext cx="4652963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0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A8EF7E-9F67-4185-9EA0-54EBFF2392C1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36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7958138" cy="4448175"/>
          </a:xfrm>
        </p:spPr>
        <p:txBody>
          <a:bodyPr/>
          <a:lstStyle/>
          <a:p>
            <a:pPr eaLnBrk="1" hangingPunct="1"/>
            <a:r>
              <a:rPr lang="en-US" sz="2800" smtClean="0"/>
              <a:t>Usando la formula di Eulero e ridefinendo le costanti, abbiamo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Ove </a:t>
            </a:r>
            <a:r>
              <a:rPr lang="en-US" sz="2800" i="1" smtClean="0"/>
              <a:t>C</a:t>
            </a:r>
            <a:r>
              <a:rPr lang="en-US" sz="2800" smtClean="0"/>
              <a:t> e </a:t>
            </a:r>
            <a:r>
              <a:rPr lang="en-US" sz="2800" i="1" smtClean="0">
                <a:latin typeface="Symbol" pitchFamily="18" charset="2"/>
              </a:rPr>
              <a:t>f</a:t>
            </a:r>
            <a:r>
              <a:rPr lang="en-US" sz="2800" smtClean="0"/>
              <a:t> si determinano specificando le condizioni iniziali</a:t>
            </a:r>
          </a:p>
          <a:p>
            <a:pPr eaLnBrk="1" hangingPunct="1"/>
            <a:r>
              <a:rPr lang="en-US" sz="2800" smtClean="0"/>
              <a:t>La soluzione e` una sinusoide smorzata esponenzialmente. Si definisce lo </a:t>
            </a:r>
            <a:r>
              <a:rPr lang="en-US" sz="2800" u="sng" smtClean="0"/>
              <a:t>pseudoperiodo</a:t>
            </a:r>
            <a:r>
              <a:rPr lang="en-US" sz="2800" smtClean="0"/>
              <a:t>			 e in un tempo </a:t>
            </a:r>
            <a:r>
              <a:rPr lang="en-US" sz="2800" i="1" smtClean="0"/>
              <a:t>T</a:t>
            </a:r>
            <a:r>
              <a:rPr lang="en-US" sz="2800" smtClean="0"/>
              <a:t> l’ampiezza si riduce di</a:t>
            </a:r>
          </a:p>
          <a:p>
            <a:pPr eaLnBrk="1" hangingPunct="1">
              <a:buFontTx/>
              <a:buNone/>
            </a:pPr>
            <a:endParaRPr lang="en-US" sz="2800" smtClean="0"/>
          </a:p>
        </p:txBody>
      </p:sp>
      <p:graphicFrame>
        <p:nvGraphicFramePr>
          <p:cNvPr id="9218" name="Object 5"/>
          <p:cNvGraphicFramePr>
            <a:graphicFrameLocks noChangeAspect="1"/>
          </p:cNvGraphicFramePr>
          <p:nvPr/>
        </p:nvGraphicFramePr>
        <p:xfrm>
          <a:off x="2928938" y="2865438"/>
          <a:ext cx="3435350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3" name="Equazione" r:id="rId3" imgW="1396800" imgH="228600" progId="Equation.3">
                  <p:embed/>
                </p:oleObj>
              </mc:Choice>
              <mc:Fallback>
                <p:oleObj name="Equazione" r:id="rId3" imgW="13968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38" y="2865438"/>
                        <a:ext cx="3435350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Titolo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8243887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  <a:endParaRPr lang="en-US" smtClean="0"/>
          </a:p>
        </p:txBody>
      </p:sp>
      <p:graphicFrame>
        <p:nvGraphicFramePr>
          <p:cNvPr id="9219" name="Object 7"/>
          <p:cNvGraphicFramePr>
            <a:graphicFrameLocks noChangeAspect="1"/>
          </p:cNvGraphicFramePr>
          <p:nvPr/>
        </p:nvGraphicFramePr>
        <p:xfrm>
          <a:off x="3643313" y="5286375"/>
          <a:ext cx="1593850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4" name="Equazione" r:id="rId5" imgW="647640" imgH="215640" progId="Equation.3">
                  <p:embed/>
                </p:oleObj>
              </mc:Choice>
              <mc:Fallback>
                <p:oleObj name="Equazione" r:id="rId5" imgW="647640" imgH="215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5286375"/>
                        <a:ext cx="1593850" cy="531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9"/>
          <p:cNvGraphicFramePr>
            <a:graphicFrameLocks noChangeAspect="1"/>
          </p:cNvGraphicFramePr>
          <p:nvPr/>
        </p:nvGraphicFramePr>
        <p:xfrm>
          <a:off x="4859338" y="5805488"/>
          <a:ext cx="284162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5" name="Equazione" r:id="rId7" imgW="1155600" imgH="228600" progId="Equation.3">
                  <p:embed/>
                </p:oleObj>
              </mc:Choice>
              <mc:Fallback>
                <p:oleObj name="Equazione" r:id="rId7" imgW="1155600" imgH="228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5805488"/>
                        <a:ext cx="2841625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869466-08BB-43C2-9C69-685788456750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37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Segnaposto contenuto 2"/>
          <p:cNvSpPr>
            <a:spLocks noGrp="1"/>
          </p:cNvSpPr>
          <p:nvPr>
            <p:ph idx="1"/>
          </p:nvPr>
        </p:nvSpPr>
        <p:spPr>
          <a:xfrm>
            <a:off x="685800" y="1981200"/>
            <a:ext cx="7958138" cy="4448175"/>
          </a:xfrm>
        </p:spPr>
        <p:txBody>
          <a:bodyPr/>
          <a:lstStyle/>
          <a:p>
            <a:pPr eaLnBrk="1" hangingPunct="1"/>
            <a:r>
              <a:rPr lang="en-US" sz="2800" smtClean="0"/>
              <a:t>Caso		</a:t>
            </a:r>
            <a:r>
              <a:rPr lang="en-US" sz="2800" u="sng" smtClean="0"/>
              <a:t>smorzamento critico</a:t>
            </a:r>
            <a:r>
              <a:rPr lang="en-US" sz="2800" smtClean="0"/>
              <a:t>, le soluzioni dell’EAA sono negative e uguali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800" smtClean="0"/>
              <a:t>La soluzione generale del’eq. differenziale e`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i="1" smtClean="0"/>
              <a:t>A</a:t>
            </a:r>
            <a:r>
              <a:rPr lang="en-US" sz="2800" smtClean="0"/>
              <a:t> e </a:t>
            </a:r>
            <a:r>
              <a:rPr lang="en-US" sz="2800" i="1" smtClean="0"/>
              <a:t>B</a:t>
            </a:r>
            <a:r>
              <a:rPr lang="en-US" sz="2800" smtClean="0"/>
              <a:t> si determinano specificando le condizioni iniziali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214563" y="1928813"/>
          <a:ext cx="106203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7" name="Equazione" r:id="rId3" imgW="431640" imgH="241200" progId="Equation.3">
                  <p:embed/>
                </p:oleObj>
              </mc:Choice>
              <mc:Fallback>
                <p:oleObj name="Equazione" r:id="rId3" imgW="431640" imgH="241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63" y="1928813"/>
                        <a:ext cx="1062037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2786063" y="2928938"/>
          <a:ext cx="2028825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8" name="Equazione" r:id="rId5" imgW="825480" imgH="215640" progId="Equation.3">
                  <p:embed/>
                </p:oleObj>
              </mc:Choice>
              <mc:Fallback>
                <p:oleObj name="Equazione" r:id="rId5" imgW="825480" imgH="215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63" y="2928938"/>
                        <a:ext cx="2028825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2117725" y="3929063"/>
          <a:ext cx="4902200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9" name="Equazione" r:id="rId7" imgW="1993680" imgH="228600" progId="Equation.3">
                  <p:embed/>
                </p:oleObj>
              </mc:Choice>
              <mc:Fallback>
                <p:oleObj name="Equazione" r:id="rId7" imgW="199368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7725" y="3929063"/>
                        <a:ext cx="4902200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Titolo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8243887" cy="1143000"/>
          </a:xfrm>
        </p:spPr>
        <p:txBody>
          <a:bodyPr/>
          <a:lstStyle/>
          <a:p>
            <a:pPr eaLnBrk="1" hangingPunct="1"/>
            <a:r>
              <a:rPr lang="it-IT" smtClean="0"/>
              <a:t>OA smorzato da forza viscosa</a:t>
            </a:r>
            <a:endParaRPr lang="en-US" smtClean="0"/>
          </a:p>
        </p:txBody>
      </p:sp>
      <p:sp>
        <p:nvSpPr>
          <p:cNvPr id="10247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462EB9-F425-440A-9C93-D69D3EA84B5E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38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529388" cy="1143000"/>
          </a:xfrm>
        </p:spPr>
        <p:txBody>
          <a:bodyPr/>
          <a:lstStyle/>
          <a:p>
            <a:r>
              <a:rPr lang="en-US" smtClean="0"/>
              <a:t>Proprieta` asintotica</a:t>
            </a:r>
          </a:p>
        </p:txBody>
      </p:sp>
      <p:sp>
        <p:nvSpPr>
          <p:cNvPr id="1127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In tutti e tre i casi la soluzione tende a zero per tempi sufficientemente grandi</a:t>
            </a:r>
          </a:p>
          <a:p>
            <a:endParaRPr lang="en-US" sz="2800" smtClean="0"/>
          </a:p>
          <a:p>
            <a:endParaRPr lang="en-US" sz="2800" smtClean="0"/>
          </a:p>
          <a:p>
            <a:endParaRPr lang="en-US" sz="2800" smtClean="0"/>
          </a:p>
          <a:p>
            <a:endParaRPr lang="en-US" sz="2800" smtClean="0"/>
          </a:p>
          <a:p>
            <a:r>
              <a:rPr lang="en-US" sz="2800" smtClean="0"/>
              <a:t>Cioe` la soluzione generale dell’eq. omogenea soddisfa</a:t>
            </a:r>
          </a:p>
        </p:txBody>
      </p:sp>
      <p:graphicFrame>
        <p:nvGraphicFramePr>
          <p:cNvPr id="11266" name="Object 6"/>
          <p:cNvGraphicFramePr>
            <a:graphicFrameLocks noChangeAspect="1"/>
          </p:cNvGraphicFramePr>
          <p:nvPr/>
        </p:nvGraphicFramePr>
        <p:xfrm>
          <a:off x="2894013" y="2970213"/>
          <a:ext cx="3341687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6" name="Equazione" r:id="rId3" imgW="1358640" imgH="253800" progId="Equation.3">
                  <p:embed/>
                </p:oleObj>
              </mc:Choice>
              <mc:Fallback>
                <p:oleObj name="Equazione" r:id="rId3" imgW="135864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4013" y="2970213"/>
                        <a:ext cx="3341687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5"/>
          <p:cNvGraphicFramePr>
            <a:graphicFrameLocks noChangeAspect="1"/>
          </p:cNvGraphicFramePr>
          <p:nvPr/>
        </p:nvGraphicFramePr>
        <p:xfrm>
          <a:off x="2857500" y="3571875"/>
          <a:ext cx="3435350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7" name="Equazione" r:id="rId5" imgW="1396800" imgH="228600" progId="Equation.3">
                  <p:embed/>
                </p:oleObj>
              </mc:Choice>
              <mc:Fallback>
                <p:oleObj name="Equazione" r:id="rId5" imgW="13968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3571875"/>
                        <a:ext cx="3435350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3214688" y="4143375"/>
          <a:ext cx="2747962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8" name="Equazione" r:id="rId7" imgW="1117440" imgH="228600" progId="Equation.3">
                  <p:embed/>
                </p:oleObj>
              </mc:Choice>
              <mc:Fallback>
                <p:oleObj name="Equazione" r:id="rId7" imgW="111744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4688" y="4143375"/>
                        <a:ext cx="2747962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1643063" y="3062288"/>
          <a:ext cx="906462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9" name="Equazione" r:id="rId9" imgW="368280" imgH="177480" progId="Equation.3">
                  <p:embed/>
                </p:oleObj>
              </mc:Choice>
              <mc:Fallback>
                <p:oleObj name="Equazione" r:id="rId9" imgW="368280" imgH="177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63" y="3062288"/>
                        <a:ext cx="90646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1643063" y="3633788"/>
          <a:ext cx="906462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0" name="Equazione" r:id="rId11" imgW="368280" imgH="177480" progId="Equation.3">
                  <p:embed/>
                </p:oleObj>
              </mc:Choice>
              <mc:Fallback>
                <p:oleObj name="Equazione" r:id="rId11" imgW="368280" imgH="177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63" y="3633788"/>
                        <a:ext cx="90646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1643063" y="4205288"/>
          <a:ext cx="906462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1" name="Equazione" r:id="rId13" imgW="368280" imgH="177480" progId="Equation.3">
                  <p:embed/>
                </p:oleObj>
              </mc:Choice>
              <mc:Fallback>
                <p:oleObj name="Equazione" r:id="rId13" imgW="368280" imgH="177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63" y="4205288"/>
                        <a:ext cx="90646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6572250" y="928688"/>
          <a:ext cx="1768475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2" name="Equazione" r:id="rId15" imgW="419040" imgH="152280" progId="Equation.3">
                  <p:embed/>
                </p:oleObj>
              </mc:Choice>
              <mc:Fallback>
                <p:oleObj name="Equazione" r:id="rId15" imgW="419040" imgH="1522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50" y="928688"/>
                        <a:ext cx="1768475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Object 9"/>
          <p:cNvGraphicFramePr>
            <a:graphicFrameLocks noChangeAspect="1"/>
          </p:cNvGraphicFramePr>
          <p:nvPr/>
        </p:nvGraphicFramePr>
        <p:xfrm>
          <a:off x="5000625" y="5572125"/>
          <a:ext cx="2174875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3" name="Equazione" r:id="rId17" imgW="876240" imgH="291960" progId="Equation.3">
                  <p:embed/>
                </p:oleObj>
              </mc:Choice>
              <mc:Fallback>
                <p:oleObj name="Equazione" r:id="rId17" imgW="876240" imgH="29196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5" y="5572125"/>
                        <a:ext cx="2174875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6" name="Segnaposto numero diapositiva 1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824AAA-33F6-480B-B9DB-838A58475715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39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229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Il moto di un OA si puo` rendere </a:t>
            </a:r>
            <a:r>
              <a:rPr lang="en-US" sz="2800" u="sng" smtClean="0"/>
              <a:t>persistente</a:t>
            </a:r>
            <a:r>
              <a:rPr lang="en-US" sz="2800" smtClean="0"/>
              <a:t>, in presenza di attrito viscoso, applicando una forza esterna sinusoidale</a:t>
            </a:r>
          </a:p>
          <a:p>
            <a:pPr eaLnBrk="1" hangingPunct="1"/>
            <a:r>
              <a:rPr lang="en-US" sz="2800" smtClean="0"/>
              <a:t>L’equazione del moto diviene </a:t>
            </a:r>
            <a:r>
              <a:rPr lang="en-US" sz="2800" u="sng" smtClean="0"/>
              <a:t>non omogenea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La pulsazione della forza, </a:t>
            </a:r>
            <a:r>
              <a:rPr lang="en-US" sz="2800" i="1" smtClean="0">
                <a:latin typeface="Symbol" pitchFamily="18" charset="2"/>
              </a:rPr>
              <a:t>w</a:t>
            </a:r>
            <a:r>
              <a:rPr lang="en-US" sz="2800" smtClean="0"/>
              <a:t>, e` in generale diversa dalla pulsazione naturale</a:t>
            </a:r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5170488" y="2865438"/>
          <a:ext cx="2049462" cy="56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0" name="Equazione" r:id="rId3" imgW="825480" imgH="228600" progId="Equation.3">
                  <p:embed/>
                </p:oleObj>
              </mc:Choice>
              <mc:Fallback>
                <p:oleObj name="Equazione" r:id="rId3" imgW="82548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2865438"/>
                        <a:ext cx="2049462" cy="569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4"/>
          <p:cNvGraphicFramePr>
            <a:graphicFrameLocks noChangeAspect="1"/>
          </p:cNvGraphicFramePr>
          <p:nvPr/>
        </p:nvGraphicFramePr>
        <p:xfrm>
          <a:off x="2279650" y="3929063"/>
          <a:ext cx="4589463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1" name="Equazione" r:id="rId5" imgW="1866600" imgH="419040" progId="Equation.3">
                  <p:embed/>
                </p:oleObj>
              </mc:Choice>
              <mc:Fallback>
                <p:oleObj name="Equazione" r:id="rId5" imgW="186660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650" y="3929063"/>
                        <a:ext cx="4589463" cy="1030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F1B960-E221-41D5-BFC5-DA478719CD56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40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3317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886700" cy="4114800"/>
          </a:xfrm>
        </p:spPr>
        <p:txBody>
          <a:bodyPr/>
          <a:lstStyle/>
          <a:p>
            <a:pPr eaLnBrk="1" hangingPunct="1"/>
            <a:r>
              <a:rPr lang="en-US" sz="2400" smtClean="0"/>
              <a:t>Nella teoria delle eq. differenziali si dimostra che la soluzione generale dell’eq. non omogenea e` somma della soluzione generale dell’eq. omogenea e di una soluzione particolare dell’eq. non omogenea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Cerchiamo allora se esiste una soluzione particolare di forma sinusoidale con pulsazione uguale a quella della forza esterna e dipendente da due parametri da determinare </a:t>
            </a:r>
            <a:r>
              <a:rPr lang="en-US" sz="2400" i="1" smtClean="0"/>
              <a:t>A</a:t>
            </a:r>
            <a:r>
              <a:rPr lang="en-US" sz="2400" smtClean="0"/>
              <a:t> e </a:t>
            </a:r>
            <a:r>
              <a:rPr lang="en-US" sz="2400" i="1" smtClean="0">
                <a:latin typeface="Symbol" pitchFamily="18" charset="2"/>
              </a:rPr>
              <a:t>f</a:t>
            </a:r>
            <a:r>
              <a:rPr lang="en-US" sz="2400" smtClean="0"/>
              <a:t> </a:t>
            </a:r>
          </a:p>
        </p:txBody>
      </p:sp>
      <p:graphicFrame>
        <p:nvGraphicFramePr>
          <p:cNvPr id="13314" name="Object 8"/>
          <p:cNvGraphicFramePr>
            <a:graphicFrameLocks noChangeAspect="1"/>
          </p:cNvGraphicFramePr>
          <p:nvPr/>
        </p:nvGraphicFramePr>
        <p:xfrm>
          <a:off x="2857500" y="3214688"/>
          <a:ext cx="3592513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4" name="Equazione" r:id="rId3" imgW="1447560" imgH="241200" progId="Equation.3">
                  <p:embed/>
                </p:oleObj>
              </mc:Choice>
              <mc:Fallback>
                <p:oleObj name="Equazione" r:id="rId3" imgW="1447560" imgH="241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3214688"/>
                        <a:ext cx="3592513" cy="60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9"/>
          <p:cNvGraphicFramePr>
            <a:graphicFrameLocks noChangeAspect="1"/>
          </p:cNvGraphicFramePr>
          <p:nvPr/>
        </p:nvGraphicFramePr>
        <p:xfrm>
          <a:off x="3000375" y="5286375"/>
          <a:ext cx="330835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5" name="Equazione" r:id="rId5" imgW="1396800" imgH="241200" progId="Equation.3">
                  <p:embed/>
                </p:oleObj>
              </mc:Choice>
              <mc:Fallback>
                <p:oleObj name="Equazione" r:id="rId5" imgW="139680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5286375"/>
                        <a:ext cx="330835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4ACDA8-8195-40A7-95D8-6EA7EFD19BD3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41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4340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886700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Inserendo la soluzione di prova nell’eq. differenziale, eseguendo le derivate, sviluppando seni e coseni e raggruppando, otteniamo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L’eguaglianza deve valere ad ogni tempo e questo puo` accadere se e solo se le espressioni in parentesi quadre sono entrambe nulle</a:t>
            </a:r>
          </a:p>
        </p:txBody>
      </p:sp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1296988" y="3429000"/>
          <a:ext cx="65881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Equazione" r:id="rId3" imgW="2781000" imgH="482400" progId="Equation.3">
                  <p:embed/>
                </p:oleObj>
              </mc:Choice>
              <mc:Fallback>
                <p:oleObj name="Equazione" r:id="rId3" imgW="2781000" imgH="482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6988" y="3429000"/>
                        <a:ext cx="6588125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C40085-C81A-420C-821C-810513BA4A61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42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5367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886700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Dalla seconda ricaviamo il valore di </a:t>
            </a:r>
            <a:r>
              <a:rPr lang="en-US" sz="2800" i="1" smtClean="0">
                <a:latin typeface="Symbol" pitchFamily="18" charset="2"/>
              </a:rPr>
              <a:t>f</a:t>
            </a:r>
          </a:p>
          <a:p>
            <a:pPr eaLnBrk="1" hangingPunct="1"/>
            <a:endParaRPr lang="en-US" sz="2800" i="1" smtClean="0">
              <a:latin typeface="Symbol" pitchFamily="18" charset="2"/>
            </a:endParaRPr>
          </a:p>
          <a:p>
            <a:pPr eaLnBrk="1" hangingPunct="1"/>
            <a:endParaRPr lang="en-US" sz="2800" i="1" smtClean="0">
              <a:latin typeface="Symbol" pitchFamily="18" charset="2"/>
            </a:endParaRPr>
          </a:p>
          <a:p>
            <a:pPr eaLnBrk="1" hangingPunct="1"/>
            <a:r>
              <a:rPr lang="en-US" sz="2800" smtClean="0"/>
              <a:t>Per evitare la singolarita` della tangente in  	        	     ridifiniamo la fase:</a:t>
            </a:r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143250" y="2214563"/>
          <a:ext cx="285750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2" name="Equazione" r:id="rId3" imgW="1206360" imgH="431640" progId="Equation.3">
                  <p:embed/>
                </p:oleObj>
              </mc:Choice>
              <mc:Fallback>
                <p:oleObj name="Equazione" r:id="rId3" imgW="1206360" imgH="431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50" y="2214563"/>
                        <a:ext cx="285750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1071563" y="3687763"/>
          <a:ext cx="10001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3" name="Equazione" r:id="rId5" imgW="457200" imgH="241200" progId="Equation.3">
                  <p:embed/>
                </p:oleObj>
              </mc:Choice>
              <mc:Fallback>
                <p:oleObj name="Equazione" r:id="rId5" imgW="45720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63" y="3687763"/>
                        <a:ext cx="1000125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6"/>
          <p:cNvGraphicFramePr>
            <a:graphicFrameLocks noChangeAspect="1"/>
          </p:cNvGraphicFramePr>
          <p:nvPr/>
        </p:nvGraphicFramePr>
        <p:xfrm>
          <a:off x="1571625" y="4500563"/>
          <a:ext cx="1284288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4" name="Equazione" r:id="rId7" imgW="647640" imgH="393480" progId="Equation.3">
                  <p:embed/>
                </p:oleObj>
              </mc:Choice>
              <mc:Fallback>
                <p:oleObj name="Equazione" r:id="rId7" imgW="64764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4500563"/>
                        <a:ext cx="1284288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5426075" y="4357688"/>
          <a:ext cx="1806575" cy="95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5" name="Equazione" r:id="rId9" imgW="812520" imgH="431640" progId="Equation.3">
                  <p:embed/>
                </p:oleObj>
              </mc:Choice>
              <mc:Fallback>
                <p:oleObj name="Equazione" r:id="rId9" imgW="812520" imgH="4316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6075" y="4357688"/>
                        <a:ext cx="1806575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8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887A75-3954-42EE-9FF8-723CB303B25C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43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6390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886700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Avremo allora</a:t>
            </a:r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658813" y="4143375"/>
          <a:ext cx="2484437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1" name="Equazione" r:id="rId3" imgW="1117440" imgH="444240" progId="Equation.3">
                  <p:embed/>
                </p:oleObj>
              </mc:Choice>
              <mc:Fallback>
                <p:oleObj name="Equazione" r:id="rId3" imgW="1117440" imgH="4442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3" y="4143375"/>
                        <a:ext cx="2484437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9"/>
          <p:cNvGraphicFramePr>
            <a:graphicFrameLocks noChangeAspect="1"/>
          </p:cNvGraphicFramePr>
          <p:nvPr/>
        </p:nvGraphicFramePr>
        <p:xfrm>
          <a:off x="882650" y="2286000"/>
          <a:ext cx="7469188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2" name="Equazione" r:id="rId5" imgW="3377880" imgH="431640" progId="Equation.3">
                  <p:embed/>
                </p:oleObj>
              </mc:Choice>
              <mc:Fallback>
                <p:oleObj name="Equazione" r:id="rId5" imgW="3377880" imgH="431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650" y="2286000"/>
                        <a:ext cx="7469188" cy="95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6"/>
          <p:cNvGraphicFramePr>
            <a:graphicFrameLocks noChangeAspect="1"/>
          </p:cNvGraphicFramePr>
          <p:nvPr/>
        </p:nvGraphicFramePr>
        <p:xfrm>
          <a:off x="4143375" y="3643313"/>
          <a:ext cx="4516438" cy="231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3" name="Equazione" r:id="rId7" imgW="2031840" imgH="1041120" progId="Equation.3">
                  <p:embed/>
                </p:oleObj>
              </mc:Choice>
              <mc:Fallback>
                <p:oleObj name="Equazione" r:id="rId7" imgW="2031840" imgH="10411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5" y="3643313"/>
                        <a:ext cx="4516438" cy="2314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70899F-2BF9-452C-8688-548630497220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44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17412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886700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Da cio` si ricava il valore di </a:t>
            </a:r>
            <a:r>
              <a:rPr lang="en-US" sz="2800" i="1" smtClean="0"/>
              <a:t>A</a:t>
            </a:r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Abbiamo cosi’ trovato la soluzione particolare cercata</a:t>
            </a:r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2012950" y="2684463"/>
          <a:ext cx="4932363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6" name="Equazione" r:id="rId3" imgW="2082600" imgH="507960" progId="Equation.3">
                  <p:embed/>
                </p:oleObj>
              </mc:Choice>
              <mc:Fallback>
                <p:oleObj name="Equazione" r:id="rId3" imgW="2082600" imgH="507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2950" y="2684463"/>
                        <a:ext cx="4932363" cy="120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F3671F8-B5B9-4A97-99B2-5CF339250705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45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OA forzato</a:t>
            </a:r>
            <a:endParaRPr lang="en-US" smtClean="0"/>
          </a:p>
        </p:txBody>
      </p:sp>
      <p:sp>
        <p:nvSpPr>
          <p:cNvPr id="2662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Caratteristiche della soluzione particolare della funzione </a:t>
            </a:r>
            <a:r>
              <a:rPr lang="en-US" sz="2800" u="sng" smtClean="0"/>
              <a:t>spostamento</a:t>
            </a:r>
            <a:r>
              <a:rPr lang="en-US" sz="2800" smtClean="0"/>
              <a:t>:</a:t>
            </a:r>
          </a:p>
          <a:p>
            <a:pPr lvl="1" eaLnBrk="1" hangingPunct="1"/>
            <a:r>
              <a:rPr lang="en-US" sz="2400" smtClean="0"/>
              <a:t>ha la pulsazione della forza esterna, non quella naturale</a:t>
            </a:r>
          </a:p>
          <a:p>
            <a:pPr lvl="1" eaLnBrk="1" hangingPunct="1"/>
            <a:r>
              <a:rPr lang="en-US" sz="2400" smtClean="0"/>
              <a:t>e` sfasata rispetto alla forza</a:t>
            </a:r>
          </a:p>
          <a:p>
            <a:pPr lvl="1" eaLnBrk="1" hangingPunct="1"/>
            <a:r>
              <a:rPr lang="en-US" sz="2400" smtClean="0"/>
              <a:t>ampiezza e fase dipendono dalla pulsazione esterna</a:t>
            </a:r>
          </a:p>
          <a:p>
            <a:pPr lvl="1" eaLnBrk="1" hangingPunct="1"/>
            <a:r>
              <a:rPr lang="en-US" sz="2400" smtClean="0"/>
              <a:t>ampiezza e fase non dipendono dalle condizioni iniziali</a:t>
            </a:r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774D75-ECD3-4D9E-8B89-011243077994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46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Soluzione generale</a:t>
            </a:r>
          </a:p>
        </p:txBody>
      </p:sp>
      <p:sp>
        <p:nvSpPr>
          <p:cNvPr id="1843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smtClean="0"/>
              <a:t>Abbiamo visto che la soluzione generale dell’eq. non omogenea si scrive</a:t>
            </a:r>
          </a:p>
          <a:p>
            <a:endParaRPr lang="en-US" sz="2400" smtClean="0"/>
          </a:p>
          <a:p>
            <a:endParaRPr lang="en-US" sz="2400" smtClean="0"/>
          </a:p>
          <a:p>
            <a:endParaRPr lang="en-US" sz="2400" smtClean="0"/>
          </a:p>
          <a:p>
            <a:r>
              <a:rPr lang="en-US" sz="2400" smtClean="0"/>
              <a:t>E che la soluzione generale dell’omogenea tende a zero per tempi sufficientemente grandi</a:t>
            </a:r>
          </a:p>
          <a:p>
            <a:r>
              <a:rPr lang="en-US" sz="2400" smtClean="0"/>
              <a:t>Quindi per tempi grandi la soluzione generale della non omogenea si riduce alla soluzione particolare </a:t>
            </a:r>
          </a:p>
        </p:txBody>
      </p:sp>
      <p:graphicFrame>
        <p:nvGraphicFramePr>
          <p:cNvPr id="18434" name="Object 8"/>
          <p:cNvGraphicFramePr>
            <a:graphicFrameLocks noChangeAspect="1"/>
          </p:cNvGraphicFramePr>
          <p:nvPr/>
        </p:nvGraphicFramePr>
        <p:xfrm>
          <a:off x="2214563" y="2857500"/>
          <a:ext cx="5072062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4" name="Equazione" r:id="rId3" imgW="2044440" imgH="482400" progId="Equation.3">
                  <p:embed/>
                </p:oleObj>
              </mc:Choice>
              <mc:Fallback>
                <p:oleObj name="Equazione" r:id="rId3" imgW="2044440" imgH="482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63" y="2857500"/>
                        <a:ext cx="5072062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2003425" y="5757863"/>
          <a:ext cx="5008563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5" name="Equazione" r:id="rId5" imgW="2019240" imgH="241200" progId="Equation.3">
                  <p:embed/>
                </p:oleObj>
              </mc:Choice>
              <mc:Fallback>
                <p:oleObj name="Equazione" r:id="rId5" imgW="2019240" imgH="241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3425" y="5757863"/>
                        <a:ext cx="5008563" cy="60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C17F1D-534E-4C18-8AAB-0C95EFD9062B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47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Risonanza</a:t>
            </a:r>
          </a:p>
        </p:txBody>
      </p:sp>
      <p:sp>
        <p:nvSpPr>
          <p:cNvPr id="19464" name="Segnaposto contenuto 2"/>
          <p:cNvSpPr>
            <a:spLocks noGrp="1"/>
          </p:cNvSpPr>
          <p:nvPr>
            <p:ph idx="1"/>
          </p:nvPr>
        </p:nvSpPr>
        <p:spPr>
          <a:xfrm>
            <a:off x="685800" y="1943100"/>
            <a:ext cx="7772400" cy="4114800"/>
          </a:xfrm>
        </p:spPr>
        <p:txBody>
          <a:bodyPr/>
          <a:lstStyle/>
          <a:p>
            <a:pPr eaLnBrk="1" hangingPunct="1"/>
            <a:r>
              <a:rPr lang="en-US" sz="2400" dirty="0" err="1" smtClean="0"/>
              <a:t>Cerchiamo</a:t>
            </a:r>
            <a:r>
              <a:rPr lang="en-US" sz="2400" dirty="0" smtClean="0"/>
              <a:t> </a:t>
            </a:r>
            <a:r>
              <a:rPr lang="en-US" sz="2400" dirty="0" err="1" smtClean="0"/>
              <a:t>il</a:t>
            </a:r>
            <a:r>
              <a:rPr lang="en-US" sz="2400" dirty="0" smtClean="0"/>
              <a:t> </a:t>
            </a:r>
            <a:r>
              <a:rPr lang="en-US" sz="2400" dirty="0" err="1" smtClean="0"/>
              <a:t>valore</a:t>
            </a:r>
            <a:r>
              <a:rPr lang="en-US" sz="2400" dirty="0" smtClean="0"/>
              <a:t> di </a:t>
            </a:r>
            <a:r>
              <a:rPr lang="en-US" sz="2400" i="1" dirty="0" smtClean="0">
                <a:latin typeface="Symbol" pitchFamily="18" charset="2"/>
              </a:rPr>
              <a:t>w</a:t>
            </a:r>
            <a:r>
              <a:rPr lang="en-US" sz="2400" dirty="0" smtClean="0"/>
              <a:t> </a:t>
            </a:r>
            <a:r>
              <a:rPr lang="en-US" sz="2400" dirty="0" err="1" smtClean="0"/>
              <a:t>che</a:t>
            </a:r>
            <a:r>
              <a:rPr lang="en-US" sz="2400" dirty="0" smtClean="0"/>
              <a:t> </a:t>
            </a:r>
            <a:r>
              <a:rPr lang="en-US" sz="2400" dirty="0" err="1" smtClean="0"/>
              <a:t>rende</a:t>
            </a:r>
            <a:r>
              <a:rPr lang="en-US" sz="2400" dirty="0" smtClean="0"/>
              <a:t> </a:t>
            </a:r>
            <a:r>
              <a:rPr lang="en-US" sz="2400" dirty="0" err="1" smtClean="0"/>
              <a:t>massimo</a:t>
            </a:r>
            <a:r>
              <a:rPr lang="en-US" sz="2400" dirty="0" smtClean="0"/>
              <a:t> </a:t>
            </a:r>
            <a:r>
              <a:rPr lang="en-US" sz="2400" dirty="0" err="1" smtClean="0"/>
              <a:t>il</a:t>
            </a:r>
            <a:r>
              <a:rPr lang="en-US" sz="2400" dirty="0" smtClean="0"/>
              <a:t> </a:t>
            </a:r>
            <a:r>
              <a:rPr lang="en-US" sz="2400" dirty="0" err="1" smtClean="0"/>
              <a:t>valore</a:t>
            </a:r>
            <a:r>
              <a:rPr lang="en-US" sz="2400" dirty="0" smtClean="0"/>
              <a:t> </a:t>
            </a:r>
            <a:r>
              <a:rPr lang="en-US" sz="2400" dirty="0" err="1" smtClean="0"/>
              <a:t>assoluto</a:t>
            </a:r>
            <a:r>
              <a:rPr lang="en-US" sz="2400" dirty="0" smtClean="0"/>
              <a:t> </a:t>
            </a:r>
            <a:r>
              <a:rPr lang="en-US" sz="2400" dirty="0" err="1" smtClean="0"/>
              <a:t>dell’ampiezza</a:t>
            </a:r>
            <a:endParaRPr lang="en-US" sz="2400" dirty="0" smtClean="0"/>
          </a:p>
          <a:p>
            <a:pPr eaLnBrk="1" hangingPunct="1"/>
            <a:endParaRPr lang="en-US" sz="2400" dirty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Se  		      </a:t>
            </a:r>
            <a:r>
              <a:rPr lang="en-US" sz="2400" dirty="0" err="1" smtClean="0"/>
              <a:t>il</a:t>
            </a:r>
            <a:r>
              <a:rPr lang="en-US" sz="2400" dirty="0" smtClean="0"/>
              <a:t> </a:t>
            </a:r>
            <a:r>
              <a:rPr lang="en-US" sz="2400" dirty="0" err="1" smtClean="0"/>
              <a:t>massimo</a:t>
            </a:r>
            <a:r>
              <a:rPr lang="en-US" sz="2400" dirty="0" smtClean="0"/>
              <a:t> </a:t>
            </a:r>
            <a:r>
              <a:rPr lang="en-US" sz="2400" dirty="0" err="1" smtClean="0"/>
              <a:t>si</a:t>
            </a:r>
            <a:r>
              <a:rPr lang="en-US" sz="2400" dirty="0" smtClean="0"/>
              <a:t> ha per</a:t>
            </a:r>
          </a:p>
          <a:p>
            <a:pPr eaLnBrk="1" hangingPunct="1"/>
            <a:r>
              <a:rPr lang="en-US" sz="2400" dirty="0" smtClean="0"/>
              <a:t>E vale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3511238"/>
              </p:ext>
            </p:extLst>
          </p:nvPr>
        </p:nvGraphicFramePr>
        <p:xfrm>
          <a:off x="1691680" y="4000500"/>
          <a:ext cx="138271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3" name="Equazione" r:id="rId3" imgW="583920" imgH="241200" progId="Equation.3">
                  <p:embed/>
                </p:oleObj>
              </mc:Choice>
              <mc:Fallback>
                <p:oleObj name="Equazione" r:id="rId3" imgW="583920" imgH="241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4000500"/>
                        <a:ext cx="1382712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197461"/>
              </p:ext>
            </p:extLst>
          </p:nvPr>
        </p:nvGraphicFramePr>
        <p:xfrm>
          <a:off x="5940152" y="3923000"/>
          <a:ext cx="24955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4" name="Equazione" r:id="rId5" imgW="1054080" imgH="291960" progId="Equation.3">
                  <p:embed/>
                </p:oleObj>
              </mc:Choice>
              <mc:Fallback>
                <p:oleObj name="Equazione" r:id="rId5" imgW="1054080" imgH="2919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152" y="3923000"/>
                        <a:ext cx="249555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2012958"/>
              </p:ext>
            </p:extLst>
          </p:nvPr>
        </p:nvGraphicFramePr>
        <p:xfrm>
          <a:off x="2771800" y="5317791"/>
          <a:ext cx="4270375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5" name="Equazione" r:id="rId7" imgW="1879560" imgH="469800" progId="Equation.3">
                  <p:embed/>
                </p:oleObj>
              </mc:Choice>
              <mc:Fallback>
                <p:oleObj name="Equazione" r:id="rId7" imgW="1879560" imgH="469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5317791"/>
                        <a:ext cx="4270375" cy="1068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5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F45FEC-6CF9-4B8C-BF4E-125515495B26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48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76629"/>
              </p:ext>
            </p:extLst>
          </p:nvPr>
        </p:nvGraphicFramePr>
        <p:xfrm>
          <a:off x="2383036" y="2798763"/>
          <a:ext cx="4932363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6" name="Equazione" r:id="rId9" imgW="2082600" imgH="507960" progId="Equation.3">
                  <p:embed/>
                </p:oleObj>
              </mc:Choice>
              <mc:Fallback>
                <p:oleObj name="Equazione" r:id="rId9" imgW="20826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3036" y="2798763"/>
                        <a:ext cx="4932363" cy="120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Potenza </a:t>
            </a:r>
          </a:p>
        </p:txBody>
      </p:sp>
      <p:sp>
        <p:nvSpPr>
          <p:cNvPr id="20486" name="Segnaposto contenuto 2"/>
          <p:cNvSpPr>
            <a:spLocks noGrp="1"/>
          </p:cNvSpPr>
          <p:nvPr>
            <p:ph idx="1"/>
          </p:nvPr>
        </p:nvSpPr>
        <p:spPr>
          <a:xfrm>
            <a:off x="685800" y="1714500"/>
            <a:ext cx="7772400" cy="4114800"/>
          </a:xfrm>
        </p:spPr>
        <p:txBody>
          <a:bodyPr/>
          <a:lstStyle/>
          <a:p>
            <a:pPr eaLnBrk="1" hangingPunct="1"/>
            <a:r>
              <a:rPr lang="en-US" sz="2800" smtClean="0"/>
              <a:t>La potenza istantanea e`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La media temporale della potenza e`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Il cui massimo si ha per la pulsazione naturale</a:t>
            </a:r>
          </a:p>
        </p:txBody>
      </p:sp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1763713" y="2214563"/>
          <a:ext cx="6105525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7" name="Equazione" r:id="rId3" imgW="2577960" imgH="457200" progId="Equation.3">
                  <p:embed/>
                </p:oleObj>
              </mc:Choice>
              <mc:Fallback>
                <p:oleObj name="Equazione" r:id="rId3" imgW="2577960" imgH="457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2214563"/>
                        <a:ext cx="6105525" cy="108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3"/>
          <p:cNvGraphicFramePr>
            <a:graphicFrameLocks noChangeAspect="1"/>
          </p:cNvGraphicFramePr>
          <p:nvPr/>
        </p:nvGraphicFramePr>
        <p:xfrm>
          <a:off x="1312863" y="3714750"/>
          <a:ext cx="6764337" cy="110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8" name="Equazione" r:id="rId5" imgW="2958840" imgH="482400" progId="Equation.3">
                  <p:embed/>
                </p:oleObj>
              </mc:Choice>
              <mc:Fallback>
                <p:oleObj name="Equazione" r:id="rId5" imgW="2958840" imgH="4824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2863" y="3714750"/>
                        <a:ext cx="6764337" cy="1103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3571875" y="5332413"/>
          <a:ext cx="1955800" cy="102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9" name="Equazione" r:id="rId7" imgW="825480" imgH="444240" progId="Equation.3">
                  <p:embed/>
                </p:oleObj>
              </mc:Choice>
              <mc:Fallback>
                <p:oleObj name="Equazione" r:id="rId7" imgW="825480" imgH="444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75" y="5332413"/>
                        <a:ext cx="1955800" cy="1025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B721A5-5C6E-488C-BBB0-23C3F1E2ABFF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49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Larghezza di risonanza</a:t>
            </a:r>
          </a:p>
        </p:txBody>
      </p:sp>
      <p:sp>
        <p:nvSpPr>
          <p:cNvPr id="2151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E` definita dalle due pulsazioni per cui la potenza media e` meta` della potenza media massima</a:t>
            </a:r>
          </a:p>
          <a:p>
            <a:pPr eaLnBrk="1" hangingPunct="1"/>
            <a:r>
              <a:rPr lang="en-US" sz="2800" smtClean="0"/>
              <a:t>Si ottengono due equazioni quadratiche in </a:t>
            </a:r>
            <a:r>
              <a:rPr lang="en-US" sz="2800" i="1" smtClean="0">
                <a:latin typeface="Symbol" pitchFamily="18" charset="2"/>
              </a:rPr>
              <a:t>w</a:t>
            </a:r>
            <a:r>
              <a:rPr lang="en-US" sz="2800" smtClean="0"/>
              <a:t>, le cui due soluzioni accettabili sono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La larghezza di risonanza e`</a:t>
            </a:r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1357313" y="4214813"/>
          <a:ext cx="26765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6" name="Equazione" r:id="rId3" imgW="1130040" imgH="291960" progId="Equation.3">
                  <p:embed/>
                </p:oleObj>
              </mc:Choice>
              <mc:Fallback>
                <p:oleObj name="Equazione" r:id="rId3" imgW="1130040" imgH="291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313" y="4214813"/>
                        <a:ext cx="2676525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4"/>
          <p:cNvGraphicFramePr>
            <a:graphicFrameLocks noChangeAspect="1"/>
          </p:cNvGraphicFramePr>
          <p:nvPr/>
        </p:nvGraphicFramePr>
        <p:xfrm>
          <a:off x="4929188" y="4214813"/>
          <a:ext cx="27368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7" name="Equazione" r:id="rId5" imgW="1155600" imgH="291960" progId="Equation.3">
                  <p:embed/>
                </p:oleObj>
              </mc:Choice>
              <mc:Fallback>
                <p:oleObj name="Equazione" r:id="rId5" imgW="1155600" imgH="291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88" y="4214813"/>
                        <a:ext cx="273685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5"/>
          <p:cNvGraphicFramePr>
            <a:graphicFrameLocks noChangeAspect="1"/>
          </p:cNvGraphicFramePr>
          <p:nvPr/>
        </p:nvGraphicFramePr>
        <p:xfrm>
          <a:off x="3286125" y="5429250"/>
          <a:ext cx="2736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8" name="Equazione" r:id="rId7" imgW="1155600" imgH="215640" progId="Equation.3">
                  <p:embed/>
                </p:oleObj>
              </mc:Choice>
              <mc:Fallback>
                <p:oleObj name="Equazione" r:id="rId7" imgW="1155600" imgH="215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25" y="5429250"/>
                        <a:ext cx="2736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6"/>
          <p:cNvGraphicFramePr>
            <a:graphicFrameLocks noChangeAspect="1"/>
          </p:cNvGraphicFramePr>
          <p:nvPr/>
        </p:nvGraphicFramePr>
        <p:xfrm>
          <a:off x="2870200" y="2882900"/>
          <a:ext cx="193675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9" name="Equazione" r:id="rId9" imgW="876240" imgH="253800" progId="Equation.3">
                  <p:embed/>
                </p:oleObj>
              </mc:Choice>
              <mc:Fallback>
                <p:oleObj name="Equazione" r:id="rId9" imgW="87624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0200" y="2882900"/>
                        <a:ext cx="193675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2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7A8999-2457-4324-824A-86BB08946CF5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50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Fattore di merito</a:t>
            </a:r>
          </a:p>
        </p:txBody>
      </p:sp>
      <p:sp>
        <p:nvSpPr>
          <p:cNvPr id="2253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E` </a:t>
            </a:r>
            <a:r>
              <a:rPr lang="en-US" sz="2800" dirty="0" err="1" smtClean="0"/>
              <a:t>definito</a:t>
            </a:r>
            <a:r>
              <a:rPr lang="en-US" sz="2800" dirty="0" smtClean="0"/>
              <a:t> come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E` </a:t>
            </a:r>
            <a:r>
              <a:rPr lang="en-US" sz="2800" dirty="0" err="1" smtClean="0"/>
              <a:t>tanto</a:t>
            </a:r>
            <a:r>
              <a:rPr lang="en-US" sz="2800" dirty="0" smtClean="0"/>
              <a:t> </a:t>
            </a:r>
            <a:r>
              <a:rPr lang="en-US" sz="2800" dirty="0" err="1" smtClean="0"/>
              <a:t>maggiore</a:t>
            </a:r>
            <a:r>
              <a:rPr lang="en-US" sz="2800" dirty="0" smtClean="0"/>
              <a:t> </a:t>
            </a:r>
            <a:r>
              <a:rPr lang="en-US" sz="2800" dirty="0" err="1" smtClean="0"/>
              <a:t>quanto</a:t>
            </a:r>
            <a:r>
              <a:rPr lang="en-US" sz="2800" dirty="0" smtClean="0"/>
              <a:t> </a:t>
            </a:r>
            <a:r>
              <a:rPr lang="en-US" sz="2800" dirty="0" err="1" smtClean="0"/>
              <a:t>piu</a:t>
            </a:r>
            <a:r>
              <a:rPr lang="en-US" sz="2800" dirty="0" smtClean="0"/>
              <a:t>` </a:t>
            </a:r>
            <a:r>
              <a:rPr lang="en-US" sz="2800" dirty="0" err="1" smtClean="0"/>
              <a:t>stretta</a:t>
            </a:r>
            <a:r>
              <a:rPr lang="en-US" sz="2800" dirty="0" smtClean="0"/>
              <a:t> (</a:t>
            </a:r>
            <a:r>
              <a:rPr lang="en-US" sz="2800" dirty="0" err="1" smtClean="0"/>
              <a:t>cioe</a:t>
            </a:r>
            <a:r>
              <a:rPr lang="en-US" sz="2800" dirty="0" smtClean="0"/>
              <a:t>` </a:t>
            </a:r>
            <a:r>
              <a:rPr lang="en-US" sz="2800" dirty="0" err="1" smtClean="0"/>
              <a:t>migliore</a:t>
            </a:r>
            <a:r>
              <a:rPr lang="en-US" sz="2800" dirty="0" smtClean="0"/>
              <a:t>) e` la </a:t>
            </a:r>
            <a:r>
              <a:rPr lang="en-US" sz="2800" dirty="0" err="1" smtClean="0"/>
              <a:t>risonanza</a:t>
            </a:r>
            <a:endParaRPr lang="en-US" sz="2800" dirty="0" smtClean="0"/>
          </a:p>
          <a:p>
            <a:pPr eaLnBrk="1" hangingPunct="1"/>
            <a:endParaRPr lang="en-US" sz="2800" dirty="0" smtClean="0"/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3094038" y="2459038"/>
          <a:ext cx="240665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6" name="Equazione" r:id="rId3" imgW="1015920" imgH="431640" progId="Equation.3">
                  <p:embed/>
                </p:oleObj>
              </mc:Choice>
              <mc:Fallback>
                <p:oleObj name="Equazione" r:id="rId3" imgW="1015920" imgH="431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4038" y="2459038"/>
                        <a:ext cx="240665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C1DD05-FF6E-4A63-A706-67BD433E09C3}" type="slidenum">
              <a:rPr lang="it-IT" smtClean="0">
                <a:latin typeface="Arial" pitchFamily="34" charset="0"/>
                <a:ea typeface="MS PGothic" pitchFamily="34" charset="-128"/>
              </a:rPr>
              <a:pPr/>
              <a:t>51</a:t>
            </a:fld>
            <a:endParaRPr lang="it-IT" smtClean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Analogie oscillazioni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 quale circuito è equivalente l’oscillatore armonico?</a:t>
            </a:r>
          </a:p>
          <a:p>
            <a:r>
              <a:rPr lang="it-IT" dirty="0" smtClean="0"/>
              <a:t>A quale circuito è equivalente l’oscillatore armonico smorzato?</a:t>
            </a:r>
          </a:p>
          <a:p>
            <a:r>
              <a:rPr lang="it-IT" dirty="0"/>
              <a:t>A quale circuito è equivalente l’oscillatore armonico smorzato?</a:t>
            </a:r>
          </a:p>
          <a:p>
            <a:pPr marL="0" indent="0">
              <a:buNone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367325-5CDB-47D3-96D1-B1520D4BF4D1}" type="slidenum">
              <a:rPr lang="it-IT" smtClean="0"/>
              <a:pPr>
                <a:defRPr/>
              </a:pPr>
              <a:t>52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944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841592" cy="1931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12" y="2119733"/>
            <a:ext cx="6850111" cy="225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111" y="4372286"/>
            <a:ext cx="6850112" cy="222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25409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O.A. e Circuito LC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algn="just" eaLnBrk="0" hangingPunct="0">
              <a:spcBef>
                <a:spcPct val="0"/>
              </a:spcBef>
              <a:buFontTx/>
              <a:buNone/>
            </a:pPr>
            <a:endParaRPr lang="it-IT" sz="1000" dirty="0">
              <a:cs typeface="Times New Roman" panose="02020603050405020304" pitchFamily="18" charset="0"/>
            </a:endParaRPr>
          </a:p>
          <a:p>
            <a:pPr marL="0" indent="0" algn="just" eaLnBrk="0" hangingPunct="0">
              <a:spcBef>
                <a:spcPct val="0"/>
              </a:spcBef>
              <a:buFontTx/>
              <a:buNone/>
            </a:pPr>
            <a:endParaRPr lang="it-IT" sz="800" dirty="0">
              <a:cs typeface="Times New Roman" panose="02020603050405020304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071938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876550" y="3081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4019550" y="3224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1671639"/>
            <a:ext cx="1295400" cy="4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403860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2498387"/>
            <a:ext cx="1219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3833813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63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2585794"/>
              </p:ext>
            </p:extLst>
          </p:nvPr>
        </p:nvGraphicFramePr>
        <p:xfrm>
          <a:off x="4991100" y="1697610"/>
          <a:ext cx="190500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98" r:id="rId6" imgW="1473200" imgH="419100" progId="Equation.3">
                  <p:embed/>
                </p:oleObj>
              </mc:Choice>
              <mc:Fallback>
                <p:oleObj r:id="rId6" imgW="1473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1697610"/>
                        <a:ext cx="1905000" cy="54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3281363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6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199029"/>
              </p:ext>
            </p:extLst>
          </p:nvPr>
        </p:nvGraphicFramePr>
        <p:xfrm>
          <a:off x="4075931" y="2547939"/>
          <a:ext cx="32766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99" r:id="rId8" imgW="2578100" imgH="419100" progId="Equation.3">
                  <p:embed/>
                </p:oleObj>
              </mc:Choice>
              <mc:Fallback>
                <p:oleObj r:id="rId8" imgW="25781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5931" y="2547939"/>
                        <a:ext cx="32766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3967163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07" y="3348492"/>
            <a:ext cx="1371600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384810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3986213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4148138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403860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75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7894875"/>
              </p:ext>
            </p:extLst>
          </p:nvPr>
        </p:nvGraphicFramePr>
        <p:xfrm>
          <a:off x="1913788" y="3372304"/>
          <a:ext cx="1752600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0" r:id="rId11" imgW="1066337" imgH="215806" progId="Equation.3">
                  <p:embed/>
                </p:oleObj>
              </mc:Choice>
              <mc:Fallback>
                <p:oleObj r:id="rId11" imgW="1066337" imgH="21580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3788" y="3372304"/>
                        <a:ext cx="1752600" cy="35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8" name="Rectangle 30"/>
          <p:cNvSpPr>
            <a:spLocks noChangeArrowheads="1"/>
          </p:cNvSpPr>
          <p:nvPr/>
        </p:nvSpPr>
        <p:spPr bwMode="auto">
          <a:xfrm>
            <a:off x="3300413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77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6086847"/>
              </p:ext>
            </p:extLst>
          </p:nvPr>
        </p:nvGraphicFramePr>
        <p:xfrm>
          <a:off x="5562600" y="3326958"/>
          <a:ext cx="320040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1" r:id="rId13" imgW="2540000" imgH="393700" progId="Equation.3">
                  <p:embed/>
                </p:oleObj>
              </mc:Choice>
              <mc:Fallback>
                <p:oleObj r:id="rId13" imgW="25400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3326958"/>
                        <a:ext cx="3200400" cy="490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4149554"/>
            <a:ext cx="2800350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424815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80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2251317"/>
              </p:ext>
            </p:extLst>
          </p:nvPr>
        </p:nvGraphicFramePr>
        <p:xfrm>
          <a:off x="3881040" y="3284424"/>
          <a:ext cx="8382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2" r:id="rId16" imgW="647700" imgH="419100" progId="Equation.3">
                  <p:embed/>
                </p:oleObj>
              </mc:Choice>
              <mc:Fallback>
                <p:oleObj r:id="rId16" imgW="6477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1040" y="3284424"/>
                        <a:ext cx="8382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3124200" y="3962400"/>
            <a:ext cx="5638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295400" indent="-5334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9431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2514600" indent="-381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3086100" indent="-381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3543300" indent="-381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4000500" indent="-381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4457700" indent="-381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914900" indent="-381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hangingPunct="0"/>
            <a:endParaRPr lang="it-IT" sz="1600" dirty="0">
              <a:cs typeface="Times New Roman" panose="02020603050405020304" pitchFamily="18" charset="0"/>
            </a:endParaRPr>
          </a:p>
          <a:p>
            <a:pPr algn="just" eaLnBrk="0" hangingPunct="0"/>
            <a:endParaRPr lang="it-IT" sz="1600" dirty="0">
              <a:cs typeface="Times New Roman" panose="02020603050405020304" pitchFamily="18" charset="0"/>
            </a:endParaRPr>
          </a:p>
          <a:p>
            <a:pPr algn="just" eaLnBrk="0" hangingPunct="0"/>
            <a:endParaRPr lang="it-IT" sz="1200" dirty="0">
              <a:cs typeface="Times New Roman" panose="02020603050405020304" pitchFamily="18" charset="0"/>
            </a:endParaRPr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36576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83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483648"/>
              </p:ext>
            </p:extLst>
          </p:nvPr>
        </p:nvGraphicFramePr>
        <p:xfrm>
          <a:off x="3317421" y="4353380"/>
          <a:ext cx="228600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3" r:id="rId18" imgW="1828800" imgH="419100" progId="Equation.3">
                  <p:embed/>
                </p:oleObj>
              </mc:Choice>
              <mc:Fallback>
                <p:oleObj r:id="rId18" imgW="18288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7421" y="4353380"/>
                        <a:ext cx="2286000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371475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85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6201758"/>
              </p:ext>
            </p:extLst>
          </p:nvPr>
        </p:nvGraphicFramePr>
        <p:xfrm>
          <a:off x="6119813" y="4318455"/>
          <a:ext cx="2286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4" r:id="rId20" imgW="1714500" imgH="419100" progId="Equation.3">
                  <p:embed/>
                </p:oleObj>
              </mc:Choice>
              <mc:Fallback>
                <p:oleObj r:id="rId20" imgW="17145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9813" y="4318455"/>
                        <a:ext cx="2286000" cy="55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8" name="Rectangle 40"/>
          <p:cNvSpPr>
            <a:spLocks noChangeArrowheads="1"/>
          </p:cNvSpPr>
          <p:nvPr/>
        </p:nvSpPr>
        <p:spPr bwMode="auto">
          <a:xfrm>
            <a:off x="26670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2087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017975"/>
              </p:ext>
            </p:extLst>
          </p:nvPr>
        </p:nvGraphicFramePr>
        <p:xfrm>
          <a:off x="3290798" y="5126888"/>
          <a:ext cx="541020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05" r:id="rId22" imgW="3810000" imgH="419100" progId="Equation.3">
                  <p:embed/>
                </p:oleObj>
              </mc:Choice>
              <mc:Fallback>
                <p:oleObj r:id="rId22" imgW="38100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0798" y="5126888"/>
                        <a:ext cx="5410200" cy="60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886359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Oscillazioni smorzate in un circuito RLC</a:t>
            </a:r>
          </a:p>
        </p:txBody>
      </p:sp>
      <p:sp>
        <p:nvSpPr>
          <p:cNvPr id="22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5EA1-212F-4653-BE57-8941DE9C25D3}" type="slidenum">
              <a:rPr lang="it-IT"/>
              <a:pPr/>
              <a:t>55</a:t>
            </a:fld>
            <a:endParaRPr lang="it-IT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4038600" y="32820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876550" y="3081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99" y="1470025"/>
            <a:ext cx="2381250" cy="196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71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0539920"/>
              </p:ext>
            </p:extLst>
          </p:nvPr>
        </p:nvGraphicFramePr>
        <p:xfrm>
          <a:off x="1607925" y="3549649"/>
          <a:ext cx="2460413" cy="752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7" r:id="rId5" imgW="1269449" imgH="393529" progId="Equation.3">
                  <p:embed/>
                </p:oleObj>
              </mc:Choice>
              <mc:Fallback>
                <p:oleObj r:id="rId5" imgW="1269449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7925" y="3549649"/>
                        <a:ext cx="2460413" cy="7524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8481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4711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9225105"/>
              </p:ext>
            </p:extLst>
          </p:nvPr>
        </p:nvGraphicFramePr>
        <p:xfrm>
          <a:off x="3490913" y="2241212"/>
          <a:ext cx="236220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8" r:id="rId7" imgW="1447800" imgH="419100" progId="Equation.3">
                  <p:embed/>
                </p:oleObj>
              </mc:Choice>
              <mc:Fallback>
                <p:oleObj r:id="rId7" imgW="14478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913" y="2241212"/>
                        <a:ext cx="2362200" cy="6826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3829050" y="3290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4000500" y="3176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4711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320052"/>
              </p:ext>
            </p:extLst>
          </p:nvPr>
        </p:nvGraphicFramePr>
        <p:xfrm>
          <a:off x="5584608" y="4578859"/>
          <a:ext cx="1740909" cy="855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9" r:id="rId9" imgW="1143000" imgH="508000" progId="Equation.3">
                  <p:embed/>
                </p:oleObj>
              </mc:Choice>
              <mc:Fallback>
                <p:oleObj r:id="rId9" imgW="1143000" imgH="50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4608" y="4578859"/>
                        <a:ext cx="1740909" cy="855947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1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1582650"/>
              </p:ext>
            </p:extLst>
          </p:nvPr>
        </p:nvGraphicFramePr>
        <p:xfrm>
          <a:off x="5165509" y="3700179"/>
          <a:ext cx="2362200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0" r:id="rId11" imgW="1485900" imgH="279400" progId="Equation.3">
                  <p:embed/>
                </p:oleObj>
              </mc:Choice>
              <mc:Fallback>
                <p:oleObj r:id="rId11" imgW="1485900" imgH="279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5509" y="3700179"/>
                        <a:ext cx="2362200" cy="439738"/>
                      </a:xfrm>
                      <a:prstGeom prst="rect">
                        <a:avLst/>
                      </a:prstGeom>
                      <a:solidFill>
                        <a:srgbClr val="99CC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3490913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47122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4335818"/>
              </p:ext>
            </p:extLst>
          </p:nvPr>
        </p:nvGraphicFramePr>
        <p:xfrm>
          <a:off x="827584" y="4678370"/>
          <a:ext cx="3612357" cy="7783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1" r:id="rId13" imgW="2159000" imgH="469900" progId="Equation.3">
                  <p:embed/>
                </p:oleObj>
              </mc:Choice>
              <mc:Fallback>
                <p:oleObj r:id="rId13" imgW="2159000" imgH="469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4678370"/>
                        <a:ext cx="3612357" cy="7783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631395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Oscillazioni </a:t>
            </a:r>
            <a:r>
              <a:rPr lang="it-IT" dirty="0" smtClean="0"/>
              <a:t>forzate </a:t>
            </a:r>
            <a:r>
              <a:rPr lang="it-IT" dirty="0"/>
              <a:t>in un circuito RLC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4038600" y="32820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876550" y="3081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8481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3829050" y="3290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4000500" y="3176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3490913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6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186678"/>
              </p:ext>
            </p:extLst>
          </p:nvPr>
        </p:nvGraphicFramePr>
        <p:xfrm>
          <a:off x="3275856" y="2039215"/>
          <a:ext cx="3154774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5" name="Equation" r:id="rId4" imgW="1815840" imgH="419040" progId="Equation.DSMT4">
                  <p:embed/>
                </p:oleObj>
              </mc:Choice>
              <mc:Fallback>
                <p:oleObj name="Equation" r:id="rId4" imgW="18158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039215"/>
                        <a:ext cx="3154774" cy="725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939244"/>
              </p:ext>
            </p:extLst>
          </p:nvPr>
        </p:nvGraphicFramePr>
        <p:xfrm>
          <a:off x="3275856" y="3081338"/>
          <a:ext cx="352107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6" name="Microsoft Equation 3.0" r:id="rId6" imgW="3504960" imgH="736560" progId="Equation.3">
                  <p:embed/>
                </p:oleObj>
              </mc:Choice>
              <mc:Fallback>
                <p:oleObj name="Microsoft Equation 3.0" r:id="rId6" imgW="350496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3081338"/>
                        <a:ext cx="3521075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1082485"/>
              </p:ext>
            </p:extLst>
          </p:nvPr>
        </p:nvGraphicFramePr>
        <p:xfrm>
          <a:off x="3061543" y="4181703"/>
          <a:ext cx="39497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7" name="Microsoft Equation 3.0" r:id="rId8" imgW="3949560" imgH="761760" progId="Equation.3">
                  <p:embed/>
                </p:oleObj>
              </mc:Choice>
              <mc:Fallback>
                <p:oleObj name="Microsoft Equation 3.0" r:id="rId8" imgW="394956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543" y="4181703"/>
                        <a:ext cx="3949700" cy="766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9720796"/>
              </p:ext>
            </p:extLst>
          </p:nvPr>
        </p:nvGraphicFramePr>
        <p:xfrm>
          <a:off x="3073764" y="5229200"/>
          <a:ext cx="365442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8" name="Microsoft Equation 3.0" r:id="rId10" imgW="3644640" imgH="736560" progId="Equation.3">
                  <p:embed/>
                </p:oleObj>
              </mc:Choice>
              <mc:Fallback>
                <p:oleObj name="Microsoft Equation 3.0" r:id="rId10" imgW="364464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764" y="5229200"/>
                        <a:ext cx="3654425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1235250"/>
              </p:ext>
            </p:extLst>
          </p:nvPr>
        </p:nvGraphicFramePr>
        <p:xfrm>
          <a:off x="3830638" y="6175375"/>
          <a:ext cx="200977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29" name="Equation" r:id="rId12" imgW="2006280" imgH="482400" progId="Equation.DSMT4">
                  <p:embed/>
                </p:oleObj>
              </mc:Choice>
              <mc:Fallback>
                <p:oleObj name="Equation" r:id="rId12" imgW="200628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0638" y="6175375"/>
                        <a:ext cx="2009775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8864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Oscillazioni </a:t>
            </a:r>
            <a:r>
              <a:rPr lang="it-IT" dirty="0" smtClean="0"/>
              <a:t>forzate </a:t>
            </a:r>
            <a:r>
              <a:rPr lang="it-IT" dirty="0"/>
              <a:t>in un circuito RLC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4038600" y="32820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876550" y="3081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8481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3829050" y="3290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4000500" y="3176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3490913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6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0186678"/>
              </p:ext>
            </p:extLst>
          </p:nvPr>
        </p:nvGraphicFramePr>
        <p:xfrm>
          <a:off x="3275856" y="2039215"/>
          <a:ext cx="3154774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8" name="Equation" r:id="rId4" imgW="1815840" imgH="419040" progId="Equation.DSMT4">
                  <p:embed/>
                </p:oleObj>
              </mc:Choice>
              <mc:Fallback>
                <p:oleObj name="Equation" r:id="rId4" imgW="18158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039215"/>
                        <a:ext cx="3154774" cy="725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046137"/>
              </p:ext>
            </p:extLst>
          </p:nvPr>
        </p:nvGraphicFramePr>
        <p:xfrm>
          <a:off x="2876550" y="2924944"/>
          <a:ext cx="414337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9" name="Equation" r:id="rId6" imgW="2082600" imgH="419040" progId="Equation.DSMT4">
                  <p:embed/>
                </p:oleObj>
              </mc:Choice>
              <mc:Fallback>
                <p:oleObj name="Equation" r:id="rId6" imgW="208260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550" y="2924944"/>
                        <a:ext cx="4143375" cy="85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4194391"/>
              </p:ext>
            </p:extLst>
          </p:nvPr>
        </p:nvGraphicFramePr>
        <p:xfrm>
          <a:off x="1115616" y="4207603"/>
          <a:ext cx="299402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40" name="Microsoft Equation 3.0" r:id="rId8" imgW="2997000" imgH="1244520" progId="Equation.3">
                  <p:embed/>
                </p:oleObj>
              </mc:Choice>
              <mc:Fallback>
                <p:oleObj name="Microsoft Equation 3.0" r:id="rId8" imgW="2997000" imgH="12445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207603"/>
                        <a:ext cx="2994025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3432765"/>
              </p:ext>
            </p:extLst>
          </p:nvPr>
        </p:nvGraphicFramePr>
        <p:xfrm>
          <a:off x="5357416" y="4071078"/>
          <a:ext cx="2500313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41" name="Equation" r:id="rId10" imgW="1193760" imgH="571320" progId="Equation.DSMT4">
                  <p:embed/>
                </p:oleObj>
              </mc:Choice>
              <mc:Fallback>
                <p:oleObj name="Equation" r:id="rId10" imgW="1193760" imgH="571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416" y="4071078"/>
                        <a:ext cx="2500313" cy="1357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954817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Risonanza in </a:t>
            </a:r>
            <a:r>
              <a:rPr lang="it-IT" dirty="0"/>
              <a:t>un circuito RLC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4038600" y="32820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2876550" y="3081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84810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3829050" y="3290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4000500" y="3176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3490913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it-IT"/>
          </a:p>
        </p:txBody>
      </p:sp>
      <p:graphicFrame>
        <p:nvGraphicFramePr>
          <p:cNvPr id="13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876514"/>
              </p:ext>
            </p:extLst>
          </p:nvPr>
        </p:nvGraphicFramePr>
        <p:xfrm>
          <a:off x="4932040" y="1909763"/>
          <a:ext cx="2928938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95" name="Equation" r:id="rId4" imgW="1523880" imgH="787320" progId="Equation.DSMT4">
                  <p:embed/>
                </p:oleObj>
              </mc:Choice>
              <mc:Fallback>
                <p:oleObj name="Equation" r:id="rId4" imgW="1523880" imgH="787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1909763"/>
                        <a:ext cx="2928938" cy="1357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0310987"/>
              </p:ext>
            </p:extLst>
          </p:nvPr>
        </p:nvGraphicFramePr>
        <p:xfrm>
          <a:off x="6003603" y="3761671"/>
          <a:ext cx="785812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96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3603" y="3761671"/>
                        <a:ext cx="785812" cy="500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407957"/>
              </p:ext>
            </p:extLst>
          </p:nvPr>
        </p:nvGraphicFramePr>
        <p:xfrm>
          <a:off x="2046188" y="3486691"/>
          <a:ext cx="8143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97" name="Microsoft Equation 3.0" r:id="rId8" imgW="812520" imgH="723600" progId="Equation.3">
                  <p:embed/>
                </p:oleObj>
              </mc:Choice>
              <mc:Fallback>
                <p:oleObj name="Microsoft Equation 3.0" r:id="rId8" imgW="812520" imgH="723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6188" y="3486691"/>
                        <a:ext cx="814388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7179443"/>
              </p:ext>
            </p:extLst>
          </p:nvPr>
        </p:nvGraphicFramePr>
        <p:xfrm>
          <a:off x="906462" y="1998664"/>
          <a:ext cx="299402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98" name="Microsoft Equation 3.0" r:id="rId10" imgW="2997000" imgH="1244520" progId="Equation.3">
                  <p:embed/>
                </p:oleObj>
              </mc:Choice>
              <mc:Fallback>
                <p:oleObj name="Microsoft Equation 3.0" r:id="rId10" imgW="2997000" imgH="12445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6462" y="1998664"/>
                        <a:ext cx="2994025" cy="1244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242359"/>
              </p:ext>
            </p:extLst>
          </p:nvPr>
        </p:nvGraphicFramePr>
        <p:xfrm>
          <a:off x="1636713" y="4714283"/>
          <a:ext cx="1854200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99" name="Microsoft Equation 3.0" r:id="rId12" imgW="1854000" imgH="723600" progId="Equation.3">
                  <p:embed/>
                </p:oleObj>
              </mc:Choice>
              <mc:Fallback>
                <p:oleObj name="Microsoft Equation 3.0" r:id="rId12" imgW="1854000" imgH="723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6713" y="4714283"/>
                        <a:ext cx="1854200" cy="712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ttangolo 1"/>
          <p:cNvSpPr/>
          <p:nvPr/>
        </p:nvSpPr>
        <p:spPr>
          <a:xfrm>
            <a:off x="4355976" y="447051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it-IT" dirty="0">
                <a:solidFill>
                  <a:srgbClr val="FF0000"/>
                </a:solidFill>
              </a:rPr>
              <a:t>il circuito  si comporta come puramente resistivo poiché  la corrente e la </a:t>
            </a:r>
            <a:r>
              <a:rPr lang="it-IT" dirty="0" err="1">
                <a:solidFill>
                  <a:srgbClr val="FF0000"/>
                </a:solidFill>
              </a:rPr>
              <a:t>f.e.m</a:t>
            </a:r>
            <a:r>
              <a:rPr lang="it-IT" dirty="0">
                <a:solidFill>
                  <a:srgbClr val="FF0000"/>
                </a:solidFill>
              </a:rPr>
              <a:t>. sono in fase</a:t>
            </a: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395536" y="6088051"/>
            <a:ext cx="8353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12813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12813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12813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12813" eaLnBrk="0" hangingPunct="0"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it-IT" dirty="0"/>
              <a:t>Quindi la       assume il valore massimo per </a:t>
            </a:r>
          </a:p>
        </p:txBody>
      </p:sp>
      <p:graphicFrame>
        <p:nvGraphicFramePr>
          <p:cNvPr id="24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95644"/>
              </p:ext>
            </p:extLst>
          </p:nvPr>
        </p:nvGraphicFramePr>
        <p:xfrm>
          <a:off x="5063803" y="5900967"/>
          <a:ext cx="18796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00" name="Microsoft Equation 3.0" r:id="rId14" imgW="1879560" imgH="761760" progId="Equation.3">
                  <p:embed/>
                </p:oleObj>
              </mc:Choice>
              <mc:Fallback>
                <p:oleObj name="Microsoft Equation 3.0" r:id="rId14" imgW="187956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3803" y="5900967"/>
                        <a:ext cx="18796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016466"/>
              </p:ext>
            </p:extLst>
          </p:nvPr>
        </p:nvGraphicFramePr>
        <p:xfrm>
          <a:off x="1541463" y="6084738"/>
          <a:ext cx="190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01" name="Microsoft Equation 3.0" r:id="rId16" imgW="190440" imgH="380880" progId="Equation.3">
                  <p:embed/>
                </p:oleObj>
              </mc:Choice>
              <mc:Fallback>
                <p:oleObj name="Microsoft Equation 3.0" r:id="rId16" imgW="19044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1463" y="6084738"/>
                        <a:ext cx="1905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05084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zione vuota">
  <a:themeElements>
    <a:clrScheme name="Presentazione vuo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zione vuota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</TotalTime>
  <Words>1876</Words>
  <Application>Microsoft Office PowerPoint</Application>
  <PresentationFormat>Presentazione su schermo (4:3)</PresentationFormat>
  <Paragraphs>370</Paragraphs>
  <Slides>58</Slides>
  <Notes>5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3</vt:i4>
      </vt:variant>
      <vt:variant>
        <vt:lpstr>Titoli diapositive</vt:lpstr>
      </vt:variant>
      <vt:variant>
        <vt:i4>58</vt:i4>
      </vt:variant>
    </vt:vector>
  </HeadingPairs>
  <TitlesOfParts>
    <vt:vector size="68" baseType="lpstr">
      <vt:lpstr>MS PGothic</vt:lpstr>
      <vt:lpstr>MS PGothic</vt:lpstr>
      <vt:lpstr>Arial</vt:lpstr>
      <vt:lpstr>Calibri</vt:lpstr>
      <vt:lpstr>Symbol</vt:lpstr>
      <vt:lpstr>Times New Roman</vt:lpstr>
      <vt:lpstr>Presentazione vuota</vt:lpstr>
      <vt:lpstr>Equazione</vt:lpstr>
      <vt:lpstr>Equation</vt:lpstr>
      <vt:lpstr>Microsoft Equation 3.0</vt:lpstr>
      <vt:lpstr>Presentazione standard di PowerPoint</vt:lpstr>
      <vt:lpstr>Elasticità</vt:lpstr>
      <vt:lpstr>Elasticità</vt:lpstr>
      <vt:lpstr>Richiamo della legge di Hooke</vt:lpstr>
      <vt:lpstr>Sforzo e deformazione</vt:lpstr>
      <vt:lpstr>Sforzo </vt:lpstr>
      <vt:lpstr>Sforzo </vt:lpstr>
      <vt:lpstr>Deformazione </vt:lpstr>
      <vt:lpstr>Deformazione </vt:lpstr>
      <vt:lpstr>Elasticità</vt:lpstr>
      <vt:lpstr>Elasticità di volume</vt:lpstr>
      <vt:lpstr>Elasticità di volume</vt:lpstr>
      <vt:lpstr>Elasticità di volume</vt:lpstr>
      <vt:lpstr>Elasticità di forma</vt:lpstr>
      <vt:lpstr>Solidi e fluidi</vt:lpstr>
      <vt:lpstr>Torsione </vt:lpstr>
      <vt:lpstr>Torsione </vt:lpstr>
      <vt:lpstr>Torsione </vt:lpstr>
      <vt:lpstr>Torsione </vt:lpstr>
      <vt:lpstr>Oscillatore armonico</vt:lpstr>
      <vt:lpstr>Oscillatore armonico</vt:lpstr>
      <vt:lpstr>Oscillatore armonico</vt:lpstr>
      <vt:lpstr>Accelerazione come funzione della posizione</vt:lpstr>
      <vt:lpstr>Accelerazione come funzione della posizione</vt:lpstr>
      <vt:lpstr>Un esempio importante</vt:lpstr>
      <vt:lpstr>Un esempio importante</vt:lpstr>
      <vt:lpstr>Un esempio importante</vt:lpstr>
      <vt:lpstr>Approfondimento</vt:lpstr>
      <vt:lpstr>Approfondimento</vt:lpstr>
      <vt:lpstr>Presentazione standard di PowerPoint</vt:lpstr>
      <vt:lpstr>Energia dell’oscillatore armonico</vt:lpstr>
      <vt:lpstr>Energia dell’oscillatore armonico</vt:lpstr>
      <vt:lpstr>OA smorzato da forza viscosa</vt:lpstr>
      <vt:lpstr>OA smorzato da forza viscosa</vt:lpstr>
      <vt:lpstr>OA smorzato da forza viscosa</vt:lpstr>
      <vt:lpstr>OA smorzato da forza viscosa</vt:lpstr>
      <vt:lpstr>OA smorzato da forza viscosa</vt:lpstr>
      <vt:lpstr>OA smorzato da forza viscosa</vt:lpstr>
      <vt:lpstr>Proprieta` asintotica</vt:lpstr>
      <vt:lpstr>OA forzato</vt:lpstr>
      <vt:lpstr>OA forzato</vt:lpstr>
      <vt:lpstr>OA forzato</vt:lpstr>
      <vt:lpstr>OA forzato</vt:lpstr>
      <vt:lpstr>OA forzato</vt:lpstr>
      <vt:lpstr>OA forzato</vt:lpstr>
      <vt:lpstr>OA forzato</vt:lpstr>
      <vt:lpstr>Soluzione generale</vt:lpstr>
      <vt:lpstr>Risonanza</vt:lpstr>
      <vt:lpstr>Potenza </vt:lpstr>
      <vt:lpstr>Larghezza di risonanza</vt:lpstr>
      <vt:lpstr>Fattore di merito</vt:lpstr>
      <vt:lpstr>Analogie oscillazioni</vt:lpstr>
      <vt:lpstr>Presentazione standard di PowerPoint</vt:lpstr>
      <vt:lpstr>O.A. e Circuito LC</vt:lpstr>
      <vt:lpstr>Oscillazioni smorzate in un circuito RLC</vt:lpstr>
      <vt:lpstr>Oscillazioni forzate in un circuito RLC</vt:lpstr>
      <vt:lpstr>Oscillazioni forzate in un circuito RLC</vt:lpstr>
      <vt:lpstr>Risonanza in un circuito RLC</vt:lpstr>
    </vt:vector>
  </TitlesOfParts>
  <Company>diego cauz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diego cauz</dc:creator>
  <cp:lastModifiedBy>italo</cp:lastModifiedBy>
  <cp:revision>79</cp:revision>
  <dcterms:created xsi:type="dcterms:W3CDTF">2010-01-06T00:11:12Z</dcterms:created>
  <dcterms:modified xsi:type="dcterms:W3CDTF">2017-03-09T10:47:24Z</dcterms:modified>
</cp:coreProperties>
</file>