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02"/>
  </p:notesMasterIdLst>
  <p:sldIdLst>
    <p:sldId id="256" r:id="rId2"/>
    <p:sldId id="270" r:id="rId3"/>
    <p:sldId id="277" r:id="rId4"/>
    <p:sldId id="297" r:id="rId5"/>
    <p:sldId id="278" r:id="rId6"/>
    <p:sldId id="301" r:id="rId7"/>
    <p:sldId id="287" r:id="rId8"/>
    <p:sldId id="288" r:id="rId9"/>
    <p:sldId id="276" r:id="rId10"/>
    <p:sldId id="279" r:id="rId11"/>
    <p:sldId id="280" r:id="rId12"/>
    <p:sldId id="281" r:id="rId13"/>
    <p:sldId id="282" r:id="rId14"/>
    <p:sldId id="289" r:id="rId15"/>
    <p:sldId id="291" r:id="rId16"/>
    <p:sldId id="298" r:id="rId17"/>
    <p:sldId id="299" r:id="rId18"/>
    <p:sldId id="300" r:id="rId19"/>
    <p:sldId id="292" r:id="rId20"/>
    <p:sldId id="293" r:id="rId21"/>
    <p:sldId id="294" r:id="rId22"/>
    <p:sldId id="302" r:id="rId23"/>
    <p:sldId id="303" r:id="rId24"/>
    <p:sldId id="304" r:id="rId25"/>
    <p:sldId id="325" r:id="rId26"/>
    <p:sldId id="305" r:id="rId27"/>
    <p:sldId id="306" r:id="rId28"/>
    <p:sldId id="307" r:id="rId29"/>
    <p:sldId id="308" r:id="rId30"/>
    <p:sldId id="309" r:id="rId31"/>
    <p:sldId id="310" r:id="rId32"/>
    <p:sldId id="311" r:id="rId33"/>
    <p:sldId id="312" r:id="rId34"/>
    <p:sldId id="313" r:id="rId35"/>
    <p:sldId id="314" r:id="rId36"/>
    <p:sldId id="315" r:id="rId37"/>
    <p:sldId id="316" r:id="rId38"/>
    <p:sldId id="317" r:id="rId39"/>
    <p:sldId id="318" r:id="rId40"/>
    <p:sldId id="351" r:id="rId41"/>
    <p:sldId id="352" r:id="rId42"/>
    <p:sldId id="353" r:id="rId43"/>
    <p:sldId id="395" r:id="rId44"/>
    <p:sldId id="396" r:id="rId45"/>
    <p:sldId id="397" r:id="rId46"/>
    <p:sldId id="398" r:id="rId47"/>
    <p:sldId id="354" r:id="rId48"/>
    <p:sldId id="355" r:id="rId49"/>
    <p:sldId id="356" r:id="rId50"/>
    <p:sldId id="399" r:id="rId51"/>
    <p:sldId id="400" r:id="rId52"/>
    <p:sldId id="401" r:id="rId53"/>
    <p:sldId id="402" r:id="rId54"/>
    <p:sldId id="403" r:id="rId55"/>
    <p:sldId id="357" r:id="rId56"/>
    <p:sldId id="358" r:id="rId57"/>
    <p:sldId id="362" r:id="rId58"/>
    <p:sldId id="363" r:id="rId59"/>
    <p:sldId id="373" r:id="rId60"/>
    <p:sldId id="374" r:id="rId61"/>
    <p:sldId id="375" r:id="rId62"/>
    <p:sldId id="408" r:id="rId63"/>
    <p:sldId id="376" r:id="rId64"/>
    <p:sldId id="377" r:id="rId65"/>
    <p:sldId id="378" r:id="rId66"/>
    <p:sldId id="379" r:id="rId67"/>
    <p:sldId id="380" r:id="rId68"/>
    <p:sldId id="381" r:id="rId69"/>
    <p:sldId id="382" r:id="rId70"/>
    <p:sldId id="383" r:id="rId71"/>
    <p:sldId id="407" r:id="rId72"/>
    <p:sldId id="384" r:id="rId73"/>
    <p:sldId id="404" r:id="rId74"/>
    <p:sldId id="405" r:id="rId75"/>
    <p:sldId id="406" r:id="rId76"/>
    <p:sldId id="389" r:id="rId77"/>
    <p:sldId id="326" r:id="rId78"/>
    <p:sldId id="327" r:id="rId79"/>
    <p:sldId id="328" r:id="rId80"/>
    <p:sldId id="329" r:id="rId81"/>
    <p:sldId id="330" r:id="rId82"/>
    <p:sldId id="331" r:id="rId83"/>
    <p:sldId id="332" r:id="rId84"/>
    <p:sldId id="333" r:id="rId85"/>
    <p:sldId id="334" r:id="rId86"/>
    <p:sldId id="335" r:id="rId87"/>
    <p:sldId id="336" r:id="rId88"/>
    <p:sldId id="337" r:id="rId89"/>
    <p:sldId id="338" r:id="rId90"/>
    <p:sldId id="339" r:id="rId91"/>
    <p:sldId id="340" r:id="rId92"/>
    <p:sldId id="341" r:id="rId93"/>
    <p:sldId id="342" r:id="rId94"/>
    <p:sldId id="343" r:id="rId95"/>
    <p:sldId id="344" r:id="rId96"/>
    <p:sldId id="345" r:id="rId97"/>
    <p:sldId id="346" r:id="rId98"/>
    <p:sldId id="347" r:id="rId99"/>
    <p:sldId id="348" r:id="rId100"/>
    <p:sldId id="349" r:id="rId101"/>
  </p:sldIdLst>
  <p:sldSz cx="9144000" cy="6858000" type="screen4x3"/>
  <p:notesSz cx="7010400" cy="9396413"/>
  <p:custDataLst>
    <p:tags r:id="rId103"/>
  </p:custDataLst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80008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 horzBarState="maximized">
    <p:restoredLeft sz="12644" autoAdjust="0"/>
    <p:restoredTop sz="90929"/>
  </p:normalViewPr>
  <p:slideViewPr>
    <p:cSldViewPr>
      <p:cViewPr>
        <p:scale>
          <a:sx n="80" d="100"/>
          <a:sy n="80" d="100"/>
        </p:scale>
        <p:origin x="-708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ableStyles" Target="tableStyle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ags" Target="tags/tag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X:\zen\TFA\PAS\Analisi_dilatazione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it-IT"/>
  <c:clrMapOvr bg1="lt1" tx1="dk1" bg2="lt2" tx2="dk2" accent1="accent1" accent2="accent2" accent3="accent3" accent4="accent4" accent5="accent5" accent6="accent6" hlink="hlink" folHlink="folHlink"/>
  <c:chart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trendline>
            <c:trendlineType val="linear"/>
            <c:dispEq val="1"/>
            <c:trendlineLbl>
              <c:layout>
                <c:manualLayout>
                  <c:x val="0.14922526590126486"/>
                  <c:y val="0.20764201549637892"/>
                </c:manualLayout>
              </c:layout>
              <c:numFmt formatCode="General" sourceLinked="0"/>
            </c:trendlineLbl>
          </c:trendline>
          <c:errBars>
            <c:errDir val="y"/>
            <c:errBarType val="both"/>
            <c:errValType val="percentage"/>
            <c:val val="1"/>
          </c:errBars>
          <c:errBars>
            <c:errDir val="x"/>
            <c:errBarType val="both"/>
            <c:errValType val="fixedVal"/>
            <c:val val="1"/>
          </c:errBars>
          <c:xVal>
            <c:numRef>
              <c:f>Foglio1!$A$12:$A$16</c:f>
              <c:numCache>
                <c:formatCode>General</c:formatCode>
                <c:ptCount val="5"/>
                <c:pt idx="0">
                  <c:v>20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  <c:pt idx="4">
                  <c:v>100</c:v>
                </c:pt>
              </c:numCache>
            </c:numRef>
          </c:xVal>
          <c:yVal>
            <c:numRef>
              <c:f>Foglio1!$B$12:$B$16</c:f>
              <c:numCache>
                <c:formatCode>General</c:formatCode>
                <c:ptCount val="5"/>
                <c:pt idx="0">
                  <c:v>1.046</c:v>
                </c:pt>
                <c:pt idx="1">
                  <c:v>1.0900000000000001</c:v>
                </c:pt>
                <c:pt idx="2">
                  <c:v>1.1399999999999986</c:v>
                </c:pt>
                <c:pt idx="3">
                  <c:v>1.1840000000000015</c:v>
                </c:pt>
                <c:pt idx="4">
                  <c:v>1.23</c:v>
                </c:pt>
              </c:numCache>
            </c:numRef>
          </c:yVal>
        </c:ser>
        <c:axId val="234564224"/>
        <c:axId val="234595072"/>
      </c:scatterChart>
      <c:valAx>
        <c:axId val="234564224"/>
        <c:scaling>
          <c:orientation val="minMax"/>
        </c:scaling>
        <c:axPos val="b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it-IT" dirty="0"/>
                  <a:t>Temperatura </a:t>
                </a:r>
                <a:r>
                  <a:rPr lang="it-IT" dirty="0" smtClean="0"/>
                  <a:t>(°C</a:t>
                </a:r>
                <a:r>
                  <a:rPr lang="it-IT" dirty="0"/>
                  <a:t>)</a:t>
                </a:r>
              </a:p>
            </c:rich>
          </c:tx>
          <c:layout/>
        </c:title>
        <c:numFmt formatCode="General" sourceLinked="1"/>
        <c:tickLblPos val="nextTo"/>
        <c:crossAx val="234595072"/>
        <c:crosses val="autoZero"/>
        <c:crossBetween val="midCat"/>
      </c:valAx>
      <c:valAx>
        <c:axId val="234595072"/>
        <c:scaling>
          <c:orientation val="minMax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it-IT"/>
                  <a:t>Raporto</a:t>
                </a:r>
                <a:r>
                  <a:rPr lang="it-IT" baseline="0"/>
                  <a:t> lunghezza</a:t>
                </a:r>
                <a:endParaRPr lang="it-IT"/>
              </a:p>
            </c:rich>
          </c:tx>
          <c:layout/>
        </c:title>
        <c:numFmt formatCode="General" sourceLinked="1"/>
        <c:tickLblPos val="nextTo"/>
        <c:crossAx val="234564224"/>
        <c:crosses val="autoZero"/>
        <c:crossBetween val="midCat"/>
      </c:valAx>
    </c:plotArea>
    <c:plotVisOnly val="1"/>
  </c:chart>
  <c:externalData r:id="rId2"/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4" Type="http://schemas.openxmlformats.org/officeDocument/2006/relationships/image" Target="../media/image23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4" Type="http://schemas.openxmlformats.org/officeDocument/2006/relationships/image" Target="../media/image38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4" Type="http://schemas.openxmlformats.org/officeDocument/2006/relationships/image" Target="../media/image42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3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drawings/_rels/vmlDrawing3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0.wmf"/><Relationship Id="rId1" Type="http://schemas.openxmlformats.org/officeDocument/2006/relationships/image" Target="../media/image69.wmf"/></Relationships>
</file>

<file path=ppt/drawings/_rels/vmlDrawing3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4" Type="http://schemas.openxmlformats.org/officeDocument/2006/relationships/image" Target="../media/image76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Relationship Id="rId4" Type="http://schemas.openxmlformats.org/officeDocument/2006/relationships/image" Target="../media/image82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8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/Relationships>
</file>

<file path=ppt/drawings/_rels/vmlDrawing4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3.wmf"/><Relationship Id="rId1" Type="http://schemas.openxmlformats.org/officeDocument/2006/relationships/image" Target="../media/image92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7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8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3.wmf"/></Relationships>
</file>

<file path=ppt/drawings/_rels/vmlDrawing4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wmf"/><Relationship Id="rId1" Type="http://schemas.openxmlformats.org/officeDocument/2006/relationships/image" Target="../media/image99.w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w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wmf"/></Relationships>
</file>

<file path=ppt/drawings/_rels/vmlDrawing5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wmf"/><Relationship Id="rId2" Type="http://schemas.openxmlformats.org/officeDocument/2006/relationships/image" Target="../media/image104.wmf"/><Relationship Id="rId1" Type="http://schemas.openxmlformats.org/officeDocument/2006/relationships/image" Target="../media/image103.w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wmf"/></Relationships>
</file>

<file path=ppt/drawings/_rels/vmlDrawing5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wmf"/><Relationship Id="rId1" Type="http://schemas.openxmlformats.org/officeDocument/2006/relationships/image" Target="../media/image10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4AD3C7CD-A539-4270-8514-CAE135795AAD}" type="datetimeFigureOut">
              <a:rPr lang="en-US"/>
              <a:pPr>
                <a:defRPr/>
              </a:pPr>
              <a:t>2/23/2017</a:t>
            </a:fld>
            <a:endParaRPr lang="en-US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55700" y="704850"/>
            <a:ext cx="4699000" cy="3524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701675" y="4464050"/>
            <a:ext cx="5607050" cy="4227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en-US" noProof="0" smtClean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924925"/>
            <a:ext cx="3038475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970338" y="8924925"/>
            <a:ext cx="3038475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B775B60C-FC60-40BE-A6ED-3C48B89FD72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06C45-91CE-4161-AB1B-BFDD539CCEC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E22E2-49FA-47CF-8A5E-B12E45D3657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A5F45-29C6-4CAA-BB46-B6C4B4DFFBB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E978A-4A3A-4B70-965C-25040B378E0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0FBF0-364D-46C9-8EC7-B15217CFF67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C48B6-3766-48FA-8C4B-843E3DC820C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E0C38-691C-4D35-B28B-1920ACFABFD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E830B-4F4A-47E9-9A57-60E76EA2064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60AB2-7B24-4EEE-B241-C4D955AC46C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9816D-6A23-4E74-8B08-1CDEFBD9F74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85E8B-BB12-4CBF-A4AB-F050877880B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5CB75C-BB7B-4A96-822B-F914E872B34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stile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060F435C-ED73-48B5-9E6F-5DB6B08C4A0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8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10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chart" Target="../charts/char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7.bin"/><Relationship Id="rId5" Type="http://schemas.openxmlformats.org/officeDocument/2006/relationships/oleObject" Target="../embeddings/oleObject26.bin"/><Relationship Id="rId4" Type="http://schemas.openxmlformats.org/officeDocument/2006/relationships/oleObject" Target="../embeddings/oleObject25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oleObject" Target="../embeddings/oleObject30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4" Type="http://schemas.openxmlformats.org/officeDocument/2006/relationships/oleObject" Target="../embeddings/oleObject33.bin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37.bin"/><Relationship Id="rId5" Type="http://schemas.openxmlformats.org/officeDocument/2006/relationships/oleObject" Target="../embeddings/oleObject36.bin"/><Relationship Id="rId4" Type="http://schemas.openxmlformats.org/officeDocument/2006/relationships/oleObject" Target="../embeddings/oleObject35.bin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1.bin"/><Relationship Id="rId5" Type="http://schemas.openxmlformats.org/officeDocument/2006/relationships/oleObject" Target="../embeddings/oleObject40.bin"/><Relationship Id="rId4" Type="http://schemas.openxmlformats.org/officeDocument/2006/relationships/oleObject" Target="../embeddings/oleObject39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45.bin"/><Relationship Id="rId5" Type="http://schemas.openxmlformats.org/officeDocument/2006/relationships/oleObject" Target="../embeddings/oleObject44.bin"/><Relationship Id="rId4" Type="http://schemas.openxmlformats.org/officeDocument/2006/relationships/oleObject" Target="../embeddings/oleObject43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5" Type="http://schemas.openxmlformats.org/officeDocument/2006/relationships/oleObject" Target="../embeddings/oleObject51.bin"/><Relationship Id="rId4" Type="http://schemas.openxmlformats.org/officeDocument/2006/relationships/oleObject" Target="../embeddings/oleObject50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5" Type="http://schemas.openxmlformats.org/officeDocument/2006/relationships/oleObject" Target="../embeddings/oleObject54.bin"/><Relationship Id="rId4" Type="http://schemas.openxmlformats.org/officeDocument/2006/relationships/oleObject" Target="../embeddings/oleObject53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6.v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7.vml"/><Relationship Id="rId4" Type="http://schemas.openxmlformats.org/officeDocument/2006/relationships/oleObject" Target="../embeddings/oleObject57.bin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4" Type="http://schemas.openxmlformats.org/officeDocument/2006/relationships/oleObject" Target="../embeddings/oleObject59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4" Type="http://schemas.openxmlformats.org/officeDocument/2006/relationships/oleObject" Target="../embeddings/oleObject61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4" Type="http://schemas.openxmlformats.org/officeDocument/2006/relationships/oleObject" Target="../embeddings/oleObject64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2.vml"/><Relationship Id="rId4" Type="http://schemas.openxmlformats.org/officeDocument/2006/relationships/oleObject" Target="../embeddings/oleObject66.bin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3.v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4.vml"/><Relationship Id="rId4" Type="http://schemas.openxmlformats.org/officeDocument/2006/relationships/oleObject" Target="../embeddings/oleObject69.bin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5.vml"/><Relationship Id="rId4" Type="http://schemas.openxmlformats.org/officeDocument/2006/relationships/oleObject" Target="../embeddings/oleObject71.bin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75.bin"/><Relationship Id="rId5" Type="http://schemas.openxmlformats.org/officeDocument/2006/relationships/oleObject" Target="../embeddings/oleObject74.bin"/><Relationship Id="rId4" Type="http://schemas.openxmlformats.org/officeDocument/2006/relationships/oleObject" Target="../embeddings/oleObject73.bin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7.v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8.v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81.bin"/><Relationship Id="rId5" Type="http://schemas.openxmlformats.org/officeDocument/2006/relationships/oleObject" Target="../embeddings/oleObject80.bin"/><Relationship Id="rId4" Type="http://schemas.openxmlformats.org/officeDocument/2006/relationships/oleObject" Target="../embeddings/oleObject79.bin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0.vml"/><Relationship Id="rId5" Type="http://schemas.openxmlformats.org/officeDocument/2006/relationships/oleObject" Target="../embeddings/oleObject84.bin"/><Relationship Id="rId4" Type="http://schemas.openxmlformats.org/officeDocument/2006/relationships/oleObject" Target="../embeddings/oleObject83.bin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1.vml"/><Relationship Id="rId5" Type="http://schemas.openxmlformats.org/officeDocument/2006/relationships/oleObject" Target="../embeddings/oleObject87.bin"/><Relationship Id="rId4" Type="http://schemas.openxmlformats.org/officeDocument/2006/relationships/oleObject" Target="../embeddings/oleObject86.bin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2.vml"/><Relationship Id="rId5" Type="http://schemas.openxmlformats.org/officeDocument/2006/relationships/oleObject" Target="../embeddings/oleObject90.bin"/><Relationship Id="rId4" Type="http://schemas.openxmlformats.org/officeDocument/2006/relationships/oleObject" Target="../embeddings/oleObject89.bin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3.vml"/><Relationship Id="rId4" Type="http://schemas.openxmlformats.org/officeDocument/2006/relationships/oleObject" Target="../embeddings/oleObject92.bin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4.vml"/><Relationship Id="rId5" Type="http://schemas.openxmlformats.org/officeDocument/2006/relationships/oleObject" Target="../embeddings/oleObject95.bin"/><Relationship Id="rId4" Type="http://schemas.openxmlformats.org/officeDocument/2006/relationships/oleObject" Target="../embeddings/oleObject94.bin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5.v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6.v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7.v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8.vml"/><Relationship Id="rId4" Type="http://schemas.openxmlformats.org/officeDocument/2006/relationships/oleObject" Target="../embeddings/oleObject100.bin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9.v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0.v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1.vml"/><Relationship Id="rId5" Type="http://schemas.openxmlformats.org/officeDocument/2006/relationships/oleObject" Target="../embeddings/oleObject105.bin"/><Relationship Id="rId4" Type="http://schemas.openxmlformats.org/officeDocument/2006/relationships/oleObject" Target="../embeddings/oleObject104.bin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2.v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3.vml"/><Relationship Id="rId4" Type="http://schemas.openxmlformats.org/officeDocument/2006/relationships/oleObject" Target="../embeddings/oleObject10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Termologia e Termodinamica</a:t>
            </a:r>
            <a:br>
              <a:rPr lang="it-IT" smtClean="0"/>
            </a:br>
            <a:endParaRPr lang="it-IT" sz="1800" smtClean="0"/>
          </a:p>
        </p:txBody>
      </p:sp>
      <p:sp>
        <p:nvSpPr>
          <p:cNvPr id="56323" name="Sottotitolo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Temperatura 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mtClean="0"/>
              <a:t>Il concetto di temperatura deriva da un raffinamento quantitativo della sensazione di caldo e di freddo della nostra pelle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mtClean="0"/>
              <a:t>L’uso della sensazione calorica è però troppo grossolano e soggettivo per </a:t>
            </a:r>
            <a:r>
              <a:rPr lang="it-IT" i="1" smtClean="0"/>
              <a:t>misurare</a:t>
            </a:r>
            <a:r>
              <a:rPr lang="it-IT" smtClean="0"/>
              <a:t> la temperatura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mtClean="0"/>
              <a:t>Occorre dunque stabilire criteri più obiettivi</a:t>
            </a:r>
          </a:p>
        </p:txBody>
      </p:sp>
      <p:sp>
        <p:nvSpPr>
          <p:cNvPr id="57348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5105F9E-2BE7-46B6-8AFA-A971112D0DC5}" type="slidenum">
              <a:rPr lang="it-IT" smtClean="0">
                <a:ea typeface="MS PGothic" pitchFamily="34" charset="-128"/>
              </a:rPr>
              <a:pPr/>
              <a:t>2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Temperatura 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45720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2600" smtClean="0"/>
              <a:t>L’esperienza indica che, </a:t>
            </a:r>
            <a:r>
              <a:rPr lang="it-IT" sz="2600" u="sng" smtClean="0"/>
              <a:t>usualmente</a:t>
            </a:r>
            <a:r>
              <a:rPr lang="it-IT" sz="2600" smtClean="0"/>
              <a:t>, i corpi aumentano le loro dimensioni quando, mantenendo costante la pressione, vengono riscaldati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600" smtClean="0"/>
              <a:t>Viene spontanea l’idea di misurare la temperatura servendosi delle corrispondenti variazioni di volume di un fluido</a:t>
            </a:r>
          </a:p>
        </p:txBody>
      </p:sp>
      <p:sp>
        <p:nvSpPr>
          <p:cNvPr id="5837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E647A7E-3E7A-4FA4-AFFA-D8587AA021E9}" type="slidenum">
              <a:rPr lang="it-IT" smtClean="0">
                <a:ea typeface="MS PGothic" pitchFamily="34" charset="-128"/>
              </a:rPr>
              <a:pPr/>
              <a:t>3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Temperatura 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45720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2600" smtClean="0"/>
              <a:t>Su questo principio sono stati costruiti, storicamente, i primi  termometri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600" smtClean="0"/>
              <a:t>Termometro tradizionale: è costituito da un </a:t>
            </a:r>
            <a:r>
              <a:rPr lang="it-IT" sz="2600" i="1" smtClean="0"/>
              <a:t>bulbo</a:t>
            </a:r>
            <a:r>
              <a:rPr lang="it-IT" sz="2600" smtClean="0"/>
              <a:t> pieno di liquido e da un </a:t>
            </a:r>
            <a:r>
              <a:rPr lang="it-IT" sz="2600" i="1" smtClean="0"/>
              <a:t>capillare </a:t>
            </a:r>
            <a:r>
              <a:rPr lang="it-IT" sz="2600" smtClean="0"/>
              <a:t>in cui il liquido può espandersi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600" smtClean="0"/>
              <a:t>Termometro moderno: è basato sulla variazione della resistenza di un circuito al variare della temperatura</a:t>
            </a:r>
            <a:endParaRPr lang="it-IT" sz="2800" smtClean="0"/>
          </a:p>
        </p:txBody>
      </p:sp>
      <p:sp>
        <p:nvSpPr>
          <p:cNvPr id="59396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B348421-3CF0-4B90-9399-F407AE0C769D}" type="slidenum">
              <a:rPr lang="it-IT" smtClean="0">
                <a:ea typeface="MS PGothic" pitchFamily="34" charset="-128"/>
              </a:rPr>
              <a:pPr/>
              <a:t>4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Uguaglianza di temperatura  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pPr eaLnBrk="1" hangingPunct="1"/>
            <a:r>
              <a:rPr lang="it-IT" smtClean="0"/>
              <a:t>Possiamo ora definire l’uguaglianza tra due temperature</a:t>
            </a:r>
          </a:p>
          <a:p>
            <a:pPr eaLnBrk="1" hangingPunct="1"/>
            <a:r>
              <a:rPr lang="it-IT" smtClean="0"/>
              <a:t>Due corpi hanno uguale temperatura quando </a:t>
            </a:r>
            <a:r>
              <a:rPr lang="it-IT" u="sng" smtClean="0"/>
              <a:t>lo stesso</a:t>
            </a:r>
            <a:r>
              <a:rPr lang="it-IT" smtClean="0"/>
              <a:t> termometro indica un ugual livello nel capillare per i due corpi</a:t>
            </a:r>
          </a:p>
        </p:txBody>
      </p:sp>
      <p:sp>
        <p:nvSpPr>
          <p:cNvPr id="60420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638A728-7E86-4C64-B82C-70613E41FFEB}" type="slidenum">
              <a:rPr lang="it-IT" smtClean="0">
                <a:ea typeface="MS PGothic" pitchFamily="34" charset="-128"/>
              </a:rPr>
              <a:pPr/>
              <a:t>5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Uguaglianza di temperatura  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75" y="1857375"/>
            <a:ext cx="7772400" cy="4572000"/>
          </a:xfrm>
        </p:spPr>
        <p:txBody>
          <a:bodyPr/>
          <a:lstStyle/>
          <a:p>
            <a:r>
              <a:rPr lang="it-IT" sz="1800" smtClean="0"/>
              <a:t>Oggetti inanimati non hanno una temperatura propria ma hanno la temperatura che deriva dall’essere in equilibrio con un ambiente esterno</a:t>
            </a:r>
          </a:p>
          <a:p>
            <a:r>
              <a:rPr lang="it-IT" sz="1800" smtClean="0"/>
              <a:t>Esseri umani e gli animali hanno una temperatura propria </a:t>
            </a:r>
          </a:p>
          <a:p>
            <a:r>
              <a:rPr lang="it-IT" sz="1800" smtClean="0"/>
              <a:t>Nel toccare oggetti di materiali diversi si hanno sensazioni diverse. La conclusione errata può essere che i corpi hanno un diverso “grado di caldo”. </a:t>
            </a:r>
          </a:p>
          <a:p>
            <a:r>
              <a:rPr lang="it-IT" sz="1800" smtClean="0"/>
              <a:t>Quando si “misura” la temperatura in base alla sensazione tattile si mette in contatto un termostato con un oggetto e quindi stiamo osservando un </a:t>
            </a:r>
            <a:r>
              <a:rPr lang="it-IT" sz="1800" i="1" smtClean="0"/>
              <a:t>fenomeno ”transiente” </a:t>
            </a:r>
            <a:r>
              <a:rPr lang="it-IT" sz="1800" smtClean="0"/>
              <a:t>in cui avvengono dei </a:t>
            </a:r>
            <a:r>
              <a:rPr lang="it-IT" sz="1800" i="1" smtClean="0"/>
              <a:t>fenomeni di trasporto</a:t>
            </a:r>
            <a:r>
              <a:rPr lang="it-IT" sz="1800" smtClean="0"/>
              <a:t>. </a:t>
            </a:r>
          </a:p>
          <a:p>
            <a:r>
              <a:rPr lang="it-IT" sz="1800" smtClean="0"/>
              <a:t>Durante il contatto fra la mano e il corpo avviene un trasporto di energia (</a:t>
            </a:r>
            <a:r>
              <a:rPr lang="it-IT" sz="1800" i="1" smtClean="0"/>
              <a:t>trasferimento di calore per conduzione, vedi dopo</a:t>
            </a:r>
            <a:r>
              <a:rPr lang="it-IT" sz="1800" smtClean="0"/>
              <a:t>) fra la mia mano e il corpo, che ha una certa durata. </a:t>
            </a:r>
          </a:p>
          <a:p>
            <a:r>
              <a:rPr lang="it-IT" sz="1800" smtClean="0"/>
              <a:t>Tale trasporto giustifica le differenze nelle sensazioni</a:t>
            </a:r>
          </a:p>
        </p:txBody>
      </p:sp>
      <p:sp>
        <p:nvSpPr>
          <p:cNvPr id="61444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EF0479F-CBC5-4EE0-BBA7-7523188B3498}" type="slidenum">
              <a:rPr lang="it-IT" smtClean="0">
                <a:ea typeface="MS PGothic" pitchFamily="34" charset="-128"/>
              </a:rPr>
              <a:pPr/>
              <a:t>6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Temperatura e cambiamenti di stato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it-IT" sz="2800" smtClean="0"/>
              <a:t>Si constata sperimentalmente che </a:t>
            </a:r>
            <a:r>
              <a:rPr lang="it-IT" sz="2800" u="sng" smtClean="0"/>
              <a:t>durante i cambiamenti di stato</a:t>
            </a:r>
            <a:r>
              <a:rPr lang="it-IT" sz="2800" smtClean="0"/>
              <a:t> (tra solido e liquido e tra liquido e vapore) </a:t>
            </a:r>
            <a:r>
              <a:rPr lang="it-IT" sz="2800" u="sng" smtClean="0"/>
              <a:t>la temperatura rimane costante</a:t>
            </a:r>
          </a:p>
          <a:p>
            <a:pPr algn="just" eaLnBrk="1" hangingPunct="1"/>
            <a:r>
              <a:rPr lang="it-IT" sz="2800" smtClean="0"/>
              <a:t>Questo può essere provato anche con un termometro primitivo come quello che abbiamo descritto: basta constatare che la colonnina di liquido nel capillare non si sposta durante il processo</a:t>
            </a:r>
          </a:p>
        </p:txBody>
      </p:sp>
      <p:sp>
        <p:nvSpPr>
          <p:cNvPr id="62468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E35E19-372D-40BC-8290-3673BAEEB935}" type="slidenum">
              <a:rPr lang="it-IT" smtClean="0">
                <a:ea typeface="MS PGothic" pitchFamily="34" charset="-128"/>
              </a:rPr>
              <a:pPr/>
              <a:t>7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Equilibrio termico  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062913" cy="45720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3100" smtClean="0"/>
              <a:t>Si constata sperimentalmente che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it-IT" sz="2700" smtClean="0"/>
              <a:t>se due corpi con temperatura diversa sono messi a contatto, </a:t>
            </a:r>
            <a:r>
              <a:rPr lang="it-IT" sz="2600" i="1" smtClean="0"/>
              <a:t>tendono a raggiungere una  temperatura comune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it-IT" sz="2600" smtClean="0"/>
              <a:t>Tale stato è detto di </a:t>
            </a:r>
            <a:r>
              <a:rPr lang="it-IT" sz="2600" i="1" smtClean="0">
                <a:solidFill>
                  <a:schemeClr val="accent2"/>
                </a:solidFill>
              </a:rPr>
              <a:t>equilibrio termico</a:t>
            </a:r>
            <a:endParaRPr lang="it-IT" sz="2700" smtClean="0"/>
          </a:p>
          <a:p>
            <a:pPr lvl="1" algn="just" eaLnBrk="1" hangingPunct="1">
              <a:lnSpc>
                <a:spcPct val="90000"/>
              </a:lnSpc>
            </a:pPr>
            <a:r>
              <a:rPr lang="it-IT" sz="2700" smtClean="0"/>
              <a:t>se due corpi con la stessa temperatura sono messi a contatto, essi </a:t>
            </a:r>
            <a:r>
              <a:rPr lang="it-IT" sz="2600" i="1" smtClean="0"/>
              <a:t>mantengono</a:t>
            </a:r>
            <a:r>
              <a:rPr lang="it-IT" sz="2600" smtClean="0"/>
              <a:t> la stessa temperatura, ovvero </a:t>
            </a:r>
            <a:r>
              <a:rPr lang="it-IT" sz="2600" i="1" smtClean="0">
                <a:solidFill>
                  <a:schemeClr val="accent2"/>
                </a:solidFill>
              </a:rPr>
              <a:t>rimangono in equilibrio termico</a:t>
            </a:r>
            <a:endParaRPr lang="it-IT" sz="2600" smtClean="0"/>
          </a:p>
          <a:p>
            <a:pPr algn="just" eaLnBrk="1" hangingPunct="1">
              <a:lnSpc>
                <a:spcPct val="90000"/>
              </a:lnSpc>
            </a:pPr>
            <a:r>
              <a:rPr lang="it-IT" sz="3100" smtClean="0">
                <a:solidFill>
                  <a:schemeClr val="accent2"/>
                </a:solidFill>
              </a:rPr>
              <a:t>La temperatura è quindi quella grandezza fisica che caratterizza l’equilibrio termico</a:t>
            </a:r>
            <a:endParaRPr lang="it-IT" sz="2800" smtClean="0"/>
          </a:p>
        </p:txBody>
      </p:sp>
      <p:sp>
        <p:nvSpPr>
          <p:cNvPr id="6349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4A4D14-2FF2-475D-88E7-BCE48698512B}" type="slidenum">
              <a:rPr lang="it-IT" smtClean="0">
                <a:ea typeface="MS PGothic" pitchFamily="34" charset="-128"/>
              </a:rPr>
              <a:pPr/>
              <a:t>8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1438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Principio zero 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57313"/>
            <a:ext cx="7772400" cy="45720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3000" smtClean="0"/>
              <a:t>Dalle esperienze sull’equilibrio termico si induce il seguente principio:</a:t>
            </a:r>
            <a:r>
              <a:rPr lang="it-IT" sz="3000" i="1" smtClean="0"/>
              <a:t>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it-IT" sz="2600" i="1" smtClean="0"/>
              <a:t>due sistemi, ognuno in equilibrio termico con un terzo sistema, sono in equilibrio termico fra loro</a:t>
            </a:r>
            <a:endParaRPr lang="it-IT" sz="2600" smtClean="0"/>
          </a:p>
          <a:p>
            <a:pPr algn="just" eaLnBrk="1" hangingPunct="1">
              <a:lnSpc>
                <a:spcPct val="90000"/>
              </a:lnSpc>
            </a:pPr>
            <a:r>
              <a:rPr lang="it-IT" sz="3000" smtClean="0"/>
              <a:t>Questa proprietà transitiva viene assunta valida in generale ed elevata a </a:t>
            </a:r>
            <a:r>
              <a:rPr lang="it-IT" sz="3000" b="1" smtClean="0"/>
              <a:t>principio zero della termodinamica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800" smtClean="0"/>
              <a:t>Questo principio è molto importante perché </a:t>
            </a:r>
            <a:r>
              <a:rPr lang="it-IT" sz="2800" i="1" smtClean="0">
                <a:solidFill>
                  <a:schemeClr val="accent2"/>
                </a:solidFill>
              </a:rPr>
              <a:t>giustifica l’uso del termometro</a:t>
            </a:r>
            <a:r>
              <a:rPr lang="it-IT" sz="2800" smtClean="0"/>
              <a:t> come sistema di confronto della temperatura fra diversi sistemi termici </a:t>
            </a:r>
            <a:endParaRPr lang="it-IT" sz="2800" b="1" smtClean="0"/>
          </a:p>
        </p:txBody>
      </p:sp>
      <p:sp>
        <p:nvSpPr>
          <p:cNvPr id="64516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63310BA-3BE0-4B55-9A49-A501297A92E5}" type="slidenum">
              <a:rPr lang="it-IT" smtClean="0">
                <a:ea typeface="MS PGothic" pitchFamily="34" charset="-128"/>
              </a:rPr>
              <a:pPr/>
              <a:t>9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Temperatura </a:t>
            </a:r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2800" smtClean="0"/>
              <a:t>Per definire la </a:t>
            </a:r>
            <a:r>
              <a:rPr lang="it-IT" sz="2800" i="1" smtClean="0"/>
              <a:t>misura</a:t>
            </a:r>
            <a:r>
              <a:rPr lang="it-IT" sz="2800" smtClean="0"/>
              <a:t> della temperatura è necessario introdurre una operazione metrica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800" smtClean="0"/>
              <a:t>Partiamo dal fatto che il volume del fluido termometrico dipende dalla temperatura </a:t>
            </a:r>
            <a:r>
              <a:rPr lang="it-IT" sz="2800" i="1" smtClean="0"/>
              <a:t>T</a:t>
            </a:r>
          </a:p>
          <a:p>
            <a:pPr algn="just" eaLnBrk="1" hangingPunct="1">
              <a:lnSpc>
                <a:spcPct val="90000"/>
              </a:lnSpc>
            </a:pPr>
            <a:endParaRPr lang="it-IT" sz="2800" smtClean="0"/>
          </a:p>
          <a:p>
            <a:pPr algn="just" eaLnBrk="1" hangingPunct="1">
              <a:lnSpc>
                <a:spcPct val="90000"/>
              </a:lnSpc>
            </a:pPr>
            <a:r>
              <a:rPr lang="it-IT" sz="2800" smtClean="0"/>
              <a:t>Per piccole variazioni di temperatura possiamo porre con buona approssimazione:</a:t>
            </a:r>
          </a:p>
          <a:p>
            <a:pPr algn="just" eaLnBrk="1" hangingPunct="1">
              <a:lnSpc>
                <a:spcPct val="90000"/>
              </a:lnSpc>
            </a:pPr>
            <a:endParaRPr lang="it-IT" sz="2800" smtClean="0"/>
          </a:p>
          <a:p>
            <a:pPr algn="just" eaLnBrk="1" hangingPunct="1">
              <a:lnSpc>
                <a:spcPct val="90000"/>
              </a:lnSpc>
            </a:pPr>
            <a:r>
              <a:rPr lang="it-IT" sz="2800" smtClean="0"/>
              <a:t>Con </a:t>
            </a: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3859213" y="3675063"/>
          <a:ext cx="1470025" cy="587375"/>
        </p:xfrm>
        <a:graphic>
          <a:graphicData uri="http://schemas.openxmlformats.org/presentationml/2006/ole">
            <p:oleObj spid="_x0000_s1026" name="Equation" r:id="rId3" imgW="634680" imgH="253800" progId="Equation.DSMT4">
              <p:embed/>
            </p:oleObj>
          </a:graphicData>
        </a:graphic>
      </p:graphicFrame>
      <p:graphicFrame>
        <p:nvGraphicFramePr>
          <p:cNvPr id="1027" name="Object 5"/>
          <p:cNvGraphicFramePr>
            <a:graphicFrameLocks noChangeAspect="1"/>
          </p:cNvGraphicFramePr>
          <p:nvPr/>
        </p:nvGraphicFramePr>
        <p:xfrm>
          <a:off x="2693988" y="4970463"/>
          <a:ext cx="2733675" cy="587375"/>
        </p:xfrm>
        <a:graphic>
          <a:graphicData uri="http://schemas.openxmlformats.org/presentationml/2006/ole">
            <p:oleObj spid="_x0000_s1027" name="Equation" r:id="rId4" imgW="1180800" imgH="253800" progId="Equation.DSMT4">
              <p:embed/>
            </p:oleObj>
          </a:graphicData>
        </a:graphic>
      </p:graphicFrame>
      <p:graphicFrame>
        <p:nvGraphicFramePr>
          <p:cNvPr id="1028" name="Object 6"/>
          <p:cNvGraphicFramePr>
            <a:graphicFrameLocks noChangeAspect="1"/>
          </p:cNvGraphicFramePr>
          <p:nvPr/>
        </p:nvGraphicFramePr>
        <p:xfrm>
          <a:off x="3500438" y="5572125"/>
          <a:ext cx="2087562" cy="1087438"/>
        </p:xfrm>
        <a:graphic>
          <a:graphicData uri="http://schemas.openxmlformats.org/presentationml/2006/ole">
            <p:oleObj spid="_x0000_s1028" name="Equation" r:id="rId5" imgW="901440" imgH="469800" progId="Equation.DSMT4">
              <p:embed/>
            </p:oleObj>
          </a:graphicData>
        </a:graphic>
      </p:graphicFrame>
      <p:sp>
        <p:nvSpPr>
          <p:cNvPr id="1031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948C4E9-747E-4D17-B610-D03551083F43}" type="slidenum">
              <a:rPr lang="it-IT" smtClean="0">
                <a:ea typeface="MS PGothic" pitchFamily="34" charset="-128"/>
              </a:rPr>
              <a:pPr/>
              <a:t>10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Temperatura </a:t>
            </a:r>
          </a:p>
        </p:txBody>
      </p:sp>
      <p:sp>
        <p:nvSpPr>
          <p:cNvPr id="20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2400" smtClean="0"/>
              <a:t>Ponendo</a:t>
            </a:r>
          </a:p>
          <a:p>
            <a:pPr algn="just" eaLnBrk="1" hangingPunct="1">
              <a:lnSpc>
                <a:spcPct val="90000"/>
              </a:lnSpc>
            </a:pPr>
            <a:endParaRPr lang="it-IT" sz="2400" smtClean="0"/>
          </a:p>
          <a:p>
            <a:pPr algn="just" eaLnBrk="1" hangingPunct="1">
              <a:lnSpc>
                <a:spcPct val="90000"/>
              </a:lnSpc>
            </a:pPr>
            <a:r>
              <a:rPr lang="it-IT" sz="2400" smtClean="0"/>
              <a:t>Possiamo esprimere l’equazione come segue: </a:t>
            </a:r>
          </a:p>
          <a:p>
            <a:pPr algn="just" eaLnBrk="1" hangingPunct="1">
              <a:lnSpc>
                <a:spcPct val="90000"/>
              </a:lnSpc>
            </a:pPr>
            <a:endParaRPr lang="it-IT" sz="2400" smtClean="0"/>
          </a:p>
          <a:p>
            <a:pPr algn="just" eaLnBrk="1" hangingPunct="1">
              <a:lnSpc>
                <a:spcPct val="90000"/>
              </a:lnSpc>
            </a:pPr>
            <a:endParaRPr lang="it-IT" sz="2400" smtClean="0"/>
          </a:p>
          <a:p>
            <a:pPr algn="just" eaLnBrk="1" hangingPunct="1">
              <a:lnSpc>
                <a:spcPct val="90000"/>
              </a:lnSpc>
            </a:pPr>
            <a:endParaRPr lang="it-IT" sz="2400" smtClean="0"/>
          </a:p>
          <a:p>
            <a:pPr algn="just" eaLnBrk="1" hangingPunct="1">
              <a:lnSpc>
                <a:spcPct val="90000"/>
              </a:lnSpc>
            </a:pPr>
            <a:endParaRPr lang="it-IT" sz="2400" smtClean="0"/>
          </a:p>
          <a:p>
            <a:pPr algn="just" eaLnBrk="1" hangingPunct="1">
              <a:lnSpc>
                <a:spcPct val="90000"/>
              </a:lnSpc>
            </a:pPr>
            <a:r>
              <a:rPr lang="it-IT" sz="2400" smtClean="0"/>
              <a:t>La misura di </a:t>
            </a:r>
            <a:r>
              <a:rPr lang="it-IT" sz="2400" i="1" smtClean="0"/>
              <a:t>V-V</a:t>
            </a:r>
            <a:r>
              <a:rPr lang="it-IT" sz="2400" i="1" baseline="-25000" smtClean="0"/>
              <a:t>0</a:t>
            </a:r>
            <a:r>
              <a:rPr lang="it-IT" sz="2400" smtClean="0"/>
              <a:t>, espressa dalle gradazioni della colonna termometrica, ci dà una misura della temperatura</a:t>
            </a:r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3238500" y="1751013"/>
          <a:ext cx="3144838" cy="1085850"/>
        </p:xfrm>
        <a:graphic>
          <a:graphicData uri="http://schemas.openxmlformats.org/presentationml/2006/ole">
            <p:oleObj spid="_x0000_s2050" name="Equation" r:id="rId3" imgW="1358640" imgH="469800" progId="Equation.DSMT4">
              <p:embed/>
            </p:oleObj>
          </a:graphicData>
        </a:graphic>
      </p:graphicFrame>
      <p:graphicFrame>
        <p:nvGraphicFramePr>
          <p:cNvPr id="2051" name="Object 5"/>
          <p:cNvGraphicFramePr>
            <a:graphicFrameLocks noChangeAspect="1"/>
          </p:cNvGraphicFramePr>
          <p:nvPr/>
        </p:nvGraphicFramePr>
        <p:xfrm>
          <a:off x="3203575" y="3260725"/>
          <a:ext cx="3114675" cy="587375"/>
        </p:xfrm>
        <a:graphic>
          <a:graphicData uri="http://schemas.openxmlformats.org/presentationml/2006/ole">
            <p:oleObj spid="_x0000_s2051" name="Equation" r:id="rId4" imgW="1346040" imgH="253800" progId="Equation.DSMT4">
              <p:embed/>
            </p:oleObj>
          </a:graphicData>
        </a:graphic>
      </p:graphicFrame>
      <p:graphicFrame>
        <p:nvGraphicFramePr>
          <p:cNvPr id="2052" name="Object 7"/>
          <p:cNvGraphicFramePr>
            <a:graphicFrameLocks noChangeAspect="1"/>
          </p:cNvGraphicFramePr>
          <p:nvPr/>
        </p:nvGraphicFramePr>
        <p:xfrm>
          <a:off x="1724025" y="3787775"/>
          <a:ext cx="6172200" cy="998538"/>
        </p:xfrm>
        <a:graphic>
          <a:graphicData uri="http://schemas.openxmlformats.org/presentationml/2006/ole">
            <p:oleObj spid="_x0000_s2052" name="Equation" r:id="rId5" imgW="2666880" imgH="431640" progId="Equation.DSMT4">
              <p:embed/>
            </p:oleObj>
          </a:graphicData>
        </a:graphic>
      </p:graphicFrame>
      <p:sp>
        <p:nvSpPr>
          <p:cNvPr id="2055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C1167EB-E269-46E1-A837-339DF6A8CB3C}" type="slidenum">
              <a:rPr lang="it-IT" smtClean="0">
                <a:ea typeface="MS PGothic" pitchFamily="34" charset="-128"/>
              </a:rPr>
              <a:pPr/>
              <a:t>11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Scala termometrica Celsius 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2400" smtClean="0"/>
              <a:t>Rimane da definire il valore di </a:t>
            </a:r>
            <a:r>
              <a:rPr lang="it-IT" sz="2400" i="1" smtClean="0">
                <a:latin typeface="Symbol" pitchFamily="18" charset="2"/>
                <a:sym typeface="Symbol" pitchFamily="18" charset="2"/>
              </a:rPr>
              <a:t></a:t>
            </a:r>
            <a:endParaRPr lang="it-IT" sz="2400" smtClean="0"/>
          </a:p>
          <a:p>
            <a:pPr algn="just" eaLnBrk="1" hangingPunct="1">
              <a:lnSpc>
                <a:spcPct val="90000"/>
              </a:lnSpc>
            </a:pPr>
            <a:r>
              <a:rPr lang="it-IT" sz="2400" smtClean="0"/>
              <a:t>Per questo si scelgono due temperature che l’esperienza mostra costanti, come le temperature corrispondenti a cambiamenti di stato dell’acqua distillata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400" smtClean="0"/>
              <a:t>Si immerge il termometro in ghiaccio fondente e si segna il livello raggiunto dal fluido termometrico nel capillare: questo è il punto 0°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400" smtClean="0"/>
              <a:t>Si immerge il termometro in acqua bollente e si segna il nuovo livello: questo è il punto 100°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400" smtClean="0"/>
              <a:t>L’intervallo tra i </a:t>
            </a:r>
            <a:r>
              <a:rPr lang="it-IT" sz="2400" i="1" smtClean="0"/>
              <a:t>punti fissi</a:t>
            </a:r>
            <a:r>
              <a:rPr lang="it-IT" sz="2400" smtClean="0"/>
              <a:t> 100° e 0° viene diviso sulla colonna termometrica in 100 parti uguali</a:t>
            </a:r>
          </a:p>
        </p:txBody>
      </p:sp>
      <p:sp>
        <p:nvSpPr>
          <p:cNvPr id="65540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9BD10B5-3915-4248-9807-3B693755ED94}" type="slidenum">
              <a:rPr lang="it-IT" smtClean="0">
                <a:ea typeface="MS PGothic" pitchFamily="34" charset="-128"/>
              </a:rPr>
              <a:pPr/>
              <a:t>12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Scala termometrica Celsius 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Si ha così un termometro tarato in gradi Celsius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Il parametro </a:t>
            </a:r>
            <a:r>
              <a:rPr lang="it-IT" sz="2400" i="1" smtClean="0">
                <a:latin typeface="Symbol" pitchFamily="18" charset="2"/>
                <a:sym typeface="Symbol" pitchFamily="18" charset="2"/>
              </a:rPr>
              <a:t></a:t>
            </a:r>
            <a:r>
              <a:rPr lang="it-IT" sz="2400" smtClean="0"/>
              <a:t> risulta:</a:t>
            </a:r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Ricordiamo che </a:t>
            </a:r>
            <a:r>
              <a:rPr lang="it-IT" sz="2400" i="1" smtClean="0">
                <a:latin typeface="Symbol" pitchFamily="18" charset="2"/>
                <a:sym typeface="Symbol" pitchFamily="18" charset="2"/>
              </a:rPr>
              <a:t></a:t>
            </a:r>
            <a:r>
              <a:rPr lang="it-IT" sz="2400" smtClean="0"/>
              <a:t> dipende dalla sostanza termometrica, quindi</a:t>
            </a:r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it-IT" sz="2400" smtClean="0"/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/>
        </p:nvGraphicFramePr>
        <p:xfrm>
          <a:off x="2181225" y="2867025"/>
          <a:ext cx="5143500" cy="998538"/>
        </p:xfrm>
        <a:graphic>
          <a:graphicData uri="http://schemas.openxmlformats.org/presentationml/2006/ole">
            <p:oleObj spid="_x0000_s3074" name="Equation" r:id="rId3" imgW="2222280" imgH="431640" progId="Equation.DSMT4">
              <p:embed/>
            </p:oleObj>
          </a:graphicData>
        </a:graphic>
      </p:graphicFrame>
      <p:graphicFrame>
        <p:nvGraphicFramePr>
          <p:cNvPr id="3075" name="Object 5"/>
          <p:cNvGraphicFramePr>
            <a:graphicFrameLocks noChangeAspect="1"/>
          </p:cNvGraphicFramePr>
          <p:nvPr/>
        </p:nvGraphicFramePr>
        <p:xfrm>
          <a:off x="1905000" y="4953000"/>
          <a:ext cx="5408613" cy="469900"/>
        </p:xfrm>
        <a:graphic>
          <a:graphicData uri="http://schemas.openxmlformats.org/presentationml/2006/ole">
            <p:oleObj spid="_x0000_s3075" name="Equazione" r:id="rId4" imgW="2336800" imgH="203200" progId="Equation.3">
              <p:embed/>
            </p:oleObj>
          </a:graphicData>
        </a:graphic>
      </p:graphicFrame>
      <p:sp>
        <p:nvSpPr>
          <p:cNvPr id="307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8059F2D-56AD-46CB-976D-C03095A78F1D}" type="slidenum">
              <a:rPr lang="it-IT" smtClean="0">
                <a:ea typeface="MS PGothic" pitchFamily="34" charset="-128"/>
              </a:rPr>
              <a:pPr/>
              <a:t>13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Altre scale termometriche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Scala Réaumur</a:t>
            </a:r>
          </a:p>
          <a:p>
            <a:pPr eaLnBrk="1" hangingPunct="1"/>
            <a:endParaRPr lang="it-IT" smtClean="0"/>
          </a:p>
          <a:p>
            <a:pPr eaLnBrk="1" hangingPunct="1"/>
            <a:endParaRPr lang="it-IT" smtClean="0"/>
          </a:p>
          <a:p>
            <a:pPr eaLnBrk="1" hangingPunct="1"/>
            <a:r>
              <a:rPr lang="it-IT" smtClean="0"/>
              <a:t>Scala Fahrenheit</a:t>
            </a:r>
          </a:p>
        </p:txBody>
      </p:sp>
      <p:graphicFrame>
        <p:nvGraphicFramePr>
          <p:cNvPr id="4098" name="Object 0"/>
          <p:cNvGraphicFramePr>
            <a:graphicFrameLocks noChangeAspect="1"/>
          </p:cNvGraphicFramePr>
          <p:nvPr/>
        </p:nvGraphicFramePr>
        <p:xfrm>
          <a:off x="2928938" y="4357688"/>
          <a:ext cx="3557587" cy="909637"/>
        </p:xfrm>
        <a:graphic>
          <a:graphicData uri="http://schemas.openxmlformats.org/presentationml/2006/ole">
            <p:oleObj spid="_x0000_s4098" name="Equation" r:id="rId3" imgW="1536480" imgH="393480" progId="Equation.DSMT4">
              <p:embed/>
            </p:oleObj>
          </a:graphicData>
        </a:graphic>
      </p:graphicFrame>
      <p:graphicFrame>
        <p:nvGraphicFramePr>
          <p:cNvPr id="4099" name="Object 1"/>
          <p:cNvGraphicFramePr>
            <a:graphicFrameLocks noChangeAspect="1"/>
          </p:cNvGraphicFramePr>
          <p:nvPr/>
        </p:nvGraphicFramePr>
        <p:xfrm>
          <a:off x="3286125" y="2643188"/>
          <a:ext cx="2879725" cy="909637"/>
        </p:xfrm>
        <a:graphic>
          <a:graphicData uri="http://schemas.openxmlformats.org/presentationml/2006/ole">
            <p:oleObj spid="_x0000_s4099" name="Equation" r:id="rId4" imgW="1244520" imgH="393480" progId="Equation.DSMT4">
              <p:embed/>
            </p:oleObj>
          </a:graphicData>
        </a:graphic>
      </p:graphicFrame>
      <p:sp>
        <p:nvSpPr>
          <p:cNvPr id="4102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468FDA-721B-4AAE-AEEA-6E4569C93012}" type="slidenum">
              <a:rPr lang="it-IT" smtClean="0">
                <a:ea typeface="MS PGothic" pitchFamily="34" charset="-128"/>
              </a:rPr>
              <a:pPr/>
              <a:t>14</a:t>
            </a:fld>
            <a:endParaRPr lang="it-IT" smtClean="0">
              <a:ea typeface="MS PGothic" pitchFamily="34" charset="-128"/>
            </a:endParaRPr>
          </a:p>
        </p:txBody>
      </p:sp>
      <p:sp>
        <p:nvSpPr>
          <p:cNvPr id="4103" name="Rettangolo 6"/>
          <p:cNvSpPr>
            <a:spLocks noChangeArrowheads="1"/>
          </p:cNvSpPr>
          <p:nvPr/>
        </p:nvSpPr>
        <p:spPr bwMode="auto">
          <a:xfrm>
            <a:off x="928688" y="5435600"/>
            <a:ext cx="7286625" cy="109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it-IT">
                <a:solidFill>
                  <a:schemeClr val="accent2"/>
                </a:solidFill>
              </a:rPr>
              <a:t>Emerge il bisogno di una </a:t>
            </a:r>
            <a:r>
              <a:rPr lang="it-IT" u="sng">
                <a:solidFill>
                  <a:schemeClr val="accent2"/>
                </a:solidFill>
              </a:rPr>
              <a:t>scala termometrica assoluta</a:t>
            </a:r>
            <a:r>
              <a:rPr lang="it-IT">
                <a:solidFill>
                  <a:schemeClr val="accent2"/>
                </a:solidFill>
              </a:rPr>
              <a:t>, indipendente dalla sostanza termometrica usata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Dilatazione termica lineare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77724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700" smtClean="0"/>
              <a:t>Detto come misurare la temperatura, possiamo descrivere le leggi della dilatazione dei corpi</a:t>
            </a:r>
          </a:p>
          <a:p>
            <a:pPr eaLnBrk="1" hangingPunct="1">
              <a:lnSpc>
                <a:spcPct val="90000"/>
              </a:lnSpc>
            </a:pPr>
            <a:r>
              <a:rPr lang="it-IT" sz="2700" smtClean="0"/>
              <a:t>Consideriamo un corpo solido a forma di sbarra, all’aumentare della temperatura e </a:t>
            </a:r>
            <a:r>
              <a:rPr lang="it-IT" sz="2700" i="1" smtClean="0"/>
              <a:t>mantenendo la pressione costante</a:t>
            </a:r>
            <a:r>
              <a:rPr lang="it-IT" sz="2700" smtClean="0"/>
              <a:t>, si produce un allungamento proporzionale all’aumento di temperatura:</a:t>
            </a:r>
          </a:p>
          <a:p>
            <a:pPr eaLnBrk="1" hangingPunct="1">
              <a:lnSpc>
                <a:spcPct val="90000"/>
              </a:lnSpc>
            </a:pPr>
            <a:endParaRPr lang="it-IT" sz="2700" smtClean="0"/>
          </a:p>
          <a:p>
            <a:pPr eaLnBrk="1" hangingPunct="1">
              <a:lnSpc>
                <a:spcPct val="90000"/>
              </a:lnSpc>
            </a:pPr>
            <a:r>
              <a:rPr lang="it-IT" sz="2700" smtClean="0"/>
              <a:t>Ove l’indice 0 si riferisce convenzionalmente alla temperatura di 0° e </a:t>
            </a:r>
            <a:r>
              <a:rPr lang="it-IT" sz="2700" i="1" smtClean="0">
                <a:latin typeface="Symbol" pitchFamily="18" charset="2"/>
                <a:sym typeface="Symbol" pitchFamily="18" charset="2"/>
              </a:rPr>
              <a:t></a:t>
            </a:r>
            <a:r>
              <a:rPr lang="it-IT" sz="2700" smtClean="0"/>
              <a:t> è il </a:t>
            </a:r>
            <a:r>
              <a:rPr lang="it-IT" sz="2700" i="1" smtClean="0"/>
              <a:t>coefficiente di dilatazione lineare</a:t>
            </a:r>
          </a:p>
        </p:txBody>
      </p:sp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3527425" y="4279900"/>
          <a:ext cx="2698750" cy="635000"/>
        </p:xfrm>
        <a:graphic>
          <a:graphicData uri="http://schemas.openxmlformats.org/presentationml/2006/ole">
            <p:oleObj spid="_x0000_s5122" name="Equation" r:id="rId3" imgW="1079280" imgH="253800" progId="Equation.DSMT4">
              <p:embed/>
            </p:oleObj>
          </a:graphicData>
        </a:graphic>
      </p:graphicFrame>
      <p:sp>
        <p:nvSpPr>
          <p:cNvPr id="5125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342FE36-0870-48D2-BB8D-C04FFE32A7AE}" type="slidenum">
              <a:rPr lang="it-IT" smtClean="0">
                <a:ea typeface="MS PGothic" pitchFamily="34" charset="-128"/>
              </a:rPr>
              <a:pPr/>
              <a:t>15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egnaposto numero diapositiva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0282E0E-3E40-42A4-822F-DBA00F30E80E}" type="slidenum">
              <a:rPr lang="it-IT" smtClean="0">
                <a:ea typeface="MS PGothic" pitchFamily="34" charset="-128"/>
              </a:rPr>
              <a:pPr/>
              <a:t>16</a:t>
            </a:fld>
            <a:endParaRPr lang="it-IT" smtClean="0">
              <a:ea typeface="MS PGothic" pitchFamily="34" charset="-128"/>
            </a:endParaRPr>
          </a:p>
        </p:txBody>
      </p:sp>
      <p:pic>
        <p:nvPicPr>
          <p:cNvPr id="66563" name="Picture 2"/>
          <p:cNvPicPr>
            <a:picLocks noChangeAspect="1" noChangeArrowheads="1"/>
          </p:cNvPicPr>
          <p:nvPr/>
        </p:nvPicPr>
        <p:blipFill>
          <a:blip r:embed="rId2"/>
          <a:srcRect l="26933" t="56168" r="26450" b="11618"/>
          <a:stretch>
            <a:fillRect/>
          </a:stretch>
        </p:blipFill>
        <p:spPr bwMode="auto">
          <a:xfrm>
            <a:off x="0" y="3786188"/>
            <a:ext cx="6429375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4" name="Picture 2"/>
          <p:cNvPicPr>
            <a:picLocks noChangeAspect="1" noChangeArrowheads="1"/>
          </p:cNvPicPr>
          <p:nvPr/>
        </p:nvPicPr>
        <p:blipFill>
          <a:blip r:embed="rId2"/>
          <a:srcRect l="26933" t="14043" r="26450" b="52092"/>
          <a:stretch>
            <a:fillRect/>
          </a:stretch>
        </p:blipFill>
        <p:spPr bwMode="auto">
          <a:xfrm>
            <a:off x="2428875" y="0"/>
            <a:ext cx="6429375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egnaposto numero diapositiva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9683E5-BC94-4880-8137-4773981C3942}" type="slidenum">
              <a:rPr lang="it-IT" smtClean="0">
                <a:ea typeface="MS PGothic" pitchFamily="34" charset="-128"/>
              </a:rPr>
              <a:pPr/>
              <a:t>17</a:t>
            </a:fld>
            <a:endParaRPr lang="it-IT" smtClean="0">
              <a:ea typeface="MS PGothic" pitchFamily="34" charset="-128"/>
            </a:endParaRPr>
          </a:p>
        </p:txBody>
      </p:sp>
      <p:pic>
        <p:nvPicPr>
          <p:cNvPr id="67587" name="Picture 2"/>
          <p:cNvPicPr>
            <a:picLocks noChangeAspect="1" noChangeArrowheads="1"/>
          </p:cNvPicPr>
          <p:nvPr/>
        </p:nvPicPr>
        <p:blipFill>
          <a:blip r:embed="rId2"/>
          <a:srcRect l="27452" t="17346" r="27486" b="19878"/>
          <a:stretch>
            <a:fillRect/>
          </a:stretch>
        </p:blipFill>
        <p:spPr bwMode="auto">
          <a:xfrm>
            <a:off x="214313" y="0"/>
            <a:ext cx="7572375" cy="661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egnaposto numero diapositiva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4E7C08C-6D4F-4F6C-8AE2-E184A63BE654}" type="slidenum">
              <a:rPr lang="it-IT" smtClean="0">
                <a:ea typeface="MS PGothic" pitchFamily="34" charset="-128"/>
              </a:rPr>
              <a:pPr/>
              <a:t>18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6146" name="Object 7"/>
          <p:cNvGraphicFramePr>
            <a:graphicFrameLocks noChangeAspect="1"/>
          </p:cNvGraphicFramePr>
          <p:nvPr/>
        </p:nvGraphicFramePr>
        <p:xfrm>
          <a:off x="3286125" y="285750"/>
          <a:ext cx="2190750" cy="1143000"/>
        </p:xfrm>
        <a:graphic>
          <a:graphicData uri="http://schemas.openxmlformats.org/presentationml/2006/ole">
            <p:oleObj spid="_x0000_s6146" name="Equation" r:id="rId3" imgW="876240" imgH="457200" progId="Equation.DSMT4">
              <p:embed/>
            </p:oleObj>
          </a:graphicData>
        </a:graphic>
      </p:graphicFrame>
      <p:graphicFrame>
        <p:nvGraphicFramePr>
          <p:cNvPr id="6" name="Grafico 5"/>
          <p:cNvGraphicFramePr/>
          <p:nvPr/>
        </p:nvGraphicFramePr>
        <p:xfrm>
          <a:off x="571472" y="1571612"/>
          <a:ext cx="7858180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Coefficienti di dilatazione lineare</a:t>
            </a:r>
          </a:p>
        </p:txBody>
      </p:sp>
      <p:sp>
        <p:nvSpPr>
          <p:cNvPr id="68611" name="Text Box 6"/>
          <p:cNvSpPr txBox="1">
            <a:spLocks noChangeArrowheads="1"/>
          </p:cNvSpPr>
          <p:nvPr/>
        </p:nvSpPr>
        <p:spPr bwMode="auto">
          <a:xfrm>
            <a:off x="6215063" y="3143250"/>
            <a:ext cx="2005012" cy="46196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/>
              <a:t>x 10</a:t>
            </a:r>
            <a:r>
              <a:rPr lang="it-IT" baseline="30000"/>
              <a:t>-6</a:t>
            </a:r>
            <a:r>
              <a:rPr lang="it-IT"/>
              <a:t>  °C</a:t>
            </a:r>
            <a:r>
              <a:rPr lang="it-IT" baseline="30000"/>
              <a:t>-1</a:t>
            </a:r>
            <a:endParaRPr lang="it-IT"/>
          </a:p>
        </p:txBody>
      </p:sp>
      <p:sp>
        <p:nvSpPr>
          <p:cNvPr id="68612" name="Rectangle 8"/>
          <p:cNvSpPr>
            <a:spLocks noChangeArrowheads="1"/>
          </p:cNvSpPr>
          <p:nvPr/>
        </p:nvSpPr>
        <p:spPr bwMode="auto">
          <a:xfrm>
            <a:off x="3429000" y="25717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7210" name="Group 42"/>
          <p:cNvGraphicFramePr>
            <a:graphicFrameLocks noGrp="1"/>
          </p:cNvGraphicFramePr>
          <p:nvPr/>
        </p:nvGraphicFramePr>
        <p:xfrm>
          <a:off x="1066800" y="1981200"/>
          <a:ext cx="4876800" cy="4145280"/>
        </p:xfrm>
        <a:graphic>
          <a:graphicData uri="http://schemas.openxmlformats.org/drawingml/2006/table">
            <a:tbl>
              <a:tblPr/>
              <a:tblGrid>
                <a:gridCol w="2438400"/>
                <a:gridCol w="2438400"/>
              </a:tblGrid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piombo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28.9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alluminio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23.7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rame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16.2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ferro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12.3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platino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9.0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vetro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1.8-9.0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diamante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1.3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quarzo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0.6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8642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603D3F0-6716-4947-9F78-6ACCB2854736}" type="slidenum">
              <a:rPr lang="it-IT" smtClean="0">
                <a:ea typeface="MS PGothic" pitchFamily="34" charset="-128"/>
              </a:rPr>
              <a:pPr/>
              <a:t>19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Dilatazione termica volumica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2700" smtClean="0"/>
              <a:t>Per i corpi solidi isotropi a forma di parallelepipedo, la legge di dilatazione (a pressione costante) si trova notando che ciascuna dimensione aumenta secondo la legge lineare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700" smtClean="0"/>
              <a:t>Il volume è dato dal prodotto dei tre binomi, in cui i termini in </a:t>
            </a:r>
            <a:r>
              <a:rPr lang="it-IT" sz="2700" i="1" smtClean="0">
                <a:latin typeface="Symbol" pitchFamily="18" charset="2"/>
                <a:sym typeface="Symbol" pitchFamily="18" charset="2"/>
              </a:rPr>
              <a:t></a:t>
            </a:r>
            <a:r>
              <a:rPr lang="it-IT" sz="2700" i="1" smtClean="0"/>
              <a:t>t</a:t>
            </a:r>
            <a:r>
              <a:rPr lang="it-IT" sz="2700" smtClean="0"/>
              <a:t> di grado maggiore di 1 sono trascurabili, ne segue</a:t>
            </a:r>
          </a:p>
          <a:p>
            <a:pPr algn="just" eaLnBrk="1" hangingPunct="1">
              <a:lnSpc>
                <a:spcPct val="90000"/>
              </a:lnSpc>
            </a:pPr>
            <a:endParaRPr lang="it-IT" sz="2700" smtClean="0"/>
          </a:p>
          <a:p>
            <a:pPr algn="just" eaLnBrk="1" hangingPunct="1">
              <a:lnSpc>
                <a:spcPct val="90000"/>
              </a:lnSpc>
            </a:pPr>
            <a:endParaRPr lang="it-IT" sz="2700" smtClean="0"/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it-IT" sz="2700" i="1" smtClean="0">
                <a:latin typeface="Symbol" pitchFamily="18" charset="2"/>
                <a:sym typeface="Symbol" pitchFamily="18" charset="2"/>
              </a:rPr>
              <a:t>      </a:t>
            </a:r>
            <a:r>
              <a:rPr lang="it-IT" sz="2700" i="1" smtClean="0"/>
              <a:t>= 3</a:t>
            </a:r>
            <a:r>
              <a:rPr lang="it-IT" sz="2700" i="1" smtClean="0">
                <a:latin typeface="Symbol" pitchFamily="18" charset="2"/>
                <a:sym typeface="Symbol" pitchFamily="18" charset="2"/>
              </a:rPr>
              <a:t></a:t>
            </a:r>
            <a:r>
              <a:rPr lang="it-IT" sz="2700" smtClean="0"/>
              <a:t>, </a:t>
            </a:r>
            <a:r>
              <a:rPr lang="it-IT" sz="2700" i="1" smtClean="0"/>
              <a:t>coefficiente di dilatazione volumica</a:t>
            </a:r>
          </a:p>
        </p:txBody>
      </p:sp>
      <p:graphicFrame>
        <p:nvGraphicFramePr>
          <p:cNvPr id="7170" name="Object 4"/>
          <p:cNvGraphicFramePr>
            <a:graphicFrameLocks noChangeAspect="1"/>
          </p:cNvGraphicFramePr>
          <p:nvPr/>
        </p:nvGraphicFramePr>
        <p:xfrm>
          <a:off x="3286125" y="5214938"/>
          <a:ext cx="2952750" cy="635000"/>
        </p:xfrm>
        <a:graphic>
          <a:graphicData uri="http://schemas.openxmlformats.org/presentationml/2006/ole">
            <p:oleObj spid="_x0000_s7170" name="Equation" r:id="rId3" imgW="1180800" imgH="253800" progId="Equation.DSMT4">
              <p:embed/>
            </p:oleObj>
          </a:graphicData>
        </a:graphic>
      </p:graphicFrame>
      <p:sp>
        <p:nvSpPr>
          <p:cNvPr id="7173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CA158DA-2CD9-4D8B-B62E-A5F08275C21D}" type="slidenum">
              <a:rPr lang="it-IT" smtClean="0">
                <a:ea typeface="MS PGothic" pitchFamily="34" charset="-128"/>
              </a:rPr>
              <a:pPr/>
              <a:t>20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Dilatazione termica volumica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52600"/>
            <a:ext cx="42672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Per i </a:t>
            </a:r>
            <a:r>
              <a:rPr lang="it-IT" sz="2400" i="1" smtClean="0"/>
              <a:t>fluidi (liquidi e gas)</a:t>
            </a:r>
            <a:r>
              <a:rPr lang="it-IT" sz="2400" smtClean="0"/>
              <a:t> vale la stessa legge dei solidi isotropi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Dilatazione a pressione costante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Per i liquidi i coefficienti sono molto più grandi di quelli dei solidi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L’acqua presenta un’anomalia per cui il coefficiente di dilatazione è negativo tra 0° e 4°</a:t>
            </a:r>
            <a:endParaRPr lang="it-IT" sz="2400" i="1" smtClean="0"/>
          </a:p>
        </p:txBody>
      </p:sp>
      <p:sp>
        <p:nvSpPr>
          <p:cNvPr id="69636" name="Text Box 6"/>
          <p:cNvSpPr txBox="1">
            <a:spLocks noChangeArrowheads="1"/>
          </p:cNvSpPr>
          <p:nvPr/>
        </p:nvSpPr>
        <p:spPr bwMode="auto">
          <a:xfrm>
            <a:off x="7086600" y="1905000"/>
            <a:ext cx="1747838" cy="46196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x 10</a:t>
            </a:r>
            <a:r>
              <a:rPr lang="it-IT" baseline="30000"/>
              <a:t>-3</a:t>
            </a:r>
            <a:r>
              <a:rPr lang="it-IT"/>
              <a:t> °C</a:t>
            </a:r>
            <a:r>
              <a:rPr lang="it-IT" baseline="30000"/>
              <a:t>-1</a:t>
            </a:r>
            <a:endParaRPr lang="it-IT"/>
          </a:p>
        </p:txBody>
      </p:sp>
      <p:sp>
        <p:nvSpPr>
          <p:cNvPr id="69637" name="Rectangle 7"/>
          <p:cNvSpPr>
            <a:spLocks noChangeArrowheads="1"/>
          </p:cNvSpPr>
          <p:nvPr/>
        </p:nvSpPr>
        <p:spPr bwMode="auto">
          <a:xfrm>
            <a:off x="3429000" y="25717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8226" name="Group 34"/>
          <p:cNvGraphicFramePr>
            <a:graphicFrameLocks noGrp="1"/>
          </p:cNvGraphicFramePr>
          <p:nvPr/>
        </p:nvGraphicFramePr>
        <p:xfrm>
          <a:off x="4724400" y="2533650"/>
          <a:ext cx="4114800" cy="3108960"/>
        </p:xfrm>
        <a:graphic>
          <a:graphicData uri="http://schemas.openxmlformats.org/drawingml/2006/table">
            <a:tbl>
              <a:tblPr/>
              <a:tblGrid>
                <a:gridCol w="2057400"/>
                <a:gridCol w="2057400"/>
              </a:tblGrid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alcool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1.00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acetone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1.43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glicerina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0.50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etere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1.62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acqua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0.18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mercurio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0.18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61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C8B122A-5F14-4672-82C9-1BE8BFBAD82B}" type="slidenum">
              <a:rPr lang="it-IT" smtClean="0">
                <a:ea typeface="MS PGothic" pitchFamily="34" charset="-128"/>
              </a:rPr>
              <a:pPr/>
              <a:t>21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mtClean="0"/>
              <a:t>Pressione, legge di Boyle </a:t>
            </a:r>
          </a:p>
        </p:txBody>
      </p:sp>
      <p:sp>
        <p:nvSpPr>
          <p:cNvPr id="8196" name="Rectangle 5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Se comprimiamo un gas contenuto in un recipiente chiuso, il suo volume diminuisce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Indichiamo con </a:t>
            </a:r>
            <a:r>
              <a:rPr lang="it-IT" sz="2400" i="1" smtClean="0"/>
              <a:t>p</a:t>
            </a:r>
            <a:r>
              <a:rPr lang="it-IT" sz="2400" i="1" baseline="-25000" smtClean="0"/>
              <a:t>0</a:t>
            </a:r>
            <a:r>
              <a:rPr lang="it-IT" sz="2400" smtClean="0"/>
              <a:t> la pressione atmosferica e </a:t>
            </a:r>
            <a:r>
              <a:rPr lang="it-IT" sz="2400" i="1" smtClean="0"/>
              <a:t>V</a:t>
            </a:r>
            <a:r>
              <a:rPr lang="it-IT" sz="2400" i="1" baseline="-25000" smtClean="0"/>
              <a:t>0</a:t>
            </a:r>
            <a:r>
              <a:rPr lang="it-IT" sz="2400" smtClean="0"/>
              <a:t> il volume che il gas occupa a questa pressione e con </a:t>
            </a:r>
            <a:r>
              <a:rPr lang="it-IT" sz="2400" i="1" smtClean="0"/>
              <a:t>p, V</a:t>
            </a:r>
            <a:r>
              <a:rPr lang="it-IT" sz="2400" smtClean="0"/>
              <a:t> una pressione qualunque e il corrispondente volume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a</a:t>
            </a:r>
            <a:r>
              <a:rPr lang="it-IT" sz="2400" i="1" smtClean="0"/>
              <a:t> </a:t>
            </a:r>
            <a:r>
              <a:rPr lang="it-IT" sz="2400" u="sng" smtClean="0"/>
              <a:t>temperatura costante</a:t>
            </a:r>
            <a:r>
              <a:rPr lang="it-IT" sz="2400" smtClean="0"/>
              <a:t> vale la </a:t>
            </a:r>
            <a:r>
              <a:rPr lang="it-IT" sz="2400" i="1" smtClean="0">
                <a:solidFill>
                  <a:schemeClr val="accent2"/>
                </a:solidFill>
              </a:rPr>
              <a:t>legge di Boyle</a:t>
            </a:r>
            <a:r>
              <a:rPr lang="it-IT" sz="2400" smtClean="0"/>
              <a:t>:</a:t>
            </a:r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400" i="1" smtClean="0"/>
              <a:t>Questa legge è seguita da tutti i gas lontano dal punto di liquefazione e per compressioni non troppo elevate</a:t>
            </a:r>
          </a:p>
        </p:txBody>
      </p:sp>
      <p:graphicFrame>
        <p:nvGraphicFramePr>
          <p:cNvPr id="8194" name="Object 6"/>
          <p:cNvGraphicFramePr>
            <a:graphicFrameLocks noChangeAspect="1"/>
          </p:cNvGraphicFramePr>
          <p:nvPr/>
        </p:nvGraphicFramePr>
        <p:xfrm>
          <a:off x="2814638" y="4429125"/>
          <a:ext cx="3313112" cy="563563"/>
        </p:xfrm>
        <a:graphic>
          <a:graphicData uri="http://schemas.openxmlformats.org/presentationml/2006/ole">
            <p:oleObj spid="_x0000_s8194" name="Equation" r:id="rId3" imgW="1346040" imgH="228600" progId="Equation.DSMT4">
              <p:embed/>
            </p:oleObj>
          </a:graphicData>
        </a:graphic>
      </p:graphicFrame>
      <p:sp>
        <p:nvSpPr>
          <p:cNvPr id="8197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E13E117-44BD-4297-B1E6-060B14D89355}" type="slidenum">
              <a:rPr lang="it-IT" smtClean="0">
                <a:ea typeface="MS PGothic" pitchFamily="34" charset="-128"/>
              </a:rPr>
              <a:pPr/>
              <a:t>22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75" y="357188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Dilatazione termica dei gas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285875"/>
            <a:ext cx="8029575" cy="54292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600" smtClean="0"/>
              <a:t>Volta e Gay-Lussac, usando un termometro empirico a mercurio, scoprono che, a parità di salto di temperatura, il rapporto volumetrico a </a:t>
            </a:r>
            <a:r>
              <a:rPr lang="it-IT" sz="2600" u="sng" smtClean="0"/>
              <a:t>pressione costante</a:t>
            </a:r>
            <a:r>
              <a:rPr lang="it-IT" sz="260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it-IT" sz="26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sz="2600" smtClean="0"/>
              <a:t>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sz="2600" smtClean="0"/>
              <a:t> è lo stesso per tutti i gas e quindi il parametro </a:t>
            </a:r>
            <a:r>
              <a:rPr lang="it-IT" sz="2600" i="1" smtClean="0">
                <a:latin typeface="Symbol" pitchFamily="18" charset="2"/>
                <a:sym typeface="Symbol" pitchFamily="18" charset="2"/>
              </a:rPr>
              <a:t></a:t>
            </a:r>
            <a:r>
              <a:rPr lang="it-IT" sz="2600" smtClean="0"/>
              <a:t> è lo stesso per tutti i gas</a:t>
            </a:r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La dilatazione termica dei gas è perciò un fatto generale e comune a tutti i gas e non dipende dalla particolare natura chimica del gas usato</a:t>
            </a:r>
          </a:p>
          <a:p>
            <a:pPr eaLnBrk="1" hangingPunct="1">
              <a:lnSpc>
                <a:spcPct val="90000"/>
              </a:lnSpc>
            </a:pPr>
            <a:r>
              <a:rPr lang="it-IT" sz="2600" i="1" smtClean="0"/>
              <a:t>Questa legge è tanto meglio verificata, tanto più bassa è la pressione del gas e più alta la sua temperatura</a:t>
            </a:r>
            <a:endParaRPr lang="it-IT" sz="2600" smtClean="0"/>
          </a:p>
        </p:txBody>
      </p:sp>
      <p:sp>
        <p:nvSpPr>
          <p:cNvPr id="9221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B6E8C5-BF6C-4540-8CAE-6F458AB22D5F}" type="slidenum">
              <a:rPr lang="it-IT" smtClean="0">
                <a:ea typeface="MS PGothic" pitchFamily="34" charset="-128"/>
              </a:rPr>
              <a:pPr/>
              <a:t>23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9218" name="Object 4"/>
          <p:cNvGraphicFramePr>
            <a:graphicFrameLocks noChangeAspect="1"/>
          </p:cNvGraphicFramePr>
          <p:nvPr/>
        </p:nvGraphicFramePr>
        <p:xfrm>
          <a:off x="3444875" y="2501900"/>
          <a:ext cx="2508250" cy="1143000"/>
        </p:xfrm>
        <a:graphic>
          <a:graphicData uri="http://schemas.openxmlformats.org/presentationml/2006/ole">
            <p:oleObj spid="_x0000_s9218" name="Equation" r:id="rId3" imgW="1002960" imgH="4572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Termometro a gas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077200" cy="4648200"/>
          </a:xfrm>
        </p:spPr>
        <p:txBody>
          <a:bodyPr/>
          <a:lstStyle/>
          <a:p>
            <a:pPr eaLnBrk="1" hangingPunct="1"/>
            <a:r>
              <a:rPr lang="it-IT" sz="2800" smtClean="0"/>
              <a:t>Questa proprietà universale dei gas secondo cui c’è proporzionalità tra variazioni di volume e di temperatura, è la base su cui realizzare un </a:t>
            </a:r>
            <a:r>
              <a:rPr lang="it-IT" sz="2800" i="1" smtClean="0"/>
              <a:t>termometro a gas</a:t>
            </a:r>
          </a:p>
          <a:p>
            <a:pPr eaLnBrk="1" hangingPunct="1"/>
            <a:r>
              <a:rPr lang="it-IT" sz="2800" smtClean="0"/>
              <a:t>Sperimentalmente, sempre per pressioni basse, il parametro</a:t>
            </a:r>
          </a:p>
          <a:p>
            <a:pPr eaLnBrk="1" hangingPunct="1"/>
            <a:endParaRPr lang="it-IT" sz="2800" smtClean="0"/>
          </a:p>
          <a:p>
            <a:pPr eaLnBrk="1" hangingPunct="1"/>
            <a:endParaRPr lang="it-IT" sz="2800" smtClean="0"/>
          </a:p>
          <a:p>
            <a:pPr eaLnBrk="1" hangingPunct="1"/>
            <a:r>
              <a:rPr lang="it-IT" sz="2800" smtClean="0"/>
              <a:t>è una costante </a:t>
            </a:r>
            <a:r>
              <a:rPr lang="it-IT" sz="2800" u="sng" smtClean="0"/>
              <a:t>indipendente dalla temperatura</a:t>
            </a:r>
          </a:p>
        </p:txBody>
      </p:sp>
      <p:graphicFrame>
        <p:nvGraphicFramePr>
          <p:cNvPr id="10242" name="Object 4"/>
          <p:cNvGraphicFramePr>
            <a:graphicFrameLocks noChangeAspect="1"/>
          </p:cNvGraphicFramePr>
          <p:nvPr/>
        </p:nvGraphicFramePr>
        <p:xfrm>
          <a:off x="3540125" y="4618038"/>
          <a:ext cx="2438400" cy="1087437"/>
        </p:xfrm>
        <a:graphic>
          <a:graphicData uri="http://schemas.openxmlformats.org/presentationml/2006/ole">
            <p:oleObj spid="_x0000_s10242" name="Equation" r:id="rId3" imgW="1054080" imgH="469800" progId="Equation.DSMT4">
              <p:embed/>
            </p:oleObj>
          </a:graphicData>
        </a:graphic>
      </p:graphicFrame>
      <p:sp>
        <p:nvSpPr>
          <p:cNvPr id="10245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9D619B5-FF4D-43E8-BB95-299FF82F4CD9}" type="slidenum">
              <a:rPr lang="it-IT" smtClean="0">
                <a:ea typeface="MS PGothic" pitchFamily="34" charset="-128"/>
              </a:rPr>
              <a:pPr/>
              <a:t>24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C134D7-D53E-4CC7-9DE8-41947C7B1E46}" type="slidenum">
              <a:rPr lang="it-IT" smtClean="0">
                <a:ea typeface="MS PGothic" pitchFamily="34" charset="-128"/>
              </a:rPr>
              <a:pPr/>
              <a:t>25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11267" name="Object 4"/>
          <p:cNvGraphicFramePr>
            <a:graphicFrameLocks noChangeAspect="1"/>
          </p:cNvGraphicFramePr>
          <p:nvPr/>
        </p:nvGraphicFramePr>
        <p:xfrm>
          <a:off x="6172200" y="2349500"/>
          <a:ext cx="1936750" cy="1079500"/>
        </p:xfrm>
        <a:graphic>
          <a:graphicData uri="http://schemas.openxmlformats.org/presentationml/2006/ole">
            <p:oleObj spid="_x0000_s11266" name="Equation" r:id="rId3" imgW="774360" imgH="431640" progId="Equation.DSMT4">
              <p:embed/>
            </p:oleObj>
          </a:graphicData>
        </a:graphic>
      </p:graphicFrame>
      <p:graphicFrame>
        <p:nvGraphicFramePr>
          <p:cNvPr id="11275" name="Object 11"/>
          <p:cNvGraphicFramePr>
            <a:graphicFrameLocks noChangeAspect="1"/>
          </p:cNvGraphicFramePr>
          <p:nvPr/>
        </p:nvGraphicFramePr>
        <p:xfrm>
          <a:off x="1528763" y="4513263"/>
          <a:ext cx="5797550" cy="638175"/>
        </p:xfrm>
        <a:graphic>
          <a:graphicData uri="http://schemas.openxmlformats.org/presentationml/2006/ole">
            <p:oleObj spid="_x0000_s11268" name="Equation" r:id="rId4" imgW="2311200" imgH="253800" progId="Equation.DSMT4">
              <p:embed/>
            </p:oleObj>
          </a:graphicData>
        </a:graphic>
      </p:graphicFrame>
      <p:graphicFrame>
        <p:nvGraphicFramePr>
          <p:cNvPr id="11276" name="Object 12"/>
          <p:cNvGraphicFramePr>
            <a:graphicFrameLocks noChangeAspect="1"/>
          </p:cNvGraphicFramePr>
          <p:nvPr/>
        </p:nvGraphicFramePr>
        <p:xfrm>
          <a:off x="2787650" y="5373688"/>
          <a:ext cx="3233738" cy="1044575"/>
        </p:xfrm>
        <a:graphic>
          <a:graphicData uri="http://schemas.openxmlformats.org/presentationml/2006/ole">
            <p:oleObj spid="_x0000_s11269" name="Equation" r:id="rId5" imgW="1218960" imgH="393480" progId="Equation.DSMT4">
              <p:embed/>
            </p:oleObj>
          </a:graphicData>
        </a:graphic>
      </p:graphicFrame>
      <p:grpSp>
        <p:nvGrpSpPr>
          <p:cNvPr id="2" name="Gruppo 14"/>
          <p:cNvGrpSpPr>
            <a:grpSpLocks/>
          </p:cNvGrpSpPr>
          <p:nvPr/>
        </p:nvGrpSpPr>
        <p:grpSpPr bwMode="auto">
          <a:xfrm>
            <a:off x="928688" y="142875"/>
            <a:ext cx="7500937" cy="4149725"/>
            <a:chOff x="928688" y="142875"/>
            <a:chExt cx="7500937" cy="4150221"/>
          </a:xfrm>
        </p:grpSpPr>
        <p:grpSp>
          <p:nvGrpSpPr>
            <p:cNvPr id="11273" name="Gruppo 12"/>
            <p:cNvGrpSpPr>
              <a:grpSpLocks/>
            </p:cNvGrpSpPr>
            <p:nvPr/>
          </p:nvGrpSpPr>
          <p:grpSpPr bwMode="auto">
            <a:xfrm>
              <a:off x="928688" y="142875"/>
              <a:ext cx="7500937" cy="3573463"/>
              <a:chOff x="928688" y="142875"/>
              <a:chExt cx="7500937" cy="3573463"/>
            </a:xfrm>
          </p:grpSpPr>
          <p:cxnSp>
            <p:nvCxnSpPr>
              <p:cNvPr id="11274" name="Connettore 2 8"/>
              <p:cNvCxnSpPr>
                <a:cxnSpLocks noChangeShapeType="1"/>
              </p:cNvCxnSpPr>
              <p:nvPr/>
            </p:nvCxnSpPr>
            <p:spPr bwMode="auto">
              <a:xfrm>
                <a:off x="928688" y="3714750"/>
                <a:ext cx="7500937" cy="1588"/>
              </a:xfrm>
              <a:prstGeom prst="straightConnector1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3" name="Connettore 2 10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3001169" y="1928019"/>
                <a:ext cx="3571875" cy="1587"/>
              </a:xfrm>
              <a:prstGeom prst="straightConnector1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arrow" w="med" len="med"/>
              </a:ln>
            </p:spPr>
          </p:cxnSp>
          <p:sp>
            <p:nvSpPr>
              <p:cNvPr id="4" name="CasellaDiTesto 13"/>
              <p:cNvSpPr txBox="1">
                <a:spLocks noChangeArrowheads="1"/>
              </p:cNvSpPr>
              <p:nvPr/>
            </p:nvSpPr>
            <p:spPr bwMode="auto">
              <a:xfrm>
                <a:off x="4286250" y="285750"/>
                <a:ext cx="214313" cy="4619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it-IT"/>
                  <a:t>V</a:t>
                </a:r>
              </a:p>
            </p:txBody>
          </p:sp>
          <p:cxnSp>
            <p:nvCxnSpPr>
              <p:cNvPr id="11277" name="Connettore 1 19"/>
              <p:cNvCxnSpPr>
                <a:cxnSpLocks noChangeShapeType="1"/>
              </p:cNvCxnSpPr>
              <p:nvPr/>
            </p:nvCxnSpPr>
            <p:spPr bwMode="auto">
              <a:xfrm flipV="1">
                <a:off x="1500188" y="1071563"/>
                <a:ext cx="6500812" cy="2643187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graphicFrame>
            <p:nvGraphicFramePr>
              <p:cNvPr id="5" name="Object 5"/>
              <p:cNvGraphicFramePr>
                <a:graphicFrameLocks noChangeAspect="1"/>
              </p:cNvGraphicFramePr>
              <p:nvPr/>
            </p:nvGraphicFramePr>
            <p:xfrm>
              <a:off x="4786313" y="1785938"/>
              <a:ext cx="296862" cy="428625"/>
            </p:xfrm>
            <a:graphic>
              <a:graphicData uri="http://schemas.openxmlformats.org/presentationml/2006/ole">
                <p:oleObj spid="_x0000_s11267" name="Equation" r:id="rId6" imgW="164880" imgH="228600" progId="Equation.DSMT4">
                  <p:embed/>
                </p:oleObj>
              </a:graphicData>
            </a:graphic>
          </p:graphicFrame>
        </p:grpSp>
        <p:graphicFrame>
          <p:nvGraphicFramePr>
            <p:cNvPr id="11270" name="Object 13"/>
            <p:cNvGraphicFramePr>
              <a:graphicFrameLocks noChangeAspect="1"/>
            </p:cNvGraphicFramePr>
            <p:nvPr/>
          </p:nvGraphicFramePr>
          <p:xfrm>
            <a:off x="8028384" y="3789040"/>
            <a:ext cx="360040" cy="504056"/>
          </p:xfrm>
          <a:graphic>
            <a:graphicData uri="http://schemas.openxmlformats.org/presentationml/2006/ole">
              <p:oleObj spid="_x0000_s11270" name="Equation" r:id="rId7" imgW="126720" imgH="17748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Dilatazione termica dei gas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it-IT" sz="2400" dirty="0" smtClean="0">
                <a:latin typeface="+mj-lt"/>
                <a:ea typeface="+mn-ea"/>
              </a:rPr>
              <a:t>Per i gas il coefficiente di </a:t>
            </a:r>
            <a:r>
              <a:rPr lang="it-IT" sz="2400" i="1" dirty="0" smtClean="0">
                <a:solidFill>
                  <a:schemeClr val="accent2"/>
                </a:solidFill>
                <a:latin typeface="+mj-lt"/>
                <a:ea typeface="+mn-ea"/>
              </a:rPr>
              <a:t>dilatazione volumica</a:t>
            </a:r>
            <a:r>
              <a:rPr lang="it-IT" sz="2400" dirty="0" smtClean="0">
                <a:solidFill>
                  <a:schemeClr val="accent2"/>
                </a:solidFill>
                <a:latin typeface="+mj-lt"/>
                <a:ea typeface="+mn-ea"/>
              </a:rPr>
              <a:t> </a:t>
            </a:r>
            <a:r>
              <a:rPr lang="it-IT" sz="2400" i="1" dirty="0" smtClean="0">
                <a:solidFill>
                  <a:schemeClr val="accent2"/>
                </a:solidFill>
                <a:latin typeface="+mj-lt"/>
                <a:ea typeface="+mn-ea"/>
              </a:rPr>
              <a:t>a pressione costante</a:t>
            </a:r>
            <a:r>
              <a:rPr lang="it-IT" sz="2400" dirty="0" smtClean="0">
                <a:latin typeface="+mj-lt"/>
                <a:ea typeface="+mn-ea"/>
              </a:rPr>
              <a:t> </a:t>
            </a:r>
            <a:r>
              <a:rPr lang="it-IT" sz="2400" i="1" dirty="0" smtClean="0">
                <a:latin typeface="+mj-lt"/>
                <a:ea typeface="+mn-ea"/>
                <a:sym typeface="Symbol" pitchFamily="18" charset="2"/>
              </a:rPr>
              <a:t></a:t>
            </a:r>
            <a:r>
              <a:rPr lang="it-IT" sz="2400" dirty="0" smtClean="0">
                <a:latin typeface="+mj-lt"/>
                <a:ea typeface="+mn-ea"/>
              </a:rPr>
              <a:t> è sensibilmente </a:t>
            </a:r>
            <a:r>
              <a:rPr lang="it-IT" sz="2400" dirty="0" smtClean="0">
                <a:solidFill>
                  <a:schemeClr val="accent2"/>
                </a:solidFill>
                <a:latin typeface="+mj-lt"/>
                <a:ea typeface="+mn-ea"/>
              </a:rPr>
              <a:t>indipendente dalla natura dei gas e dalla temperatura</a:t>
            </a:r>
            <a:endParaRPr lang="it-IT" sz="2400" dirty="0" smtClean="0">
              <a:latin typeface="+mj-lt"/>
              <a:ea typeface="+mn-ea"/>
            </a:endParaRPr>
          </a:p>
          <a:p>
            <a:pPr eaLnBrk="1" hangingPunct="1">
              <a:defRPr/>
            </a:pPr>
            <a:r>
              <a:rPr lang="it-IT" sz="2400" dirty="0" smtClean="0">
                <a:latin typeface="+mj-lt"/>
                <a:ea typeface="+mn-ea"/>
              </a:rPr>
              <a:t>Questo è tanto più vero quanto minore è la pressione cui sono sottoposti e alta la loro temperatura</a:t>
            </a:r>
          </a:p>
          <a:p>
            <a:pPr eaLnBrk="1" hangingPunct="1">
              <a:defRPr/>
            </a:pPr>
            <a:r>
              <a:rPr lang="it-IT" sz="2400" dirty="0" smtClean="0">
                <a:latin typeface="+mj-lt"/>
                <a:ea typeface="+mn-ea"/>
              </a:rPr>
              <a:t>Quando la pressione diminuisce, il valore di </a:t>
            </a:r>
            <a:r>
              <a:rPr lang="it-IT" sz="2400" i="1" dirty="0" smtClean="0">
                <a:latin typeface="+mj-lt"/>
                <a:ea typeface="+mn-ea"/>
                <a:sym typeface="Symbol" pitchFamily="18" charset="2"/>
              </a:rPr>
              <a:t></a:t>
            </a:r>
            <a:r>
              <a:rPr lang="it-IT" sz="2400" dirty="0" smtClean="0">
                <a:latin typeface="+mj-lt"/>
                <a:ea typeface="+mn-ea"/>
              </a:rPr>
              <a:t> tende, per tutti i gas ad un valore limite che è:</a:t>
            </a:r>
          </a:p>
        </p:txBody>
      </p:sp>
      <p:graphicFrame>
        <p:nvGraphicFramePr>
          <p:cNvPr id="12290" name="Object 4"/>
          <p:cNvGraphicFramePr>
            <a:graphicFrameLocks noChangeAspect="1"/>
          </p:cNvGraphicFramePr>
          <p:nvPr/>
        </p:nvGraphicFramePr>
        <p:xfrm>
          <a:off x="938213" y="4868863"/>
          <a:ext cx="7345362" cy="1255712"/>
        </p:xfrm>
        <a:graphic>
          <a:graphicData uri="http://schemas.openxmlformats.org/presentationml/2006/ole">
            <p:oleObj spid="_x0000_s12290" name="Equation" r:id="rId3" imgW="2298600" imgH="393480" progId="Equation.DSMT4">
              <p:embed/>
            </p:oleObj>
          </a:graphicData>
        </a:graphic>
      </p:graphicFrame>
      <p:sp>
        <p:nvSpPr>
          <p:cNvPr id="12293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2418B2-617D-446D-AD82-95D19424F852}" type="slidenum">
              <a:rPr lang="it-IT" smtClean="0">
                <a:ea typeface="MS PGothic" pitchFamily="34" charset="-128"/>
              </a:rPr>
              <a:pPr/>
              <a:t>26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Gas ideale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495800"/>
          </a:xfrm>
        </p:spPr>
        <p:txBody>
          <a:bodyPr/>
          <a:lstStyle/>
          <a:p>
            <a:pPr eaLnBrk="1" hangingPunct="1"/>
            <a:r>
              <a:rPr lang="it-IT" sz="2800" smtClean="0"/>
              <a:t>L’espressione</a:t>
            </a:r>
          </a:p>
          <a:p>
            <a:pPr eaLnBrk="1" hangingPunct="1"/>
            <a:endParaRPr lang="it-IT" sz="2800" smtClean="0"/>
          </a:p>
          <a:p>
            <a:pPr eaLnBrk="1" hangingPunct="1"/>
            <a:endParaRPr lang="it-IT" sz="2800" smtClean="0"/>
          </a:p>
          <a:p>
            <a:pPr eaLnBrk="1" hangingPunct="1"/>
            <a:r>
              <a:rPr lang="it-IT" sz="2800" smtClean="0"/>
              <a:t>è valida a tutte le temperature solo per l’ipotetico gas ideale</a:t>
            </a:r>
          </a:p>
          <a:p>
            <a:pPr eaLnBrk="1" hangingPunct="1"/>
            <a:r>
              <a:rPr lang="it-IT" sz="2800" smtClean="0"/>
              <a:t>Ovvero, a parti scambiate, si </a:t>
            </a:r>
            <a:r>
              <a:rPr lang="it-IT" sz="2800" i="1" smtClean="0">
                <a:solidFill>
                  <a:schemeClr val="accent2"/>
                </a:solidFill>
              </a:rPr>
              <a:t>definisce</a:t>
            </a:r>
            <a:r>
              <a:rPr lang="it-IT" sz="2800" smtClean="0"/>
              <a:t> “gas ideale” quella sostanza immaginaria che segue questa equazione a tutte le temperature</a:t>
            </a:r>
          </a:p>
        </p:txBody>
      </p:sp>
      <p:graphicFrame>
        <p:nvGraphicFramePr>
          <p:cNvPr id="13314" name="Object 5"/>
          <p:cNvGraphicFramePr>
            <a:graphicFrameLocks noChangeAspect="1"/>
          </p:cNvGraphicFramePr>
          <p:nvPr/>
        </p:nvGraphicFramePr>
        <p:xfrm>
          <a:off x="3114675" y="2692400"/>
          <a:ext cx="2921000" cy="635000"/>
        </p:xfrm>
        <a:graphic>
          <a:graphicData uri="http://schemas.openxmlformats.org/presentationml/2006/ole">
            <p:oleObj spid="_x0000_s13314" name="Equation" r:id="rId3" imgW="1168200" imgH="253800" progId="Equation.DSMT4">
              <p:embed/>
            </p:oleObj>
          </a:graphicData>
        </a:graphic>
      </p:graphicFrame>
      <p:sp>
        <p:nvSpPr>
          <p:cNvPr id="13317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67BE380-1AF0-46E8-8FB7-D819BCDD3CF4}" type="slidenum">
              <a:rPr lang="it-IT" smtClean="0">
                <a:ea typeface="MS PGothic" pitchFamily="34" charset="-128"/>
              </a:rPr>
              <a:pPr/>
              <a:t>27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2"/>
          <p:cNvSpPr>
            <a:spLocks noGrp="1" noChangeArrowheads="1"/>
          </p:cNvSpPr>
          <p:nvPr>
            <p:ph type="title"/>
          </p:nvPr>
        </p:nvSpPr>
        <p:spPr>
          <a:xfrm>
            <a:off x="785813" y="0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Gas ideale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75" y="1000125"/>
            <a:ext cx="7772400" cy="33655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2300" smtClean="0"/>
              <a:t>L’equazione può scriversi in modo ancora più semplice cambiando lo zero della scala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300" smtClean="0"/>
              <a:t>Imponiamo:</a:t>
            </a:r>
          </a:p>
          <a:p>
            <a:pPr algn="just" eaLnBrk="1" hangingPunct="1">
              <a:lnSpc>
                <a:spcPct val="90000"/>
              </a:lnSpc>
            </a:pPr>
            <a:endParaRPr lang="it-IT" sz="2300" smtClean="0"/>
          </a:p>
          <a:p>
            <a:pPr algn="just" eaLnBrk="1" hangingPunct="1">
              <a:lnSpc>
                <a:spcPct val="90000"/>
              </a:lnSpc>
            </a:pPr>
            <a:endParaRPr lang="it-IT" sz="2300" smtClean="0"/>
          </a:p>
          <a:p>
            <a:pPr algn="just" eaLnBrk="1" hangingPunct="1">
              <a:lnSpc>
                <a:spcPct val="90000"/>
              </a:lnSpc>
            </a:pPr>
            <a:endParaRPr lang="it-IT" sz="2300" smtClean="0"/>
          </a:p>
          <a:p>
            <a:pPr algn="just" eaLnBrk="1" hangingPunct="1">
              <a:lnSpc>
                <a:spcPct val="90000"/>
              </a:lnSpc>
            </a:pPr>
            <a:r>
              <a:rPr lang="it-IT" sz="2300" smtClean="0"/>
              <a:t>Quindi il volume del gas ideale è proporzionale alla nuova temperatura </a:t>
            </a:r>
            <a:r>
              <a:rPr lang="it-IT" sz="2400" i="1" smtClean="0"/>
              <a:t>T, </a:t>
            </a:r>
            <a:r>
              <a:rPr lang="it-IT" sz="2400" smtClean="0"/>
              <a:t>che chiameremo </a:t>
            </a:r>
            <a:r>
              <a:rPr lang="it-IT" sz="2400" i="1" smtClean="0"/>
              <a:t>provvisoriamente</a:t>
            </a:r>
            <a:r>
              <a:rPr lang="it-IT" sz="2400" smtClean="0"/>
              <a:t> </a:t>
            </a:r>
            <a:r>
              <a:rPr lang="it-IT" sz="2400" u="sng" smtClean="0"/>
              <a:t>temperatura di gas ideale</a:t>
            </a:r>
          </a:p>
        </p:txBody>
      </p:sp>
      <p:graphicFrame>
        <p:nvGraphicFramePr>
          <p:cNvPr id="14338" name="Object 4"/>
          <p:cNvGraphicFramePr>
            <a:graphicFrameLocks noChangeAspect="1"/>
          </p:cNvGraphicFramePr>
          <p:nvPr/>
        </p:nvGraphicFramePr>
        <p:xfrm>
          <a:off x="3419475" y="2420938"/>
          <a:ext cx="2054225" cy="611187"/>
        </p:xfrm>
        <a:graphic>
          <a:graphicData uri="http://schemas.openxmlformats.org/presentationml/2006/ole">
            <p:oleObj spid="_x0000_s14338" name="Equation" r:id="rId3" imgW="850680" imgH="253800" progId="Equation.DSMT4">
              <p:embed/>
            </p:oleObj>
          </a:graphicData>
        </a:graphic>
      </p:graphicFrame>
      <p:sp>
        <p:nvSpPr>
          <p:cNvPr id="14344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B51682-AE33-4DC2-A5C5-2A399F157313}" type="slidenum">
              <a:rPr lang="it-IT" smtClean="0">
                <a:ea typeface="MS PGothic" pitchFamily="34" charset="-128"/>
              </a:rPr>
              <a:pPr/>
              <a:t>28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14343" name="Object 7"/>
          <p:cNvGraphicFramePr>
            <a:graphicFrameLocks noChangeAspect="1"/>
          </p:cNvGraphicFramePr>
          <p:nvPr/>
        </p:nvGraphicFramePr>
        <p:xfrm>
          <a:off x="3419475" y="1700213"/>
          <a:ext cx="1747838" cy="407987"/>
        </p:xfrm>
        <a:graphic>
          <a:graphicData uri="http://schemas.openxmlformats.org/presentationml/2006/ole">
            <p:oleObj spid="_x0000_s14339" name="Equation" r:id="rId4" imgW="761760" imgH="177480" progId="Equation.DSMT4">
              <p:embed/>
            </p:oleObj>
          </a:graphicData>
        </a:graphic>
      </p:graphicFrame>
      <p:grpSp>
        <p:nvGrpSpPr>
          <p:cNvPr id="2" name="Gruppo 25"/>
          <p:cNvGrpSpPr>
            <a:grpSpLocks/>
          </p:cNvGrpSpPr>
          <p:nvPr/>
        </p:nvGrpSpPr>
        <p:grpSpPr bwMode="auto">
          <a:xfrm>
            <a:off x="1619250" y="4292600"/>
            <a:ext cx="5689600" cy="2509838"/>
            <a:chOff x="827584" y="4293096"/>
            <a:chExt cx="5688632" cy="2509342"/>
          </a:xfrm>
        </p:grpSpPr>
        <p:grpSp>
          <p:nvGrpSpPr>
            <p:cNvPr id="14346" name="Gruppo 24"/>
            <p:cNvGrpSpPr>
              <a:grpSpLocks/>
            </p:cNvGrpSpPr>
            <p:nvPr/>
          </p:nvGrpSpPr>
          <p:grpSpPr bwMode="auto">
            <a:xfrm>
              <a:off x="827584" y="4293096"/>
              <a:ext cx="5688632" cy="2509342"/>
              <a:chOff x="827584" y="4293096"/>
              <a:chExt cx="5688632" cy="2509342"/>
            </a:xfrm>
          </p:grpSpPr>
          <p:grpSp>
            <p:nvGrpSpPr>
              <p:cNvPr id="14350" name="Gruppo 23"/>
              <p:cNvGrpSpPr>
                <a:grpSpLocks/>
              </p:cNvGrpSpPr>
              <p:nvPr/>
            </p:nvGrpSpPr>
            <p:grpSpPr bwMode="auto">
              <a:xfrm>
                <a:off x="827584" y="4293096"/>
                <a:ext cx="5688632" cy="2170036"/>
                <a:chOff x="827584" y="4293096"/>
                <a:chExt cx="5688632" cy="2170036"/>
              </a:xfrm>
            </p:grpSpPr>
            <p:cxnSp>
              <p:nvCxnSpPr>
                <p:cNvPr id="14351" name="Connettore 2 8"/>
                <p:cNvCxnSpPr>
                  <a:cxnSpLocks noChangeShapeType="1"/>
                </p:cNvCxnSpPr>
                <p:nvPr/>
              </p:nvCxnSpPr>
              <p:spPr bwMode="auto">
                <a:xfrm>
                  <a:off x="899593" y="6462168"/>
                  <a:ext cx="5616623" cy="964"/>
                </a:xfrm>
                <a:prstGeom prst="straightConnector1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arrow" w="med" len="med"/>
                </a:ln>
              </p:spPr>
            </p:cxnSp>
            <p:cxnSp>
              <p:nvCxnSpPr>
                <p:cNvPr id="14352" name="Connettore 2 10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247698" y="5377038"/>
                  <a:ext cx="2169072" cy="1188"/>
                </a:xfrm>
                <a:prstGeom prst="straightConnector1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arrow" w="med" len="med"/>
                </a:ln>
              </p:spPr>
            </p:cxnSp>
            <p:sp>
              <p:nvSpPr>
                <p:cNvPr id="14353" name="CasellaDiTesto 13"/>
                <p:cNvSpPr txBox="1">
                  <a:spLocks noChangeArrowheads="1"/>
                </p:cNvSpPr>
                <p:nvPr/>
              </p:nvSpPr>
              <p:spPr bwMode="auto">
                <a:xfrm>
                  <a:off x="827584" y="4365104"/>
                  <a:ext cx="438220" cy="4616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r"/>
                  <a:r>
                    <a:rPr lang="it-IT" i="1"/>
                    <a:t>V</a:t>
                  </a:r>
                </a:p>
              </p:txBody>
            </p:sp>
            <p:cxnSp>
              <p:nvCxnSpPr>
                <p:cNvPr id="14354" name="Connettore 1 19"/>
                <p:cNvCxnSpPr>
                  <a:cxnSpLocks noChangeShapeType="1"/>
                </p:cNvCxnSpPr>
                <p:nvPr/>
              </p:nvCxnSpPr>
              <p:spPr bwMode="auto">
                <a:xfrm flipV="1">
                  <a:off x="1327526" y="4857055"/>
                  <a:ext cx="4867740" cy="1605113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/>
                </a:ln>
              </p:spPr>
            </p:cxnSp>
            <p:graphicFrame>
              <p:nvGraphicFramePr>
                <p:cNvPr id="3" name="Object 5"/>
                <p:cNvGraphicFramePr>
                  <a:graphicFrameLocks noChangeAspect="1"/>
                </p:cNvGraphicFramePr>
                <p:nvPr/>
              </p:nvGraphicFramePr>
              <p:xfrm>
                <a:off x="3869959" y="5274967"/>
                <a:ext cx="222287" cy="260289"/>
              </p:xfrm>
              <a:graphic>
                <a:graphicData uri="http://schemas.openxmlformats.org/presentationml/2006/ole">
                  <p:oleObj spid="_x0000_s14340" name="Equation" r:id="rId5" imgW="164880" imgH="228600" progId="Equation.DSMT4">
                    <p:embed/>
                  </p:oleObj>
                </a:graphicData>
              </a:graphic>
            </p:graphicFrame>
          </p:grpSp>
          <p:graphicFrame>
            <p:nvGraphicFramePr>
              <p:cNvPr id="14341" name="Object 11"/>
              <p:cNvGraphicFramePr>
                <a:graphicFrameLocks noChangeAspect="1"/>
              </p:cNvGraphicFramePr>
              <p:nvPr/>
            </p:nvGraphicFramePr>
            <p:xfrm>
              <a:off x="6202363" y="6518275"/>
              <a:ext cx="296862" cy="284163"/>
            </p:xfrm>
            <a:graphic>
              <a:graphicData uri="http://schemas.openxmlformats.org/presentationml/2006/ole">
                <p:oleObj spid="_x0000_s14341" name="Equation" r:id="rId6" imgW="139680" imgH="164880" progId="Equation.DSMT4">
                  <p:embed/>
                </p:oleObj>
              </a:graphicData>
            </a:graphic>
          </p:graphicFrame>
        </p:grpSp>
        <p:sp>
          <p:nvSpPr>
            <p:cNvPr id="14347" name="CasellaDiTesto 17"/>
            <p:cNvSpPr txBox="1">
              <a:spLocks noChangeArrowheads="1"/>
            </p:cNvSpPr>
            <p:nvPr/>
          </p:nvSpPr>
          <p:spPr bwMode="auto">
            <a:xfrm>
              <a:off x="1195575" y="6421083"/>
              <a:ext cx="38389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sz="1200"/>
                <a:t>0</a:t>
              </a:r>
            </a:p>
          </p:txBody>
        </p:sp>
        <p:sp>
          <p:nvSpPr>
            <p:cNvPr id="14348" name="CasellaDiTesto 18"/>
            <p:cNvSpPr txBox="1">
              <a:spLocks noChangeArrowheads="1"/>
            </p:cNvSpPr>
            <p:nvPr/>
          </p:nvSpPr>
          <p:spPr bwMode="auto">
            <a:xfrm>
              <a:off x="3620443" y="6460838"/>
              <a:ext cx="527909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it-IT" sz="1200"/>
                <a:t>273</a:t>
              </a:r>
            </a:p>
          </p:txBody>
        </p:sp>
        <p:cxnSp>
          <p:nvCxnSpPr>
            <p:cNvPr id="14349" name="Connettore 1 22"/>
            <p:cNvCxnSpPr>
              <a:cxnSpLocks noChangeShapeType="1"/>
            </p:cNvCxnSpPr>
            <p:nvPr/>
          </p:nvCxnSpPr>
          <p:spPr bwMode="auto">
            <a:xfrm>
              <a:off x="3851920" y="4540924"/>
              <a:ext cx="24078" cy="191196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Scala Kelvin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40386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3400" smtClean="0"/>
              <a:t>Questa scala termometrica ha lo zero in corrispondenza di -273.15 </a:t>
            </a:r>
            <a:r>
              <a:rPr lang="it-IT" sz="3400" i="1" smtClean="0"/>
              <a:t>°C</a:t>
            </a:r>
            <a:r>
              <a:rPr lang="it-IT" sz="3400" smtClean="0"/>
              <a:t> e l’unità di misura coincidente col grado Celsius</a:t>
            </a:r>
          </a:p>
          <a:p>
            <a:pPr algn="just" eaLnBrk="1" hangingPunct="1">
              <a:lnSpc>
                <a:spcPct val="90000"/>
              </a:lnSpc>
            </a:pPr>
            <a:endParaRPr lang="it-IT" sz="3400" smtClean="0"/>
          </a:p>
          <a:p>
            <a:pPr algn="just" eaLnBrk="1" hangingPunct="1">
              <a:lnSpc>
                <a:spcPct val="90000"/>
              </a:lnSpc>
            </a:pPr>
            <a:endParaRPr lang="it-IT" sz="3400" smtClean="0"/>
          </a:p>
          <a:p>
            <a:pPr algn="just" eaLnBrk="1" hangingPunct="1">
              <a:lnSpc>
                <a:spcPct val="90000"/>
              </a:lnSpc>
            </a:pPr>
            <a:r>
              <a:rPr lang="it-IT" sz="3400" smtClean="0"/>
              <a:t>Il nome della nuova scala è, ne vedremo più avanti il motivo, </a:t>
            </a:r>
            <a:r>
              <a:rPr lang="it-IT" sz="3400" b="1" smtClean="0"/>
              <a:t>Kelvin</a:t>
            </a:r>
            <a:r>
              <a:rPr lang="it-IT" sz="3400" smtClean="0"/>
              <a:t> e quello dell’unità è kelvin (</a:t>
            </a:r>
            <a:r>
              <a:rPr lang="it-IT" sz="3400" i="1" smtClean="0"/>
              <a:t>K</a:t>
            </a:r>
            <a:r>
              <a:rPr lang="it-IT" sz="3400" smtClean="0"/>
              <a:t>)</a:t>
            </a:r>
            <a:endParaRPr lang="it-IT" sz="2300" smtClean="0"/>
          </a:p>
        </p:txBody>
      </p:sp>
      <p:sp>
        <p:nvSpPr>
          <p:cNvPr id="15365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BF74C01-1767-4161-B674-0BFD33577D54}" type="slidenum">
              <a:rPr lang="it-IT" smtClean="0">
                <a:ea typeface="MS PGothic" pitchFamily="34" charset="-128"/>
              </a:rPr>
              <a:pPr/>
              <a:t>29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69637" name="Object 5"/>
          <p:cNvGraphicFramePr>
            <a:graphicFrameLocks noChangeAspect="1"/>
          </p:cNvGraphicFramePr>
          <p:nvPr/>
        </p:nvGraphicFramePr>
        <p:xfrm>
          <a:off x="1979613" y="3933825"/>
          <a:ext cx="5129212" cy="904875"/>
        </p:xfrm>
        <a:graphic>
          <a:graphicData uri="http://schemas.openxmlformats.org/presentationml/2006/ole">
            <p:oleObj spid="_x0000_s15362" name="Equation" r:id="rId3" imgW="2234880" imgH="393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Pressione del gas ideale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75" y="1928813"/>
            <a:ext cx="7772400" cy="4114800"/>
          </a:xfrm>
        </p:spPr>
        <p:txBody>
          <a:bodyPr/>
          <a:lstStyle/>
          <a:p>
            <a:pPr eaLnBrk="1" hangingPunct="1"/>
            <a:r>
              <a:rPr lang="it-IT" sz="2800" smtClean="0"/>
              <a:t>Per il gas ideale, accanto alla legge di dilatazione volumica, vale una legge analoga (pure di Volta Gay-Lussac) per le </a:t>
            </a:r>
            <a:r>
              <a:rPr lang="it-IT" sz="2800" smtClean="0">
                <a:solidFill>
                  <a:schemeClr val="accent2"/>
                </a:solidFill>
              </a:rPr>
              <a:t>variazioni di pressione </a:t>
            </a:r>
            <a:r>
              <a:rPr lang="it-IT" sz="2800" i="1" smtClean="0"/>
              <a:t>a </a:t>
            </a:r>
            <a:r>
              <a:rPr lang="it-IT" sz="2800" u="sng" smtClean="0"/>
              <a:t>volume costante</a:t>
            </a:r>
          </a:p>
          <a:p>
            <a:pPr eaLnBrk="1" hangingPunct="1"/>
            <a:endParaRPr lang="it-IT" sz="2800" smtClean="0"/>
          </a:p>
          <a:p>
            <a:pPr eaLnBrk="1" hangingPunct="1"/>
            <a:endParaRPr lang="it-IT" sz="2800" smtClean="0"/>
          </a:p>
          <a:p>
            <a:pPr eaLnBrk="1" hangingPunct="1"/>
            <a:r>
              <a:rPr lang="it-IT" sz="2800" smtClean="0"/>
              <a:t>Pertanto, usando la temperatura di gas ideale, possiamo scrivere:</a:t>
            </a:r>
          </a:p>
        </p:txBody>
      </p:sp>
      <p:graphicFrame>
        <p:nvGraphicFramePr>
          <p:cNvPr id="15362" name="Object 4"/>
          <p:cNvGraphicFramePr>
            <a:graphicFrameLocks noChangeAspect="1"/>
          </p:cNvGraphicFramePr>
          <p:nvPr/>
        </p:nvGraphicFramePr>
        <p:xfrm>
          <a:off x="3278188" y="3929063"/>
          <a:ext cx="2952750" cy="635000"/>
        </p:xfrm>
        <a:graphic>
          <a:graphicData uri="http://schemas.openxmlformats.org/presentationml/2006/ole">
            <p:oleObj spid="_x0000_s16386" name="Equation" r:id="rId3" imgW="1180800" imgH="253800" progId="Equation.DSMT4">
              <p:embed/>
            </p:oleObj>
          </a:graphicData>
        </a:graphic>
      </p:graphicFrame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3563938" y="5805488"/>
          <a:ext cx="2187575" cy="635000"/>
        </p:xfrm>
        <a:graphic>
          <a:graphicData uri="http://schemas.openxmlformats.org/presentationml/2006/ole">
            <p:oleObj spid="_x0000_s16387" name="Equation" r:id="rId4" imgW="876240" imgH="253800" progId="Equation.DSMT4">
              <p:embed/>
            </p:oleObj>
          </a:graphicData>
        </a:graphic>
      </p:graphicFrame>
      <p:sp>
        <p:nvSpPr>
          <p:cNvPr id="16390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E71A867-074E-46FF-82BC-7CE7D295F5C5}" type="slidenum">
              <a:rPr lang="it-IT" smtClean="0">
                <a:ea typeface="MS PGothic" pitchFamily="34" charset="-128"/>
              </a:rPr>
              <a:pPr/>
              <a:t>30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Legge di Avogadro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i="1" smtClean="0"/>
              <a:t>Volumi uguali di gas diversi, alla stessa temperatura e pressione, contengono lo stesso numero di molecole</a:t>
            </a: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Detta </a:t>
            </a:r>
            <a:r>
              <a:rPr lang="it-IT" sz="2400" i="1" smtClean="0"/>
              <a:t>M</a:t>
            </a:r>
            <a:r>
              <a:rPr lang="it-IT" sz="2400" smtClean="0"/>
              <a:t> la massa totale del gas e </a:t>
            </a:r>
            <a:r>
              <a:rPr lang="it-IT" sz="2400" i="1" smtClean="0"/>
              <a:t>m</a:t>
            </a:r>
            <a:r>
              <a:rPr lang="it-IT" sz="2400" smtClean="0"/>
              <a:t> la massa di ciascuna delle molecole che lo compongono, il numero di molecole è </a:t>
            </a:r>
            <a:r>
              <a:rPr lang="it-IT" sz="2400" i="1" smtClean="0"/>
              <a:t>N=M/m</a:t>
            </a:r>
            <a:r>
              <a:rPr lang="it-IT" sz="2400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La massa </a:t>
            </a:r>
            <a:r>
              <a:rPr lang="it-IT" sz="2400" i="1" smtClean="0"/>
              <a:t>m</a:t>
            </a:r>
            <a:r>
              <a:rPr lang="it-IT" sz="2400" smtClean="0"/>
              <a:t> è il prodotto della “massa” molecolare </a:t>
            </a:r>
            <a:r>
              <a:rPr lang="it-IT" sz="2400" i="1" smtClean="0"/>
              <a:t>A</a:t>
            </a:r>
            <a:r>
              <a:rPr lang="it-IT" sz="2400" smtClean="0"/>
              <a:t> per l’unità di massa atomica </a:t>
            </a:r>
            <a:r>
              <a:rPr lang="it-IT" sz="2400" i="1" smtClean="0"/>
              <a:t>m</a:t>
            </a:r>
            <a:r>
              <a:rPr lang="it-IT" sz="2400" i="1" baseline="-25000" smtClean="0"/>
              <a:t>u</a:t>
            </a: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</p:txBody>
      </p:sp>
      <p:graphicFrame>
        <p:nvGraphicFramePr>
          <p:cNvPr id="16386" name="Object 4"/>
          <p:cNvGraphicFramePr>
            <a:graphicFrameLocks noChangeAspect="1"/>
          </p:cNvGraphicFramePr>
          <p:nvPr/>
        </p:nvGraphicFramePr>
        <p:xfrm>
          <a:off x="2484438" y="4797425"/>
          <a:ext cx="4724400" cy="573088"/>
        </p:xfrm>
        <a:graphic>
          <a:graphicData uri="http://schemas.openxmlformats.org/presentationml/2006/ole">
            <p:oleObj spid="_x0000_s17410" name="Equazione" r:id="rId3" imgW="1676400" imgH="203200" progId="Equation.3">
              <p:embed/>
            </p:oleObj>
          </a:graphicData>
        </a:graphic>
      </p:graphicFrame>
      <p:sp>
        <p:nvSpPr>
          <p:cNvPr id="17413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38BE4F5-C663-4CCC-AC30-9AFAF49F9A63}" type="slidenum">
              <a:rPr lang="it-IT" smtClean="0">
                <a:ea typeface="MS PGothic" pitchFamily="34" charset="-128"/>
              </a:rPr>
              <a:pPr/>
              <a:t>31</a:t>
            </a:fld>
            <a:endParaRPr lang="it-IT" smtClean="0">
              <a:ea typeface="MS PGothic" pitchFamily="34" charset="-128"/>
            </a:endParaRPr>
          </a:p>
        </p:txBody>
      </p:sp>
      <p:sp>
        <p:nvSpPr>
          <p:cNvPr id="16390" name="Rettangolo 5"/>
          <p:cNvSpPr>
            <a:spLocks noChangeArrowheads="1"/>
          </p:cNvSpPr>
          <p:nvPr/>
        </p:nvSpPr>
        <p:spPr bwMode="auto">
          <a:xfrm>
            <a:off x="1042988" y="5516563"/>
            <a:ext cx="6985000" cy="8318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it-IT" i="1"/>
              <a:t>m</a:t>
            </a:r>
            <a:r>
              <a:rPr lang="it-IT" i="1" baseline="-25000"/>
              <a:t>u  </a:t>
            </a:r>
            <a:r>
              <a:rPr lang="it-IT"/>
              <a:t>è definita come la dodicesima parte della massa di un atomo di </a:t>
            </a:r>
            <a:r>
              <a:rPr lang="it-IT" baseline="30000"/>
              <a:t>12</a:t>
            </a:r>
            <a:r>
              <a:rPr lang="it-IT"/>
              <a:t>C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build="p"/>
      <p:bldP spid="1639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Legge di Avogadro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3053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</a:pPr>
            <a:endParaRPr lang="it-IT" sz="2400" smtClean="0"/>
          </a:p>
          <a:p>
            <a:pPr algn="just" eaLnBrk="1" hangingPunct="1">
              <a:lnSpc>
                <a:spcPct val="90000"/>
              </a:lnSpc>
            </a:pPr>
            <a:endParaRPr lang="it-IT" sz="2400" smtClean="0"/>
          </a:p>
          <a:p>
            <a:pPr algn="just" eaLnBrk="1" hangingPunct="1">
              <a:lnSpc>
                <a:spcPct val="90000"/>
              </a:lnSpc>
            </a:pPr>
            <a:r>
              <a:rPr lang="it-IT" sz="2400" smtClean="0"/>
              <a:t>Considerando una massa </a:t>
            </a:r>
            <a:r>
              <a:rPr lang="it-IT" sz="2400" i="1" smtClean="0"/>
              <a:t>M</a:t>
            </a:r>
            <a:r>
              <a:rPr lang="it-IT" sz="2400" smtClean="0"/>
              <a:t> numericamente uguale ad </a:t>
            </a:r>
            <a:r>
              <a:rPr lang="it-IT" sz="2400" i="1" smtClean="0"/>
              <a:t>A</a:t>
            </a:r>
            <a:r>
              <a:rPr lang="it-IT" sz="2400" smtClean="0"/>
              <a:t> grammi di gas, si ottiene il numero di Avogadro:</a:t>
            </a:r>
          </a:p>
          <a:p>
            <a:pPr algn="just" eaLnBrk="1" hangingPunct="1">
              <a:lnSpc>
                <a:spcPct val="90000"/>
              </a:lnSpc>
            </a:pPr>
            <a:endParaRPr lang="it-IT" sz="2400" smtClean="0"/>
          </a:p>
          <a:p>
            <a:pPr algn="just" eaLnBrk="1" hangingPunct="1">
              <a:lnSpc>
                <a:spcPct val="90000"/>
              </a:lnSpc>
            </a:pPr>
            <a:r>
              <a:rPr lang="it-IT" sz="2400" smtClean="0"/>
              <a:t>La quantità di materia corrispondente a questo numero si chiama </a:t>
            </a:r>
            <a:r>
              <a:rPr lang="it-IT" sz="2400" b="1" smtClean="0"/>
              <a:t>mole</a:t>
            </a:r>
            <a:endParaRPr lang="it-IT" sz="2400" smtClean="0"/>
          </a:p>
          <a:p>
            <a:pPr algn="just" eaLnBrk="1" hangingPunct="1">
              <a:lnSpc>
                <a:spcPct val="90000"/>
              </a:lnSpc>
            </a:pPr>
            <a:r>
              <a:rPr lang="it-IT" sz="2400" smtClean="0"/>
              <a:t>Quindi </a:t>
            </a:r>
            <a:r>
              <a:rPr lang="it-IT" sz="2400" i="1" smtClean="0"/>
              <a:t>N</a:t>
            </a:r>
            <a:r>
              <a:rPr lang="it-IT" sz="2400" smtClean="0"/>
              <a:t> rappresenta il numero di molecole presenti in una mole di gas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400" smtClean="0"/>
              <a:t>Nel SI la mole rappresenta la settima unità fondamentale, quella della </a:t>
            </a:r>
            <a:r>
              <a:rPr lang="it-IT" sz="2400" i="1" smtClean="0"/>
              <a:t>quantità di materia</a:t>
            </a:r>
            <a:endParaRPr lang="it-IT" sz="2400" smtClean="0"/>
          </a:p>
          <a:p>
            <a:pPr algn="just" eaLnBrk="1" hangingPunct="1">
              <a:lnSpc>
                <a:spcPct val="90000"/>
              </a:lnSpc>
            </a:pPr>
            <a:endParaRPr lang="it-IT" sz="2400" smtClean="0"/>
          </a:p>
        </p:txBody>
      </p:sp>
      <p:graphicFrame>
        <p:nvGraphicFramePr>
          <p:cNvPr id="17410" name="Object 5"/>
          <p:cNvGraphicFramePr>
            <a:graphicFrameLocks noChangeAspect="1"/>
          </p:cNvGraphicFramePr>
          <p:nvPr/>
        </p:nvGraphicFramePr>
        <p:xfrm>
          <a:off x="2428875" y="1643063"/>
          <a:ext cx="5319713" cy="1058862"/>
        </p:xfrm>
        <a:graphic>
          <a:graphicData uri="http://schemas.openxmlformats.org/presentationml/2006/ole">
            <p:oleObj spid="_x0000_s18434" name="Equazione" r:id="rId3" imgW="2044700" imgH="406400" progId="Equation.3">
              <p:embed/>
            </p:oleObj>
          </a:graphicData>
        </a:graphic>
      </p:graphicFrame>
      <p:graphicFrame>
        <p:nvGraphicFramePr>
          <p:cNvPr id="17411" name="Object 7"/>
          <p:cNvGraphicFramePr>
            <a:graphicFrameLocks noChangeAspect="1"/>
          </p:cNvGraphicFramePr>
          <p:nvPr/>
        </p:nvGraphicFramePr>
        <p:xfrm>
          <a:off x="3429000" y="3429000"/>
          <a:ext cx="2609850" cy="430213"/>
        </p:xfrm>
        <a:graphic>
          <a:graphicData uri="http://schemas.openxmlformats.org/presentationml/2006/ole">
            <p:oleObj spid="_x0000_s18435" name="Equazione" r:id="rId4" imgW="1003300" imgH="165100" progId="Equation.3">
              <p:embed/>
            </p:oleObj>
          </a:graphicData>
        </a:graphic>
      </p:graphicFrame>
      <p:sp>
        <p:nvSpPr>
          <p:cNvPr id="184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782666-489D-4C59-90B3-7E2A696EE915}" type="slidenum">
              <a:rPr lang="it-IT" smtClean="0">
                <a:ea typeface="MS PGothic" pitchFamily="34" charset="-128"/>
              </a:rPr>
              <a:pPr/>
              <a:t>32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Legge di Avogadro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172450" cy="4114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2800" smtClean="0"/>
              <a:t>Come conseguenza, una mole di gas qualunque, ad una data pressione e temperatura, occupa sempre lo stesso volume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800" smtClean="0"/>
              <a:t>Si trova che in </a:t>
            </a:r>
            <a:r>
              <a:rPr lang="it-IT" sz="2800" i="1" smtClean="0"/>
              <a:t>condizioni normali</a:t>
            </a:r>
            <a:r>
              <a:rPr lang="it-IT" sz="2800" smtClean="0"/>
              <a:t> (cioè </a:t>
            </a:r>
            <a:r>
              <a:rPr lang="it-IT" sz="2800" i="1" smtClean="0"/>
              <a:t>T=0°C,</a:t>
            </a:r>
            <a:r>
              <a:rPr lang="it-IT" sz="2800" smtClean="0"/>
              <a:t> </a:t>
            </a:r>
            <a:r>
              <a:rPr lang="it-IT" sz="2800" i="1" smtClean="0"/>
              <a:t>p=1 Atm)</a:t>
            </a:r>
            <a:r>
              <a:rPr lang="it-IT" sz="2800" smtClean="0"/>
              <a:t> il volume vale </a:t>
            </a:r>
            <a:r>
              <a:rPr lang="it-IT" sz="2800" i="1" smtClean="0"/>
              <a:t>V</a:t>
            </a:r>
            <a:r>
              <a:rPr lang="it-IT" sz="2800" i="1" baseline="-25000" smtClean="0"/>
              <a:t>m</a:t>
            </a:r>
            <a:r>
              <a:rPr lang="it-IT" sz="2800" i="1" smtClean="0"/>
              <a:t> = 22.4 litri</a:t>
            </a:r>
            <a:endParaRPr lang="it-IT" sz="2800" smtClean="0"/>
          </a:p>
          <a:p>
            <a:pPr algn="just" eaLnBrk="1" hangingPunct="1">
              <a:lnSpc>
                <a:spcPct val="90000"/>
              </a:lnSpc>
            </a:pPr>
            <a:r>
              <a:rPr lang="it-IT" sz="2800" smtClean="0"/>
              <a:t>Questo volume è detto </a:t>
            </a:r>
            <a:r>
              <a:rPr lang="it-IT" sz="2800" i="1" smtClean="0"/>
              <a:t>volume molare</a:t>
            </a:r>
          </a:p>
          <a:p>
            <a:pPr algn="just" eaLnBrk="1" hangingPunct="1">
              <a:lnSpc>
                <a:spcPct val="90000"/>
              </a:lnSpc>
            </a:pPr>
            <a:r>
              <a:rPr lang="it-IT" sz="2800" i="1" smtClean="0"/>
              <a:t>n</a:t>
            </a:r>
            <a:r>
              <a:rPr lang="it-IT" sz="2800" smtClean="0"/>
              <a:t> moli di gas occupano, sempre in condizioni normali, il volume </a:t>
            </a:r>
            <a:r>
              <a:rPr lang="it-IT" sz="2800" i="1" smtClean="0"/>
              <a:t>n V</a:t>
            </a:r>
            <a:r>
              <a:rPr lang="it-IT" sz="2800" i="1" baseline="-25000" smtClean="0"/>
              <a:t>m</a:t>
            </a:r>
          </a:p>
        </p:txBody>
      </p:sp>
      <p:sp>
        <p:nvSpPr>
          <p:cNvPr id="70660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89EF6B5-7917-4E1F-8F73-993BEBBD46A7}" type="slidenum">
              <a:rPr lang="it-IT" smtClean="0">
                <a:ea typeface="MS PGothic" pitchFamily="34" charset="-128"/>
              </a:rPr>
              <a:pPr/>
              <a:t>33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Leggi del gas ideale</a:t>
            </a:r>
          </a:p>
        </p:txBody>
      </p:sp>
      <p:sp>
        <p:nvSpPr>
          <p:cNvPr id="184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600" smtClean="0"/>
              <a:t>Legge di Boyle - temperatura costante</a:t>
            </a:r>
          </a:p>
          <a:p>
            <a:pPr eaLnBrk="1" hangingPunct="1">
              <a:lnSpc>
                <a:spcPct val="90000"/>
              </a:lnSpc>
            </a:pPr>
            <a:endParaRPr lang="it-IT" sz="2600" smtClean="0"/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Legge di Volta Gay-Lussac - pressione costante</a:t>
            </a:r>
          </a:p>
          <a:p>
            <a:pPr eaLnBrk="1" hangingPunct="1">
              <a:lnSpc>
                <a:spcPct val="90000"/>
              </a:lnSpc>
            </a:pPr>
            <a:endParaRPr lang="it-IT" sz="2600" smtClean="0"/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Legge di Volta Gay-Lussac - volume costante</a:t>
            </a:r>
          </a:p>
          <a:p>
            <a:pPr eaLnBrk="1" hangingPunct="1">
              <a:lnSpc>
                <a:spcPct val="90000"/>
              </a:lnSpc>
            </a:pPr>
            <a:endParaRPr lang="it-IT" sz="2600" smtClean="0"/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Legge di Avogadro - per </a:t>
            </a:r>
            <a:r>
              <a:rPr lang="it-IT" sz="2600" i="1" smtClean="0"/>
              <a:t>n</a:t>
            </a:r>
            <a:r>
              <a:rPr lang="it-IT" sz="2600" smtClean="0"/>
              <a:t> moli</a:t>
            </a:r>
          </a:p>
          <a:p>
            <a:pPr eaLnBrk="1" hangingPunct="1">
              <a:lnSpc>
                <a:spcPct val="90000"/>
              </a:lnSpc>
            </a:pPr>
            <a:endParaRPr lang="it-IT" sz="2600" smtClean="0"/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Queste relazioni possono essere sintetizzate in un’unica legge</a:t>
            </a:r>
          </a:p>
        </p:txBody>
      </p:sp>
      <p:graphicFrame>
        <p:nvGraphicFramePr>
          <p:cNvPr id="18434" name="Object 4"/>
          <p:cNvGraphicFramePr>
            <a:graphicFrameLocks noChangeAspect="1"/>
          </p:cNvGraphicFramePr>
          <p:nvPr/>
        </p:nvGraphicFramePr>
        <p:xfrm>
          <a:off x="3633788" y="4114800"/>
          <a:ext cx="1430337" cy="514350"/>
        </p:xfrm>
        <a:graphic>
          <a:graphicData uri="http://schemas.openxmlformats.org/presentationml/2006/ole">
            <p:oleObj spid="_x0000_s19458" name="Equation" r:id="rId3" imgW="634680" imgH="228600" progId="Equation.DSMT4">
              <p:embed/>
            </p:oleObj>
          </a:graphicData>
        </a:graphic>
      </p:graphicFrame>
      <p:graphicFrame>
        <p:nvGraphicFramePr>
          <p:cNvPr id="18435" name="Object 5"/>
          <p:cNvGraphicFramePr>
            <a:graphicFrameLocks noChangeAspect="1"/>
          </p:cNvGraphicFramePr>
          <p:nvPr/>
        </p:nvGraphicFramePr>
        <p:xfrm>
          <a:off x="3724275" y="3324225"/>
          <a:ext cx="1401763" cy="514350"/>
        </p:xfrm>
        <a:graphic>
          <a:graphicData uri="http://schemas.openxmlformats.org/presentationml/2006/ole">
            <p:oleObj spid="_x0000_s19459" name="Equation" r:id="rId4" imgW="622080" imgH="228600" progId="Equation.DSMT4">
              <p:embed/>
            </p:oleObj>
          </a:graphicData>
        </a:graphic>
      </p:graphicFrame>
      <p:graphicFrame>
        <p:nvGraphicFramePr>
          <p:cNvPr id="18436" name="Object 6"/>
          <p:cNvGraphicFramePr>
            <a:graphicFrameLocks noChangeAspect="1"/>
          </p:cNvGraphicFramePr>
          <p:nvPr/>
        </p:nvGraphicFramePr>
        <p:xfrm>
          <a:off x="3297238" y="2332038"/>
          <a:ext cx="2249487" cy="500062"/>
        </p:xfrm>
        <a:graphic>
          <a:graphicData uri="http://schemas.openxmlformats.org/presentationml/2006/ole">
            <p:oleObj spid="_x0000_s19460" name="Equation" r:id="rId5" imgW="914400" imgH="203040" progId="Equation.DSMT4">
              <p:embed/>
            </p:oleObj>
          </a:graphicData>
        </a:graphic>
      </p:graphicFrame>
      <p:graphicFrame>
        <p:nvGraphicFramePr>
          <p:cNvPr id="18437" name="Object 7"/>
          <p:cNvGraphicFramePr>
            <a:graphicFrameLocks noChangeAspect="1"/>
          </p:cNvGraphicFramePr>
          <p:nvPr/>
        </p:nvGraphicFramePr>
        <p:xfrm>
          <a:off x="3762375" y="5029200"/>
          <a:ext cx="1201738" cy="514350"/>
        </p:xfrm>
        <a:graphic>
          <a:graphicData uri="http://schemas.openxmlformats.org/presentationml/2006/ole">
            <p:oleObj spid="_x0000_s19461" name="Equation" r:id="rId6" imgW="533160" imgH="228600" progId="Equation.DSMT4">
              <p:embed/>
            </p:oleObj>
          </a:graphicData>
        </a:graphic>
      </p:graphicFrame>
      <p:sp>
        <p:nvSpPr>
          <p:cNvPr id="19464" name="Segnaposto numero diapositiva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BBAB671-B0A0-426D-81F2-514390668D89}" type="slidenum">
              <a:rPr lang="it-IT" smtClean="0">
                <a:ea typeface="MS PGothic" pitchFamily="34" charset="-128"/>
              </a:rPr>
              <a:pPr/>
              <a:t>34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Gas ideale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4462463" cy="45196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Prendiamo </a:t>
            </a:r>
            <a:r>
              <a:rPr lang="it-IT" sz="2800" i="1" smtClean="0"/>
              <a:t>n</a:t>
            </a:r>
            <a:r>
              <a:rPr lang="it-IT" sz="2800" smtClean="0"/>
              <a:t> moli di gas in condizioni normali, con pressione, temperatura e volume </a:t>
            </a:r>
            <a:r>
              <a:rPr lang="it-IT" sz="2800" i="1" smtClean="0"/>
              <a:t>p</a:t>
            </a:r>
            <a:r>
              <a:rPr lang="it-IT" sz="2800" i="1" baseline="-25000" smtClean="0"/>
              <a:t>0</a:t>
            </a:r>
            <a:r>
              <a:rPr lang="it-IT" sz="2800" i="1" smtClean="0"/>
              <a:t>, T</a:t>
            </a:r>
            <a:r>
              <a:rPr lang="it-IT" sz="2800" i="1" baseline="-25000" smtClean="0"/>
              <a:t>0</a:t>
            </a:r>
            <a:r>
              <a:rPr lang="it-IT" sz="2800" i="1" smtClean="0"/>
              <a:t>, V</a:t>
            </a:r>
            <a:r>
              <a:rPr lang="it-IT" sz="2800" i="1" baseline="-25000" smtClean="0"/>
              <a:t>0</a:t>
            </a:r>
            <a:r>
              <a:rPr lang="it-IT" sz="2800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Cambiamo due di queste variabili, per esempio pressione e volume, facendo loro assumerei valori finali </a:t>
            </a:r>
            <a:r>
              <a:rPr lang="it-IT" sz="2800" i="1" smtClean="0"/>
              <a:t>p</a:t>
            </a:r>
            <a:r>
              <a:rPr lang="it-IT" sz="2800" smtClean="0"/>
              <a:t> e </a:t>
            </a:r>
            <a:r>
              <a:rPr lang="it-IT" sz="2800" i="1" smtClean="0"/>
              <a:t>V</a:t>
            </a:r>
            <a:endParaRPr lang="it-IT" sz="2800" smtClean="0"/>
          </a:p>
        </p:txBody>
      </p:sp>
      <p:sp>
        <p:nvSpPr>
          <p:cNvPr id="71684" name="Line 4"/>
          <p:cNvSpPr>
            <a:spLocks noChangeShapeType="1"/>
          </p:cNvSpPr>
          <p:nvPr/>
        </p:nvSpPr>
        <p:spPr bwMode="auto">
          <a:xfrm flipV="1">
            <a:off x="5867400" y="2065338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1685" name="Line 5"/>
          <p:cNvSpPr>
            <a:spLocks noChangeShapeType="1"/>
          </p:cNvSpPr>
          <p:nvPr/>
        </p:nvSpPr>
        <p:spPr bwMode="auto">
          <a:xfrm>
            <a:off x="5867400" y="4275138"/>
            <a:ext cx="274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1686" name="Oval 6"/>
          <p:cNvSpPr>
            <a:spLocks noChangeArrowheads="1"/>
          </p:cNvSpPr>
          <p:nvPr/>
        </p:nvSpPr>
        <p:spPr bwMode="auto">
          <a:xfrm>
            <a:off x="6589713" y="2559050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687" name="Oval 7"/>
          <p:cNvSpPr>
            <a:spLocks noChangeArrowheads="1"/>
          </p:cNvSpPr>
          <p:nvPr/>
        </p:nvSpPr>
        <p:spPr bwMode="auto">
          <a:xfrm>
            <a:off x="7756525" y="3100388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688" name="Line 8"/>
          <p:cNvSpPr>
            <a:spLocks noChangeShapeType="1"/>
          </p:cNvSpPr>
          <p:nvPr/>
        </p:nvSpPr>
        <p:spPr bwMode="auto">
          <a:xfrm>
            <a:off x="6621463" y="2598738"/>
            <a:ext cx="0" cy="1676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1689" name="Line 9"/>
          <p:cNvSpPr>
            <a:spLocks noChangeShapeType="1"/>
          </p:cNvSpPr>
          <p:nvPr/>
        </p:nvSpPr>
        <p:spPr bwMode="auto">
          <a:xfrm>
            <a:off x="7772400" y="3208338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1690" name="Line 10"/>
          <p:cNvSpPr>
            <a:spLocks noChangeShapeType="1"/>
          </p:cNvSpPr>
          <p:nvPr/>
        </p:nvSpPr>
        <p:spPr bwMode="auto">
          <a:xfrm flipH="1">
            <a:off x="5867400" y="2598738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1691" name="Line 11"/>
          <p:cNvSpPr>
            <a:spLocks noChangeShapeType="1"/>
          </p:cNvSpPr>
          <p:nvPr/>
        </p:nvSpPr>
        <p:spPr bwMode="auto">
          <a:xfrm flipH="1">
            <a:off x="5867400" y="3132138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1692" name="Text Box 13"/>
          <p:cNvSpPr txBox="1">
            <a:spLocks noChangeArrowheads="1"/>
          </p:cNvSpPr>
          <p:nvPr/>
        </p:nvSpPr>
        <p:spPr bwMode="auto">
          <a:xfrm>
            <a:off x="5470525" y="2333625"/>
            <a:ext cx="466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/>
              <a:t>p</a:t>
            </a:r>
            <a:r>
              <a:rPr lang="it-IT" i="1" baseline="-25000"/>
              <a:t>0</a:t>
            </a:r>
            <a:endParaRPr lang="it-IT" i="1"/>
          </a:p>
        </p:txBody>
      </p:sp>
      <p:sp>
        <p:nvSpPr>
          <p:cNvPr id="71693" name="Text Box 14"/>
          <p:cNvSpPr txBox="1">
            <a:spLocks noChangeArrowheads="1"/>
          </p:cNvSpPr>
          <p:nvPr/>
        </p:nvSpPr>
        <p:spPr bwMode="auto">
          <a:xfrm>
            <a:off x="6400800" y="4314825"/>
            <a:ext cx="500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/>
              <a:t>V</a:t>
            </a:r>
            <a:r>
              <a:rPr lang="it-IT" i="1" baseline="-25000"/>
              <a:t>0</a:t>
            </a:r>
            <a:endParaRPr lang="it-IT" i="1"/>
          </a:p>
        </p:txBody>
      </p:sp>
      <p:sp>
        <p:nvSpPr>
          <p:cNvPr id="71694" name="Text Box 15"/>
          <p:cNvSpPr txBox="1">
            <a:spLocks noChangeArrowheads="1"/>
          </p:cNvSpPr>
          <p:nvPr/>
        </p:nvSpPr>
        <p:spPr bwMode="auto">
          <a:xfrm>
            <a:off x="5486400" y="2895600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/>
              <a:t>p</a:t>
            </a:r>
          </a:p>
        </p:txBody>
      </p:sp>
      <p:sp>
        <p:nvSpPr>
          <p:cNvPr id="71695" name="Text Box 16"/>
          <p:cNvSpPr txBox="1">
            <a:spLocks noChangeArrowheads="1"/>
          </p:cNvSpPr>
          <p:nvPr/>
        </p:nvSpPr>
        <p:spPr bwMode="auto">
          <a:xfrm>
            <a:off x="7577138" y="43434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i="1"/>
              <a:t>V</a:t>
            </a:r>
          </a:p>
        </p:txBody>
      </p:sp>
      <p:sp>
        <p:nvSpPr>
          <p:cNvPr id="71696" name="Text Box 17"/>
          <p:cNvSpPr txBox="1">
            <a:spLocks noChangeArrowheads="1"/>
          </p:cNvSpPr>
          <p:nvPr/>
        </p:nvSpPr>
        <p:spPr bwMode="auto">
          <a:xfrm>
            <a:off x="6705600" y="2286000"/>
            <a:ext cx="268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I</a:t>
            </a:r>
          </a:p>
        </p:txBody>
      </p:sp>
      <p:sp>
        <p:nvSpPr>
          <p:cNvPr id="71697" name="Text Box 18"/>
          <p:cNvSpPr txBox="1">
            <a:spLocks noChangeArrowheads="1"/>
          </p:cNvSpPr>
          <p:nvPr/>
        </p:nvSpPr>
        <p:spPr bwMode="auto">
          <a:xfrm>
            <a:off x="7924800" y="2971800"/>
            <a:ext cx="369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F</a:t>
            </a:r>
          </a:p>
        </p:txBody>
      </p:sp>
      <p:sp>
        <p:nvSpPr>
          <p:cNvPr id="71698" name="Segnaposto numero diapositiva 1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EA989D6-5DE1-479D-9BEE-F707E49D5B1C}" type="slidenum">
              <a:rPr lang="it-IT" smtClean="0">
                <a:ea typeface="MS PGothic" pitchFamily="34" charset="-128"/>
              </a:rPr>
              <a:pPr/>
              <a:t>35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 </a:t>
            </a:r>
          </a:p>
        </p:txBody>
      </p:sp>
      <p:sp>
        <p:nvSpPr>
          <p:cNvPr id="194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76400"/>
            <a:ext cx="4953000" cy="4724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700" smtClean="0"/>
              <a:t>Questa trasformazione si può fare in infiniti modi diversi.</a:t>
            </a:r>
          </a:p>
          <a:p>
            <a:pPr eaLnBrk="1" hangingPunct="1">
              <a:lnSpc>
                <a:spcPct val="90000"/>
              </a:lnSpc>
            </a:pPr>
            <a:r>
              <a:rPr lang="it-IT" sz="2700" smtClean="0"/>
              <a:t>Scegliamo il seguente: a volume costante passiamo dal punto </a:t>
            </a:r>
            <a:r>
              <a:rPr lang="it-IT" sz="2700" i="1" smtClean="0"/>
              <a:t>I</a:t>
            </a:r>
            <a:r>
              <a:rPr lang="it-IT" sz="2700" smtClean="0"/>
              <a:t> al punto </a:t>
            </a:r>
            <a:r>
              <a:rPr lang="it-IT" sz="2700" i="1" smtClean="0"/>
              <a:t>M</a:t>
            </a:r>
            <a:r>
              <a:rPr lang="it-IT" sz="2700" smtClean="0"/>
              <a:t> Applicando le leggi di Volta troviamo:</a:t>
            </a:r>
          </a:p>
          <a:p>
            <a:pPr eaLnBrk="1" hangingPunct="1">
              <a:lnSpc>
                <a:spcPct val="90000"/>
              </a:lnSpc>
            </a:pPr>
            <a:r>
              <a:rPr lang="it-IT" sz="2700" smtClean="0"/>
              <a:t>Poi a pressione costante passiamo da </a:t>
            </a:r>
            <a:r>
              <a:rPr lang="it-IT" sz="2700" i="1" smtClean="0"/>
              <a:t>M</a:t>
            </a:r>
            <a:r>
              <a:rPr lang="it-IT" sz="2700" smtClean="0"/>
              <a:t> a </a:t>
            </a:r>
            <a:r>
              <a:rPr lang="it-IT" sz="2700" i="1" smtClean="0"/>
              <a:t>F</a:t>
            </a:r>
            <a:r>
              <a:rPr lang="it-IT" sz="2700" smtClean="0"/>
              <a:t> Applicando di nuovo le leggi di Volta:</a:t>
            </a:r>
          </a:p>
        </p:txBody>
      </p:sp>
      <p:grpSp>
        <p:nvGrpSpPr>
          <p:cNvPr id="20488" name="Group 26"/>
          <p:cNvGrpSpPr>
            <a:grpSpLocks/>
          </p:cNvGrpSpPr>
          <p:nvPr/>
        </p:nvGrpSpPr>
        <p:grpSpPr bwMode="auto">
          <a:xfrm>
            <a:off x="5470525" y="1295400"/>
            <a:ext cx="3140075" cy="2743200"/>
            <a:chOff x="3446" y="1296"/>
            <a:chExt cx="1978" cy="1728"/>
          </a:xfrm>
        </p:grpSpPr>
        <p:grpSp>
          <p:nvGrpSpPr>
            <p:cNvPr id="20491" name="Group 4"/>
            <p:cNvGrpSpPr>
              <a:grpSpLocks/>
            </p:cNvGrpSpPr>
            <p:nvPr/>
          </p:nvGrpSpPr>
          <p:grpSpPr bwMode="auto">
            <a:xfrm>
              <a:off x="3696" y="1296"/>
              <a:ext cx="1728" cy="1392"/>
              <a:chOff x="3696" y="1296"/>
              <a:chExt cx="1728" cy="1392"/>
            </a:xfrm>
          </p:grpSpPr>
          <p:sp>
            <p:nvSpPr>
              <p:cNvPr id="20501" name="Line 5"/>
              <p:cNvSpPr>
                <a:spLocks noChangeShapeType="1"/>
              </p:cNvSpPr>
              <p:nvPr/>
            </p:nvSpPr>
            <p:spPr bwMode="auto">
              <a:xfrm flipV="1">
                <a:off x="3696" y="1296"/>
                <a:ext cx="0" cy="139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0502" name="Line 6"/>
              <p:cNvSpPr>
                <a:spLocks noChangeShapeType="1"/>
              </p:cNvSpPr>
              <p:nvPr/>
            </p:nvSpPr>
            <p:spPr bwMode="auto">
              <a:xfrm>
                <a:off x="3696" y="2688"/>
                <a:ext cx="17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0503" name="Oval 7"/>
              <p:cNvSpPr>
                <a:spLocks noChangeArrowheads="1"/>
              </p:cNvSpPr>
              <p:nvPr/>
            </p:nvSpPr>
            <p:spPr bwMode="auto">
              <a:xfrm>
                <a:off x="4176" y="163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04" name="Oval 8"/>
              <p:cNvSpPr>
                <a:spLocks noChangeArrowheads="1"/>
              </p:cNvSpPr>
              <p:nvPr/>
            </p:nvSpPr>
            <p:spPr bwMode="auto">
              <a:xfrm>
                <a:off x="4896" y="196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05" name="Line 9"/>
              <p:cNvSpPr>
                <a:spLocks noChangeShapeType="1"/>
              </p:cNvSpPr>
              <p:nvPr/>
            </p:nvSpPr>
            <p:spPr bwMode="auto">
              <a:xfrm>
                <a:off x="4176" y="1632"/>
                <a:ext cx="0" cy="10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0506" name="Line 10"/>
              <p:cNvSpPr>
                <a:spLocks noChangeShapeType="1"/>
              </p:cNvSpPr>
              <p:nvPr/>
            </p:nvSpPr>
            <p:spPr bwMode="auto">
              <a:xfrm>
                <a:off x="4896" y="2016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0507" name="Line 11"/>
              <p:cNvSpPr>
                <a:spLocks noChangeShapeType="1"/>
              </p:cNvSpPr>
              <p:nvPr/>
            </p:nvSpPr>
            <p:spPr bwMode="auto">
              <a:xfrm flipH="1">
                <a:off x="3696" y="1632"/>
                <a:ext cx="48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0508" name="Line 12"/>
              <p:cNvSpPr>
                <a:spLocks noChangeShapeType="1"/>
              </p:cNvSpPr>
              <p:nvPr/>
            </p:nvSpPr>
            <p:spPr bwMode="auto">
              <a:xfrm flipH="1">
                <a:off x="3696" y="1968"/>
                <a:ext cx="12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20492" name="Text Box 13"/>
            <p:cNvSpPr txBox="1">
              <a:spLocks noChangeArrowheads="1"/>
            </p:cNvSpPr>
            <p:nvPr/>
          </p:nvSpPr>
          <p:spPr bwMode="auto">
            <a:xfrm>
              <a:off x="3446" y="1470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/>
                <a:t>p</a:t>
              </a:r>
              <a:r>
                <a:rPr lang="it-IT" i="1" baseline="-25000"/>
                <a:t>0</a:t>
              </a:r>
              <a:endParaRPr lang="it-IT" i="1"/>
            </a:p>
          </p:txBody>
        </p:sp>
        <p:sp>
          <p:nvSpPr>
            <p:cNvPr id="20493" name="Text Box 14"/>
            <p:cNvSpPr txBox="1">
              <a:spLocks noChangeArrowheads="1"/>
            </p:cNvSpPr>
            <p:nvPr/>
          </p:nvSpPr>
          <p:spPr bwMode="auto">
            <a:xfrm>
              <a:off x="4032" y="2718"/>
              <a:ext cx="31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/>
                <a:t>V</a:t>
              </a:r>
              <a:r>
                <a:rPr lang="it-IT" i="1" baseline="-25000"/>
                <a:t>0</a:t>
              </a:r>
              <a:endParaRPr lang="it-IT" i="1"/>
            </a:p>
          </p:txBody>
        </p:sp>
        <p:sp>
          <p:nvSpPr>
            <p:cNvPr id="20494" name="Text Box 15"/>
            <p:cNvSpPr txBox="1">
              <a:spLocks noChangeArrowheads="1"/>
            </p:cNvSpPr>
            <p:nvPr/>
          </p:nvSpPr>
          <p:spPr bwMode="auto">
            <a:xfrm>
              <a:off x="3456" y="1824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/>
                <a:t>p</a:t>
              </a:r>
            </a:p>
          </p:txBody>
        </p:sp>
        <p:sp>
          <p:nvSpPr>
            <p:cNvPr id="20495" name="Text Box 16"/>
            <p:cNvSpPr txBox="1">
              <a:spLocks noChangeArrowheads="1"/>
            </p:cNvSpPr>
            <p:nvPr/>
          </p:nvSpPr>
          <p:spPr bwMode="auto">
            <a:xfrm>
              <a:off x="4773" y="2736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i="1"/>
                <a:t>V</a:t>
              </a:r>
            </a:p>
          </p:txBody>
        </p:sp>
        <p:sp>
          <p:nvSpPr>
            <p:cNvPr id="20496" name="Text Box 17"/>
            <p:cNvSpPr txBox="1">
              <a:spLocks noChangeArrowheads="1"/>
            </p:cNvSpPr>
            <p:nvPr/>
          </p:nvSpPr>
          <p:spPr bwMode="auto">
            <a:xfrm>
              <a:off x="4224" y="1440"/>
              <a:ext cx="16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I</a:t>
              </a:r>
            </a:p>
          </p:txBody>
        </p:sp>
        <p:sp>
          <p:nvSpPr>
            <p:cNvPr id="20497" name="Text Box 18"/>
            <p:cNvSpPr txBox="1">
              <a:spLocks noChangeArrowheads="1"/>
            </p:cNvSpPr>
            <p:nvPr/>
          </p:nvSpPr>
          <p:spPr bwMode="auto">
            <a:xfrm>
              <a:off x="3888" y="2016"/>
              <a:ext cx="2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M</a:t>
              </a:r>
            </a:p>
          </p:txBody>
        </p:sp>
        <p:sp>
          <p:nvSpPr>
            <p:cNvPr id="20498" name="Text Box 19"/>
            <p:cNvSpPr txBox="1">
              <a:spLocks noChangeArrowheads="1"/>
            </p:cNvSpPr>
            <p:nvPr/>
          </p:nvSpPr>
          <p:spPr bwMode="auto">
            <a:xfrm>
              <a:off x="4992" y="1872"/>
              <a:ext cx="23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F</a:t>
              </a:r>
            </a:p>
          </p:txBody>
        </p:sp>
        <p:sp>
          <p:nvSpPr>
            <p:cNvPr id="20499" name="Line 20"/>
            <p:cNvSpPr>
              <a:spLocks noChangeShapeType="1"/>
            </p:cNvSpPr>
            <p:nvPr/>
          </p:nvSpPr>
          <p:spPr bwMode="auto">
            <a:xfrm>
              <a:off x="4128" y="1632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0500" name="Line 21"/>
            <p:cNvSpPr>
              <a:spLocks noChangeShapeType="1"/>
            </p:cNvSpPr>
            <p:nvPr/>
          </p:nvSpPr>
          <p:spPr bwMode="auto">
            <a:xfrm>
              <a:off x="4176" y="201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graphicFrame>
        <p:nvGraphicFramePr>
          <p:cNvPr id="19458" name="Object 22"/>
          <p:cNvGraphicFramePr>
            <a:graphicFrameLocks noChangeAspect="1"/>
          </p:cNvGraphicFramePr>
          <p:nvPr/>
        </p:nvGraphicFramePr>
        <p:xfrm>
          <a:off x="5364163" y="4365625"/>
          <a:ext cx="1116012" cy="400050"/>
        </p:xfrm>
        <a:graphic>
          <a:graphicData uri="http://schemas.openxmlformats.org/presentationml/2006/ole">
            <p:oleObj spid="_x0000_s20482" name="Equazione" r:id="rId3" imgW="495300" imgH="177800" progId="Equation.3">
              <p:embed/>
            </p:oleObj>
          </a:graphicData>
        </a:graphic>
      </p:graphicFrame>
      <p:graphicFrame>
        <p:nvGraphicFramePr>
          <p:cNvPr id="19459" name="Object 23"/>
          <p:cNvGraphicFramePr>
            <a:graphicFrameLocks noChangeAspect="1"/>
          </p:cNvGraphicFramePr>
          <p:nvPr/>
        </p:nvGraphicFramePr>
        <p:xfrm>
          <a:off x="7092950" y="4149725"/>
          <a:ext cx="1687513" cy="914400"/>
        </p:xfrm>
        <a:graphic>
          <a:graphicData uri="http://schemas.openxmlformats.org/presentationml/2006/ole">
            <p:oleObj spid="_x0000_s20483" name="Equazione" r:id="rId4" imgW="749300" imgH="406400" progId="Equation.3">
              <p:embed/>
            </p:oleObj>
          </a:graphicData>
        </a:graphic>
      </p:graphicFrame>
      <p:graphicFrame>
        <p:nvGraphicFramePr>
          <p:cNvPr id="19460" name="Object 24"/>
          <p:cNvGraphicFramePr>
            <a:graphicFrameLocks noChangeAspect="1"/>
          </p:cNvGraphicFramePr>
          <p:nvPr/>
        </p:nvGraphicFramePr>
        <p:xfrm>
          <a:off x="5513388" y="5791200"/>
          <a:ext cx="1030287" cy="400050"/>
        </p:xfrm>
        <a:graphic>
          <a:graphicData uri="http://schemas.openxmlformats.org/presentationml/2006/ole">
            <p:oleObj spid="_x0000_s20484" name="Equazione" r:id="rId5" imgW="457200" imgH="177800" progId="Equation.3">
              <p:embed/>
            </p:oleObj>
          </a:graphicData>
        </a:graphic>
      </p:graphicFrame>
      <p:graphicFrame>
        <p:nvGraphicFramePr>
          <p:cNvPr id="19461" name="Object 25"/>
          <p:cNvGraphicFramePr>
            <a:graphicFrameLocks noChangeAspect="1"/>
          </p:cNvGraphicFramePr>
          <p:nvPr/>
        </p:nvGraphicFramePr>
        <p:xfrm>
          <a:off x="7235825" y="5589588"/>
          <a:ext cx="1573213" cy="914400"/>
        </p:xfrm>
        <a:graphic>
          <a:graphicData uri="http://schemas.openxmlformats.org/presentationml/2006/ole">
            <p:oleObj spid="_x0000_s20485" name="Equazione" r:id="rId6" imgW="698500" imgH="406400" progId="Equation.3">
              <p:embed/>
            </p:oleObj>
          </a:graphicData>
        </a:graphic>
      </p:graphicFrame>
      <p:sp>
        <p:nvSpPr>
          <p:cNvPr id="20489" name="Rectangle 27"/>
          <p:cNvSpPr>
            <a:spLocks noChangeArrowheads="1"/>
          </p:cNvSpPr>
          <p:nvPr/>
        </p:nvSpPr>
        <p:spPr bwMode="auto">
          <a:xfrm>
            <a:off x="838200" y="457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it-IT" sz="4400">
                <a:solidFill>
                  <a:schemeClr val="tx2"/>
                </a:solidFill>
              </a:rPr>
              <a:t>Gas ideale</a:t>
            </a:r>
          </a:p>
        </p:txBody>
      </p:sp>
      <p:sp>
        <p:nvSpPr>
          <p:cNvPr id="20490" name="Segnaposto numero diapositiva 2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2EC65AD-7EC8-44C9-8908-8718AEAE12FB}" type="slidenum">
              <a:rPr lang="it-IT" smtClean="0">
                <a:ea typeface="MS PGothic" pitchFamily="34" charset="-128"/>
              </a:rPr>
              <a:pPr/>
              <a:t>36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Equazione di stato del gas ideale</a:t>
            </a:r>
          </a:p>
        </p:txBody>
      </p:sp>
      <p:sp>
        <p:nvSpPr>
          <p:cNvPr id="2048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844675"/>
            <a:ext cx="8424862" cy="4752975"/>
          </a:xfrm>
        </p:spPr>
        <p:txBody>
          <a:bodyPr/>
          <a:lstStyle/>
          <a:p>
            <a:pPr eaLnBrk="1" hangingPunct="1"/>
            <a:r>
              <a:rPr lang="it-IT" sz="2400" smtClean="0"/>
              <a:t>Moltiplicando membro a membro le due ultime equazioni e tenendo conto delle due precedenti, otteniamo:</a:t>
            </a:r>
          </a:p>
          <a:p>
            <a:pPr eaLnBrk="1" hangingPunct="1"/>
            <a:endParaRPr lang="it-IT" sz="2400" smtClean="0"/>
          </a:p>
          <a:p>
            <a:pPr eaLnBrk="1" hangingPunct="1"/>
            <a:endParaRPr lang="it-IT" sz="2400" smtClean="0"/>
          </a:p>
          <a:p>
            <a:pPr eaLnBrk="1" hangingPunct="1"/>
            <a:r>
              <a:rPr lang="it-IT" sz="2400" smtClean="0"/>
              <a:t>E quindi: </a:t>
            </a:r>
          </a:p>
          <a:p>
            <a:pPr eaLnBrk="1" hangingPunct="1"/>
            <a:endParaRPr lang="it-IT" sz="2400" smtClean="0"/>
          </a:p>
          <a:p>
            <a:pPr eaLnBrk="1" hangingPunct="1"/>
            <a:endParaRPr lang="it-IT" sz="2400" smtClean="0"/>
          </a:p>
          <a:p>
            <a:pPr eaLnBrk="1" hangingPunct="1"/>
            <a:r>
              <a:rPr lang="it-IT" sz="2400" smtClean="0"/>
              <a:t>Essendo </a:t>
            </a:r>
          </a:p>
          <a:p>
            <a:pPr eaLnBrk="1" hangingPunct="1"/>
            <a:endParaRPr lang="it-IT" sz="2400" smtClean="0"/>
          </a:p>
          <a:p>
            <a:pPr eaLnBrk="1" hangingPunct="1"/>
            <a:endParaRPr lang="it-IT" sz="2400" smtClean="0"/>
          </a:p>
        </p:txBody>
      </p:sp>
      <p:graphicFrame>
        <p:nvGraphicFramePr>
          <p:cNvPr id="20482" name="Object 4"/>
          <p:cNvGraphicFramePr>
            <a:graphicFrameLocks noChangeAspect="1"/>
          </p:cNvGraphicFramePr>
          <p:nvPr/>
        </p:nvGraphicFramePr>
        <p:xfrm>
          <a:off x="1908175" y="2601913"/>
          <a:ext cx="5545138" cy="971550"/>
        </p:xfrm>
        <a:graphic>
          <a:graphicData uri="http://schemas.openxmlformats.org/presentationml/2006/ole">
            <p:oleObj spid="_x0000_s21506" name="Equation" r:id="rId3" imgW="2463480" imgH="431640" progId="Equation.3">
              <p:embed/>
            </p:oleObj>
          </a:graphicData>
        </a:graphic>
      </p:graphicFrame>
      <p:graphicFrame>
        <p:nvGraphicFramePr>
          <p:cNvPr id="20484" name="Object 6"/>
          <p:cNvGraphicFramePr>
            <a:graphicFrameLocks noChangeAspect="1"/>
          </p:cNvGraphicFramePr>
          <p:nvPr>
            <p:ph sz="half" idx="2"/>
          </p:nvPr>
        </p:nvGraphicFramePr>
        <p:xfrm>
          <a:off x="5310188" y="5589588"/>
          <a:ext cx="1370012" cy="950912"/>
        </p:xfrm>
        <a:graphic>
          <a:graphicData uri="http://schemas.openxmlformats.org/presentationml/2006/ole">
            <p:oleObj spid="_x0000_s21507" name="Equation" r:id="rId4" imgW="622080" imgH="431640" progId="Equation.DSMT4">
              <p:embed/>
            </p:oleObj>
          </a:graphicData>
        </a:graphic>
      </p:graphicFrame>
      <p:sp>
        <p:nvSpPr>
          <p:cNvPr id="21513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D923FCA-14D7-4D79-B87E-C9ED6E5DB246}" type="slidenum">
              <a:rPr lang="it-IT" smtClean="0">
                <a:ea typeface="MS PGothic" pitchFamily="34" charset="-128"/>
              </a:rPr>
              <a:pPr/>
              <a:t>37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20488" name="Object 4"/>
          <p:cNvGraphicFramePr>
            <a:graphicFrameLocks noChangeAspect="1"/>
          </p:cNvGraphicFramePr>
          <p:nvPr/>
        </p:nvGraphicFramePr>
        <p:xfrm>
          <a:off x="3132138" y="3789363"/>
          <a:ext cx="3144837" cy="971550"/>
        </p:xfrm>
        <a:graphic>
          <a:graphicData uri="http://schemas.openxmlformats.org/presentationml/2006/ole">
            <p:oleObj spid="_x0000_s21508" name="Equation" r:id="rId5" imgW="1396800" imgH="431640" progId="Equation.DSMT4">
              <p:embed/>
            </p:oleObj>
          </a:graphicData>
        </a:graphic>
      </p:graphicFrame>
      <p:graphicFrame>
        <p:nvGraphicFramePr>
          <p:cNvPr id="20490" name="Object 10"/>
          <p:cNvGraphicFramePr>
            <a:graphicFrameLocks noChangeAspect="1"/>
          </p:cNvGraphicFramePr>
          <p:nvPr/>
        </p:nvGraphicFramePr>
        <p:xfrm>
          <a:off x="2124075" y="4868863"/>
          <a:ext cx="1163638" cy="504825"/>
        </p:xfrm>
        <a:graphic>
          <a:graphicData uri="http://schemas.openxmlformats.org/presentationml/2006/ole">
            <p:oleObj spid="_x0000_s21509" name="Equation" r:id="rId6" imgW="571320" imgH="228600" progId="Equation.DSMT4">
              <p:embed/>
            </p:oleObj>
          </a:graphicData>
        </a:graphic>
      </p:graphicFrame>
      <p:graphicFrame>
        <p:nvGraphicFramePr>
          <p:cNvPr id="20491" name="Object 4"/>
          <p:cNvGraphicFramePr>
            <a:graphicFrameLocks noChangeAspect="1"/>
          </p:cNvGraphicFramePr>
          <p:nvPr/>
        </p:nvGraphicFramePr>
        <p:xfrm>
          <a:off x="900113" y="5589588"/>
          <a:ext cx="3716337" cy="971550"/>
        </p:xfrm>
        <a:graphic>
          <a:graphicData uri="http://schemas.openxmlformats.org/presentationml/2006/ole">
            <p:oleObj spid="_x0000_s21510" name="Equation" r:id="rId7" imgW="1650960" imgH="43164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763000" cy="1143000"/>
          </a:xfrm>
        </p:spPr>
        <p:txBody>
          <a:bodyPr/>
          <a:lstStyle/>
          <a:p>
            <a:pPr eaLnBrk="1" hangingPunct="1"/>
            <a:r>
              <a:rPr lang="it-IT" smtClean="0"/>
              <a:t>Costante dei gas </a:t>
            </a:r>
            <a:r>
              <a:rPr lang="it-IT" i="1" smtClean="0"/>
              <a:t>R</a:t>
            </a:r>
            <a:endParaRPr lang="it-IT" smtClean="0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mtClean="0"/>
              <a:t>Alla temperatura del ghiaccio fondente, </a:t>
            </a:r>
            <a:r>
              <a:rPr lang="it-IT" i="1" smtClean="0"/>
              <a:t>T=273,15 K,</a:t>
            </a:r>
            <a:r>
              <a:rPr lang="it-IT" smtClean="0"/>
              <a:t> e alla pressione di un’atmosfera, </a:t>
            </a:r>
            <a:r>
              <a:rPr lang="it-IT" i="1" smtClean="0"/>
              <a:t>p=1,0136x10</a:t>
            </a:r>
            <a:r>
              <a:rPr lang="it-IT" i="1" baseline="30000" smtClean="0"/>
              <a:t>5</a:t>
            </a:r>
            <a:r>
              <a:rPr lang="it-IT" i="1" smtClean="0"/>
              <a:t> N/m</a:t>
            </a:r>
            <a:r>
              <a:rPr lang="it-IT" i="1" baseline="30000" smtClean="0"/>
              <a:t>2</a:t>
            </a:r>
            <a:r>
              <a:rPr lang="it-IT" smtClean="0"/>
              <a:t>, ogni mole gassosa occupa un volume </a:t>
            </a:r>
            <a:r>
              <a:rPr lang="it-IT" i="1" smtClean="0"/>
              <a:t>V</a:t>
            </a:r>
            <a:r>
              <a:rPr lang="it-IT" i="1" baseline="-25000" smtClean="0"/>
              <a:t>m</a:t>
            </a:r>
            <a:r>
              <a:rPr lang="it-IT" i="1" smtClean="0"/>
              <a:t>=22,414 dm</a:t>
            </a:r>
            <a:r>
              <a:rPr lang="it-IT" i="1" baseline="30000" smtClean="0"/>
              <a:t>3</a:t>
            </a:r>
            <a:r>
              <a:rPr lang="it-IT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it-IT" smtClean="0"/>
              <a:t>La costante </a:t>
            </a:r>
            <a:r>
              <a:rPr lang="it-IT" i="1" smtClean="0"/>
              <a:t>R</a:t>
            </a:r>
            <a:r>
              <a:rPr lang="it-IT" smtClean="0"/>
              <a:t> vale dunque</a:t>
            </a:r>
          </a:p>
        </p:txBody>
      </p:sp>
      <p:graphicFrame>
        <p:nvGraphicFramePr>
          <p:cNvPr id="21506" name="Object 5"/>
          <p:cNvGraphicFramePr>
            <a:graphicFrameLocks noChangeAspect="1"/>
          </p:cNvGraphicFramePr>
          <p:nvPr/>
        </p:nvGraphicFramePr>
        <p:xfrm>
          <a:off x="1071563" y="5072063"/>
          <a:ext cx="7348537" cy="1039812"/>
        </p:xfrm>
        <a:graphic>
          <a:graphicData uri="http://schemas.openxmlformats.org/presentationml/2006/ole">
            <p:oleObj spid="_x0000_s22530" name="Equation" r:id="rId3" imgW="3187440" imgH="457200" progId="Equation.DSMT4">
              <p:embed/>
            </p:oleObj>
          </a:graphicData>
        </a:graphic>
      </p:graphicFrame>
      <p:sp>
        <p:nvSpPr>
          <p:cNvPr id="22533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4837F59-531E-4EE3-AD4B-8C6B0A449F0C}" type="slidenum">
              <a:rPr lang="it-IT" smtClean="0">
                <a:ea typeface="MS PGothic" pitchFamily="34" charset="-128"/>
              </a:rPr>
              <a:pPr/>
              <a:t>38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458200" cy="1143000"/>
          </a:xfrm>
        </p:spPr>
        <p:txBody>
          <a:bodyPr/>
          <a:lstStyle/>
          <a:p>
            <a:pPr eaLnBrk="1" hangingPunct="1"/>
            <a:r>
              <a:rPr lang="it-IT" smtClean="0"/>
              <a:t>Equazione di stato del gas ideale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600" smtClean="0"/>
              <a:t>La legge risulta in tutta generalità:</a:t>
            </a:r>
          </a:p>
          <a:p>
            <a:pPr eaLnBrk="1" hangingPunct="1"/>
            <a:endParaRPr lang="it-IT" sz="2600" smtClean="0"/>
          </a:p>
          <a:p>
            <a:pPr eaLnBrk="1" hangingPunct="1"/>
            <a:r>
              <a:rPr lang="it-IT" sz="2600" smtClean="0"/>
              <a:t>A temperatura costante, nel piano </a:t>
            </a:r>
            <a:r>
              <a:rPr lang="it-IT" sz="2600" i="1" smtClean="0"/>
              <a:t>p,V</a:t>
            </a:r>
            <a:r>
              <a:rPr lang="it-IT" sz="2600" smtClean="0"/>
              <a:t> questa legge è rappresentata da un’iperbole</a:t>
            </a:r>
          </a:p>
          <a:p>
            <a:pPr eaLnBrk="1" hangingPunct="1"/>
            <a:r>
              <a:rPr lang="it-IT" sz="2600" smtClean="0"/>
              <a:t>Per gas che non siano in condizioni di idealità, o per sostanze fluide omogenee ed isotrope, sussistono relazioni analoghe ma più complicate</a:t>
            </a:r>
          </a:p>
        </p:txBody>
      </p:sp>
      <p:graphicFrame>
        <p:nvGraphicFramePr>
          <p:cNvPr id="22530" name="Object 4"/>
          <p:cNvGraphicFramePr>
            <a:graphicFrameLocks noChangeAspect="1"/>
          </p:cNvGraphicFramePr>
          <p:nvPr/>
        </p:nvGraphicFramePr>
        <p:xfrm>
          <a:off x="3851275" y="2552700"/>
          <a:ext cx="1487488" cy="371475"/>
        </p:xfrm>
        <a:graphic>
          <a:graphicData uri="http://schemas.openxmlformats.org/presentationml/2006/ole">
            <p:oleObj spid="_x0000_s23554" name="Equazione" r:id="rId3" imgW="660400" imgH="165100" progId="Equation.3">
              <p:embed/>
            </p:oleObj>
          </a:graphicData>
        </a:graphic>
      </p:graphicFrame>
      <p:sp>
        <p:nvSpPr>
          <p:cNvPr id="23557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9B18B71-6725-4A8B-959C-199839D888FF}" type="slidenum">
              <a:rPr lang="it-IT" smtClean="0">
                <a:ea typeface="MS PGothic" pitchFamily="34" charset="-128"/>
              </a:rPr>
              <a:pPr/>
              <a:t>39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Calore 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800" smtClean="0"/>
              <a:t>Come abbiamo visto in precedenza, quando due corpi hanno la stessa temperatura, si constata sperimentalmente che essi </a:t>
            </a:r>
            <a:r>
              <a:rPr lang="it-IT" sz="2800" i="1" smtClean="0"/>
              <a:t>mantengono</a:t>
            </a:r>
            <a:r>
              <a:rPr lang="it-IT" sz="2800" smtClean="0"/>
              <a:t> questa temperatura, cioè essa non varia nel tempo</a:t>
            </a:r>
            <a:r>
              <a:rPr lang="it-IT" sz="2400" smtClean="0"/>
              <a:t> </a:t>
            </a:r>
          </a:p>
        </p:txBody>
      </p:sp>
      <p:sp>
        <p:nvSpPr>
          <p:cNvPr id="72708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7DABDF0-6304-4F48-9559-33A0186B63FF}" type="slidenum">
              <a:rPr lang="it-IT" smtClean="0">
                <a:ea typeface="MS PGothic" pitchFamily="34" charset="-128"/>
              </a:rPr>
              <a:pPr/>
              <a:t>40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Calore 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4648200"/>
          </a:xfrm>
        </p:spPr>
        <p:txBody>
          <a:bodyPr/>
          <a:lstStyle/>
          <a:p>
            <a:pPr eaLnBrk="1" hangingPunct="1"/>
            <a:r>
              <a:rPr lang="it-IT" sz="3000" smtClean="0"/>
              <a:t>Consideriamo due sistemi che si trovino ciascuno in uno stato di equilibrio, ciascuno con una propria temperatura, e mettiamoli in interazione fra loro</a:t>
            </a:r>
          </a:p>
          <a:p>
            <a:pPr eaLnBrk="1" hangingPunct="1"/>
            <a:r>
              <a:rPr lang="it-IT" sz="3000" smtClean="0"/>
              <a:t>Supponiamo inoltre che i sistemi </a:t>
            </a:r>
            <a:r>
              <a:rPr lang="it-IT" sz="3000" i="1" smtClean="0"/>
              <a:t>non abbiano interazione meccanica o chimica</a:t>
            </a:r>
            <a:r>
              <a:rPr lang="it-IT" sz="3000" smtClean="0"/>
              <a:t>, ad esempio separandoli con una parete immobile di materiale </a:t>
            </a:r>
            <a:r>
              <a:rPr lang="it-IT" sz="3000" i="1" smtClean="0">
                <a:solidFill>
                  <a:schemeClr val="accent2"/>
                </a:solidFill>
              </a:rPr>
              <a:t>opportuno</a:t>
            </a:r>
            <a:endParaRPr lang="it-IT" sz="2500" smtClean="0"/>
          </a:p>
        </p:txBody>
      </p:sp>
      <p:sp>
        <p:nvSpPr>
          <p:cNvPr id="7373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CC79E49-9859-4E0F-8A28-DA31C04B99B5}" type="slidenum">
              <a:rPr lang="it-IT" smtClean="0">
                <a:ea typeface="MS PGothic" pitchFamily="34" charset="-128"/>
              </a:rPr>
              <a:pPr/>
              <a:t>41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Calore 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381476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it-IT" sz="2500" smtClean="0"/>
              <a:t>Si osserva sperimentalmente che: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it-IT" sz="2500" smtClean="0"/>
              <a:t>i due sistemi cambiano il proprio stato ed evolvono </a:t>
            </a:r>
            <a:r>
              <a:rPr lang="it-IT" sz="2500" i="1" smtClean="0"/>
              <a:t>spontaneamente</a:t>
            </a:r>
            <a:r>
              <a:rPr lang="it-IT" sz="2500" smtClean="0"/>
              <a:t> verso un nuovo stato di equilibrio con un valore di temperatura comune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it-IT" sz="2500" smtClean="0"/>
              <a:t>Questa temperatura finale è generalmente intermedia tra le due iniziali (eccetto che per fenomeni che coinvolgono passaggi di stato)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it-IT" sz="2500" smtClean="0"/>
              <a:t>Vediamo alcuni risultati sperimentali</a:t>
            </a:r>
          </a:p>
        </p:txBody>
      </p:sp>
      <p:sp>
        <p:nvSpPr>
          <p:cNvPr id="74756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A4F2D1-11E4-4015-A1A4-BD197536BC28}" type="slidenum">
              <a:rPr lang="it-IT" smtClean="0">
                <a:ea typeface="MS PGothic" pitchFamily="34" charset="-128"/>
              </a:rPr>
              <a:pPr/>
              <a:t>42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Risultati empirici su temperatura equilibrio</a:t>
            </a:r>
          </a:p>
        </p:txBody>
      </p:sp>
      <p:sp>
        <p:nvSpPr>
          <p:cNvPr id="2458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E93B4B-0BD8-4E89-9205-531B525BF32C}" type="slidenum">
              <a:rPr lang="it-IT" smtClean="0">
                <a:ea typeface="MS PGothic" pitchFamily="34" charset="-128"/>
              </a:rPr>
              <a:pPr/>
              <a:t>43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24578" name="Object 4"/>
          <p:cNvGraphicFramePr>
            <a:graphicFrameLocks noChangeAspect="1"/>
          </p:cNvGraphicFramePr>
          <p:nvPr/>
        </p:nvGraphicFramePr>
        <p:xfrm>
          <a:off x="642938" y="2000250"/>
          <a:ext cx="1909762" cy="1000125"/>
        </p:xfrm>
        <a:graphic>
          <a:graphicData uri="http://schemas.openxmlformats.org/presentationml/2006/ole">
            <p:oleObj spid="_x0000_s24578" name="Equation" r:id="rId3" imgW="749160" imgH="393480" progId="Equation.DSMT4">
              <p:embed/>
            </p:oleObj>
          </a:graphicData>
        </a:graphic>
      </p:graphicFrame>
      <p:sp>
        <p:nvSpPr>
          <p:cNvPr id="24583" name="CasellaDiTesto 5"/>
          <p:cNvSpPr txBox="1">
            <a:spLocks noChangeArrowheads="1"/>
          </p:cNvSpPr>
          <p:nvPr/>
        </p:nvSpPr>
        <p:spPr bwMode="auto">
          <a:xfrm>
            <a:off x="3571875" y="2214563"/>
            <a:ext cx="5572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it-IT"/>
              <a:t>Stesse quantità della stessa sostanza</a:t>
            </a:r>
          </a:p>
        </p:txBody>
      </p:sp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357188" y="3214688"/>
          <a:ext cx="2654300" cy="1096962"/>
        </p:xfrm>
        <a:graphic>
          <a:graphicData uri="http://schemas.openxmlformats.org/presentationml/2006/ole">
            <p:oleObj spid="_x0000_s24579" name="Equation" r:id="rId4" imgW="1041120" imgH="431640" progId="Equation.DSMT4">
              <p:embed/>
            </p:oleObj>
          </a:graphicData>
        </a:graphic>
      </p:graphicFrame>
      <p:sp>
        <p:nvSpPr>
          <p:cNvPr id="24584" name="CasellaDiTesto 7"/>
          <p:cNvSpPr txBox="1">
            <a:spLocks noChangeArrowheads="1"/>
          </p:cNvSpPr>
          <p:nvPr/>
        </p:nvSpPr>
        <p:spPr bwMode="auto">
          <a:xfrm>
            <a:off x="3571875" y="3643313"/>
            <a:ext cx="5572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it-IT"/>
              <a:t>Diverse quantità della stessa sostanza</a:t>
            </a:r>
          </a:p>
        </p:txBody>
      </p:sp>
      <p:graphicFrame>
        <p:nvGraphicFramePr>
          <p:cNvPr id="24580" name="Object 4"/>
          <p:cNvGraphicFramePr>
            <a:graphicFrameLocks noChangeAspect="1"/>
          </p:cNvGraphicFramePr>
          <p:nvPr/>
        </p:nvGraphicFramePr>
        <p:xfrm>
          <a:off x="153988" y="4786313"/>
          <a:ext cx="3205162" cy="1096962"/>
        </p:xfrm>
        <a:graphic>
          <a:graphicData uri="http://schemas.openxmlformats.org/presentationml/2006/ole">
            <p:oleObj spid="_x0000_s24580" name="Equation" r:id="rId5" imgW="1257120" imgH="431640" progId="Equation.DSMT4">
              <p:embed/>
            </p:oleObj>
          </a:graphicData>
        </a:graphic>
      </p:graphicFrame>
      <p:sp>
        <p:nvSpPr>
          <p:cNvPr id="24585" name="CasellaDiTesto 9"/>
          <p:cNvSpPr txBox="1">
            <a:spLocks noChangeArrowheads="1"/>
          </p:cNvSpPr>
          <p:nvPr/>
        </p:nvSpPr>
        <p:spPr bwMode="auto">
          <a:xfrm>
            <a:off x="3571875" y="5037138"/>
            <a:ext cx="55721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it-IT"/>
              <a:t>Diverse quantità di diverse sostanze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Riscriviamo i risultati</a:t>
            </a:r>
          </a:p>
        </p:txBody>
      </p:sp>
      <p:sp>
        <p:nvSpPr>
          <p:cNvPr id="25606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194DB8-011B-4C3F-9B3D-2CF9D9CEDF1B}" type="slidenum">
              <a:rPr lang="it-IT" smtClean="0">
                <a:ea typeface="MS PGothic" pitchFamily="34" charset="-128"/>
              </a:rPr>
              <a:pPr/>
              <a:t>44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25602" name="Object 4"/>
          <p:cNvGraphicFramePr>
            <a:graphicFrameLocks noChangeAspect="1"/>
          </p:cNvGraphicFramePr>
          <p:nvPr/>
        </p:nvGraphicFramePr>
        <p:xfrm>
          <a:off x="1139825" y="2219325"/>
          <a:ext cx="2459038" cy="612775"/>
        </p:xfrm>
        <a:graphic>
          <a:graphicData uri="http://schemas.openxmlformats.org/presentationml/2006/ole">
            <p:oleObj spid="_x0000_s25602" name="Equation" r:id="rId3" imgW="965160" imgH="241200" progId="Equation.DSMT4">
              <p:embed/>
            </p:oleObj>
          </a:graphicData>
        </a:graphic>
      </p:graphicFrame>
      <p:sp>
        <p:nvSpPr>
          <p:cNvPr id="25607" name="CasellaDiTesto 5"/>
          <p:cNvSpPr txBox="1">
            <a:spLocks noChangeArrowheads="1"/>
          </p:cNvSpPr>
          <p:nvPr/>
        </p:nvSpPr>
        <p:spPr bwMode="auto">
          <a:xfrm>
            <a:off x="3571875" y="2214563"/>
            <a:ext cx="5572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it-IT"/>
              <a:t>Stesse quantità della stessa sostanza</a:t>
            </a:r>
          </a:p>
        </p:txBody>
      </p:sp>
      <p:graphicFrame>
        <p:nvGraphicFramePr>
          <p:cNvPr id="25603" name="Object 3"/>
          <p:cNvGraphicFramePr>
            <a:graphicFrameLocks noChangeAspect="1"/>
          </p:cNvGraphicFramePr>
          <p:nvPr/>
        </p:nvGraphicFramePr>
        <p:xfrm>
          <a:off x="346075" y="3454400"/>
          <a:ext cx="4046538" cy="709613"/>
        </p:xfrm>
        <a:graphic>
          <a:graphicData uri="http://schemas.openxmlformats.org/presentationml/2006/ole">
            <p:oleObj spid="_x0000_s25603" name="Equation" r:id="rId4" imgW="1587240" imgH="279360" progId="Equation.DSMT4">
              <p:embed/>
            </p:oleObj>
          </a:graphicData>
        </a:graphic>
      </p:graphicFrame>
      <p:sp>
        <p:nvSpPr>
          <p:cNvPr id="25608" name="CasellaDiTesto 7"/>
          <p:cNvSpPr txBox="1">
            <a:spLocks noChangeArrowheads="1"/>
          </p:cNvSpPr>
          <p:nvPr/>
        </p:nvSpPr>
        <p:spPr bwMode="auto">
          <a:xfrm>
            <a:off x="4643438" y="3357563"/>
            <a:ext cx="45005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it-IT"/>
              <a:t>Diverse quantità della stessa sostanza</a:t>
            </a:r>
          </a:p>
        </p:txBody>
      </p:sp>
      <p:graphicFrame>
        <p:nvGraphicFramePr>
          <p:cNvPr id="25604" name="Object 4"/>
          <p:cNvGraphicFramePr>
            <a:graphicFrameLocks noChangeAspect="1"/>
          </p:cNvGraphicFramePr>
          <p:nvPr/>
        </p:nvGraphicFramePr>
        <p:xfrm>
          <a:off x="71438" y="5005388"/>
          <a:ext cx="4597400" cy="709612"/>
        </p:xfrm>
        <a:graphic>
          <a:graphicData uri="http://schemas.openxmlformats.org/presentationml/2006/ole">
            <p:oleObj spid="_x0000_s25604" name="Equation" r:id="rId5" imgW="1803240" imgH="279360" progId="Equation.DSMT4">
              <p:embed/>
            </p:oleObj>
          </a:graphicData>
        </a:graphic>
      </p:graphicFrame>
      <p:sp>
        <p:nvSpPr>
          <p:cNvPr id="25609" name="CasellaDiTesto 9"/>
          <p:cNvSpPr txBox="1">
            <a:spLocks noChangeArrowheads="1"/>
          </p:cNvSpPr>
          <p:nvPr/>
        </p:nvSpPr>
        <p:spPr bwMode="auto">
          <a:xfrm>
            <a:off x="5286375" y="5037138"/>
            <a:ext cx="38576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it-IT"/>
              <a:t>Diverse quantità di diverse sostanze</a:t>
            </a:r>
          </a:p>
        </p:txBody>
      </p:sp>
      <p:sp>
        <p:nvSpPr>
          <p:cNvPr id="25610" name="Freccia a destra 10"/>
          <p:cNvSpPr>
            <a:spLocks noChangeArrowheads="1"/>
          </p:cNvSpPr>
          <p:nvPr/>
        </p:nvSpPr>
        <p:spPr bwMode="auto">
          <a:xfrm>
            <a:off x="571500" y="6143625"/>
            <a:ext cx="928688" cy="357188"/>
          </a:xfrm>
          <a:prstGeom prst="rightArrow">
            <a:avLst>
              <a:gd name="adj1" fmla="val 50000"/>
              <a:gd name="adj2" fmla="val 5000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25611" name="CasellaDiTesto 11"/>
          <p:cNvSpPr txBox="1">
            <a:spLocks noChangeArrowheads="1"/>
          </p:cNvSpPr>
          <p:nvPr/>
        </p:nvSpPr>
        <p:spPr bwMode="auto">
          <a:xfrm>
            <a:off x="1714500" y="5857875"/>
            <a:ext cx="4786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/>
              <a:t>Uguaglianza implica qualcosa che si conserva come negli urti!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olo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572500" cy="1143000"/>
          </a:xfrm>
        </p:spPr>
        <p:txBody>
          <a:bodyPr/>
          <a:lstStyle/>
          <a:p>
            <a:r>
              <a:rPr lang="it-IT" smtClean="0"/>
              <a:t>Analogia quantità di moto - calore</a:t>
            </a:r>
          </a:p>
        </p:txBody>
      </p:sp>
      <p:sp>
        <p:nvSpPr>
          <p:cNvPr id="26628" name="Segnaposto numero diapositiva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E6B8FE4-9CEF-4DF7-9047-DA1399F97CA1}" type="slidenum">
              <a:rPr lang="it-IT" smtClean="0">
                <a:ea typeface="MS PGothic" pitchFamily="34" charset="-128"/>
              </a:rPr>
              <a:pPr/>
              <a:t>45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25602" name="Object 3"/>
          <p:cNvGraphicFramePr>
            <a:graphicFrameLocks noChangeAspect="1"/>
          </p:cNvGraphicFramePr>
          <p:nvPr/>
        </p:nvGraphicFramePr>
        <p:xfrm>
          <a:off x="285750" y="2000250"/>
          <a:ext cx="7400925" cy="3101975"/>
        </p:xfrm>
        <a:graphic>
          <a:graphicData uri="http://schemas.openxmlformats.org/presentationml/2006/ole">
            <p:oleObj spid="_x0000_s26626" name="Equation" r:id="rId3" imgW="2361960" imgH="9903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itolo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572500" cy="1143000"/>
          </a:xfrm>
        </p:spPr>
        <p:txBody>
          <a:bodyPr/>
          <a:lstStyle/>
          <a:p>
            <a:r>
              <a:rPr lang="it-IT" smtClean="0"/>
              <a:t>Analogia quantità di moto - calore</a:t>
            </a:r>
          </a:p>
        </p:txBody>
      </p:sp>
      <p:sp>
        <p:nvSpPr>
          <p:cNvPr id="27653" name="Segnaposto numero diapositiva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B3EB5E-FB09-4F85-A0E2-D4881970CB59}" type="slidenum">
              <a:rPr lang="it-IT" smtClean="0">
                <a:ea typeface="MS PGothic" pitchFamily="34" charset="-128"/>
              </a:rPr>
              <a:pPr/>
              <a:t>46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26626" name="Object 3"/>
          <p:cNvGraphicFramePr>
            <a:graphicFrameLocks noChangeAspect="1"/>
          </p:cNvGraphicFramePr>
          <p:nvPr/>
        </p:nvGraphicFramePr>
        <p:xfrm>
          <a:off x="571500" y="1285875"/>
          <a:ext cx="7559675" cy="3101975"/>
        </p:xfrm>
        <a:graphic>
          <a:graphicData uri="http://schemas.openxmlformats.org/presentationml/2006/ole">
            <p:oleObj spid="_x0000_s27650" name="Equation" r:id="rId3" imgW="2412720" imgH="990360" progId="Equation.DSMT4">
              <p:embed/>
            </p:oleObj>
          </a:graphicData>
        </a:graphic>
      </p:graphicFrame>
      <p:graphicFrame>
        <p:nvGraphicFramePr>
          <p:cNvPr id="26627" name="Object 3"/>
          <p:cNvGraphicFramePr>
            <a:graphicFrameLocks noChangeAspect="1"/>
          </p:cNvGraphicFramePr>
          <p:nvPr/>
        </p:nvGraphicFramePr>
        <p:xfrm>
          <a:off x="2857500" y="4357688"/>
          <a:ext cx="3567113" cy="2339975"/>
        </p:xfrm>
        <a:graphic>
          <a:graphicData uri="http://schemas.openxmlformats.org/presentationml/2006/ole">
            <p:oleObj spid="_x0000_s27651" name="Equation" r:id="rId4" imgW="1218960" imgH="7999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Scambio di calore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800" smtClean="0"/>
              <a:t>Diciamo che il calore è </a:t>
            </a:r>
            <a:r>
              <a:rPr lang="it-IT" sz="2800" i="1" smtClean="0"/>
              <a:t>assorbito</a:t>
            </a:r>
            <a:r>
              <a:rPr lang="it-IT" sz="2800" smtClean="0"/>
              <a:t> da un corpo se la sua </a:t>
            </a:r>
            <a:r>
              <a:rPr lang="it-IT" sz="2800" i="1" smtClean="0"/>
              <a:t>temperatura aumenta</a:t>
            </a:r>
            <a:r>
              <a:rPr lang="it-IT" sz="2800" smtClean="0"/>
              <a:t> o se, in un sistema a due fasi, si ha un aumento della fase liquida (p.e.) a spese di quella solida</a:t>
            </a:r>
          </a:p>
          <a:p>
            <a:pPr eaLnBrk="1" hangingPunct="1"/>
            <a:r>
              <a:rPr lang="it-IT" sz="2800" smtClean="0"/>
              <a:t>Diciamo che è </a:t>
            </a:r>
            <a:r>
              <a:rPr lang="it-IT" sz="2800" i="1" smtClean="0"/>
              <a:t>ceduto</a:t>
            </a:r>
            <a:r>
              <a:rPr lang="it-IT" sz="2800" smtClean="0"/>
              <a:t> se la temperatura del corpo </a:t>
            </a:r>
            <a:r>
              <a:rPr lang="it-IT" sz="2800" i="1" smtClean="0"/>
              <a:t>diminuisce</a:t>
            </a:r>
            <a:r>
              <a:rPr lang="it-IT" sz="2800" smtClean="0"/>
              <a:t> o si ha un aumento della fase solida a spese di quella liquida </a:t>
            </a:r>
          </a:p>
          <a:p>
            <a:pPr eaLnBrk="1" hangingPunct="1"/>
            <a:endParaRPr lang="it-IT" sz="2800" smtClean="0"/>
          </a:p>
        </p:txBody>
      </p:sp>
      <p:sp>
        <p:nvSpPr>
          <p:cNvPr id="75780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1A8AA1D-F272-42FA-AF5A-F6692EAD0B10}" type="slidenum">
              <a:rPr lang="it-IT" smtClean="0">
                <a:ea typeface="MS PGothic" pitchFamily="34" charset="-128"/>
              </a:rPr>
              <a:pPr/>
              <a:t>47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Calore 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5257800" cy="4648200"/>
          </a:xfrm>
        </p:spPr>
        <p:txBody>
          <a:bodyPr/>
          <a:lstStyle/>
          <a:p>
            <a:pPr eaLnBrk="1" hangingPunct="1"/>
            <a:r>
              <a:rPr lang="it-IT" sz="3000" smtClean="0"/>
              <a:t>Convenzionalmente, al calore ceduto da un sistema viene assegnato valore </a:t>
            </a:r>
            <a:r>
              <a:rPr lang="it-IT" sz="3000" i="1" smtClean="0"/>
              <a:t>negativo</a:t>
            </a:r>
            <a:endParaRPr lang="it-IT" sz="3000" smtClean="0"/>
          </a:p>
          <a:p>
            <a:pPr eaLnBrk="1" hangingPunct="1"/>
            <a:r>
              <a:rPr lang="it-IT" sz="3000" smtClean="0"/>
              <a:t>Al calore assorbito da un sistema viene assegnato valore </a:t>
            </a:r>
            <a:r>
              <a:rPr lang="it-IT" sz="3000" i="1" smtClean="0"/>
              <a:t>positivo</a:t>
            </a:r>
          </a:p>
          <a:p>
            <a:pPr eaLnBrk="1" hangingPunct="1"/>
            <a:endParaRPr lang="it-IT" sz="3000" smtClean="0"/>
          </a:p>
        </p:txBody>
      </p:sp>
      <p:grpSp>
        <p:nvGrpSpPr>
          <p:cNvPr id="76804" name="Group 9"/>
          <p:cNvGrpSpPr>
            <a:grpSpLocks/>
          </p:cNvGrpSpPr>
          <p:nvPr/>
        </p:nvGrpSpPr>
        <p:grpSpPr bwMode="auto">
          <a:xfrm>
            <a:off x="6477000" y="2590800"/>
            <a:ext cx="1905000" cy="2214563"/>
            <a:chOff x="4080" y="1632"/>
            <a:chExt cx="1200" cy="1395"/>
          </a:xfrm>
        </p:grpSpPr>
        <p:sp>
          <p:nvSpPr>
            <p:cNvPr id="76806" name="Oval 4"/>
            <p:cNvSpPr>
              <a:spLocks noChangeArrowheads="1"/>
            </p:cNvSpPr>
            <p:nvPr/>
          </p:nvSpPr>
          <p:spPr bwMode="auto">
            <a:xfrm>
              <a:off x="4080" y="2064"/>
              <a:ext cx="1200" cy="576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807" name="Line 5"/>
            <p:cNvSpPr>
              <a:spLocks noChangeShapeType="1"/>
            </p:cNvSpPr>
            <p:nvPr/>
          </p:nvSpPr>
          <p:spPr bwMode="auto">
            <a:xfrm flipV="1">
              <a:off x="4896" y="1920"/>
              <a:ext cx="144" cy="24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6808" name="Line 6"/>
            <p:cNvSpPr>
              <a:spLocks noChangeShapeType="1"/>
            </p:cNvSpPr>
            <p:nvPr/>
          </p:nvSpPr>
          <p:spPr bwMode="auto">
            <a:xfrm flipV="1">
              <a:off x="4416" y="2496"/>
              <a:ext cx="144" cy="24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6809" name="Text Box 7"/>
            <p:cNvSpPr txBox="1">
              <a:spLocks noChangeArrowheads="1"/>
            </p:cNvSpPr>
            <p:nvPr/>
          </p:nvSpPr>
          <p:spPr bwMode="auto">
            <a:xfrm>
              <a:off x="4128" y="2736"/>
              <a:ext cx="48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Q&gt;0</a:t>
              </a:r>
            </a:p>
          </p:txBody>
        </p:sp>
        <p:sp>
          <p:nvSpPr>
            <p:cNvPr id="76810" name="Text Box 8"/>
            <p:cNvSpPr txBox="1">
              <a:spLocks noChangeArrowheads="1"/>
            </p:cNvSpPr>
            <p:nvPr/>
          </p:nvSpPr>
          <p:spPr bwMode="auto">
            <a:xfrm>
              <a:off x="4608" y="1632"/>
              <a:ext cx="48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Q&lt;0</a:t>
              </a:r>
            </a:p>
          </p:txBody>
        </p:sp>
      </p:grpSp>
      <p:sp>
        <p:nvSpPr>
          <p:cNvPr id="76805" name="Segnaposto numero diapositiva 9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F673BD0-B659-499A-A8E4-389AF41D5F3B}" type="slidenum">
              <a:rPr lang="it-IT" smtClean="0">
                <a:ea typeface="MS PGothic" pitchFamily="34" charset="-128"/>
              </a:rPr>
              <a:pPr/>
              <a:t>48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Verso spontaneo dello scambio di calore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Sperimentalmente si osserva che il calore fluisce spontaneamente sempre </a:t>
            </a:r>
            <a:r>
              <a:rPr lang="it-IT" sz="2800" i="1" smtClean="0"/>
              <a:t>dal corpo a temperatura maggiore a quello a temperatura minore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Vedremo più avanti che questo fatto sarà elevato al rango di una legge naturale fondamentale</a:t>
            </a:r>
          </a:p>
        </p:txBody>
      </p:sp>
      <p:sp>
        <p:nvSpPr>
          <p:cNvPr id="77828" name="Oval 4"/>
          <p:cNvSpPr>
            <a:spLocks noChangeArrowheads="1"/>
          </p:cNvSpPr>
          <p:nvPr/>
        </p:nvSpPr>
        <p:spPr bwMode="auto">
          <a:xfrm>
            <a:off x="2133600" y="5334000"/>
            <a:ext cx="1752600" cy="9906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7829" name="Oval 5"/>
          <p:cNvSpPr>
            <a:spLocks noChangeArrowheads="1"/>
          </p:cNvSpPr>
          <p:nvPr/>
        </p:nvSpPr>
        <p:spPr bwMode="auto">
          <a:xfrm>
            <a:off x="5029200" y="5029200"/>
            <a:ext cx="2819400" cy="1447800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7830" name="Line 6"/>
          <p:cNvSpPr>
            <a:spLocks noChangeShapeType="1"/>
          </p:cNvSpPr>
          <p:nvPr/>
        </p:nvSpPr>
        <p:spPr bwMode="auto">
          <a:xfrm>
            <a:off x="4191000" y="5867400"/>
            <a:ext cx="533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4251325" y="5153025"/>
            <a:ext cx="420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Q</a:t>
            </a:r>
          </a:p>
        </p:txBody>
      </p:sp>
      <p:sp>
        <p:nvSpPr>
          <p:cNvPr id="77832" name="Segnaposto numero diapositiva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993D2F1-11F4-4C08-95B6-465DD60E3336}" type="slidenum">
              <a:rPr lang="it-IT" smtClean="0">
                <a:ea typeface="MS PGothic" pitchFamily="34" charset="-128"/>
              </a:rPr>
              <a:pPr/>
              <a:t>49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Natura del calore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800" smtClean="0"/>
              <a:t>Il fatto che il calore si conservi (nei processi puramente termici) è un elemento a favore della teoria, ora abbandonata, secondo cui </a:t>
            </a:r>
            <a:r>
              <a:rPr lang="it-IT" sz="2800" i="1" smtClean="0"/>
              <a:t>il calore è una sostanza</a:t>
            </a:r>
            <a:r>
              <a:rPr lang="it-IT" sz="2800" smtClean="0"/>
              <a:t>, come una specie di fluido (senza peso) che può trasferirsi da un corpo all’altro rimanendo costante in quantità </a:t>
            </a:r>
          </a:p>
          <a:p>
            <a:pPr eaLnBrk="1" hangingPunct="1"/>
            <a:r>
              <a:rPr lang="it-IT" sz="2800" smtClean="0"/>
              <a:t>Vedremo più avanti qual è l’interpretazione moderna del calore</a:t>
            </a:r>
          </a:p>
        </p:txBody>
      </p:sp>
      <p:sp>
        <p:nvSpPr>
          <p:cNvPr id="7885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E5A6BBF-FE23-468A-B1D4-D63E8F68CC99}" type="slidenum">
              <a:rPr lang="it-IT" smtClean="0">
                <a:ea typeface="MS PGothic" pitchFamily="34" charset="-128"/>
              </a:rPr>
              <a:pPr/>
              <a:t>50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75" y="0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Calore specifico</a:t>
            </a:r>
          </a:p>
        </p:txBody>
      </p:sp>
      <p:sp>
        <p:nvSpPr>
          <p:cNvPr id="286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214438"/>
            <a:ext cx="8101012" cy="4114800"/>
          </a:xfrm>
        </p:spPr>
        <p:txBody>
          <a:bodyPr/>
          <a:lstStyle/>
          <a:p>
            <a:pPr eaLnBrk="1" hangingPunct="1"/>
            <a:r>
              <a:rPr lang="it-IT" sz="2800" smtClean="0"/>
              <a:t>Se il corpo è omogeneo, dalle leggi empiriche sopra studiate, possiamo definire il </a:t>
            </a:r>
            <a:r>
              <a:rPr lang="it-IT" sz="2800" i="1" smtClean="0">
                <a:solidFill>
                  <a:srgbClr val="0000FF"/>
                </a:solidFill>
              </a:rPr>
              <a:t>calore specifico</a:t>
            </a:r>
            <a:r>
              <a:rPr lang="it-IT" sz="2800" smtClean="0"/>
              <a:t> come la capacità termica dell’unità di massa:</a:t>
            </a:r>
          </a:p>
          <a:p>
            <a:pPr eaLnBrk="1" hangingPunct="1"/>
            <a:endParaRPr lang="it-IT" sz="2800" smtClean="0"/>
          </a:p>
          <a:p>
            <a:pPr eaLnBrk="1" hangingPunct="1"/>
            <a:r>
              <a:rPr lang="it-IT" sz="2800" smtClean="0"/>
              <a:t>Il calore specifico dipende dalla temperatura</a:t>
            </a:r>
          </a:p>
          <a:p>
            <a:pPr eaLnBrk="1" hangingPunct="1"/>
            <a:r>
              <a:rPr lang="it-IT" sz="2800" smtClean="0"/>
              <a:t>Dalla definizione di caloria, segue che l’acqua tra 14.5° e 15.5° ha calore specifico pari a 1</a:t>
            </a:r>
          </a:p>
          <a:p>
            <a:pPr eaLnBrk="1" hangingPunct="1"/>
            <a:r>
              <a:rPr lang="it-IT" sz="2800" smtClean="0"/>
              <a:t>L’unità di misura è </a:t>
            </a:r>
            <a:r>
              <a:rPr lang="it-IT" sz="2800" i="1" smtClean="0"/>
              <a:t>cal/g°C</a:t>
            </a:r>
          </a:p>
          <a:p>
            <a:pPr eaLnBrk="1" hangingPunct="1"/>
            <a:r>
              <a:rPr lang="it-IT" sz="2800" smtClean="0"/>
              <a:t>Talvolta si usa anche la capacità termica</a:t>
            </a:r>
          </a:p>
        </p:txBody>
      </p:sp>
      <p:graphicFrame>
        <p:nvGraphicFramePr>
          <p:cNvPr id="28674" name="Object 4"/>
          <p:cNvGraphicFramePr>
            <a:graphicFrameLocks noChangeAspect="1"/>
          </p:cNvGraphicFramePr>
          <p:nvPr/>
        </p:nvGraphicFramePr>
        <p:xfrm>
          <a:off x="4000500" y="2571750"/>
          <a:ext cx="1489075" cy="936625"/>
        </p:xfrm>
        <a:graphic>
          <a:graphicData uri="http://schemas.openxmlformats.org/presentationml/2006/ole">
            <p:oleObj spid="_x0000_s28674" name="Equazione" r:id="rId3" imgW="584200" imgH="368300" progId="Equation.3">
              <p:embed/>
            </p:oleObj>
          </a:graphicData>
        </a:graphic>
      </p:graphicFrame>
      <p:sp>
        <p:nvSpPr>
          <p:cNvPr id="28678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B7BCBA0-E4D9-4119-86C9-8CFA4DEB7644}" type="slidenum">
              <a:rPr lang="it-IT" smtClean="0">
                <a:ea typeface="MS PGothic" pitchFamily="34" charset="-128"/>
              </a:rPr>
              <a:pPr/>
              <a:t>51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28675" name="Object 4"/>
          <p:cNvGraphicFramePr>
            <a:graphicFrameLocks noChangeAspect="1"/>
          </p:cNvGraphicFramePr>
          <p:nvPr/>
        </p:nvGraphicFramePr>
        <p:xfrm>
          <a:off x="3709988" y="5889625"/>
          <a:ext cx="2071687" cy="1001713"/>
        </p:xfrm>
        <a:graphic>
          <a:graphicData uri="http://schemas.openxmlformats.org/presentationml/2006/ole">
            <p:oleObj spid="_x0000_s28675" name="Equation" r:id="rId4" imgW="812520" imgH="39348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Calore molare</a:t>
            </a:r>
          </a:p>
        </p:txBody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Il </a:t>
            </a:r>
            <a:r>
              <a:rPr lang="it-IT" i="1" smtClean="0">
                <a:solidFill>
                  <a:srgbClr val="0000FF"/>
                </a:solidFill>
              </a:rPr>
              <a:t>calore molare</a:t>
            </a:r>
            <a:r>
              <a:rPr lang="it-IT" smtClean="0"/>
              <a:t> è la capacità termica di una mole di sostanza; detta </a:t>
            </a:r>
            <a:r>
              <a:rPr lang="it-IT" i="1" smtClean="0"/>
              <a:t>M</a:t>
            </a:r>
            <a:r>
              <a:rPr lang="it-IT" smtClean="0"/>
              <a:t> la massa molare:</a:t>
            </a:r>
          </a:p>
        </p:txBody>
      </p:sp>
      <p:graphicFrame>
        <p:nvGraphicFramePr>
          <p:cNvPr id="29698" name="Object 4"/>
          <p:cNvGraphicFramePr>
            <a:graphicFrameLocks noChangeAspect="1"/>
          </p:cNvGraphicFramePr>
          <p:nvPr/>
        </p:nvGraphicFramePr>
        <p:xfrm>
          <a:off x="971550" y="3860800"/>
          <a:ext cx="2789238" cy="1198563"/>
        </p:xfrm>
        <a:graphic>
          <a:graphicData uri="http://schemas.openxmlformats.org/presentationml/2006/ole">
            <p:oleObj spid="_x0000_s29698" name="Equazione" r:id="rId3" imgW="1091880" imgH="469800" progId="Equation.3">
              <p:embed/>
            </p:oleObj>
          </a:graphicData>
        </a:graphic>
      </p:graphicFrame>
      <p:graphicFrame>
        <p:nvGraphicFramePr>
          <p:cNvPr id="29699" name="Object 5"/>
          <p:cNvGraphicFramePr>
            <a:graphicFrameLocks noChangeAspect="1"/>
          </p:cNvGraphicFramePr>
          <p:nvPr/>
        </p:nvGraphicFramePr>
        <p:xfrm>
          <a:off x="5435600" y="3860800"/>
          <a:ext cx="2890838" cy="1247775"/>
        </p:xfrm>
        <a:graphic>
          <a:graphicData uri="http://schemas.openxmlformats.org/presentationml/2006/ole">
            <p:oleObj spid="_x0000_s29699" name="Equazione" r:id="rId4" imgW="1143000" imgH="495000" progId="Equation.3">
              <p:embed/>
            </p:oleObj>
          </a:graphicData>
        </a:graphic>
      </p:graphicFrame>
      <p:sp>
        <p:nvSpPr>
          <p:cNvPr id="29702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10E895-3815-4F1B-9C3E-68111D017D18}" type="slidenum">
              <a:rPr lang="it-IT" smtClean="0">
                <a:ea typeface="MS PGothic" pitchFamily="34" charset="-128"/>
              </a:rPr>
              <a:pPr/>
              <a:t>52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Calore specifico/molare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pPr eaLnBrk="1" hangingPunct="1"/>
            <a:r>
              <a:rPr lang="it-IT" sz="2400" smtClean="0"/>
              <a:t>Per i solidi ed i liquidi, il calore molare si determina usualmente a pressione costante; esso perciò si chiama </a:t>
            </a:r>
            <a:r>
              <a:rPr lang="it-IT" sz="2400" i="1" smtClean="0"/>
              <a:t>calore molare a pressione costante, C</a:t>
            </a:r>
            <a:r>
              <a:rPr lang="it-IT" sz="2400" i="1" baseline="-25000" smtClean="0"/>
              <a:t>p</a:t>
            </a:r>
            <a:endParaRPr lang="it-IT" sz="2400" i="1" smtClean="0"/>
          </a:p>
          <a:p>
            <a:pPr eaLnBrk="1" hangingPunct="1"/>
            <a:r>
              <a:rPr lang="it-IT" sz="2400" smtClean="0"/>
              <a:t>Si può invece mantenere costante il volume del corpo e si misura così il </a:t>
            </a:r>
            <a:r>
              <a:rPr lang="it-IT" sz="2400" i="1" smtClean="0"/>
              <a:t>calore molare a volume costante, C</a:t>
            </a:r>
            <a:r>
              <a:rPr lang="it-IT" sz="2400" i="1" baseline="-25000" smtClean="0"/>
              <a:t>v</a:t>
            </a:r>
            <a:endParaRPr lang="it-IT" sz="2400" smtClean="0"/>
          </a:p>
          <a:p>
            <a:pPr eaLnBrk="1" hangingPunct="1"/>
            <a:r>
              <a:rPr lang="it-IT" sz="2400" smtClean="0"/>
              <a:t>Il rapporto delle due grandezze si indica con:</a:t>
            </a:r>
          </a:p>
          <a:p>
            <a:pPr eaLnBrk="1" hangingPunct="1"/>
            <a:r>
              <a:rPr lang="it-IT" sz="2400" smtClean="0"/>
              <a:t>Considerazioni analoghe valgono per il calore specifico</a:t>
            </a:r>
          </a:p>
        </p:txBody>
      </p:sp>
      <p:graphicFrame>
        <p:nvGraphicFramePr>
          <p:cNvPr id="30722" name="Object 4"/>
          <p:cNvGraphicFramePr>
            <a:graphicFrameLocks noChangeAspect="1"/>
          </p:cNvGraphicFramePr>
          <p:nvPr/>
        </p:nvGraphicFramePr>
        <p:xfrm>
          <a:off x="7380288" y="4076700"/>
          <a:ext cx="990600" cy="906463"/>
        </p:xfrm>
        <a:graphic>
          <a:graphicData uri="http://schemas.openxmlformats.org/presentationml/2006/ole">
            <p:oleObj spid="_x0000_s30722" name="Equazione" r:id="rId3" imgW="457200" imgH="419100" progId="Equation.3">
              <p:embed/>
            </p:oleObj>
          </a:graphicData>
        </a:graphic>
      </p:graphicFrame>
      <p:sp>
        <p:nvSpPr>
          <p:cNvPr id="30725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AA794F9-89DD-4F24-A0E2-8436D4C923D0}" type="slidenum">
              <a:rPr lang="it-IT" smtClean="0">
                <a:ea typeface="MS PGothic" pitchFamily="34" charset="-128"/>
              </a:rPr>
              <a:pPr/>
              <a:t>53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Calore specifico/molare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La distinzione tra </a:t>
            </a:r>
            <a:r>
              <a:rPr lang="it-IT" sz="2800" i="1" smtClean="0"/>
              <a:t>C</a:t>
            </a:r>
            <a:r>
              <a:rPr lang="it-IT" sz="2800" i="1" baseline="-25000" smtClean="0"/>
              <a:t>p</a:t>
            </a:r>
            <a:r>
              <a:rPr lang="it-IT" sz="2800" smtClean="0"/>
              <a:t> e </a:t>
            </a:r>
            <a:r>
              <a:rPr lang="it-IT" sz="2800" i="1" smtClean="0"/>
              <a:t>C</a:t>
            </a:r>
            <a:r>
              <a:rPr lang="it-IT" sz="2800" i="1" baseline="-25000" smtClean="0"/>
              <a:t>v</a:t>
            </a:r>
            <a:r>
              <a:rPr lang="it-IT" sz="2800" smtClean="0"/>
              <a:t> ha grande importanza nel caso dei gas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In generale, </a:t>
            </a:r>
            <a:r>
              <a:rPr lang="it-IT" sz="2800" i="1" smtClean="0"/>
              <a:t>C</a:t>
            </a:r>
            <a:r>
              <a:rPr lang="it-IT" sz="2800" i="1" baseline="-25000" smtClean="0"/>
              <a:t>p</a:t>
            </a:r>
            <a:r>
              <a:rPr lang="it-IT" sz="2800" smtClean="0"/>
              <a:t> e </a:t>
            </a:r>
            <a:r>
              <a:rPr lang="it-IT" sz="2800" i="1" smtClean="0"/>
              <a:t>C</a:t>
            </a:r>
            <a:r>
              <a:rPr lang="it-IT" sz="2800" i="1" baseline="-25000" smtClean="0"/>
              <a:t>v</a:t>
            </a:r>
            <a:r>
              <a:rPr lang="it-IT" sz="2800" smtClean="0"/>
              <a:t> variano con la temperatura e la pressione in modo non semplice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Fa eccezione il gas ideale, per cui </a:t>
            </a:r>
            <a:r>
              <a:rPr lang="it-IT" sz="2800" smtClean="0">
                <a:solidFill>
                  <a:srgbClr val="0000FF"/>
                </a:solidFill>
              </a:rPr>
              <a:t>si trova sperimentalmente che il calore molare è costante </a:t>
            </a:r>
            <a:r>
              <a:rPr lang="it-IT" sz="2800" smtClean="0"/>
              <a:t>su ampi intervalli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Considerazioni analoghe valgono per il calore specifico</a:t>
            </a:r>
          </a:p>
        </p:txBody>
      </p:sp>
      <p:sp>
        <p:nvSpPr>
          <p:cNvPr id="79876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37886C2-E1F7-4FBB-9DAA-BAD882571AC3}" type="slidenum">
              <a:rPr lang="it-IT" smtClean="0">
                <a:ea typeface="MS PGothic" pitchFamily="34" charset="-128"/>
              </a:rPr>
              <a:pPr/>
              <a:t>54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Quantità di calore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Per parlare di quantità di calore dobbiamo stabilire come misurare il calore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Procediamo nel modo consueto: scegliamo un campione e confrontiamo con questo tutte le quantità di calore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Ammettiamo che un grammo d’acqua quando si scalda o si raffredda di un grado, nelle stesse condizioni di pressione, assorba o ceda una ben determinata quantità di calore che prenderemo come unità di misura per il calore</a:t>
            </a:r>
          </a:p>
        </p:txBody>
      </p:sp>
      <p:sp>
        <p:nvSpPr>
          <p:cNvPr id="80900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C0AB304-2277-4252-9178-8F3F792AD191}" type="slidenum">
              <a:rPr lang="it-IT" smtClean="0">
                <a:ea typeface="MS PGothic" pitchFamily="34" charset="-128"/>
              </a:rPr>
              <a:pPr/>
              <a:t>55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Caloria 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80010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Come unità si è scelta la quantità di calore necessaria a innalzare la temperatura di </a:t>
            </a:r>
            <a:r>
              <a:rPr lang="it-IT" sz="2800" i="1" smtClean="0"/>
              <a:t>un grammo d’acqua da</a:t>
            </a:r>
            <a:r>
              <a:rPr lang="it-IT" sz="2800" smtClean="0"/>
              <a:t> </a:t>
            </a:r>
            <a:r>
              <a:rPr lang="it-IT" sz="2800" i="1" smtClean="0"/>
              <a:t>14.5° a 15.5°,</a:t>
            </a:r>
            <a:r>
              <a:rPr lang="it-IT" sz="2800" smtClean="0"/>
              <a:t> che prende il nome di caloria (cal)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Si usa anche un’unità mille volte più grande, la grande caloria o chilocaloria (kcal)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In definitiva la misura del calore si riconduce a misure di massa e temperatura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Questa unità è usata principalmente in chimica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Come vedremo, in fisica si usa un’altra unità</a:t>
            </a:r>
          </a:p>
        </p:txBody>
      </p:sp>
      <p:sp>
        <p:nvSpPr>
          <p:cNvPr id="81924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537873F-CC5A-4E56-A274-488E5EE09A7B}" type="slidenum">
              <a:rPr lang="it-IT" smtClean="0">
                <a:ea typeface="MS PGothic" pitchFamily="34" charset="-128"/>
              </a:rPr>
              <a:pPr/>
              <a:t>56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Calorimetro 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500" smtClean="0"/>
              <a:t>È lo strumento che serve a misurare il calore</a:t>
            </a:r>
          </a:p>
          <a:p>
            <a:pPr eaLnBrk="1" hangingPunct="1"/>
            <a:r>
              <a:rPr lang="it-IT" sz="2500" smtClean="0"/>
              <a:t>Si basa sul principio che per un processo puramente termico, </a:t>
            </a:r>
            <a:r>
              <a:rPr lang="it-IT" sz="2500" i="1" smtClean="0"/>
              <a:t>il calore si conserva</a:t>
            </a:r>
          </a:p>
          <a:p>
            <a:pPr eaLnBrk="1" hangingPunct="1"/>
            <a:r>
              <a:rPr lang="it-IT" sz="2500" smtClean="0"/>
              <a:t>Puramente termico significa che non vi sono trasformazioni chimiche o meccaniche</a:t>
            </a:r>
          </a:p>
          <a:p>
            <a:pPr eaLnBrk="1" hangingPunct="1"/>
            <a:r>
              <a:rPr lang="it-IT" sz="2500" smtClean="0"/>
              <a:t>Tipi di calorimetro</a:t>
            </a:r>
          </a:p>
          <a:p>
            <a:pPr lvl="1" eaLnBrk="1" hangingPunct="1"/>
            <a:r>
              <a:rPr lang="it-IT" sz="2500" smtClean="0"/>
              <a:t>A riscaldamento o di Regnault</a:t>
            </a:r>
          </a:p>
          <a:p>
            <a:pPr lvl="1" eaLnBrk="1" hangingPunct="1"/>
            <a:r>
              <a:rPr lang="it-IT" sz="2500" smtClean="0"/>
              <a:t>Isotermo o di Bunsen</a:t>
            </a:r>
            <a:r>
              <a:rPr lang="it-IT" sz="2000" smtClean="0"/>
              <a:t> </a:t>
            </a:r>
          </a:p>
        </p:txBody>
      </p:sp>
      <p:sp>
        <p:nvSpPr>
          <p:cNvPr id="82948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C123B9-0D97-4BEB-BC3E-206673EB39A1}" type="slidenum">
              <a:rPr lang="it-IT" smtClean="0">
                <a:ea typeface="MS PGothic" pitchFamily="34" charset="-128"/>
              </a:rPr>
              <a:pPr/>
              <a:t>57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Calorimetro di Regnault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77724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È costituito da: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400" smtClean="0"/>
              <a:t>un recipiente termicamente isolante contenente acqua 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400" smtClean="0"/>
              <a:t>un termometro per misurare la temperatura dell’acqua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400" smtClean="0"/>
              <a:t>un mescolatore per uniformare velocemente la temperatura dell’acqua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Nel calorimetro viene immerso un corpo con temperatura nota diversa da quella dell’acqua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Lo scambio termico tra l’acqua e il corpo porta ad un cambiamento della temperatura dell’acqua da cui si può risalire al calore ceduto dal corpo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E` anche usato per misurare la capacita` termica</a:t>
            </a:r>
            <a:endParaRPr lang="it-IT" sz="2200" smtClean="0"/>
          </a:p>
        </p:txBody>
      </p:sp>
      <p:sp>
        <p:nvSpPr>
          <p:cNvPr id="8397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7754A8A-44E8-4931-AA29-1B44B28DAAF8}" type="slidenum">
              <a:rPr lang="it-IT" smtClean="0">
                <a:ea typeface="MS PGothic" pitchFamily="34" charset="-128"/>
              </a:rPr>
              <a:pPr/>
              <a:t>58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Misura della capacita` termica con il calorimetro di Regnault</a:t>
            </a:r>
            <a:endParaRPr lang="en-US" smtClean="0"/>
          </a:p>
        </p:txBody>
      </p:sp>
      <p:sp>
        <p:nvSpPr>
          <p:cNvPr id="31749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400" smtClean="0"/>
              <a:t>Supponiamo di introdurre un corpo di capacità termica incognita </a:t>
            </a:r>
            <a:r>
              <a:rPr lang="it-IT" sz="2400" i="1" smtClean="0"/>
              <a:t>C</a:t>
            </a:r>
            <a:r>
              <a:rPr lang="it-IT" sz="2400" i="1" baseline="-25000" smtClean="0"/>
              <a:t>x</a:t>
            </a:r>
            <a:r>
              <a:rPr lang="it-IT" sz="2400" smtClean="0"/>
              <a:t> e temperatura </a:t>
            </a:r>
            <a:r>
              <a:rPr lang="it-IT" sz="2400" i="1" smtClean="0"/>
              <a:t>T</a:t>
            </a:r>
            <a:r>
              <a:rPr lang="it-IT" sz="2400" i="1" baseline="-25000" smtClean="0"/>
              <a:t>2</a:t>
            </a:r>
            <a:r>
              <a:rPr lang="it-IT" sz="2400" smtClean="0"/>
              <a:t> nel calorimetro ad acqua ad una temperatura </a:t>
            </a:r>
            <a:r>
              <a:rPr lang="it-IT" sz="2400" i="1" smtClean="0"/>
              <a:t>T</a:t>
            </a:r>
            <a:r>
              <a:rPr lang="it-IT" sz="2400" i="1" baseline="-25000" smtClean="0"/>
              <a:t>1</a:t>
            </a:r>
            <a:endParaRPr lang="it-IT" sz="2400" baseline="-25000" smtClean="0"/>
          </a:p>
          <a:p>
            <a:r>
              <a:rPr lang="it-IT" sz="2400" smtClean="0"/>
              <a:t>Dopo un certo tempo il corpo e il calorimetro si porteranno in equilibrio termico ad una temperatura </a:t>
            </a:r>
            <a:r>
              <a:rPr lang="it-IT" sz="2400" i="1" smtClean="0"/>
              <a:t>T</a:t>
            </a:r>
            <a:r>
              <a:rPr lang="it-IT" sz="2400" i="1" baseline="-25000" smtClean="0"/>
              <a:t>eq</a:t>
            </a:r>
            <a:r>
              <a:rPr lang="it-IT" sz="2400" smtClean="0"/>
              <a:t>. Il calore ceduto dal corpo è</a:t>
            </a:r>
            <a:endParaRPr lang="en-US" sz="2400" smtClean="0"/>
          </a:p>
          <a:p>
            <a:endParaRPr lang="en-US" sz="2400" smtClean="0"/>
          </a:p>
          <a:p>
            <a:r>
              <a:rPr lang="it-IT" sz="2400" smtClean="0"/>
              <a:t>Mentre il calore acquistato dal calorimetro è</a:t>
            </a:r>
            <a:r>
              <a:rPr lang="en-US" sz="2400" smtClean="0"/>
              <a:t/>
            </a:r>
            <a:br>
              <a:rPr lang="en-US" sz="2400" smtClean="0"/>
            </a:br>
            <a:endParaRPr lang="en-US" sz="2400" smtClean="0"/>
          </a:p>
        </p:txBody>
      </p:sp>
      <p:sp>
        <p:nvSpPr>
          <p:cNvPr id="31750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8739FEA-96F1-4124-8062-7FBD1790F9B4}" type="slidenum">
              <a:rPr lang="it-IT" smtClean="0">
                <a:ea typeface="MS PGothic" pitchFamily="34" charset="-128"/>
              </a:rPr>
              <a:pPr/>
              <a:t>59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3565525" y="4365625"/>
          <a:ext cx="1803400" cy="431800"/>
        </p:xfrm>
        <a:graphic>
          <a:graphicData uri="http://schemas.openxmlformats.org/presentationml/2006/ole">
            <p:oleObj spid="_x0000_s31746" name="Equazione" r:id="rId3" imgW="1193760" imgH="279360" progId="Equation.3">
              <p:embed/>
            </p:oleObj>
          </a:graphicData>
        </a:graphic>
      </p:graphicFrame>
      <p:graphicFrame>
        <p:nvGraphicFramePr>
          <p:cNvPr id="31747" name="Object 3"/>
          <p:cNvGraphicFramePr>
            <a:graphicFrameLocks noChangeAspect="1"/>
          </p:cNvGraphicFramePr>
          <p:nvPr/>
        </p:nvGraphicFramePr>
        <p:xfrm>
          <a:off x="2641600" y="5229225"/>
          <a:ext cx="4090988" cy="431800"/>
        </p:xfrm>
        <a:graphic>
          <a:graphicData uri="http://schemas.openxmlformats.org/presentationml/2006/ole">
            <p:oleObj spid="_x0000_s31747" name="Equazione" r:id="rId4" imgW="2692080" imgH="279360" progId="Equation.3">
              <p:embed/>
            </p:oleObj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Misura della capacita` termica con il calorimetro di Regnault</a:t>
            </a:r>
            <a:endParaRPr lang="en-US" smtClean="0"/>
          </a:p>
        </p:txBody>
      </p:sp>
      <p:sp>
        <p:nvSpPr>
          <p:cNvPr id="3277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400" smtClean="0"/>
              <a:t>Ove in </a:t>
            </a:r>
            <a:r>
              <a:rPr lang="it-IT" sz="2400" i="1" smtClean="0"/>
              <a:t>C</a:t>
            </a:r>
            <a:r>
              <a:rPr lang="it-IT" sz="2400" i="1" baseline="-25000" smtClean="0"/>
              <a:t>ca</a:t>
            </a:r>
            <a:r>
              <a:rPr lang="it-IT" sz="2400" smtClean="0"/>
              <a:t> si è distinto il contributo dell’acqua </a:t>
            </a:r>
            <a:r>
              <a:rPr lang="it-IT" sz="2400" i="1" smtClean="0"/>
              <a:t>C</a:t>
            </a:r>
            <a:r>
              <a:rPr lang="it-IT" sz="2400" i="1" baseline="-25000" smtClean="0"/>
              <a:t>a</a:t>
            </a:r>
            <a:r>
              <a:rPr lang="it-IT" sz="2400" smtClean="0"/>
              <a:t>, da quello del calorimetro vuoto (pareti, agitatore, termometro) </a:t>
            </a:r>
            <a:r>
              <a:rPr lang="it-IT" sz="2400" i="1" smtClean="0"/>
              <a:t>C</a:t>
            </a:r>
            <a:r>
              <a:rPr lang="it-IT" sz="2400" i="1" baseline="-25000" smtClean="0"/>
              <a:t>c</a:t>
            </a:r>
            <a:endParaRPr lang="en-US" sz="2400" smtClean="0"/>
          </a:p>
          <a:p>
            <a:r>
              <a:rPr lang="it-IT" sz="2400" smtClean="0"/>
              <a:t>Per il </a:t>
            </a:r>
            <a:r>
              <a:rPr lang="it-IT" sz="2400" i="1" smtClean="0">
                <a:solidFill>
                  <a:srgbClr val="0000FF"/>
                </a:solidFill>
              </a:rPr>
              <a:t>principio della conservazione del calore </a:t>
            </a:r>
            <a:r>
              <a:rPr lang="it-IT" sz="2400" smtClean="0"/>
              <a:t>le due espressioni devono essere uguali</a:t>
            </a:r>
            <a:endParaRPr lang="en-US" sz="2400" smtClean="0"/>
          </a:p>
          <a:p>
            <a:endParaRPr lang="it-IT" sz="2400" smtClean="0"/>
          </a:p>
          <a:p>
            <a:r>
              <a:rPr lang="it-IT" sz="2400" smtClean="0"/>
              <a:t>E risolvendo rispetto a </a:t>
            </a:r>
            <a:r>
              <a:rPr lang="it-IT" sz="2400" i="1" smtClean="0"/>
              <a:t>C</a:t>
            </a:r>
            <a:r>
              <a:rPr lang="it-IT" sz="2400" i="1" baseline="-25000" smtClean="0"/>
              <a:t>x</a:t>
            </a:r>
            <a:endParaRPr lang="en-US" sz="2400" smtClean="0"/>
          </a:p>
          <a:p>
            <a:endParaRPr lang="en-US" sz="2400" smtClean="0"/>
          </a:p>
        </p:txBody>
      </p:sp>
      <p:sp>
        <p:nvSpPr>
          <p:cNvPr id="32774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3D59C78-E4BC-44C2-841D-954E40F25591}" type="slidenum">
              <a:rPr lang="it-IT" smtClean="0">
                <a:ea typeface="MS PGothic" pitchFamily="34" charset="-128"/>
              </a:rPr>
              <a:pPr/>
              <a:t>60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3203575" y="3933825"/>
          <a:ext cx="3563938" cy="528638"/>
        </p:xfrm>
        <a:graphic>
          <a:graphicData uri="http://schemas.openxmlformats.org/presentationml/2006/ole">
            <p:oleObj spid="_x0000_s32770" name="Equazione" r:id="rId3" imgW="1904760" imgH="279360" progId="Equation.3">
              <p:embed/>
            </p:oleObj>
          </a:graphicData>
        </a:graphic>
      </p:graphicFrame>
      <p:graphicFrame>
        <p:nvGraphicFramePr>
          <p:cNvPr id="32771" name="Object 3"/>
          <p:cNvGraphicFramePr>
            <a:graphicFrameLocks noChangeAspect="1"/>
          </p:cNvGraphicFramePr>
          <p:nvPr/>
        </p:nvGraphicFramePr>
        <p:xfrm>
          <a:off x="3706813" y="4868863"/>
          <a:ext cx="2109787" cy="936625"/>
        </p:xfrm>
        <a:graphic>
          <a:graphicData uri="http://schemas.openxmlformats.org/presentationml/2006/ole">
            <p:oleObj spid="_x0000_s32771" name="Equazione" r:id="rId4" imgW="1231560" imgH="558720" progId="Equation.3">
              <p:embed/>
            </p:oleObj>
          </a:graphicData>
        </a:graphic>
      </p:graphicFrame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Misura della capacita` termica con il calorimetro di Regnault</a:t>
            </a:r>
            <a:endParaRPr lang="en-US" smtClean="0"/>
          </a:p>
        </p:txBody>
      </p:sp>
      <p:sp>
        <p:nvSpPr>
          <p:cNvPr id="84995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400" smtClean="0"/>
              <a:t>E’ quindi possibile determinare la capacità termica di un corpo misurando le tre temperature </a:t>
            </a:r>
            <a:r>
              <a:rPr lang="it-IT" sz="2400" i="1" smtClean="0"/>
              <a:t>T</a:t>
            </a:r>
            <a:r>
              <a:rPr lang="it-IT" sz="2400" i="1" baseline="-25000" smtClean="0"/>
              <a:t>eq</a:t>
            </a:r>
            <a:r>
              <a:rPr lang="it-IT" sz="2400" i="1" smtClean="0"/>
              <a:t>, T</a:t>
            </a:r>
            <a:r>
              <a:rPr lang="it-IT" sz="2400" i="1" baseline="-25000" smtClean="0"/>
              <a:t>1</a:t>
            </a:r>
            <a:r>
              <a:rPr lang="it-IT" sz="2400" i="1" smtClean="0"/>
              <a:t>, T</a:t>
            </a:r>
            <a:r>
              <a:rPr lang="it-IT" sz="2400" i="1" baseline="-25000" smtClean="0"/>
              <a:t>2</a:t>
            </a:r>
            <a:r>
              <a:rPr lang="it-IT" sz="2400" smtClean="0"/>
              <a:t>, una volta nota la capacità termica del calorimetro</a:t>
            </a:r>
          </a:p>
          <a:p>
            <a:r>
              <a:rPr lang="it-IT" sz="2400" smtClean="0"/>
              <a:t>Tale capacità può essere determinata sperimentalmente in via preliminare con procedimento analogo a quello esposto per il corpo, sostituendo a questo una opportuna quantità d’acqua (sostanza di cui e` noto il calore specifico)</a:t>
            </a:r>
            <a:endParaRPr lang="en-US" sz="2400" smtClean="0"/>
          </a:p>
          <a:p>
            <a:endParaRPr lang="en-US" smtClean="0"/>
          </a:p>
        </p:txBody>
      </p:sp>
      <p:sp>
        <p:nvSpPr>
          <p:cNvPr id="84996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FFC20DC-3ACD-4145-9AB7-A7E6E17F94F5}" type="slidenum">
              <a:rPr lang="it-IT" smtClean="0">
                <a:ea typeface="MS PGothic" pitchFamily="34" charset="-128"/>
              </a:rPr>
              <a:pPr/>
              <a:t>61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Equivalente in acqua del calorimetro</a:t>
            </a:r>
          </a:p>
        </p:txBody>
      </p:sp>
      <p:sp>
        <p:nvSpPr>
          <p:cNvPr id="33796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E67EEA8-2531-4437-BA1B-94B7044AAD27}" type="slidenum">
              <a:rPr lang="it-IT" smtClean="0">
                <a:ea typeface="MS PGothic" pitchFamily="34" charset="-128"/>
              </a:rPr>
              <a:pPr/>
              <a:t>62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33794" name="Object 2"/>
          <p:cNvGraphicFramePr>
            <a:graphicFrameLocks noChangeAspect="1"/>
          </p:cNvGraphicFramePr>
          <p:nvPr/>
        </p:nvGraphicFramePr>
        <p:xfrm>
          <a:off x="2071688" y="2214563"/>
          <a:ext cx="5500687" cy="3770312"/>
        </p:xfrm>
        <a:graphic>
          <a:graphicData uri="http://schemas.openxmlformats.org/presentationml/2006/ole">
            <p:oleObj spid="_x0000_s33794" name="Equation" r:id="rId3" imgW="2438280" imgH="165096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mtClean="0"/>
              <a:t>Termostato 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z="2800" smtClean="0"/>
              <a:t>È anche detto </a:t>
            </a:r>
            <a:r>
              <a:rPr lang="it-IT" sz="2800" i="1" smtClean="0"/>
              <a:t>sorgente o</a:t>
            </a:r>
            <a:r>
              <a:rPr lang="it-IT" sz="2800" smtClean="0"/>
              <a:t> </a:t>
            </a:r>
            <a:r>
              <a:rPr lang="it-IT" sz="2800" i="1" smtClean="0"/>
              <a:t>serbatoio di calore</a:t>
            </a:r>
            <a:r>
              <a:rPr lang="it-IT" sz="2800" smtClean="0"/>
              <a:t> </a:t>
            </a:r>
          </a:p>
          <a:p>
            <a:pPr eaLnBrk="1" hangingPunct="1"/>
            <a:r>
              <a:rPr lang="it-IT" sz="2800" smtClean="0"/>
              <a:t>Come abbiamo visto, due sistemi messi a contatto e interagenti solo termicamente, ‘si scambiano calore’ e variano entrambi (eccetto nei cambiamenti di stato) la loro temperatura, fino a raggiungere un valore comune</a:t>
            </a:r>
          </a:p>
          <a:p>
            <a:pPr eaLnBrk="1" hangingPunct="1"/>
            <a:r>
              <a:rPr lang="it-IT" sz="2800" smtClean="0"/>
              <a:t>Vi sono casi in cui un sistema non varia apprezzabilmente la propria temperatura</a:t>
            </a:r>
            <a:endParaRPr lang="it-IT" sz="2000" smtClean="0"/>
          </a:p>
        </p:txBody>
      </p:sp>
      <p:sp>
        <p:nvSpPr>
          <p:cNvPr id="86020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0F65DF-A07D-41D7-BA92-057D26CAADAE}" type="slidenum">
              <a:rPr lang="it-IT" smtClean="0">
                <a:ea typeface="MS PGothic" pitchFamily="34" charset="-128"/>
              </a:rPr>
              <a:pPr/>
              <a:t>63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mtClean="0"/>
              <a:t>Termostato 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105400" cy="4114800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Idealmente un termostato è un sistema che pur interagendo termicamente </a:t>
            </a:r>
            <a:r>
              <a:rPr lang="it-IT" sz="2800" i="1" smtClean="0"/>
              <a:t>non varia affatto</a:t>
            </a:r>
            <a:r>
              <a:rPr lang="it-IT" sz="2800" smtClean="0"/>
              <a:t> la propria temperatura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È quindi un </a:t>
            </a:r>
            <a:r>
              <a:rPr lang="it-IT" sz="2800" i="1" smtClean="0"/>
              <a:t>concetto limite</a:t>
            </a:r>
            <a:endParaRPr lang="it-IT" sz="2800" smtClean="0"/>
          </a:p>
        </p:txBody>
      </p:sp>
      <p:sp>
        <p:nvSpPr>
          <p:cNvPr id="87044" name="AutoShape 4"/>
          <p:cNvSpPr>
            <a:spLocks noChangeArrowheads="1"/>
          </p:cNvSpPr>
          <p:nvPr/>
        </p:nvSpPr>
        <p:spPr bwMode="auto">
          <a:xfrm>
            <a:off x="6553200" y="2209800"/>
            <a:ext cx="1676400" cy="9144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/>
              <a:t>Serbatoio</a:t>
            </a:r>
          </a:p>
          <a:p>
            <a:pPr algn="ctr"/>
            <a:r>
              <a:rPr lang="it-IT"/>
              <a:t>caldo</a:t>
            </a:r>
          </a:p>
        </p:txBody>
      </p:sp>
      <p:sp>
        <p:nvSpPr>
          <p:cNvPr id="87045" name="AutoShape 5"/>
          <p:cNvSpPr>
            <a:spLocks noChangeArrowheads="1"/>
          </p:cNvSpPr>
          <p:nvPr/>
        </p:nvSpPr>
        <p:spPr bwMode="auto">
          <a:xfrm>
            <a:off x="6553200" y="4800600"/>
            <a:ext cx="1676400" cy="914400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95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/>
              <a:t>Serbatoio</a:t>
            </a:r>
          </a:p>
          <a:p>
            <a:pPr algn="ctr"/>
            <a:r>
              <a:rPr lang="it-IT"/>
              <a:t>freddo</a:t>
            </a:r>
          </a:p>
        </p:txBody>
      </p:sp>
      <p:sp>
        <p:nvSpPr>
          <p:cNvPr id="87046" name="AutoShape 6"/>
          <p:cNvSpPr>
            <a:spLocks noChangeArrowheads="1"/>
          </p:cNvSpPr>
          <p:nvPr/>
        </p:nvSpPr>
        <p:spPr bwMode="auto">
          <a:xfrm>
            <a:off x="6553200" y="3505200"/>
            <a:ext cx="1676400" cy="914400"/>
          </a:xfrm>
          <a:prstGeom prst="roundRect">
            <a:avLst>
              <a:gd name="adj" fmla="val 16667"/>
            </a:avLst>
          </a:prstGeom>
          <a:solidFill>
            <a:srgbClr val="FF00FF"/>
          </a:solidFill>
          <a:ln w="9525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/>
              <a:t>Serbatoio</a:t>
            </a:r>
          </a:p>
          <a:p>
            <a:pPr algn="ctr"/>
            <a:r>
              <a:rPr lang="it-IT"/>
              <a:t>intermedio</a:t>
            </a:r>
          </a:p>
        </p:txBody>
      </p:sp>
      <p:sp>
        <p:nvSpPr>
          <p:cNvPr id="87047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43FE382-DF2D-4064-B58B-31F9FDEE397C}" type="slidenum">
              <a:rPr lang="it-IT" smtClean="0">
                <a:ea typeface="MS PGothic" pitchFamily="34" charset="-128"/>
              </a:rPr>
              <a:pPr/>
              <a:t>64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Trasmissione del calore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Il calore si trasferisce da un corpo ad un altro in quattro modi:</a:t>
            </a:r>
          </a:p>
          <a:p>
            <a:pPr lvl="1" eaLnBrk="1" hangingPunct="1"/>
            <a:r>
              <a:rPr lang="it-IT" smtClean="0"/>
              <a:t>conduzione</a:t>
            </a:r>
          </a:p>
          <a:p>
            <a:pPr lvl="1" eaLnBrk="1" hangingPunct="1"/>
            <a:r>
              <a:rPr lang="it-IT" smtClean="0"/>
              <a:t>convezione</a:t>
            </a:r>
          </a:p>
          <a:p>
            <a:pPr lvl="1" eaLnBrk="1" hangingPunct="1"/>
            <a:r>
              <a:rPr lang="it-IT" smtClean="0"/>
              <a:t>evaporazione</a:t>
            </a:r>
          </a:p>
          <a:p>
            <a:pPr lvl="1" eaLnBrk="1" hangingPunct="1"/>
            <a:r>
              <a:rPr lang="it-IT" smtClean="0"/>
              <a:t>irraggiamento</a:t>
            </a:r>
          </a:p>
          <a:p>
            <a:pPr eaLnBrk="1" hangingPunct="1"/>
            <a:endParaRPr lang="it-IT" smtClean="0"/>
          </a:p>
        </p:txBody>
      </p:sp>
      <p:sp>
        <p:nvSpPr>
          <p:cNvPr id="88068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8E3A385-A95F-497B-A932-8F9104FE6AAB}" type="slidenum">
              <a:rPr lang="it-IT" smtClean="0">
                <a:ea typeface="MS PGothic" pitchFamily="34" charset="-128"/>
              </a:rPr>
              <a:pPr/>
              <a:t>65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Conduzione 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300" smtClean="0"/>
              <a:t>È la trasmissione di calore mediante una catena ininterrotta di mezzi materiali</a:t>
            </a:r>
          </a:p>
          <a:p>
            <a:pPr eaLnBrk="1" hangingPunct="1">
              <a:lnSpc>
                <a:spcPct val="90000"/>
              </a:lnSpc>
            </a:pPr>
            <a:r>
              <a:rPr lang="it-IT" sz="2300" smtClean="0"/>
              <a:t>È importante nei corpi solidi, ma generalmente non nei liquidi per l’innescarsi della convezione</a:t>
            </a:r>
          </a:p>
          <a:p>
            <a:pPr eaLnBrk="1" hangingPunct="1">
              <a:lnSpc>
                <a:spcPct val="90000"/>
              </a:lnSpc>
            </a:pPr>
            <a:r>
              <a:rPr lang="it-IT" sz="2300" smtClean="0"/>
              <a:t>Macroscopicamente non si osserva nessun movimento che accompagni questo passaggio</a:t>
            </a:r>
          </a:p>
          <a:p>
            <a:pPr eaLnBrk="1" hangingPunct="1">
              <a:lnSpc>
                <a:spcPct val="90000"/>
              </a:lnSpc>
            </a:pPr>
            <a:r>
              <a:rPr lang="it-IT" sz="2300" smtClean="0"/>
              <a:t>Si tratta di un movimento microscopico a livello molecolare</a:t>
            </a:r>
          </a:p>
          <a:p>
            <a:pPr eaLnBrk="1" hangingPunct="1">
              <a:lnSpc>
                <a:spcPct val="90000"/>
              </a:lnSpc>
            </a:pPr>
            <a:r>
              <a:rPr lang="it-IT" sz="2300" smtClean="0"/>
              <a:t>Il calore fluisce sempre da punti a temperatura maggiore verso quelli a temperatura minore</a:t>
            </a:r>
          </a:p>
        </p:txBody>
      </p:sp>
      <p:sp>
        <p:nvSpPr>
          <p:cNvPr id="8909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373B661-EA68-4E21-A99E-C1B3A9B7782D}" type="slidenum">
              <a:rPr lang="it-IT" smtClean="0">
                <a:ea typeface="MS PGothic" pitchFamily="34" charset="-128"/>
              </a:rPr>
              <a:pPr/>
              <a:t>66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Conduzione 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Con misure calorimetriche si può indagare come la quantità di calore che fluisce tra due corpi di temperature rispettivamente </a:t>
            </a:r>
            <a:r>
              <a:rPr lang="it-IT" sz="2800" i="1" smtClean="0"/>
              <a:t>T</a:t>
            </a:r>
            <a:r>
              <a:rPr lang="it-IT" sz="2800" i="1" baseline="-25000" smtClean="0"/>
              <a:t>1</a:t>
            </a:r>
            <a:r>
              <a:rPr lang="it-IT" sz="2800" i="1" smtClean="0"/>
              <a:t>&lt; T</a:t>
            </a:r>
            <a:r>
              <a:rPr lang="it-IT" sz="2800" i="1" baseline="-25000" smtClean="0"/>
              <a:t>2</a:t>
            </a:r>
            <a:r>
              <a:rPr lang="it-IT" sz="2800" baseline="-25000" smtClean="0"/>
              <a:t> </a:t>
            </a:r>
            <a:r>
              <a:rPr lang="it-IT" sz="2800" smtClean="0"/>
              <a:t>collegati da un conduttore di calore</a:t>
            </a:r>
            <a:r>
              <a:rPr lang="it-IT" sz="2800" baseline="-25000" smtClean="0"/>
              <a:t> </a:t>
            </a:r>
            <a:r>
              <a:rPr lang="it-IT" sz="2800" smtClean="0"/>
              <a:t>di forma convenientemente semplice, dipenda dalla differenza di temperatura, dalla forma del conduttore e dall’area di contatto tra questo e i corpi</a:t>
            </a:r>
          </a:p>
        </p:txBody>
      </p:sp>
      <p:sp>
        <p:nvSpPr>
          <p:cNvPr id="90116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4FB2E5-3A8C-4AF9-8D13-DB44FDD28E08}" type="slidenum">
              <a:rPr lang="it-IT" smtClean="0">
                <a:ea typeface="MS PGothic" pitchFamily="34" charset="-128"/>
              </a:rPr>
              <a:pPr/>
              <a:t>67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Conduzione </a:t>
            </a:r>
          </a:p>
        </p:txBody>
      </p:sp>
      <p:sp>
        <p:nvSpPr>
          <p:cNvPr id="348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62484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Un caso particolarmente semplice è quello di una sbarra omogenea di lunghezza</a:t>
            </a:r>
            <a:r>
              <a:rPr lang="it-IT" sz="2400" i="1" smtClean="0"/>
              <a:t> l</a:t>
            </a:r>
            <a:r>
              <a:rPr lang="it-IT" sz="2400" smtClean="0"/>
              <a:t> e sezione costante </a:t>
            </a:r>
            <a:r>
              <a:rPr lang="it-IT" sz="2400" i="1" smtClean="0"/>
              <a:t>A</a:t>
            </a:r>
            <a:r>
              <a:rPr lang="it-IT" sz="2400" smtClean="0"/>
              <a:t> uguale all’area di contatto con i corpi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In </a:t>
            </a:r>
            <a:r>
              <a:rPr lang="it-IT" sz="2400" i="1" smtClean="0"/>
              <a:t>condizioni stazionarie</a:t>
            </a:r>
            <a:r>
              <a:rPr lang="it-IT" sz="2400" smtClean="0"/>
              <a:t> la quantità di calore che passa nel tempo </a:t>
            </a:r>
            <a:r>
              <a:rPr lang="it-IT" sz="2400" i="1" smtClean="0"/>
              <a:t>t</a:t>
            </a:r>
            <a:r>
              <a:rPr lang="it-IT" sz="2400" smtClean="0"/>
              <a:t> è</a:t>
            </a:r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i="1" smtClean="0"/>
          </a:p>
          <a:p>
            <a:pPr eaLnBrk="1" hangingPunct="1">
              <a:lnSpc>
                <a:spcPct val="90000"/>
              </a:lnSpc>
            </a:pPr>
            <a:r>
              <a:rPr lang="it-IT" sz="2400" i="1" smtClean="0"/>
              <a:t>k</a:t>
            </a:r>
            <a:r>
              <a:rPr lang="it-IT" sz="2400" smtClean="0"/>
              <a:t> è la </a:t>
            </a:r>
            <a:r>
              <a:rPr lang="it-IT" sz="2400" i="1" smtClean="0"/>
              <a:t>conducibilità termica, </a:t>
            </a:r>
            <a:r>
              <a:rPr lang="it-IT" sz="2400" smtClean="0"/>
              <a:t>una costante che dipende dal materiale di cui è fatta la sbarra ed è funzione della temperatura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Il rapporto                  è la caduta media di temperatura lungo la sbarra</a:t>
            </a:r>
          </a:p>
        </p:txBody>
      </p:sp>
      <p:graphicFrame>
        <p:nvGraphicFramePr>
          <p:cNvPr id="34818" name="Object 0"/>
          <p:cNvGraphicFramePr>
            <a:graphicFrameLocks noChangeAspect="1"/>
          </p:cNvGraphicFramePr>
          <p:nvPr/>
        </p:nvGraphicFramePr>
        <p:xfrm>
          <a:off x="2363788" y="3689350"/>
          <a:ext cx="2087562" cy="806450"/>
        </p:xfrm>
        <a:graphic>
          <a:graphicData uri="http://schemas.openxmlformats.org/presentationml/2006/ole">
            <p:oleObj spid="_x0000_s34818" name="Equazione" r:id="rId3" imgW="952500" imgH="368300" progId="Equation.3">
              <p:embed/>
            </p:oleObj>
          </a:graphicData>
        </a:graphic>
      </p:graphicFrame>
      <p:graphicFrame>
        <p:nvGraphicFramePr>
          <p:cNvPr id="34819" name="Object 1"/>
          <p:cNvGraphicFramePr>
            <a:graphicFrameLocks noChangeAspect="1"/>
          </p:cNvGraphicFramePr>
          <p:nvPr/>
        </p:nvGraphicFramePr>
        <p:xfrm>
          <a:off x="2209800" y="5594350"/>
          <a:ext cx="1301750" cy="425450"/>
        </p:xfrm>
        <a:graphic>
          <a:graphicData uri="http://schemas.openxmlformats.org/presentationml/2006/ole">
            <p:oleObj spid="_x0000_s34819" name="Equazione" r:id="rId4" imgW="622300" imgH="203200" progId="Equation.3">
              <p:embed/>
            </p:oleObj>
          </a:graphicData>
        </a:graphic>
      </p:graphicFrame>
      <p:grpSp>
        <p:nvGrpSpPr>
          <p:cNvPr id="34822" name="Group 6"/>
          <p:cNvGrpSpPr>
            <a:grpSpLocks/>
          </p:cNvGrpSpPr>
          <p:nvPr/>
        </p:nvGrpSpPr>
        <p:grpSpPr bwMode="auto">
          <a:xfrm>
            <a:off x="6781800" y="2057400"/>
            <a:ext cx="1828800" cy="3429000"/>
            <a:chOff x="4272" y="1104"/>
            <a:chExt cx="1152" cy="2160"/>
          </a:xfrm>
        </p:grpSpPr>
        <p:sp>
          <p:nvSpPr>
            <p:cNvPr id="34826" name="AutoShape 7"/>
            <p:cNvSpPr>
              <a:spLocks noChangeArrowheads="1"/>
            </p:cNvSpPr>
            <p:nvPr/>
          </p:nvSpPr>
          <p:spPr bwMode="auto">
            <a:xfrm>
              <a:off x="4272" y="1104"/>
              <a:ext cx="1152" cy="528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/>
                <a:t>T</a:t>
              </a:r>
              <a:r>
                <a:rPr lang="it-IT" baseline="-25000"/>
                <a:t>2</a:t>
              </a:r>
              <a:endParaRPr lang="it-IT"/>
            </a:p>
          </p:txBody>
        </p:sp>
        <p:sp>
          <p:nvSpPr>
            <p:cNvPr id="34827" name="AutoShape 8"/>
            <p:cNvSpPr>
              <a:spLocks noChangeArrowheads="1"/>
            </p:cNvSpPr>
            <p:nvPr/>
          </p:nvSpPr>
          <p:spPr bwMode="auto">
            <a:xfrm>
              <a:off x="4272" y="2736"/>
              <a:ext cx="1152" cy="528"/>
            </a:xfrm>
            <a:prstGeom prst="roundRect">
              <a:avLst>
                <a:gd name="adj" fmla="val 16667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it-IT"/>
                <a:t>T</a:t>
              </a:r>
              <a:r>
                <a:rPr lang="it-IT" baseline="-25000"/>
                <a:t>1</a:t>
              </a:r>
            </a:p>
          </p:txBody>
        </p:sp>
        <p:sp>
          <p:nvSpPr>
            <p:cNvPr id="34828" name="Rectangle 9"/>
            <p:cNvSpPr>
              <a:spLocks noChangeArrowheads="1"/>
            </p:cNvSpPr>
            <p:nvPr/>
          </p:nvSpPr>
          <p:spPr bwMode="auto">
            <a:xfrm>
              <a:off x="4704" y="1632"/>
              <a:ext cx="288" cy="110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4823" name="Line 10"/>
          <p:cNvSpPr>
            <a:spLocks noChangeShapeType="1"/>
          </p:cNvSpPr>
          <p:nvPr/>
        </p:nvSpPr>
        <p:spPr bwMode="auto">
          <a:xfrm>
            <a:off x="7696200" y="3352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4824" name="Text Box 11"/>
          <p:cNvSpPr txBox="1">
            <a:spLocks noChangeArrowheads="1"/>
          </p:cNvSpPr>
          <p:nvPr/>
        </p:nvSpPr>
        <p:spPr bwMode="auto">
          <a:xfrm>
            <a:off x="7620000" y="3581400"/>
            <a:ext cx="420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Q</a:t>
            </a:r>
          </a:p>
        </p:txBody>
      </p:sp>
      <p:sp>
        <p:nvSpPr>
          <p:cNvPr id="34825" name="Segnaposto numero diapositiva 1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5B6FF9-C279-4D1C-91B4-A083791DB54C}" type="slidenum">
              <a:rPr lang="it-IT" smtClean="0">
                <a:ea typeface="MS PGothic" pitchFamily="34" charset="-128"/>
              </a:rPr>
              <a:pPr/>
              <a:t>68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Conduzione </a:t>
            </a:r>
          </a:p>
        </p:txBody>
      </p:sp>
      <p:sp>
        <p:nvSpPr>
          <p:cNvPr id="358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85938"/>
            <a:ext cx="8029575" cy="47148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600" smtClean="0"/>
              <a:t>Generalizziamo questa legge per geometrie piu` complesse: per una lunghezza infinitesima </a:t>
            </a:r>
            <a:r>
              <a:rPr lang="it-IT" sz="2600" i="1" smtClean="0"/>
              <a:t>dl</a:t>
            </a:r>
            <a:r>
              <a:rPr lang="it-IT" sz="2600" smtClean="0"/>
              <a:t>, cui corrisponde una differenza infinitesima di temperatura </a:t>
            </a:r>
            <a:r>
              <a:rPr lang="it-IT" sz="2600" i="1" smtClean="0"/>
              <a:t>dT</a:t>
            </a:r>
            <a:r>
              <a:rPr lang="it-IT" sz="2600" smtClean="0"/>
              <a:t>, si trova la legge di Fourier:</a:t>
            </a:r>
          </a:p>
          <a:p>
            <a:pPr eaLnBrk="1" hangingPunct="1">
              <a:lnSpc>
                <a:spcPct val="90000"/>
              </a:lnSpc>
            </a:pPr>
            <a:endParaRPr lang="it-IT" sz="2600" smtClean="0"/>
          </a:p>
          <a:p>
            <a:pPr eaLnBrk="1" hangingPunct="1">
              <a:lnSpc>
                <a:spcPct val="90000"/>
              </a:lnSpc>
            </a:pPr>
            <a:endParaRPr lang="it-IT" sz="2600" smtClean="0"/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Ove           è il gradiente di temperatura: se è costante si riottiene l’equazione precedente</a:t>
            </a:r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Il segno meno sta a significare che il calore fluisce nel verso in cui la temperatura diminuisce cioè in verso opposto al gradiente di temperatura</a:t>
            </a:r>
          </a:p>
        </p:txBody>
      </p:sp>
      <p:graphicFrame>
        <p:nvGraphicFramePr>
          <p:cNvPr id="35842" name="Object 0"/>
          <p:cNvGraphicFramePr>
            <a:graphicFrameLocks noChangeAspect="1"/>
          </p:cNvGraphicFramePr>
          <p:nvPr/>
        </p:nvGraphicFramePr>
        <p:xfrm>
          <a:off x="3429000" y="3357563"/>
          <a:ext cx="1836738" cy="806450"/>
        </p:xfrm>
        <a:graphic>
          <a:graphicData uri="http://schemas.openxmlformats.org/presentationml/2006/ole">
            <p:oleObj spid="_x0000_s35842" name="Equazione" r:id="rId3" imgW="838200" imgH="368300" progId="Equation.3">
              <p:embed/>
            </p:oleObj>
          </a:graphicData>
        </a:graphic>
      </p:graphicFrame>
      <p:graphicFrame>
        <p:nvGraphicFramePr>
          <p:cNvPr id="35843" name="Object 1"/>
          <p:cNvGraphicFramePr>
            <a:graphicFrameLocks noChangeAspect="1"/>
          </p:cNvGraphicFramePr>
          <p:nvPr/>
        </p:nvGraphicFramePr>
        <p:xfrm>
          <a:off x="1785938" y="4210050"/>
          <a:ext cx="798512" cy="361950"/>
        </p:xfrm>
        <a:graphic>
          <a:graphicData uri="http://schemas.openxmlformats.org/presentationml/2006/ole">
            <p:oleObj spid="_x0000_s35843" name="Equazione" r:id="rId4" imgW="393700" imgH="177800" progId="Equation.3">
              <p:embed/>
            </p:oleObj>
          </a:graphicData>
        </a:graphic>
      </p:graphicFrame>
      <p:sp>
        <p:nvSpPr>
          <p:cNvPr id="35846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AC608DB-A0A7-4CB9-BD48-6E0E0E8FB41E}" type="slidenum">
              <a:rPr lang="it-IT" smtClean="0">
                <a:ea typeface="MS PGothic" pitchFamily="34" charset="-128"/>
              </a:rPr>
              <a:pPr/>
              <a:t>69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3429000" y="25717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83971" name="Group 3"/>
          <p:cNvGraphicFramePr>
            <a:graphicFrameLocks noGrp="1"/>
          </p:cNvGraphicFramePr>
          <p:nvPr/>
        </p:nvGraphicFramePr>
        <p:xfrm>
          <a:off x="1143000" y="1301750"/>
          <a:ext cx="6934200" cy="5181600"/>
        </p:xfrm>
        <a:graphic>
          <a:graphicData uri="http://schemas.openxmlformats.org/drawingml/2006/table">
            <a:tbl>
              <a:tblPr/>
              <a:tblGrid>
                <a:gridCol w="2420938"/>
                <a:gridCol w="2036762"/>
                <a:gridCol w="2476500"/>
              </a:tblGrid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sostanza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Temp (K)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ＭＳ Ｐゴシック" pitchFamily="1" charset="-128"/>
                        </a:rPr>
                        <a:t>k (J/m/s/K)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argento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273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418.7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rame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273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387.4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stagno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61.0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aria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293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0.023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acqua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0.59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ghiaccio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273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2.1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diamante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vetro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293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0.84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sughero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</a:rPr>
                        <a:t>0.040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1185" name="Text Box 49"/>
          <p:cNvSpPr txBox="1">
            <a:spLocks noChangeArrowheads="1"/>
          </p:cNvSpPr>
          <p:nvPr/>
        </p:nvSpPr>
        <p:spPr bwMode="auto">
          <a:xfrm>
            <a:off x="1905000" y="457200"/>
            <a:ext cx="5622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Conducibilità termica di alcune sostanze</a:t>
            </a:r>
          </a:p>
        </p:txBody>
      </p:sp>
      <p:sp>
        <p:nvSpPr>
          <p:cNvPr id="91186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08C101-86C3-4629-B467-07FF9067F82C}" type="slidenum">
              <a:rPr lang="it-IT" smtClean="0">
                <a:ea typeface="MS PGothic" pitchFamily="34" charset="-128"/>
              </a:rPr>
              <a:pPr/>
              <a:t>70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0" name="Titolo 10"/>
          <p:cNvSpPr>
            <a:spLocks noGrp="1"/>
          </p:cNvSpPr>
          <p:nvPr>
            <p:ph type="title"/>
          </p:nvPr>
        </p:nvSpPr>
        <p:spPr>
          <a:xfrm>
            <a:off x="785813" y="0"/>
            <a:ext cx="7772400" cy="1143000"/>
          </a:xfrm>
        </p:spPr>
        <p:txBody>
          <a:bodyPr/>
          <a:lstStyle/>
          <a:p>
            <a:r>
              <a:rPr lang="it-IT" smtClean="0"/>
              <a:t>Equazione di Newton</a:t>
            </a:r>
          </a:p>
        </p:txBody>
      </p:sp>
      <p:sp>
        <p:nvSpPr>
          <p:cNvPr id="36871" name="Segnaposto numero diapositiva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42E9D1B-6FF7-4332-8D25-B47C31EF110A}" type="slidenum">
              <a:rPr lang="it-IT" smtClean="0">
                <a:ea typeface="MS PGothic" pitchFamily="34" charset="-128"/>
              </a:rPr>
              <a:pPr/>
              <a:t>71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35842" name="Object 2"/>
          <p:cNvGraphicFramePr>
            <a:graphicFrameLocks noChangeAspect="1"/>
          </p:cNvGraphicFramePr>
          <p:nvPr/>
        </p:nvGraphicFramePr>
        <p:xfrm>
          <a:off x="4173538" y="1341438"/>
          <a:ext cx="2303462" cy="593725"/>
        </p:xfrm>
        <a:graphic>
          <a:graphicData uri="http://schemas.openxmlformats.org/presentationml/2006/ole">
            <p:oleObj spid="_x0000_s36866" name="Equation" r:id="rId3" imgW="787320" imgH="203040" progId="Equation.DSMT4">
              <p:embed/>
            </p:oleObj>
          </a:graphicData>
        </a:graphic>
      </p:graphicFrame>
      <p:sp>
        <p:nvSpPr>
          <p:cNvPr id="35848" name="Text Box 3"/>
          <p:cNvSpPr txBox="1">
            <a:spLocks noChangeArrowheads="1"/>
          </p:cNvSpPr>
          <p:nvPr/>
        </p:nvSpPr>
        <p:spPr bwMode="auto">
          <a:xfrm>
            <a:off x="539750" y="1484313"/>
            <a:ext cx="26654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/>
              <a:t>Scambio di calore</a:t>
            </a:r>
            <a:endParaRPr lang="it-IT"/>
          </a:p>
        </p:txBody>
      </p:sp>
      <p:sp>
        <p:nvSpPr>
          <p:cNvPr id="35849" name="Text Box 4"/>
          <p:cNvSpPr txBox="1">
            <a:spLocks noChangeArrowheads="1"/>
          </p:cNvSpPr>
          <p:nvPr/>
        </p:nvSpPr>
        <p:spPr bwMode="auto">
          <a:xfrm>
            <a:off x="539750" y="2420938"/>
            <a:ext cx="26654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/>
              <a:t>Rapidità dello scambio</a:t>
            </a:r>
            <a:endParaRPr lang="it-IT"/>
          </a:p>
        </p:txBody>
      </p:sp>
      <p:graphicFrame>
        <p:nvGraphicFramePr>
          <p:cNvPr id="35843" name="Object 5"/>
          <p:cNvGraphicFramePr>
            <a:graphicFrameLocks noChangeAspect="1"/>
          </p:cNvGraphicFramePr>
          <p:nvPr/>
        </p:nvGraphicFramePr>
        <p:xfrm>
          <a:off x="3338513" y="2060575"/>
          <a:ext cx="3975100" cy="1149350"/>
        </p:xfrm>
        <a:graphic>
          <a:graphicData uri="http://schemas.openxmlformats.org/presentationml/2006/ole">
            <p:oleObj spid="_x0000_s36867" name="Equation" r:id="rId4" imgW="1358640" imgH="393480" progId="Equation.DSMT4">
              <p:embed/>
            </p:oleObj>
          </a:graphicData>
        </a:graphic>
      </p:graphicFrame>
      <p:sp>
        <p:nvSpPr>
          <p:cNvPr id="35850" name="Text Box 6"/>
          <p:cNvSpPr txBox="1">
            <a:spLocks noChangeArrowheads="1"/>
          </p:cNvSpPr>
          <p:nvPr/>
        </p:nvSpPr>
        <p:spPr bwMode="auto">
          <a:xfrm>
            <a:off x="539750" y="3716338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/>
              <a:t>quindi:</a:t>
            </a:r>
            <a:endParaRPr lang="it-IT"/>
          </a:p>
        </p:txBody>
      </p:sp>
      <p:graphicFrame>
        <p:nvGraphicFramePr>
          <p:cNvPr id="35844" name="Object 7"/>
          <p:cNvGraphicFramePr>
            <a:graphicFrameLocks noChangeAspect="1"/>
          </p:cNvGraphicFramePr>
          <p:nvPr/>
        </p:nvGraphicFramePr>
        <p:xfrm>
          <a:off x="3076575" y="3500438"/>
          <a:ext cx="4497388" cy="1149350"/>
        </p:xfrm>
        <a:graphic>
          <a:graphicData uri="http://schemas.openxmlformats.org/presentationml/2006/ole">
            <p:oleObj spid="_x0000_s36868" name="Equation" r:id="rId5" imgW="1536480" imgH="393480" progId="Equation.DSMT4">
              <p:embed/>
            </p:oleObj>
          </a:graphicData>
        </a:graphic>
      </p:graphicFrame>
      <p:sp>
        <p:nvSpPr>
          <p:cNvPr id="35851" name="AutoShape 8"/>
          <p:cNvSpPr>
            <a:spLocks noChangeArrowheads="1"/>
          </p:cNvSpPr>
          <p:nvPr/>
        </p:nvSpPr>
        <p:spPr bwMode="auto">
          <a:xfrm>
            <a:off x="5148263" y="4581525"/>
            <a:ext cx="358775" cy="863600"/>
          </a:xfrm>
          <a:prstGeom prst="downArrow">
            <a:avLst>
              <a:gd name="adj1" fmla="val 50000"/>
              <a:gd name="adj2" fmla="val 6017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graphicFrame>
        <p:nvGraphicFramePr>
          <p:cNvPr id="35845" name="Object 9"/>
          <p:cNvGraphicFramePr>
            <a:graphicFrameLocks noChangeAspect="1"/>
          </p:cNvGraphicFramePr>
          <p:nvPr/>
        </p:nvGraphicFramePr>
        <p:xfrm>
          <a:off x="284163" y="5273675"/>
          <a:ext cx="8609012" cy="1035050"/>
        </p:xfrm>
        <a:graphic>
          <a:graphicData uri="http://schemas.openxmlformats.org/presentationml/2006/ole">
            <p:oleObj spid="_x0000_s36869" name="Equation" r:id="rId6" imgW="3479760" imgH="41904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8" grpId="0" autoUpdateAnimBg="0"/>
      <p:bldP spid="35849" grpId="0" autoUpdateAnimBg="0"/>
      <p:bldP spid="35850" grpId="0" autoUpdateAnimBg="0"/>
      <p:bldP spid="35851" grpId="0" animBg="1" autoUpdateAnimBg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Convezione 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È trasferimento di calore dovuto a movimenti macroscopici di materia</a:t>
            </a:r>
          </a:p>
          <a:p>
            <a:pPr eaLnBrk="1" hangingPunct="1"/>
            <a:r>
              <a:rPr lang="it-IT" smtClean="0"/>
              <a:t>Si verifica naturalmente nei fluidi per le variazioni locali di densità conseguenti a differenze di temperatura</a:t>
            </a:r>
          </a:p>
          <a:p>
            <a:pPr eaLnBrk="1" hangingPunct="1"/>
            <a:r>
              <a:rPr lang="it-IT" smtClean="0"/>
              <a:t>La teoria matematica è estremamente complessa</a:t>
            </a:r>
          </a:p>
        </p:txBody>
      </p:sp>
      <p:sp>
        <p:nvSpPr>
          <p:cNvPr id="92164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0E9C84D-45C0-4105-BDB7-F8ABD50F0E0D}" type="slidenum">
              <a:rPr lang="it-IT" smtClean="0">
                <a:ea typeface="MS PGothic" pitchFamily="34" charset="-128"/>
              </a:rPr>
              <a:pPr/>
              <a:t>72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Cambiamenti di stato (o fase)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800" smtClean="0"/>
              <a:t>Passaggi tra fase solida, liquida e gassosa</a:t>
            </a:r>
          </a:p>
          <a:p>
            <a:pPr eaLnBrk="1" hangingPunct="1"/>
            <a:r>
              <a:rPr lang="it-IT" sz="2800" smtClean="0"/>
              <a:t>La </a:t>
            </a:r>
            <a:r>
              <a:rPr lang="it-IT" sz="2800" i="1" smtClean="0"/>
              <a:t>fusione</a:t>
            </a:r>
            <a:r>
              <a:rPr lang="it-IT" sz="2800" smtClean="0"/>
              <a:t> e la </a:t>
            </a:r>
            <a:r>
              <a:rPr lang="it-IT" sz="2800" i="1" smtClean="0"/>
              <a:t>solidificazione</a:t>
            </a:r>
            <a:r>
              <a:rPr lang="it-IT" sz="2800" smtClean="0"/>
              <a:t> avvengono a temperatura costante (purché la pressione sia mantenuta costante)</a:t>
            </a:r>
          </a:p>
          <a:p>
            <a:pPr eaLnBrk="1" hangingPunct="1"/>
            <a:r>
              <a:rPr lang="it-IT" sz="2800" smtClean="0"/>
              <a:t>I passaggi di stato di alcune sostanze vengono usati come punti di riferimento nelle scale termometriche</a:t>
            </a:r>
          </a:p>
        </p:txBody>
      </p:sp>
      <p:sp>
        <p:nvSpPr>
          <p:cNvPr id="93188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B00EBE3-E71A-4AE6-AC51-87288B33D74A}" type="slidenum">
              <a:rPr lang="it-IT" smtClean="0">
                <a:ea typeface="MS PGothic" pitchFamily="34" charset="-128"/>
              </a:rPr>
              <a:pPr/>
              <a:t>73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Cambiamenti di fase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L’</a:t>
            </a:r>
            <a:r>
              <a:rPr lang="it-IT" sz="2800" i="1" smtClean="0"/>
              <a:t>evaporazione</a:t>
            </a:r>
            <a:r>
              <a:rPr lang="it-IT" sz="2800" smtClean="0"/>
              <a:t> di un liquido avviene a qualunque temperatura e la pressione del vapore cresce con la temperatura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Quando la pressione del vapore uguaglia la pressione esterna si ha l’</a:t>
            </a:r>
            <a:r>
              <a:rPr lang="it-IT" sz="2800" i="1" smtClean="0"/>
              <a:t>ebollizione</a:t>
            </a:r>
            <a:r>
              <a:rPr lang="it-IT" sz="2800" smtClean="0"/>
              <a:t>, che avviene a temperatura fissa (però funzione della pressione esterna)</a:t>
            </a:r>
          </a:p>
        </p:txBody>
      </p:sp>
      <p:sp>
        <p:nvSpPr>
          <p:cNvPr id="9421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981E434-A51E-4C40-869D-23E3036CD858}" type="slidenum">
              <a:rPr lang="it-IT" smtClean="0">
                <a:ea typeface="MS PGothic" pitchFamily="34" charset="-128"/>
              </a:rPr>
              <a:pPr/>
              <a:t>74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Cambiamenti di fase</a:t>
            </a:r>
          </a:p>
        </p:txBody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Sono accompagnati da scambio di calore e si osserva che, per unità di massa, si tratta di quantità ben definite, dette </a:t>
            </a:r>
            <a:r>
              <a:rPr lang="it-IT" sz="2800" i="1" smtClean="0"/>
              <a:t>calori latenti, </a:t>
            </a:r>
            <a:r>
              <a:rPr lang="it-IT" sz="2800" smtClean="0"/>
              <a:t>indicate con</a:t>
            </a:r>
            <a:r>
              <a:rPr lang="it-IT" sz="2800" i="1" smtClean="0"/>
              <a:t> </a:t>
            </a:r>
            <a:r>
              <a:rPr lang="it-IT" sz="2800" i="1" smtClean="0">
                <a:latin typeface="Symbol" pitchFamily="18" charset="2"/>
                <a:sym typeface="Symbol" pitchFamily="18" charset="2"/>
              </a:rPr>
              <a:t></a:t>
            </a:r>
            <a:endParaRPr lang="it-IT" sz="2800" smtClean="0"/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Il calore richiesto per il cambiamento di fase di una massa </a:t>
            </a:r>
            <a:r>
              <a:rPr lang="it-IT" sz="2800" i="1" smtClean="0"/>
              <a:t>m</a:t>
            </a:r>
            <a:r>
              <a:rPr lang="it-IT" sz="2800" smtClean="0"/>
              <a:t> di sostanza è dato da</a:t>
            </a:r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</p:txBody>
      </p:sp>
      <p:graphicFrame>
        <p:nvGraphicFramePr>
          <p:cNvPr id="37890" name="Object 4"/>
          <p:cNvGraphicFramePr>
            <a:graphicFrameLocks noChangeAspect="1"/>
          </p:cNvGraphicFramePr>
          <p:nvPr/>
        </p:nvGraphicFramePr>
        <p:xfrm>
          <a:off x="3790950" y="4514850"/>
          <a:ext cx="1543050" cy="514350"/>
        </p:xfrm>
        <a:graphic>
          <a:graphicData uri="http://schemas.openxmlformats.org/presentationml/2006/ole">
            <p:oleObj spid="_x0000_s37890" name="Equazione" r:id="rId3" imgW="495300" imgH="165100" progId="Equation.3">
              <p:embed/>
            </p:oleObj>
          </a:graphicData>
        </a:graphic>
      </p:graphicFrame>
      <p:sp>
        <p:nvSpPr>
          <p:cNvPr id="37893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F1CB1D-039A-4505-97FD-A3E0FB22ED95}" type="slidenum">
              <a:rPr lang="it-IT" smtClean="0">
                <a:ea typeface="MS PGothic" pitchFamily="34" charset="-128"/>
              </a:rPr>
              <a:pPr/>
              <a:t>75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Irraggiamento 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200" smtClean="0"/>
              <a:t>È il processo per cui </a:t>
            </a:r>
            <a:r>
              <a:rPr lang="it-IT" sz="2200" i="1" smtClean="0">
                <a:solidFill>
                  <a:schemeClr val="accent2"/>
                </a:solidFill>
              </a:rPr>
              <a:t>l’energia termica</a:t>
            </a:r>
            <a:r>
              <a:rPr lang="it-IT" sz="2200" smtClean="0"/>
              <a:t> si propaga attraverso lo spazio vuoto o attraverso corpi trasparenti senza essere assorbita</a:t>
            </a:r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L’energia termica raggiante 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200" smtClean="0"/>
              <a:t>si può far riflettere e rifrangere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200" smtClean="0"/>
              <a:t>come la luce ha natura di onda e.m.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200" smtClean="0"/>
              <a:t>si propaga nel vuoto alla velocità della luce</a:t>
            </a:r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Quando incide su un corpo, una parte può attraversarlo senza essere assorbita, una parte viene assorbita e </a:t>
            </a:r>
            <a:r>
              <a:rPr lang="it-IT" sz="2200" i="1" smtClean="0">
                <a:solidFill>
                  <a:schemeClr val="accent2"/>
                </a:solidFill>
              </a:rPr>
              <a:t>convertita in moto molecolare, cioè in calore</a:t>
            </a: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</p:txBody>
      </p:sp>
      <p:sp>
        <p:nvSpPr>
          <p:cNvPr id="95236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61F87C3-4FE9-424D-8136-43F59AFE0743}" type="slidenum">
              <a:rPr lang="it-IT" smtClean="0">
                <a:ea typeface="MS PGothic" pitchFamily="34" charset="-128"/>
              </a:rPr>
              <a:pPr/>
              <a:t>76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dirty="0" smtClean="0">
                <a:ea typeface="+mj-ea"/>
              </a:rPr>
              <a:t>Teoria cinetica dei gas</a:t>
            </a:r>
            <a:endParaRPr lang="it-IT" dirty="0">
              <a:ea typeface="+mj-ea"/>
            </a:endParaRPr>
          </a:p>
        </p:txBody>
      </p:sp>
      <p:sp>
        <p:nvSpPr>
          <p:cNvPr id="96259" name="Segnaposto testo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mtClean="0"/>
              <a:t>APPROFONDIMENTO</a:t>
            </a:r>
          </a:p>
        </p:txBody>
      </p:sp>
      <p:sp>
        <p:nvSpPr>
          <p:cNvPr id="96260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9E502C2-395A-413E-A532-A9705947B0B0}" type="slidenum">
              <a:rPr lang="it-IT" smtClean="0">
                <a:ea typeface="MS PGothic" pitchFamily="34" charset="-128"/>
              </a:rPr>
              <a:pPr/>
              <a:t>77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600" smtClean="0"/>
              <a:t>Si suppone che un gas non sia una sostanza continua, ma un insieme di un numero molto grande di enti discreti microscopici, chiamati </a:t>
            </a:r>
            <a:r>
              <a:rPr lang="it-IT" sz="2600" i="1" smtClean="0"/>
              <a:t>molecole</a:t>
            </a:r>
            <a:endParaRPr lang="it-IT" sz="2600" smtClean="0"/>
          </a:p>
          <a:p>
            <a:pPr eaLnBrk="1" hangingPunct="1"/>
            <a:r>
              <a:rPr lang="it-IT" sz="2600" smtClean="0"/>
              <a:t>Queste molecole risentono due tipi di forze:</a:t>
            </a:r>
          </a:p>
          <a:p>
            <a:pPr lvl="1" eaLnBrk="1" hangingPunct="1"/>
            <a:r>
              <a:rPr lang="it-IT" sz="2200" smtClean="0"/>
              <a:t>Forze interne al gas, dovute all’interazione reciproca delle molecole, con una forza funzione della distanza</a:t>
            </a:r>
          </a:p>
          <a:p>
            <a:pPr lvl="1" eaLnBrk="1" hangingPunct="1"/>
            <a:r>
              <a:rPr lang="it-IT" sz="2200" smtClean="0"/>
              <a:t>Forze esterne al gas, dovute p.e. alla gravità o a campi e.m. esterni</a:t>
            </a:r>
          </a:p>
          <a:p>
            <a:pPr eaLnBrk="1" hangingPunct="1"/>
            <a:endParaRPr lang="it-IT" sz="2600" smtClean="0"/>
          </a:p>
        </p:txBody>
      </p:sp>
      <p:sp>
        <p:nvSpPr>
          <p:cNvPr id="97284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C54B5AB-8147-4A31-9CCA-C7D6C93773E9}" type="slidenum">
              <a:rPr lang="it-IT" smtClean="0">
                <a:ea typeface="MS PGothic" pitchFamily="34" charset="-128"/>
              </a:rPr>
              <a:pPr/>
              <a:t>78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676400"/>
            <a:ext cx="8358187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Consideriamo la situazione più semplice in cui le molecole interagiscano fra di loro o con le pareti del contenitore solo per urto,  mentre per il resto del tempo non siano soggette a forze e quindi si muovano di moto rettilineo uniforme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Siano assenti forze esterne al gas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Il movimento delle molecole sia del tutto casuale, non essendoci posizioni o direzioni privilegiate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Il volume occupato dalle molecole sia trascurabile rispetto a quello del recipiente</a:t>
            </a:r>
          </a:p>
        </p:txBody>
      </p:sp>
      <p:sp>
        <p:nvSpPr>
          <p:cNvPr id="98308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F1B015F-0231-49BD-BDCB-CF31D59B00D4}" type="slidenum">
              <a:rPr lang="it-IT" smtClean="0">
                <a:ea typeface="MS PGothic" pitchFamily="34" charset="-128"/>
              </a:rPr>
              <a:pPr/>
              <a:t>79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200" smtClean="0"/>
              <a:t>Gli urti delle molecole contro le pareti siano elastici, le pareti siano lisce e di massa praticamente infinita</a:t>
            </a:r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Inoltre, per il momento, ci interessa solo l’energia cinetica del centro di massa delle molecole e non quella dei moti relativi al centro di massa (rotazioni e vibrazioni). Le molecole siano quindi </a:t>
            </a:r>
            <a:r>
              <a:rPr lang="it-IT" sz="2200" smtClean="0">
                <a:solidFill>
                  <a:schemeClr val="accent2"/>
                </a:solidFill>
              </a:rPr>
              <a:t>monoatomiche e puntiformi</a:t>
            </a:r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Con queste ipotesi possiamo costruire un </a:t>
            </a:r>
            <a:r>
              <a:rPr lang="it-IT" sz="2200" i="1" smtClean="0"/>
              <a:t>modello cinetico</a:t>
            </a:r>
            <a:r>
              <a:rPr lang="it-IT" sz="2200" smtClean="0"/>
              <a:t> del gas ideale</a:t>
            </a:r>
            <a:endParaRPr lang="it-IT" sz="220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Se le molecole urtano contro le pareti, ci aspettiamo che queste risentano di una forza e che </a:t>
            </a:r>
            <a:r>
              <a:rPr lang="it-IT" sz="2200" u="sng" smtClean="0"/>
              <a:t>la pressione del gas possa essere spiegata in base agli urti microscopici</a:t>
            </a:r>
          </a:p>
        </p:txBody>
      </p:sp>
      <p:sp>
        <p:nvSpPr>
          <p:cNvPr id="9933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6900B9B-C824-4C02-8185-8E6506D7E5FA}" type="slidenum">
              <a:rPr lang="it-IT" smtClean="0">
                <a:ea typeface="MS PGothic" pitchFamily="34" charset="-128"/>
              </a:rPr>
              <a:pPr/>
              <a:t>80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857375"/>
            <a:ext cx="6786563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Consideriamo una molecola di massa </a:t>
            </a:r>
            <a:r>
              <a:rPr lang="it-IT" sz="2400" i="1" smtClean="0"/>
              <a:t>m</a:t>
            </a:r>
            <a:r>
              <a:rPr lang="it-IT" sz="2400" smtClean="0"/>
              <a:t> che urta con velocità </a:t>
            </a:r>
            <a:r>
              <a:rPr lang="it-IT" sz="2400" b="1" i="1" smtClean="0"/>
              <a:t>v</a:t>
            </a:r>
            <a:r>
              <a:rPr lang="it-IT" sz="2400" b="1" i="1" baseline="-25000" smtClean="0"/>
              <a:t>1 </a:t>
            </a:r>
            <a:r>
              <a:rPr lang="it-IT" sz="2400" smtClean="0"/>
              <a:t>contro una parete di un contenitore a forma di parallelepipedo di lati </a:t>
            </a:r>
            <a:r>
              <a:rPr lang="it-IT" sz="2400" i="1" smtClean="0"/>
              <a:t>a, b, c</a:t>
            </a: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Dopo l’urto essa ha velocità </a:t>
            </a:r>
            <a:r>
              <a:rPr lang="it-IT" sz="2400" b="1" i="1" smtClean="0"/>
              <a:t>v</a:t>
            </a:r>
            <a:r>
              <a:rPr lang="it-IT" sz="2400" b="1" i="1" baseline="-25000" smtClean="0"/>
              <a:t>2</a:t>
            </a:r>
            <a:r>
              <a:rPr lang="it-IT" sz="2400" smtClean="0"/>
              <a:t>, le cui componenti parallele alla parete sono inalterate e la componente perpendicolare alla parete (p.e. </a:t>
            </a:r>
            <a:r>
              <a:rPr lang="it-IT" sz="2400" i="1" smtClean="0"/>
              <a:t>x</a:t>
            </a:r>
            <a:r>
              <a:rPr lang="it-IT" sz="2400" smtClean="0"/>
              <a:t>) ha cambiato segno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A causa dell’urto, la variazione di quantità di moto della molecola lungo </a:t>
            </a:r>
            <a:r>
              <a:rPr lang="it-IT" sz="2400" i="1" smtClean="0"/>
              <a:t>x</a:t>
            </a:r>
            <a:r>
              <a:rPr lang="it-IT" sz="2400" smtClean="0"/>
              <a:t> e`, in modulo,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Ove </a:t>
            </a:r>
            <a:r>
              <a:rPr lang="it-IT" sz="2400" i="1" smtClean="0"/>
              <a:t>v</a:t>
            </a:r>
            <a:r>
              <a:rPr lang="it-IT" sz="2400" i="1" baseline="-25000" smtClean="0"/>
              <a:t>x</a:t>
            </a:r>
            <a:r>
              <a:rPr lang="it-IT" sz="2400" smtClean="0"/>
              <a:t> è la componente della velocità lungo </a:t>
            </a:r>
            <a:r>
              <a:rPr lang="it-IT" sz="2400" i="1" smtClean="0"/>
              <a:t>x</a:t>
            </a:r>
            <a:endParaRPr lang="it-IT" sz="2400" smtClean="0"/>
          </a:p>
        </p:txBody>
      </p:sp>
      <p:graphicFrame>
        <p:nvGraphicFramePr>
          <p:cNvPr id="38914" name="Object 4"/>
          <p:cNvGraphicFramePr>
            <a:graphicFrameLocks noChangeAspect="1"/>
          </p:cNvGraphicFramePr>
          <p:nvPr/>
        </p:nvGraphicFramePr>
        <p:xfrm>
          <a:off x="6715125" y="4929188"/>
          <a:ext cx="1565275" cy="530225"/>
        </p:xfrm>
        <a:graphic>
          <a:graphicData uri="http://schemas.openxmlformats.org/presentationml/2006/ole">
            <p:oleObj spid="_x0000_s38914" name="Equazione" r:id="rId3" imgW="672840" imgH="228600" progId="Equation.3">
              <p:embed/>
            </p:oleObj>
          </a:graphicData>
        </a:graphic>
      </p:graphicFrame>
      <p:grpSp>
        <p:nvGrpSpPr>
          <p:cNvPr id="38917" name="Gruppo 8"/>
          <p:cNvGrpSpPr>
            <a:grpSpLocks/>
          </p:cNvGrpSpPr>
          <p:nvPr/>
        </p:nvGrpSpPr>
        <p:grpSpPr bwMode="auto">
          <a:xfrm>
            <a:off x="7143750" y="3214688"/>
            <a:ext cx="1624013" cy="1319212"/>
            <a:chOff x="7286644" y="357166"/>
            <a:chExt cx="1624438" cy="1318921"/>
          </a:xfrm>
        </p:grpSpPr>
        <p:sp>
          <p:nvSpPr>
            <p:cNvPr id="5" name="Cubo 4"/>
            <p:cNvSpPr/>
            <p:nvPr/>
          </p:nvSpPr>
          <p:spPr bwMode="auto">
            <a:xfrm>
              <a:off x="7286644" y="357166"/>
              <a:ext cx="1500581" cy="928482"/>
            </a:xfrm>
            <a:prstGeom prst="cube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ea typeface="ＭＳ Ｐゴシック" pitchFamily="1" charset="-128"/>
              </a:endParaRPr>
            </a:p>
          </p:txBody>
        </p:sp>
        <p:sp>
          <p:nvSpPr>
            <p:cNvPr id="38927" name="CasellaDiTesto 5"/>
            <p:cNvSpPr txBox="1">
              <a:spLocks noChangeArrowheads="1"/>
            </p:cNvSpPr>
            <p:nvPr/>
          </p:nvSpPr>
          <p:spPr bwMode="auto">
            <a:xfrm>
              <a:off x="7715272" y="1214422"/>
              <a:ext cx="35618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a</a:t>
              </a:r>
            </a:p>
          </p:txBody>
        </p:sp>
        <p:sp>
          <p:nvSpPr>
            <p:cNvPr id="38928" name="CasellaDiTesto 6"/>
            <p:cNvSpPr txBox="1">
              <a:spLocks noChangeArrowheads="1"/>
            </p:cNvSpPr>
            <p:nvPr/>
          </p:nvSpPr>
          <p:spPr bwMode="auto">
            <a:xfrm>
              <a:off x="8572528" y="1000108"/>
              <a:ext cx="33855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c</a:t>
              </a:r>
            </a:p>
          </p:txBody>
        </p:sp>
        <p:sp>
          <p:nvSpPr>
            <p:cNvPr id="38929" name="CasellaDiTesto 7"/>
            <p:cNvSpPr txBox="1">
              <a:spLocks noChangeArrowheads="1"/>
            </p:cNvSpPr>
            <p:nvPr/>
          </p:nvSpPr>
          <p:spPr bwMode="auto">
            <a:xfrm>
              <a:off x="8215338" y="642918"/>
              <a:ext cx="35618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b</a:t>
              </a:r>
            </a:p>
          </p:txBody>
        </p:sp>
      </p:grpSp>
      <p:grpSp>
        <p:nvGrpSpPr>
          <p:cNvPr id="38918" name="Gruppo 18"/>
          <p:cNvGrpSpPr>
            <a:grpSpLocks/>
          </p:cNvGrpSpPr>
          <p:nvPr/>
        </p:nvGrpSpPr>
        <p:grpSpPr bwMode="auto">
          <a:xfrm>
            <a:off x="7429500" y="1500188"/>
            <a:ext cx="1195388" cy="1604962"/>
            <a:chOff x="7643834" y="0"/>
            <a:chExt cx="1195810" cy="1604649"/>
          </a:xfrm>
        </p:grpSpPr>
        <p:cxnSp>
          <p:nvCxnSpPr>
            <p:cNvPr id="38920" name="Connettore 2 10"/>
            <p:cNvCxnSpPr>
              <a:cxnSpLocks noChangeShapeType="1"/>
            </p:cNvCxnSpPr>
            <p:nvPr/>
          </p:nvCxnSpPr>
          <p:spPr bwMode="auto">
            <a:xfrm rot="5400000" flipH="1" flipV="1">
              <a:off x="7608127" y="392897"/>
              <a:ext cx="785794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38921" name="Connettore 2 12"/>
            <p:cNvCxnSpPr>
              <a:cxnSpLocks noChangeShapeType="1"/>
            </p:cNvCxnSpPr>
            <p:nvPr/>
          </p:nvCxnSpPr>
          <p:spPr bwMode="auto">
            <a:xfrm rot="5400000">
              <a:off x="7608115" y="821513"/>
              <a:ext cx="428628" cy="35719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38922" name="Connettore 2 14"/>
            <p:cNvCxnSpPr>
              <a:cxnSpLocks noChangeShapeType="1"/>
            </p:cNvCxnSpPr>
            <p:nvPr/>
          </p:nvCxnSpPr>
          <p:spPr bwMode="auto">
            <a:xfrm>
              <a:off x="8001024" y="785794"/>
              <a:ext cx="785818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38923" name="CasellaDiTesto 15"/>
            <p:cNvSpPr txBox="1">
              <a:spLocks noChangeArrowheads="1"/>
            </p:cNvSpPr>
            <p:nvPr/>
          </p:nvSpPr>
          <p:spPr bwMode="auto">
            <a:xfrm>
              <a:off x="7643834" y="1142984"/>
              <a:ext cx="33855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z</a:t>
              </a:r>
            </a:p>
          </p:txBody>
        </p:sp>
        <p:sp>
          <p:nvSpPr>
            <p:cNvPr id="38924" name="CasellaDiTesto 16"/>
            <p:cNvSpPr txBox="1">
              <a:spLocks noChangeArrowheads="1"/>
            </p:cNvSpPr>
            <p:nvPr/>
          </p:nvSpPr>
          <p:spPr bwMode="auto">
            <a:xfrm>
              <a:off x="8072462" y="0"/>
              <a:ext cx="33855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y</a:t>
              </a:r>
            </a:p>
          </p:txBody>
        </p:sp>
        <p:sp>
          <p:nvSpPr>
            <p:cNvPr id="38925" name="CasellaDiTesto 17"/>
            <p:cNvSpPr txBox="1">
              <a:spLocks noChangeArrowheads="1"/>
            </p:cNvSpPr>
            <p:nvPr/>
          </p:nvSpPr>
          <p:spPr bwMode="auto">
            <a:xfrm>
              <a:off x="8501090" y="857232"/>
              <a:ext cx="33855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/>
                <a:t>x</a:t>
              </a:r>
            </a:p>
          </p:txBody>
        </p:sp>
      </p:grpSp>
      <p:sp>
        <p:nvSpPr>
          <p:cNvPr id="38919" name="Segnaposto numero diapositiva 1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CF7BA1-D1DC-495B-8C6E-AFA21893632C}" type="slidenum">
              <a:rPr lang="it-IT" smtClean="0">
                <a:ea typeface="MS PGothic" pitchFamily="34" charset="-128"/>
              </a:rPr>
              <a:pPr/>
              <a:t>81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399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867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200" smtClean="0"/>
              <a:t>L’urto successivo contro la parete avviene dopo un tempo </a:t>
            </a:r>
            <a:r>
              <a:rPr lang="it-IT" sz="2200" i="1" smtClean="0"/>
              <a:t>t</a:t>
            </a:r>
            <a:r>
              <a:rPr lang="it-IT" sz="2200" smtClean="0"/>
              <a:t> necessario per attraversare il cubo nei due sensi</a:t>
            </a:r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In un intervallo di tempo </a:t>
            </a:r>
            <a:r>
              <a:rPr lang="it-IT" sz="2200" i="1" smtClean="0">
                <a:latin typeface="Symbol" pitchFamily="18" charset="2"/>
                <a:sym typeface="Symbol" pitchFamily="18" charset="2"/>
              </a:rPr>
              <a:t></a:t>
            </a:r>
            <a:r>
              <a:rPr lang="it-IT" sz="2200" i="1" smtClean="0"/>
              <a:t>t</a:t>
            </a:r>
            <a:r>
              <a:rPr lang="it-IT" sz="2200" smtClean="0"/>
              <a:t> la particella esegue quindi </a:t>
            </a:r>
            <a:r>
              <a:rPr lang="it-IT" sz="2200" i="1" smtClean="0"/>
              <a:t>n</a:t>
            </a:r>
            <a:r>
              <a:rPr lang="it-IT" sz="2200" smtClean="0"/>
              <a:t> urti</a:t>
            </a:r>
          </a:p>
          <a:p>
            <a:pPr eaLnBrk="1" hangingPunct="1">
              <a:lnSpc>
                <a:spcPct val="90000"/>
              </a:lnSpc>
            </a:pPr>
            <a:endParaRPr lang="it-IT" sz="2200" smtClean="0"/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L’impulso scambiato dalla molecola nel tempo </a:t>
            </a:r>
            <a:r>
              <a:rPr lang="it-IT" sz="2200" i="1" smtClean="0">
                <a:latin typeface="Symbol" pitchFamily="18" charset="2"/>
                <a:sym typeface="Symbol" pitchFamily="18" charset="2"/>
              </a:rPr>
              <a:t></a:t>
            </a:r>
            <a:r>
              <a:rPr lang="it-IT" sz="2200" i="1" smtClean="0"/>
              <a:t>t</a:t>
            </a:r>
            <a:r>
              <a:rPr lang="it-IT" sz="2200" smtClean="0"/>
              <a:t> è</a:t>
            </a:r>
          </a:p>
          <a:p>
            <a:pPr eaLnBrk="1" hangingPunct="1">
              <a:lnSpc>
                <a:spcPct val="90000"/>
              </a:lnSpc>
            </a:pPr>
            <a:endParaRPr lang="it-IT" sz="2200" smtClean="0"/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E l’impulso totale ceduto alla parete è la somma dei contributi di tutte le molecole</a:t>
            </a:r>
          </a:p>
        </p:txBody>
      </p:sp>
      <p:graphicFrame>
        <p:nvGraphicFramePr>
          <p:cNvPr id="39938" name="Object 4"/>
          <p:cNvGraphicFramePr>
            <a:graphicFrameLocks noChangeAspect="1"/>
          </p:cNvGraphicFramePr>
          <p:nvPr/>
        </p:nvGraphicFramePr>
        <p:xfrm>
          <a:off x="6934200" y="2057400"/>
          <a:ext cx="1592263" cy="484188"/>
        </p:xfrm>
        <a:graphic>
          <a:graphicData uri="http://schemas.openxmlformats.org/presentationml/2006/ole">
            <p:oleObj spid="_x0000_s39938" name="Equazione" r:id="rId3" imgW="584200" imgH="177800" progId="Equation.3">
              <p:embed/>
            </p:oleObj>
          </a:graphicData>
        </a:graphic>
      </p:graphicFrame>
      <p:graphicFrame>
        <p:nvGraphicFramePr>
          <p:cNvPr id="39939" name="Object 5"/>
          <p:cNvGraphicFramePr>
            <a:graphicFrameLocks noChangeAspect="1"/>
          </p:cNvGraphicFramePr>
          <p:nvPr/>
        </p:nvGraphicFramePr>
        <p:xfrm>
          <a:off x="6261100" y="2940050"/>
          <a:ext cx="2389188" cy="985838"/>
        </p:xfrm>
        <a:graphic>
          <a:graphicData uri="http://schemas.openxmlformats.org/presentationml/2006/ole">
            <p:oleObj spid="_x0000_s39939" name="Equazione" r:id="rId4" imgW="952200" imgH="393480" progId="Equation.3">
              <p:embed/>
            </p:oleObj>
          </a:graphicData>
        </a:graphic>
      </p:graphicFrame>
      <p:graphicFrame>
        <p:nvGraphicFramePr>
          <p:cNvPr id="39940" name="Object 6"/>
          <p:cNvGraphicFramePr>
            <a:graphicFrameLocks noChangeAspect="1"/>
          </p:cNvGraphicFramePr>
          <p:nvPr/>
        </p:nvGraphicFramePr>
        <p:xfrm>
          <a:off x="4156075" y="4287838"/>
          <a:ext cx="4592638" cy="931862"/>
        </p:xfrm>
        <a:graphic>
          <a:graphicData uri="http://schemas.openxmlformats.org/presentationml/2006/ole">
            <p:oleObj spid="_x0000_s39940" name="Equazione" r:id="rId5" imgW="2374560" imgH="482400" progId="Equation.3">
              <p:embed/>
            </p:oleObj>
          </a:graphicData>
        </a:graphic>
      </p:graphicFrame>
      <p:graphicFrame>
        <p:nvGraphicFramePr>
          <p:cNvPr id="39941" name="Object 7"/>
          <p:cNvGraphicFramePr>
            <a:graphicFrameLocks noChangeAspect="1"/>
          </p:cNvGraphicFramePr>
          <p:nvPr/>
        </p:nvGraphicFramePr>
        <p:xfrm>
          <a:off x="4356100" y="5589588"/>
          <a:ext cx="3473450" cy="1130300"/>
        </p:xfrm>
        <a:graphic>
          <a:graphicData uri="http://schemas.openxmlformats.org/presentationml/2006/ole">
            <p:oleObj spid="_x0000_s39941" name="Equazione" r:id="rId6" imgW="1676160" imgH="545760" progId="Equation.3">
              <p:embed/>
            </p:oleObj>
          </a:graphicData>
        </a:graphic>
      </p:graphicFrame>
      <p:sp>
        <p:nvSpPr>
          <p:cNvPr id="39944" name="Segnaposto numero diapositiva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410A0E4-D4A1-466F-BCAE-5AF5C2D69706}" type="slidenum">
              <a:rPr lang="it-IT" smtClean="0">
                <a:ea typeface="MS PGothic" pitchFamily="34" charset="-128"/>
              </a:rPr>
              <a:pPr/>
              <a:t>82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409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486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600" smtClean="0"/>
              <a:t>La forza media esercitata sulla parete dal gas è l’impulso scambiato diviso l’intervallo di tempo</a:t>
            </a:r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E questa corrisponde ad una pressione</a:t>
            </a:r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ove </a:t>
            </a:r>
            <a:r>
              <a:rPr lang="it-IT" sz="2600" i="1" smtClean="0"/>
              <a:t>V</a:t>
            </a:r>
            <a:r>
              <a:rPr lang="it-IT" sz="2600" smtClean="0"/>
              <a:t> è il volume del contenitore</a:t>
            </a:r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Introducendo la velocità quadratica media</a:t>
            </a:r>
            <a:endParaRPr lang="it-IT" sz="2200" smtClean="0"/>
          </a:p>
        </p:txBody>
      </p:sp>
      <p:graphicFrame>
        <p:nvGraphicFramePr>
          <p:cNvPr id="40962" name="Object 7"/>
          <p:cNvGraphicFramePr>
            <a:graphicFrameLocks noChangeAspect="1"/>
          </p:cNvGraphicFramePr>
          <p:nvPr/>
        </p:nvGraphicFramePr>
        <p:xfrm>
          <a:off x="5651500" y="2089150"/>
          <a:ext cx="3263900" cy="995363"/>
        </p:xfrm>
        <a:graphic>
          <a:graphicData uri="http://schemas.openxmlformats.org/presentationml/2006/ole">
            <p:oleObj spid="_x0000_s40962" name="Equazione" r:id="rId3" imgW="1536480" imgH="469800" progId="Equation.3">
              <p:embed/>
            </p:oleObj>
          </a:graphicData>
        </a:graphic>
      </p:graphicFrame>
      <p:graphicFrame>
        <p:nvGraphicFramePr>
          <p:cNvPr id="40963" name="Object 8"/>
          <p:cNvGraphicFramePr>
            <a:graphicFrameLocks noChangeAspect="1"/>
          </p:cNvGraphicFramePr>
          <p:nvPr/>
        </p:nvGraphicFramePr>
        <p:xfrm>
          <a:off x="5989638" y="3300413"/>
          <a:ext cx="2909887" cy="1058862"/>
        </p:xfrm>
        <a:graphic>
          <a:graphicData uri="http://schemas.openxmlformats.org/presentationml/2006/ole">
            <p:oleObj spid="_x0000_s40963" name="Equazione" r:id="rId4" imgW="1218960" imgH="444240" progId="Equation.3">
              <p:embed/>
            </p:oleObj>
          </a:graphicData>
        </a:graphic>
      </p:graphicFrame>
      <p:graphicFrame>
        <p:nvGraphicFramePr>
          <p:cNvPr id="40964" name="Object 9"/>
          <p:cNvGraphicFramePr>
            <a:graphicFrameLocks noChangeAspect="1"/>
          </p:cNvGraphicFramePr>
          <p:nvPr/>
        </p:nvGraphicFramePr>
        <p:xfrm>
          <a:off x="4495800" y="4800600"/>
          <a:ext cx="4305300" cy="1089025"/>
        </p:xfrm>
        <a:graphic>
          <a:graphicData uri="http://schemas.openxmlformats.org/presentationml/2006/ole">
            <p:oleObj spid="_x0000_s40964" name="Equazione" r:id="rId5" imgW="1803400" imgH="457200" progId="Equation.3">
              <p:embed/>
            </p:oleObj>
          </a:graphicData>
        </a:graphic>
      </p:graphicFrame>
      <p:sp>
        <p:nvSpPr>
          <p:cNvPr id="40967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1E00023-BC4E-4857-A486-03B1609BC0F4}" type="slidenum">
              <a:rPr lang="it-IT" smtClean="0">
                <a:ea typeface="MS PGothic" pitchFamily="34" charset="-128"/>
              </a:rPr>
              <a:pPr/>
              <a:t>83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419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486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600" smtClean="0"/>
              <a:t>Considerazioni analoghe si possono fare nelle altre due direzioni </a:t>
            </a:r>
            <a:r>
              <a:rPr lang="it-IT" sz="2600" i="1" smtClean="0"/>
              <a:t>y</a:t>
            </a:r>
            <a:r>
              <a:rPr lang="it-IT" sz="2600" smtClean="0"/>
              <a:t> e </a:t>
            </a:r>
            <a:r>
              <a:rPr lang="it-IT" sz="2600" i="1" smtClean="0"/>
              <a:t>z</a:t>
            </a:r>
            <a:endParaRPr lang="it-IT" sz="2600" smtClean="0"/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La pressione è la stessa su tutte le pareti, quindi </a:t>
            </a:r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come ci si aspetta per l’isotropia della velocità, e poiché</a:t>
            </a:r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Si ottiene l’equazione di       Joule-Clausius:</a:t>
            </a:r>
            <a:endParaRPr lang="it-IT" sz="2200" smtClean="0"/>
          </a:p>
        </p:txBody>
      </p:sp>
      <p:graphicFrame>
        <p:nvGraphicFramePr>
          <p:cNvPr id="41986" name="Object 6"/>
          <p:cNvGraphicFramePr>
            <a:graphicFrameLocks noChangeAspect="1"/>
          </p:cNvGraphicFramePr>
          <p:nvPr/>
        </p:nvGraphicFramePr>
        <p:xfrm>
          <a:off x="3657600" y="5149850"/>
          <a:ext cx="4038600" cy="1022350"/>
        </p:xfrm>
        <a:graphic>
          <a:graphicData uri="http://schemas.openxmlformats.org/presentationml/2006/ole">
            <p:oleObj spid="_x0000_s41986" name="Equazione" r:id="rId3" imgW="1803400" imgH="406400" progId="Equation.3">
              <p:embed/>
            </p:oleObj>
          </a:graphicData>
        </a:graphic>
      </p:graphicFrame>
      <p:graphicFrame>
        <p:nvGraphicFramePr>
          <p:cNvPr id="41987" name="Object 7"/>
          <p:cNvGraphicFramePr>
            <a:graphicFrameLocks noChangeAspect="1"/>
          </p:cNvGraphicFramePr>
          <p:nvPr/>
        </p:nvGraphicFramePr>
        <p:xfrm>
          <a:off x="6400800" y="3419475"/>
          <a:ext cx="2306638" cy="542925"/>
        </p:xfrm>
        <a:graphic>
          <a:graphicData uri="http://schemas.openxmlformats.org/presentationml/2006/ole">
            <p:oleObj spid="_x0000_s41987" name="Equazione" r:id="rId4" imgW="1079500" imgH="254000" progId="Equation.3">
              <p:embed/>
            </p:oleObj>
          </a:graphicData>
        </a:graphic>
      </p:graphicFrame>
      <p:graphicFrame>
        <p:nvGraphicFramePr>
          <p:cNvPr id="41988" name="Object 9"/>
          <p:cNvGraphicFramePr>
            <a:graphicFrameLocks noChangeAspect="1"/>
          </p:cNvGraphicFramePr>
          <p:nvPr/>
        </p:nvGraphicFramePr>
        <p:xfrm>
          <a:off x="5791200" y="4267200"/>
          <a:ext cx="3121025" cy="542925"/>
        </p:xfrm>
        <a:graphic>
          <a:graphicData uri="http://schemas.openxmlformats.org/presentationml/2006/ole">
            <p:oleObj spid="_x0000_s41988" name="Equazione" r:id="rId5" imgW="1460500" imgH="254000" progId="Equation.3">
              <p:embed/>
            </p:oleObj>
          </a:graphicData>
        </a:graphic>
      </p:graphicFrame>
      <p:sp>
        <p:nvSpPr>
          <p:cNvPr id="41991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DB96241-B0E6-4002-B3FE-0BE9AD3E2226}" type="slidenum">
              <a:rPr lang="it-IT" smtClean="0">
                <a:ea typeface="MS PGothic" pitchFamily="34" charset="-128"/>
              </a:rPr>
              <a:pPr/>
              <a:t>84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430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486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200" smtClean="0"/>
              <a:t>L’espressione tra parentesi rappresenta l’energia cinetica media delle molecole:</a:t>
            </a:r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Questa espressione ci permette di giungere ad un risultato molto interessante</a:t>
            </a:r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Ricordiamo la legge del gas ideale e confrontiamola con l’equazione trovata</a:t>
            </a:r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Otteniamo</a:t>
            </a:r>
          </a:p>
          <a:p>
            <a:pPr eaLnBrk="1" hangingPunct="1">
              <a:lnSpc>
                <a:spcPct val="90000"/>
              </a:lnSpc>
            </a:pPr>
            <a:endParaRPr lang="it-IT" sz="2200" smtClean="0"/>
          </a:p>
          <a:p>
            <a:pPr eaLnBrk="1" hangingPunct="1">
              <a:lnSpc>
                <a:spcPct val="90000"/>
              </a:lnSpc>
            </a:pPr>
            <a:endParaRPr lang="it-IT" sz="2200" smtClean="0"/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Cioè la temperatura è proporzionale all’energia cinetica media delle molecole</a:t>
            </a:r>
          </a:p>
        </p:txBody>
      </p:sp>
      <p:graphicFrame>
        <p:nvGraphicFramePr>
          <p:cNvPr id="43010" name="Object 4"/>
          <p:cNvGraphicFramePr>
            <a:graphicFrameLocks noChangeAspect="1"/>
          </p:cNvGraphicFramePr>
          <p:nvPr/>
        </p:nvGraphicFramePr>
        <p:xfrm>
          <a:off x="6615113" y="1873250"/>
          <a:ext cx="1735137" cy="990600"/>
        </p:xfrm>
        <a:graphic>
          <a:graphicData uri="http://schemas.openxmlformats.org/presentationml/2006/ole">
            <p:oleObj spid="_x0000_s43010" name="Equazione" r:id="rId3" imgW="774360" imgH="393480" progId="Equation.3">
              <p:embed/>
            </p:oleObj>
          </a:graphicData>
        </a:graphic>
      </p:graphicFrame>
      <p:graphicFrame>
        <p:nvGraphicFramePr>
          <p:cNvPr id="43011" name="Object 7"/>
          <p:cNvGraphicFramePr>
            <a:graphicFrameLocks noChangeAspect="1"/>
          </p:cNvGraphicFramePr>
          <p:nvPr/>
        </p:nvGraphicFramePr>
        <p:xfrm>
          <a:off x="6765925" y="3340100"/>
          <a:ext cx="1279525" cy="927100"/>
        </p:xfrm>
        <a:graphic>
          <a:graphicData uri="http://schemas.openxmlformats.org/presentationml/2006/ole">
            <p:oleObj spid="_x0000_s43011" name="Equazione" r:id="rId4" imgW="571500" imgH="368300" progId="Equation.3">
              <p:embed/>
            </p:oleObj>
          </a:graphicData>
        </a:graphic>
      </p:graphicFrame>
      <p:graphicFrame>
        <p:nvGraphicFramePr>
          <p:cNvPr id="43012" name="Object 8"/>
          <p:cNvGraphicFramePr>
            <a:graphicFrameLocks noChangeAspect="1"/>
          </p:cNvGraphicFramePr>
          <p:nvPr/>
        </p:nvGraphicFramePr>
        <p:xfrm>
          <a:off x="3063875" y="4311650"/>
          <a:ext cx="3382963" cy="990600"/>
        </p:xfrm>
        <a:graphic>
          <a:graphicData uri="http://schemas.openxmlformats.org/presentationml/2006/ole">
            <p:oleObj spid="_x0000_s43012" name="Equazione" r:id="rId5" imgW="1511280" imgH="393480" progId="Equation.3">
              <p:embed/>
            </p:oleObj>
          </a:graphicData>
        </a:graphic>
      </p:graphicFrame>
      <p:sp>
        <p:nvSpPr>
          <p:cNvPr id="43015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2AE6CBF-F821-4652-94AB-A21EE3E762B1}" type="slidenum">
              <a:rPr lang="it-IT" smtClean="0">
                <a:ea typeface="MS PGothic" pitchFamily="34" charset="-128"/>
              </a:rPr>
              <a:pPr/>
              <a:t>85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600" smtClean="0"/>
              <a:t>La relazione tra temperatura ed energia cinetica media delle molecole è molto importante perché fornisce un’interpretazione meccanica della temperatura</a:t>
            </a:r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La temperatura, grandezza </a:t>
            </a:r>
            <a:r>
              <a:rPr lang="it-IT" sz="2600" i="1" smtClean="0"/>
              <a:t>termica</a:t>
            </a:r>
            <a:r>
              <a:rPr lang="it-IT" sz="2600" smtClean="0"/>
              <a:t> </a:t>
            </a:r>
            <a:r>
              <a:rPr lang="it-IT" sz="2600" i="1" smtClean="0"/>
              <a:t>macroscopica</a:t>
            </a:r>
            <a:r>
              <a:rPr lang="it-IT" sz="2600" smtClean="0"/>
              <a:t> ha quindi una </a:t>
            </a:r>
            <a:r>
              <a:rPr lang="it-IT" sz="2600" smtClean="0">
                <a:solidFill>
                  <a:schemeClr val="accent2"/>
                </a:solidFill>
              </a:rPr>
              <a:t>interpretazione </a:t>
            </a:r>
            <a:r>
              <a:rPr lang="it-IT" sz="2600" i="1" smtClean="0">
                <a:solidFill>
                  <a:schemeClr val="accent2"/>
                </a:solidFill>
              </a:rPr>
              <a:t>meccanica</a:t>
            </a:r>
            <a:r>
              <a:rPr lang="it-IT" sz="2600" smtClean="0">
                <a:solidFill>
                  <a:schemeClr val="accent2"/>
                </a:solidFill>
              </a:rPr>
              <a:t> </a:t>
            </a:r>
            <a:r>
              <a:rPr lang="it-IT" sz="2600" i="1" smtClean="0">
                <a:solidFill>
                  <a:schemeClr val="accent2"/>
                </a:solidFill>
              </a:rPr>
              <a:t>microscopica</a:t>
            </a:r>
            <a:r>
              <a:rPr lang="it-IT" sz="2600" smtClean="0">
                <a:solidFill>
                  <a:schemeClr val="accent2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</a:pPr>
            <a:endParaRPr lang="it-IT" sz="2600" smtClean="0"/>
          </a:p>
        </p:txBody>
      </p:sp>
      <p:sp>
        <p:nvSpPr>
          <p:cNvPr id="100356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3DF1F1-7409-4200-898F-B4D244D7253F}" type="slidenum">
              <a:rPr lang="it-IT" smtClean="0">
                <a:ea typeface="MS PGothic" pitchFamily="34" charset="-128"/>
              </a:rPr>
              <a:pPr/>
              <a:t>86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4403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Introducendo la costante di Boltzmann </a:t>
            </a:r>
            <a:r>
              <a:rPr lang="it-IT" sz="2400" i="1" smtClean="0">
                <a:latin typeface="Apple Chancery" pitchFamily="66" charset="0"/>
              </a:rPr>
              <a:t>k </a:t>
            </a:r>
            <a:r>
              <a:rPr lang="it-IT" sz="2400" i="1" smtClean="0"/>
              <a:t>= R/N</a:t>
            </a:r>
            <a:r>
              <a:rPr lang="it-IT" sz="2400" i="1" baseline="-25000" smtClean="0"/>
              <a:t>A</a:t>
            </a:r>
            <a:r>
              <a:rPr lang="it-IT" sz="2400" smtClean="0"/>
              <a:t>, l’energia cinetica media di una molecola monoatomica si può quindi scrivere</a:t>
            </a:r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Cioè è come se ad ogni termine (</a:t>
            </a:r>
            <a:r>
              <a:rPr lang="it-IT" sz="2400" i="1" smtClean="0"/>
              <a:t>x, y, z</a:t>
            </a:r>
            <a:r>
              <a:rPr lang="it-IT" sz="2400" smtClean="0"/>
              <a:t>) nell’espressione dell’energia cinetica, corrispondesse un termine </a:t>
            </a:r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nell’energia media delle molecole</a:t>
            </a:r>
          </a:p>
          <a:p>
            <a:pPr eaLnBrk="1" hangingPunct="1">
              <a:lnSpc>
                <a:spcPct val="90000"/>
              </a:lnSpc>
            </a:pPr>
            <a:endParaRPr lang="it-IT" sz="2200" smtClean="0"/>
          </a:p>
        </p:txBody>
      </p:sp>
      <p:graphicFrame>
        <p:nvGraphicFramePr>
          <p:cNvPr id="44034" name="Object 0"/>
          <p:cNvGraphicFramePr>
            <a:graphicFrameLocks noChangeAspect="1"/>
          </p:cNvGraphicFramePr>
          <p:nvPr/>
        </p:nvGraphicFramePr>
        <p:xfrm>
          <a:off x="2957513" y="2943225"/>
          <a:ext cx="2641600" cy="998538"/>
        </p:xfrm>
        <a:graphic>
          <a:graphicData uri="http://schemas.openxmlformats.org/presentationml/2006/ole">
            <p:oleObj spid="_x0000_s44034" name="Equazione" r:id="rId3" imgW="1282680" imgH="431640" progId="Equation.3">
              <p:embed/>
            </p:oleObj>
          </a:graphicData>
        </a:graphic>
      </p:graphicFrame>
      <p:graphicFrame>
        <p:nvGraphicFramePr>
          <p:cNvPr id="44035" name="Object 1"/>
          <p:cNvGraphicFramePr>
            <a:graphicFrameLocks noChangeAspect="1"/>
          </p:cNvGraphicFramePr>
          <p:nvPr/>
        </p:nvGraphicFramePr>
        <p:xfrm>
          <a:off x="3797300" y="4467225"/>
          <a:ext cx="668338" cy="896938"/>
        </p:xfrm>
        <a:graphic>
          <a:graphicData uri="http://schemas.openxmlformats.org/presentationml/2006/ole">
            <p:oleObj spid="_x0000_s44035" name="Equazione" r:id="rId4" imgW="330120" imgH="393480" progId="Equation.3">
              <p:embed/>
            </p:oleObj>
          </a:graphicData>
        </a:graphic>
      </p:graphicFrame>
      <p:sp>
        <p:nvSpPr>
          <p:cNvPr id="440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E274520-DE10-4C78-88AA-9B1F17A1A2FC}" type="slidenum">
              <a:rPr lang="it-IT" smtClean="0">
                <a:ea typeface="MS PGothic" pitchFamily="34" charset="-128"/>
              </a:rPr>
              <a:pPr/>
              <a:t>87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45062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2438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200" smtClean="0"/>
              <a:t>Complichiamo ora un poco il modello, supponendo di avere molecole non puntiformi, ad esempio biatomiche (ma sempre un gas ideale, cioè senza interazione tra le molecole)</a:t>
            </a:r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L’energia cinetica di traslazione del centro di massa è, come nel caso monoatomico:</a:t>
            </a:r>
          </a:p>
          <a:p>
            <a:pPr eaLnBrk="1" hangingPunct="1">
              <a:lnSpc>
                <a:spcPct val="90000"/>
              </a:lnSpc>
            </a:pPr>
            <a:endParaRPr lang="it-IT" sz="2200" smtClean="0"/>
          </a:p>
        </p:txBody>
      </p:sp>
      <p:graphicFrame>
        <p:nvGraphicFramePr>
          <p:cNvPr id="45058" name="Object 1048"/>
          <p:cNvGraphicFramePr>
            <a:graphicFrameLocks noChangeAspect="1"/>
          </p:cNvGraphicFramePr>
          <p:nvPr/>
        </p:nvGraphicFramePr>
        <p:xfrm>
          <a:off x="4083050" y="3548063"/>
          <a:ext cx="3471863" cy="757237"/>
        </p:xfrm>
        <a:graphic>
          <a:graphicData uri="http://schemas.openxmlformats.org/presentationml/2006/ole">
            <p:oleObj spid="_x0000_s45058" name="Equazione" r:id="rId3" imgW="1803240" imgH="393480" progId="Equation.3">
              <p:embed/>
            </p:oleObj>
          </a:graphicData>
        </a:graphic>
      </p:graphicFrame>
      <p:grpSp>
        <p:nvGrpSpPr>
          <p:cNvPr id="45063" name="Gruppo 22"/>
          <p:cNvGrpSpPr>
            <a:grpSpLocks/>
          </p:cNvGrpSpPr>
          <p:nvPr/>
        </p:nvGrpSpPr>
        <p:grpSpPr bwMode="auto">
          <a:xfrm>
            <a:off x="500063" y="4462463"/>
            <a:ext cx="2343150" cy="1752600"/>
            <a:chOff x="1371600" y="4343400"/>
            <a:chExt cx="2343150" cy="1752600"/>
          </a:xfrm>
        </p:grpSpPr>
        <p:sp>
          <p:nvSpPr>
            <p:cNvPr id="45066" name="Line 1031"/>
            <p:cNvSpPr>
              <a:spLocks noChangeShapeType="1"/>
            </p:cNvSpPr>
            <p:nvPr/>
          </p:nvSpPr>
          <p:spPr bwMode="auto">
            <a:xfrm flipV="1">
              <a:off x="2133600" y="4419600"/>
              <a:ext cx="0" cy="1066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67" name="Line 1032"/>
            <p:cNvSpPr>
              <a:spLocks noChangeShapeType="1"/>
            </p:cNvSpPr>
            <p:nvPr/>
          </p:nvSpPr>
          <p:spPr bwMode="auto">
            <a:xfrm flipH="1">
              <a:off x="1981200" y="5486400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68" name="Line 1033"/>
            <p:cNvSpPr>
              <a:spLocks noChangeShapeType="1"/>
            </p:cNvSpPr>
            <p:nvPr/>
          </p:nvSpPr>
          <p:spPr bwMode="auto">
            <a:xfrm>
              <a:off x="2133600" y="5486400"/>
              <a:ext cx="1219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69" name="Text Box 1034"/>
            <p:cNvSpPr txBox="1">
              <a:spLocks noChangeArrowheads="1"/>
            </p:cNvSpPr>
            <p:nvPr/>
          </p:nvSpPr>
          <p:spPr bwMode="auto">
            <a:xfrm>
              <a:off x="2209800" y="4343400"/>
              <a:ext cx="4381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v</a:t>
              </a:r>
              <a:r>
                <a:rPr lang="it-IT" baseline="-25000"/>
                <a:t>z</a:t>
              </a:r>
              <a:endParaRPr lang="it-IT"/>
            </a:p>
          </p:txBody>
        </p:sp>
        <p:sp>
          <p:nvSpPr>
            <p:cNvPr id="45070" name="Text Box 1035"/>
            <p:cNvSpPr txBox="1">
              <a:spLocks noChangeArrowheads="1"/>
            </p:cNvSpPr>
            <p:nvPr/>
          </p:nvSpPr>
          <p:spPr bwMode="auto">
            <a:xfrm>
              <a:off x="3276600" y="5486400"/>
              <a:ext cx="4381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v</a:t>
              </a:r>
              <a:r>
                <a:rPr lang="it-IT" baseline="-25000"/>
                <a:t>y</a:t>
              </a:r>
              <a:endParaRPr lang="it-IT"/>
            </a:p>
          </p:txBody>
        </p:sp>
        <p:sp>
          <p:nvSpPr>
            <p:cNvPr id="45071" name="Text Box 1036"/>
            <p:cNvSpPr txBox="1">
              <a:spLocks noChangeArrowheads="1"/>
            </p:cNvSpPr>
            <p:nvPr/>
          </p:nvSpPr>
          <p:spPr bwMode="auto">
            <a:xfrm>
              <a:off x="1676400" y="5638800"/>
              <a:ext cx="4381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v</a:t>
              </a:r>
              <a:r>
                <a:rPr lang="it-IT" baseline="-25000"/>
                <a:t>x</a:t>
              </a:r>
              <a:endParaRPr lang="it-IT"/>
            </a:p>
          </p:txBody>
        </p:sp>
        <p:grpSp>
          <p:nvGrpSpPr>
            <p:cNvPr id="45072" name="Group 1041"/>
            <p:cNvGrpSpPr>
              <a:grpSpLocks/>
            </p:cNvGrpSpPr>
            <p:nvPr/>
          </p:nvGrpSpPr>
          <p:grpSpPr bwMode="auto">
            <a:xfrm>
              <a:off x="1371600" y="5257800"/>
              <a:ext cx="1524000" cy="381000"/>
              <a:chOff x="864" y="3504"/>
              <a:chExt cx="960" cy="240"/>
            </a:xfrm>
          </p:grpSpPr>
          <p:sp>
            <p:nvSpPr>
              <p:cNvPr id="45075" name="Rectangle 1030"/>
              <p:cNvSpPr>
                <a:spLocks noChangeArrowheads="1"/>
              </p:cNvSpPr>
              <p:nvPr/>
            </p:nvSpPr>
            <p:spPr bwMode="auto">
              <a:xfrm>
                <a:off x="1056" y="3600"/>
                <a:ext cx="528" cy="48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5076" name="Oval 1028"/>
              <p:cNvSpPr>
                <a:spLocks noChangeArrowheads="1"/>
              </p:cNvSpPr>
              <p:nvPr/>
            </p:nvSpPr>
            <p:spPr bwMode="auto">
              <a:xfrm>
                <a:off x="864" y="3504"/>
                <a:ext cx="240" cy="240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/>
              </a:p>
            </p:txBody>
          </p:sp>
          <p:sp>
            <p:nvSpPr>
              <p:cNvPr id="45077" name="Oval 1037"/>
              <p:cNvSpPr>
                <a:spLocks noChangeArrowheads="1"/>
              </p:cNvSpPr>
              <p:nvPr/>
            </p:nvSpPr>
            <p:spPr bwMode="auto">
              <a:xfrm>
                <a:off x="1584" y="3504"/>
                <a:ext cx="240" cy="240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073" name="Line 1049"/>
            <p:cNvSpPr>
              <a:spLocks noChangeShapeType="1"/>
            </p:cNvSpPr>
            <p:nvPr/>
          </p:nvSpPr>
          <p:spPr bwMode="auto">
            <a:xfrm flipV="1">
              <a:off x="2133600" y="4648200"/>
              <a:ext cx="990600" cy="838200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74" name="Text Box 1055"/>
            <p:cNvSpPr txBox="1">
              <a:spLocks noChangeArrowheads="1"/>
            </p:cNvSpPr>
            <p:nvPr/>
          </p:nvSpPr>
          <p:spPr bwMode="auto">
            <a:xfrm>
              <a:off x="3200400" y="4495800"/>
              <a:ext cx="354013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b="1"/>
                <a:t>v</a:t>
              </a:r>
              <a:endParaRPr lang="it-IT"/>
            </a:p>
          </p:txBody>
        </p:sp>
      </p:grpSp>
      <p:sp>
        <p:nvSpPr>
          <p:cNvPr id="22" name="Rectangle 1027"/>
          <p:cNvSpPr txBox="1">
            <a:spLocks noChangeArrowheads="1"/>
          </p:cNvSpPr>
          <p:nvPr/>
        </p:nvSpPr>
        <p:spPr bwMode="auto">
          <a:xfrm>
            <a:off x="3000375" y="4419600"/>
            <a:ext cx="5643563" cy="208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it-IT" sz="2200" kern="0" dirty="0">
                <a:latin typeface="+mn-lt"/>
                <a:ea typeface="+mn-ea"/>
              </a:rPr>
              <a:t>La pressione sulle pareti dipende solo dallo scambio di QM e non dai moti interni della molecola, quindi continuano a valere le relazioni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it-IT" sz="2200" kern="0" dirty="0">
              <a:latin typeface="+mn-lt"/>
              <a:ea typeface="+mn-ea"/>
            </a:endParaRPr>
          </a:p>
        </p:txBody>
      </p:sp>
      <p:graphicFrame>
        <p:nvGraphicFramePr>
          <p:cNvPr id="45059" name="Object 4"/>
          <p:cNvGraphicFramePr>
            <a:graphicFrameLocks noChangeAspect="1"/>
          </p:cNvGraphicFramePr>
          <p:nvPr/>
        </p:nvGraphicFramePr>
        <p:xfrm>
          <a:off x="3852863" y="5715000"/>
          <a:ext cx="1795462" cy="857250"/>
        </p:xfrm>
        <a:graphic>
          <a:graphicData uri="http://schemas.openxmlformats.org/presentationml/2006/ole">
            <p:oleObj spid="_x0000_s45059" name="Equazione" r:id="rId4" imgW="927000" imgH="393480" progId="Equation.3">
              <p:embed/>
            </p:oleObj>
          </a:graphicData>
        </a:graphic>
      </p:graphicFrame>
      <p:graphicFrame>
        <p:nvGraphicFramePr>
          <p:cNvPr id="45060" name="Object 8"/>
          <p:cNvGraphicFramePr>
            <a:graphicFrameLocks noChangeAspect="1"/>
          </p:cNvGraphicFramePr>
          <p:nvPr/>
        </p:nvGraphicFramePr>
        <p:xfrm>
          <a:off x="6218238" y="5715000"/>
          <a:ext cx="1954212" cy="884238"/>
        </p:xfrm>
        <a:graphic>
          <a:graphicData uri="http://schemas.openxmlformats.org/presentationml/2006/ole">
            <p:oleObj spid="_x0000_s45060" name="Equazione" r:id="rId5" imgW="977760" imgH="393480" progId="Equation.3">
              <p:embed/>
            </p:oleObj>
          </a:graphicData>
        </a:graphic>
      </p:graphicFrame>
      <p:sp>
        <p:nvSpPr>
          <p:cNvPr id="45065" name="Segnaposto numero diapositiva 20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99DD28-DA97-4362-A669-B1CB581590C4}" type="slidenum">
              <a:rPr lang="it-IT" smtClean="0">
                <a:ea typeface="MS PGothic" pitchFamily="34" charset="-128"/>
              </a:rPr>
              <a:pPr/>
              <a:t>88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46084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2438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200" smtClean="0"/>
              <a:t>Ora, oltre all’energia cinetica del centro di massa, abbiamo l’energia cinetica di rotazione attorno al centro di massa</a:t>
            </a:r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L’energia di rotazione è relativa agli assi </a:t>
            </a:r>
            <a:r>
              <a:rPr lang="it-IT" sz="2200" i="1" smtClean="0"/>
              <a:t>x</a:t>
            </a:r>
            <a:r>
              <a:rPr lang="it-IT" sz="2200" smtClean="0"/>
              <a:t> e </a:t>
            </a:r>
            <a:r>
              <a:rPr lang="it-IT" sz="2200" i="1" smtClean="0"/>
              <a:t>z</a:t>
            </a:r>
            <a:endParaRPr lang="it-IT" sz="2200" smtClean="0"/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L’energia relativa all’asse </a:t>
            </a:r>
            <a:r>
              <a:rPr lang="it-IT" sz="2200" i="1" smtClean="0"/>
              <a:t>y</a:t>
            </a:r>
            <a:r>
              <a:rPr lang="it-IT" sz="2200" smtClean="0"/>
              <a:t> è trascurabile</a:t>
            </a:r>
          </a:p>
          <a:p>
            <a:pPr eaLnBrk="1" hangingPunct="1">
              <a:lnSpc>
                <a:spcPct val="90000"/>
              </a:lnSpc>
            </a:pPr>
            <a:endParaRPr lang="it-IT" sz="2200" smtClean="0"/>
          </a:p>
        </p:txBody>
      </p:sp>
      <p:grpSp>
        <p:nvGrpSpPr>
          <p:cNvPr id="46085" name="Group 1028"/>
          <p:cNvGrpSpPr>
            <a:grpSpLocks/>
          </p:cNvGrpSpPr>
          <p:nvPr/>
        </p:nvGrpSpPr>
        <p:grpSpPr bwMode="auto">
          <a:xfrm>
            <a:off x="1447800" y="4343400"/>
            <a:ext cx="2286000" cy="2057400"/>
            <a:chOff x="912" y="2928"/>
            <a:chExt cx="1440" cy="1296"/>
          </a:xfrm>
        </p:grpSpPr>
        <p:sp>
          <p:nvSpPr>
            <p:cNvPr id="46098" name="Line 1029"/>
            <p:cNvSpPr>
              <a:spLocks noChangeShapeType="1"/>
            </p:cNvSpPr>
            <p:nvPr/>
          </p:nvSpPr>
          <p:spPr bwMode="auto">
            <a:xfrm flipV="1">
              <a:off x="1344" y="2976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6099" name="Line 1030"/>
            <p:cNvSpPr>
              <a:spLocks noChangeShapeType="1"/>
            </p:cNvSpPr>
            <p:nvPr/>
          </p:nvSpPr>
          <p:spPr bwMode="auto">
            <a:xfrm flipH="1">
              <a:off x="912" y="3648"/>
              <a:ext cx="432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6100" name="Line 1031"/>
            <p:cNvSpPr>
              <a:spLocks noChangeShapeType="1"/>
            </p:cNvSpPr>
            <p:nvPr/>
          </p:nvSpPr>
          <p:spPr bwMode="auto">
            <a:xfrm>
              <a:off x="1344" y="3648"/>
              <a:ext cx="10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6101" name="Text Box 1032"/>
            <p:cNvSpPr txBox="1">
              <a:spLocks noChangeArrowheads="1"/>
            </p:cNvSpPr>
            <p:nvPr/>
          </p:nvSpPr>
          <p:spPr bwMode="auto">
            <a:xfrm>
              <a:off x="1392" y="2928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z</a:t>
              </a:r>
            </a:p>
          </p:txBody>
        </p:sp>
        <p:sp>
          <p:nvSpPr>
            <p:cNvPr id="46102" name="Text Box 1033"/>
            <p:cNvSpPr txBox="1">
              <a:spLocks noChangeArrowheads="1"/>
            </p:cNvSpPr>
            <p:nvPr/>
          </p:nvSpPr>
          <p:spPr bwMode="auto">
            <a:xfrm>
              <a:off x="2064" y="3648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y</a:t>
              </a:r>
            </a:p>
          </p:txBody>
        </p:sp>
        <p:sp>
          <p:nvSpPr>
            <p:cNvPr id="46103" name="Text Box 1034"/>
            <p:cNvSpPr txBox="1">
              <a:spLocks noChangeArrowheads="1"/>
            </p:cNvSpPr>
            <p:nvPr/>
          </p:nvSpPr>
          <p:spPr bwMode="auto">
            <a:xfrm>
              <a:off x="1056" y="3936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x</a:t>
              </a:r>
            </a:p>
          </p:txBody>
        </p:sp>
      </p:grpSp>
      <p:grpSp>
        <p:nvGrpSpPr>
          <p:cNvPr id="46086" name="Group 1035"/>
          <p:cNvGrpSpPr>
            <a:grpSpLocks/>
          </p:cNvGrpSpPr>
          <p:nvPr/>
        </p:nvGrpSpPr>
        <p:grpSpPr bwMode="auto">
          <a:xfrm>
            <a:off x="1371600" y="5257800"/>
            <a:ext cx="1524000" cy="381000"/>
            <a:chOff x="864" y="3504"/>
            <a:chExt cx="960" cy="240"/>
          </a:xfrm>
        </p:grpSpPr>
        <p:sp>
          <p:nvSpPr>
            <p:cNvPr id="46095" name="Rectangle 1036"/>
            <p:cNvSpPr>
              <a:spLocks noChangeArrowheads="1"/>
            </p:cNvSpPr>
            <p:nvPr/>
          </p:nvSpPr>
          <p:spPr bwMode="auto">
            <a:xfrm>
              <a:off x="1056" y="3600"/>
              <a:ext cx="528" cy="48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096" name="Oval 1037"/>
            <p:cNvSpPr>
              <a:spLocks noChangeArrowheads="1"/>
            </p:cNvSpPr>
            <p:nvPr/>
          </p:nvSpPr>
          <p:spPr bwMode="auto">
            <a:xfrm>
              <a:off x="864" y="3504"/>
              <a:ext cx="240" cy="24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6097" name="Oval 1038"/>
            <p:cNvSpPr>
              <a:spLocks noChangeArrowheads="1"/>
            </p:cNvSpPr>
            <p:nvPr/>
          </p:nvSpPr>
          <p:spPr bwMode="auto">
            <a:xfrm>
              <a:off x="1584" y="3504"/>
              <a:ext cx="240" cy="24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</p:grpSp>
      <p:grpSp>
        <p:nvGrpSpPr>
          <p:cNvPr id="46087" name="Group 1039"/>
          <p:cNvGrpSpPr>
            <a:grpSpLocks/>
          </p:cNvGrpSpPr>
          <p:nvPr/>
        </p:nvGrpSpPr>
        <p:grpSpPr bwMode="auto">
          <a:xfrm>
            <a:off x="1219200" y="6248400"/>
            <a:ext cx="228600" cy="457200"/>
            <a:chOff x="768" y="3936"/>
            <a:chExt cx="144" cy="288"/>
          </a:xfrm>
        </p:grpSpPr>
        <p:sp>
          <p:nvSpPr>
            <p:cNvPr id="46093" name="Oval 1040"/>
            <p:cNvSpPr>
              <a:spLocks noChangeArrowheads="1"/>
            </p:cNvSpPr>
            <p:nvPr/>
          </p:nvSpPr>
          <p:spPr bwMode="auto">
            <a:xfrm rot="-5400000">
              <a:off x="696" y="4008"/>
              <a:ext cx="288" cy="14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094" name="Line 1041"/>
            <p:cNvSpPr>
              <a:spLocks noChangeShapeType="1"/>
            </p:cNvSpPr>
            <p:nvPr/>
          </p:nvSpPr>
          <p:spPr bwMode="auto">
            <a:xfrm rot="-5400000">
              <a:off x="864" y="4056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46088" name="Group 1042"/>
          <p:cNvGrpSpPr>
            <a:grpSpLocks/>
          </p:cNvGrpSpPr>
          <p:nvPr/>
        </p:nvGrpSpPr>
        <p:grpSpPr bwMode="auto">
          <a:xfrm>
            <a:off x="1905000" y="4191000"/>
            <a:ext cx="457200" cy="152400"/>
            <a:chOff x="1200" y="2640"/>
            <a:chExt cx="288" cy="96"/>
          </a:xfrm>
        </p:grpSpPr>
        <p:sp>
          <p:nvSpPr>
            <p:cNvPr id="46091" name="Oval 1043"/>
            <p:cNvSpPr>
              <a:spLocks noChangeArrowheads="1"/>
            </p:cNvSpPr>
            <p:nvPr/>
          </p:nvSpPr>
          <p:spPr bwMode="auto">
            <a:xfrm>
              <a:off x="1200" y="2640"/>
              <a:ext cx="288" cy="9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092" name="Line 1044"/>
            <p:cNvSpPr>
              <a:spLocks noChangeShapeType="1"/>
            </p:cNvSpPr>
            <p:nvPr/>
          </p:nvSpPr>
          <p:spPr bwMode="auto">
            <a:xfrm>
              <a:off x="1344" y="2736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46089" name="Rectangle 1045"/>
          <p:cNvSpPr>
            <a:spLocks noChangeArrowheads="1"/>
          </p:cNvSpPr>
          <p:nvPr/>
        </p:nvSpPr>
        <p:spPr bwMode="auto">
          <a:xfrm>
            <a:off x="3962400" y="4572000"/>
            <a:ext cx="472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it-IT" sz="2200"/>
              <a:t>L’energia cinetica di rotazione è</a:t>
            </a:r>
          </a:p>
        </p:txBody>
      </p:sp>
      <p:graphicFrame>
        <p:nvGraphicFramePr>
          <p:cNvPr id="46082" name="Object 1024"/>
          <p:cNvGraphicFramePr>
            <a:graphicFrameLocks noChangeAspect="1"/>
          </p:cNvGraphicFramePr>
          <p:nvPr/>
        </p:nvGraphicFramePr>
        <p:xfrm>
          <a:off x="4456113" y="5005388"/>
          <a:ext cx="3643312" cy="757237"/>
        </p:xfrm>
        <a:graphic>
          <a:graphicData uri="http://schemas.openxmlformats.org/presentationml/2006/ole">
            <p:oleObj spid="_x0000_s46082" name="Equazione" r:id="rId3" imgW="1892160" imgH="393480" progId="Equation.3">
              <p:embed/>
            </p:oleObj>
          </a:graphicData>
        </a:graphic>
      </p:graphicFrame>
      <p:sp>
        <p:nvSpPr>
          <p:cNvPr id="46090" name="Segnaposto numero diapositiva 2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52A814D-035D-462E-A852-6123C2246C3D}" type="slidenum">
              <a:rPr lang="it-IT" smtClean="0">
                <a:ea typeface="MS PGothic" pitchFamily="34" charset="-128"/>
              </a:rPr>
              <a:pPr/>
              <a:t>89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102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47108" name="Rectangle 1028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4038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200" smtClean="0"/>
              <a:t>Infine c’è la possibilità che i due atomi vibrino attorno al centro di massa, lungo la loro congiungente</a:t>
            </a:r>
          </a:p>
          <a:p>
            <a:pPr eaLnBrk="1" hangingPunct="1">
              <a:lnSpc>
                <a:spcPct val="90000"/>
              </a:lnSpc>
            </a:pPr>
            <a:endParaRPr lang="it-IT" sz="2200" smtClean="0"/>
          </a:p>
          <a:p>
            <a:pPr eaLnBrk="1" hangingPunct="1">
              <a:lnSpc>
                <a:spcPct val="90000"/>
              </a:lnSpc>
            </a:pPr>
            <a:endParaRPr lang="it-IT" sz="2200" smtClean="0"/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Diciamo </a:t>
            </a:r>
            <a:r>
              <a:rPr lang="it-IT" sz="2200" i="1" smtClean="0"/>
              <a:t>Y=y</a:t>
            </a:r>
            <a:r>
              <a:rPr lang="it-IT" sz="2200" i="1" baseline="-25000" smtClean="0"/>
              <a:t>1</a:t>
            </a:r>
            <a:r>
              <a:rPr lang="it-IT" sz="2200" i="1" smtClean="0"/>
              <a:t>-y</a:t>
            </a:r>
            <a:r>
              <a:rPr lang="it-IT" sz="2200" i="1" baseline="-25000" smtClean="0"/>
              <a:t>2</a:t>
            </a:r>
            <a:r>
              <a:rPr lang="it-IT" sz="2200" smtClean="0"/>
              <a:t> la differenza delle coordinate dei due atomi e </a:t>
            </a:r>
            <a:r>
              <a:rPr lang="it-IT" sz="2200" i="1" smtClean="0">
                <a:latin typeface="Symbol" pitchFamily="18" charset="2"/>
                <a:sym typeface="Symbol" pitchFamily="18" charset="2"/>
              </a:rPr>
              <a:t></a:t>
            </a:r>
            <a:r>
              <a:rPr lang="it-IT" sz="2200" smtClean="0"/>
              <a:t> la massa ridotta del sistema, e supponiamo per semplicità che la vibrazione sia di tipo armonico (con costante elastica </a:t>
            </a:r>
            <a:r>
              <a:rPr lang="it-IT" sz="2200" i="1" smtClean="0"/>
              <a:t>k</a:t>
            </a:r>
            <a:r>
              <a:rPr lang="it-IT" sz="2200" i="1" baseline="-25000" smtClean="0"/>
              <a:t>m</a:t>
            </a:r>
            <a:r>
              <a:rPr lang="it-IT" sz="2200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it-IT" sz="2200" smtClean="0"/>
              <a:t>l’energia associata a questo moto vibratorio, avrà un termine cinetico ed uno potenziale:</a:t>
            </a:r>
          </a:p>
        </p:txBody>
      </p:sp>
      <p:sp>
        <p:nvSpPr>
          <p:cNvPr id="47109" name="Rectangle 1037"/>
          <p:cNvSpPr>
            <a:spLocks noChangeArrowheads="1"/>
          </p:cNvSpPr>
          <p:nvPr/>
        </p:nvSpPr>
        <p:spPr bwMode="auto">
          <a:xfrm>
            <a:off x="3962400" y="4343400"/>
            <a:ext cx="46482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600"/>
          </a:p>
        </p:txBody>
      </p:sp>
      <p:grpSp>
        <p:nvGrpSpPr>
          <p:cNvPr id="47110" name="Group 1047"/>
          <p:cNvGrpSpPr>
            <a:grpSpLocks/>
          </p:cNvGrpSpPr>
          <p:nvPr/>
        </p:nvGrpSpPr>
        <p:grpSpPr bwMode="auto">
          <a:xfrm>
            <a:off x="1828800" y="2438400"/>
            <a:ext cx="1828800" cy="457200"/>
            <a:chOff x="1152" y="2016"/>
            <a:chExt cx="1152" cy="288"/>
          </a:xfrm>
        </p:grpSpPr>
        <p:sp>
          <p:nvSpPr>
            <p:cNvPr id="47118" name="Rectangle 1026"/>
            <p:cNvSpPr>
              <a:spLocks noChangeArrowheads="1"/>
            </p:cNvSpPr>
            <p:nvPr/>
          </p:nvSpPr>
          <p:spPr bwMode="auto">
            <a:xfrm>
              <a:off x="1536" y="2160"/>
              <a:ext cx="336" cy="48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119" name="Oval 1029"/>
            <p:cNvSpPr>
              <a:spLocks noChangeArrowheads="1"/>
            </p:cNvSpPr>
            <p:nvPr/>
          </p:nvSpPr>
          <p:spPr bwMode="auto">
            <a:xfrm>
              <a:off x="1296" y="2064"/>
              <a:ext cx="240" cy="24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7120" name="Oval 1036"/>
            <p:cNvSpPr>
              <a:spLocks noChangeArrowheads="1"/>
            </p:cNvSpPr>
            <p:nvPr/>
          </p:nvSpPr>
          <p:spPr bwMode="auto">
            <a:xfrm>
              <a:off x="1872" y="2064"/>
              <a:ext cx="240" cy="24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7121" name="Line 1043"/>
            <p:cNvSpPr>
              <a:spLocks noChangeShapeType="1"/>
            </p:cNvSpPr>
            <p:nvPr/>
          </p:nvSpPr>
          <p:spPr bwMode="auto">
            <a:xfrm flipH="1">
              <a:off x="1152" y="2016"/>
              <a:ext cx="3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7122" name="Line 1044"/>
            <p:cNvSpPr>
              <a:spLocks noChangeShapeType="1"/>
            </p:cNvSpPr>
            <p:nvPr/>
          </p:nvSpPr>
          <p:spPr bwMode="auto">
            <a:xfrm>
              <a:off x="1968" y="2016"/>
              <a:ext cx="3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47111" name="Group 1048"/>
          <p:cNvGrpSpPr>
            <a:grpSpLocks/>
          </p:cNvGrpSpPr>
          <p:nvPr/>
        </p:nvGrpSpPr>
        <p:grpSpPr bwMode="auto">
          <a:xfrm>
            <a:off x="5181600" y="2438400"/>
            <a:ext cx="1905000" cy="457200"/>
            <a:chOff x="3264" y="2016"/>
            <a:chExt cx="1200" cy="288"/>
          </a:xfrm>
        </p:grpSpPr>
        <p:sp>
          <p:nvSpPr>
            <p:cNvPr id="47113" name="Rectangle 1040"/>
            <p:cNvSpPr>
              <a:spLocks noChangeArrowheads="1"/>
            </p:cNvSpPr>
            <p:nvPr/>
          </p:nvSpPr>
          <p:spPr bwMode="auto">
            <a:xfrm>
              <a:off x="3408" y="2160"/>
              <a:ext cx="816" cy="48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114" name="Oval 1041"/>
            <p:cNvSpPr>
              <a:spLocks noChangeArrowheads="1"/>
            </p:cNvSpPr>
            <p:nvPr/>
          </p:nvSpPr>
          <p:spPr bwMode="auto">
            <a:xfrm>
              <a:off x="3264" y="2064"/>
              <a:ext cx="240" cy="24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7115" name="Oval 1042"/>
            <p:cNvSpPr>
              <a:spLocks noChangeArrowheads="1"/>
            </p:cNvSpPr>
            <p:nvPr/>
          </p:nvSpPr>
          <p:spPr bwMode="auto">
            <a:xfrm>
              <a:off x="4224" y="2064"/>
              <a:ext cx="240" cy="24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7116" name="Line 1045"/>
            <p:cNvSpPr>
              <a:spLocks noChangeShapeType="1"/>
            </p:cNvSpPr>
            <p:nvPr/>
          </p:nvSpPr>
          <p:spPr bwMode="auto">
            <a:xfrm>
              <a:off x="3360" y="2016"/>
              <a:ext cx="3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7117" name="Line 1046"/>
            <p:cNvSpPr>
              <a:spLocks noChangeShapeType="1"/>
            </p:cNvSpPr>
            <p:nvPr/>
          </p:nvSpPr>
          <p:spPr bwMode="auto">
            <a:xfrm flipH="1">
              <a:off x="3984" y="2016"/>
              <a:ext cx="3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graphicFrame>
        <p:nvGraphicFramePr>
          <p:cNvPr id="47106" name="Object 1049"/>
          <p:cNvGraphicFramePr>
            <a:graphicFrameLocks noChangeAspect="1"/>
          </p:cNvGraphicFramePr>
          <p:nvPr/>
        </p:nvGraphicFramePr>
        <p:xfrm>
          <a:off x="2403475" y="5068888"/>
          <a:ext cx="3984625" cy="903287"/>
        </p:xfrm>
        <a:graphic>
          <a:graphicData uri="http://schemas.openxmlformats.org/presentationml/2006/ole">
            <p:oleObj spid="_x0000_s47106" name="Equazione" r:id="rId3" imgW="2070000" imgH="469800" progId="Equation.3">
              <p:embed/>
            </p:oleObj>
          </a:graphicData>
        </a:graphic>
      </p:graphicFrame>
      <p:sp>
        <p:nvSpPr>
          <p:cNvPr id="47112" name="Segnaposto numero diapositiva 1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E9B74DA-85E6-4B92-BBEB-36B8435CD8B2}" type="slidenum">
              <a:rPr lang="it-IT" smtClean="0">
                <a:ea typeface="MS PGothic" pitchFamily="34" charset="-128"/>
              </a:rPr>
              <a:pPr/>
              <a:t>90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Teorema di equipartizione dell’energia</a:t>
            </a:r>
          </a:p>
        </p:txBody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05000"/>
            <a:ext cx="7772400" cy="4038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Questo teorema di meccanica statistica afferma che </a:t>
            </a:r>
            <a:r>
              <a:rPr lang="it-IT" sz="2400" u="sng" smtClean="0"/>
              <a:t>ad ogni termine quadratico</a:t>
            </a:r>
            <a:r>
              <a:rPr lang="it-IT" sz="2400" smtClean="0"/>
              <a:t> nell’espressione dell’energia della molecola, </a:t>
            </a:r>
            <a:r>
              <a:rPr lang="it-IT" sz="2400" u="sng" smtClean="0"/>
              <a:t>corrisponde un termine nell’energia media molecolare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Quindi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400" smtClean="0"/>
              <a:t>Molecola monoatomica: </a:t>
            </a:r>
            <a:r>
              <a:rPr lang="it-IT" sz="2400" i="1" smtClean="0"/>
              <a:t>&lt;k&gt;=3 </a:t>
            </a:r>
            <a:r>
              <a:rPr lang="it-IT" sz="2400" i="1" smtClean="0">
                <a:latin typeface="Apple Chancery" pitchFamily="66" charset="0"/>
              </a:rPr>
              <a:t>k</a:t>
            </a:r>
            <a:r>
              <a:rPr lang="it-IT" sz="2400" i="1" smtClean="0"/>
              <a:t>T/2</a:t>
            </a:r>
            <a:endParaRPr lang="it-IT" sz="2400" smtClean="0"/>
          </a:p>
          <a:p>
            <a:pPr lvl="1" eaLnBrk="1" hangingPunct="1">
              <a:lnSpc>
                <a:spcPct val="90000"/>
              </a:lnSpc>
            </a:pPr>
            <a:r>
              <a:rPr lang="it-IT" sz="2400" smtClean="0"/>
              <a:t>Molecola biatomica senza rotazioni o vibrazioni: </a:t>
            </a:r>
            <a:r>
              <a:rPr lang="it-IT" sz="2400" i="1" smtClean="0"/>
              <a:t>&lt;k&gt;=3 </a:t>
            </a:r>
            <a:r>
              <a:rPr lang="it-IT" sz="2400" i="1" smtClean="0">
                <a:latin typeface="Apple Chancery" pitchFamily="66" charset="0"/>
              </a:rPr>
              <a:t>k</a:t>
            </a:r>
            <a:r>
              <a:rPr lang="it-IT" sz="2400" i="1" smtClean="0"/>
              <a:t>T/2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400" smtClean="0"/>
              <a:t>Molecola biatomica</a:t>
            </a:r>
            <a:r>
              <a:rPr lang="it-IT" sz="2400" i="1" smtClean="0"/>
              <a:t> </a:t>
            </a:r>
            <a:r>
              <a:rPr lang="it-IT" sz="2400" smtClean="0"/>
              <a:t>con rotazioni: </a:t>
            </a:r>
            <a:r>
              <a:rPr lang="it-IT" sz="2400" i="1" smtClean="0"/>
              <a:t>&lt;k&gt;=5 </a:t>
            </a:r>
            <a:r>
              <a:rPr lang="it-IT" sz="2400" i="1" smtClean="0">
                <a:latin typeface="Apple Chancery" pitchFamily="66" charset="0"/>
              </a:rPr>
              <a:t>k</a:t>
            </a:r>
            <a:r>
              <a:rPr lang="it-IT" sz="2400" i="1" smtClean="0"/>
              <a:t>T/2</a:t>
            </a:r>
            <a:endParaRPr lang="it-IT" sz="2400" smtClean="0"/>
          </a:p>
          <a:p>
            <a:pPr lvl="1" eaLnBrk="1" hangingPunct="1">
              <a:lnSpc>
                <a:spcPct val="90000"/>
              </a:lnSpc>
            </a:pPr>
            <a:r>
              <a:rPr lang="it-IT" sz="2400" smtClean="0"/>
              <a:t>Molecola biatomica con rotazioni e vibrazioni: </a:t>
            </a:r>
            <a:r>
              <a:rPr lang="it-IT" sz="2400" i="1" smtClean="0"/>
              <a:t>&lt;</a:t>
            </a:r>
            <a:r>
              <a:rPr lang="it-IT" sz="2400" i="1" smtClean="0">
                <a:latin typeface="Symbol" pitchFamily="18" charset="2"/>
              </a:rPr>
              <a:t>e</a:t>
            </a:r>
            <a:r>
              <a:rPr lang="it-IT" sz="2400" i="1" smtClean="0"/>
              <a:t>&gt;=7 </a:t>
            </a:r>
            <a:r>
              <a:rPr lang="it-IT" sz="2400" i="1" smtClean="0">
                <a:latin typeface="Apple Chancery" pitchFamily="66" charset="0"/>
              </a:rPr>
              <a:t>k</a:t>
            </a:r>
            <a:r>
              <a:rPr lang="it-IT" sz="2400" i="1" smtClean="0"/>
              <a:t>T/2</a:t>
            </a:r>
          </a:p>
        </p:txBody>
      </p:sp>
      <p:sp>
        <p:nvSpPr>
          <p:cNvPr id="48133" name="Rectangle 4"/>
          <p:cNvSpPr>
            <a:spLocks noChangeArrowheads="1"/>
          </p:cNvSpPr>
          <p:nvPr/>
        </p:nvSpPr>
        <p:spPr bwMode="auto">
          <a:xfrm>
            <a:off x="3962400" y="4343400"/>
            <a:ext cx="46482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600"/>
          </a:p>
        </p:txBody>
      </p:sp>
      <p:graphicFrame>
        <p:nvGraphicFramePr>
          <p:cNvPr id="48130" name="Object 1"/>
          <p:cNvGraphicFramePr>
            <a:graphicFrameLocks noChangeAspect="1"/>
          </p:cNvGraphicFramePr>
          <p:nvPr/>
        </p:nvGraphicFramePr>
        <p:xfrm>
          <a:off x="8047038" y="2317750"/>
          <a:ext cx="668337" cy="896938"/>
        </p:xfrm>
        <a:graphic>
          <a:graphicData uri="http://schemas.openxmlformats.org/presentationml/2006/ole">
            <p:oleObj spid="_x0000_s48130" name="Equazione" r:id="rId3" imgW="330120" imgH="393480" progId="Equation.3">
              <p:embed/>
            </p:oleObj>
          </a:graphicData>
        </a:graphic>
      </p:graphicFrame>
      <p:sp>
        <p:nvSpPr>
          <p:cNvPr id="48134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7D24EB4-71C5-44CC-8D4C-D7FEE26928A6}" type="slidenum">
              <a:rPr lang="it-IT" smtClean="0">
                <a:ea typeface="MS PGothic" pitchFamily="34" charset="-128"/>
              </a:rPr>
              <a:pPr/>
              <a:t>91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Teoria cinetica dei gas</a:t>
            </a:r>
          </a:p>
        </p:txBody>
      </p:sp>
      <p:sp>
        <p:nvSpPr>
          <p:cNvPr id="491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8229600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100" smtClean="0"/>
              <a:t>Chiamiamo </a:t>
            </a:r>
            <a:r>
              <a:rPr lang="it-IT" sz="2100" i="1" smtClean="0"/>
              <a:t>U</a:t>
            </a:r>
            <a:r>
              <a:rPr lang="it-IT" sz="2100" smtClean="0"/>
              <a:t> </a:t>
            </a:r>
            <a:r>
              <a:rPr lang="it-IT" sz="2100" i="1" smtClean="0"/>
              <a:t>l’energia interna</a:t>
            </a:r>
            <a:r>
              <a:rPr lang="it-IT" sz="2100" smtClean="0"/>
              <a:t> del gas, definita come </a:t>
            </a:r>
            <a:r>
              <a:rPr lang="it-IT" sz="2100" i="1" smtClean="0"/>
              <a:t>l’energia totale</a:t>
            </a:r>
            <a:r>
              <a:rPr lang="it-IT" sz="2100" smtClean="0"/>
              <a:t> delle sue molecole nel sistema del CM del gas:        energia cinetica (di traslazione, rotazione e vibrazione) più energia potenziale </a:t>
            </a:r>
            <a:r>
              <a:rPr lang="it-IT" sz="2100" u="sng" smtClean="0"/>
              <a:t>intra-molecolare</a:t>
            </a:r>
          </a:p>
          <a:p>
            <a:pPr eaLnBrk="1" hangingPunct="1">
              <a:lnSpc>
                <a:spcPct val="90000"/>
              </a:lnSpc>
            </a:pPr>
            <a:endParaRPr lang="it-IT" sz="2100" u="sng" smtClean="0"/>
          </a:p>
          <a:p>
            <a:pPr eaLnBrk="1" hangingPunct="1">
              <a:lnSpc>
                <a:spcPct val="90000"/>
              </a:lnSpc>
            </a:pPr>
            <a:endParaRPr lang="it-IT" sz="2100" u="sng" smtClean="0"/>
          </a:p>
          <a:p>
            <a:pPr eaLnBrk="1" hangingPunct="1">
              <a:lnSpc>
                <a:spcPct val="90000"/>
              </a:lnSpc>
            </a:pPr>
            <a:endParaRPr lang="it-IT" sz="2100" smtClean="0"/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In un gas ideale, non c’è </a:t>
            </a:r>
            <a:r>
              <a:rPr lang="it-IT" sz="2100" i="1" smtClean="0"/>
              <a:t>energia potenziale inter-molecolare</a:t>
            </a:r>
            <a:r>
              <a:rPr lang="it-IT" sz="2100" smtClean="0"/>
              <a:t> perché manca interazione a distanza tra le molecole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Nell’espansione libera di un gas ideale, ci si aspetta quindi che </a:t>
            </a:r>
            <a:r>
              <a:rPr lang="it-IT" sz="2100" u="sng" smtClean="0"/>
              <a:t>l’energia interna del gas non vari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Dalla relazione tra </a:t>
            </a:r>
            <a:r>
              <a:rPr lang="it-IT" sz="2100" i="1" smtClean="0"/>
              <a:t>U</a:t>
            </a:r>
            <a:r>
              <a:rPr lang="it-IT" sz="2100" smtClean="0"/>
              <a:t> e </a:t>
            </a:r>
            <a:r>
              <a:rPr lang="it-IT" sz="2100" i="1" smtClean="0"/>
              <a:t>T</a:t>
            </a:r>
            <a:r>
              <a:rPr lang="it-IT" sz="2100" smtClean="0"/>
              <a:t>, ne concludiamo che la teoria cinetica predice che in un’espansione libera di un gas ideale, la </a:t>
            </a:r>
            <a:r>
              <a:rPr lang="it-IT" sz="2100" u="sng" smtClean="0"/>
              <a:t>temperatura non cambi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Tale previsione, come vedremo, è verificata sperimentalmente</a:t>
            </a:r>
          </a:p>
        </p:txBody>
      </p:sp>
      <p:graphicFrame>
        <p:nvGraphicFramePr>
          <p:cNvPr id="49154" name="Object 0"/>
          <p:cNvGraphicFramePr>
            <a:graphicFrameLocks noChangeAspect="1"/>
          </p:cNvGraphicFramePr>
          <p:nvPr/>
        </p:nvGraphicFramePr>
        <p:xfrm>
          <a:off x="1217613" y="2847975"/>
          <a:ext cx="4483100" cy="955675"/>
        </p:xfrm>
        <a:graphic>
          <a:graphicData uri="http://schemas.openxmlformats.org/presentationml/2006/ole">
            <p:oleObj spid="_x0000_s49154" name="Equazione" r:id="rId3" imgW="2476440" imgH="469800" progId="Equation.3">
              <p:embed/>
            </p:oleObj>
          </a:graphicData>
        </a:graphic>
      </p:graphicFrame>
      <p:sp>
        <p:nvSpPr>
          <p:cNvPr id="49158" name="CasellaDiTesto 4"/>
          <p:cNvSpPr txBox="1">
            <a:spLocks noChangeArrowheads="1"/>
          </p:cNvSpPr>
          <p:nvPr/>
        </p:nvSpPr>
        <p:spPr bwMode="auto">
          <a:xfrm>
            <a:off x="5835650" y="2711450"/>
            <a:ext cx="3344863" cy="10779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/>
              <a:t>q</a:t>
            </a:r>
            <a:r>
              <a:rPr lang="en-US" sz="1600"/>
              <a:t> e` il numero di moti </a:t>
            </a:r>
            <a:r>
              <a:rPr lang="en-US" sz="1600" u="sng"/>
              <a:t>attivi</a:t>
            </a:r>
            <a:r>
              <a:rPr lang="en-US" sz="1600"/>
              <a:t> (gradi</a:t>
            </a:r>
          </a:p>
          <a:p>
            <a:r>
              <a:rPr lang="en-US" sz="1600"/>
              <a:t>di liberta`) o piu` precisamente dei </a:t>
            </a:r>
          </a:p>
          <a:p>
            <a:r>
              <a:rPr lang="en-US" sz="1600"/>
              <a:t>termini quadratici nell’espressione</a:t>
            </a:r>
          </a:p>
          <a:p>
            <a:r>
              <a:rPr lang="en-US" sz="1600"/>
              <a:t>dell’energia molecolare</a:t>
            </a:r>
          </a:p>
        </p:txBody>
      </p:sp>
      <p:sp>
        <p:nvSpPr>
          <p:cNvPr id="49159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8B321F-4EFC-446E-81EC-5BEC1723C13B}" type="slidenum">
              <a:rPr lang="it-IT" smtClean="0">
                <a:ea typeface="MS PGothic" pitchFamily="34" charset="-128"/>
              </a:rPr>
              <a:pPr/>
              <a:t>92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49155" name="Object 6"/>
          <p:cNvGraphicFramePr>
            <a:graphicFrameLocks noChangeAspect="1"/>
          </p:cNvGraphicFramePr>
          <p:nvPr/>
        </p:nvGraphicFramePr>
        <p:xfrm>
          <a:off x="7491413" y="1844675"/>
          <a:ext cx="1328737" cy="358775"/>
        </p:xfrm>
        <a:graphic>
          <a:graphicData uri="http://schemas.openxmlformats.org/presentationml/2006/ole">
            <p:oleObj spid="_x0000_s49155" name="Equazione" r:id="rId4" imgW="9522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Teoria cinetica e gas reali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100" smtClean="0"/>
              <a:t>Nei gas reali, al contrario, le molecole interagiscono a distanza con forze generalmente attrattive (per distanze sufficientemente grandi)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Per forze attrattive, l’energia potenziale interna aumenta all’aumentare della distanza media fra le molecole (cioè del volume)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Consideriamo l’espansione libera di un gas reale:  poiché l’energia interna totale deve conservarsi, </a:t>
            </a:r>
            <a:r>
              <a:rPr lang="it-IT" sz="2100" i="1" smtClean="0"/>
              <a:t>l’aumento di energia potenziale</a:t>
            </a:r>
            <a:r>
              <a:rPr lang="it-IT" sz="2100" smtClean="0"/>
              <a:t> dev’essere accompagnato da una </a:t>
            </a:r>
            <a:r>
              <a:rPr lang="it-IT" sz="2100" i="1" smtClean="0"/>
              <a:t>diminuzione di energia cinetica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Per quanto abbiamo detto sull’interpretazione microscopica della temperatura, questo equivale a dire che</a:t>
            </a:r>
            <a:r>
              <a:rPr lang="it-IT" sz="2100" i="1" smtClean="0"/>
              <a:t> </a:t>
            </a:r>
            <a:r>
              <a:rPr lang="it-IT" sz="2100" smtClean="0"/>
              <a:t>la </a:t>
            </a:r>
            <a:r>
              <a:rPr lang="it-IT" sz="2100" u="sng" smtClean="0"/>
              <a:t>temperatura del gas deve diminuire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Anche questa previsione della teoria cinetica è verificata sperimentalmente</a:t>
            </a:r>
          </a:p>
        </p:txBody>
      </p:sp>
      <p:sp>
        <p:nvSpPr>
          <p:cNvPr id="101380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312DC82-4257-4FC0-AE85-845E9626DD78}" type="slidenum">
              <a:rPr lang="it-IT" smtClean="0">
                <a:ea typeface="MS PGothic" pitchFamily="34" charset="-128"/>
              </a:rPr>
              <a:pPr/>
              <a:t>93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Limiti della meccanica classica</a:t>
            </a:r>
          </a:p>
        </p:txBody>
      </p:sp>
      <p:sp>
        <p:nvSpPr>
          <p:cNvPr id="50180" name="Segnaposto contenuto 2"/>
          <p:cNvSpPr>
            <a:spLocks noGrp="1"/>
          </p:cNvSpPr>
          <p:nvPr>
            <p:ph idx="1"/>
          </p:nvPr>
        </p:nvSpPr>
        <p:spPr>
          <a:xfrm>
            <a:off x="428625" y="1981200"/>
            <a:ext cx="8172450" cy="4114800"/>
          </a:xfrm>
        </p:spPr>
        <p:txBody>
          <a:bodyPr/>
          <a:lstStyle/>
          <a:p>
            <a:r>
              <a:rPr lang="en-US" sz="2400" smtClean="0"/>
              <a:t>Torniamo all’espressione dell’energia interna</a:t>
            </a:r>
          </a:p>
          <a:p>
            <a:endParaRPr lang="en-US" sz="2400" smtClean="0"/>
          </a:p>
          <a:p>
            <a:r>
              <a:rPr lang="en-US" sz="2400" smtClean="0"/>
              <a:t>Per un gas biatomico, quanto varra` </a:t>
            </a:r>
            <a:r>
              <a:rPr lang="en-US" sz="2400" i="1" smtClean="0"/>
              <a:t>q</a:t>
            </a:r>
            <a:r>
              <a:rPr lang="en-US" sz="2400" smtClean="0"/>
              <a:t>? 3, 5 o 7?</a:t>
            </a:r>
          </a:p>
          <a:p>
            <a:r>
              <a:rPr lang="en-US" sz="2400" smtClean="0"/>
              <a:t>Dipende dalla temperatura. Per piccole </a:t>
            </a:r>
            <a:r>
              <a:rPr lang="en-US" sz="2400" i="1" smtClean="0"/>
              <a:t>T, q</a:t>
            </a:r>
            <a:r>
              <a:rPr lang="en-US" sz="2400" smtClean="0"/>
              <a:t>=3, per </a:t>
            </a:r>
            <a:r>
              <a:rPr lang="en-US" sz="2400" i="1" smtClean="0"/>
              <a:t>T</a:t>
            </a:r>
            <a:r>
              <a:rPr lang="en-US" sz="2400" smtClean="0"/>
              <a:t> intermedie </a:t>
            </a:r>
            <a:r>
              <a:rPr lang="en-US" sz="2400" i="1" smtClean="0"/>
              <a:t>q</a:t>
            </a:r>
            <a:r>
              <a:rPr lang="en-US" sz="2400" smtClean="0"/>
              <a:t>=5, per grandi </a:t>
            </a:r>
            <a:r>
              <a:rPr lang="en-US" sz="2400" i="1" smtClean="0"/>
              <a:t>T</a:t>
            </a:r>
            <a:r>
              <a:rPr lang="en-US" sz="2400" smtClean="0"/>
              <a:t>, </a:t>
            </a:r>
            <a:r>
              <a:rPr lang="en-US" sz="2400" i="1" smtClean="0"/>
              <a:t>q</a:t>
            </a:r>
            <a:r>
              <a:rPr lang="en-US" sz="2400" smtClean="0"/>
              <a:t>=7</a:t>
            </a:r>
          </a:p>
          <a:p>
            <a:r>
              <a:rPr lang="en-US" sz="2400" smtClean="0"/>
              <a:t>Sperimentalmente si trova cioe` che all’aumentare di </a:t>
            </a:r>
            <a:r>
              <a:rPr lang="en-US" sz="2400" i="1" smtClean="0"/>
              <a:t>T</a:t>
            </a:r>
            <a:r>
              <a:rPr lang="en-US" sz="2400" smtClean="0"/>
              <a:t>, e quindi dell’energia interna, aumenta </a:t>
            </a:r>
            <a:r>
              <a:rPr lang="en-US" sz="2400" i="1" smtClean="0"/>
              <a:t>q</a:t>
            </a:r>
            <a:r>
              <a:rPr lang="en-US" sz="2400" smtClean="0"/>
              <a:t>, il numero di gradi di liberta` attivati</a:t>
            </a:r>
          </a:p>
          <a:p>
            <a:r>
              <a:rPr lang="en-US" sz="2400" smtClean="0"/>
              <a:t>Questo fatto non e` spiegabile in meccanica classica, ma solo in meccanica quantistica</a:t>
            </a:r>
          </a:p>
        </p:txBody>
      </p:sp>
      <p:graphicFrame>
        <p:nvGraphicFramePr>
          <p:cNvPr id="50178" name="Object 0"/>
          <p:cNvGraphicFramePr>
            <a:graphicFrameLocks noChangeAspect="1"/>
          </p:cNvGraphicFramePr>
          <p:nvPr/>
        </p:nvGraphicFramePr>
        <p:xfrm>
          <a:off x="3929063" y="2214563"/>
          <a:ext cx="1287462" cy="801687"/>
        </p:xfrm>
        <a:graphic>
          <a:graphicData uri="http://schemas.openxmlformats.org/presentationml/2006/ole">
            <p:oleObj spid="_x0000_s50178" name="Equazione" r:id="rId3" imgW="711000" imgH="393480" progId="Equation.3">
              <p:embed/>
            </p:oleObj>
          </a:graphicData>
        </a:graphic>
      </p:graphicFrame>
      <p:sp>
        <p:nvSpPr>
          <p:cNvPr id="50181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5319FE1-76DA-4577-A91D-0C06F291074A}" type="slidenum">
              <a:rPr lang="it-IT" smtClean="0">
                <a:ea typeface="MS PGothic" pitchFamily="34" charset="-128"/>
              </a:rPr>
              <a:pPr/>
              <a:t>94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Limiti della meccanica classica</a:t>
            </a:r>
          </a:p>
        </p:txBody>
      </p:sp>
      <p:sp>
        <p:nvSpPr>
          <p:cNvPr id="51204" name="Segnaposto contenuto 2"/>
          <p:cNvSpPr>
            <a:spLocks noGrp="1"/>
          </p:cNvSpPr>
          <p:nvPr>
            <p:ph idx="1"/>
          </p:nvPr>
        </p:nvSpPr>
        <p:spPr>
          <a:xfrm>
            <a:off x="755650" y="3789363"/>
            <a:ext cx="7772400" cy="2816225"/>
          </a:xfrm>
        </p:spPr>
        <p:txBody>
          <a:bodyPr/>
          <a:lstStyle/>
          <a:p>
            <a:r>
              <a:rPr lang="en-US" sz="2400" smtClean="0"/>
              <a:t>Quindi maggiore e` l’energia, minore e` il numero di molecole interessate, se essa e` molto maggiore dell’energia termica </a:t>
            </a:r>
            <a:r>
              <a:rPr lang="en-US" sz="2400" i="1" smtClean="0"/>
              <a:t>~kT</a:t>
            </a:r>
            <a:r>
              <a:rPr lang="en-US" sz="2400" smtClean="0"/>
              <a:t>, praticamente nessuna molecola e` coinvolta</a:t>
            </a:r>
          </a:p>
          <a:p>
            <a:r>
              <a:rPr lang="en-US" sz="2400" smtClean="0"/>
              <a:t>Questo puo` accadere per quei gdl che sono quantizzati, e quindi hanno un valore minimo dell’energia maggiore di zero</a:t>
            </a:r>
          </a:p>
        </p:txBody>
      </p:sp>
      <p:sp>
        <p:nvSpPr>
          <p:cNvPr id="51205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F88D11A-00D8-44E4-A0A5-19F366D1407E}" type="slidenum">
              <a:rPr lang="it-IT" smtClean="0">
                <a:ea typeface="MS PGothic" pitchFamily="34" charset="-128"/>
              </a:rPr>
              <a:pPr/>
              <a:t>95</a:t>
            </a:fld>
            <a:endParaRPr lang="it-IT" smtClean="0">
              <a:ea typeface="MS PGothic" pitchFamily="34" charset="-128"/>
            </a:endParaRPr>
          </a:p>
        </p:txBody>
      </p:sp>
      <p:graphicFrame>
        <p:nvGraphicFramePr>
          <p:cNvPr id="51202" name="Object 0"/>
          <p:cNvGraphicFramePr>
            <a:graphicFrameLocks noChangeAspect="1"/>
          </p:cNvGraphicFramePr>
          <p:nvPr/>
        </p:nvGraphicFramePr>
        <p:xfrm>
          <a:off x="6084888" y="2439988"/>
          <a:ext cx="2535237" cy="989012"/>
        </p:xfrm>
        <a:graphic>
          <a:graphicData uri="http://schemas.openxmlformats.org/presentationml/2006/ole">
            <p:oleObj spid="_x0000_s51202" name="Equazione" r:id="rId3" imgW="1612800" imgH="558720" progId="Equation.3">
              <p:embed/>
            </p:oleObj>
          </a:graphicData>
        </a:graphic>
      </p:graphicFrame>
      <p:sp>
        <p:nvSpPr>
          <p:cNvPr id="6" name="Segnaposto contenuto 2"/>
          <p:cNvSpPr txBox="1">
            <a:spLocks/>
          </p:cNvSpPr>
          <p:nvPr/>
        </p:nvSpPr>
        <p:spPr bwMode="auto">
          <a:xfrm>
            <a:off x="323850" y="1916113"/>
            <a:ext cx="5688013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kern="0" dirty="0">
                <a:latin typeface="+mn-lt"/>
                <a:ea typeface="+mn-ea"/>
              </a:rPr>
              <a:t>Ad una data temperatura, la densita` di molecole per cui e` attivo un </a:t>
            </a:r>
            <a:r>
              <a:rPr lang="en-US" kern="0" dirty="0" err="1">
                <a:latin typeface="+mn-lt"/>
                <a:ea typeface="+mn-ea"/>
              </a:rPr>
              <a:t>certo</a:t>
            </a:r>
            <a:r>
              <a:rPr lang="en-US" kern="0" dirty="0">
                <a:latin typeface="+mn-lt"/>
                <a:ea typeface="+mn-ea"/>
              </a:rPr>
              <a:t> grado di liberta` (</a:t>
            </a:r>
            <a:r>
              <a:rPr lang="en-US" kern="0" dirty="0" err="1">
                <a:latin typeface="+mn-lt"/>
                <a:ea typeface="+mn-ea"/>
              </a:rPr>
              <a:t>gdl</a:t>
            </a:r>
            <a:r>
              <a:rPr lang="en-US" kern="0" dirty="0">
                <a:latin typeface="+mn-lt"/>
                <a:ea typeface="+mn-ea"/>
              </a:rPr>
              <a:t>) </a:t>
            </a:r>
            <a:r>
              <a:rPr lang="en-US" i="1" kern="0" dirty="0">
                <a:latin typeface="+mn-lt"/>
                <a:ea typeface="+mn-ea"/>
              </a:rPr>
              <a:t>j</a:t>
            </a:r>
            <a:r>
              <a:rPr lang="en-US" kern="0" dirty="0">
                <a:latin typeface="+mn-lt"/>
                <a:ea typeface="+mn-ea"/>
              </a:rPr>
              <a:t> e`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US" dirty="0">
                <a:ea typeface="ＭＳ Ｐゴシック" pitchFamily="1" charset="-128"/>
              </a:rPr>
              <a:t>    ove </a:t>
            </a:r>
            <a:r>
              <a:rPr lang="en-US" i="1" dirty="0" err="1">
                <a:ea typeface="ＭＳ Ｐゴシック" pitchFamily="1" charset="-128"/>
              </a:rPr>
              <a:t>E</a:t>
            </a:r>
            <a:r>
              <a:rPr lang="en-US" i="1" baseline="-25000" dirty="0" err="1">
                <a:ea typeface="ＭＳ Ｐゴシック" pitchFamily="1" charset="-128"/>
              </a:rPr>
              <a:t>j</a:t>
            </a:r>
            <a:r>
              <a:rPr lang="en-US" i="1" dirty="0">
                <a:ea typeface="ＭＳ Ｐゴシック" pitchFamily="1" charset="-128"/>
              </a:rPr>
              <a:t> </a:t>
            </a:r>
            <a:r>
              <a:rPr lang="en-US" dirty="0">
                <a:ea typeface="ＭＳ Ｐゴシック" pitchFamily="1" charset="-128"/>
              </a:rPr>
              <a:t>e` l’energia </a:t>
            </a:r>
            <a:r>
              <a:rPr lang="en-US" dirty="0" err="1">
                <a:ea typeface="ＭＳ Ｐゴシック" pitchFamily="1" charset="-128"/>
              </a:rPr>
              <a:t>associata</a:t>
            </a:r>
            <a:r>
              <a:rPr lang="en-US" dirty="0">
                <a:ea typeface="ＭＳ Ｐゴシック" pitchFamily="1" charset="-128"/>
              </a:rPr>
              <a:t> al </a:t>
            </a:r>
            <a:r>
              <a:rPr lang="en-US" dirty="0" err="1">
                <a:ea typeface="ＭＳ Ｐゴシック" pitchFamily="1" charset="-128"/>
              </a:rPr>
              <a:t>gdl</a:t>
            </a:r>
            <a:endParaRPr lang="en-US" kern="0" dirty="0">
              <a:latin typeface="+mn-lt"/>
              <a:ea typeface="+mn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US" kern="0" dirty="0">
              <a:latin typeface="+mn-lt"/>
              <a:ea typeface="+mn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US" b="1" kern="0" dirty="0"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Equazione di stato dei gas reali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600" smtClean="0"/>
              <a:t>La teoria cinetica permette di trovare l’equazione di stato non solo per il gas ideale, ma anche per i gas reali</a:t>
            </a:r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Sono state proposte diverse equazioni di stato</a:t>
            </a:r>
          </a:p>
          <a:p>
            <a:pPr eaLnBrk="1" hangingPunct="1">
              <a:lnSpc>
                <a:spcPct val="90000"/>
              </a:lnSpc>
            </a:pPr>
            <a:r>
              <a:rPr lang="it-IT" sz="2600" smtClean="0"/>
              <a:t>La formula più nota è quella di van der Waals, per la sua semplicità e perché descrive in modo soddisfacente il comportamento di molte sostanze su un ampio intervallo di temperatura e pressione</a:t>
            </a:r>
          </a:p>
        </p:txBody>
      </p:sp>
      <p:sp>
        <p:nvSpPr>
          <p:cNvPr id="102404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80F5C2-33A5-42A4-9729-B46E5D64D27F}" type="slidenum">
              <a:rPr lang="it-IT" smtClean="0">
                <a:ea typeface="MS PGothic" pitchFamily="34" charset="-128"/>
              </a:rPr>
              <a:pPr/>
              <a:t>96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Equazione di van der Waals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3000" smtClean="0"/>
              <a:t>Corregge l’equazione del gas ideale tenendo conto 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3000" smtClean="0"/>
              <a:t>Del volume </a:t>
            </a:r>
            <a:r>
              <a:rPr lang="it-IT" sz="3000" i="1" smtClean="0"/>
              <a:t>V</a:t>
            </a:r>
            <a:r>
              <a:rPr lang="it-IT" sz="3000" i="1" baseline="-25000" smtClean="0"/>
              <a:t>c</a:t>
            </a:r>
            <a:r>
              <a:rPr lang="it-IT" sz="3000" smtClean="0"/>
              <a:t>, inaccessibile alle molecole (covolume)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3000" smtClean="0"/>
              <a:t>Della forza di coesione tra molecole</a:t>
            </a:r>
            <a:endParaRPr lang="it-IT" sz="2200" smtClean="0"/>
          </a:p>
          <a:p>
            <a:pPr eaLnBrk="1" hangingPunct="1">
              <a:lnSpc>
                <a:spcPct val="90000"/>
              </a:lnSpc>
            </a:pPr>
            <a:endParaRPr lang="it-IT" sz="2000" smtClean="0"/>
          </a:p>
        </p:txBody>
      </p:sp>
      <p:sp>
        <p:nvSpPr>
          <p:cNvPr id="103428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B648F5-1EEF-4384-B603-F053C3202A82}" type="slidenum">
              <a:rPr lang="it-IT" smtClean="0">
                <a:ea typeface="MS PGothic" pitchFamily="34" charset="-128"/>
              </a:rPr>
              <a:pPr/>
              <a:t>97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Equazione di van der Waals</a:t>
            </a:r>
            <a:endParaRPr lang="en-US" smtClean="0"/>
          </a:p>
        </p:txBody>
      </p:sp>
      <p:sp>
        <p:nvSpPr>
          <p:cNvPr id="52230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Il covolume inacessibile deriva dall’impenetrabilita` delle molecole: approssimativamente il volume     della sfera grande che contorna la molecola 1 e` precluso alla molecola 2</a:t>
            </a:r>
            <a:endParaRPr lang="en-US" sz="2400" smtClean="0"/>
          </a:p>
        </p:txBody>
      </p:sp>
      <p:graphicFrame>
        <p:nvGraphicFramePr>
          <p:cNvPr id="52226" name="Object 4"/>
          <p:cNvGraphicFramePr>
            <a:graphicFrameLocks noChangeAspect="1"/>
          </p:cNvGraphicFramePr>
          <p:nvPr/>
        </p:nvGraphicFramePr>
        <p:xfrm>
          <a:off x="5286375" y="5500688"/>
          <a:ext cx="1100138" cy="619125"/>
        </p:xfrm>
        <a:graphic>
          <a:graphicData uri="http://schemas.openxmlformats.org/presentationml/2006/ole">
            <p:oleObj spid="_x0000_s52226" name="Equazione" r:id="rId3" imgW="406080" imgH="228600" progId="Equation.3">
              <p:embed/>
            </p:oleObj>
          </a:graphicData>
        </a:graphic>
      </p:graphicFrame>
      <p:grpSp>
        <p:nvGrpSpPr>
          <p:cNvPr id="52231" name="Gruppo 19"/>
          <p:cNvGrpSpPr>
            <a:grpSpLocks/>
          </p:cNvGrpSpPr>
          <p:nvPr/>
        </p:nvGrpSpPr>
        <p:grpSpPr bwMode="auto">
          <a:xfrm>
            <a:off x="500063" y="4143375"/>
            <a:ext cx="2000250" cy="1785938"/>
            <a:chOff x="2500298" y="3214685"/>
            <a:chExt cx="2000264" cy="1785951"/>
          </a:xfrm>
        </p:grpSpPr>
        <p:sp>
          <p:nvSpPr>
            <p:cNvPr id="52234" name="Ovale 18"/>
            <p:cNvSpPr>
              <a:spLocks noChangeArrowheads="1"/>
            </p:cNvSpPr>
            <p:nvPr/>
          </p:nvSpPr>
          <p:spPr bwMode="auto">
            <a:xfrm>
              <a:off x="2500298" y="3286124"/>
              <a:ext cx="1714512" cy="1714512"/>
            </a:xfrm>
            <a:prstGeom prst="ellipse">
              <a:avLst/>
            </a:prstGeom>
            <a:solidFill>
              <a:srgbClr val="99CCFF">
                <a:alpha val="41960"/>
              </a:srgb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235" name="Ovale 6"/>
            <p:cNvSpPr>
              <a:spLocks noChangeArrowheads="1"/>
            </p:cNvSpPr>
            <p:nvPr/>
          </p:nvSpPr>
          <p:spPr bwMode="auto">
            <a:xfrm>
              <a:off x="2928926" y="3714752"/>
              <a:ext cx="857256" cy="857256"/>
            </a:xfrm>
            <a:prstGeom prst="ellipse">
              <a:avLst/>
            </a:prstGeom>
            <a:solidFill>
              <a:srgbClr val="00B0F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en-US"/>
                <a:t>1</a:t>
              </a:r>
            </a:p>
          </p:txBody>
        </p:sp>
        <p:sp>
          <p:nvSpPr>
            <p:cNvPr id="52236" name="Ovale 12"/>
            <p:cNvSpPr>
              <a:spLocks noChangeArrowheads="1"/>
            </p:cNvSpPr>
            <p:nvPr/>
          </p:nvSpPr>
          <p:spPr bwMode="auto">
            <a:xfrm>
              <a:off x="3643306" y="3214685"/>
              <a:ext cx="857256" cy="857256"/>
            </a:xfrm>
            <a:prstGeom prst="ellipse">
              <a:avLst/>
            </a:prstGeom>
            <a:solidFill>
              <a:srgbClr val="00B0F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en-US"/>
                <a:t>   2</a:t>
              </a:r>
            </a:p>
          </p:txBody>
        </p:sp>
        <p:sp>
          <p:nvSpPr>
            <p:cNvPr id="52237" name="Ovale 5"/>
            <p:cNvSpPr>
              <a:spLocks noChangeArrowheads="1"/>
            </p:cNvSpPr>
            <p:nvPr/>
          </p:nvSpPr>
          <p:spPr bwMode="auto">
            <a:xfrm>
              <a:off x="2500298" y="3286124"/>
              <a:ext cx="1714512" cy="1714512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52227" name="Object 3"/>
          <p:cNvGraphicFramePr>
            <a:graphicFrameLocks noChangeAspect="1"/>
          </p:cNvGraphicFramePr>
          <p:nvPr/>
        </p:nvGraphicFramePr>
        <p:xfrm>
          <a:off x="7462838" y="2276475"/>
          <a:ext cx="350837" cy="476250"/>
        </p:xfrm>
        <a:graphic>
          <a:graphicData uri="http://schemas.openxmlformats.org/presentationml/2006/ole">
            <p:oleObj spid="_x0000_s52227" name="Equazione" r:id="rId4" imgW="177480" imgH="241200" progId="Equation.3">
              <p:embed/>
            </p:oleObj>
          </a:graphicData>
        </a:graphic>
      </p:graphicFrame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2857500" y="3429000"/>
            <a:ext cx="6072188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it-IT" kern="0" dirty="0">
                <a:latin typeface="+mn-lt"/>
                <a:ea typeface="+mn-ea"/>
              </a:rPr>
              <a:t>Ciascuna molecola non puo` accedere ad un covolume totale pari a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it-IT" kern="0" dirty="0">
              <a:latin typeface="+mn-lt"/>
              <a:ea typeface="+mn-ea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it-IT" kern="0" dirty="0">
              <a:latin typeface="+mn-lt"/>
              <a:ea typeface="+mn-ea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it-IT" kern="0" dirty="0">
                <a:latin typeface="+mn-lt"/>
                <a:ea typeface="+mn-ea"/>
              </a:rPr>
              <a:t>Il </a:t>
            </a:r>
            <a:r>
              <a:rPr lang="en-US" kern="0" dirty="0">
                <a:latin typeface="+mn-lt"/>
                <a:ea typeface="+mn-ea"/>
              </a:rPr>
              <a:t>v</a:t>
            </a:r>
            <a:r>
              <a:rPr lang="en-US" dirty="0">
                <a:ea typeface="ＭＳ Ｐゴシック" pitchFamily="1" charset="-128"/>
              </a:rPr>
              <a:t>olume disponibile residuo e`</a:t>
            </a:r>
            <a:endParaRPr lang="it-IT" kern="0" dirty="0">
              <a:latin typeface="+mn-lt"/>
              <a:ea typeface="+mn-ea"/>
            </a:endParaRPr>
          </a:p>
        </p:txBody>
      </p:sp>
      <p:graphicFrame>
        <p:nvGraphicFramePr>
          <p:cNvPr id="52228" name="Object 5"/>
          <p:cNvGraphicFramePr>
            <a:graphicFrameLocks noChangeAspect="1"/>
          </p:cNvGraphicFramePr>
          <p:nvPr/>
        </p:nvGraphicFramePr>
        <p:xfrm>
          <a:off x="4787900" y="4143375"/>
          <a:ext cx="2492375" cy="608013"/>
        </p:xfrm>
        <a:graphic>
          <a:graphicData uri="http://schemas.openxmlformats.org/presentationml/2006/ole">
            <p:oleObj spid="_x0000_s52228" name="Equazione" r:id="rId5" imgW="1041120" imgH="253800" progId="Equation.3">
              <p:embed/>
            </p:oleObj>
          </a:graphicData>
        </a:graphic>
      </p:graphicFrame>
      <p:sp>
        <p:nvSpPr>
          <p:cNvPr id="52233" name="Segnaposto numero diapositiva 1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FD089D3-0660-4F9F-AC7B-E09A6BC1FA1D}" type="slidenum">
              <a:rPr lang="it-IT" smtClean="0">
                <a:ea typeface="MS PGothic" pitchFamily="34" charset="-128"/>
              </a:rPr>
              <a:pPr/>
              <a:t>98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Equazione di van der Waals</a:t>
            </a:r>
          </a:p>
        </p:txBody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1534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100" smtClean="0"/>
              <a:t>Alla pressione esterna </a:t>
            </a:r>
            <a:r>
              <a:rPr lang="it-IT" sz="2100" u="sng" smtClean="0"/>
              <a:t>va aggiunto</a:t>
            </a:r>
            <a:r>
              <a:rPr lang="it-IT" sz="2100" smtClean="0"/>
              <a:t> un termine che rappresenta l’attrazione tra le molecole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Per una molecola all’interno del gas la risultante delle forze di coesione è nulla, in media, per simmetria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Per una molecola prossima alla parete questo non è vero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La pressione esercitata dalla parete è aumentata della forza attrattiva fra le molecole del gas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Questa pressione supplementare dev’essere proporzionale alla concentrazione sia delle molecole attirate che delle molecole attiranti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smtClean="0"/>
              <a:t>Ognuna di queste concentrazioni è direttamente proporzionale al numero di moli </a:t>
            </a:r>
            <a:r>
              <a:rPr lang="it-IT" sz="2100" i="1" smtClean="0"/>
              <a:t>n</a:t>
            </a:r>
            <a:r>
              <a:rPr lang="it-IT" sz="2100" smtClean="0"/>
              <a:t> e inversamente proporzionale al volume </a:t>
            </a:r>
            <a:r>
              <a:rPr lang="it-IT" sz="2100" i="1" smtClean="0"/>
              <a:t>V</a:t>
            </a:r>
            <a:r>
              <a:rPr lang="it-IT" sz="2100" smtClean="0"/>
              <a:t>; la pressione supplementare è dunque del tipo</a:t>
            </a:r>
            <a:r>
              <a:rPr lang="it-IT" sz="1800" smtClean="0"/>
              <a:t> </a:t>
            </a:r>
          </a:p>
        </p:txBody>
      </p:sp>
      <p:graphicFrame>
        <p:nvGraphicFramePr>
          <p:cNvPr id="53250" name="Object 0"/>
          <p:cNvGraphicFramePr>
            <a:graphicFrameLocks noChangeAspect="1"/>
          </p:cNvGraphicFramePr>
          <p:nvPr/>
        </p:nvGraphicFramePr>
        <p:xfrm>
          <a:off x="3705225" y="5568950"/>
          <a:ext cx="2052638" cy="996950"/>
        </p:xfrm>
        <a:graphic>
          <a:graphicData uri="http://schemas.openxmlformats.org/presentationml/2006/ole">
            <p:oleObj spid="_x0000_s53250" name="Equazione" r:id="rId3" imgW="990360" imgH="482400" progId="Equation.3">
              <p:embed/>
            </p:oleObj>
          </a:graphicData>
        </a:graphic>
      </p:graphicFrame>
      <p:sp>
        <p:nvSpPr>
          <p:cNvPr id="53253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6562CF5-6C38-4A3E-BAAF-969DBBB387D0}" type="slidenum">
              <a:rPr lang="it-IT" smtClean="0">
                <a:ea typeface="MS PGothic" pitchFamily="34" charset="-128"/>
              </a:rPr>
              <a:pPr/>
              <a:t>99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Equazione di van der Waals</a:t>
            </a:r>
          </a:p>
        </p:txBody>
      </p:sp>
      <p:sp>
        <p:nvSpPr>
          <p:cNvPr id="5427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7847013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L’equazione di stato è</a:t>
            </a:r>
            <a:endParaRPr lang="it-IT" sz="2000" smtClean="0"/>
          </a:p>
          <a:p>
            <a:pPr eaLnBrk="1" hangingPunct="1">
              <a:lnSpc>
                <a:spcPct val="90000"/>
              </a:lnSpc>
            </a:pPr>
            <a:endParaRPr lang="it-IT" sz="2000" smtClean="0"/>
          </a:p>
          <a:p>
            <a:pPr eaLnBrk="1" hangingPunct="1">
              <a:lnSpc>
                <a:spcPct val="90000"/>
              </a:lnSpc>
            </a:pPr>
            <a:endParaRPr lang="it-IT" sz="20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Ovvero, usando il volume molare </a:t>
            </a:r>
            <a:r>
              <a:rPr lang="it-IT" sz="2400" i="1" smtClean="0"/>
              <a:t>v=V/n</a:t>
            </a:r>
            <a:r>
              <a:rPr lang="it-IT" sz="2400" smtClean="0"/>
              <a:t>:</a:t>
            </a:r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Le costanti </a:t>
            </a:r>
            <a:r>
              <a:rPr lang="it-IT" sz="2400" i="1" smtClean="0"/>
              <a:t>a, b</a:t>
            </a:r>
            <a:r>
              <a:rPr lang="it-IT" sz="2400" smtClean="0"/>
              <a:t>, sono caratteristiche del gas considerato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Si riottiene l’equazione del gas ideale ponendo le due costanti uguali a zero</a:t>
            </a:r>
            <a:endParaRPr lang="it-IT" sz="2000" smtClean="0"/>
          </a:p>
          <a:p>
            <a:pPr eaLnBrk="1" hangingPunct="1">
              <a:lnSpc>
                <a:spcPct val="90000"/>
              </a:lnSpc>
            </a:pPr>
            <a:endParaRPr lang="it-IT" sz="2000" smtClean="0"/>
          </a:p>
        </p:txBody>
      </p:sp>
      <p:graphicFrame>
        <p:nvGraphicFramePr>
          <p:cNvPr id="54274" name="Object 0"/>
          <p:cNvGraphicFramePr>
            <a:graphicFrameLocks noChangeAspect="1"/>
          </p:cNvGraphicFramePr>
          <p:nvPr/>
        </p:nvGraphicFramePr>
        <p:xfrm>
          <a:off x="2843213" y="2451100"/>
          <a:ext cx="3152775" cy="906463"/>
        </p:xfrm>
        <a:graphic>
          <a:graphicData uri="http://schemas.openxmlformats.org/presentationml/2006/ole">
            <p:oleObj spid="_x0000_s54274" name="Equazione" r:id="rId3" imgW="1587500" imgH="457200" progId="Equation.3">
              <p:embed/>
            </p:oleObj>
          </a:graphicData>
        </a:graphic>
      </p:graphicFrame>
      <p:graphicFrame>
        <p:nvGraphicFramePr>
          <p:cNvPr id="54275" name="Object 1"/>
          <p:cNvGraphicFramePr>
            <a:graphicFrameLocks noChangeAspect="1"/>
          </p:cNvGraphicFramePr>
          <p:nvPr>
            <p:ph sz="half" idx="2"/>
          </p:nvPr>
        </p:nvGraphicFramePr>
        <p:xfrm>
          <a:off x="2916238" y="3841750"/>
          <a:ext cx="2881312" cy="882650"/>
        </p:xfrm>
        <a:graphic>
          <a:graphicData uri="http://schemas.openxmlformats.org/presentationml/2006/ole">
            <p:oleObj spid="_x0000_s54275" name="Equation" r:id="rId4" imgW="1409400" imgH="431640" progId="Equation.3">
              <p:embed/>
            </p:oleObj>
          </a:graphicData>
        </a:graphic>
      </p:graphicFrame>
      <p:sp>
        <p:nvSpPr>
          <p:cNvPr id="5427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8E6B672-9297-4334-BA63-C2FC2BD5920F}" type="slidenum">
              <a:rPr lang="it-IT" smtClean="0">
                <a:ea typeface="MS PGothic" pitchFamily="34" charset="-128"/>
              </a:rPr>
              <a:pPr/>
              <a:t>100</a:t>
            </a:fld>
            <a:endParaRPr lang="it-IT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8.0&quot;&gt;&lt;object type=&quot;1&quot; unique_id=&quot;10001&quot;&gt;&lt;object type=&quot;2&quot; unique_id=&quot;10159&quot;&gt;&lt;object type=&quot;3&quot; unique_id=&quot;10160&quot;&gt;&lt;property id=&quot;20148&quot; value=&quot;5&quot;/&gt;&lt;property id=&quot;20300&quot; value=&quot;Slide 1 - &amp;quot;Termologia e Termodinamica &amp;quot;&quot;/&gt;&lt;property id=&quot;20307&quot; value=&quot;256&quot;/&gt;&lt;/object&gt;&lt;object type=&quot;3&quot; unique_id=&quot;10161&quot;&gt;&lt;property id=&quot;20148&quot; value=&quot;5&quot;/&gt;&lt;property id=&quot;20300&quot; value=&quot;Slide 2 - &amp;quot;Temperatura &amp;quot;&quot;/&gt;&lt;property id=&quot;20307&quot; value=&quot;270&quot;/&gt;&lt;/object&gt;&lt;object type=&quot;3&quot; unique_id=&quot;10162&quot;&gt;&lt;property id=&quot;20148&quot; value=&quot;5&quot;/&gt;&lt;property id=&quot;20300&quot; value=&quot;Slide 3 - &amp;quot;Temperatura &amp;quot;&quot;/&gt;&lt;property id=&quot;20307&quot; value=&quot;277&quot;/&gt;&lt;/object&gt;&lt;object type=&quot;3&quot; unique_id=&quot;10163&quot;&gt;&lt;property id=&quot;20148&quot; value=&quot;5&quot;/&gt;&lt;property id=&quot;20300&quot; value=&quot;Slide 5 - &amp;quot;Uguaglianza di temperatura  &amp;quot;&quot;/&gt;&lt;property id=&quot;20307&quot; value=&quot;278&quot;/&gt;&lt;/object&gt;&lt;object type=&quot;3&quot; unique_id=&quot;10164&quot;&gt;&lt;property id=&quot;20148&quot; value=&quot;5&quot;/&gt;&lt;property id=&quot;20300&quot; value=&quot;Slide 7 - &amp;quot;Temperatura e cambiamenti di stato&amp;quot;&quot;/&gt;&lt;property id=&quot;20307&quot; value=&quot;287&quot;/&gt;&lt;/object&gt;&lt;object type=&quot;3&quot; unique_id=&quot;10165&quot;&gt;&lt;property id=&quot;20148&quot; value=&quot;5&quot;/&gt;&lt;property id=&quot;20300&quot; value=&quot;Slide 8 - &amp;quot;Equilibrio termico  &amp;quot;&quot;/&gt;&lt;property id=&quot;20307&quot; value=&quot;288&quot;/&gt;&lt;/object&gt;&lt;object type=&quot;3&quot; unique_id=&quot;10166&quot;&gt;&lt;property id=&quot;20148&quot; value=&quot;5&quot;/&gt;&lt;property id=&quot;20300&quot; value=&quot;Slide 9 - &amp;quot;Principio zero &amp;quot;&quot;/&gt;&lt;property id=&quot;20307&quot; value=&quot;276&quot;/&gt;&lt;/object&gt;&lt;object type=&quot;3&quot; unique_id=&quot;10167&quot;&gt;&lt;property id=&quot;20148&quot; value=&quot;5&quot;/&gt;&lt;property id=&quot;20300&quot; value=&quot;Slide 10 - &amp;quot;Temperatura &amp;quot;&quot;/&gt;&lt;property id=&quot;20307&quot; value=&quot;279&quot;/&gt;&lt;/object&gt;&lt;object type=&quot;3&quot; unique_id=&quot;10168&quot;&gt;&lt;property id=&quot;20148&quot; value=&quot;5&quot;/&gt;&lt;property id=&quot;20300&quot; value=&quot;Slide 11 - &amp;quot;Temperatura &amp;quot;&quot;/&gt;&lt;property id=&quot;20307&quot; value=&quot;280&quot;/&gt;&lt;/object&gt;&lt;object type=&quot;3&quot; unique_id=&quot;10169&quot;&gt;&lt;property id=&quot;20148&quot; value=&quot;5&quot;/&gt;&lt;property id=&quot;20300&quot; value=&quot;Slide 12 - &amp;quot;Scala termometrica Celsius &amp;quot;&quot;/&gt;&lt;property id=&quot;20307&quot; value=&quot;281&quot;/&gt;&lt;/object&gt;&lt;object type=&quot;3&quot; unique_id=&quot;10170&quot;&gt;&lt;property id=&quot;20148&quot; value=&quot;5&quot;/&gt;&lt;property id=&quot;20300&quot; value=&quot;Slide 13 - &amp;quot;Scala termometrica Celsius &amp;quot;&quot;/&gt;&lt;property id=&quot;20307&quot; value=&quot;282&quot;/&gt;&lt;/object&gt;&lt;object type=&quot;3&quot; unique_id=&quot;10171&quot;&gt;&lt;property id=&quot;20148&quot; value=&quot;5&quot;/&gt;&lt;property id=&quot;20300&quot; value=&quot;Slide 14 - &amp;quot;Altre scale termometriche&amp;quot;&quot;/&gt;&lt;property id=&quot;20307&quot; value=&quot;289&quot;/&gt;&lt;/object&gt;&lt;object type=&quot;3&quot; unique_id=&quot;10176&quot;&gt;&lt;property id=&quot;20148&quot; value=&quot;5&quot;/&gt;&lt;property id=&quot;20300&quot; value=&quot;Slide 15 - &amp;quot;Dilatazione termica lineare&amp;quot;&quot;/&gt;&lt;property id=&quot;20307&quot; value=&quot;291&quot;/&gt;&lt;/object&gt;&lt;object type=&quot;3&quot; unique_id=&quot;10177&quot;&gt;&lt;property id=&quot;20148&quot; value=&quot;5&quot;/&gt;&lt;property id=&quot;20300&quot; value=&quot;Slide 19 - &amp;quot;Coefficienti di dilatazione lineare&amp;quot;&quot;/&gt;&lt;property id=&quot;20307&quot; value=&quot;292&quot;/&gt;&lt;/object&gt;&lt;object type=&quot;3&quot; unique_id=&quot;10178&quot;&gt;&lt;property id=&quot;20148&quot; value=&quot;5&quot;/&gt;&lt;property id=&quot;20300&quot; value=&quot;Slide 20 - &amp;quot;Dilatazione termica volumica&amp;quot;&quot;/&gt;&lt;property id=&quot;20307&quot; value=&quot;293&quot;/&gt;&lt;/object&gt;&lt;object type=&quot;3&quot; unique_id=&quot;10179&quot;&gt;&lt;property id=&quot;20148&quot; value=&quot;5&quot;/&gt;&lt;property id=&quot;20300&quot; value=&quot;Slide 21 - &amp;quot;Dilatazione termica volumica&amp;quot;&quot;/&gt;&lt;property id=&quot;20307&quot; value=&quot;294&quot;/&gt;&lt;/object&gt;&lt;object type=&quot;3&quot; unique_id=&quot;10278&quot;&gt;&lt;property id=&quot;20148&quot; value=&quot;5&quot;/&gt;&lt;property id=&quot;20300&quot; value=&quot;Slide 4 - &amp;quot;Temperatura &amp;quot;&quot;/&gt;&lt;property id=&quot;20307&quot; value=&quot;297&quot;/&gt;&lt;/object&gt;&lt;object type=&quot;3&quot; unique_id=&quot;10279&quot;&gt;&lt;property id=&quot;20148&quot; value=&quot;5&quot;/&gt;&lt;property id=&quot;20300&quot; value=&quot;Slide 16&quot;/&gt;&lt;property id=&quot;20307&quot; value=&quot;298&quot;/&gt;&lt;/object&gt;&lt;object type=&quot;3&quot; unique_id=&quot;10398&quot;&gt;&lt;property id=&quot;20148&quot; value=&quot;5&quot;/&gt;&lt;property id=&quot;20300&quot; value=&quot;Slide 17&quot;/&gt;&lt;property id=&quot;20307&quot; value=&quot;299&quot;/&gt;&lt;/object&gt;&lt;object type=&quot;3&quot; unique_id=&quot;10399&quot;&gt;&lt;property id=&quot;20148&quot; value=&quot;5&quot;/&gt;&lt;property id=&quot;20300&quot; value=&quot;Slide 18&quot;/&gt;&lt;property id=&quot;20307&quot; value=&quot;300&quot;/&gt;&lt;/object&gt;&lt;object type=&quot;3&quot; unique_id=&quot;11095&quot;&gt;&lt;property id=&quot;20148&quot; value=&quot;5&quot;/&gt;&lt;property id=&quot;20300&quot; value=&quot;Slide 6 - &amp;quot;Uguaglianza di temperatura  &amp;quot;&quot;/&gt;&lt;property id=&quot;20307&quot; value=&quot;301&quot;/&gt;&lt;/object&gt;&lt;object type=&quot;3&quot; unique_id=&quot;11096&quot;&gt;&lt;property id=&quot;20148&quot; value=&quot;5&quot;/&gt;&lt;property id=&quot;20300&quot; value=&quot;Slide 22 - &amp;quot;Pressione, legge di Boyle &amp;quot;&quot;/&gt;&lt;property id=&quot;20307&quot; value=&quot;302&quot;/&gt;&lt;/object&gt;&lt;object type=&quot;3&quot; unique_id=&quot;11097&quot;&gt;&lt;property id=&quot;20148&quot; value=&quot;5&quot;/&gt;&lt;property id=&quot;20300&quot; value=&quot;Slide 23 - &amp;quot;Dilatazione termica dei gas&amp;quot;&quot;/&gt;&lt;property id=&quot;20307&quot; value=&quot;303&quot;/&gt;&lt;/object&gt;&lt;object type=&quot;3&quot; unique_id=&quot;11098&quot;&gt;&lt;property id=&quot;20148&quot; value=&quot;5&quot;/&gt;&lt;property id=&quot;20300&quot; value=&quot;Slide 24 - &amp;quot;Termometro a gas&amp;quot;&quot;/&gt;&lt;property id=&quot;20307&quot; value=&quot;304&quot;/&gt;&lt;/object&gt;&lt;object type=&quot;3&quot; unique_id=&quot;11099&quot;&gt;&lt;property id=&quot;20148&quot; value=&quot;5&quot;/&gt;&lt;property id=&quot;20300&quot; value=&quot;Slide 25&quot;/&gt;&lt;property id=&quot;20307&quot; value=&quot;325&quot;/&gt;&lt;/object&gt;&lt;object type=&quot;3&quot; unique_id=&quot;11100&quot;&gt;&lt;property id=&quot;20148&quot; value=&quot;5&quot;/&gt;&lt;property id=&quot;20300&quot; value=&quot;Slide 26 - &amp;quot;Dilatazione termica dei gas&amp;quot;&quot;/&gt;&lt;property id=&quot;20307&quot; value=&quot;305&quot;/&gt;&lt;/object&gt;&lt;object type=&quot;3&quot; unique_id=&quot;11101&quot;&gt;&lt;property id=&quot;20148&quot; value=&quot;5&quot;/&gt;&lt;property id=&quot;20300&quot; value=&quot;Slide 27 - &amp;quot;Gas ideale&amp;quot;&quot;/&gt;&lt;property id=&quot;20307&quot; value=&quot;306&quot;/&gt;&lt;/object&gt;&lt;object type=&quot;3&quot; unique_id=&quot;11102&quot;&gt;&lt;property id=&quot;20148&quot; value=&quot;5&quot;/&gt;&lt;property id=&quot;20300&quot; value=&quot;Slide 28 - &amp;quot;Gas ideale&amp;quot;&quot;/&gt;&lt;property id=&quot;20307&quot; value=&quot;307&quot;/&gt;&lt;/object&gt;&lt;object type=&quot;3&quot; unique_id=&quot;11103&quot;&gt;&lt;property id=&quot;20148&quot; value=&quot;5&quot;/&gt;&lt;property id=&quot;20300&quot; value=&quot;Slide 29 - &amp;quot;Scala Kelvin&amp;quot;&quot;/&gt;&lt;property id=&quot;20307&quot; value=&quot;308&quot;/&gt;&lt;/object&gt;&lt;object type=&quot;3&quot; unique_id=&quot;11104&quot;&gt;&lt;property id=&quot;20148&quot; value=&quot;5&quot;/&gt;&lt;property id=&quot;20300&quot; value=&quot;Slide 30 - &amp;quot;Pressione del gas ideale&amp;quot;&quot;/&gt;&lt;property id=&quot;20307&quot; value=&quot;309&quot;/&gt;&lt;/object&gt;&lt;object type=&quot;3&quot; unique_id=&quot;11105&quot;&gt;&lt;property id=&quot;20148&quot; value=&quot;5&quot;/&gt;&lt;property id=&quot;20300&quot; value=&quot;Slide 31 - &amp;quot;Legge di Avogadro&amp;quot;&quot;/&gt;&lt;property id=&quot;20307&quot; value=&quot;310&quot;/&gt;&lt;/object&gt;&lt;object type=&quot;3&quot; unique_id=&quot;11106&quot;&gt;&lt;property id=&quot;20148&quot; value=&quot;5&quot;/&gt;&lt;property id=&quot;20300&quot; value=&quot;Slide 32 - &amp;quot;Legge di Avogadro&amp;quot;&quot;/&gt;&lt;property id=&quot;20307&quot; value=&quot;311&quot;/&gt;&lt;/object&gt;&lt;object type=&quot;3&quot; unique_id=&quot;11107&quot;&gt;&lt;property id=&quot;20148&quot; value=&quot;5&quot;/&gt;&lt;property id=&quot;20300&quot; value=&quot;Slide 33 - &amp;quot;Legge di Avogadro&amp;quot;&quot;/&gt;&lt;property id=&quot;20307&quot; value=&quot;312&quot;/&gt;&lt;/object&gt;&lt;object type=&quot;3&quot; unique_id=&quot;11108&quot;&gt;&lt;property id=&quot;20148&quot; value=&quot;5&quot;/&gt;&lt;property id=&quot;20300&quot; value=&quot;Slide 34 - &amp;quot;Leggi del gas ideale&amp;quot;&quot;/&gt;&lt;property id=&quot;20307&quot; value=&quot;313&quot;/&gt;&lt;/object&gt;&lt;object type=&quot;3&quot; unique_id=&quot;11109&quot;&gt;&lt;property id=&quot;20148&quot; value=&quot;5&quot;/&gt;&lt;property id=&quot;20300&quot; value=&quot;Slide 35 - &amp;quot;Gas ideale&amp;quot;&quot;/&gt;&lt;property id=&quot;20307&quot; value=&quot;314&quot;/&gt;&lt;/object&gt;&lt;object type=&quot;3&quot; unique_id=&quot;11110&quot;&gt;&lt;property id=&quot;20148&quot; value=&quot;5&quot;/&gt;&lt;property id=&quot;20300&quot; value=&quot;Slide 36 - &amp;quot; &amp;quot;&quot;/&gt;&lt;property id=&quot;20307&quot; value=&quot;315&quot;/&gt;&lt;/object&gt;&lt;object type=&quot;3&quot; unique_id=&quot;11111&quot;&gt;&lt;property id=&quot;20148&quot; value=&quot;5&quot;/&gt;&lt;property id=&quot;20300&quot; value=&quot;Slide 37 - &amp;quot;Equazione di stato del gas ideale&amp;quot;&quot;/&gt;&lt;property id=&quot;20307&quot; value=&quot;316&quot;/&gt;&lt;/object&gt;&lt;object type=&quot;3&quot; unique_id=&quot;11112&quot;&gt;&lt;property id=&quot;20148&quot; value=&quot;5&quot;/&gt;&lt;property id=&quot;20300&quot; value=&quot;Slide 38 - &amp;quot;Costante dei gas R&amp;quot;&quot;/&gt;&lt;property id=&quot;20307&quot; value=&quot;317&quot;/&gt;&lt;/object&gt;&lt;object type=&quot;3&quot; unique_id=&quot;11113&quot;&gt;&lt;property id=&quot;20148&quot; value=&quot;5&quot;/&gt;&lt;property id=&quot;20300&quot; value=&quot;Slide 39 - &amp;quot;Equazione di stato del gas ideale&amp;quot;&quot;/&gt;&lt;property id=&quot;20307&quot; value=&quot;318&quot;/&gt;&lt;/object&gt;&lt;object type=&quot;3&quot; unique_id=&quot;12534&quot;&gt;&lt;property id=&quot;20148&quot; value=&quot;5&quot;/&gt;&lt;property id=&quot;20300&quot; value=&quot;Slide 77 - &amp;quot;Teoria cinetica dei gas&amp;quot;&quot;/&gt;&lt;property id=&quot;20307&quot; value=&quot;326&quot;/&gt;&lt;/object&gt;&lt;object type=&quot;3&quot; unique_id=&quot;12535&quot;&gt;&lt;property id=&quot;20148&quot; value=&quot;5&quot;/&gt;&lt;property id=&quot;20300&quot; value=&quot;Slide 78 - &amp;quot;Teoria cinetica dei gas&amp;quot;&quot;/&gt;&lt;property id=&quot;20307&quot; value=&quot;327&quot;/&gt;&lt;/object&gt;&lt;object type=&quot;3&quot; unique_id=&quot;12536&quot;&gt;&lt;property id=&quot;20148&quot; value=&quot;5&quot;/&gt;&lt;property id=&quot;20300&quot; value=&quot;Slide 79 - &amp;quot;Teoria cinetica dei gas&amp;quot;&quot;/&gt;&lt;property id=&quot;20307&quot; value=&quot;328&quot;/&gt;&lt;/object&gt;&lt;object type=&quot;3&quot; unique_id=&quot;12537&quot;&gt;&lt;property id=&quot;20148&quot; value=&quot;5&quot;/&gt;&lt;property id=&quot;20300&quot; value=&quot;Slide 80 - &amp;quot;Teoria cinetica dei gas&amp;quot;&quot;/&gt;&lt;property id=&quot;20307&quot; value=&quot;329&quot;/&gt;&lt;/object&gt;&lt;object type=&quot;3&quot; unique_id=&quot;12538&quot;&gt;&lt;property id=&quot;20148&quot; value=&quot;5&quot;/&gt;&lt;property id=&quot;20300&quot; value=&quot;Slide 81 - &amp;quot;Teoria cinetica dei gas&amp;quot;&quot;/&gt;&lt;property id=&quot;20307&quot; value=&quot;330&quot;/&gt;&lt;/object&gt;&lt;object type=&quot;3&quot; unique_id=&quot;12539&quot;&gt;&lt;property id=&quot;20148&quot; value=&quot;5&quot;/&gt;&lt;property id=&quot;20300&quot; value=&quot;Slide 82 - &amp;quot;Teoria cinetica dei gas&amp;quot;&quot;/&gt;&lt;property id=&quot;20307&quot; value=&quot;331&quot;/&gt;&lt;/object&gt;&lt;object type=&quot;3&quot; unique_id=&quot;12540&quot;&gt;&lt;property id=&quot;20148&quot; value=&quot;5&quot;/&gt;&lt;property id=&quot;20300&quot; value=&quot;Slide 83 - &amp;quot;Teoria cinetica dei gas&amp;quot;&quot;/&gt;&lt;property id=&quot;20307&quot; value=&quot;332&quot;/&gt;&lt;/object&gt;&lt;object type=&quot;3&quot; unique_id=&quot;12541&quot;&gt;&lt;property id=&quot;20148&quot; value=&quot;5&quot;/&gt;&lt;property id=&quot;20300&quot; value=&quot;Slide 84 - &amp;quot;Teoria cinetica dei gas&amp;quot;&quot;/&gt;&lt;property id=&quot;20307&quot; value=&quot;333&quot;/&gt;&lt;/object&gt;&lt;object type=&quot;3&quot; unique_id=&quot;12542&quot;&gt;&lt;property id=&quot;20148&quot; value=&quot;5&quot;/&gt;&lt;property id=&quot;20300&quot; value=&quot;Slide 85 - &amp;quot;Teoria cinetica dei gas&amp;quot;&quot;/&gt;&lt;property id=&quot;20307&quot; value=&quot;334&quot;/&gt;&lt;/object&gt;&lt;object type=&quot;3&quot; unique_id=&quot;12543&quot;&gt;&lt;property id=&quot;20148&quot; value=&quot;5&quot;/&gt;&lt;property id=&quot;20300&quot; value=&quot;Slide 86 - &amp;quot;Teoria cinetica dei gas&amp;quot;&quot;/&gt;&lt;property id=&quot;20307&quot; value=&quot;335&quot;/&gt;&lt;/object&gt;&lt;object type=&quot;3&quot; unique_id=&quot;12544&quot;&gt;&lt;property id=&quot;20148&quot; value=&quot;5&quot;/&gt;&lt;property id=&quot;20300&quot; value=&quot;Slide 87 - &amp;quot;Teoria cinetica dei gas&amp;quot;&quot;/&gt;&lt;property id=&quot;20307&quot; value=&quot;336&quot;/&gt;&lt;/object&gt;&lt;object type=&quot;3&quot; unique_id=&quot;12545&quot;&gt;&lt;property id=&quot;20148&quot; value=&quot;5&quot;/&gt;&lt;property id=&quot;20300&quot; value=&quot;Slide 88 - &amp;quot;Teoria cinetica dei gas&amp;quot;&quot;/&gt;&lt;property id=&quot;20307&quot; value=&quot;337&quot;/&gt;&lt;/object&gt;&lt;object type=&quot;3&quot; unique_id=&quot;12546&quot;&gt;&lt;property id=&quot;20148&quot; value=&quot;5&quot;/&gt;&lt;property id=&quot;20300&quot; value=&quot;Slide 89 - &amp;quot;Teoria cinetica dei gas&amp;quot;&quot;/&gt;&lt;property id=&quot;20307&quot; value=&quot;338&quot;/&gt;&lt;/object&gt;&lt;object type=&quot;3&quot; unique_id=&quot;12547&quot;&gt;&lt;property id=&quot;20148&quot; value=&quot;5&quot;/&gt;&lt;property id=&quot;20300&quot; value=&quot;Slide 90 - &amp;quot;Teoria cinetica dei gas&amp;quot;&quot;/&gt;&lt;property id=&quot;20307&quot; value=&quot;339&quot;/&gt;&lt;/object&gt;&lt;object type=&quot;3&quot; unique_id=&quot;12548&quot;&gt;&lt;property id=&quot;20148&quot; value=&quot;5&quot;/&gt;&lt;property id=&quot;20300&quot; value=&quot;Slide 91 - &amp;quot;Teorema di equipartizione dell’energia&amp;quot;&quot;/&gt;&lt;property id=&quot;20307&quot; value=&quot;340&quot;/&gt;&lt;/object&gt;&lt;object type=&quot;3&quot; unique_id=&quot;12549&quot;&gt;&lt;property id=&quot;20148&quot; value=&quot;5&quot;/&gt;&lt;property id=&quot;20300&quot; value=&quot;Slide 92 - &amp;quot;Teoria cinetica dei gas&amp;quot;&quot;/&gt;&lt;property id=&quot;20307&quot; value=&quot;341&quot;/&gt;&lt;/object&gt;&lt;object type=&quot;3&quot; unique_id=&quot;12550&quot;&gt;&lt;property id=&quot;20148&quot; value=&quot;5&quot;/&gt;&lt;property id=&quot;20300&quot; value=&quot;Slide 93 - &amp;quot;Teoria cinetica e gas reali&amp;quot;&quot;/&gt;&lt;property id=&quot;20307&quot; value=&quot;342&quot;/&gt;&lt;/object&gt;&lt;object type=&quot;3&quot; unique_id=&quot;12551&quot;&gt;&lt;property id=&quot;20148&quot; value=&quot;5&quot;/&gt;&lt;property id=&quot;20300&quot; value=&quot;Slide 94 - &amp;quot;Limiti della meccanica classica&amp;quot;&quot;/&gt;&lt;property id=&quot;20307&quot; value=&quot;343&quot;/&gt;&lt;/object&gt;&lt;object type=&quot;3&quot; unique_id=&quot;12552&quot;&gt;&lt;property id=&quot;20148&quot; value=&quot;5&quot;/&gt;&lt;property id=&quot;20300&quot; value=&quot;Slide 95 - &amp;quot;Limiti della meccanica classica&amp;quot;&quot;/&gt;&lt;property id=&quot;20307&quot; value=&quot;344&quot;/&gt;&lt;/object&gt;&lt;object type=&quot;3&quot; unique_id=&quot;12553&quot;&gt;&lt;property id=&quot;20148&quot; value=&quot;5&quot;/&gt;&lt;property id=&quot;20300&quot; value=&quot;Slide 96 - &amp;quot;Equazione di stato dei gas reali&amp;quot;&quot;/&gt;&lt;property id=&quot;20307&quot; value=&quot;345&quot;/&gt;&lt;/object&gt;&lt;object type=&quot;3&quot; unique_id=&quot;12554&quot;&gt;&lt;property id=&quot;20148&quot; value=&quot;5&quot;/&gt;&lt;property id=&quot;20300&quot; value=&quot;Slide 97 - &amp;quot;Equazione di van der Waals&amp;quot;&quot;/&gt;&lt;property id=&quot;20307&quot; value=&quot;346&quot;/&gt;&lt;/object&gt;&lt;object type=&quot;3&quot; unique_id=&quot;12555&quot;&gt;&lt;property id=&quot;20148&quot; value=&quot;5&quot;/&gt;&lt;property id=&quot;20300&quot; value=&quot;Slide 98 - &amp;quot;Equazione di van der Waals&amp;quot;&quot;/&gt;&lt;property id=&quot;20307&quot; value=&quot;347&quot;/&gt;&lt;/object&gt;&lt;object type=&quot;3&quot; unique_id=&quot;12556&quot;&gt;&lt;property id=&quot;20148&quot; value=&quot;5&quot;/&gt;&lt;property id=&quot;20300&quot; value=&quot;Slide 99 - &amp;quot;Equazione di van der Waals&amp;quot;&quot;/&gt;&lt;property id=&quot;20307&quot; value=&quot;348&quot;/&gt;&lt;/object&gt;&lt;object type=&quot;3&quot; unique_id=&quot;12557&quot;&gt;&lt;property id=&quot;20148&quot; value=&quot;5&quot;/&gt;&lt;property id=&quot;20300&quot; value=&quot;Slide 100 - &amp;quot;Equazione di van der Waals&amp;quot;&quot;/&gt;&lt;property id=&quot;20307&quot; value=&quot;349&quot;/&gt;&lt;/object&gt;&lt;object type=&quot;3&quot; unique_id=&quot;15880&quot;&gt;&lt;property id=&quot;20148&quot; value=&quot;5&quot;/&gt;&lt;property id=&quot;20300&quot; value=&quot;Slide 40 - &amp;quot;Calore &amp;quot;&quot;/&gt;&lt;property id=&quot;20307&quot; value=&quot;351&quot;/&gt;&lt;/object&gt;&lt;object type=&quot;3&quot; unique_id=&quot;15881&quot;&gt;&lt;property id=&quot;20148&quot; value=&quot;5&quot;/&gt;&lt;property id=&quot;20300&quot; value=&quot;Slide 41 - &amp;quot;Calore &amp;quot;&quot;/&gt;&lt;property id=&quot;20307&quot; value=&quot;352&quot;/&gt;&lt;/object&gt;&lt;object type=&quot;3&quot; unique_id=&quot;15882&quot;&gt;&lt;property id=&quot;20148&quot; value=&quot;5&quot;/&gt;&lt;property id=&quot;20300&quot; value=&quot;Slide 42 - &amp;quot;Calore &amp;quot;&quot;/&gt;&lt;property id=&quot;20307&quot; value=&quot;353&quot;/&gt;&lt;/object&gt;&lt;object type=&quot;3&quot; unique_id=&quot;15883&quot;&gt;&lt;property id=&quot;20148&quot; value=&quot;5&quot;/&gt;&lt;property id=&quot;20300&quot; value=&quot;Slide 43 - &amp;quot;Risultati empirici su temperatura equilibrio&amp;quot;&quot;/&gt;&lt;property id=&quot;20307&quot; value=&quot;395&quot;/&gt;&lt;/object&gt;&lt;object type=&quot;3&quot; unique_id=&quot;15884&quot;&gt;&lt;property id=&quot;20148&quot; value=&quot;5&quot;/&gt;&lt;property id=&quot;20300&quot; value=&quot;Slide 47 - &amp;quot;Scambio di calore&amp;quot;&quot;/&gt;&lt;property id=&quot;20307&quot; value=&quot;354&quot;/&gt;&lt;/object&gt;&lt;object type=&quot;3&quot; unique_id=&quot;15885&quot;&gt;&lt;property id=&quot;20148&quot; value=&quot;5&quot;/&gt;&lt;property id=&quot;20300&quot; value=&quot;Slide 48 - &amp;quot;Calore &amp;quot;&quot;/&gt;&lt;property id=&quot;20307&quot; value=&quot;355&quot;/&gt;&lt;/object&gt;&lt;object type=&quot;3&quot; unique_id=&quot;15886&quot;&gt;&lt;property id=&quot;20148&quot; value=&quot;5&quot;/&gt;&lt;property id=&quot;20300&quot; value=&quot;Slide 49 - &amp;quot;Verso spontaneo dello scambio di calore&amp;quot;&quot;/&gt;&lt;property id=&quot;20307&quot; value=&quot;356&quot;/&gt;&lt;/object&gt;&lt;object type=&quot;3&quot; unique_id=&quot;15887&quot;&gt;&lt;property id=&quot;20148&quot; value=&quot;5&quot;/&gt;&lt;property id=&quot;20300&quot; value=&quot;Slide 55 - &amp;quot;Quantità di calore&amp;quot;&quot;/&gt;&lt;property id=&quot;20307&quot; value=&quot;357&quot;/&gt;&lt;/object&gt;&lt;object type=&quot;3&quot; unique_id=&quot;15888&quot;&gt;&lt;property id=&quot;20148&quot; value=&quot;5&quot;/&gt;&lt;property id=&quot;20300&quot; value=&quot;Slide 56 - &amp;quot;Caloria &amp;quot;&quot;/&gt;&lt;property id=&quot;20307&quot; value=&quot;358&quot;/&gt;&lt;/object&gt;&lt;object type=&quot;3&quot; unique_id=&quot;15892&quot;&gt;&lt;property id=&quot;20148&quot; value=&quot;5&quot;/&gt;&lt;property id=&quot;20300&quot; value=&quot;Slide 57 - &amp;quot;Calorimetro &amp;quot;&quot;/&gt;&lt;property id=&quot;20307&quot; value=&quot;362&quot;/&gt;&lt;/object&gt;&lt;object type=&quot;3&quot; unique_id=&quot;15893&quot;&gt;&lt;property id=&quot;20148&quot; value=&quot;5&quot;/&gt;&lt;property id=&quot;20300&quot; value=&quot;Slide 58 - &amp;quot;Calorimetro di Regnault&amp;quot;&quot;/&gt;&lt;property id=&quot;20307&quot; value=&quot;363&quot;/&gt;&lt;/object&gt;&lt;object type=&quot;3&quot; unique_id=&quot;15903&quot;&gt;&lt;property id=&quot;20148&quot; value=&quot;5&quot;/&gt;&lt;property id=&quot;20300&quot; value=&quot;Slide 59 - &amp;quot;Misura della capacita` termica con il calorimetro di Regnault&amp;quot;&quot;/&gt;&lt;property id=&quot;20307&quot; value=&quot;373&quot;/&gt;&lt;/object&gt;&lt;object type=&quot;3&quot; unique_id=&quot;15904&quot;&gt;&lt;property id=&quot;20148&quot; value=&quot;5&quot;/&gt;&lt;property id=&quot;20300&quot; value=&quot;Slide 60 - &amp;quot;Misura della capacita` termica con il calorimetro di Regnault&amp;quot;&quot;/&gt;&lt;property id=&quot;20307&quot; value=&quot;374&quot;/&gt;&lt;/object&gt;&lt;object type=&quot;3&quot; unique_id=&quot;15905&quot;&gt;&lt;property id=&quot;20148&quot; value=&quot;5&quot;/&gt;&lt;property id=&quot;20300&quot; value=&quot;Slide 61 - &amp;quot;Misura della capacita` termica con il calorimetro di Regnault&amp;quot;&quot;/&gt;&lt;property id=&quot;20307&quot; value=&quot;375&quot;/&gt;&lt;/object&gt;&lt;object type=&quot;3&quot; unique_id=&quot;15906&quot;&gt;&lt;property id=&quot;20148&quot; value=&quot;5&quot;/&gt;&lt;property id=&quot;20300&quot; value=&quot;Slide 63 - &amp;quot;Termostato &amp;quot;&quot;/&gt;&lt;property id=&quot;20307&quot; value=&quot;376&quot;/&gt;&lt;/object&gt;&lt;object type=&quot;3&quot; unique_id=&quot;15907&quot;&gt;&lt;property id=&quot;20148&quot; value=&quot;5&quot;/&gt;&lt;property id=&quot;20300&quot; value=&quot;Slide 64 - &amp;quot;Termostato &amp;quot;&quot;/&gt;&lt;property id=&quot;20307&quot; value=&quot;377&quot;/&gt;&lt;/object&gt;&lt;object type=&quot;3&quot; unique_id=&quot;15908&quot;&gt;&lt;property id=&quot;20148&quot; value=&quot;5&quot;/&gt;&lt;property id=&quot;20300&quot; value=&quot;Slide 65 - &amp;quot;Trasmissione del calore&amp;quot;&quot;/&gt;&lt;property id=&quot;20307&quot; value=&quot;378&quot;/&gt;&lt;/object&gt;&lt;object type=&quot;3&quot; unique_id=&quot;15909&quot;&gt;&lt;property id=&quot;20148&quot; value=&quot;5&quot;/&gt;&lt;property id=&quot;20300&quot; value=&quot;Slide 66 - &amp;quot;Conduzione &amp;quot;&quot;/&gt;&lt;property id=&quot;20307&quot; value=&quot;379&quot;/&gt;&lt;/object&gt;&lt;object type=&quot;3&quot; unique_id=&quot;15910&quot;&gt;&lt;property id=&quot;20148&quot; value=&quot;5&quot;/&gt;&lt;property id=&quot;20300&quot; value=&quot;Slide 67 - &amp;quot;Conduzione &amp;quot;&quot;/&gt;&lt;property id=&quot;20307&quot; value=&quot;380&quot;/&gt;&lt;/object&gt;&lt;object type=&quot;3&quot; unique_id=&quot;15911&quot;&gt;&lt;property id=&quot;20148&quot; value=&quot;5&quot;/&gt;&lt;property id=&quot;20300&quot; value=&quot;Slide 68 - &amp;quot;Conduzione &amp;quot;&quot;/&gt;&lt;property id=&quot;20307&quot; value=&quot;381&quot;/&gt;&lt;/object&gt;&lt;object type=&quot;3&quot; unique_id=&quot;15912&quot;&gt;&lt;property id=&quot;20148&quot; value=&quot;5&quot;/&gt;&lt;property id=&quot;20300&quot; value=&quot;Slide 69 - &amp;quot;Conduzione &amp;quot;&quot;/&gt;&lt;property id=&quot;20307&quot; value=&quot;382&quot;/&gt;&lt;/object&gt;&lt;object type=&quot;3&quot; unique_id=&quot;15913&quot;&gt;&lt;property id=&quot;20148&quot; value=&quot;5&quot;/&gt;&lt;property id=&quot;20300&quot; value=&quot;Slide 70&quot;/&gt;&lt;property id=&quot;20307&quot; value=&quot;383&quot;/&gt;&lt;/object&gt;&lt;object type=&quot;3&quot; unique_id=&quot;15914&quot;&gt;&lt;property id=&quot;20148&quot; value=&quot;5&quot;/&gt;&lt;property id=&quot;20300&quot; value=&quot;Slide 72 - &amp;quot;Convezione &amp;quot;&quot;/&gt;&lt;property id=&quot;20307&quot; value=&quot;384&quot;/&gt;&lt;/object&gt;&lt;object type=&quot;3&quot; unique_id=&quot;15919&quot;&gt;&lt;property id=&quot;20148&quot; value=&quot;5&quot;/&gt;&lt;property id=&quot;20300&quot; value=&quot;Slide 76 - &amp;quot;Irraggiamento &amp;quot;&quot;/&gt;&lt;property id=&quot;20307&quot; value=&quot;389&quot;/&gt;&lt;/object&gt;&lt;object type=&quot;3&quot; unique_id=&quot;16477&quot;&gt;&lt;property id=&quot;20148&quot; value=&quot;5&quot;/&gt;&lt;property id=&quot;20300&quot; value=&quot;Slide 44 - &amp;quot;Riscriviamo i risultati&amp;quot;&quot;/&gt;&lt;property id=&quot;20307&quot; value=&quot;396&quot;/&gt;&lt;/object&gt;&lt;object type=&quot;3&quot; unique_id=&quot;16478&quot;&gt;&lt;property id=&quot;20148&quot; value=&quot;5&quot;/&gt;&lt;property id=&quot;20300&quot; value=&quot;Slide 45 - &amp;quot;Analogia quantità di moto - calore&amp;quot;&quot;/&gt;&lt;property id=&quot;20307&quot; value=&quot;397&quot;/&gt;&lt;/object&gt;&lt;object type=&quot;3&quot; unique_id=&quot;18047&quot;&gt;&lt;property id=&quot;20148&quot; value=&quot;5&quot;/&gt;&lt;property id=&quot;20300&quot; value=&quot;Slide 46 - &amp;quot;Analogia quantità di moto - calore&amp;quot;&quot;/&gt;&lt;property id=&quot;20307&quot; value=&quot;398&quot;/&gt;&lt;/object&gt;&lt;object type=&quot;3&quot; unique_id=&quot;18048&quot;&gt;&lt;property id=&quot;20148&quot; value=&quot;5&quot;/&gt;&lt;property id=&quot;20300&quot; value=&quot;Slide 50 - &amp;quot;Natura del calore&amp;quot;&quot;/&gt;&lt;property id=&quot;20307&quot; value=&quot;399&quot;/&gt;&lt;/object&gt;&lt;object type=&quot;3&quot; unique_id=&quot;18049&quot;&gt;&lt;property id=&quot;20148&quot; value=&quot;5&quot;/&gt;&lt;property id=&quot;20300&quot; value=&quot;Slide 51 - &amp;quot;Calore specifico&amp;quot;&quot;/&gt;&lt;property id=&quot;20307&quot; value=&quot;400&quot;/&gt;&lt;/object&gt;&lt;object type=&quot;3&quot; unique_id=&quot;18050&quot;&gt;&lt;property id=&quot;20148&quot; value=&quot;5&quot;/&gt;&lt;property id=&quot;20300&quot; value=&quot;Slide 52 - &amp;quot;Calore molare&amp;quot;&quot;/&gt;&lt;property id=&quot;20307&quot; value=&quot;401&quot;/&gt;&lt;/object&gt;&lt;object type=&quot;3&quot; unique_id=&quot;18051&quot;&gt;&lt;property id=&quot;20148&quot; value=&quot;5&quot;/&gt;&lt;property id=&quot;20300&quot; value=&quot;Slide 53 - &amp;quot;Calore specifico/molare&amp;quot;&quot;/&gt;&lt;property id=&quot;20307&quot; value=&quot;402&quot;/&gt;&lt;/object&gt;&lt;object type=&quot;3&quot; unique_id=&quot;18052&quot;&gt;&lt;property id=&quot;20148&quot; value=&quot;5&quot;/&gt;&lt;property id=&quot;20300&quot; value=&quot;Slide 54 - &amp;quot;Calore specifico/molare&amp;quot;&quot;/&gt;&lt;property id=&quot;20307&quot; value=&quot;403&quot;/&gt;&lt;/object&gt;&lt;object type=&quot;3&quot; unique_id=&quot;18053&quot;&gt;&lt;property id=&quot;20148&quot; value=&quot;5&quot;/&gt;&lt;property id=&quot;20300&quot; value=&quot;Slide 71 - &amp;quot;Equazione di Newton&amp;quot;&quot;/&gt;&lt;property id=&quot;20307&quot; value=&quot;407&quot;/&gt;&lt;/object&gt;&lt;object type=&quot;3&quot; unique_id=&quot;18054&quot;&gt;&lt;property id=&quot;20148&quot; value=&quot;5&quot;/&gt;&lt;property id=&quot;20300&quot; value=&quot;Slide 73 - &amp;quot;Cambiamenti di stato (o fase)&amp;quot;&quot;/&gt;&lt;property id=&quot;20307&quot; value=&quot;404&quot;/&gt;&lt;/object&gt;&lt;object type=&quot;3&quot; unique_id=&quot;18055&quot;&gt;&lt;property id=&quot;20148&quot; value=&quot;5&quot;/&gt;&lt;property id=&quot;20300&quot; value=&quot;Slide 74 - &amp;quot;Cambiamenti di fase&amp;quot;&quot;/&gt;&lt;property id=&quot;20307&quot; value=&quot;405&quot;/&gt;&lt;/object&gt;&lt;object type=&quot;3&quot; unique_id=&quot;18056&quot;&gt;&lt;property id=&quot;20148&quot; value=&quot;5&quot;/&gt;&lt;property id=&quot;20300&quot; value=&quot;Slide 75 - &amp;quot;Cambiamenti di fase&amp;quot;&quot;/&gt;&lt;property id=&quot;20307&quot; value=&quot;406&quot;/&gt;&lt;/object&gt;&lt;object type=&quot;3&quot; unique_id=&quot;18599&quot;&gt;&lt;property id=&quot;20148&quot; value=&quot;5&quot;/&gt;&lt;property id=&quot;20300&quot; value=&quot;Slide 62 - &amp;quot;Equivalente in acqua del calorimetro&amp;quot;&quot;/&gt;&lt;property id=&quot;20307&quot; value=&quot;408&quot;/&gt;&lt;/object&gt;&lt;/object&gt;&lt;object type=&quot;8&quot; unique_id=&quot;10205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Presentazione vuota">
  <a:themeElements>
    <a:clrScheme name="Presentazione vuo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zione vuota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Presentazione vuo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resentazione vuota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Presentazione vuota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11265</TotalTime>
  <Words>5285</Words>
  <Application>Microsoft Office PowerPoint</Application>
  <PresentationFormat>Presentazione su schermo (4:3)</PresentationFormat>
  <Paragraphs>685</Paragraphs>
  <Slides>100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3</vt:i4>
      </vt:variant>
      <vt:variant>
        <vt:lpstr>Titoli diapositive</vt:lpstr>
      </vt:variant>
      <vt:variant>
        <vt:i4>100</vt:i4>
      </vt:variant>
    </vt:vector>
  </HeadingPairs>
  <TitlesOfParts>
    <vt:vector size="110" baseType="lpstr">
      <vt:lpstr>Arial</vt:lpstr>
      <vt:lpstr>MS PGothic</vt:lpstr>
      <vt:lpstr>Calibri</vt:lpstr>
      <vt:lpstr>Symbol</vt:lpstr>
      <vt:lpstr>Verdana</vt:lpstr>
      <vt:lpstr>Apple Chancery</vt:lpstr>
      <vt:lpstr>Presentazione vuota</vt:lpstr>
      <vt:lpstr>MathType 5.0 Equation</vt:lpstr>
      <vt:lpstr>Microsoft Equation</vt:lpstr>
      <vt:lpstr>Microsoft Equation 3.0</vt:lpstr>
      <vt:lpstr>Termologia e Termodinamica </vt:lpstr>
      <vt:lpstr>Temperatura </vt:lpstr>
      <vt:lpstr>Temperatura </vt:lpstr>
      <vt:lpstr>Temperatura </vt:lpstr>
      <vt:lpstr>Uguaglianza di temperatura  </vt:lpstr>
      <vt:lpstr>Uguaglianza di temperatura  </vt:lpstr>
      <vt:lpstr>Temperatura e cambiamenti di stato</vt:lpstr>
      <vt:lpstr>Equilibrio termico  </vt:lpstr>
      <vt:lpstr>Principio zero </vt:lpstr>
      <vt:lpstr>Temperatura </vt:lpstr>
      <vt:lpstr>Temperatura </vt:lpstr>
      <vt:lpstr>Scala termometrica Celsius </vt:lpstr>
      <vt:lpstr>Scala termometrica Celsius </vt:lpstr>
      <vt:lpstr>Altre scale termometriche</vt:lpstr>
      <vt:lpstr>Dilatazione termica lineare</vt:lpstr>
      <vt:lpstr>Diapositiva 16</vt:lpstr>
      <vt:lpstr>Diapositiva 17</vt:lpstr>
      <vt:lpstr>Diapositiva 18</vt:lpstr>
      <vt:lpstr>Coefficienti di dilatazione lineare</vt:lpstr>
      <vt:lpstr>Dilatazione termica volumica</vt:lpstr>
      <vt:lpstr>Dilatazione termica volumica</vt:lpstr>
      <vt:lpstr>Pressione, legge di Boyle </vt:lpstr>
      <vt:lpstr>Dilatazione termica dei gas</vt:lpstr>
      <vt:lpstr>Termometro a gas</vt:lpstr>
      <vt:lpstr>Diapositiva 25</vt:lpstr>
      <vt:lpstr>Dilatazione termica dei gas</vt:lpstr>
      <vt:lpstr>Gas ideale</vt:lpstr>
      <vt:lpstr>Gas ideale</vt:lpstr>
      <vt:lpstr>Scala Kelvin</vt:lpstr>
      <vt:lpstr>Pressione del gas ideale</vt:lpstr>
      <vt:lpstr>Legge di Avogadro</vt:lpstr>
      <vt:lpstr>Legge di Avogadro</vt:lpstr>
      <vt:lpstr>Legge di Avogadro</vt:lpstr>
      <vt:lpstr>Leggi del gas ideale</vt:lpstr>
      <vt:lpstr>Gas ideale</vt:lpstr>
      <vt:lpstr> </vt:lpstr>
      <vt:lpstr>Equazione di stato del gas ideale</vt:lpstr>
      <vt:lpstr>Costante dei gas R</vt:lpstr>
      <vt:lpstr>Equazione di stato del gas ideale</vt:lpstr>
      <vt:lpstr>Calore </vt:lpstr>
      <vt:lpstr>Calore </vt:lpstr>
      <vt:lpstr>Calore </vt:lpstr>
      <vt:lpstr>Risultati empirici su temperatura equilibrio</vt:lpstr>
      <vt:lpstr>Riscriviamo i risultati</vt:lpstr>
      <vt:lpstr>Analogia quantità di moto - calore</vt:lpstr>
      <vt:lpstr>Analogia quantità di moto - calore</vt:lpstr>
      <vt:lpstr>Scambio di calore</vt:lpstr>
      <vt:lpstr>Calore </vt:lpstr>
      <vt:lpstr>Verso spontaneo dello scambio di calore</vt:lpstr>
      <vt:lpstr>Natura del calore</vt:lpstr>
      <vt:lpstr>Calore specifico</vt:lpstr>
      <vt:lpstr>Calore molare</vt:lpstr>
      <vt:lpstr>Calore specifico/molare</vt:lpstr>
      <vt:lpstr>Calore specifico/molare</vt:lpstr>
      <vt:lpstr>Quantità di calore</vt:lpstr>
      <vt:lpstr>Caloria </vt:lpstr>
      <vt:lpstr>Calorimetro </vt:lpstr>
      <vt:lpstr>Calorimetro di Regnault</vt:lpstr>
      <vt:lpstr>Misura della capacita` termica con il calorimetro di Regnault</vt:lpstr>
      <vt:lpstr>Misura della capacita` termica con il calorimetro di Regnault</vt:lpstr>
      <vt:lpstr>Misura della capacita` termica con il calorimetro di Regnault</vt:lpstr>
      <vt:lpstr>Equivalente in acqua del calorimetro</vt:lpstr>
      <vt:lpstr>Termostato </vt:lpstr>
      <vt:lpstr>Termostato </vt:lpstr>
      <vt:lpstr>Trasmissione del calore</vt:lpstr>
      <vt:lpstr>Conduzione </vt:lpstr>
      <vt:lpstr>Conduzione </vt:lpstr>
      <vt:lpstr>Conduzione </vt:lpstr>
      <vt:lpstr>Conduzione </vt:lpstr>
      <vt:lpstr>Diapositiva 70</vt:lpstr>
      <vt:lpstr>Equazione di Newton</vt:lpstr>
      <vt:lpstr>Convezione </vt:lpstr>
      <vt:lpstr>Cambiamenti di stato (o fase)</vt:lpstr>
      <vt:lpstr>Cambiamenti di fase</vt:lpstr>
      <vt:lpstr>Cambiamenti di fase</vt:lpstr>
      <vt:lpstr>Irraggiamento </vt:lpstr>
      <vt:lpstr>Teoria cinetica dei gas</vt:lpstr>
      <vt:lpstr>Teoria cinetica dei gas</vt:lpstr>
      <vt:lpstr>Teoria cinetica dei gas</vt:lpstr>
      <vt:lpstr>Teoria cinetica dei gas</vt:lpstr>
      <vt:lpstr>Teoria cinetica dei gas</vt:lpstr>
      <vt:lpstr>Teoria cinetica dei gas</vt:lpstr>
      <vt:lpstr>Teoria cinetica dei gas</vt:lpstr>
      <vt:lpstr>Teoria cinetica dei gas</vt:lpstr>
      <vt:lpstr>Teoria cinetica dei gas</vt:lpstr>
      <vt:lpstr>Teoria cinetica dei gas</vt:lpstr>
      <vt:lpstr>Teoria cinetica dei gas</vt:lpstr>
      <vt:lpstr>Teoria cinetica dei gas</vt:lpstr>
      <vt:lpstr>Teoria cinetica dei gas</vt:lpstr>
      <vt:lpstr>Teoria cinetica dei gas</vt:lpstr>
      <vt:lpstr>Teorema di equipartizione dell’energia</vt:lpstr>
      <vt:lpstr>Teoria cinetica dei gas</vt:lpstr>
      <vt:lpstr>Teoria cinetica e gas reali</vt:lpstr>
      <vt:lpstr>Limiti della meccanica classica</vt:lpstr>
      <vt:lpstr>Limiti della meccanica classica</vt:lpstr>
      <vt:lpstr>Equazione di stato dei gas reali</vt:lpstr>
      <vt:lpstr>Equazione di van der Waals</vt:lpstr>
      <vt:lpstr>Equazione di van der Waals</vt:lpstr>
      <vt:lpstr>Equazione di van der Waals</vt:lpstr>
      <vt:lpstr>Equazione di van der Waals</vt:lpstr>
    </vt:vector>
  </TitlesOfParts>
  <Company>diego cauz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Fisica 1 1° lezione</dc:title>
  <dc:creator>diego cauz</dc:creator>
  <cp:lastModifiedBy>Italo Testa</cp:lastModifiedBy>
  <cp:revision>146</cp:revision>
  <dcterms:created xsi:type="dcterms:W3CDTF">2008-12-28T21:16:44Z</dcterms:created>
  <dcterms:modified xsi:type="dcterms:W3CDTF">2017-02-23T08:57:31Z</dcterms:modified>
</cp:coreProperties>
</file>