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60" r:id="rId101"/>
    <p:sldId id="361" r:id="rId102"/>
    <p:sldId id="362" r:id="rId103"/>
    <p:sldId id="363" r:id="rId104"/>
    <p:sldId id="364" r:id="rId105"/>
    <p:sldId id="365" r:id="rId106"/>
    <p:sldId id="366" r:id="rId107"/>
    <p:sldId id="367" r:id="rId108"/>
    <p:sldId id="368" r:id="rId109"/>
    <p:sldId id="369" r:id="rId110"/>
    <p:sldId id="370" r:id="rId111"/>
    <p:sldId id="371" r:id="rId112"/>
    <p:sldId id="372" r:id="rId113"/>
    <p:sldId id="373" r:id="rId114"/>
    <p:sldId id="374" r:id="rId11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418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viewProps" Target="view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theme" Target="theme/theme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4" Type="http://schemas.openxmlformats.org/officeDocument/2006/relationships/image" Target="../media/image2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14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14.wmf"/><Relationship Id="rId1" Type="http://schemas.openxmlformats.org/officeDocument/2006/relationships/image" Target="../media/image59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65.wmf"/><Relationship Id="rId1" Type="http://schemas.openxmlformats.org/officeDocument/2006/relationships/image" Target="../media/image72.wmf"/></Relationships>
</file>

<file path=ppt/drawings/_rels/vmlDrawing4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5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4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drawings/_rels/vmlDrawing4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1.wmf"/><Relationship Id="rId1" Type="http://schemas.openxmlformats.org/officeDocument/2006/relationships/image" Target="../media/image76.wmf"/></Relationships>
</file>

<file path=ppt/drawings/_rels/vmlDrawing5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wmf"/><Relationship Id="rId1" Type="http://schemas.openxmlformats.org/officeDocument/2006/relationships/image" Target="../media/image74.wmf"/></Relationships>
</file>

<file path=ppt/drawings/_rels/vmlDrawing5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5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wmf"/><Relationship Id="rId1" Type="http://schemas.openxmlformats.org/officeDocument/2006/relationships/image" Target="../media/image90.wmf"/></Relationships>
</file>

<file path=ppt/drawings/_rels/vmlDrawing5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5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1.wmf"/></Relationships>
</file>

<file path=ppt/drawings/_rels/vmlDrawing5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88.wmf"/></Relationships>
</file>

<file path=ppt/drawings/_rels/vmlDrawing5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4" Type="http://schemas.openxmlformats.org/officeDocument/2006/relationships/image" Target="../media/image101.wmf"/></Relationships>
</file>

<file path=ppt/drawings/_rels/vmlDrawing6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mf"/><Relationship Id="rId2" Type="http://schemas.openxmlformats.org/officeDocument/2006/relationships/image" Target="../media/image103.wmf"/><Relationship Id="rId1" Type="http://schemas.openxmlformats.org/officeDocument/2006/relationships/image" Target="../media/image102.wmf"/><Relationship Id="rId4" Type="http://schemas.openxmlformats.org/officeDocument/2006/relationships/image" Target="../media/image105.wmf"/></Relationships>
</file>

<file path=ppt/drawings/_rels/vmlDrawing6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wmf"/><Relationship Id="rId2" Type="http://schemas.openxmlformats.org/officeDocument/2006/relationships/image" Target="../media/image107.wmf"/><Relationship Id="rId1" Type="http://schemas.openxmlformats.org/officeDocument/2006/relationships/image" Target="../media/image106.wmf"/><Relationship Id="rId5" Type="http://schemas.openxmlformats.org/officeDocument/2006/relationships/image" Target="../media/image110.wmf"/><Relationship Id="rId4" Type="http://schemas.openxmlformats.org/officeDocument/2006/relationships/image" Target="../media/image109.wmf"/></Relationships>
</file>

<file path=ppt/drawings/_rels/vmlDrawing6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wmf"/><Relationship Id="rId1" Type="http://schemas.openxmlformats.org/officeDocument/2006/relationships/image" Target="../media/image111.wmf"/></Relationships>
</file>

<file path=ppt/drawings/_rels/vmlDrawing6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wmf"/><Relationship Id="rId2" Type="http://schemas.openxmlformats.org/officeDocument/2006/relationships/image" Target="../media/image114.wmf"/><Relationship Id="rId1" Type="http://schemas.openxmlformats.org/officeDocument/2006/relationships/image" Target="../media/image113.wmf"/><Relationship Id="rId4" Type="http://schemas.openxmlformats.org/officeDocument/2006/relationships/image" Target="../media/image116.wmf"/></Relationships>
</file>

<file path=ppt/drawings/_rels/vmlDrawing6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2" Type="http://schemas.openxmlformats.org/officeDocument/2006/relationships/image" Target="../media/image118.wmf"/><Relationship Id="rId1" Type="http://schemas.openxmlformats.org/officeDocument/2006/relationships/image" Target="../media/image117.wmf"/></Relationships>
</file>

<file path=ppt/drawings/_rels/vmlDrawing6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wmf"/><Relationship Id="rId1" Type="http://schemas.openxmlformats.org/officeDocument/2006/relationships/image" Target="../media/image120.wmf"/></Relationships>
</file>

<file path=ppt/drawings/_rels/vmlDrawing6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drawings/_rels/vmlDrawing6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wmf"/><Relationship Id="rId1" Type="http://schemas.openxmlformats.org/officeDocument/2006/relationships/image" Target="../media/image125.wmf"/></Relationships>
</file>

<file path=ppt/drawings/_rels/vmlDrawing6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wmf"/><Relationship Id="rId2" Type="http://schemas.openxmlformats.org/officeDocument/2006/relationships/image" Target="../media/image128.wmf"/><Relationship Id="rId1" Type="http://schemas.openxmlformats.org/officeDocument/2006/relationships/image" Target="../media/image127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1.wmf"/></Relationships>
</file>

<file path=ppt/drawings/_rels/vmlDrawing7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wmf"/><Relationship Id="rId2" Type="http://schemas.openxmlformats.org/officeDocument/2006/relationships/image" Target="../media/image133.wmf"/><Relationship Id="rId1" Type="http://schemas.openxmlformats.org/officeDocument/2006/relationships/image" Target="../media/image132.w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5.wmf"/></Relationships>
</file>

<file path=ppt/drawings/_rels/vmlDrawing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6.wmf"/></Relationships>
</file>

<file path=ppt/drawings/_rels/vmlDrawing7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wmf"/><Relationship Id="rId1" Type="http://schemas.openxmlformats.org/officeDocument/2006/relationships/image" Target="../media/image13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19A70-F9A9-40ED-B9E8-5A2AB5DB6151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2173-05EB-4138-9E6E-9C04256CAB5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B324B-61D4-4EF7-8AD7-7FC371DEF8DE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F9BDC-81DE-43DA-BA05-FBDA369EE1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784D9-1CF9-4DEC-BD10-7B6E5BDB87A8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B1E7E-5431-4001-91AB-83E235E3AA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2E7F7-E988-4C44-BFCB-36E65D069FEC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18376-CB74-4902-AC1C-BD1F488BF4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4DFD8-A4CC-4DAC-AE99-1FCCE2C0519A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3823A-B337-4FD1-A044-9B5106614F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E3262-70F2-42C8-B8B5-884439497EB1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7EBCD-4456-4A57-8BD7-0B21D649B7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19719-7694-43DB-8AAD-9BCDFA0BC345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051C9-91F5-4F0A-AF7F-4966C848427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5B1F-DABB-4161-A986-14BAB50BA4C7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DCF83-372A-4C12-8D58-C45BAD0B20B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CEAD4-4E46-444F-9A53-F9157DED1FE8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2A4D8-393C-4496-8A4C-F538B05D84A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EBC10-0CD2-4F09-A52F-FB39E804F85E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D2768-22B9-4F3A-B031-D5AD6208E7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F7729-3CA7-493C-93A6-F2BF05869E78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3BEC7-B61D-4445-9E28-662A2149EC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5D1BA-A170-4168-AC42-4B3E9454BA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3CE96-33F0-425F-8358-01DB4A761DB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76803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C2CB8E-F42A-4B96-AA16-0BFA53314F7E}" type="datetimeFigureOut">
              <a:rPr lang="it-IT"/>
              <a:pPr>
                <a:defRPr/>
              </a:pPr>
              <a:t>21/03/2017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D26E55-72E8-4B6B-A15E-54882038C7D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4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5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0.wmf"/><Relationship Id="rId4" Type="http://schemas.openxmlformats.org/officeDocument/2006/relationships/image" Target="../media/image17.wmf"/><Relationship Id="rId9" Type="http://schemas.openxmlformats.org/officeDocument/2006/relationships/oleObject" Target="../embeddings/oleObject20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4.bin"/><Relationship Id="rId5" Type="http://schemas.openxmlformats.org/officeDocument/2006/relationships/oleObject" Target="../embeddings/oleObject23.bin"/><Relationship Id="rId4" Type="http://schemas.openxmlformats.org/officeDocument/2006/relationships/image" Target="../media/image1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7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7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2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2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24.wmf"/><Relationship Id="rId4" Type="http://schemas.openxmlformats.org/officeDocument/2006/relationships/image" Target="../media/image21.w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26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27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29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0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30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14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36.w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37.wm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38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39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42.w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44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47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50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50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51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52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53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55.wmf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56.wmf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oleObject" Target="../embeddings/oleObject69.bin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6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70.bin"/><Relationship Id="rId10" Type="http://schemas.openxmlformats.org/officeDocument/2006/relationships/image" Target="../media/image61.wmf"/><Relationship Id="rId4" Type="http://schemas.openxmlformats.org/officeDocument/2006/relationships/image" Target="../media/image59.wmf"/><Relationship Id="rId9" Type="http://schemas.openxmlformats.org/officeDocument/2006/relationships/oleObject" Target="../embeddings/oleObject72.bin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63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64.wm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66.wmf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68.w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67.wmf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oleObject" Target="../embeddings/oleObject81.bin"/><Relationship Id="rId7" Type="http://schemas.openxmlformats.org/officeDocument/2006/relationships/oleObject" Target="../embeddings/oleObject8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70.wmf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3" Type="http://schemas.openxmlformats.org/officeDocument/2006/relationships/oleObject" Target="../embeddings/oleObject84.bin"/><Relationship Id="rId7" Type="http://schemas.openxmlformats.org/officeDocument/2006/relationships/oleObject" Target="../embeddings/oleObject8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85.bin"/><Relationship Id="rId4" Type="http://schemas.openxmlformats.org/officeDocument/2006/relationships/image" Target="../media/image72.wm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88.bin"/><Relationship Id="rId4" Type="http://schemas.openxmlformats.org/officeDocument/2006/relationships/image" Target="../media/image74.wmf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5.vml"/><Relationship Id="rId4" Type="http://schemas.openxmlformats.org/officeDocument/2006/relationships/image" Target="../media/image76.wm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77.wmf"/><Relationship Id="rId5" Type="http://schemas.openxmlformats.org/officeDocument/2006/relationships/oleObject" Target="../embeddings/oleObject91.bin"/><Relationship Id="rId4" Type="http://schemas.openxmlformats.org/officeDocument/2006/relationships/image" Target="../media/image75.w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78.wm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80.wmf"/><Relationship Id="rId5" Type="http://schemas.openxmlformats.org/officeDocument/2006/relationships/oleObject" Target="../embeddings/oleObject94.bin"/><Relationship Id="rId4" Type="http://schemas.openxmlformats.org/officeDocument/2006/relationships/image" Target="../media/image79.wm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81.wmf"/><Relationship Id="rId5" Type="http://schemas.openxmlformats.org/officeDocument/2006/relationships/oleObject" Target="../embeddings/oleObject96.bin"/><Relationship Id="rId4" Type="http://schemas.openxmlformats.org/officeDocument/2006/relationships/image" Target="../media/image76.w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82.wmf"/><Relationship Id="rId5" Type="http://schemas.openxmlformats.org/officeDocument/2006/relationships/oleObject" Target="../embeddings/oleObject98.bin"/><Relationship Id="rId4" Type="http://schemas.openxmlformats.org/officeDocument/2006/relationships/image" Target="../media/image74.w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84.wmf"/><Relationship Id="rId5" Type="http://schemas.openxmlformats.org/officeDocument/2006/relationships/oleObject" Target="../embeddings/oleObject100.bin"/><Relationship Id="rId4" Type="http://schemas.openxmlformats.org/officeDocument/2006/relationships/image" Target="../media/image83.wmf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wmf"/><Relationship Id="rId3" Type="http://schemas.openxmlformats.org/officeDocument/2006/relationships/oleObject" Target="../embeddings/oleObject101.bin"/><Relationship Id="rId7" Type="http://schemas.openxmlformats.org/officeDocument/2006/relationships/oleObject" Target="../embeddings/oleObject10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86.wmf"/><Relationship Id="rId5" Type="http://schemas.openxmlformats.org/officeDocument/2006/relationships/oleObject" Target="../embeddings/oleObject102.bin"/><Relationship Id="rId4" Type="http://schemas.openxmlformats.org/officeDocument/2006/relationships/image" Target="../media/image85.wm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3.vml"/><Relationship Id="rId4" Type="http://schemas.openxmlformats.org/officeDocument/2006/relationships/image" Target="../media/image88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4.vml"/><Relationship Id="rId4" Type="http://schemas.openxmlformats.org/officeDocument/2006/relationships/image" Target="../media/image89.w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91.wmf"/><Relationship Id="rId5" Type="http://schemas.openxmlformats.org/officeDocument/2006/relationships/oleObject" Target="../embeddings/oleObject107.bin"/><Relationship Id="rId4" Type="http://schemas.openxmlformats.org/officeDocument/2006/relationships/image" Target="../media/image90.w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6.vml"/><Relationship Id="rId6" Type="http://schemas.openxmlformats.org/officeDocument/2006/relationships/image" Target="../media/image93.wmf"/><Relationship Id="rId5" Type="http://schemas.openxmlformats.org/officeDocument/2006/relationships/oleObject" Target="../embeddings/oleObject109.bin"/><Relationship Id="rId4" Type="http://schemas.openxmlformats.org/officeDocument/2006/relationships/image" Target="../media/image92.wm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94.wmf"/><Relationship Id="rId5" Type="http://schemas.openxmlformats.org/officeDocument/2006/relationships/oleObject" Target="../embeddings/oleObject111.bin"/><Relationship Id="rId4" Type="http://schemas.openxmlformats.org/officeDocument/2006/relationships/image" Target="../media/image91.wmf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4.bin"/><Relationship Id="rId3" Type="http://schemas.openxmlformats.org/officeDocument/2006/relationships/image" Target="../media/image95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113.bin"/><Relationship Id="rId5" Type="http://schemas.openxmlformats.org/officeDocument/2006/relationships/image" Target="../media/image88.wmf"/><Relationship Id="rId4" Type="http://schemas.openxmlformats.org/officeDocument/2006/relationships/oleObject" Target="../embeddings/oleObject112.bin"/><Relationship Id="rId9" Type="http://schemas.openxmlformats.org/officeDocument/2006/relationships/image" Target="../media/image97.wmf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3" Type="http://schemas.openxmlformats.org/officeDocument/2006/relationships/oleObject" Target="../embeddings/oleObject115.bin"/><Relationship Id="rId7" Type="http://schemas.openxmlformats.org/officeDocument/2006/relationships/oleObject" Target="../embeddings/oleObject1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9.vml"/><Relationship Id="rId6" Type="http://schemas.openxmlformats.org/officeDocument/2006/relationships/image" Target="../media/image99.wmf"/><Relationship Id="rId5" Type="http://schemas.openxmlformats.org/officeDocument/2006/relationships/oleObject" Target="../embeddings/oleObject116.bin"/><Relationship Id="rId10" Type="http://schemas.openxmlformats.org/officeDocument/2006/relationships/image" Target="../media/image101.wmf"/><Relationship Id="rId4" Type="http://schemas.openxmlformats.org/officeDocument/2006/relationships/image" Target="../media/image98.wmf"/><Relationship Id="rId9" Type="http://schemas.openxmlformats.org/officeDocument/2006/relationships/oleObject" Target="../embeddings/oleObject118.bin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wmf"/><Relationship Id="rId3" Type="http://schemas.openxmlformats.org/officeDocument/2006/relationships/oleObject" Target="../embeddings/oleObject119.bin"/><Relationship Id="rId7" Type="http://schemas.openxmlformats.org/officeDocument/2006/relationships/oleObject" Target="../embeddings/oleObject1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0.vml"/><Relationship Id="rId6" Type="http://schemas.openxmlformats.org/officeDocument/2006/relationships/image" Target="../media/image103.wmf"/><Relationship Id="rId5" Type="http://schemas.openxmlformats.org/officeDocument/2006/relationships/oleObject" Target="../embeddings/oleObject120.bin"/><Relationship Id="rId10" Type="http://schemas.openxmlformats.org/officeDocument/2006/relationships/image" Target="../media/image105.wmf"/><Relationship Id="rId4" Type="http://schemas.openxmlformats.org/officeDocument/2006/relationships/image" Target="../media/image102.wmf"/><Relationship Id="rId9" Type="http://schemas.openxmlformats.org/officeDocument/2006/relationships/oleObject" Target="../embeddings/oleObject122.bin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oleObject" Target="../embeddings/oleObject123.bin"/><Relationship Id="rId7" Type="http://schemas.openxmlformats.org/officeDocument/2006/relationships/oleObject" Target="../embeddings/oleObject125.bin"/><Relationship Id="rId12" Type="http://schemas.openxmlformats.org/officeDocument/2006/relationships/image" Target="../media/image11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1.vml"/><Relationship Id="rId6" Type="http://schemas.openxmlformats.org/officeDocument/2006/relationships/image" Target="../media/image107.wmf"/><Relationship Id="rId11" Type="http://schemas.openxmlformats.org/officeDocument/2006/relationships/oleObject" Target="../embeddings/oleObject127.bin"/><Relationship Id="rId5" Type="http://schemas.openxmlformats.org/officeDocument/2006/relationships/oleObject" Target="../embeddings/oleObject124.bin"/><Relationship Id="rId10" Type="http://schemas.openxmlformats.org/officeDocument/2006/relationships/image" Target="../media/image109.wmf"/><Relationship Id="rId4" Type="http://schemas.openxmlformats.org/officeDocument/2006/relationships/image" Target="../media/image106.wmf"/><Relationship Id="rId9" Type="http://schemas.openxmlformats.org/officeDocument/2006/relationships/oleObject" Target="../embeddings/oleObject126.bin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2.vml"/><Relationship Id="rId6" Type="http://schemas.openxmlformats.org/officeDocument/2006/relationships/image" Target="../media/image112.wmf"/><Relationship Id="rId5" Type="http://schemas.openxmlformats.org/officeDocument/2006/relationships/oleObject" Target="../embeddings/oleObject129.bin"/><Relationship Id="rId4" Type="http://schemas.openxmlformats.org/officeDocument/2006/relationships/image" Target="../media/image111.wmf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wmf"/><Relationship Id="rId3" Type="http://schemas.openxmlformats.org/officeDocument/2006/relationships/oleObject" Target="../embeddings/oleObject130.bin"/><Relationship Id="rId7" Type="http://schemas.openxmlformats.org/officeDocument/2006/relationships/oleObject" Target="../embeddings/oleObject1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3.vml"/><Relationship Id="rId6" Type="http://schemas.openxmlformats.org/officeDocument/2006/relationships/image" Target="../media/image114.wmf"/><Relationship Id="rId5" Type="http://schemas.openxmlformats.org/officeDocument/2006/relationships/oleObject" Target="../embeddings/oleObject131.bin"/><Relationship Id="rId10" Type="http://schemas.openxmlformats.org/officeDocument/2006/relationships/image" Target="../media/image116.wmf"/><Relationship Id="rId4" Type="http://schemas.openxmlformats.org/officeDocument/2006/relationships/image" Target="../media/image113.wmf"/><Relationship Id="rId9" Type="http://schemas.openxmlformats.org/officeDocument/2006/relationships/oleObject" Target="../embeddings/oleObject133.bin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wmf"/><Relationship Id="rId3" Type="http://schemas.openxmlformats.org/officeDocument/2006/relationships/oleObject" Target="../embeddings/oleObject134.bin"/><Relationship Id="rId7" Type="http://schemas.openxmlformats.org/officeDocument/2006/relationships/oleObject" Target="../embeddings/oleObject1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4.vml"/><Relationship Id="rId6" Type="http://schemas.openxmlformats.org/officeDocument/2006/relationships/image" Target="../media/image118.wmf"/><Relationship Id="rId5" Type="http://schemas.openxmlformats.org/officeDocument/2006/relationships/oleObject" Target="../embeddings/oleObject135.bin"/><Relationship Id="rId4" Type="http://schemas.openxmlformats.org/officeDocument/2006/relationships/image" Target="../media/image117.wmf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5.vml"/><Relationship Id="rId6" Type="http://schemas.openxmlformats.org/officeDocument/2006/relationships/image" Target="../media/image121.wmf"/><Relationship Id="rId5" Type="http://schemas.openxmlformats.org/officeDocument/2006/relationships/oleObject" Target="../embeddings/oleObject138.bin"/><Relationship Id="rId4" Type="http://schemas.openxmlformats.org/officeDocument/2006/relationships/image" Target="../media/image120.wmf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wmf"/><Relationship Id="rId3" Type="http://schemas.openxmlformats.org/officeDocument/2006/relationships/oleObject" Target="../embeddings/oleObject139.bin"/><Relationship Id="rId7" Type="http://schemas.openxmlformats.org/officeDocument/2006/relationships/oleObject" Target="../embeddings/oleObject1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6.vml"/><Relationship Id="rId6" Type="http://schemas.openxmlformats.org/officeDocument/2006/relationships/image" Target="../media/image123.wmf"/><Relationship Id="rId5" Type="http://schemas.openxmlformats.org/officeDocument/2006/relationships/oleObject" Target="../embeddings/oleObject140.bin"/><Relationship Id="rId4" Type="http://schemas.openxmlformats.org/officeDocument/2006/relationships/image" Target="../media/image122.wmf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7.vml"/><Relationship Id="rId6" Type="http://schemas.openxmlformats.org/officeDocument/2006/relationships/image" Target="../media/image126.wmf"/><Relationship Id="rId5" Type="http://schemas.openxmlformats.org/officeDocument/2006/relationships/oleObject" Target="../embeddings/oleObject143.bin"/><Relationship Id="rId4" Type="http://schemas.openxmlformats.org/officeDocument/2006/relationships/image" Target="../media/image125.wmf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wmf"/><Relationship Id="rId3" Type="http://schemas.openxmlformats.org/officeDocument/2006/relationships/oleObject" Target="../embeddings/oleObject144.bin"/><Relationship Id="rId7" Type="http://schemas.openxmlformats.org/officeDocument/2006/relationships/oleObject" Target="../embeddings/oleObject1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8.vml"/><Relationship Id="rId6" Type="http://schemas.openxmlformats.org/officeDocument/2006/relationships/image" Target="../media/image128.wmf"/><Relationship Id="rId5" Type="http://schemas.openxmlformats.org/officeDocument/2006/relationships/oleObject" Target="../embeddings/oleObject145.bin"/><Relationship Id="rId4" Type="http://schemas.openxmlformats.org/officeDocument/2006/relationships/image" Target="../media/image127.wmf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9.vml"/><Relationship Id="rId4" Type="http://schemas.openxmlformats.org/officeDocument/2006/relationships/image" Target="../media/image130.wmf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0.vml"/><Relationship Id="rId4" Type="http://schemas.openxmlformats.org/officeDocument/2006/relationships/image" Target="../media/image131.wmf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wmf"/><Relationship Id="rId3" Type="http://schemas.openxmlformats.org/officeDocument/2006/relationships/oleObject" Target="../embeddings/oleObject149.bin"/><Relationship Id="rId7" Type="http://schemas.openxmlformats.org/officeDocument/2006/relationships/oleObject" Target="../embeddings/oleObject1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1.vml"/><Relationship Id="rId6" Type="http://schemas.openxmlformats.org/officeDocument/2006/relationships/image" Target="../media/image133.wmf"/><Relationship Id="rId5" Type="http://schemas.openxmlformats.org/officeDocument/2006/relationships/oleObject" Target="../embeddings/oleObject150.bin"/><Relationship Id="rId4" Type="http://schemas.openxmlformats.org/officeDocument/2006/relationships/image" Target="../media/image132.wmf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2.vml"/><Relationship Id="rId4" Type="http://schemas.openxmlformats.org/officeDocument/2006/relationships/image" Target="../media/image135.wmf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3.vml"/><Relationship Id="rId4" Type="http://schemas.openxmlformats.org/officeDocument/2006/relationships/image" Target="../media/image136.wmf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4.vml"/><Relationship Id="rId6" Type="http://schemas.openxmlformats.org/officeDocument/2006/relationships/image" Target="../media/image138.wmf"/><Relationship Id="rId5" Type="http://schemas.openxmlformats.org/officeDocument/2006/relationships/oleObject" Target="../embeddings/oleObject155.bin"/><Relationship Id="rId4" Type="http://schemas.openxmlformats.org/officeDocument/2006/relationships/image" Target="../media/image137.wmf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smtClean="0"/>
              <a:t>Secondo Principio ed Entropia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it-IT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termica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È un particolare sistema TD atto a scambiare calore con l’ambiente e produrre lavoro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L’ambiente corrispondente è </a:t>
            </a:r>
            <a:r>
              <a:rPr lang="it-IT" sz="2800" i="1" smtClean="0"/>
              <a:t>l’insieme dei termostati</a:t>
            </a:r>
            <a:r>
              <a:rPr lang="it-IT" sz="2800" smtClean="0"/>
              <a:t> con cui scambiare calore e il macchinario con cui scambiare lavoro meccanico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Hanno particolare importanza le </a:t>
            </a:r>
            <a:r>
              <a:rPr lang="it-IT" sz="2800" i="1" smtClean="0">
                <a:solidFill>
                  <a:schemeClr val="accent2"/>
                </a:solidFill>
              </a:rPr>
              <a:t>macchine</a:t>
            </a:r>
            <a:r>
              <a:rPr lang="it-IT" sz="2800" smtClean="0">
                <a:solidFill>
                  <a:schemeClr val="accent2"/>
                </a:solidFill>
              </a:rPr>
              <a:t> </a:t>
            </a:r>
            <a:r>
              <a:rPr lang="it-IT" sz="2800" i="1" smtClean="0">
                <a:solidFill>
                  <a:schemeClr val="accent2"/>
                </a:solidFill>
              </a:rPr>
              <a:t>cicliche</a:t>
            </a:r>
            <a:r>
              <a:rPr lang="it-IT" sz="2800" smtClean="0"/>
              <a:t>, quelle per cui le trasformazioni TD hanno una sequenza periodica (e quindi un ritorno allo stato iniziale)</a:t>
            </a:r>
          </a:p>
        </p:txBody>
      </p:sp>
      <p:sp>
        <p:nvSpPr>
          <p:cNvPr id="3072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4BE580-2AF4-4A57-9532-DE922C3E9FF0}" type="slidenum">
              <a:rPr lang="it-IT"/>
              <a:pPr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Esempi di macchine termiche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4246563" cy="4114800"/>
          </a:xfrm>
        </p:spPr>
        <p:txBody>
          <a:bodyPr/>
          <a:lstStyle/>
          <a:p>
            <a:r>
              <a:rPr lang="it-IT" sz="2400" smtClean="0"/>
              <a:t>Macchina a una sorgente, </a:t>
            </a:r>
            <a:r>
              <a:rPr lang="it-IT" sz="2400" u="sng" smtClean="0"/>
              <a:t>non ne esistono di cicliche</a:t>
            </a:r>
          </a:p>
          <a:p>
            <a:r>
              <a:rPr lang="it-IT" sz="2400" smtClean="0"/>
              <a:t>per il primo principio</a:t>
            </a:r>
          </a:p>
          <a:p>
            <a:endParaRPr lang="it-IT" sz="2400" smtClean="0"/>
          </a:p>
          <a:p>
            <a:endParaRPr lang="it-IT" sz="2400" smtClean="0"/>
          </a:p>
          <a:p>
            <a:r>
              <a:rPr lang="it-IT" sz="2400" smtClean="0"/>
              <a:t>Macchina ciclica a due sorgenti</a:t>
            </a:r>
          </a:p>
          <a:p>
            <a:r>
              <a:rPr lang="it-IT" sz="2400" smtClean="0"/>
              <a:t>per il primo principio</a:t>
            </a:r>
          </a:p>
          <a:p>
            <a:endParaRPr lang="it-IT" sz="2400" smtClean="0"/>
          </a:p>
          <a:p>
            <a:endParaRPr lang="it-IT" sz="2400" smtClean="0"/>
          </a:p>
        </p:txBody>
      </p:sp>
      <p:graphicFrame>
        <p:nvGraphicFramePr>
          <p:cNvPr id="1026" name="Object 2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692275" y="3284538"/>
          <a:ext cx="1871663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3" imgW="761760" imgH="203040" progId="Equation.3">
                  <p:embed/>
                </p:oleObj>
              </mc:Choice>
              <mc:Fallback>
                <p:oleObj name="Equation" r:id="rId3" imgW="761760" imgH="2030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3284538"/>
                        <a:ext cx="1871663" cy="500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AutoShape 4"/>
          <p:cNvSpPr>
            <a:spLocks noChangeArrowheads="1"/>
          </p:cNvSpPr>
          <p:nvPr/>
        </p:nvSpPr>
        <p:spPr bwMode="auto">
          <a:xfrm>
            <a:off x="5075238" y="1773238"/>
            <a:ext cx="1152525" cy="576262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31" name="Oval 5"/>
          <p:cNvSpPr>
            <a:spLocks noChangeArrowheads="1"/>
          </p:cNvSpPr>
          <p:nvPr/>
        </p:nvSpPr>
        <p:spPr bwMode="auto">
          <a:xfrm>
            <a:off x="5364163" y="2852738"/>
            <a:ext cx="576262" cy="576262"/>
          </a:xfrm>
          <a:prstGeom prst="ellipse">
            <a:avLst/>
          </a:prstGeom>
          <a:solidFill>
            <a:srgbClr val="C0C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M</a:t>
            </a:r>
          </a:p>
        </p:txBody>
      </p:sp>
      <p:sp>
        <p:nvSpPr>
          <p:cNvPr id="1032" name="Line 7"/>
          <p:cNvSpPr>
            <a:spLocks noChangeShapeType="1"/>
          </p:cNvSpPr>
          <p:nvPr/>
        </p:nvSpPr>
        <p:spPr bwMode="auto">
          <a:xfrm>
            <a:off x="5651500" y="2349500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1033" name="Line 8"/>
          <p:cNvSpPr>
            <a:spLocks noChangeShapeType="1"/>
          </p:cNvSpPr>
          <p:nvPr/>
        </p:nvSpPr>
        <p:spPr bwMode="auto">
          <a:xfrm>
            <a:off x="5940425" y="3141663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>
            <a:off x="5664200" y="2349500"/>
            <a:ext cx="420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Q</a:t>
            </a:r>
          </a:p>
        </p:txBody>
      </p:sp>
      <p:sp>
        <p:nvSpPr>
          <p:cNvPr id="1035" name="Text Box 10"/>
          <p:cNvSpPr txBox="1">
            <a:spLocks noChangeArrowheads="1"/>
          </p:cNvSpPr>
          <p:nvPr/>
        </p:nvSpPr>
        <p:spPr bwMode="auto">
          <a:xfrm>
            <a:off x="6450013" y="2900363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L</a:t>
            </a:r>
          </a:p>
        </p:txBody>
      </p:sp>
      <p:sp>
        <p:nvSpPr>
          <p:cNvPr id="1036" name="AutoShape 11"/>
          <p:cNvSpPr>
            <a:spLocks noChangeArrowheads="1"/>
          </p:cNvSpPr>
          <p:nvPr/>
        </p:nvSpPr>
        <p:spPr bwMode="auto">
          <a:xfrm>
            <a:off x="5867400" y="3860800"/>
            <a:ext cx="1152525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37" name="Oval 12"/>
          <p:cNvSpPr>
            <a:spLocks noChangeArrowheads="1"/>
          </p:cNvSpPr>
          <p:nvPr/>
        </p:nvSpPr>
        <p:spPr bwMode="auto">
          <a:xfrm>
            <a:off x="6156325" y="4940300"/>
            <a:ext cx="576263" cy="576263"/>
          </a:xfrm>
          <a:prstGeom prst="ellipse">
            <a:avLst/>
          </a:prstGeom>
          <a:solidFill>
            <a:srgbClr val="C0C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M</a:t>
            </a:r>
          </a:p>
        </p:txBody>
      </p:sp>
      <p:sp>
        <p:nvSpPr>
          <p:cNvPr id="1038" name="Line 13"/>
          <p:cNvSpPr>
            <a:spLocks noChangeShapeType="1"/>
          </p:cNvSpPr>
          <p:nvPr/>
        </p:nvSpPr>
        <p:spPr bwMode="auto">
          <a:xfrm>
            <a:off x="6443663" y="4437063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1039" name="Line 14"/>
          <p:cNvSpPr>
            <a:spLocks noChangeShapeType="1"/>
          </p:cNvSpPr>
          <p:nvPr/>
        </p:nvSpPr>
        <p:spPr bwMode="auto">
          <a:xfrm>
            <a:off x="6732588" y="522922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1040" name="Text Box 15"/>
          <p:cNvSpPr txBox="1">
            <a:spLocks noChangeArrowheads="1"/>
          </p:cNvSpPr>
          <p:nvPr/>
        </p:nvSpPr>
        <p:spPr bwMode="auto">
          <a:xfrm>
            <a:off x="6456363" y="4437063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Q</a:t>
            </a:r>
            <a:r>
              <a:rPr lang="en-US" baseline="-25000">
                <a:latin typeface="Calibri" pitchFamily="34" charset="0"/>
              </a:rPr>
              <a:t>2</a:t>
            </a:r>
          </a:p>
        </p:txBody>
      </p:sp>
      <p:sp>
        <p:nvSpPr>
          <p:cNvPr id="1041" name="Text Box 16"/>
          <p:cNvSpPr txBox="1">
            <a:spLocks noChangeArrowheads="1"/>
          </p:cNvSpPr>
          <p:nvPr/>
        </p:nvSpPr>
        <p:spPr bwMode="auto">
          <a:xfrm>
            <a:off x="7242175" y="4987925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L</a:t>
            </a:r>
          </a:p>
        </p:txBody>
      </p:sp>
      <p:sp>
        <p:nvSpPr>
          <p:cNvPr id="1042" name="AutoShape 17"/>
          <p:cNvSpPr>
            <a:spLocks noChangeArrowheads="1"/>
          </p:cNvSpPr>
          <p:nvPr/>
        </p:nvSpPr>
        <p:spPr bwMode="auto">
          <a:xfrm>
            <a:off x="5868988" y="6021388"/>
            <a:ext cx="1152525" cy="576262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43" name="Line 18"/>
          <p:cNvSpPr>
            <a:spLocks noChangeShapeType="1"/>
          </p:cNvSpPr>
          <p:nvPr/>
        </p:nvSpPr>
        <p:spPr bwMode="auto">
          <a:xfrm>
            <a:off x="6443663" y="5518150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1044" name="Text Box 19"/>
          <p:cNvSpPr txBox="1">
            <a:spLocks noChangeArrowheads="1"/>
          </p:cNvSpPr>
          <p:nvPr/>
        </p:nvSpPr>
        <p:spPr bwMode="auto">
          <a:xfrm>
            <a:off x="6456363" y="5516563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Q</a:t>
            </a:r>
            <a:r>
              <a:rPr lang="en-US" baseline="-25000">
                <a:latin typeface="Calibri" pitchFamily="34" charset="0"/>
              </a:rPr>
              <a:t>1</a:t>
            </a:r>
          </a:p>
        </p:txBody>
      </p:sp>
      <p:graphicFrame>
        <p:nvGraphicFramePr>
          <p:cNvPr id="1027" name="Object 2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357313" y="5480050"/>
          <a:ext cx="3821112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zione" r:id="rId5" imgW="1638000" imgH="253800" progId="Equation.3">
                  <p:embed/>
                </p:oleObj>
              </mc:Choice>
              <mc:Fallback>
                <p:oleObj name="Equazione" r:id="rId5" imgW="1638000" imgH="2538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313" y="5480050"/>
                        <a:ext cx="3821112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5" name="Segnaposto numero diapositiva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9E5A3-71AB-46AB-BA81-6B89CA23241A}" type="slidenum">
              <a:rPr lang="it-IT" smtClean="0"/>
              <a:pPr>
                <a:defRPr/>
              </a:pPr>
              <a:t>3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Ciclo termico</a:t>
            </a:r>
          </a:p>
        </p:txBody>
      </p:sp>
      <p:sp>
        <p:nvSpPr>
          <p:cNvPr id="2052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700213"/>
            <a:ext cx="7847013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Nel ciclo di una </a:t>
            </a:r>
            <a:r>
              <a:rPr lang="it-IT" sz="2800" i="1" smtClean="0"/>
              <a:t>macchina termica</a:t>
            </a:r>
            <a:r>
              <a:rPr lang="it-IT" sz="2800" smtClean="0"/>
              <a:t> (ciclica) il calore netto scambiato con l’ambiente è uguale, per il 1° principio, al lavoro prodotto: </a:t>
            </a:r>
            <a:r>
              <a:rPr lang="it-IT" sz="2800" i="1" smtClean="0"/>
              <a:t>L=Q</a:t>
            </a: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Quindi se </a:t>
            </a:r>
            <a:r>
              <a:rPr lang="it-IT" sz="2800" i="1" smtClean="0"/>
              <a:t>Q = Q</a:t>
            </a:r>
            <a:r>
              <a:rPr lang="it-IT" sz="2800" i="1" baseline="-25000" smtClean="0"/>
              <a:t>2</a:t>
            </a:r>
            <a:r>
              <a:rPr lang="it-IT" sz="2800" i="1" smtClean="0"/>
              <a:t> – |Q</a:t>
            </a:r>
            <a:r>
              <a:rPr lang="it-IT" sz="2800" i="1" baseline="-25000" smtClean="0"/>
              <a:t>1</a:t>
            </a:r>
            <a:r>
              <a:rPr lang="it-IT" sz="2800" i="1" smtClean="0"/>
              <a:t>|&gt;0</a:t>
            </a:r>
            <a:r>
              <a:rPr lang="it-IT" sz="2800" smtClean="0"/>
              <a:t> (in totale, calore viene effettivamente assorbito dalla macchina), allora </a:t>
            </a:r>
            <a:r>
              <a:rPr lang="it-IT" sz="2800" i="1" smtClean="0"/>
              <a:t>L&gt;0</a:t>
            </a:r>
            <a:r>
              <a:rPr lang="it-IT" sz="2800" smtClean="0"/>
              <a:t> (lavoro viene prodotto)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Si dice </a:t>
            </a:r>
            <a:r>
              <a:rPr lang="it-IT" sz="2800" i="1" smtClean="0">
                <a:solidFill>
                  <a:schemeClr val="accent2"/>
                </a:solidFill>
              </a:rPr>
              <a:t>rendimento</a:t>
            </a:r>
            <a:r>
              <a:rPr lang="it-IT" sz="2800" smtClean="0"/>
              <a:t> il rapporto tra il lavoro prodotto e il calore assorbito dalla sorgente calda:</a:t>
            </a:r>
            <a:endParaRPr lang="it-IT" sz="3100" smtClean="0"/>
          </a:p>
        </p:txBody>
      </p:sp>
      <p:graphicFrame>
        <p:nvGraphicFramePr>
          <p:cNvPr id="2050" name="Object 1028"/>
          <p:cNvGraphicFramePr>
            <a:graphicFrameLocks noGrp="1" noChangeAspect="1"/>
          </p:cNvGraphicFramePr>
          <p:nvPr>
            <p:ph sz="half" idx="2"/>
          </p:nvPr>
        </p:nvGraphicFramePr>
        <p:xfrm>
          <a:off x="2922588" y="5489575"/>
          <a:ext cx="3295650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zione" r:id="rId3" imgW="1688760" imgH="457200" progId="Equation.3">
                  <p:embed/>
                </p:oleObj>
              </mc:Choice>
              <mc:Fallback>
                <p:oleObj name="Equazione" r:id="rId3" imgW="1688760" imgH="457200" progId="Equation.3">
                  <p:embed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2588" y="5489575"/>
                        <a:ext cx="3295650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5A781C-404F-4531-BBBD-2C803166CF4B}" type="slidenum">
              <a:rPr lang="it-IT" smtClean="0"/>
              <a:pPr>
                <a:defRPr/>
              </a:pPr>
              <a:t>4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Bilancio energetico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mtClean="0"/>
              <a:t>È importante notare che </a:t>
            </a:r>
            <a:r>
              <a:rPr lang="it-IT" i="1" smtClean="0">
                <a:solidFill>
                  <a:schemeClr val="accent2"/>
                </a:solidFill>
              </a:rPr>
              <a:t>solo una parte del calore Q</a:t>
            </a:r>
            <a:r>
              <a:rPr lang="it-IT" i="1" baseline="-25000" smtClean="0">
                <a:solidFill>
                  <a:schemeClr val="accent2"/>
                </a:solidFill>
              </a:rPr>
              <a:t>2</a:t>
            </a:r>
            <a:r>
              <a:rPr lang="it-IT" i="1" smtClean="0">
                <a:solidFill>
                  <a:schemeClr val="accent2"/>
                </a:solidFill>
              </a:rPr>
              <a:t> assorbito</a:t>
            </a:r>
            <a:r>
              <a:rPr lang="it-IT" smtClean="0"/>
              <a:t> dalla sorgente calda </a:t>
            </a:r>
            <a:r>
              <a:rPr lang="it-IT" i="1" smtClean="0"/>
              <a:t>si trasforma in lavoro</a:t>
            </a:r>
            <a:endParaRPr lang="it-IT" smtClean="0"/>
          </a:p>
          <a:p>
            <a:pPr>
              <a:lnSpc>
                <a:spcPct val="90000"/>
              </a:lnSpc>
            </a:pPr>
            <a:r>
              <a:rPr lang="it-IT" i="1" smtClean="0">
                <a:solidFill>
                  <a:schemeClr val="accent2"/>
                </a:solidFill>
              </a:rPr>
              <a:t>Il resto del calore</a:t>
            </a:r>
            <a:r>
              <a:rPr lang="it-IT" smtClean="0"/>
              <a:t>, </a:t>
            </a:r>
            <a:r>
              <a:rPr lang="it-IT" i="1" smtClean="0"/>
              <a:t>Q</a:t>
            </a:r>
            <a:r>
              <a:rPr lang="it-IT" i="1" baseline="-25000" smtClean="0"/>
              <a:t>1</a:t>
            </a:r>
            <a:r>
              <a:rPr lang="it-IT" smtClean="0"/>
              <a:t>, invece di trasformarsi in lavoro </a:t>
            </a:r>
            <a:r>
              <a:rPr lang="it-IT" i="1" smtClean="0">
                <a:solidFill>
                  <a:schemeClr val="accent2"/>
                </a:solidFill>
              </a:rPr>
              <a:t>è ceduto alla sorgente fredda</a:t>
            </a:r>
          </a:p>
          <a:p>
            <a:pPr>
              <a:lnSpc>
                <a:spcPct val="90000"/>
              </a:lnSpc>
            </a:pPr>
            <a:r>
              <a:rPr lang="it-IT" smtClean="0"/>
              <a:t>Vedremo più avanti che questo è un fatto generale ed è un’espressione del 2° principio della TD</a:t>
            </a:r>
          </a:p>
        </p:txBody>
      </p:sp>
      <p:sp>
        <p:nvSpPr>
          <p:cNvPr id="3174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95B1E0-DB20-4567-9D10-FE8770868493}" type="slidenum">
              <a:rPr lang="it-IT"/>
              <a:pPr>
                <a:defRPr/>
              </a:pPr>
              <a:t>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frigorifera</a:t>
            </a:r>
          </a:p>
        </p:txBody>
      </p:sp>
      <p:sp>
        <p:nvSpPr>
          <p:cNvPr id="3076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6334125" cy="4114800"/>
          </a:xfrm>
        </p:spPr>
        <p:txBody>
          <a:bodyPr/>
          <a:lstStyle/>
          <a:p>
            <a:r>
              <a:rPr lang="it-IT" sz="2400" smtClean="0"/>
              <a:t>Se una macchina impiega lavoro esterno (</a:t>
            </a:r>
            <a:r>
              <a:rPr lang="it-IT" sz="2400" i="1" smtClean="0"/>
              <a:t>L&lt;0</a:t>
            </a:r>
            <a:r>
              <a:rPr lang="it-IT" sz="2400" smtClean="0"/>
              <a:t>) per estrarre calore da sorgenti fredde e cedere calore a sorgenti calde, si dice </a:t>
            </a:r>
            <a:r>
              <a:rPr lang="it-IT" sz="2400" i="1" smtClean="0"/>
              <a:t>macchina frigorifera o frigorifero</a:t>
            </a:r>
            <a:endParaRPr lang="it-IT" sz="2400" smtClean="0"/>
          </a:p>
          <a:p>
            <a:r>
              <a:rPr lang="it-IT" sz="2400" smtClean="0"/>
              <a:t>Il questo caso il 1° principio ci dice che il calore netto scambiato è negativo (calore viene effettivamente ceduto dalla macchina): </a:t>
            </a:r>
            <a:r>
              <a:rPr lang="it-IT" sz="2400" i="1" smtClean="0"/>
              <a:t>L= Q</a:t>
            </a:r>
            <a:r>
              <a:rPr lang="it-IT" sz="2400" i="1" baseline="-25000" smtClean="0"/>
              <a:t>1</a:t>
            </a:r>
            <a:r>
              <a:rPr lang="it-IT" sz="2400" i="1" smtClean="0"/>
              <a:t> – |Q</a:t>
            </a:r>
            <a:r>
              <a:rPr lang="it-IT" sz="2400" i="1" baseline="-25000" smtClean="0"/>
              <a:t>2</a:t>
            </a:r>
            <a:r>
              <a:rPr lang="it-IT" sz="2400" i="1" smtClean="0"/>
              <a:t>|&lt;0 </a:t>
            </a:r>
          </a:p>
          <a:p>
            <a:r>
              <a:rPr lang="it-IT" sz="2400" smtClean="0"/>
              <a:t>Si chiama coefficiente di prestazione di un frigorifero</a:t>
            </a:r>
          </a:p>
          <a:p>
            <a:endParaRPr lang="it-IT" sz="2400" smtClean="0"/>
          </a:p>
        </p:txBody>
      </p:sp>
      <p:sp>
        <p:nvSpPr>
          <p:cNvPr id="3077" name="AutoShape 1028"/>
          <p:cNvSpPr>
            <a:spLocks noChangeArrowheads="1"/>
          </p:cNvSpPr>
          <p:nvPr/>
        </p:nvSpPr>
        <p:spPr bwMode="auto">
          <a:xfrm>
            <a:off x="7235825" y="2565400"/>
            <a:ext cx="1152525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078" name="Oval 1029"/>
          <p:cNvSpPr>
            <a:spLocks noChangeArrowheads="1"/>
          </p:cNvSpPr>
          <p:nvPr/>
        </p:nvSpPr>
        <p:spPr bwMode="auto">
          <a:xfrm>
            <a:off x="7524750" y="3644900"/>
            <a:ext cx="576263" cy="576263"/>
          </a:xfrm>
          <a:prstGeom prst="ellipse">
            <a:avLst/>
          </a:prstGeom>
          <a:solidFill>
            <a:srgbClr val="C0C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M</a:t>
            </a:r>
          </a:p>
        </p:txBody>
      </p:sp>
      <p:sp>
        <p:nvSpPr>
          <p:cNvPr id="3079" name="Line 1030"/>
          <p:cNvSpPr>
            <a:spLocks noChangeShapeType="1"/>
          </p:cNvSpPr>
          <p:nvPr/>
        </p:nvSpPr>
        <p:spPr bwMode="auto">
          <a:xfrm flipV="1">
            <a:off x="7812088" y="3141663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3080" name="Line 1031"/>
          <p:cNvSpPr>
            <a:spLocks noChangeShapeType="1"/>
          </p:cNvSpPr>
          <p:nvPr/>
        </p:nvSpPr>
        <p:spPr bwMode="auto">
          <a:xfrm flipH="1">
            <a:off x="8101013" y="393382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3081" name="Text Box 1032"/>
          <p:cNvSpPr txBox="1">
            <a:spLocks noChangeArrowheads="1"/>
          </p:cNvSpPr>
          <p:nvPr/>
        </p:nvSpPr>
        <p:spPr bwMode="auto">
          <a:xfrm>
            <a:off x="7824788" y="3141663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Q</a:t>
            </a:r>
            <a:r>
              <a:rPr lang="en-US" baseline="-25000">
                <a:latin typeface="Calibri" pitchFamily="34" charset="0"/>
              </a:rPr>
              <a:t>2</a:t>
            </a:r>
          </a:p>
        </p:txBody>
      </p:sp>
      <p:sp>
        <p:nvSpPr>
          <p:cNvPr id="3082" name="Text Box 1033"/>
          <p:cNvSpPr txBox="1">
            <a:spLocks noChangeArrowheads="1"/>
          </p:cNvSpPr>
          <p:nvPr/>
        </p:nvSpPr>
        <p:spPr bwMode="auto">
          <a:xfrm>
            <a:off x="8610600" y="3692525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L</a:t>
            </a:r>
          </a:p>
        </p:txBody>
      </p:sp>
      <p:sp>
        <p:nvSpPr>
          <p:cNvPr id="3083" name="AutoShape 1034"/>
          <p:cNvSpPr>
            <a:spLocks noChangeArrowheads="1"/>
          </p:cNvSpPr>
          <p:nvPr/>
        </p:nvSpPr>
        <p:spPr bwMode="auto">
          <a:xfrm>
            <a:off x="7237413" y="4725988"/>
            <a:ext cx="1152525" cy="576262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084" name="Line 1035"/>
          <p:cNvSpPr>
            <a:spLocks noChangeShapeType="1"/>
          </p:cNvSpPr>
          <p:nvPr/>
        </p:nvSpPr>
        <p:spPr bwMode="auto">
          <a:xfrm flipV="1">
            <a:off x="7812088" y="4222750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3085" name="Text Box 1036"/>
          <p:cNvSpPr txBox="1">
            <a:spLocks noChangeArrowheads="1"/>
          </p:cNvSpPr>
          <p:nvPr/>
        </p:nvSpPr>
        <p:spPr bwMode="auto">
          <a:xfrm>
            <a:off x="7824788" y="4221163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Q</a:t>
            </a:r>
            <a:r>
              <a:rPr lang="en-US" baseline="-25000">
                <a:latin typeface="Calibri" pitchFamily="34" charset="0"/>
              </a:rPr>
              <a:t>1</a:t>
            </a:r>
          </a:p>
        </p:txBody>
      </p:sp>
      <p:graphicFrame>
        <p:nvGraphicFramePr>
          <p:cNvPr id="3074" name="Object 1037"/>
          <p:cNvGraphicFramePr>
            <a:graphicFrameLocks noGrp="1" noChangeAspect="1"/>
          </p:cNvGraphicFramePr>
          <p:nvPr>
            <p:ph sz="half" idx="2"/>
          </p:nvPr>
        </p:nvGraphicFramePr>
        <p:xfrm>
          <a:off x="3132138" y="5518150"/>
          <a:ext cx="2232025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zione" r:id="rId3" imgW="1117440" imgH="444240" progId="Equation.3">
                  <p:embed/>
                </p:oleObj>
              </mc:Choice>
              <mc:Fallback>
                <p:oleObj name="Equazione" r:id="rId3" imgW="1117440" imgH="444240" progId="Equation.3">
                  <p:embed/>
                  <p:pic>
                    <p:nvPicPr>
                      <p:cNvPr id="0" name="Object 10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5518150"/>
                        <a:ext cx="2232025" cy="887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6" name="Segnaposto numero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D806AF-A478-4CC5-9173-E54D05C29AB8}" type="slidenum">
              <a:rPr lang="it-IT" smtClean="0"/>
              <a:pPr>
                <a:defRPr/>
              </a:pPr>
              <a:t>6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reversibile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800" smtClean="0"/>
              <a:t>Se la macchina può eseguire le trasformazioni del ciclo in senso inverso, si dice </a:t>
            </a:r>
            <a:r>
              <a:rPr lang="it-IT" sz="2800" i="1" smtClean="0">
                <a:solidFill>
                  <a:schemeClr val="accent2"/>
                </a:solidFill>
              </a:rPr>
              <a:t>reversibile</a:t>
            </a:r>
            <a:endParaRPr lang="it-IT" sz="2800" smtClean="0"/>
          </a:p>
          <a:p>
            <a:r>
              <a:rPr lang="it-IT" sz="2800" smtClean="0"/>
              <a:t>Una macchina termica reversibile operata in senso inverso si comporta da frigorifero (in quanto calore e lavoro scambiati, cambiano di segno)</a:t>
            </a:r>
            <a:endParaRPr lang="it-IT" sz="2800" i="1" smtClean="0"/>
          </a:p>
        </p:txBody>
      </p:sp>
      <p:sp>
        <p:nvSpPr>
          <p:cNvPr id="32772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84A21D-EEB1-4E80-A40B-05D481DFE8A8}" type="slidenum">
              <a:rPr lang="it-IT"/>
              <a:pPr>
                <a:defRPr/>
              </a:pPr>
              <a:t>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Carnot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mtClean="0"/>
              <a:t>Studiava l’efficienza delle macchine termiche </a:t>
            </a:r>
          </a:p>
          <a:p>
            <a:pPr>
              <a:lnSpc>
                <a:spcPct val="90000"/>
              </a:lnSpc>
            </a:pPr>
            <a:r>
              <a:rPr lang="it-IT" smtClean="0"/>
              <a:t>Fu indotto a ideare una macchina reversibile funzionante tra </a:t>
            </a:r>
            <a:r>
              <a:rPr lang="it-IT" i="1" smtClean="0"/>
              <a:t>due</a:t>
            </a:r>
            <a:r>
              <a:rPr lang="it-IT" smtClean="0"/>
              <a:t> sorgenti </a:t>
            </a:r>
          </a:p>
          <a:p>
            <a:pPr>
              <a:lnSpc>
                <a:spcPct val="90000"/>
              </a:lnSpc>
            </a:pPr>
            <a:r>
              <a:rPr lang="it-IT" smtClean="0"/>
              <a:t>Non si pretende di realizzare praticamente una tale macchina, essa è uno strumento di ragionamento teorico </a:t>
            </a:r>
          </a:p>
          <a:p>
            <a:pPr>
              <a:lnSpc>
                <a:spcPct val="90000"/>
              </a:lnSpc>
            </a:pPr>
            <a:endParaRPr lang="it-IT" sz="2800" smtClean="0"/>
          </a:p>
        </p:txBody>
      </p:sp>
      <p:sp>
        <p:nvSpPr>
          <p:cNvPr id="33796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4531F-40E8-4AD3-8B6C-2C3DA93CB9AE}" type="slidenum">
              <a:rPr lang="it-IT"/>
              <a:pPr>
                <a:defRPr/>
              </a:pPr>
              <a:t>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e ciclo di Carnot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800" smtClean="0"/>
              <a:t>Carnot scelse come fluido un </a:t>
            </a:r>
            <a:r>
              <a:rPr lang="it-IT" sz="2800" smtClean="0">
                <a:solidFill>
                  <a:schemeClr val="accent2"/>
                </a:solidFill>
              </a:rPr>
              <a:t>gas ideale</a:t>
            </a:r>
            <a:r>
              <a:rPr lang="it-IT" sz="2800" smtClean="0"/>
              <a:t> contenuto in un cilindro con superficie laterale e pistone perfettamente adiabatici </a:t>
            </a:r>
          </a:p>
          <a:p>
            <a:r>
              <a:rPr lang="it-IT" sz="2800" smtClean="0"/>
              <a:t>La base del cilindro può essere conduttrice o adiabatica a seconda del bisogno</a:t>
            </a:r>
          </a:p>
          <a:p>
            <a:r>
              <a:rPr lang="it-IT" sz="2800" smtClean="0"/>
              <a:t>Supponiamo di misurare la temperatura con un termometro a gas ideale: siano </a:t>
            </a:r>
            <a:r>
              <a:rPr lang="it-IT" sz="2800" i="1" smtClean="0"/>
              <a:t>T</a:t>
            </a:r>
            <a:r>
              <a:rPr lang="it-IT" sz="2800" i="1" baseline="-25000" smtClean="0"/>
              <a:t>1</a:t>
            </a:r>
            <a:r>
              <a:rPr lang="it-IT" sz="2800" smtClean="0"/>
              <a:t> e </a:t>
            </a:r>
            <a:r>
              <a:rPr lang="it-IT" sz="2800" i="1" smtClean="0"/>
              <a:t>T</a:t>
            </a:r>
            <a:r>
              <a:rPr lang="it-IT" sz="2800" i="1" baseline="-25000" smtClean="0"/>
              <a:t>2</a:t>
            </a:r>
            <a:r>
              <a:rPr lang="it-IT" sz="2800" smtClean="0"/>
              <a:t> le temperature della sorgente fredda e calda</a:t>
            </a:r>
          </a:p>
        </p:txBody>
      </p:sp>
      <p:sp>
        <p:nvSpPr>
          <p:cNvPr id="34820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8C9A1E-4AC3-427E-B06E-CA6ED3BBEDE3}" type="slidenum">
              <a:rPr lang="it-IT"/>
              <a:pPr>
                <a:defRPr/>
              </a:pPr>
              <a:t>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018" name="Group 4"/>
          <p:cNvGrpSpPr>
            <a:grpSpLocks/>
          </p:cNvGrpSpPr>
          <p:nvPr/>
        </p:nvGrpSpPr>
        <p:grpSpPr bwMode="auto">
          <a:xfrm>
            <a:off x="179388" y="895350"/>
            <a:ext cx="1412875" cy="2028825"/>
            <a:chOff x="4128" y="1728"/>
            <a:chExt cx="1056" cy="1488"/>
          </a:xfrm>
        </p:grpSpPr>
        <p:grpSp>
          <p:nvGrpSpPr>
            <p:cNvPr id="86125" name="Group 5"/>
            <p:cNvGrpSpPr>
              <a:grpSpLocks/>
            </p:cNvGrpSpPr>
            <p:nvPr/>
          </p:nvGrpSpPr>
          <p:grpSpPr bwMode="auto">
            <a:xfrm>
              <a:off x="4224" y="1728"/>
              <a:ext cx="864" cy="1344"/>
              <a:chOff x="4224" y="1344"/>
              <a:chExt cx="864" cy="1344"/>
            </a:xfrm>
          </p:grpSpPr>
          <p:sp>
            <p:nvSpPr>
              <p:cNvPr id="86127" name="Rectangle 6"/>
              <p:cNvSpPr>
                <a:spLocks noChangeArrowheads="1"/>
              </p:cNvSpPr>
              <p:nvPr/>
            </p:nvSpPr>
            <p:spPr bwMode="auto">
              <a:xfrm>
                <a:off x="4320" y="2016"/>
                <a:ext cx="672" cy="67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rgbClr val="99CCFF">
                    <a:alpha val="36862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it-IT">
                    <a:latin typeface="Calibri" pitchFamily="34" charset="0"/>
                  </a:rPr>
                  <a:t>A</a:t>
                </a:r>
              </a:p>
            </p:txBody>
          </p:sp>
          <p:grpSp>
            <p:nvGrpSpPr>
              <p:cNvPr id="86128" name="Group 7"/>
              <p:cNvGrpSpPr>
                <a:grpSpLocks/>
              </p:cNvGrpSpPr>
              <p:nvPr/>
            </p:nvGrpSpPr>
            <p:grpSpPr bwMode="auto">
              <a:xfrm>
                <a:off x="4224" y="1344"/>
                <a:ext cx="864" cy="1344"/>
                <a:chOff x="3984" y="1344"/>
                <a:chExt cx="864" cy="1104"/>
              </a:xfrm>
            </p:grpSpPr>
            <p:sp>
              <p:nvSpPr>
                <p:cNvPr id="86133" name="Rectangle 8"/>
                <p:cNvSpPr>
                  <a:spLocks noChangeArrowheads="1"/>
                </p:cNvSpPr>
                <p:nvPr/>
              </p:nvSpPr>
              <p:spPr bwMode="auto">
                <a:xfrm>
                  <a:off x="3984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6134" name="Rectangle 9"/>
                <p:cNvSpPr>
                  <a:spLocks noChangeArrowheads="1"/>
                </p:cNvSpPr>
                <p:nvPr/>
              </p:nvSpPr>
              <p:spPr bwMode="auto">
                <a:xfrm>
                  <a:off x="4752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</p:grpSp>
          <p:grpSp>
            <p:nvGrpSpPr>
              <p:cNvPr id="86129" name="Group 10"/>
              <p:cNvGrpSpPr>
                <a:grpSpLocks/>
              </p:cNvGrpSpPr>
              <p:nvPr/>
            </p:nvGrpSpPr>
            <p:grpSpPr bwMode="auto">
              <a:xfrm>
                <a:off x="4320" y="1392"/>
                <a:ext cx="672" cy="624"/>
                <a:chOff x="4080" y="1152"/>
                <a:chExt cx="672" cy="624"/>
              </a:xfrm>
            </p:grpSpPr>
            <p:sp>
              <p:nvSpPr>
                <p:cNvPr id="86131" name="Rectangle 11"/>
                <p:cNvSpPr>
                  <a:spLocks noChangeArrowheads="1"/>
                </p:cNvSpPr>
                <p:nvPr/>
              </p:nvSpPr>
              <p:spPr bwMode="auto">
                <a:xfrm>
                  <a:off x="4080" y="1680"/>
                  <a:ext cx="672" cy="96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6132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4416" y="1152"/>
                  <a:ext cx="0" cy="528"/>
                </a:xfrm>
                <a:prstGeom prst="line">
                  <a:avLst/>
                </a:prstGeom>
                <a:noFill/>
                <a:ln w="508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sp>
            <p:nvSpPr>
              <p:cNvPr id="86130" name="Rectangle 13"/>
              <p:cNvSpPr>
                <a:spLocks noChangeArrowheads="1"/>
              </p:cNvSpPr>
              <p:nvPr/>
            </p:nvSpPr>
            <p:spPr bwMode="auto">
              <a:xfrm>
                <a:off x="4320" y="2544"/>
                <a:ext cx="672" cy="144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6126" name="Rectangle 14"/>
            <p:cNvSpPr>
              <a:spLocks noChangeArrowheads="1"/>
            </p:cNvSpPr>
            <p:nvPr/>
          </p:nvSpPr>
          <p:spPr bwMode="auto">
            <a:xfrm>
              <a:off x="4128" y="3072"/>
              <a:ext cx="1056" cy="14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6019" name="Group 15"/>
          <p:cNvGrpSpPr>
            <a:grpSpLocks/>
          </p:cNvGrpSpPr>
          <p:nvPr/>
        </p:nvGrpSpPr>
        <p:grpSpPr bwMode="auto">
          <a:xfrm>
            <a:off x="1908175" y="908050"/>
            <a:ext cx="1412875" cy="2470150"/>
            <a:chOff x="4368" y="2112"/>
            <a:chExt cx="1056" cy="1812"/>
          </a:xfrm>
        </p:grpSpPr>
        <p:grpSp>
          <p:nvGrpSpPr>
            <p:cNvPr id="86115" name="Group 16"/>
            <p:cNvGrpSpPr>
              <a:grpSpLocks/>
            </p:cNvGrpSpPr>
            <p:nvPr/>
          </p:nvGrpSpPr>
          <p:grpSpPr bwMode="auto">
            <a:xfrm>
              <a:off x="4464" y="2112"/>
              <a:ext cx="864" cy="1344"/>
              <a:chOff x="4224" y="1344"/>
              <a:chExt cx="864" cy="1344"/>
            </a:xfrm>
          </p:grpSpPr>
          <p:sp>
            <p:nvSpPr>
              <p:cNvPr id="86117" name="Rectangle 17"/>
              <p:cNvSpPr>
                <a:spLocks noChangeArrowheads="1"/>
              </p:cNvSpPr>
              <p:nvPr/>
            </p:nvSpPr>
            <p:spPr bwMode="auto">
              <a:xfrm>
                <a:off x="4320" y="2016"/>
                <a:ext cx="672" cy="67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rgbClr val="99CCFF">
                    <a:alpha val="36862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it-IT">
                    <a:latin typeface="Calibri" pitchFamily="34" charset="0"/>
                  </a:rPr>
                  <a:t>A</a:t>
                </a:r>
              </a:p>
            </p:txBody>
          </p:sp>
          <p:grpSp>
            <p:nvGrpSpPr>
              <p:cNvPr id="86118" name="Group 18"/>
              <p:cNvGrpSpPr>
                <a:grpSpLocks/>
              </p:cNvGrpSpPr>
              <p:nvPr/>
            </p:nvGrpSpPr>
            <p:grpSpPr bwMode="auto">
              <a:xfrm>
                <a:off x="4224" y="1344"/>
                <a:ext cx="864" cy="1344"/>
                <a:chOff x="3984" y="1344"/>
                <a:chExt cx="864" cy="1104"/>
              </a:xfrm>
            </p:grpSpPr>
            <p:sp>
              <p:nvSpPr>
                <p:cNvPr id="86123" name="Rectangle 19"/>
                <p:cNvSpPr>
                  <a:spLocks noChangeArrowheads="1"/>
                </p:cNvSpPr>
                <p:nvPr/>
              </p:nvSpPr>
              <p:spPr bwMode="auto">
                <a:xfrm>
                  <a:off x="3984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6124" name="Rectangle 20"/>
                <p:cNvSpPr>
                  <a:spLocks noChangeArrowheads="1"/>
                </p:cNvSpPr>
                <p:nvPr/>
              </p:nvSpPr>
              <p:spPr bwMode="auto">
                <a:xfrm>
                  <a:off x="4752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</p:grpSp>
          <p:grpSp>
            <p:nvGrpSpPr>
              <p:cNvPr id="86119" name="Group 21"/>
              <p:cNvGrpSpPr>
                <a:grpSpLocks/>
              </p:cNvGrpSpPr>
              <p:nvPr/>
            </p:nvGrpSpPr>
            <p:grpSpPr bwMode="auto">
              <a:xfrm>
                <a:off x="4320" y="1392"/>
                <a:ext cx="672" cy="624"/>
                <a:chOff x="4080" y="1152"/>
                <a:chExt cx="672" cy="624"/>
              </a:xfrm>
            </p:grpSpPr>
            <p:sp>
              <p:nvSpPr>
                <p:cNvPr id="86121" name="Rectangle 22"/>
                <p:cNvSpPr>
                  <a:spLocks noChangeArrowheads="1"/>
                </p:cNvSpPr>
                <p:nvPr/>
              </p:nvSpPr>
              <p:spPr bwMode="auto">
                <a:xfrm>
                  <a:off x="4080" y="1680"/>
                  <a:ext cx="672" cy="96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6122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4416" y="1152"/>
                  <a:ext cx="0" cy="528"/>
                </a:xfrm>
                <a:prstGeom prst="line">
                  <a:avLst/>
                </a:prstGeom>
                <a:noFill/>
                <a:ln w="508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sp>
            <p:nvSpPr>
              <p:cNvPr id="86120" name="Rectangle 24"/>
              <p:cNvSpPr>
                <a:spLocks noChangeArrowheads="1"/>
              </p:cNvSpPr>
              <p:nvPr/>
            </p:nvSpPr>
            <p:spPr bwMode="auto">
              <a:xfrm>
                <a:off x="4320" y="2544"/>
                <a:ext cx="672" cy="144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6116" name="AutoShape 25"/>
            <p:cNvSpPr>
              <a:spLocks noChangeArrowheads="1"/>
            </p:cNvSpPr>
            <p:nvPr/>
          </p:nvSpPr>
          <p:spPr bwMode="auto">
            <a:xfrm>
              <a:off x="4368" y="3456"/>
              <a:ext cx="1056" cy="46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</p:grpSp>
      <p:grpSp>
        <p:nvGrpSpPr>
          <p:cNvPr id="86020" name="Group 26"/>
          <p:cNvGrpSpPr>
            <a:grpSpLocks/>
          </p:cNvGrpSpPr>
          <p:nvPr/>
        </p:nvGrpSpPr>
        <p:grpSpPr bwMode="auto">
          <a:xfrm>
            <a:off x="3708400" y="765175"/>
            <a:ext cx="1555750" cy="2592388"/>
            <a:chOff x="4320" y="192"/>
            <a:chExt cx="1056" cy="1872"/>
          </a:xfrm>
        </p:grpSpPr>
        <p:sp>
          <p:nvSpPr>
            <p:cNvPr id="86103" name="Rectangle 27"/>
            <p:cNvSpPr>
              <a:spLocks noChangeArrowheads="1"/>
            </p:cNvSpPr>
            <p:nvPr/>
          </p:nvSpPr>
          <p:spPr bwMode="auto">
            <a:xfrm>
              <a:off x="4584" y="788"/>
              <a:ext cx="528" cy="80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104" name="Rectangle 28"/>
            <p:cNvSpPr>
              <a:spLocks noChangeArrowheads="1"/>
            </p:cNvSpPr>
            <p:nvPr/>
          </p:nvSpPr>
          <p:spPr bwMode="auto">
            <a:xfrm>
              <a:off x="4584" y="1468"/>
              <a:ext cx="528" cy="12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6105" name="Group 29"/>
            <p:cNvGrpSpPr>
              <a:grpSpLocks/>
            </p:cNvGrpSpPr>
            <p:nvPr/>
          </p:nvGrpSpPr>
          <p:grpSpPr bwMode="auto">
            <a:xfrm>
              <a:off x="4509" y="192"/>
              <a:ext cx="678" cy="1404"/>
              <a:chOff x="3984" y="1344"/>
              <a:chExt cx="864" cy="1104"/>
            </a:xfrm>
          </p:grpSpPr>
          <p:sp>
            <p:nvSpPr>
              <p:cNvPr id="86113" name="Rectangle 30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114" name="Rectangle 31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6106" name="Group 32"/>
            <p:cNvGrpSpPr>
              <a:grpSpLocks/>
            </p:cNvGrpSpPr>
            <p:nvPr/>
          </p:nvGrpSpPr>
          <p:grpSpPr bwMode="auto">
            <a:xfrm>
              <a:off x="4584" y="235"/>
              <a:ext cx="528" cy="553"/>
              <a:chOff x="4080" y="1152"/>
              <a:chExt cx="672" cy="624"/>
            </a:xfrm>
          </p:grpSpPr>
          <p:sp>
            <p:nvSpPr>
              <p:cNvPr id="86111" name="Rectangle 33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112" name="Line 34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107" name="AutoShape 35"/>
            <p:cNvSpPr>
              <a:spLocks noChangeArrowheads="1"/>
            </p:cNvSpPr>
            <p:nvPr/>
          </p:nvSpPr>
          <p:spPr bwMode="auto">
            <a:xfrm>
              <a:off x="4320" y="1596"/>
              <a:ext cx="1056" cy="46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  <p:sp>
          <p:nvSpPr>
            <p:cNvPr id="86108" name="Line 36"/>
            <p:cNvSpPr>
              <a:spLocks noChangeShapeType="1"/>
            </p:cNvSpPr>
            <p:nvPr/>
          </p:nvSpPr>
          <p:spPr bwMode="auto">
            <a:xfrm flipV="1">
              <a:off x="4999" y="277"/>
              <a:ext cx="0" cy="3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6109" name="Line 37"/>
            <p:cNvSpPr>
              <a:spLocks noChangeShapeType="1"/>
            </p:cNvSpPr>
            <p:nvPr/>
          </p:nvSpPr>
          <p:spPr bwMode="auto">
            <a:xfrm flipV="1">
              <a:off x="4848" y="1383"/>
              <a:ext cx="0" cy="2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6110" name="Rectangle 38"/>
            <p:cNvSpPr>
              <a:spLocks noChangeArrowheads="1"/>
            </p:cNvSpPr>
            <p:nvPr/>
          </p:nvSpPr>
          <p:spPr bwMode="auto">
            <a:xfrm>
              <a:off x="4704" y="1104"/>
              <a:ext cx="404" cy="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i="1">
                  <a:latin typeface="Calibri" pitchFamily="34" charset="0"/>
                </a:rPr>
                <a:t>Q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</p:grpSp>
      <p:grpSp>
        <p:nvGrpSpPr>
          <p:cNvPr id="86021" name="Group 39"/>
          <p:cNvGrpSpPr>
            <a:grpSpLocks/>
          </p:cNvGrpSpPr>
          <p:nvPr/>
        </p:nvGrpSpPr>
        <p:grpSpPr bwMode="auto">
          <a:xfrm>
            <a:off x="5364163" y="620713"/>
            <a:ext cx="1549400" cy="2736850"/>
            <a:chOff x="3936" y="1296"/>
            <a:chExt cx="1344" cy="2256"/>
          </a:xfrm>
        </p:grpSpPr>
        <p:sp>
          <p:nvSpPr>
            <p:cNvPr id="86094" name="Rectangle 40"/>
            <p:cNvSpPr>
              <a:spLocks noChangeArrowheads="1"/>
            </p:cNvSpPr>
            <p:nvPr/>
          </p:nvSpPr>
          <p:spPr bwMode="auto">
            <a:xfrm>
              <a:off x="4272" y="1920"/>
              <a:ext cx="672" cy="110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>
                  <a:latin typeface="Calibri" pitchFamily="34" charset="0"/>
                </a:rPr>
                <a:t>B</a:t>
              </a:r>
            </a:p>
          </p:txBody>
        </p:sp>
        <p:grpSp>
          <p:nvGrpSpPr>
            <p:cNvPr id="86095" name="Group 41"/>
            <p:cNvGrpSpPr>
              <a:grpSpLocks/>
            </p:cNvGrpSpPr>
            <p:nvPr/>
          </p:nvGrpSpPr>
          <p:grpSpPr bwMode="auto">
            <a:xfrm>
              <a:off x="4176" y="1440"/>
              <a:ext cx="864" cy="1584"/>
              <a:chOff x="3984" y="1344"/>
              <a:chExt cx="864" cy="1104"/>
            </a:xfrm>
          </p:grpSpPr>
          <p:sp>
            <p:nvSpPr>
              <p:cNvPr id="86101" name="Rectangle 42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102" name="Rectangle 43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6096" name="Rectangle 44"/>
            <p:cNvSpPr>
              <a:spLocks noChangeArrowheads="1"/>
            </p:cNvSpPr>
            <p:nvPr/>
          </p:nvSpPr>
          <p:spPr bwMode="auto">
            <a:xfrm>
              <a:off x="4272" y="2880"/>
              <a:ext cx="672" cy="1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6097" name="Group 45"/>
            <p:cNvGrpSpPr>
              <a:grpSpLocks/>
            </p:cNvGrpSpPr>
            <p:nvPr/>
          </p:nvGrpSpPr>
          <p:grpSpPr bwMode="auto">
            <a:xfrm>
              <a:off x="4272" y="1296"/>
              <a:ext cx="672" cy="624"/>
              <a:chOff x="4080" y="1152"/>
              <a:chExt cx="672" cy="624"/>
            </a:xfrm>
          </p:grpSpPr>
          <p:sp>
            <p:nvSpPr>
              <p:cNvPr id="86099" name="Rectangle 46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100" name="Line 47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098" name="AutoShape 48"/>
            <p:cNvSpPr>
              <a:spLocks noChangeArrowheads="1"/>
            </p:cNvSpPr>
            <p:nvPr/>
          </p:nvSpPr>
          <p:spPr bwMode="auto">
            <a:xfrm>
              <a:off x="3936" y="3024"/>
              <a:ext cx="1344" cy="52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</p:grpSp>
      <p:grpSp>
        <p:nvGrpSpPr>
          <p:cNvPr id="86022" name="Group 49"/>
          <p:cNvGrpSpPr>
            <a:grpSpLocks/>
          </p:cNvGrpSpPr>
          <p:nvPr/>
        </p:nvGrpSpPr>
        <p:grpSpPr bwMode="auto">
          <a:xfrm>
            <a:off x="7183438" y="260350"/>
            <a:ext cx="1349375" cy="2628900"/>
            <a:chOff x="4464" y="232"/>
            <a:chExt cx="1008" cy="1928"/>
          </a:xfrm>
        </p:grpSpPr>
        <p:sp>
          <p:nvSpPr>
            <p:cNvPr id="86084" name="Rectangle 50"/>
            <p:cNvSpPr>
              <a:spLocks noChangeArrowheads="1"/>
            </p:cNvSpPr>
            <p:nvPr/>
          </p:nvSpPr>
          <p:spPr bwMode="auto">
            <a:xfrm>
              <a:off x="4464" y="2029"/>
              <a:ext cx="1008" cy="13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085" name="Rectangle 51"/>
            <p:cNvSpPr>
              <a:spLocks noChangeArrowheads="1"/>
            </p:cNvSpPr>
            <p:nvPr/>
          </p:nvSpPr>
          <p:spPr bwMode="auto">
            <a:xfrm>
              <a:off x="4674" y="816"/>
              <a:ext cx="588" cy="121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6086" name="Group 52"/>
            <p:cNvGrpSpPr>
              <a:grpSpLocks/>
            </p:cNvGrpSpPr>
            <p:nvPr/>
          </p:nvGrpSpPr>
          <p:grpSpPr bwMode="auto">
            <a:xfrm>
              <a:off x="4590" y="582"/>
              <a:ext cx="756" cy="1447"/>
              <a:chOff x="3984" y="1344"/>
              <a:chExt cx="864" cy="1104"/>
            </a:xfrm>
          </p:grpSpPr>
          <p:sp>
            <p:nvSpPr>
              <p:cNvPr id="86092" name="Rectangle 53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93" name="Rectangle 54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6087" name="Group 55"/>
            <p:cNvGrpSpPr>
              <a:grpSpLocks/>
            </p:cNvGrpSpPr>
            <p:nvPr/>
          </p:nvGrpSpPr>
          <p:grpSpPr bwMode="auto">
            <a:xfrm>
              <a:off x="4674" y="246"/>
              <a:ext cx="588" cy="570"/>
              <a:chOff x="4080" y="1152"/>
              <a:chExt cx="672" cy="624"/>
            </a:xfrm>
          </p:grpSpPr>
          <p:sp>
            <p:nvSpPr>
              <p:cNvPr id="86090" name="Rectangle 56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91" name="Line 57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088" name="Line 58"/>
            <p:cNvSpPr>
              <a:spLocks noChangeShapeType="1"/>
            </p:cNvSpPr>
            <p:nvPr/>
          </p:nvSpPr>
          <p:spPr bwMode="auto">
            <a:xfrm flipV="1">
              <a:off x="5094" y="232"/>
              <a:ext cx="0" cy="39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6089" name="Rectangle 59"/>
            <p:cNvSpPr>
              <a:spLocks noChangeArrowheads="1"/>
            </p:cNvSpPr>
            <p:nvPr/>
          </p:nvSpPr>
          <p:spPr bwMode="auto">
            <a:xfrm>
              <a:off x="4674" y="1897"/>
              <a:ext cx="588" cy="13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6023" name="Group 60"/>
          <p:cNvGrpSpPr>
            <a:grpSpLocks/>
          </p:cNvGrpSpPr>
          <p:nvPr/>
        </p:nvGrpSpPr>
        <p:grpSpPr bwMode="auto">
          <a:xfrm>
            <a:off x="250825" y="3789363"/>
            <a:ext cx="1389063" cy="2597150"/>
            <a:chOff x="4128" y="912"/>
            <a:chExt cx="1152" cy="2208"/>
          </a:xfrm>
        </p:grpSpPr>
        <p:sp>
          <p:nvSpPr>
            <p:cNvPr id="86075" name="Rectangle 61"/>
            <p:cNvSpPr>
              <a:spLocks noChangeArrowheads="1"/>
            </p:cNvSpPr>
            <p:nvPr/>
          </p:nvSpPr>
          <p:spPr bwMode="auto">
            <a:xfrm>
              <a:off x="4368" y="1536"/>
              <a:ext cx="672" cy="14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>
                  <a:latin typeface="Calibri" pitchFamily="34" charset="0"/>
                </a:rPr>
                <a:t>C</a:t>
              </a:r>
            </a:p>
          </p:txBody>
        </p:sp>
        <p:grpSp>
          <p:nvGrpSpPr>
            <p:cNvPr id="86076" name="Group 62"/>
            <p:cNvGrpSpPr>
              <a:grpSpLocks/>
            </p:cNvGrpSpPr>
            <p:nvPr/>
          </p:nvGrpSpPr>
          <p:grpSpPr bwMode="auto">
            <a:xfrm>
              <a:off x="4272" y="1392"/>
              <a:ext cx="864" cy="1584"/>
              <a:chOff x="3984" y="1344"/>
              <a:chExt cx="864" cy="1104"/>
            </a:xfrm>
          </p:grpSpPr>
          <p:sp>
            <p:nvSpPr>
              <p:cNvPr id="86082" name="Rectangle 63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83" name="Rectangle 64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6077" name="Group 65"/>
            <p:cNvGrpSpPr>
              <a:grpSpLocks/>
            </p:cNvGrpSpPr>
            <p:nvPr/>
          </p:nvGrpSpPr>
          <p:grpSpPr bwMode="auto">
            <a:xfrm>
              <a:off x="4368" y="912"/>
              <a:ext cx="672" cy="624"/>
              <a:chOff x="4080" y="1152"/>
              <a:chExt cx="672" cy="624"/>
            </a:xfrm>
          </p:grpSpPr>
          <p:sp>
            <p:nvSpPr>
              <p:cNvPr id="86080" name="Rectangle 66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81" name="Line 67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078" name="Rectangle 68"/>
            <p:cNvSpPr>
              <a:spLocks noChangeArrowheads="1"/>
            </p:cNvSpPr>
            <p:nvPr/>
          </p:nvSpPr>
          <p:spPr bwMode="auto">
            <a:xfrm>
              <a:off x="4128" y="2976"/>
              <a:ext cx="1152" cy="14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079" name="Rectangle 69"/>
            <p:cNvSpPr>
              <a:spLocks noChangeArrowheads="1"/>
            </p:cNvSpPr>
            <p:nvPr/>
          </p:nvSpPr>
          <p:spPr bwMode="auto">
            <a:xfrm>
              <a:off x="4368" y="2832"/>
              <a:ext cx="672" cy="1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6024" name="Group 70"/>
          <p:cNvGrpSpPr>
            <a:grpSpLocks/>
          </p:cNvGrpSpPr>
          <p:nvPr/>
        </p:nvGrpSpPr>
        <p:grpSpPr bwMode="auto">
          <a:xfrm>
            <a:off x="2051050" y="4365625"/>
            <a:ext cx="1660525" cy="2447925"/>
            <a:chOff x="4368" y="576"/>
            <a:chExt cx="1152" cy="1728"/>
          </a:xfrm>
        </p:grpSpPr>
        <p:sp>
          <p:nvSpPr>
            <p:cNvPr id="86064" name="Rectangle 71"/>
            <p:cNvSpPr>
              <a:spLocks noChangeArrowheads="1"/>
            </p:cNvSpPr>
            <p:nvPr/>
          </p:nvSpPr>
          <p:spPr bwMode="auto">
            <a:xfrm>
              <a:off x="4656" y="1056"/>
              <a:ext cx="576" cy="8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065" name="Rectangle 72"/>
            <p:cNvSpPr>
              <a:spLocks noChangeArrowheads="1"/>
            </p:cNvSpPr>
            <p:nvPr/>
          </p:nvSpPr>
          <p:spPr bwMode="auto">
            <a:xfrm>
              <a:off x="4574" y="672"/>
              <a:ext cx="82" cy="122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066" name="Rectangle 73"/>
            <p:cNvSpPr>
              <a:spLocks noChangeArrowheads="1"/>
            </p:cNvSpPr>
            <p:nvPr/>
          </p:nvSpPr>
          <p:spPr bwMode="auto">
            <a:xfrm>
              <a:off x="5232" y="672"/>
              <a:ext cx="82" cy="122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6067" name="Group 74"/>
            <p:cNvGrpSpPr>
              <a:grpSpLocks/>
            </p:cNvGrpSpPr>
            <p:nvPr/>
          </p:nvGrpSpPr>
          <p:grpSpPr bwMode="auto">
            <a:xfrm>
              <a:off x="4656" y="576"/>
              <a:ext cx="576" cy="482"/>
              <a:chOff x="4080" y="1152"/>
              <a:chExt cx="672" cy="624"/>
            </a:xfrm>
          </p:grpSpPr>
          <p:sp>
            <p:nvSpPr>
              <p:cNvPr id="86073" name="Rectangle 75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74" name="Line 76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068" name="AutoShape 77"/>
            <p:cNvSpPr>
              <a:spLocks noChangeArrowheads="1"/>
            </p:cNvSpPr>
            <p:nvPr/>
          </p:nvSpPr>
          <p:spPr bwMode="auto">
            <a:xfrm>
              <a:off x="4368" y="1896"/>
              <a:ext cx="1152" cy="408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1</a:t>
              </a:r>
            </a:p>
          </p:txBody>
        </p:sp>
        <p:sp>
          <p:nvSpPr>
            <p:cNvPr id="86069" name="Line 78"/>
            <p:cNvSpPr>
              <a:spLocks noChangeShapeType="1"/>
            </p:cNvSpPr>
            <p:nvPr/>
          </p:nvSpPr>
          <p:spPr bwMode="auto">
            <a:xfrm flipV="1">
              <a:off x="5109" y="624"/>
              <a:ext cx="0" cy="2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6070" name="Rectangle 79"/>
            <p:cNvSpPr>
              <a:spLocks noChangeArrowheads="1"/>
            </p:cNvSpPr>
            <p:nvPr/>
          </p:nvSpPr>
          <p:spPr bwMode="auto">
            <a:xfrm>
              <a:off x="4656" y="1785"/>
              <a:ext cx="576" cy="111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071" name="Line 80"/>
            <p:cNvSpPr>
              <a:spLocks noChangeShapeType="1"/>
            </p:cNvSpPr>
            <p:nvPr/>
          </p:nvSpPr>
          <p:spPr bwMode="auto">
            <a:xfrm flipV="1">
              <a:off x="4944" y="1680"/>
              <a:ext cx="0" cy="2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6072" name="Rectangle 81"/>
            <p:cNvSpPr>
              <a:spLocks noChangeArrowheads="1"/>
            </p:cNvSpPr>
            <p:nvPr/>
          </p:nvSpPr>
          <p:spPr bwMode="auto">
            <a:xfrm>
              <a:off x="4800" y="1392"/>
              <a:ext cx="413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i="1">
                  <a:latin typeface="Calibri" pitchFamily="34" charset="0"/>
                </a:rPr>
                <a:t>Q</a:t>
              </a:r>
              <a:r>
                <a:rPr lang="it-IT" sz="2800" i="1" baseline="-25000">
                  <a:latin typeface="Calibri" pitchFamily="34" charset="0"/>
                </a:rPr>
                <a:t>1</a:t>
              </a:r>
            </a:p>
          </p:txBody>
        </p:sp>
      </p:grpSp>
      <p:grpSp>
        <p:nvGrpSpPr>
          <p:cNvPr id="86025" name="Group 82"/>
          <p:cNvGrpSpPr>
            <a:grpSpLocks/>
          </p:cNvGrpSpPr>
          <p:nvPr/>
        </p:nvGrpSpPr>
        <p:grpSpPr bwMode="auto">
          <a:xfrm>
            <a:off x="3924300" y="4510088"/>
            <a:ext cx="1658938" cy="2303462"/>
            <a:chOff x="3936" y="1440"/>
            <a:chExt cx="1344" cy="2112"/>
          </a:xfrm>
        </p:grpSpPr>
        <p:sp>
          <p:nvSpPr>
            <p:cNvPr id="86055" name="Rectangle 83"/>
            <p:cNvSpPr>
              <a:spLocks noChangeArrowheads="1"/>
            </p:cNvSpPr>
            <p:nvPr/>
          </p:nvSpPr>
          <p:spPr bwMode="auto">
            <a:xfrm>
              <a:off x="4272" y="2112"/>
              <a:ext cx="672" cy="9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>
                  <a:latin typeface="Calibri" pitchFamily="34" charset="0"/>
                </a:rPr>
                <a:t>D</a:t>
              </a:r>
            </a:p>
          </p:txBody>
        </p:sp>
        <p:grpSp>
          <p:nvGrpSpPr>
            <p:cNvPr id="86056" name="Group 84"/>
            <p:cNvGrpSpPr>
              <a:grpSpLocks/>
            </p:cNvGrpSpPr>
            <p:nvPr/>
          </p:nvGrpSpPr>
          <p:grpSpPr bwMode="auto">
            <a:xfrm>
              <a:off x="4176" y="1440"/>
              <a:ext cx="864" cy="1584"/>
              <a:chOff x="3984" y="1344"/>
              <a:chExt cx="864" cy="1104"/>
            </a:xfrm>
          </p:grpSpPr>
          <p:sp>
            <p:nvSpPr>
              <p:cNvPr id="86062" name="Rectangle 85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63" name="Rectangle 86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6057" name="Group 87"/>
            <p:cNvGrpSpPr>
              <a:grpSpLocks/>
            </p:cNvGrpSpPr>
            <p:nvPr/>
          </p:nvGrpSpPr>
          <p:grpSpPr bwMode="auto">
            <a:xfrm>
              <a:off x="4272" y="1488"/>
              <a:ext cx="672" cy="624"/>
              <a:chOff x="4080" y="1152"/>
              <a:chExt cx="672" cy="624"/>
            </a:xfrm>
          </p:grpSpPr>
          <p:sp>
            <p:nvSpPr>
              <p:cNvPr id="86060" name="Rectangle 88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61" name="Line 89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058" name="AutoShape 90"/>
            <p:cNvSpPr>
              <a:spLocks noChangeArrowheads="1"/>
            </p:cNvSpPr>
            <p:nvPr/>
          </p:nvSpPr>
          <p:spPr bwMode="auto">
            <a:xfrm>
              <a:off x="3936" y="3024"/>
              <a:ext cx="1344" cy="528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1</a:t>
              </a:r>
            </a:p>
          </p:txBody>
        </p:sp>
        <p:sp>
          <p:nvSpPr>
            <p:cNvPr id="86059" name="Rectangle 91"/>
            <p:cNvSpPr>
              <a:spLocks noChangeArrowheads="1"/>
            </p:cNvSpPr>
            <p:nvPr/>
          </p:nvSpPr>
          <p:spPr bwMode="auto">
            <a:xfrm>
              <a:off x="4272" y="2880"/>
              <a:ext cx="672" cy="1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6026" name="Group 92"/>
          <p:cNvGrpSpPr>
            <a:grpSpLocks/>
          </p:cNvGrpSpPr>
          <p:nvPr/>
        </p:nvGrpSpPr>
        <p:grpSpPr bwMode="auto">
          <a:xfrm>
            <a:off x="5724525" y="4222750"/>
            <a:ext cx="1587500" cy="2208213"/>
            <a:chOff x="4368" y="720"/>
            <a:chExt cx="1152" cy="1632"/>
          </a:xfrm>
        </p:grpSpPr>
        <p:sp>
          <p:nvSpPr>
            <p:cNvPr id="86045" name="Rectangle 93"/>
            <p:cNvSpPr>
              <a:spLocks noChangeArrowheads="1"/>
            </p:cNvSpPr>
            <p:nvPr/>
          </p:nvSpPr>
          <p:spPr bwMode="auto">
            <a:xfrm>
              <a:off x="4368" y="2216"/>
              <a:ext cx="1152" cy="13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6046" name="Line 94"/>
            <p:cNvSpPr>
              <a:spLocks noChangeShapeType="1"/>
            </p:cNvSpPr>
            <p:nvPr/>
          </p:nvSpPr>
          <p:spPr bwMode="auto">
            <a:xfrm flipV="1">
              <a:off x="5088" y="720"/>
              <a:ext cx="0" cy="4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6047" name="Rectangle 95"/>
            <p:cNvSpPr>
              <a:spLocks noChangeArrowheads="1"/>
            </p:cNvSpPr>
            <p:nvPr/>
          </p:nvSpPr>
          <p:spPr bwMode="auto">
            <a:xfrm>
              <a:off x="4608" y="1392"/>
              <a:ext cx="672" cy="82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grpSp>
          <p:nvGrpSpPr>
            <p:cNvPr id="86048" name="Group 96"/>
            <p:cNvGrpSpPr>
              <a:grpSpLocks/>
            </p:cNvGrpSpPr>
            <p:nvPr/>
          </p:nvGrpSpPr>
          <p:grpSpPr bwMode="auto">
            <a:xfrm>
              <a:off x="4512" y="720"/>
              <a:ext cx="864" cy="1496"/>
              <a:chOff x="3984" y="1344"/>
              <a:chExt cx="864" cy="1104"/>
            </a:xfrm>
          </p:grpSpPr>
          <p:sp>
            <p:nvSpPr>
              <p:cNvPr id="86053" name="Rectangle 97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54" name="Rectangle 98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6049" name="Group 99"/>
            <p:cNvGrpSpPr>
              <a:grpSpLocks/>
            </p:cNvGrpSpPr>
            <p:nvPr/>
          </p:nvGrpSpPr>
          <p:grpSpPr bwMode="auto">
            <a:xfrm>
              <a:off x="4608" y="816"/>
              <a:ext cx="672" cy="590"/>
              <a:chOff x="4080" y="1152"/>
              <a:chExt cx="672" cy="624"/>
            </a:xfrm>
          </p:grpSpPr>
          <p:sp>
            <p:nvSpPr>
              <p:cNvPr id="86051" name="Rectangle 100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6052" name="Line 101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6050" name="Rectangle 102"/>
            <p:cNvSpPr>
              <a:spLocks noChangeArrowheads="1"/>
            </p:cNvSpPr>
            <p:nvPr/>
          </p:nvSpPr>
          <p:spPr bwMode="auto">
            <a:xfrm>
              <a:off x="4608" y="2080"/>
              <a:ext cx="672" cy="136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6027" name="Group 103"/>
          <p:cNvGrpSpPr>
            <a:grpSpLocks/>
          </p:cNvGrpSpPr>
          <p:nvPr/>
        </p:nvGrpSpPr>
        <p:grpSpPr bwMode="auto">
          <a:xfrm>
            <a:off x="7489825" y="4365625"/>
            <a:ext cx="1474788" cy="2078038"/>
            <a:chOff x="4368" y="2688"/>
            <a:chExt cx="1200" cy="1536"/>
          </a:xfrm>
        </p:grpSpPr>
        <p:grpSp>
          <p:nvGrpSpPr>
            <p:cNvPr id="86035" name="Group 104"/>
            <p:cNvGrpSpPr>
              <a:grpSpLocks/>
            </p:cNvGrpSpPr>
            <p:nvPr/>
          </p:nvGrpSpPr>
          <p:grpSpPr bwMode="auto">
            <a:xfrm>
              <a:off x="4512" y="2688"/>
              <a:ext cx="912" cy="1392"/>
              <a:chOff x="4224" y="1344"/>
              <a:chExt cx="864" cy="1344"/>
            </a:xfrm>
          </p:grpSpPr>
          <p:sp>
            <p:nvSpPr>
              <p:cNvPr id="86037" name="Rectangle 105"/>
              <p:cNvSpPr>
                <a:spLocks noChangeArrowheads="1"/>
              </p:cNvSpPr>
              <p:nvPr/>
            </p:nvSpPr>
            <p:spPr bwMode="auto">
              <a:xfrm>
                <a:off x="4320" y="2016"/>
                <a:ext cx="672" cy="67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rgbClr val="99CCFF">
                    <a:alpha val="36862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it-IT">
                    <a:latin typeface="Calibri" pitchFamily="34" charset="0"/>
                  </a:rPr>
                  <a:t>A</a:t>
                </a:r>
              </a:p>
            </p:txBody>
          </p:sp>
          <p:grpSp>
            <p:nvGrpSpPr>
              <p:cNvPr id="86038" name="Group 106"/>
              <p:cNvGrpSpPr>
                <a:grpSpLocks/>
              </p:cNvGrpSpPr>
              <p:nvPr/>
            </p:nvGrpSpPr>
            <p:grpSpPr bwMode="auto">
              <a:xfrm>
                <a:off x="4224" y="1344"/>
                <a:ext cx="864" cy="1344"/>
                <a:chOff x="3984" y="1344"/>
                <a:chExt cx="864" cy="1104"/>
              </a:xfrm>
            </p:grpSpPr>
            <p:sp>
              <p:nvSpPr>
                <p:cNvPr id="86043" name="Rectangle 107"/>
                <p:cNvSpPr>
                  <a:spLocks noChangeArrowheads="1"/>
                </p:cNvSpPr>
                <p:nvPr/>
              </p:nvSpPr>
              <p:spPr bwMode="auto">
                <a:xfrm>
                  <a:off x="3984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6044" name="Rectangle 108"/>
                <p:cNvSpPr>
                  <a:spLocks noChangeArrowheads="1"/>
                </p:cNvSpPr>
                <p:nvPr/>
              </p:nvSpPr>
              <p:spPr bwMode="auto">
                <a:xfrm>
                  <a:off x="4752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</p:grpSp>
          <p:grpSp>
            <p:nvGrpSpPr>
              <p:cNvPr id="86039" name="Group 109"/>
              <p:cNvGrpSpPr>
                <a:grpSpLocks/>
              </p:cNvGrpSpPr>
              <p:nvPr/>
            </p:nvGrpSpPr>
            <p:grpSpPr bwMode="auto">
              <a:xfrm>
                <a:off x="4320" y="1392"/>
                <a:ext cx="672" cy="624"/>
                <a:chOff x="4080" y="1152"/>
                <a:chExt cx="672" cy="624"/>
              </a:xfrm>
            </p:grpSpPr>
            <p:sp>
              <p:nvSpPr>
                <p:cNvPr id="86041" name="Rectangle 110"/>
                <p:cNvSpPr>
                  <a:spLocks noChangeArrowheads="1"/>
                </p:cNvSpPr>
                <p:nvPr/>
              </p:nvSpPr>
              <p:spPr bwMode="auto">
                <a:xfrm>
                  <a:off x="4080" y="1680"/>
                  <a:ext cx="672" cy="96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6042" name="Line 111"/>
                <p:cNvSpPr>
                  <a:spLocks noChangeShapeType="1"/>
                </p:cNvSpPr>
                <p:nvPr/>
              </p:nvSpPr>
              <p:spPr bwMode="auto">
                <a:xfrm flipV="1">
                  <a:off x="4416" y="1152"/>
                  <a:ext cx="0" cy="528"/>
                </a:xfrm>
                <a:prstGeom prst="line">
                  <a:avLst/>
                </a:prstGeom>
                <a:noFill/>
                <a:ln w="508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sp>
            <p:nvSpPr>
              <p:cNvPr id="86040" name="Rectangle 112"/>
              <p:cNvSpPr>
                <a:spLocks noChangeArrowheads="1"/>
              </p:cNvSpPr>
              <p:nvPr/>
            </p:nvSpPr>
            <p:spPr bwMode="auto">
              <a:xfrm>
                <a:off x="4320" y="2544"/>
                <a:ext cx="672" cy="144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6036" name="Rectangle 113"/>
            <p:cNvSpPr>
              <a:spLocks noChangeArrowheads="1"/>
            </p:cNvSpPr>
            <p:nvPr/>
          </p:nvSpPr>
          <p:spPr bwMode="auto">
            <a:xfrm>
              <a:off x="4368" y="4080"/>
              <a:ext cx="1200" cy="14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86028" name="Text Box 114"/>
          <p:cNvSpPr txBox="1">
            <a:spLocks noChangeArrowheads="1"/>
          </p:cNvSpPr>
          <p:nvPr/>
        </p:nvSpPr>
        <p:spPr bwMode="auto">
          <a:xfrm>
            <a:off x="3903663" y="65088"/>
            <a:ext cx="1377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Espansione</a:t>
            </a:r>
          </a:p>
          <a:p>
            <a:pPr algn="ctr"/>
            <a:r>
              <a:rPr lang="en-US">
                <a:latin typeface="Calibri" pitchFamily="34" charset="0"/>
              </a:rPr>
              <a:t>isoterma</a:t>
            </a:r>
          </a:p>
        </p:txBody>
      </p:sp>
      <p:sp>
        <p:nvSpPr>
          <p:cNvPr id="86029" name="Text Box 115"/>
          <p:cNvSpPr txBox="1">
            <a:spLocks noChangeArrowheads="1"/>
          </p:cNvSpPr>
          <p:nvPr/>
        </p:nvSpPr>
        <p:spPr bwMode="auto">
          <a:xfrm>
            <a:off x="7235825" y="2859088"/>
            <a:ext cx="1377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Espansione</a:t>
            </a:r>
          </a:p>
          <a:p>
            <a:pPr algn="ctr"/>
            <a:r>
              <a:rPr lang="en-US">
                <a:latin typeface="Calibri" pitchFamily="34" charset="0"/>
              </a:rPr>
              <a:t>adiabatica</a:t>
            </a:r>
          </a:p>
        </p:txBody>
      </p:sp>
      <p:sp>
        <p:nvSpPr>
          <p:cNvPr id="86030" name="Text Box 116"/>
          <p:cNvSpPr txBox="1">
            <a:spLocks noChangeArrowheads="1"/>
          </p:cNvSpPr>
          <p:nvPr/>
        </p:nvSpPr>
        <p:spPr bwMode="auto">
          <a:xfrm>
            <a:off x="2124075" y="3644900"/>
            <a:ext cx="165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Compressione</a:t>
            </a:r>
          </a:p>
          <a:p>
            <a:pPr algn="ctr"/>
            <a:r>
              <a:rPr lang="en-US">
                <a:latin typeface="Calibri" pitchFamily="34" charset="0"/>
              </a:rPr>
              <a:t>isoterma</a:t>
            </a:r>
          </a:p>
        </p:txBody>
      </p:sp>
      <p:sp>
        <p:nvSpPr>
          <p:cNvPr id="86031" name="Text Box 118"/>
          <p:cNvSpPr txBox="1">
            <a:spLocks noChangeArrowheads="1"/>
          </p:cNvSpPr>
          <p:nvPr/>
        </p:nvSpPr>
        <p:spPr bwMode="auto">
          <a:xfrm>
            <a:off x="5724525" y="3573463"/>
            <a:ext cx="165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Compressione</a:t>
            </a:r>
          </a:p>
          <a:p>
            <a:pPr algn="ctr"/>
            <a:r>
              <a:rPr lang="en-US">
                <a:latin typeface="Calibri" pitchFamily="34" charset="0"/>
              </a:rPr>
              <a:t>adiabatica</a:t>
            </a:r>
          </a:p>
        </p:txBody>
      </p:sp>
      <p:sp>
        <p:nvSpPr>
          <p:cNvPr id="86032" name="Text Box 119"/>
          <p:cNvSpPr txBox="1">
            <a:spLocks noChangeArrowheads="1"/>
          </p:cNvSpPr>
          <p:nvPr/>
        </p:nvSpPr>
        <p:spPr bwMode="auto">
          <a:xfrm>
            <a:off x="1116013" y="333375"/>
            <a:ext cx="1479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Stato iniziale</a:t>
            </a:r>
          </a:p>
        </p:txBody>
      </p:sp>
      <p:sp>
        <p:nvSpPr>
          <p:cNvPr id="86033" name="Text Box 120"/>
          <p:cNvSpPr txBox="1">
            <a:spLocks noChangeArrowheads="1"/>
          </p:cNvSpPr>
          <p:nvPr/>
        </p:nvSpPr>
        <p:spPr bwMode="auto">
          <a:xfrm>
            <a:off x="7600950" y="3789363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Stato finale</a:t>
            </a:r>
          </a:p>
        </p:txBody>
      </p:sp>
      <p:sp>
        <p:nvSpPr>
          <p:cNvPr id="35858" name="Segnaposto numero diapositiva 117"/>
          <p:cNvSpPr>
            <a:spLocks noGrp="1"/>
          </p:cNvSpPr>
          <p:nvPr>
            <p:ph type="sldNum" sz="quarter" idx="12"/>
          </p:nvPr>
        </p:nvSpPr>
        <p:spPr>
          <a:xfrm>
            <a:off x="7239000" y="6581775"/>
            <a:ext cx="1905000" cy="276225"/>
          </a:xfrm>
        </p:spPr>
        <p:txBody>
          <a:bodyPr/>
          <a:lstStyle/>
          <a:p>
            <a:pPr>
              <a:defRPr/>
            </a:pPr>
            <a:fld id="{F5584B03-7867-417B-BBAC-57B6B278674B}" type="slidenum">
              <a:rPr lang="it-IT"/>
              <a:pPr>
                <a:defRPr/>
              </a:pPr>
              <a:t>10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5334000" cy="1143000"/>
          </a:xfrm>
        </p:spPr>
        <p:txBody>
          <a:bodyPr/>
          <a:lstStyle/>
          <a:p>
            <a:r>
              <a:rPr lang="it-IT" smtClean="0"/>
              <a:t>Macchina di Carnot</a:t>
            </a:r>
          </a:p>
        </p:txBody>
      </p:sp>
      <p:sp>
        <p:nvSpPr>
          <p:cNvPr id="8704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62000" y="2133600"/>
            <a:ext cx="5754688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600" smtClean="0"/>
              <a:t>Inizialmente il fluido sia nello stato </a:t>
            </a:r>
            <a:r>
              <a:rPr lang="it-IT" sz="2600" i="1" smtClean="0"/>
              <a:t>A</a:t>
            </a:r>
            <a:r>
              <a:rPr lang="it-IT" sz="2600" smtClean="0"/>
              <a:t>, individuato dalla temperatura </a:t>
            </a:r>
            <a:r>
              <a:rPr lang="it-IT" sz="2600" i="1" smtClean="0"/>
              <a:t>T</a:t>
            </a:r>
            <a:r>
              <a:rPr lang="it-IT" sz="2600" i="1" baseline="-25000" smtClean="0"/>
              <a:t>2</a:t>
            </a:r>
            <a:r>
              <a:rPr lang="it-IT" sz="2600" smtClean="0"/>
              <a:t> e da altre opportune coordinate termodinamiche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Togliamo la base isolante e poniamo il cilindro in contatto termico con la sorgente calda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A pistone bloccato, tra fluido e sorgente non avviene scambio di calore (le temperature sono uguali)</a:t>
            </a: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</p:txBody>
      </p:sp>
      <p:grpSp>
        <p:nvGrpSpPr>
          <p:cNvPr id="87044" name="Group 1053"/>
          <p:cNvGrpSpPr>
            <a:grpSpLocks/>
          </p:cNvGrpSpPr>
          <p:nvPr/>
        </p:nvGrpSpPr>
        <p:grpSpPr bwMode="auto">
          <a:xfrm>
            <a:off x="6934200" y="685800"/>
            <a:ext cx="1676400" cy="2362200"/>
            <a:chOff x="4128" y="1728"/>
            <a:chExt cx="1056" cy="1488"/>
          </a:xfrm>
        </p:grpSpPr>
        <p:grpSp>
          <p:nvGrpSpPr>
            <p:cNvPr id="87057" name="Group 1042"/>
            <p:cNvGrpSpPr>
              <a:grpSpLocks/>
            </p:cNvGrpSpPr>
            <p:nvPr/>
          </p:nvGrpSpPr>
          <p:grpSpPr bwMode="auto">
            <a:xfrm>
              <a:off x="4224" y="1728"/>
              <a:ext cx="864" cy="1344"/>
              <a:chOff x="4224" y="1344"/>
              <a:chExt cx="864" cy="1344"/>
            </a:xfrm>
          </p:grpSpPr>
          <p:sp>
            <p:nvSpPr>
              <p:cNvPr id="87059" name="Rectangle 1035"/>
              <p:cNvSpPr>
                <a:spLocks noChangeArrowheads="1"/>
              </p:cNvSpPr>
              <p:nvPr/>
            </p:nvSpPr>
            <p:spPr bwMode="auto">
              <a:xfrm>
                <a:off x="4320" y="2016"/>
                <a:ext cx="672" cy="67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rgbClr val="99CCFF">
                    <a:alpha val="36862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it-IT">
                    <a:latin typeface="Calibri" pitchFamily="34" charset="0"/>
                  </a:rPr>
                  <a:t>A</a:t>
                </a:r>
              </a:p>
            </p:txBody>
          </p:sp>
          <p:grpSp>
            <p:nvGrpSpPr>
              <p:cNvPr id="87060" name="Group 1036"/>
              <p:cNvGrpSpPr>
                <a:grpSpLocks/>
              </p:cNvGrpSpPr>
              <p:nvPr/>
            </p:nvGrpSpPr>
            <p:grpSpPr bwMode="auto">
              <a:xfrm>
                <a:off x="4224" y="1344"/>
                <a:ext cx="864" cy="1344"/>
                <a:chOff x="3984" y="1344"/>
                <a:chExt cx="864" cy="1104"/>
              </a:xfrm>
            </p:grpSpPr>
            <p:sp>
              <p:nvSpPr>
                <p:cNvPr id="87065" name="Rectangle 1030"/>
                <p:cNvSpPr>
                  <a:spLocks noChangeArrowheads="1"/>
                </p:cNvSpPr>
                <p:nvPr/>
              </p:nvSpPr>
              <p:spPr bwMode="auto">
                <a:xfrm>
                  <a:off x="3984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7066" name="Rectangle 1031"/>
                <p:cNvSpPr>
                  <a:spLocks noChangeArrowheads="1"/>
                </p:cNvSpPr>
                <p:nvPr/>
              </p:nvSpPr>
              <p:spPr bwMode="auto">
                <a:xfrm>
                  <a:off x="4752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</p:grpSp>
          <p:grpSp>
            <p:nvGrpSpPr>
              <p:cNvPr id="87061" name="Group 1039"/>
              <p:cNvGrpSpPr>
                <a:grpSpLocks/>
              </p:cNvGrpSpPr>
              <p:nvPr/>
            </p:nvGrpSpPr>
            <p:grpSpPr bwMode="auto">
              <a:xfrm>
                <a:off x="4320" y="1392"/>
                <a:ext cx="672" cy="624"/>
                <a:chOff x="4080" y="1152"/>
                <a:chExt cx="672" cy="624"/>
              </a:xfrm>
            </p:grpSpPr>
            <p:sp>
              <p:nvSpPr>
                <p:cNvPr id="87063" name="Rectangle 1033"/>
                <p:cNvSpPr>
                  <a:spLocks noChangeArrowheads="1"/>
                </p:cNvSpPr>
                <p:nvPr/>
              </p:nvSpPr>
              <p:spPr bwMode="auto">
                <a:xfrm>
                  <a:off x="4080" y="1680"/>
                  <a:ext cx="672" cy="96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7064" name="Line 1034"/>
                <p:cNvSpPr>
                  <a:spLocks noChangeShapeType="1"/>
                </p:cNvSpPr>
                <p:nvPr/>
              </p:nvSpPr>
              <p:spPr bwMode="auto">
                <a:xfrm flipV="1">
                  <a:off x="4416" y="1152"/>
                  <a:ext cx="0" cy="528"/>
                </a:xfrm>
                <a:prstGeom prst="line">
                  <a:avLst/>
                </a:prstGeom>
                <a:noFill/>
                <a:ln w="508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sp>
            <p:nvSpPr>
              <p:cNvPr id="87062" name="Rectangle 1041"/>
              <p:cNvSpPr>
                <a:spLocks noChangeArrowheads="1"/>
              </p:cNvSpPr>
              <p:nvPr/>
            </p:nvSpPr>
            <p:spPr bwMode="auto">
              <a:xfrm>
                <a:off x="4320" y="2544"/>
                <a:ext cx="672" cy="144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7058" name="Rectangle 1052"/>
            <p:cNvSpPr>
              <a:spLocks noChangeArrowheads="1"/>
            </p:cNvSpPr>
            <p:nvPr/>
          </p:nvSpPr>
          <p:spPr bwMode="auto">
            <a:xfrm>
              <a:off x="4128" y="3072"/>
              <a:ext cx="1056" cy="14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7045" name="Group 1066"/>
          <p:cNvGrpSpPr>
            <a:grpSpLocks/>
          </p:cNvGrpSpPr>
          <p:nvPr/>
        </p:nvGrpSpPr>
        <p:grpSpPr bwMode="auto">
          <a:xfrm>
            <a:off x="6934200" y="3352800"/>
            <a:ext cx="1676400" cy="2876550"/>
            <a:chOff x="4368" y="2112"/>
            <a:chExt cx="1056" cy="1812"/>
          </a:xfrm>
        </p:grpSpPr>
        <p:grpSp>
          <p:nvGrpSpPr>
            <p:cNvPr id="87047" name="Group 1055"/>
            <p:cNvGrpSpPr>
              <a:grpSpLocks/>
            </p:cNvGrpSpPr>
            <p:nvPr/>
          </p:nvGrpSpPr>
          <p:grpSpPr bwMode="auto">
            <a:xfrm>
              <a:off x="4464" y="2112"/>
              <a:ext cx="864" cy="1344"/>
              <a:chOff x="4224" y="1344"/>
              <a:chExt cx="864" cy="1344"/>
            </a:xfrm>
          </p:grpSpPr>
          <p:sp>
            <p:nvSpPr>
              <p:cNvPr id="87049" name="Rectangle 1056"/>
              <p:cNvSpPr>
                <a:spLocks noChangeArrowheads="1"/>
              </p:cNvSpPr>
              <p:nvPr/>
            </p:nvSpPr>
            <p:spPr bwMode="auto">
              <a:xfrm>
                <a:off x="4320" y="2016"/>
                <a:ext cx="672" cy="67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rgbClr val="99CCFF">
                    <a:alpha val="36862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it-IT">
                    <a:latin typeface="Calibri" pitchFamily="34" charset="0"/>
                  </a:rPr>
                  <a:t>A</a:t>
                </a:r>
              </a:p>
            </p:txBody>
          </p:sp>
          <p:grpSp>
            <p:nvGrpSpPr>
              <p:cNvPr id="87050" name="Group 1057"/>
              <p:cNvGrpSpPr>
                <a:grpSpLocks/>
              </p:cNvGrpSpPr>
              <p:nvPr/>
            </p:nvGrpSpPr>
            <p:grpSpPr bwMode="auto">
              <a:xfrm>
                <a:off x="4224" y="1344"/>
                <a:ext cx="864" cy="1344"/>
                <a:chOff x="3984" y="1344"/>
                <a:chExt cx="864" cy="1104"/>
              </a:xfrm>
            </p:grpSpPr>
            <p:sp>
              <p:nvSpPr>
                <p:cNvPr id="87055" name="Rectangle 1058"/>
                <p:cNvSpPr>
                  <a:spLocks noChangeArrowheads="1"/>
                </p:cNvSpPr>
                <p:nvPr/>
              </p:nvSpPr>
              <p:spPr bwMode="auto">
                <a:xfrm>
                  <a:off x="3984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7056" name="Rectangle 1059"/>
                <p:cNvSpPr>
                  <a:spLocks noChangeArrowheads="1"/>
                </p:cNvSpPr>
                <p:nvPr/>
              </p:nvSpPr>
              <p:spPr bwMode="auto">
                <a:xfrm>
                  <a:off x="4752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</p:grpSp>
          <p:grpSp>
            <p:nvGrpSpPr>
              <p:cNvPr id="87051" name="Group 1060"/>
              <p:cNvGrpSpPr>
                <a:grpSpLocks/>
              </p:cNvGrpSpPr>
              <p:nvPr/>
            </p:nvGrpSpPr>
            <p:grpSpPr bwMode="auto">
              <a:xfrm>
                <a:off x="4320" y="1392"/>
                <a:ext cx="672" cy="624"/>
                <a:chOff x="4080" y="1152"/>
                <a:chExt cx="672" cy="624"/>
              </a:xfrm>
            </p:grpSpPr>
            <p:sp>
              <p:nvSpPr>
                <p:cNvPr id="87053" name="Rectangle 1061"/>
                <p:cNvSpPr>
                  <a:spLocks noChangeArrowheads="1"/>
                </p:cNvSpPr>
                <p:nvPr/>
              </p:nvSpPr>
              <p:spPr bwMode="auto">
                <a:xfrm>
                  <a:off x="4080" y="1680"/>
                  <a:ext cx="672" cy="96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87054" name="Line 1062"/>
                <p:cNvSpPr>
                  <a:spLocks noChangeShapeType="1"/>
                </p:cNvSpPr>
                <p:nvPr/>
              </p:nvSpPr>
              <p:spPr bwMode="auto">
                <a:xfrm flipV="1">
                  <a:off x="4416" y="1152"/>
                  <a:ext cx="0" cy="528"/>
                </a:xfrm>
                <a:prstGeom prst="line">
                  <a:avLst/>
                </a:prstGeom>
                <a:noFill/>
                <a:ln w="508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sp>
            <p:nvSpPr>
              <p:cNvPr id="87052" name="Rectangle 1063"/>
              <p:cNvSpPr>
                <a:spLocks noChangeArrowheads="1"/>
              </p:cNvSpPr>
              <p:nvPr/>
            </p:nvSpPr>
            <p:spPr bwMode="auto">
              <a:xfrm>
                <a:off x="4320" y="2544"/>
                <a:ext cx="672" cy="144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7048" name="AutoShape 1065"/>
            <p:cNvSpPr>
              <a:spLocks noChangeArrowheads="1"/>
            </p:cNvSpPr>
            <p:nvPr/>
          </p:nvSpPr>
          <p:spPr bwMode="auto">
            <a:xfrm>
              <a:off x="4368" y="3456"/>
              <a:ext cx="1056" cy="46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</p:grpSp>
      <p:sp>
        <p:nvSpPr>
          <p:cNvPr id="36870" name="Segnaposto numero diapositiva 25"/>
          <p:cNvSpPr>
            <a:spLocks noGrp="1"/>
          </p:cNvSpPr>
          <p:nvPr>
            <p:ph type="sldNum" sz="quarter" idx="12"/>
          </p:nvPr>
        </p:nvSpPr>
        <p:spPr>
          <a:xfrm>
            <a:off x="7019925" y="6400800"/>
            <a:ext cx="1905000" cy="457200"/>
          </a:xfrm>
        </p:spPr>
        <p:txBody>
          <a:bodyPr/>
          <a:lstStyle/>
          <a:p>
            <a:pPr>
              <a:defRPr/>
            </a:pPr>
            <a:fld id="{937EF254-003A-4264-9C54-3A1D8DC0FD61}" type="slidenum">
              <a:rPr lang="it-IT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57912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mtClean="0"/>
              <a:t>Macchina di Carnot</a:t>
            </a:r>
            <a:br>
              <a:rPr lang="it-IT" smtClean="0"/>
            </a:br>
            <a:r>
              <a:rPr lang="it-IT" sz="2500" smtClean="0"/>
              <a:t>1) espansione isoterma</a:t>
            </a:r>
            <a:r>
              <a:rPr lang="it-IT" smtClean="0"/>
              <a:t> </a:t>
            </a:r>
          </a:p>
        </p:txBody>
      </p:sp>
      <p:sp>
        <p:nvSpPr>
          <p:cNvPr id="8806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486400" cy="4419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600" smtClean="0"/>
              <a:t>Se facciamo espandere il fluido in modo reversibile, mantenendo il contatto con la sorgente calda, il fluido compie un’espansione isoterma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Durante questa espansione il fluido assorbe il calore </a:t>
            </a:r>
            <a:r>
              <a:rPr lang="it-IT" sz="2600" i="1" smtClean="0"/>
              <a:t>Q</a:t>
            </a:r>
            <a:r>
              <a:rPr lang="it-IT" sz="2600" i="1" baseline="-25000" smtClean="0"/>
              <a:t>2</a:t>
            </a:r>
            <a:r>
              <a:rPr lang="it-IT" sz="2600" smtClean="0"/>
              <a:t> dalla sorgente calda (a temperatura costante </a:t>
            </a:r>
            <a:r>
              <a:rPr lang="it-IT" sz="2600" i="1" smtClean="0"/>
              <a:t>T</a:t>
            </a:r>
            <a:r>
              <a:rPr lang="it-IT" sz="2600" i="1" baseline="-25000" smtClean="0"/>
              <a:t>2</a:t>
            </a:r>
            <a:r>
              <a:rPr lang="it-IT" sz="2600" smtClean="0"/>
              <a:t>)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Ad un certo punto interrompiamo l’espansione e sia </a:t>
            </a:r>
            <a:r>
              <a:rPr lang="it-IT" sz="2600" i="1" smtClean="0"/>
              <a:t>B</a:t>
            </a:r>
            <a:r>
              <a:rPr lang="it-IT" sz="2600" smtClean="0"/>
              <a:t> lo stato del sistema</a:t>
            </a:r>
          </a:p>
        </p:txBody>
      </p:sp>
      <p:grpSp>
        <p:nvGrpSpPr>
          <p:cNvPr id="88068" name="Group 30"/>
          <p:cNvGrpSpPr>
            <a:grpSpLocks/>
          </p:cNvGrpSpPr>
          <p:nvPr/>
        </p:nvGrpSpPr>
        <p:grpSpPr bwMode="auto">
          <a:xfrm>
            <a:off x="6858000" y="188913"/>
            <a:ext cx="1676400" cy="2971800"/>
            <a:chOff x="4320" y="192"/>
            <a:chExt cx="1056" cy="1872"/>
          </a:xfrm>
        </p:grpSpPr>
        <p:sp>
          <p:nvSpPr>
            <p:cNvPr id="88080" name="Rectangle 2"/>
            <p:cNvSpPr>
              <a:spLocks noChangeArrowheads="1"/>
            </p:cNvSpPr>
            <p:nvPr/>
          </p:nvSpPr>
          <p:spPr bwMode="auto">
            <a:xfrm>
              <a:off x="4584" y="788"/>
              <a:ext cx="528" cy="80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8081" name="Rectangle 16"/>
            <p:cNvSpPr>
              <a:spLocks noChangeArrowheads="1"/>
            </p:cNvSpPr>
            <p:nvPr/>
          </p:nvSpPr>
          <p:spPr bwMode="auto">
            <a:xfrm>
              <a:off x="4584" y="1468"/>
              <a:ext cx="528" cy="12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8082" name="Group 5"/>
            <p:cNvGrpSpPr>
              <a:grpSpLocks/>
            </p:cNvGrpSpPr>
            <p:nvPr/>
          </p:nvGrpSpPr>
          <p:grpSpPr bwMode="auto">
            <a:xfrm>
              <a:off x="4509" y="192"/>
              <a:ext cx="678" cy="1404"/>
              <a:chOff x="3984" y="1344"/>
              <a:chExt cx="864" cy="1104"/>
            </a:xfrm>
          </p:grpSpPr>
          <p:sp>
            <p:nvSpPr>
              <p:cNvPr id="88090" name="Rectangle 6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8091" name="Rectangle 7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8083" name="Group 12"/>
            <p:cNvGrpSpPr>
              <a:grpSpLocks/>
            </p:cNvGrpSpPr>
            <p:nvPr/>
          </p:nvGrpSpPr>
          <p:grpSpPr bwMode="auto">
            <a:xfrm>
              <a:off x="4584" y="235"/>
              <a:ext cx="528" cy="553"/>
              <a:chOff x="4080" y="1152"/>
              <a:chExt cx="672" cy="624"/>
            </a:xfrm>
          </p:grpSpPr>
          <p:sp>
            <p:nvSpPr>
              <p:cNvPr id="88088" name="Rectangle 9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8089" name="Line 10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8084" name="AutoShape 11"/>
            <p:cNvSpPr>
              <a:spLocks noChangeArrowheads="1"/>
            </p:cNvSpPr>
            <p:nvPr/>
          </p:nvSpPr>
          <p:spPr bwMode="auto">
            <a:xfrm>
              <a:off x="4320" y="1596"/>
              <a:ext cx="1056" cy="46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  <p:sp>
          <p:nvSpPr>
            <p:cNvPr id="88085" name="Line 13"/>
            <p:cNvSpPr>
              <a:spLocks noChangeShapeType="1"/>
            </p:cNvSpPr>
            <p:nvPr/>
          </p:nvSpPr>
          <p:spPr bwMode="auto">
            <a:xfrm flipV="1">
              <a:off x="4999" y="277"/>
              <a:ext cx="0" cy="3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8086" name="Line 14"/>
            <p:cNvSpPr>
              <a:spLocks noChangeShapeType="1"/>
            </p:cNvSpPr>
            <p:nvPr/>
          </p:nvSpPr>
          <p:spPr bwMode="auto">
            <a:xfrm flipV="1">
              <a:off x="4848" y="1383"/>
              <a:ext cx="0" cy="2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8087" name="Rectangle 15"/>
            <p:cNvSpPr>
              <a:spLocks noChangeArrowheads="1"/>
            </p:cNvSpPr>
            <p:nvPr/>
          </p:nvSpPr>
          <p:spPr bwMode="auto">
            <a:xfrm>
              <a:off x="4704" y="1104"/>
              <a:ext cx="37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i="1">
                  <a:latin typeface="Calibri" pitchFamily="34" charset="0"/>
                </a:rPr>
                <a:t>Q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</p:grpSp>
      <p:grpSp>
        <p:nvGrpSpPr>
          <p:cNvPr id="88069" name="Group 19"/>
          <p:cNvGrpSpPr>
            <a:grpSpLocks/>
          </p:cNvGrpSpPr>
          <p:nvPr/>
        </p:nvGrpSpPr>
        <p:grpSpPr bwMode="auto">
          <a:xfrm>
            <a:off x="6858000" y="3389313"/>
            <a:ext cx="1752600" cy="3124200"/>
            <a:chOff x="3936" y="1296"/>
            <a:chExt cx="1344" cy="2256"/>
          </a:xfrm>
        </p:grpSpPr>
        <p:sp>
          <p:nvSpPr>
            <p:cNvPr id="88071" name="Rectangle 20"/>
            <p:cNvSpPr>
              <a:spLocks noChangeArrowheads="1"/>
            </p:cNvSpPr>
            <p:nvPr/>
          </p:nvSpPr>
          <p:spPr bwMode="auto">
            <a:xfrm>
              <a:off x="4272" y="1920"/>
              <a:ext cx="672" cy="110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>
                  <a:latin typeface="Calibri" pitchFamily="34" charset="0"/>
                </a:rPr>
                <a:t>B</a:t>
              </a:r>
            </a:p>
          </p:txBody>
        </p:sp>
        <p:grpSp>
          <p:nvGrpSpPr>
            <p:cNvPr id="88072" name="Group 21"/>
            <p:cNvGrpSpPr>
              <a:grpSpLocks/>
            </p:cNvGrpSpPr>
            <p:nvPr/>
          </p:nvGrpSpPr>
          <p:grpSpPr bwMode="auto">
            <a:xfrm>
              <a:off x="4176" y="1440"/>
              <a:ext cx="864" cy="1584"/>
              <a:chOff x="3984" y="1344"/>
              <a:chExt cx="864" cy="1104"/>
            </a:xfrm>
          </p:grpSpPr>
          <p:sp>
            <p:nvSpPr>
              <p:cNvPr id="88078" name="Rectangle 22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8079" name="Rectangle 23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88073" name="Rectangle 24"/>
            <p:cNvSpPr>
              <a:spLocks noChangeArrowheads="1"/>
            </p:cNvSpPr>
            <p:nvPr/>
          </p:nvSpPr>
          <p:spPr bwMode="auto">
            <a:xfrm>
              <a:off x="4272" y="2880"/>
              <a:ext cx="672" cy="1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8074" name="Group 25"/>
            <p:cNvGrpSpPr>
              <a:grpSpLocks/>
            </p:cNvGrpSpPr>
            <p:nvPr/>
          </p:nvGrpSpPr>
          <p:grpSpPr bwMode="auto">
            <a:xfrm>
              <a:off x="4272" y="1296"/>
              <a:ext cx="672" cy="624"/>
              <a:chOff x="4080" y="1152"/>
              <a:chExt cx="672" cy="624"/>
            </a:xfrm>
          </p:grpSpPr>
          <p:sp>
            <p:nvSpPr>
              <p:cNvPr id="88076" name="Rectangle 26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8077" name="Line 27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8075" name="AutoShape 28"/>
            <p:cNvSpPr>
              <a:spLocks noChangeArrowheads="1"/>
            </p:cNvSpPr>
            <p:nvPr/>
          </p:nvSpPr>
          <p:spPr bwMode="auto">
            <a:xfrm>
              <a:off x="3936" y="3024"/>
              <a:ext cx="1344" cy="52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2</a:t>
              </a:r>
            </a:p>
          </p:txBody>
        </p:sp>
      </p:grpSp>
      <p:sp>
        <p:nvSpPr>
          <p:cNvPr id="37894" name="Segnaposto numero diapositiva 26"/>
          <p:cNvSpPr>
            <a:spLocks noGrp="1"/>
          </p:cNvSpPr>
          <p:nvPr>
            <p:ph type="sldNum" sz="quarter" idx="12"/>
          </p:nvPr>
        </p:nvSpPr>
        <p:spPr>
          <a:xfrm>
            <a:off x="7239000" y="6581775"/>
            <a:ext cx="1905000" cy="276225"/>
          </a:xfrm>
        </p:spPr>
        <p:txBody>
          <a:bodyPr/>
          <a:lstStyle/>
          <a:p>
            <a:pPr>
              <a:defRPr/>
            </a:pPr>
            <a:fld id="{3F6F680D-1D6B-4125-8E16-33F46DCC0912}" type="slidenum">
              <a:rPr lang="it-IT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di Carnot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46482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Nell’espansione isoterma AB, il lavoro compiuto è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Siccome su un’isoterma l’energia interna di un gas ideale non varia, il calore assorbito dalla sorgente calda è, per il 1° principio,</a:t>
            </a:r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1849438" y="2640013"/>
          <a:ext cx="299561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Equazione" r:id="rId3" imgW="1371600" imgH="431640" progId="Equation.3">
                  <p:embed/>
                </p:oleObj>
              </mc:Choice>
              <mc:Fallback>
                <p:oleObj name="Equazione" r:id="rId3" imgW="137160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9438" y="2640013"/>
                        <a:ext cx="299561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5"/>
          <p:cNvGraphicFramePr>
            <a:graphicFrameLocks noChangeAspect="1"/>
          </p:cNvGraphicFramePr>
          <p:nvPr/>
        </p:nvGraphicFramePr>
        <p:xfrm>
          <a:off x="2901950" y="5762625"/>
          <a:ext cx="1192213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zione" r:id="rId5" imgW="546100" imgH="177800" progId="Equation.3">
                  <p:embed/>
                </p:oleObj>
              </mc:Choice>
              <mc:Fallback>
                <p:oleObj name="Equazione" r:id="rId5" imgW="546100" imgH="177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1950" y="5762625"/>
                        <a:ext cx="1192213" cy="388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5241925" y="2562225"/>
            <a:ext cx="3706813" cy="3152775"/>
            <a:chOff x="3302" y="1134"/>
            <a:chExt cx="2335" cy="1986"/>
          </a:xfrm>
        </p:grpSpPr>
        <p:grpSp>
          <p:nvGrpSpPr>
            <p:cNvPr id="4104" name="Group 7"/>
            <p:cNvGrpSpPr>
              <a:grpSpLocks/>
            </p:cNvGrpSpPr>
            <p:nvPr/>
          </p:nvGrpSpPr>
          <p:grpSpPr bwMode="auto">
            <a:xfrm>
              <a:off x="3302" y="1134"/>
              <a:ext cx="2335" cy="1986"/>
              <a:chOff x="3302" y="1134"/>
              <a:chExt cx="2335" cy="1986"/>
            </a:xfrm>
          </p:grpSpPr>
          <p:sp>
            <p:nvSpPr>
              <p:cNvPr id="4117" name="Line 8"/>
              <p:cNvSpPr>
                <a:spLocks noChangeShapeType="1"/>
              </p:cNvSpPr>
              <p:nvPr/>
            </p:nvSpPr>
            <p:spPr bwMode="auto">
              <a:xfrm flipV="1">
                <a:off x="3600" y="1152"/>
                <a:ext cx="0" cy="16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118" name="Line 9"/>
              <p:cNvSpPr>
                <a:spLocks noChangeShapeType="1"/>
              </p:cNvSpPr>
              <p:nvPr/>
            </p:nvSpPr>
            <p:spPr bwMode="auto">
              <a:xfrm>
                <a:off x="3600" y="2832"/>
                <a:ext cx="19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119" name="Text Box 10"/>
              <p:cNvSpPr txBox="1">
                <a:spLocks noChangeArrowheads="1"/>
              </p:cNvSpPr>
              <p:nvPr/>
            </p:nvSpPr>
            <p:spPr bwMode="auto">
              <a:xfrm>
                <a:off x="3302" y="113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4120" name="Text Box 11"/>
              <p:cNvSpPr txBox="1">
                <a:spLocks noChangeArrowheads="1"/>
              </p:cNvSpPr>
              <p:nvPr/>
            </p:nvSpPr>
            <p:spPr bwMode="auto">
              <a:xfrm>
                <a:off x="5393" y="283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4105" name="Freeform 12"/>
            <p:cNvSpPr>
              <a:spLocks/>
            </p:cNvSpPr>
            <p:nvPr/>
          </p:nvSpPr>
          <p:spPr bwMode="auto">
            <a:xfrm>
              <a:off x="3792" y="1296"/>
              <a:ext cx="1584" cy="1296"/>
            </a:xfrm>
            <a:custGeom>
              <a:avLst/>
              <a:gdLst>
                <a:gd name="T0" fmla="*/ 0 w 1584"/>
                <a:gd name="T1" fmla="*/ 0 h 1296"/>
                <a:gd name="T2" fmla="*/ 48 w 1584"/>
                <a:gd name="T3" fmla="*/ 288 h 1296"/>
                <a:gd name="T4" fmla="*/ 144 w 1584"/>
                <a:gd name="T5" fmla="*/ 576 h 1296"/>
                <a:gd name="T6" fmla="*/ 384 w 1584"/>
                <a:gd name="T7" fmla="*/ 864 h 1296"/>
                <a:gd name="T8" fmla="*/ 720 w 1584"/>
                <a:gd name="T9" fmla="*/ 1104 h 1296"/>
                <a:gd name="T10" fmla="*/ 1200 w 1584"/>
                <a:gd name="T11" fmla="*/ 1248 h 1296"/>
                <a:gd name="T12" fmla="*/ 1584 w 1584"/>
                <a:gd name="T13" fmla="*/ 1296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06" name="Freeform 13"/>
            <p:cNvSpPr>
              <a:spLocks/>
            </p:cNvSpPr>
            <p:nvPr/>
          </p:nvSpPr>
          <p:spPr bwMode="auto">
            <a:xfrm>
              <a:off x="3696" y="1728"/>
              <a:ext cx="1200" cy="1008"/>
            </a:xfrm>
            <a:custGeom>
              <a:avLst/>
              <a:gdLst>
                <a:gd name="T0" fmla="*/ 0 w 1584"/>
                <a:gd name="T1" fmla="*/ 0 h 1296"/>
                <a:gd name="T2" fmla="*/ 15 w 1584"/>
                <a:gd name="T3" fmla="*/ 105 h 1296"/>
                <a:gd name="T4" fmla="*/ 48 w 1584"/>
                <a:gd name="T5" fmla="*/ 211 h 1296"/>
                <a:gd name="T6" fmla="*/ 127 w 1584"/>
                <a:gd name="T7" fmla="*/ 317 h 1296"/>
                <a:gd name="T8" fmla="*/ 237 w 1584"/>
                <a:gd name="T9" fmla="*/ 404 h 1296"/>
                <a:gd name="T10" fmla="*/ 395 w 1584"/>
                <a:gd name="T11" fmla="*/ 457 h 1296"/>
                <a:gd name="T12" fmla="*/ 522 w 1584"/>
                <a:gd name="T13" fmla="*/ 474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07" name="Freeform 14"/>
            <p:cNvSpPr>
              <a:spLocks/>
            </p:cNvSpPr>
            <p:nvPr/>
          </p:nvSpPr>
          <p:spPr bwMode="auto">
            <a:xfrm>
              <a:off x="3840" y="1296"/>
              <a:ext cx="576" cy="1488"/>
            </a:xfrm>
            <a:custGeom>
              <a:avLst/>
              <a:gdLst>
                <a:gd name="T0" fmla="*/ 0 w 576"/>
                <a:gd name="T1" fmla="*/ 0 h 1344"/>
                <a:gd name="T2" fmla="*/ 48 w 576"/>
                <a:gd name="T3" fmla="*/ 577 h 1344"/>
                <a:gd name="T4" fmla="*/ 96 w 576"/>
                <a:gd name="T5" fmla="*/ 1010 h 1344"/>
                <a:gd name="T6" fmla="*/ 192 w 576"/>
                <a:gd name="T7" fmla="*/ 1443 h 1344"/>
                <a:gd name="T8" fmla="*/ 336 w 576"/>
                <a:gd name="T9" fmla="*/ 1875 h 1344"/>
                <a:gd name="T10" fmla="*/ 576 w 576"/>
                <a:gd name="T11" fmla="*/ 2018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08" name="Freeform 15"/>
            <p:cNvSpPr>
              <a:spLocks/>
            </p:cNvSpPr>
            <p:nvPr/>
          </p:nvSpPr>
          <p:spPr bwMode="auto">
            <a:xfrm>
              <a:off x="4224" y="1248"/>
              <a:ext cx="720" cy="1536"/>
            </a:xfrm>
            <a:custGeom>
              <a:avLst/>
              <a:gdLst>
                <a:gd name="T0" fmla="*/ 0 w 576"/>
                <a:gd name="T1" fmla="*/ 0 h 1344"/>
                <a:gd name="T2" fmla="*/ 117 w 576"/>
                <a:gd name="T3" fmla="*/ 656 h 1344"/>
                <a:gd name="T4" fmla="*/ 234 w 576"/>
                <a:gd name="T5" fmla="*/ 1146 h 1344"/>
                <a:gd name="T6" fmla="*/ 469 w 576"/>
                <a:gd name="T7" fmla="*/ 1638 h 1344"/>
                <a:gd name="T8" fmla="*/ 820 w 576"/>
                <a:gd name="T9" fmla="*/ 2129 h 1344"/>
                <a:gd name="T10" fmla="*/ 1406 w 576"/>
                <a:gd name="T11" fmla="*/ 2293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09" name="Rectangle 16"/>
            <p:cNvSpPr>
              <a:spLocks noChangeArrowheads="1"/>
            </p:cNvSpPr>
            <p:nvPr/>
          </p:nvSpPr>
          <p:spPr bwMode="auto">
            <a:xfrm>
              <a:off x="4848" y="2592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110" name="Rectangle 17"/>
            <p:cNvSpPr>
              <a:spLocks noChangeArrowheads="1"/>
            </p:cNvSpPr>
            <p:nvPr/>
          </p:nvSpPr>
          <p:spPr bwMode="auto">
            <a:xfrm>
              <a:off x="4944" y="2304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111" name="Rectangle 18"/>
            <p:cNvSpPr>
              <a:spLocks noChangeArrowheads="1"/>
            </p:cNvSpPr>
            <p:nvPr/>
          </p:nvSpPr>
          <p:spPr bwMode="auto">
            <a:xfrm>
              <a:off x="3936" y="158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4112" name="Rectangle 19"/>
            <p:cNvSpPr>
              <a:spLocks noChangeArrowheads="1"/>
            </p:cNvSpPr>
            <p:nvPr/>
          </p:nvSpPr>
          <p:spPr bwMode="auto">
            <a:xfrm>
              <a:off x="3840" y="2448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D</a:t>
              </a:r>
            </a:p>
          </p:txBody>
        </p:sp>
        <p:sp>
          <p:nvSpPr>
            <p:cNvPr id="4113" name="Rectangle 20"/>
            <p:cNvSpPr>
              <a:spLocks noChangeArrowheads="1"/>
            </p:cNvSpPr>
            <p:nvPr/>
          </p:nvSpPr>
          <p:spPr bwMode="auto">
            <a:xfrm>
              <a:off x="4560" y="2736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C</a:t>
              </a:r>
            </a:p>
          </p:txBody>
        </p:sp>
        <p:sp>
          <p:nvSpPr>
            <p:cNvPr id="4114" name="Rectangle 21"/>
            <p:cNvSpPr>
              <a:spLocks noChangeArrowheads="1"/>
            </p:cNvSpPr>
            <p:nvPr/>
          </p:nvSpPr>
          <p:spPr bwMode="auto">
            <a:xfrm>
              <a:off x="451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  <p:sp>
          <p:nvSpPr>
            <p:cNvPr id="4115" name="Line 22"/>
            <p:cNvSpPr>
              <a:spLocks noChangeShapeType="1"/>
            </p:cNvSpPr>
            <p:nvPr/>
          </p:nvSpPr>
          <p:spPr bwMode="auto">
            <a:xfrm flipH="1">
              <a:off x="4224" y="1824"/>
              <a:ext cx="192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16" name="Rectangle 23"/>
            <p:cNvSpPr>
              <a:spLocks noChangeArrowheads="1"/>
            </p:cNvSpPr>
            <p:nvPr/>
          </p:nvSpPr>
          <p:spPr bwMode="auto">
            <a:xfrm>
              <a:off x="4416" y="1632"/>
              <a:ext cx="33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Q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</p:grpSp>
      <p:sp>
        <p:nvSpPr>
          <p:cNvPr id="4103" name="Segnaposto numero diapositiva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FD10E8-223B-4665-96CD-3EFC9D9D0E84}" type="slidenum">
              <a:rPr lang="it-IT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028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5867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mtClean="0"/>
              <a:t>Macchina di Carnot</a:t>
            </a:r>
            <a:br>
              <a:rPr lang="it-IT" smtClean="0"/>
            </a:br>
            <a:r>
              <a:rPr lang="it-IT" sz="2500" smtClean="0"/>
              <a:t>2) espansione adiabatica</a:t>
            </a:r>
            <a:r>
              <a:rPr lang="it-IT" smtClean="0"/>
              <a:t> </a:t>
            </a:r>
          </a:p>
        </p:txBody>
      </p:sp>
      <p:sp>
        <p:nvSpPr>
          <p:cNvPr id="89091" name="Rectangle 1029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943600" cy="4343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300" smtClean="0"/>
              <a:t>Mettiamo il cilindro sulla base isolante e facciamo espandere il fluido in modo reversibile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Poiché il fluido è isolato termicamente, questa espansione è adiabatica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Durante questa espansione la temperatura decresce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Arrestiamo l’espansione quando si è raggiunta la temperatura della sorgente fredda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Sia C lo stato del sistema corrispondente</a:t>
            </a:r>
            <a:endParaRPr lang="it-IT" sz="2000" smtClean="0"/>
          </a:p>
          <a:p>
            <a:pPr>
              <a:lnSpc>
                <a:spcPct val="90000"/>
              </a:lnSpc>
            </a:pPr>
            <a:endParaRPr lang="it-IT" sz="2000" smtClean="0"/>
          </a:p>
        </p:txBody>
      </p:sp>
      <p:grpSp>
        <p:nvGrpSpPr>
          <p:cNvPr id="89092" name="Group 1050"/>
          <p:cNvGrpSpPr>
            <a:grpSpLocks/>
          </p:cNvGrpSpPr>
          <p:nvPr/>
        </p:nvGrpSpPr>
        <p:grpSpPr bwMode="auto">
          <a:xfrm>
            <a:off x="7086600" y="115888"/>
            <a:ext cx="1600200" cy="3060700"/>
            <a:chOff x="4464" y="232"/>
            <a:chExt cx="1008" cy="1928"/>
          </a:xfrm>
        </p:grpSpPr>
        <p:sp>
          <p:nvSpPr>
            <p:cNvPr id="89104" name="Rectangle 1026"/>
            <p:cNvSpPr>
              <a:spLocks noChangeArrowheads="1"/>
            </p:cNvSpPr>
            <p:nvPr/>
          </p:nvSpPr>
          <p:spPr bwMode="auto">
            <a:xfrm>
              <a:off x="4464" y="2029"/>
              <a:ext cx="1008" cy="13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9105" name="Rectangle 1027"/>
            <p:cNvSpPr>
              <a:spLocks noChangeArrowheads="1"/>
            </p:cNvSpPr>
            <p:nvPr/>
          </p:nvSpPr>
          <p:spPr bwMode="auto">
            <a:xfrm>
              <a:off x="4674" y="816"/>
              <a:ext cx="588" cy="121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89106" name="Group 1030"/>
            <p:cNvGrpSpPr>
              <a:grpSpLocks/>
            </p:cNvGrpSpPr>
            <p:nvPr/>
          </p:nvGrpSpPr>
          <p:grpSpPr bwMode="auto">
            <a:xfrm>
              <a:off x="4590" y="582"/>
              <a:ext cx="756" cy="1447"/>
              <a:chOff x="3984" y="1344"/>
              <a:chExt cx="864" cy="1104"/>
            </a:xfrm>
          </p:grpSpPr>
          <p:sp>
            <p:nvSpPr>
              <p:cNvPr id="89112" name="Rectangle 1031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9113" name="Rectangle 1032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9107" name="Group 1034"/>
            <p:cNvGrpSpPr>
              <a:grpSpLocks/>
            </p:cNvGrpSpPr>
            <p:nvPr/>
          </p:nvGrpSpPr>
          <p:grpSpPr bwMode="auto">
            <a:xfrm>
              <a:off x="4674" y="246"/>
              <a:ext cx="588" cy="570"/>
              <a:chOff x="4080" y="1152"/>
              <a:chExt cx="672" cy="624"/>
            </a:xfrm>
          </p:grpSpPr>
          <p:sp>
            <p:nvSpPr>
              <p:cNvPr id="89110" name="Rectangle 1035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9111" name="Line 1036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9108" name="Line 1037"/>
            <p:cNvSpPr>
              <a:spLocks noChangeShapeType="1"/>
            </p:cNvSpPr>
            <p:nvPr/>
          </p:nvSpPr>
          <p:spPr bwMode="auto">
            <a:xfrm flipV="1">
              <a:off x="5094" y="232"/>
              <a:ext cx="0" cy="39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9109" name="Rectangle 1038"/>
            <p:cNvSpPr>
              <a:spLocks noChangeArrowheads="1"/>
            </p:cNvSpPr>
            <p:nvPr/>
          </p:nvSpPr>
          <p:spPr bwMode="auto">
            <a:xfrm>
              <a:off x="4674" y="1897"/>
              <a:ext cx="588" cy="13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89093" name="Group 1040"/>
          <p:cNvGrpSpPr>
            <a:grpSpLocks/>
          </p:cNvGrpSpPr>
          <p:nvPr/>
        </p:nvGrpSpPr>
        <p:grpSpPr bwMode="auto">
          <a:xfrm>
            <a:off x="7086600" y="3328988"/>
            <a:ext cx="1600200" cy="3048000"/>
            <a:chOff x="4128" y="912"/>
            <a:chExt cx="1152" cy="2208"/>
          </a:xfrm>
        </p:grpSpPr>
        <p:sp>
          <p:nvSpPr>
            <p:cNvPr id="89095" name="Rectangle 1041"/>
            <p:cNvSpPr>
              <a:spLocks noChangeArrowheads="1"/>
            </p:cNvSpPr>
            <p:nvPr/>
          </p:nvSpPr>
          <p:spPr bwMode="auto">
            <a:xfrm>
              <a:off x="4368" y="1536"/>
              <a:ext cx="672" cy="14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>
                  <a:latin typeface="Calibri" pitchFamily="34" charset="0"/>
                </a:rPr>
                <a:t>C</a:t>
              </a:r>
            </a:p>
          </p:txBody>
        </p:sp>
        <p:grpSp>
          <p:nvGrpSpPr>
            <p:cNvPr id="89096" name="Group 1042"/>
            <p:cNvGrpSpPr>
              <a:grpSpLocks/>
            </p:cNvGrpSpPr>
            <p:nvPr/>
          </p:nvGrpSpPr>
          <p:grpSpPr bwMode="auto">
            <a:xfrm>
              <a:off x="4272" y="1392"/>
              <a:ext cx="864" cy="1584"/>
              <a:chOff x="3984" y="1344"/>
              <a:chExt cx="864" cy="1104"/>
            </a:xfrm>
          </p:grpSpPr>
          <p:sp>
            <p:nvSpPr>
              <p:cNvPr id="89102" name="Rectangle 1043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9103" name="Rectangle 1044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89097" name="Group 1045"/>
            <p:cNvGrpSpPr>
              <a:grpSpLocks/>
            </p:cNvGrpSpPr>
            <p:nvPr/>
          </p:nvGrpSpPr>
          <p:grpSpPr bwMode="auto">
            <a:xfrm>
              <a:off x="4368" y="912"/>
              <a:ext cx="672" cy="624"/>
              <a:chOff x="4080" y="1152"/>
              <a:chExt cx="672" cy="624"/>
            </a:xfrm>
          </p:grpSpPr>
          <p:sp>
            <p:nvSpPr>
              <p:cNvPr id="89100" name="Rectangle 1046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89101" name="Line 1047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89098" name="Rectangle 1048"/>
            <p:cNvSpPr>
              <a:spLocks noChangeArrowheads="1"/>
            </p:cNvSpPr>
            <p:nvPr/>
          </p:nvSpPr>
          <p:spPr bwMode="auto">
            <a:xfrm>
              <a:off x="4128" y="2976"/>
              <a:ext cx="1152" cy="14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89099" name="Rectangle 1049"/>
            <p:cNvSpPr>
              <a:spLocks noChangeArrowheads="1"/>
            </p:cNvSpPr>
            <p:nvPr/>
          </p:nvSpPr>
          <p:spPr bwMode="auto">
            <a:xfrm>
              <a:off x="4368" y="2832"/>
              <a:ext cx="672" cy="1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38918" name="Segnaposto numero diapositiva 24"/>
          <p:cNvSpPr>
            <a:spLocks noGrp="1"/>
          </p:cNvSpPr>
          <p:nvPr>
            <p:ph type="sldNum" sz="quarter" idx="12"/>
          </p:nvPr>
        </p:nvSpPr>
        <p:spPr>
          <a:xfrm>
            <a:off x="6948488" y="6581775"/>
            <a:ext cx="1905000" cy="276225"/>
          </a:xfrm>
        </p:spPr>
        <p:txBody>
          <a:bodyPr/>
          <a:lstStyle/>
          <a:p>
            <a:pPr>
              <a:defRPr/>
            </a:pPr>
            <a:fld id="{781C82EE-CF65-4902-8DB0-68329FFB5AAA}" type="slidenum">
              <a:rPr lang="it-IT"/>
              <a:pPr>
                <a:defRPr/>
              </a:pPr>
              <a:t>14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685800" y="4143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it-IT" sz="4400">
                <a:solidFill>
                  <a:schemeClr val="tx2"/>
                </a:solidFill>
                <a:latin typeface="Calibri" pitchFamily="34" charset="0"/>
              </a:rPr>
              <a:t>Macchina di Carnot</a:t>
            </a:r>
          </a:p>
        </p:txBody>
      </p:sp>
      <p:sp>
        <p:nvSpPr>
          <p:cNvPr id="512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4648200" cy="4648200"/>
          </a:xfrm>
          <a:noFill/>
        </p:spPr>
        <p:txBody>
          <a:bodyPr/>
          <a:lstStyle/>
          <a:p>
            <a:r>
              <a:rPr lang="it-IT" smtClean="0"/>
              <a:t>Usiamo la legge delle adiabatiche per i punti B e C</a:t>
            </a:r>
          </a:p>
          <a:p>
            <a:endParaRPr lang="it-IT" smtClean="0"/>
          </a:p>
          <a:p>
            <a:endParaRPr lang="it-IT" smtClean="0"/>
          </a:p>
        </p:txBody>
      </p:sp>
      <p:grpSp>
        <p:nvGrpSpPr>
          <p:cNvPr id="5125" name="Group 6"/>
          <p:cNvGrpSpPr>
            <a:grpSpLocks/>
          </p:cNvGrpSpPr>
          <p:nvPr/>
        </p:nvGrpSpPr>
        <p:grpSpPr bwMode="auto">
          <a:xfrm>
            <a:off x="5241925" y="2333625"/>
            <a:ext cx="3706813" cy="3152775"/>
            <a:chOff x="3302" y="1134"/>
            <a:chExt cx="2335" cy="1986"/>
          </a:xfrm>
        </p:grpSpPr>
        <p:grpSp>
          <p:nvGrpSpPr>
            <p:cNvPr id="5127" name="Group 7"/>
            <p:cNvGrpSpPr>
              <a:grpSpLocks/>
            </p:cNvGrpSpPr>
            <p:nvPr/>
          </p:nvGrpSpPr>
          <p:grpSpPr bwMode="auto">
            <a:xfrm>
              <a:off x="3302" y="1134"/>
              <a:ext cx="2335" cy="1986"/>
              <a:chOff x="3302" y="1134"/>
              <a:chExt cx="2335" cy="1986"/>
            </a:xfrm>
          </p:grpSpPr>
          <p:sp>
            <p:nvSpPr>
              <p:cNvPr id="5138" name="Line 8"/>
              <p:cNvSpPr>
                <a:spLocks noChangeShapeType="1"/>
              </p:cNvSpPr>
              <p:nvPr/>
            </p:nvSpPr>
            <p:spPr bwMode="auto">
              <a:xfrm flipV="1">
                <a:off x="3600" y="1152"/>
                <a:ext cx="0" cy="16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139" name="Line 9"/>
              <p:cNvSpPr>
                <a:spLocks noChangeShapeType="1"/>
              </p:cNvSpPr>
              <p:nvPr/>
            </p:nvSpPr>
            <p:spPr bwMode="auto">
              <a:xfrm>
                <a:off x="3600" y="2832"/>
                <a:ext cx="19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140" name="Text Box 10"/>
              <p:cNvSpPr txBox="1">
                <a:spLocks noChangeArrowheads="1"/>
              </p:cNvSpPr>
              <p:nvPr/>
            </p:nvSpPr>
            <p:spPr bwMode="auto">
              <a:xfrm>
                <a:off x="3302" y="113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5141" name="Text Box 11"/>
              <p:cNvSpPr txBox="1">
                <a:spLocks noChangeArrowheads="1"/>
              </p:cNvSpPr>
              <p:nvPr/>
            </p:nvSpPr>
            <p:spPr bwMode="auto">
              <a:xfrm>
                <a:off x="5393" y="283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5128" name="Freeform 12"/>
            <p:cNvSpPr>
              <a:spLocks/>
            </p:cNvSpPr>
            <p:nvPr/>
          </p:nvSpPr>
          <p:spPr bwMode="auto">
            <a:xfrm>
              <a:off x="3792" y="1296"/>
              <a:ext cx="1584" cy="1296"/>
            </a:xfrm>
            <a:custGeom>
              <a:avLst/>
              <a:gdLst>
                <a:gd name="T0" fmla="*/ 0 w 1584"/>
                <a:gd name="T1" fmla="*/ 0 h 1296"/>
                <a:gd name="T2" fmla="*/ 48 w 1584"/>
                <a:gd name="T3" fmla="*/ 288 h 1296"/>
                <a:gd name="T4" fmla="*/ 144 w 1584"/>
                <a:gd name="T5" fmla="*/ 576 h 1296"/>
                <a:gd name="T6" fmla="*/ 384 w 1584"/>
                <a:gd name="T7" fmla="*/ 864 h 1296"/>
                <a:gd name="T8" fmla="*/ 720 w 1584"/>
                <a:gd name="T9" fmla="*/ 1104 h 1296"/>
                <a:gd name="T10" fmla="*/ 1200 w 1584"/>
                <a:gd name="T11" fmla="*/ 1248 h 1296"/>
                <a:gd name="T12" fmla="*/ 1584 w 1584"/>
                <a:gd name="T13" fmla="*/ 1296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5129" name="Freeform 13"/>
            <p:cNvSpPr>
              <a:spLocks/>
            </p:cNvSpPr>
            <p:nvPr/>
          </p:nvSpPr>
          <p:spPr bwMode="auto">
            <a:xfrm>
              <a:off x="3696" y="1728"/>
              <a:ext cx="1200" cy="1008"/>
            </a:xfrm>
            <a:custGeom>
              <a:avLst/>
              <a:gdLst>
                <a:gd name="T0" fmla="*/ 0 w 1584"/>
                <a:gd name="T1" fmla="*/ 0 h 1296"/>
                <a:gd name="T2" fmla="*/ 15 w 1584"/>
                <a:gd name="T3" fmla="*/ 105 h 1296"/>
                <a:gd name="T4" fmla="*/ 48 w 1584"/>
                <a:gd name="T5" fmla="*/ 211 h 1296"/>
                <a:gd name="T6" fmla="*/ 127 w 1584"/>
                <a:gd name="T7" fmla="*/ 317 h 1296"/>
                <a:gd name="T8" fmla="*/ 237 w 1584"/>
                <a:gd name="T9" fmla="*/ 404 h 1296"/>
                <a:gd name="T10" fmla="*/ 395 w 1584"/>
                <a:gd name="T11" fmla="*/ 457 h 1296"/>
                <a:gd name="T12" fmla="*/ 522 w 1584"/>
                <a:gd name="T13" fmla="*/ 474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5130" name="Freeform 14"/>
            <p:cNvSpPr>
              <a:spLocks/>
            </p:cNvSpPr>
            <p:nvPr/>
          </p:nvSpPr>
          <p:spPr bwMode="auto">
            <a:xfrm>
              <a:off x="3840" y="1296"/>
              <a:ext cx="576" cy="1488"/>
            </a:xfrm>
            <a:custGeom>
              <a:avLst/>
              <a:gdLst>
                <a:gd name="T0" fmla="*/ 0 w 576"/>
                <a:gd name="T1" fmla="*/ 0 h 1344"/>
                <a:gd name="T2" fmla="*/ 48 w 576"/>
                <a:gd name="T3" fmla="*/ 577 h 1344"/>
                <a:gd name="T4" fmla="*/ 96 w 576"/>
                <a:gd name="T5" fmla="*/ 1010 h 1344"/>
                <a:gd name="T6" fmla="*/ 192 w 576"/>
                <a:gd name="T7" fmla="*/ 1443 h 1344"/>
                <a:gd name="T8" fmla="*/ 336 w 576"/>
                <a:gd name="T9" fmla="*/ 1875 h 1344"/>
                <a:gd name="T10" fmla="*/ 576 w 576"/>
                <a:gd name="T11" fmla="*/ 2018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5131" name="Freeform 15"/>
            <p:cNvSpPr>
              <a:spLocks/>
            </p:cNvSpPr>
            <p:nvPr/>
          </p:nvSpPr>
          <p:spPr bwMode="auto">
            <a:xfrm>
              <a:off x="4224" y="1248"/>
              <a:ext cx="720" cy="1536"/>
            </a:xfrm>
            <a:custGeom>
              <a:avLst/>
              <a:gdLst>
                <a:gd name="T0" fmla="*/ 0 w 576"/>
                <a:gd name="T1" fmla="*/ 0 h 1344"/>
                <a:gd name="T2" fmla="*/ 117 w 576"/>
                <a:gd name="T3" fmla="*/ 656 h 1344"/>
                <a:gd name="T4" fmla="*/ 234 w 576"/>
                <a:gd name="T5" fmla="*/ 1146 h 1344"/>
                <a:gd name="T6" fmla="*/ 469 w 576"/>
                <a:gd name="T7" fmla="*/ 1638 h 1344"/>
                <a:gd name="T8" fmla="*/ 820 w 576"/>
                <a:gd name="T9" fmla="*/ 2129 h 1344"/>
                <a:gd name="T10" fmla="*/ 1406 w 576"/>
                <a:gd name="T11" fmla="*/ 2293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5132" name="Rectangle 16"/>
            <p:cNvSpPr>
              <a:spLocks noChangeArrowheads="1"/>
            </p:cNvSpPr>
            <p:nvPr/>
          </p:nvSpPr>
          <p:spPr bwMode="auto">
            <a:xfrm>
              <a:off x="4848" y="2592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5133" name="Rectangle 17"/>
            <p:cNvSpPr>
              <a:spLocks noChangeArrowheads="1"/>
            </p:cNvSpPr>
            <p:nvPr/>
          </p:nvSpPr>
          <p:spPr bwMode="auto">
            <a:xfrm>
              <a:off x="4944" y="2304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5134" name="Rectangle 18"/>
            <p:cNvSpPr>
              <a:spLocks noChangeArrowheads="1"/>
            </p:cNvSpPr>
            <p:nvPr/>
          </p:nvSpPr>
          <p:spPr bwMode="auto">
            <a:xfrm>
              <a:off x="3936" y="158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5135" name="Rectangle 19"/>
            <p:cNvSpPr>
              <a:spLocks noChangeArrowheads="1"/>
            </p:cNvSpPr>
            <p:nvPr/>
          </p:nvSpPr>
          <p:spPr bwMode="auto">
            <a:xfrm>
              <a:off x="3840" y="2448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D</a:t>
              </a:r>
            </a:p>
          </p:txBody>
        </p:sp>
        <p:sp>
          <p:nvSpPr>
            <p:cNvPr id="5136" name="Rectangle 20"/>
            <p:cNvSpPr>
              <a:spLocks noChangeArrowheads="1"/>
            </p:cNvSpPr>
            <p:nvPr/>
          </p:nvSpPr>
          <p:spPr bwMode="auto">
            <a:xfrm>
              <a:off x="4560" y="2736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C</a:t>
              </a:r>
            </a:p>
          </p:txBody>
        </p:sp>
        <p:sp>
          <p:nvSpPr>
            <p:cNvPr id="5137" name="Rectangle 21"/>
            <p:cNvSpPr>
              <a:spLocks noChangeArrowheads="1"/>
            </p:cNvSpPr>
            <p:nvPr/>
          </p:nvSpPr>
          <p:spPr bwMode="auto">
            <a:xfrm>
              <a:off x="451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</p:grpSp>
      <p:graphicFrame>
        <p:nvGraphicFramePr>
          <p:cNvPr id="5122" name="Object 23"/>
          <p:cNvGraphicFramePr>
            <a:graphicFrameLocks noChangeAspect="1"/>
          </p:cNvGraphicFramePr>
          <p:nvPr/>
        </p:nvGraphicFramePr>
        <p:xfrm>
          <a:off x="2484438" y="3573463"/>
          <a:ext cx="1941512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zione" r:id="rId3" imgW="889000" imgH="203200" progId="Equation.3">
                  <p:embed/>
                </p:oleObj>
              </mc:Choice>
              <mc:Fallback>
                <p:oleObj name="Equazione" r:id="rId3" imgW="889000" imgH="2032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3573463"/>
                        <a:ext cx="1941512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Segnaposto numero diapositiva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5A54A2-EF74-4243-BA8B-FE73721E5C51}" type="slidenum">
              <a:rPr lang="it-IT"/>
              <a:pPr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029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5867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mtClean="0"/>
              <a:t>Macchina di Carnot</a:t>
            </a:r>
            <a:br>
              <a:rPr lang="it-IT" smtClean="0"/>
            </a:br>
            <a:r>
              <a:rPr lang="it-IT" sz="2500" smtClean="0"/>
              <a:t>3) compressione isoterma</a:t>
            </a:r>
            <a:r>
              <a:rPr lang="it-IT" smtClean="0"/>
              <a:t> </a:t>
            </a:r>
          </a:p>
        </p:txBody>
      </p:sp>
      <p:sp>
        <p:nvSpPr>
          <p:cNvPr id="90115" name="Rectangle 1030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791200" cy="4343400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300" smtClean="0"/>
              <a:t>Togliamo la base isolante e mettiamo il cilindro in contatto con la sorgente fredda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Ricomprimiamo reversibilmente il fluido 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Durante questa compressione il fluido cede il calore </a:t>
            </a:r>
            <a:r>
              <a:rPr lang="it-IT" sz="2300" i="1" smtClean="0"/>
              <a:t>Q</a:t>
            </a:r>
            <a:r>
              <a:rPr lang="it-IT" sz="2300" i="1" baseline="-25000" smtClean="0"/>
              <a:t>1</a:t>
            </a:r>
            <a:r>
              <a:rPr lang="it-IT" sz="2300" smtClean="0"/>
              <a:t> alla sorgente fredda (a temperatura costante </a:t>
            </a:r>
            <a:r>
              <a:rPr lang="it-IT" sz="2300" i="1" smtClean="0"/>
              <a:t>T</a:t>
            </a:r>
            <a:r>
              <a:rPr lang="it-IT" sz="2300" i="1" baseline="-25000" smtClean="0"/>
              <a:t>1</a:t>
            </a:r>
            <a:r>
              <a:rPr lang="it-IT" sz="2300" smtClean="0"/>
              <a:t>)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Fermiamo la compressione nello stato D, scelto in modo da rendere possibile il raggiungimento dello stato iniziale A mediante una successiva compressione adiabatica</a:t>
            </a:r>
            <a:endParaRPr lang="it-IT" sz="2100" smtClean="0"/>
          </a:p>
          <a:p>
            <a:pPr>
              <a:lnSpc>
                <a:spcPct val="90000"/>
              </a:lnSpc>
            </a:pPr>
            <a:endParaRPr lang="it-IT" sz="1800" smtClean="0"/>
          </a:p>
        </p:txBody>
      </p:sp>
      <p:grpSp>
        <p:nvGrpSpPr>
          <p:cNvPr id="90116" name="Group 1054"/>
          <p:cNvGrpSpPr>
            <a:grpSpLocks/>
          </p:cNvGrpSpPr>
          <p:nvPr/>
        </p:nvGrpSpPr>
        <p:grpSpPr bwMode="auto">
          <a:xfrm>
            <a:off x="6934200" y="404813"/>
            <a:ext cx="1828800" cy="2743200"/>
            <a:chOff x="4368" y="576"/>
            <a:chExt cx="1152" cy="1728"/>
          </a:xfrm>
        </p:grpSpPr>
        <p:sp>
          <p:nvSpPr>
            <p:cNvPr id="90128" name="Rectangle 1028"/>
            <p:cNvSpPr>
              <a:spLocks noChangeArrowheads="1"/>
            </p:cNvSpPr>
            <p:nvPr/>
          </p:nvSpPr>
          <p:spPr bwMode="auto">
            <a:xfrm>
              <a:off x="4656" y="1056"/>
              <a:ext cx="576" cy="8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90129" name="Rectangle 1032"/>
            <p:cNvSpPr>
              <a:spLocks noChangeArrowheads="1"/>
            </p:cNvSpPr>
            <p:nvPr/>
          </p:nvSpPr>
          <p:spPr bwMode="auto">
            <a:xfrm>
              <a:off x="4574" y="672"/>
              <a:ext cx="82" cy="122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90130" name="Rectangle 1033"/>
            <p:cNvSpPr>
              <a:spLocks noChangeArrowheads="1"/>
            </p:cNvSpPr>
            <p:nvPr/>
          </p:nvSpPr>
          <p:spPr bwMode="auto">
            <a:xfrm>
              <a:off x="5232" y="672"/>
              <a:ext cx="82" cy="122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90131" name="Group 1035"/>
            <p:cNvGrpSpPr>
              <a:grpSpLocks/>
            </p:cNvGrpSpPr>
            <p:nvPr/>
          </p:nvGrpSpPr>
          <p:grpSpPr bwMode="auto">
            <a:xfrm>
              <a:off x="4656" y="576"/>
              <a:ext cx="576" cy="482"/>
              <a:chOff x="4080" y="1152"/>
              <a:chExt cx="672" cy="624"/>
            </a:xfrm>
          </p:grpSpPr>
          <p:sp>
            <p:nvSpPr>
              <p:cNvPr id="90137" name="Rectangle 1036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90138" name="Line 1037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90132" name="AutoShape 1038"/>
            <p:cNvSpPr>
              <a:spLocks noChangeArrowheads="1"/>
            </p:cNvSpPr>
            <p:nvPr/>
          </p:nvSpPr>
          <p:spPr bwMode="auto">
            <a:xfrm>
              <a:off x="4368" y="1896"/>
              <a:ext cx="1152" cy="408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1</a:t>
              </a:r>
            </a:p>
          </p:txBody>
        </p:sp>
        <p:sp>
          <p:nvSpPr>
            <p:cNvPr id="90133" name="Line 1039"/>
            <p:cNvSpPr>
              <a:spLocks noChangeShapeType="1"/>
            </p:cNvSpPr>
            <p:nvPr/>
          </p:nvSpPr>
          <p:spPr bwMode="auto">
            <a:xfrm flipV="1">
              <a:off x="5109" y="624"/>
              <a:ext cx="0" cy="2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90134" name="Rectangle 1042"/>
            <p:cNvSpPr>
              <a:spLocks noChangeArrowheads="1"/>
            </p:cNvSpPr>
            <p:nvPr/>
          </p:nvSpPr>
          <p:spPr bwMode="auto">
            <a:xfrm>
              <a:off x="4656" y="1785"/>
              <a:ext cx="576" cy="111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90135" name="Line 1040"/>
            <p:cNvSpPr>
              <a:spLocks noChangeShapeType="1"/>
            </p:cNvSpPr>
            <p:nvPr/>
          </p:nvSpPr>
          <p:spPr bwMode="auto">
            <a:xfrm flipV="1">
              <a:off x="4944" y="1680"/>
              <a:ext cx="0" cy="2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90136" name="Rectangle 1041"/>
            <p:cNvSpPr>
              <a:spLocks noChangeArrowheads="1"/>
            </p:cNvSpPr>
            <p:nvPr/>
          </p:nvSpPr>
          <p:spPr bwMode="auto">
            <a:xfrm>
              <a:off x="4800" y="1392"/>
              <a:ext cx="37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i="1">
                  <a:latin typeface="Calibri" pitchFamily="34" charset="0"/>
                </a:rPr>
                <a:t>Q</a:t>
              </a:r>
              <a:r>
                <a:rPr lang="it-IT" sz="2800" i="1" baseline="-25000">
                  <a:latin typeface="Calibri" pitchFamily="34" charset="0"/>
                </a:rPr>
                <a:t>1</a:t>
              </a:r>
            </a:p>
          </p:txBody>
        </p:sp>
      </p:grpSp>
      <p:grpSp>
        <p:nvGrpSpPr>
          <p:cNvPr id="90117" name="Group 1044"/>
          <p:cNvGrpSpPr>
            <a:grpSpLocks/>
          </p:cNvGrpSpPr>
          <p:nvPr/>
        </p:nvGrpSpPr>
        <p:grpSpPr bwMode="auto">
          <a:xfrm>
            <a:off x="6934200" y="3376613"/>
            <a:ext cx="1828800" cy="2590800"/>
            <a:chOff x="3936" y="1440"/>
            <a:chExt cx="1344" cy="2112"/>
          </a:xfrm>
        </p:grpSpPr>
        <p:sp>
          <p:nvSpPr>
            <p:cNvPr id="90119" name="Rectangle 1045"/>
            <p:cNvSpPr>
              <a:spLocks noChangeArrowheads="1"/>
            </p:cNvSpPr>
            <p:nvPr/>
          </p:nvSpPr>
          <p:spPr bwMode="auto">
            <a:xfrm>
              <a:off x="4272" y="2112"/>
              <a:ext cx="672" cy="9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>
                  <a:latin typeface="Calibri" pitchFamily="34" charset="0"/>
                </a:rPr>
                <a:t>D</a:t>
              </a:r>
            </a:p>
          </p:txBody>
        </p:sp>
        <p:grpSp>
          <p:nvGrpSpPr>
            <p:cNvPr id="90120" name="Group 1046"/>
            <p:cNvGrpSpPr>
              <a:grpSpLocks/>
            </p:cNvGrpSpPr>
            <p:nvPr/>
          </p:nvGrpSpPr>
          <p:grpSpPr bwMode="auto">
            <a:xfrm>
              <a:off x="4176" y="1440"/>
              <a:ext cx="864" cy="1584"/>
              <a:chOff x="3984" y="1344"/>
              <a:chExt cx="864" cy="1104"/>
            </a:xfrm>
          </p:grpSpPr>
          <p:sp>
            <p:nvSpPr>
              <p:cNvPr id="90126" name="Rectangle 1047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90127" name="Rectangle 1048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90121" name="Group 1049"/>
            <p:cNvGrpSpPr>
              <a:grpSpLocks/>
            </p:cNvGrpSpPr>
            <p:nvPr/>
          </p:nvGrpSpPr>
          <p:grpSpPr bwMode="auto">
            <a:xfrm>
              <a:off x="4272" y="1488"/>
              <a:ext cx="672" cy="624"/>
              <a:chOff x="4080" y="1152"/>
              <a:chExt cx="672" cy="624"/>
            </a:xfrm>
          </p:grpSpPr>
          <p:sp>
            <p:nvSpPr>
              <p:cNvPr id="90124" name="Rectangle 1050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90125" name="Line 1051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90122" name="AutoShape 1052"/>
            <p:cNvSpPr>
              <a:spLocks noChangeArrowheads="1"/>
            </p:cNvSpPr>
            <p:nvPr/>
          </p:nvSpPr>
          <p:spPr bwMode="auto">
            <a:xfrm>
              <a:off x="3936" y="3024"/>
              <a:ext cx="1344" cy="528"/>
            </a:xfrm>
            <a:prstGeom prst="roundRect">
              <a:avLst>
                <a:gd name="adj" fmla="val 16667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sz="2800" i="1">
                  <a:latin typeface="Calibri" pitchFamily="34" charset="0"/>
                </a:rPr>
                <a:t>T</a:t>
              </a:r>
              <a:r>
                <a:rPr lang="it-IT" sz="2800" i="1" baseline="-25000">
                  <a:latin typeface="Calibri" pitchFamily="34" charset="0"/>
                </a:rPr>
                <a:t>1</a:t>
              </a:r>
            </a:p>
          </p:txBody>
        </p:sp>
        <p:sp>
          <p:nvSpPr>
            <p:cNvPr id="90123" name="Rectangle 1053"/>
            <p:cNvSpPr>
              <a:spLocks noChangeArrowheads="1"/>
            </p:cNvSpPr>
            <p:nvPr/>
          </p:nvSpPr>
          <p:spPr bwMode="auto">
            <a:xfrm>
              <a:off x="4272" y="2880"/>
              <a:ext cx="672" cy="1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39942" name="Segnaposto numero diapositiva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B92D3D-64FC-4F72-810D-08B30CFE412D}" type="slidenum">
              <a:rPr lang="it-IT"/>
              <a:pPr>
                <a:defRPr/>
              </a:pPr>
              <a:t>16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di Carnot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46482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Nella compressione isoterma CD, il calore ceduto alla sorgente fredda (uguale al lavoro su CD per il 1° principio) è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1692275" y="4149725"/>
          <a:ext cx="2801938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zione" r:id="rId3" imgW="1282680" imgH="431640" progId="Equation.3">
                  <p:embed/>
                </p:oleObj>
              </mc:Choice>
              <mc:Fallback>
                <p:oleObj name="Equazione" r:id="rId3" imgW="128268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4149725"/>
                        <a:ext cx="2801938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49" name="Group 5"/>
          <p:cNvGrpSpPr>
            <a:grpSpLocks/>
          </p:cNvGrpSpPr>
          <p:nvPr/>
        </p:nvGrpSpPr>
        <p:grpSpPr bwMode="auto">
          <a:xfrm>
            <a:off x="5181600" y="2333625"/>
            <a:ext cx="3706813" cy="3381375"/>
            <a:chOff x="3302" y="1134"/>
            <a:chExt cx="2335" cy="2130"/>
          </a:xfrm>
        </p:grpSpPr>
        <p:grpSp>
          <p:nvGrpSpPr>
            <p:cNvPr id="6151" name="Group 6"/>
            <p:cNvGrpSpPr>
              <a:grpSpLocks/>
            </p:cNvGrpSpPr>
            <p:nvPr/>
          </p:nvGrpSpPr>
          <p:grpSpPr bwMode="auto">
            <a:xfrm>
              <a:off x="3302" y="1134"/>
              <a:ext cx="2335" cy="1986"/>
              <a:chOff x="3302" y="1134"/>
              <a:chExt cx="2335" cy="1986"/>
            </a:xfrm>
          </p:grpSpPr>
          <p:sp>
            <p:nvSpPr>
              <p:cNvPr id="6164" name="Line 7"/>
              <p:cNvSpPr>
                <a:spLocks noChangeShapeType="1"/>
              </p:cNvSpPr>
              <p:nvPr/>
            </p:nvSpPr>
            <p:spPr bwMode="auto">
              <a:xfrm flipV="1">
                <a:off x="3600" y="1152"/>
                <a:ext cx="0" cy="16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6165" name="Line 8"/>
              <p:cNvSpPr>
                <a:spLocks noChangeShapeType="1"/>
              </p:cNvSpPr>
              <p:nvPr/>
            </p:nvSpPr>
            <p:spPr bwMode="auto">
              <a:xfrm>
                <a:off x="3600" y="2832"/>
                <a:ext cx="19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6166" name="Text Box 9"/>
              <p:cNvSpPr txBox="1">
                <a:spLocks noChangeArrowheads="1"/>
              </p:cNvSpPr>
              <p:nvPr/>
            </p:nvSpPr>
            <p:spPr bwMode="auto">
              <a:xfrm>
                <a:off x="3302" y="113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6167" name="Text Box 10"/>
              <p:cNvSpPr txBox="1">
                <a:spLocks noChangeArrowheads="1"/>
              </p:cNvSpPr>
              <p:nvPr/>
            </p:nvSpPr>
            <p:spPr bwMode="auto">
              <a:xfrm>
                <a:off x="5393" y="283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6152" name="Freeform 11"/>
            <p:cNvSpPr>
              <a:spLocks/>
            </p:cNvSpPr>
            <p:nvPr/>
          </p:nvSpPr>
          <p:spPr bwMode="auto">
            <a:xfrm>
              <a:off x="3792" y="1296"/>
              <a:ext cx="1584" cy="1296"/>
            </a:xfrm>
            <a:custGeom>
              <a:avLst/>
              <a:gdLst>
                <a:gd name="T0" fmla="*/ 0 w 1584"/>
                <a:gd name="T1" fmla="*/ 0 h 1296"/>
                <a:gd name="T2" fmla="*/ 48 w 1584"/>
                <a:gd name="T3" fmla="*/ 288 h 1296"/>
                <a:gd name="T4" fmla="*/ 144 w 1584"/>
                <a:gd name="T5" fmla="*/ 576 h 1296"/>
                <a:gd name="T6" fmla="*/ 384 w 1584"/>
                <a:gd name="T7" fmla="*/ 864 h 1296"/>
                <a:gd name="T8" fmla="*/ 720 w 1584"/>
                <a:gd name="T9" fmla="*/ 1104 h 1296"/>
                <a:gd name="T10" fmla="*/ 1200 w 1584"/>
                <a:gd name="T11" fmla="*/ 1248 h 1296"/>
                <a:gd name="T12" fmla="*/ 1584 w 1584"/>
                <a:gd name="T13" fmla="*/ 1296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153" name="Freeform 12"/>
            <p:cNvSpPr>
              <a:spLocks/>
            </p:cNvSpPr>
            <p:nvPr/>
          </p:nvSpPr>
          <p:spPr bwMode="auto">
            <a:xfrm>
              <a:off x="3696" y="1728"/>
              <a:ext cx="1200" cy="1008"/>
            </a:xfrm>
            <a:custGeom>
              <a:avLst/>
              <a:gdLst>
                <a:gd name="T0" fmla="*/ 0 w 1584"/>
                <a:gd name="T1" fmla="*/ 0 h 1296"/>
                <a:gd name="T2" fmla="*/ 15 w 1584"/>
                <a:gd name="T3" fmla="*/ 105 h 1296"/>
                <a:gd name="T4" fmla="*/ 48 w 1584"/>
                <a:gd name="T5" fmla="*/ 211 h 1296"/>
                <a:gd name="T6" fmla="*/ 127 w 1584"/>
                <a:gd name="T7" fmla="*/ 317 h 1296"/>
                <a:gd name="T8" fmla="*/ 237 w 1584"/>
                <a:gd name="T9" fmla="*/ 404 h 1296"/>
                <a:gd name="T10" fmla="*/ 395 w 1584"/>
                <a:gd name="T11" fmla="*/ 457 h 1296"/>
                <a:gd name="T12" fmla="*/ 522 w 1584"/>
                <a:gd name="T13" fmla="*/ 474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154" name="Freeform 13"/>
            <p:cNvSpPr>
              <a:spLocks/>
            </p:cNvSpPr>
            <p:nvPr/>
          </p:nvSpPr>
          <p:spPr bwMode="auto">
            <a:xfrm>
              <a:off x="3840" y="1296"/>
              <a:ext cx="576" cy="1488"/>
            </a:xfrm>
            <a:custGeom>
              <a:avLst/>
              <a:gdLst>
                <a:gd name="T0" fmla="*/ 0 w 576"/>
                <a:gd name="T1" fmla="*/ 0 h 1344"/>
                <a:gd name="T2" fmla="*/ 48 w 576"/>
                <a:gd name="T3" fmla="*/ 577 h 1344"/>
                <a:gd name="T4" fmla="*/ 96 w 576"/>
                <a:gd name="T5" fmla="*/ 1010 h 1344"/>
                <a:gd name="T6" fmla="*/ 192 w 576"/>
                <a:gd name="T7" fmla="*/ 1443 h 1344"/>
                <a:gd name="T8" fmla="*/ 336 w 576"/>
                <a:gd name="T9" fmla="*/ 1875 h 1344"/>
                <a:gd name="T10" fmla="*/ 576 w 576"/>
                <a:gd name="T11" fmla="*/ 2018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155" name="Freeform 14"/>
            <p:cNvSpPr>
              <a:spLocks/>
            </p:cNvSpPr>
            <p:nvPr/>
          </p:nvSpPr>
          <p:spPr bwMode="auto">
            <a:xfrm>
              <a:off x="4224" y="1248"/>
              <a:ext cx="720" cy="1536"/>
            </a:xfrm>
            <a:custGeom>
              <a:avLst/>
              <a:gdLst>
                <a:gd name="T0" fmla="*/ 0 w 576"/>
                <a:gd name="T1" fmla="*/ 0 h 1344"/>
                <a:gd name="T2" fmla="*/ 117 w 576"/>
                <a:gd name="T3" fmla="*/ 656 h 1344"/>
                <a:gd name="T4" fmla="*/ 234 w 576"/>
                <a:gd name="T5" fmla="*/ 1146 h 1344"/>
                <a:gd name="T6" fmla="*/ 469 w 576"/>
                <a:gd name="T7" fmla="*/ 1638 h 1344"/>
                <a:gd name="T8" fmla="*/ 820 w 576"/>
                <a:gd name="T9" fmla="*/ 2129 h 1344"/>
                <a:gd name="T10" fmla="*/ 1406 w 576"/>
                <a:gd name="T11" fmla="*/ 2293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156" name="Rectangle 15"/>
            <p:cNvSpPr>
              <a:spLocks noChangeArrowheads="1"/>
            </p:cNvSpPr>
            <p:nvPr/>
          </p:nvSpPr>
          <p:spPr bwMode="auto">
            <a:xfrm>
              <a:off x="4848" y="2592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6157" name="Rectangle 16"/>
            <p:cNvSpPr>
              <a:spLocks noChangeArrowheads="1"/>
            </p:cNvSpPr>
            <p:nvPr/>
          </p:nvSpPr>
          <p:spPr bwMode="auto">
            <a:xfrm>
              <a:off x="4944" y="2304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6158" name="Rectangle 17"/>
            <p:cNvSpPr>
              <a:spLocks noChangeArrowheads="1"/>
            </p:cNvSpPr>
            <p:nvPr/>
          </p:nvSpPr>
          <p:spPr bwMode="auto">
            <a:xfrm>
              <a:off x="3936" y="158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6159" name="Rectangle 18"/>
            <p:cNvSpPr>
              <a:spLocks noChangeArrowheads="1"/>
            </p:cNvSpPr>
            <p:nvPr/>
          </p:nvSpPr>
          <p:spPr bwMode="auto">
            <a:xfrm>
              <a:off x="3840" y="2448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D</a:t>
              </a:r>
            </a:p>
          </p:txBody>
        </p:sp>
        <p:sp>
          <p:nvSpPr>
            <p:cNvPr id="6160" name="Rectangle 19"/>
            <p:cNvSpPr>
              <a:spLocks noChangeArrowheads="1"/>
            </p:cNvSpPr>
            <p:nvPr/>
          </p:nvSpPr>
          <p:spPr bwMode="auto">
            <a:xfrm>
              <a:off x="4560" y="2736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C</a:t>
              </a:r>
            </a:p>
          </p:txBody>
        </p:sp>
        <p:sp>
          <p:nvSpPr>
            <p:cNvPr id="6161" name="Rectangle 20"/>
            <p:cNvSpPr>
              <a:spLocks noChangeArrowheads="1"/>
            </p:cNvSpPr>
            <p:nvPr/>
          </p:nvSpPr>
          <p:spPr bwMode="auto">
            <a:xfrm>
              <a:off x="451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  <p:sp>
          <p:nvSpPr>
            <p:cNvPr id="6162" name="Rectangle 21"/>
            <p:cNvSpPr>
              <a:spLocks noChangeArrowheads="1"/>
            </p:cNvSpPr>
            <p:nvPr/>
          </p:nvSpPr>
          <p:spPr bwMode="auto">
            <a:xfrm>
              <a:off x="3984" y="2976"/>
              <a:ext cx="33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Q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6163" name="Line 22"/>
            <p:cNvSpPr>
              <a:spLocks noChangeShapeType="1"/>
            </p:cNvSpPr>
            <p:nvPr/>
          </p:nvSpPr>
          <p:spPr bwMode="auto">
            <a:xfrm flipH="1">
              <a:off x="4176" y="2640"/>
              <a:ext cx="144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6150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E5F7C7-7C67-4AC7-9FCE-78AD3D324C2B}" type="slidenum">
              <a:rPr lang="it-IT"/>
              <a:pPr>
                <a:defRPr/>
              </a:pPr>
              <a:t>17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30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5486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mtClean="0"/>
              <a:t>Macchina di Carnot</a:t>
            </a:r>
            <a:br>
              <a:rPr lang="it-IT" smtClean="0"/>
            </a:br>
            <a:r>
              <a:rPr lang="it-IT" sz="2500" smtClean="0"/>
              <a:t>4) compressione adiabatica</a:t>
            </a:r>
            <a:r>
              <a:rPr lang="it-IT" smtClean="0"/>
              <a:t> </a:t>
            </a:r>
          </a:p>
        </p:txBody>
      </p:sp>
      <p:sp>
        <p:nvSpPr>
          <p:cNvPr id="91139" name="Rectangle 1031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715000" cy="4114800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300" smtClean="0"/>
              <a:t>Mettiamo il cilindro su una base isolante e comprimiamo il fluido in modo reversibile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Poiché il fluido è isolato termicamente, questa compressione è adiabatica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Durante questa compressione la temperatura cresce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Arrestiamo l’espansione quando si è raggiunta la temperatura della sorgente calda</a:t>
            </a:r>
          </a:p>
          <a:p>
            <a:pPr>
              <a:lnSpc>
                <a:spcPct val="90000"/>
              </a:lnSpc>
            </a:pPr>
            <a:r>
              <a:rPr lang="it-IT" sz="2300" smtClean="0"/>
              <a:t>Siamo tornati allo stato iniziale A</a:t>
            </a:r>
          </a:p>
        </p:txBody>
      </p:sp>
      <p:grpSp>
        <p:nvGrpSpPr>
          <p:cNvPr id="91140" name="Group 1058"/>
          <p:cNvGrpSpPr>
            <a:grpSpLocks/>
          </p:cNvGrpSpPr>
          <p:nvPr/>
        </p:nvGrpSpPr>
        <p:grpSpPr bwMode="auto">
          <a:xfrm>
            <a:off x="6934200" y="609600"/>
            <a:ext cx="1828800" cy="2590800"/>
            <a:chOff x="4368" y="720"/>
            <a:chExt cx="1152" cy="1632"/>
          </a:xfrm>
        </p:grpSpPr>
        <p:sp>
          <p:nvSpPr>
            <p:cNvPr id="91153" name="Rectangle 1028"/>
            <p:cNvSpPr>
              <a:spLocks noChangeArrowheads="1"/>
            </p:cNvSpPr>
            <p:nvPr/>
          </p:nvSpPr>
          <p:spPr bwMode="auto">
            <a:xfrm>
              <a:off x="4368" y="2216"/>
              <a:ext cx="1152" cy="13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91154" name="Line 1038"/>
            <p:cNvSpPr>
              <a:spLocks noChangeShapeType="1"/>
            </p:cNvSpPr>
            <p:nvPr/>
          </p:nvSpPr>
          <p:spPr bwMode="auto">
            <a:xfrm flipV="1">
              <a:off x="5088" y="720"/>
              <a:ext cx="0" cy="4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91155" name="Rectangle 1040"/>
            <p:cNvSpPr>
              <a:spLocks noChangeArrowheads="1"/>
            </p:cNvSpPr>
            <p:nvPr/>
          </p:nvSpPr>
          <p:spPr bwMode="auto">
            <a:xfrm>
              <a:off x="4608" y="1392"/>
              <a:ext cx="672" cy="82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99CCFF">
                  <a:alpha val="36862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grpSp>
          <p:nvGrpSpPr>
            <p:cNvPr id="91156" name="Group 1041"/>
            <p:cNvGrpSpPr>
              <a:grpSpLocks/>
            </p:cNvGrpSpPr>
            <p:nvPr/>
          </p:nvGrpSpPr>
          <p:grpSpPr bwMode="auto">
            <a:xfrm>
              <a:off x="4512" y="720"/>
              <a:ext cx="864" cy="1496"/>
              <a:chOff x="3984" y="1344"/>
              <a:chExt cx="864" cy="1104"/>
            </a:xfrm>
          </p:grpSpPr>
          <p:sp>
            <p:nvSpPr>
              <p:cNvPr id="91161" name="Rectangle 1042"/>
              <p:cNvSpPr>
                <a:spLocks noChangeArrowheads="1"/>
              </p:cNvSpPr>
              <p:nvPr/>
            </p:nvSpPr>
            <p:spPr bwMode="auto">
              <a:xfrm>
                <a:off x="3984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91162" name="Rectangle 1043"/>
              <p:cNvSpPr>
                <a:spLocks noChangeArrowheads="1"/>
              </p:cNvSpPr>
              <p:nvPr/>
            </p:nvSpPr>
            <p:spPr bwMode="auto">
              <a:xfrm>
                <a:off x="4752" y="1344"/>
                <a:ext cx="96" cy="1104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91157" name="Group 1044"/>
            <p:cNvGrpSpPr>
              <a:grpSpLocks/>
            </p:cNvGrpSpPr>
            <p:nvPr/>
          </p:nvGrpSpPr>
          <p:grpSpPr bwMode="auto">
            <a:xfrm>
              <a:off x="4608" y="816"/>
              <a:ext cx="672" cy="590"/>
              <a:chOff x="4080" y="1152"/>
              <a:chExt cx="672" cy="624"/>
            </a:xfrm>
          </p:grpSpPr>
          <p:sp>
            <p:nvSpPr>
              <p:cNvPr id="91159" name="Rectangle 1045"/>
              <p:cNvSpPr>
                <a:spLocks noChangeArrowheads="1"/>
              </p:cNvSpPr>
              <p:nvPr/>
            </p:nvSpPr>
            <p:spPr bwMode="auto">
              <a:xfrm>
                <a:off x="4080" y="1680"/>
                <a:ext cx="672" cy="96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91160" name="Line 1046"/>
              <p:cNvSpPr>
                <a:spLocks noChangeShapeType="1"/>
              </p:cNvSpPr>
              <p:nvPr/>
            </p:nvSpPr>
            <p:spPr bwMode="auto">
              <a:xfrm flipV="1">
                <a:off x="4416" y="1152"/>
                <a:ext cx="0" cy="52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91158" name="Rectangle 1047"/>
            <p:cNvSpPr>
              <a:spLocks noChangeArrowheads="1"/>
            </p:cNvSpPr>
            <p:nvPr/>
          </p:nvSpPr>
          <p:spPr bwMode="auto">
            <a:xfrm>
              <a:off x="4608" y="2080"/>
              <a:ext cx="672" cy="136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91141" name="Group 1062"/>
          <p:cNvGrpSpPr>
            <a:grpSpLocks/>
          </p:cNvGrpSpPr>
          <p:nvPr/>
        </p:nvGrpSpPr>
        <p:grpSpPr bwMode="auto">
          <a:xfrm>
            <a:off x="6934200" y="3500438"/>
            <a:ext cx="1905000" cy="2438400"/>
            <a:chOff x="4368" y="2688"/>
            <a:chExt cx="1200" cy="1536"/>
          </a:xfrm>
        </p:grpSpPr>
        <p:grpSp>
          <p:nvGrpSpPr>
            <p:cNvPr id="91143" name="Group 1049"/>
            <p:cNvGrpSpPr>
              <a:grpSpLocks/>
            </p:cNvGrpSpPr>
            <p:nvPr/>
          </p:nvGrpSpPr>
          <p:grpSpPr bwMode="auto">
            <a:xfrm>
              <a:off x="4512" y="2688"/>
              <a:ext cx="912" cy="1392"/>
              <a:chOff x="4224" y="1344"/>
              <a:chExt cx="864" cy="1344"/>
            </a:xfrm>
          </p:grpSpPr>
          <p:sp>
            <p:nvSpPr>
              <p:cNvPr id="91145" name="Rectangle 1050"/>
              <p:cNvSpPr>
                <a:spLocks noChangeArrowheads="1"/>
              </p:cNvSpPr>
              <p:nvPr/>
            </p:nvSpPr>
            <p:spPr bwMode="auto">
              <a:xfrm>
                <a:off x="4320" y="2016"/>
                <a:ext cx="672" cy="67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rgbClr val="99CCFF">
                    <a:alpha val="36862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it-IT">
                    <a:latin typeface="Calibri" pitchFamily="34" charset="0"/>
                  </a:rPr>
                  <a:t>A</a:t>
                </a:r>
              </a:p>
            </p:txBody>
          </p:sp>
          <p:grpSp>
            <p:nvGrpSpPr>
              <p:cNvPr id="91146" name="Group 1051"/>
              <p:cNvGrpSpPr>
                <a:grpSpLocks/>
              </p:cNvGrpSpPr>
              <p:nvPr/>
            </p:nvGrpSpPr>
            <p:grpSpPr bwMode="auto">
              <a:xfrm>
                <a:off x="4224" y="1344"/>
                <a:ext cx="864" cy="1344"/>
                <a:chOff x="3984" y="1344"/>
                <a:chExt cx="864" cy="1104"/>
              </a:xfrm>
            </p:grpSpPr>
            <p:sp>
              <p:nvSpPr>
                <p:cNvPr id="91151" name="Rectangle 1052"/>
                <p:cNvSpPr>
                  <a:spLocks noChangeArrowheads="1"/>
                </p:cNvSpPr>
                <p:nvPr/>
              </p:nvSpPr>
              <p:spPr bwMode="auto">
                <a:xfrm>
                  <a:off x="3984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91152" name="Rectangle 1053"/>
                <p:cNvSpPr>
                  <a:spLocks noChangeArrowheads="1"/>
                </p:cNvSpPr>
                <p:nvPr/>
              </p:nvSpPr>
              <p:spPr bwMode="auto">
                <a:xfrm>
                  <a:off x="4752" y="1344"/>
                  <a:ext cx="96" cy="1104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</p:grpSp>
          <p:grpSp>
            <p:nvGrpSpPr>
              <p:cNvPr id="91147" name="Group 1054"/>
              <p:cNvGrpSpPr>
                <a:grpSpLocks/>
              </p:cNvGrpSpPr>
              <p:nvPr/>
            </p:nvGrpSpPr>
            <p:grpSpPr bwMode="auto">
              <a:xfrm>
                <a:off x="4320" y="1392"/>
                <a:ext cx="672" cy="624"/>
                <a:chOff x="4080" y="1152"/>
                <a:chExt cx="672" cy="624"/>
              </a:xfrm>
            </p:grpSpPr>
            <p:sp>
              <p:nvSpPr>
                <p:cNvPr id="91149" name="Rectangle 1055"/>
                <p:cNvSpPr>
                  <a:spLocks noChangeArrowheads="1"/>
                </p:cNvSpPr>
                <p:nvPr/>
              </p:nvSpPr>
              <p:spPr bwMode="auto">
                <a:xfrm>
                  <a:off x="4080" y="1680"/>
                  <a:ext cx="672" cy="96"/>
                </a:xfrm>
                <a:prstGeom prst="rect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91150" name="Line 1056"/>
                <p:cNvSpPr>
                  <a:spLocks noChangeShapeType="1"/>
                </p:cNvSpPr>
                <p:nvPr/>
              </p:nvSpPr>
              <p:spPr bwMode="auto">
                <a:xfrm flipV="1">
                  <a:off x="4416" y="1152"/>
                  <a:ext cx="0" cy="528"/>
                </a:xfrm>
                <a:prstGeom prst="line">
                  <a:avLst/>
                </a:prstGeom>
                <a:noFill/>
                <a:ln w="508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sp>
            <p:nvSpPr>
              <p:cNvPr id="91148" name="Rectangle 1057"/>
              <p:cNvSpPr>
                <a:spLocks noChangeArrowheads="1"/>
              </p:cNvSpPr>
              <p:nvPr/>
            </p:nvSpPr>
            <p:spPr bwMode="auto">
              <a:xfrm>
                <a:off x="4320" y="2544"/>
                <a:ext cx="672" cy="144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sp>
          <p:nvSpPr>
            <p:cNvPr id="91144" name="Rectangle 1059"/>
            <p:cNvSpPr>
              <a:spLocks noChangeArrowheads="1"/>
            </p:cNvSpPr>
            <p:nvPr/>
          </p:nvSpPr>
          <p:spPr bwMode="auto">
            <a:xfrm>
              <a:off x="4368" y="4080"/>
              <a:ext cx="1200" cy="14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40966" name="Segnaposto numero diapositiva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0A2A5A-C897-4935-8D13-1184C34B03A4}" type="slidenum">
              <a:rPr lang="it-IT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Macchina di Carnot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4462463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Usiamo la legge delle adiabatiche per i punti A e D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Assieme all’equazione delle adiabatiche per i punti B e C, segue</a:t>
            </a:r>
          </a:p>
        </p:txBody>
      </p:sp>
      <p:grpSp>
        <p:nvGrpSpPr>
          <p:cNvPr id="7174" name="Group 4"/>
          <p:cNvGrpSpPr>
            <a:grpSpLocks/>
          </p:cNvGrpSpPr>
          <p:nvPr/>
        </p:nvGrpSpPr>
        <p:grpSpPr bwMode="auto">
          <a:xfrm>
            <a:off x="5241925" y="2333625"/>
            <a:ext cx="3706813" cy="3152775"/>
            <a:chOff x="3302" y="1134"/>
            <a:chExt cx="2335" cy="1986"/>
          </a:xfrm>
        </p:grpSpPr>
        <p:grpSp>
          <p:nvGrpSpPr>
            <p:cNvPr id="7176" name="Group 5"/>
            <p:cNvGrpSpPr>
              <a:grpSpLocks/>
            </p:cNvGrpSpPr>
            <p:nvPr/>
          </p:nvGrpSpPr>
          <p:grpSpPr bwMode="auto">
            <a:xfrm>
              <a:off x="3302" y="1134"/>
              <a:ext cx="2335" cy="1986"/>
              <a:chOff x="3302" y="1134"/>
              <a:chExt cx="2335" cy="1986"/>
            </a:xfrm>
          </p:grpSpPr>
          <p:sp>
            <p:nvSpPr>
              <p:cNvPr id="7187" name="Line 6"/>
              <p:cNvSpPr>
                <a:spLocks noChangeShapeType="1"/>
              </p:cNvSpPr>
              <p:nvPr/>
            </p:nvSpPr>
            <p:spPr bwMode="auto">
              <a:xfrm flipV="1">
                <a:off x="3600" y="1152"/>
                <a:ext cx="0" cy="16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7188" name="Line 7"/>
              <p:cNvSpPr>
                <a:spLocks noChangeShapeType="1"/>
              </p:cNvSpPr>
              <p:nvPr/>
            </p:nvSpPr>
            <p:spPr bwMode="auto">
              <a:xfrm>
                <a:off x="3600" y="2832"/>
                <a:ext cx="19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7189" name="Text Box 8"/>
              <p:cNvSpPr txBox="1">
                <a:spLocks noChangeArrowheads="1"/>
              </p:cNvSpPr>
              <p:nvPr/>
            </p:nvSpPr>
            <p:spPr bwMode="auto">
              <a:xfrm>
                <a:off x="3302" y="113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7190" name="Text Box 9"/>
              <p:cNvSpPr txBox="1">
                <a:spLocks noChangeArrowheads="1"/>
              </p:cNvSpPr>
              <p:nvPr/>
            </p:nvSpPr>
            <p:spPr bwMode="auto">
              <a:xfrm>
                <a:off x="5393" y="283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7177" name="Freeform 10"/>
            <p:cNvSpPr>
              <a:spLocks/>
            </p:cNvSpPr>
            <p:nvPr/>
          </p:nvSpPr>
          <p:spPr bwMode="auto">
            <a:xfrm>
              <a:off x="3792" y="1296"/>
              <a:ext cx="1584" cy="1296"/>
            </a:xfrm>
            <a:custGeom>
              <a:avLst/>
              <a:gdLst>
                <a:gd name="T0" fmla="*/ 0 w 1584"/>
                <a:gd name="T1" fmla="*/ 0 h 1296"/>
                <a:gd name="T2" fmla="*/ 48 w 1584"/>
                <a:gd name="T3" fmla="*/ 288 h 1296"/>
                <a:gd name="T4" fmla="*/ 144 w 1584"/>
                <a:gd name="T5" fmla="*/ 576 h 1296"/>
                <a:gd name="T6" fmla="*/ 384 w 1584"/>
                <a:gd name="T7" fmla="*/ 864 h 1296"/>
                <a:gd name="T8" fmla="*/ 720 w 1584"/>
                <a:gd name="T9" fmla="*/ 1104 h 1296"/>
                <a:gd name="T10" fmla="*/ 1200 w 1584"/>
                <a:gd name="T11" fmla="*/ 1248 h 1296"/>
                <a:gd name="T12" fmla="*/ 1584 w 1584"/>
                <a:gd name="T13" fmla="*/ 1296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178" name="Freeform 11"/>
            <p:cNvSpPr>
              <a:spLocks/>
            </p:cNvSpPr>
            <p:nvPr/>
          </p:nvSpPr>
          <p:spPr bwMode="auto">
            <a:xfrm>
              <a:off x="3696" y="1728"/>
              <a:ext cx="1200" cy="1008"/>
            </a:xfrm>
            <a:custGeom>
              <a:avLst/>
              <a:gdLst>
                <a:gd name="T0" fmla="*/ 0 w 1584"/>
                <a:gd name="T1" fmla="*/ 0 h 1296"/>
                <a:gd name="T2" fmla="*/ 15 w 1584"/>
                <a:gd name="T3" fmla="*/ 105 h 1296"/>
                <a:gd name="T4" fmla="*/ 48 w 1584"/>
                <a:gd name="T5" fmla="*/ 211 h 1296"/>
                <a:gd name="T6" fmla="*/ 127 w 1584"/>
                <a:gd name="T7" fmla="*/ 317 h 1296"/>
                <a:gd name="T8" fmla="*/ 237 w 1584"/>
                <a:gd name="T9" fmla="*/ 404 h 1296"/>
                <a:gd name="T10" fmla="*/ 395 w 1584"/>
                <a:gd name="T11" fmla="*/ 457 h 1296"/>
                <a:gd name="T12" fmla="*/ 522 w 1584"/>
                <a:gd name="T13" fmla="*/ 474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84"/>
                <a:gd name="T22" fmla="*/ 0 h 1296"/>
                <a:gd name="T23" fmla="*/ 1584 w 1584"/>
                <a:gd name="T24" fmla="*/ 1296 h 129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84" h="1296">
                  <a:moveTo>
                    <a:pt x="0" y="0"/>
                  </a:moveTo>
                  <a:cubicBezTo>
                    <a:pt x="12" y="96"/>
                    <a:pt x="24" y="192"/>
                    <a:pt x="48" y="288"/>
                  </a:cubicBezTo>
                  <a:cubicBezTo>
                    <a:pt x="72" y="384"/>
                    <a:pt x="88" y="480"/>
                    <a:pt x="144" y="576"/>
                  </a:cubicBezTo>
                  <a:cubicBezTo>
                    <a:pt x="200" y="672"/>
                    <a:pt x="288" y="776"/>
                    <a:pt x="384" y="864"/>
                  </a:cubicBezTo>
                  <a:cubicBezTo>
                    <a:pt x="480" y="952"/>
                    <a:pt x="584" y="1040"/>
                    <a:pt x="720" y="1104"/>
                  </a:cubicBezTo>
                  <a:cubicBezTo>
                    <a:pt x="856" y="1168"/>
                    <a:pt x="1056" y="1216"/>
                    <a:pt x="1200" y="1248"/>
                  </a:cubicBezTo>
                  <a:cubicBezTo>
                    <a:pt x="1344" y="1280"/>
                    <a:pt x="1464" y="1288"/>
                    <a:pt x="1584" y="1296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179" name="Freeform 12"/>
            <p:cNvSpPr>
              <a:spLocks/>
            </p:cNvSpPr>
            <p:nvPr/>
          </p:nvSpPr>
          <p:spPr bwMode="auto">
            <a:xfrm>
              <a:off x="3840" y="1296"/>
              <a:ext cx="576" cy="1488"/>
            </a:xfrm>
            <a:custGeom>
              <a:avLst/>
              <a:gdLst>
                <a:gd name="T0" fmla="*/ 0 w 576"/>
                <a:gd name="T1" fmla="*/ 0 h 1344"/>
                <a:gd name="T2" fmla="*/ 48 w 576"/>
                <a:gd name="T3" fmla="*/ 577 h 1344"/>
                <a:gd name="T4" fmla="*/ 96 w 576"/>
                <a:gd name="T5" fmla="*/ 1010 h 1344"/>
                <a:gd name="T6" fmla="*/ 192 w 576"/>
                <a:gd name="T7" fmla="*/ 1443 h 1344"/>
                <a:gd name="T8" fmla="*/ 336 w 576"/>
                <a:gd name="T9" fmla="*/ 1875 h 1344"/>
                <a:gd name="T10" fmla="*/ 576 w 576"/>
                <a:gd name="T11" fmla="*/ 2018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180" name="Freeform 13"/>
            <p:cNvSpPr>
              <a:spLocks/>
            </p:cNvSpPr>
            <p:nvPr/>
          </p:nvSpPr>
          <p:spPr bwMode="auto">
            <a:xfrm>
              <a:off x="4224" y="1248"/>
              <a:ext cx="720" cy="1536"/>
            </a:xfrm>
            <a:custGeom>
              <a:avLst/>
              <a:gdLst>
                <a:gd name="T0" fmla="*/ 0 w 576"/>
                <a:gd name="T1" fmla="*/ 0 h 1344"/>
                <a:gd name="T2" fmla="*/ 117 w 576"/>
                <a:gd name="T3" fmla="*/ 656 h 1344"/>
                <a:gd name="T4" fmla="*/ 234 w 576"/>
                <a:gd name="T5" fmla="*/ 1146 h 1344"/>
                <a:gd name="T6" fmla="*/ 469 w 576"/>
                <a:gd name="T7" fmla="*/ 1638 h 1344"/>
                <a:gd name="T8" fmla="*/ 820 w 576"/>
                <a:gd name="T9" fmla="*/ 2129 h 1344"/>
                <a:gd name="T10" fmla="*/ 1406 w 576"/>
                <a:gd name="T11" fmla="*/ 2293 h 13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6"/>
                <a:gd name="T19" fmla="*/ 0 h 1344"/>
                <a:gd name="T20" fmla="*/ 576 w 576"/>
                <a:gd name="T21" fmla="*/ 1344 h 13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6" h="1344">
                  <a:moveTo>
                    <a:pt x="0" y="0"/>
                  </a:moveTo>
                  <a:cubicBezTo>
                    <a:pt x="16" y="136"/>
                    <a:pt x="32" y="272"/>
                    <a:pt x="48" y="384"/>
                  </a:cubicBezTo>
                  <a:cubicBezTo>
                    <a:pt x="64" y="496"/>
                    <a:pt x="72" y="576"/>
                    <a:pt x="96" y="672"/>
                  </a:cubicBezTo>
                  <a:cubicBezTo>
                    <a:pt x="120" y="768"/>
                    <a:pt x="152" y="864"/>
                    <a:pt x="192" y="960"/>
                  </a:cubicBezTo>
                  <a:cubicBezTo>
                    <a:pt x="232" y="1056"/>
                    <a:pt x="272" y="1184"/>
                    <a:pt x="336" y="1248"/>
                  </a:cubicBezTo>
                  <a:cubicBezTo>
                    <a:pt x="400" y="1312"/>
                    <a:pt x="536" y="1328"/>
                    <a:pt x="576" y="1344"/>
                  </a:cubicBezTo>
                </a:path>
              </a:pathLst>
            </a:cu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181" name="Rectangle 14"/>
            <p:cNvSpPr>
              <a:spLocks noChangeArrowheads="1"/>
            </p:cNvSpPr>
            <p:nvPr/>
          </p:nvSpPr>
          <p:spPr bwMode="auto">
            <a:xfrm>
              <a:off x="4848" y="2592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7182" name="Rectangle 15"/>
            <p:cNvSpPr>
              <a:spLocks noChangeArrowheads="1"/>
            </p:cNvSpPr>
            <p:nvPr/>
          </p:nvSpPr>
          <p:spPr bwMode="auto">
            <a:xfrm>
              <a:off x="4944" y="2304"/>
              <a:ext cx="3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T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7183" name="Rectangle 16"/>
            <p:cNvSpPr>
              <a:spLocks noChangeArrowheads="1"/>
            </p:cNvSpPr>
            <p:nvPr/>
          </p:nvSpPr>
          <p:spPr bwMode="auto">
            <a:xfrm>
              <a:off x="3936" y="158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7184" name="Rectangle 17"/>
            <p:cNvSpPr>
              <a:spLocks noChangeArrowheads="1"/>
            </p:cNvSpPr>
            <p:nvPr/>
          </p:nvSpPr>
          <p:spPr bwMode="auto">
            <a:xfrm>
              <a:off x="3840" y="2448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D</a:t>
              </a:r>
            </a:p>
          </p:txBody>
        </p:sp>
        <p:sp>
          <p:nvSpPr>
            <p:cNvPr id="7185" name="Rectangle 18"/>
            <p:cNvSpPr>
              <a:spLocks noChangeArrowheads="1"/>
            </p:cNvSpPr>
            <p:nvPr/>
          </p:nvSpPr>
          <p:spPr bwMode="auto">
            <a:xfrm>
              <a:off x="4560" y="2736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C</a:t>
              </a:r>
            </a:p>
          </p:txBody>
        </p:sp>
        <p:sp>
          <p:nvSpPr>
            <p:cNvPr id="7186" name="Rectangle 19"/>
            <p:cNvSpPr>
              <a:spLocks noChangeArrowheads="1"/>
            </p:cNvSpPr>
            <p:nvPr/>
          </p:nvSpPr>
          <p:spPr bwMode="auto">
            <a:xfrm>
              <a:off x="451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</p:grpSp>
      <p:graphicFrame>
        <p:nvGraphicFramePr>
          <p:cNvPr id="7170" name="Object 20"/>
          <p:cNvGraphicFramePr>
            <a:graphicFrameLocks noChangeAspect="1"/>
          </p:cNvGraphicFramePr>
          <p:nvPr/>
        </p:nvGraphicFramePr>
        <p:xfrm>
          <a:off x="2195513" y="2852738"/>
          <a:ext cx="1941512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Equazione" r:id="rId3" imgW="889000" imgH="203200" progId="Equation.3">
                  <p:embed/>
                </p:oleObj>
              </mc:Choice>
              <mc:Fallback>
                <p:oleObj name="Equazione" r:id="rId3" imgW="889000" imgH="2032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2852738"/>
                        <a:ext cx="1941512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22"/>
          <p:cNvGraphicFramePr>
            <a:graphicFrameLocks noChangeAspect="1"/>
          </p:cNvGraphicFramePr>
          <p:nvPr/>
        </p:nvGraphicFramePr>
        <p:xfrm>
          <a:off x="2339975" y="4868863"/>
          <a:ext cx="1219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Equazione" r:id="rId5" imgW="558800" imgH="406400" progId="Equation.3">
                  <p:embed/>
                </p:oleObj>
              </mc:Choice>
              <mc:Fallback>
                <p:oleObj name="Equazione" r:id="rId5" imgW="558800" imgH="4064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4868863"/>
                        <a:ext cx="1219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5" name="Segnaposto numero diapositiva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EC64ED-C1D1-4B8B-918A-3EEE0D25646E}" type="slidenum">
              <a:rPr lang="it-IT"/>
              <a:pPr>
                <a:defRPr/>
              </a:pPr>
              <a:t>19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Rendimento di Carnot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7702550" cy="4616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/>
              <a:t>Inserendo nell’espressione del rendimento i calori scambiati sulle isoterme e tenendo conto della relazione tra i volumi, otteniamo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Cioe` il rendimento della macchina di Carnot dipende solo dalle temperature delle isoterme</a:t>
            </a:r>
          </a:p>
        </p:txBody>
      </p:sp>
      <p:graphicFrame>
        <p:nvGraphicFramePr>
          <p:cNvPr id="8194" name="Object 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300288" y="3009900"/>
          <a:ext cx="4354512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Equazione" r:id="rId3" imgW="2247840" imgH="838080" progId="Equation.3">
                  <p:embed/>
                </p:oleObj>
              </mc:Choice>
              <mc:Fallback>
                <p:oleObj name="Equazione" r:id="rId3" imgW="2247840" imgH="8380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0288" y="3009900"/>
                        <a:ext cx="4354512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2D985A-7C62-422F-BC61-5CAF10F48BE0}" type="slidenum">
              <a:rPr lang="it-IT" smtClean="0"/>
              <a:pPr>
                <a:defRPr/>
              </a:pPr>
              <a:t>20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3622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dirty="0" smtClean="0"/>
              <a:t>Consideriamo macchine termiche cicliche funzionanti tra due temperature</a:t>
            </a:r>
          </a:p>
          <a:p>
            <a:pPr>
              <a:lnSpc>
                <a:spcPct val="90000"/>
              </a:lnSpc>
            </a:pPr>
            <a:r>
              <a:rPr lang="it-IT" sz="2800" dirty="0" smtClean="0"/>
              <a:t>Sia </a:t>
            </a:r>
            <a:r>
              <a:rPr lang="it-IT" sz="2800" i="1" dirty="0" smtClean="0"/>
              <a:t>R</a:t>
            </a:r>
            <a:r>
              <a:rPr lang="it-IT" sz="2800" dirty="0" smtClean="0"/>
              <a:t> una macchina ciclica reversibile ed </a:t>
            </a:r>
            <a:r>
              <a:rPr lang="it-IT" sz="2800" i="1" dirty="0" smtClean="0"/>
              <a:t>S</a:t>
            </a:r>
            <a:r>
              <a:rPr lang="it-IT" sz="2800" dirty="0" smtClean="0"/>
              <a:t> una macchina ciclica qualunque</a:t>
            </a:r>
          </a:p>
          <a:p>
            <a:pPr>
              <a:lnSpc>
                <a:spcPct val="90000"/>
              </a:lnSpc>
            </a:pPr>
            <a:r>
              <a:rPr lang="it-IT" sz="2800" dirty="0" smtClean="0"/>
              <a:t>Sia	        il rendimento di R e	 </a:t>
            </a:r>
            <a:endParaRPr lang="it-IT" sz="2800" dirty="0" smtClean="0"/>
          </a:p>
          <a:p>
            <a:pPr marL="0" indent="0">
              <a:lnSpc>
                <a:spcPct val="90000"/>
              </a:lnSpc>
              <a:buNone/>
            </a:pPr>
            <a:r>
              <a:rPr lang="it-IT" sz="2800" dirty="0" smtClean="0"/>
              <a:t>il </a:t>
            </a:r>
            <a:r>
              <a:rPr lang="it-IT" sz="2800" dirty="0" smtClean="0"/>
              <a:t>rendimento di S  </a:t>
            </a:r>
          </a:p>
        </p:txBody>
      </p:sp>
      <p:graphicFrame>
        <p:nvGraphicFramePr>
          <p:cNvPr id="9218" name="Object 10"/>
          <p:cNvGraphicFramePr>
            <a:graphicFrameLocks noChangeAspect="1"/>
          </p:cNvGraphicFramePr>
          <p:nvPr/>
        </p:nvGraphicFramePr>
        <p:xfrm>
          <a:off x="1714500" y="4000500"/>
          <a:ext cx="657225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Equazione" r:id="rId3" imgW="266400" imgH="228600" progId="Equation.3">
                  <p:embed/>
                </p:oleObj>
              </mc:Choice>
              <mc:Fallback>
                <p:oleObj name="Equazione" r:id="rId3" imgW="26640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4000500"/>
                        <a:ext cx="657225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9835904"/>
              </p:ext>
            </p:extLst>
          </p:nvPr>
        </p:nvGraphicFramePr>
        <p:xfrm>
          <a:off x="5436096" y="3993227"/>
          <a:ext cx="6254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zione" r:id="rId5" imgW="253800" imgH="228600" progId="Equation.3">
                  <p:embed/>
                </p:oleObj>
              </mc:Choice>
              <mc:Fallback>
                <p:oleObj name="Equazione" r:id="rId5" imgW="253800" imgH="2286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3993227"/>
                        <a:ext cx="62547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E43E92-A7FB-4A89-8147-7C46E222FBC5}" type="slidenum">
              <a:rPr lang="it-IT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>
                <a:solidFill>
                  <a:schemeClr val="accent2"/>
                </a:solidFill>
              </a:rPr>
              <a:t>Enunciato di Carnot (Ct)</a:t>
            </a:r>
            <a:r>
              <a:rPr lang="it-IT" smtClean="0"/>
              <a:t> 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>
                <a:solidFill>
                  <a:schemeClr val="accent2"/>
                </a:solidFill>
              </a:rPr>
              <a:t>Il rendimento di una macchina termica reversibile non è inferiore a quello di una qualsiasi macchina funzionante tra le stesse temperature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Il segno di uguaglianza vale </a:t>
            </a:r>
            <a:r>
              <a:rPr lang="it-IT" sz="2400" i="1" smtClean="0"/>
              <a:t>se e solo se</a:t>
            </a:r>
            <a:r>
              <a:rPr lang="it-IT" sz="2400" smtClean="0"/>
              <a:t> anche la seconda macchina è reversibile</a:t>
            </a:r>
          </a:p>
          <a:p>
            <a:pPr>
              <a:lnSpc>
                <a:spcPct val="90000"/>
              </a:lnSpc>
            </a:pPr>
            <a:r>
              <a:rPr lang="it-IT" sz="2400" smtClean="0"/>
              <a:t>Carnot dimostro` il suo teorema all’interno della teoria del calorico</a:t>
            </a:r>
          </a:p>
          <a:p>
            <a:pPr>
              <a:lnSpc>
                <a:spcPct val="90000"/>
              </a:lnSpc>
            </a:pPr>
            <a:r>
              <a:rPr lang="it-IT" sz="2400" smtClean="0"/>
              <a:t>Oggi sappiamo che questa teoria non e` piu` valida e quindi il teorema e` in realta` un principio, e come tale, non è dimostrabile</a:t>
            </a:r>
          </a:p>
        </p:txBody>
      </p:sp>
      <p:graphicFrame>
        <p:nvGraphicFramePr>
          <p:cNvPr id="1024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7427913"/>
              </p:ext>
            </p:extLst>
          </p:nvPr>
        </p:nvGraphicFramePr>
        <p:xfrm>
          <a:off x="3730625" y="3091656"/>
          <a:ext cx="15303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name="Equazione" r:id="rId3" imgW="622300" imgH="215900" progId="Equation.3">
                  <p:embed/>
                </p:oleObj>
              </mc:Choice>
              <mc:Fallback>
                <p:oleObj name="Equazione" r:id="rId3" imgW="622300" imgH="2159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625" y="3091656"/>
                        <a:ext cx="153035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BFE1F2-382E-4CAA-8E4C-CF2A70D770E0}" type="slidenum">
              <a:rPr lang="it-IT"/>
              <a:pPr>
                <a:defRPr/>
              </a:pPr>
              <a:t>22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Irreversibilità 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500" smtClean="0"/>
              <a:t>Se un fenomeno è la transizione spontanea da uno stato A ad uno B, il processo inverso da B a A non può avvenire se non con l’intervento di forze non necessarie nella transizione spontanea</a:t>
            </a:r>
          </a:p>
          <a:p>
            <a:pPr>
              <a:lnSpc>
                <a:spcPct val="90000"/>
              </a:lnSpc>
            </a:pPr>
            <a:r>
              <a:rPr lang="it-IT" sz="2500" smtClean="0"/>
              <a:t>Abbiamo già incontrato due esempi di questo fatto: </a:t>
            </a:r>
          </a:p>
          <a:p>
            <a:pPr lvl="1">
              <a:lnSpc>
                <a:spcPct val="90000"/>
              </a:lnSpc>
            </a:pPr>
            <a:r>
              <a:rPr lang="it-IT" sz="2500" smtClean="0"/>
              <a:t>il calore fluisce spontaneamente sempre </a:t>
            </a:r>
            <a:r>
              <a:rPr lang="it-IT" sz="2500" i="1" smtClean="0"/>
              <a:t>dal corpo a temperatura maggiore a quello a temperatura minore</a:t>
            </a:r>
          </a:p>
          <a:p>
            <a:pPr lvl="1">
              <a:lnSpc>
                <a:spcPct val="90000"/>
              </a:lnSpc>
            </a:pPr>
            <a:r>
              <a:rPr lang="it-IT" sz="2500" i="1" smtClean="0"/>
              <a:t>Un gas si espande spontaneamente, ma non si comprime spontaneamente</a:t>
            </a:r>
          </a:p>
        </p:txBody>
      </p:sp>
      <p:sp>
        <p:nvSpPr>
          <p:cNvPr id="4198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AA17B8-9548-45D2-A2C2-F43B3044EA6C}" type="slidenum">
              <a:rPr lang="it-IT"/>
              <a:pPr>
                <a:defRPr/>
              </a:pPr>
              <a:t>23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Irreversibilità 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3500" smtClean="0"/>
              <a:t>L’esistenza di</a:t>
            </a:r>
            <a:r>
              <a:rPr lang="it-IT" sz="3500" i="1" smtClean="0"/>
              <a:t> </a:t>
            </a:r>
            <a:r>
              <a:rPr lang="it-IT" sz="3500" smtClean="0"/>
              <a:t>trasformazioni spontanee e l’impossibilità che le trasformazioni inverse avvengano spontaneamente </a:t>
            </a:r>
            <a:r>
              <a:rPr lang="it-IT" sz="3500" i="1" smtClean="0"/>
              <a:t>è stato elevato a principio della termodinamica</a:t>
            </a:r>
            <a:endParaRPr lang="it-IT" sz="3500" smtClean="0"/>
          </a:p>
          <a:p>
            <a:pPr>
              <a:lnSpc>
                <a:spcPct val="90000"/>
              </a:lnSpc>
            </a:pPr>
            <a:r>
              <a:rPr lang="it-IT" sz="3500" smtClean="0"/>
              <a:t>Esistono diverse formulazioni di questo principio, tutte equivalenti fra loro</a:t>
            </a:r>
            <a:endParaRPr lang="it-IT" sz="2400" smtClean="0"/>
          </a:p>
        </p:txBody>
      </p:sp>
      <p:sp>
        <p:nvSpPr>
          <p:cNvPr id="43012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35F922-BC12-4BBF-B154-990061275BBF}" type="slidenum">
              <a:rPr lang="it-IT"/>
              <a:pPr>
                <a:defRPr/>
              </a:pPr>
              <a:t>24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Secondo principio della termodinamica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800" smtClean="0"/>
              <a:t>È impossibile realizzare una trasformazione il cui risultato finale sia </a:t>
            </a:r>
            <a:r>
              <a:rPr lang="it-IT" sz="2800" i="1" smtClean="0">
                <a:solidFill>
                  <a:schemeClr val="accent2"/>
                </a:solidFill>
              </a:rPr>
              <a:t>solo quello</a:t>
            </a:r>
            <a:r>
              <a:rPr lang="it-IT" sz="2800" smtClean="0"/>
              <a:t> di convertire in energia (meccanica, elettromagnetica, …) il calore assorbito da </a:t>
            </a:r>
            <a:r>
              <a:rPr lang="it-IT" sz="2800" i="1" smtClean="0">
                <a:solidFill>
                  <a:schemeClr val="accent2"/>
                </a:solidFill>
              </a:rPr>
              <a:t>una sola</a:t>
            </a:r>
            <a:r>
              <a:rPr lang="it-IT" sz="2800" smtClean="0"/>
              <a:t> sorgente di calore</a:t>
            </a:r>
          </a:p>
          <a:p>
            <a:r>
              <a:rPr lang="it-IT" sz="2300" smtClean="0"/>
              <a:t>Cfr. l’espansione isoterma di un gas ideale</a:t>
            </a:r>
            <a:endParaRPr lang="it-IT" sz="2800" smtClean="0"/>
          </a:p>
          <a:p>
            <a:r>
              <a:rPr lang="it-IT" sz="2800" smtClean="0"/>
              <a:t>Questo è il </a:t>
            </a:r>
            <a:r>
              <a:rPr lang="it-IT" sz="2800" smtClean="0">
                <a:solidFill>
                  <a:schemeClr val="accent2"/>
                </a:solidFill>
              </a:rPr>
              <a:t>postulato o enunciato secondo Lord Kelvin</a:t>
            </a:r>
            <a:r>
              <a:rPr lang="it-IT" sz="2800" smtClean="0"/>
              <a:t> (K)</a:t>
            </a:r>
          </a:p>
        </p:txBody>
      </p:sp>
      <p:sp>
        <p:nvSpPr>
          <p:cNvPr id="44036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DC5A3E-489F-4137-BB4F-15F0D37ADA8D}" type="slidenum">
              <a:rPr lang="it-IT"/>
              <a:pPr>
                <a:defRPr/>
              </a:pPr>
              <a:t>25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Secondo principio della termodinamica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mtClean="0"/>
              <a:t>È impossibile realizzare una trasformazione il cui risultato finale sia </a:t>
            </a:r>
            <a:r>
              <a:rPr lang="it-IT" i="1" smtClean="0">
                <a:solidFill>
                  <a:schemeClr val="accent2"/>
                </a:solidFill>
              </a:rPr>
              <a:t>solo quello</a:t>
            </a:r>
            <a:r>
              <a:rPr lang="it-IT" smtClean="0"/>
              <a:t> di trasferire calore da un corpo ad una data temperatura ad un altro di temperatura maggiore del primo</a:t>
            </a:r>
          </a:p>
          <a:p>
            <a:r>
              <a:rPr lang="it-IT" sz="2600" smtClean="0"/>
              <a:t>Cfr. frigorifero</a:t>
            </a:r>
            <a:r>
              <a:rPr lang="it-IT" smtClean="0"/>
              <a:t> </a:t>
            </a:r>
          </a:p>
          <a:p>
            <a:r>
              <a:rPr lang="it-IT" smtClean="0"/>
              <a:t>Questo è il </a:t>
            </a:r>
            <a:r>
              <a:rPr lang="it-IT" smtClean="0">
                <a:solidFill>
                  <a:schemeClr val="accent2"/>
                </a:solidFill>
              </a:rPr>
              <a:t>postulato o enunciato secondo Clausius</a:t>
            </a:r>
            <a:r>
              <a:rPr lang="it-IT" smtClean="0"/>
              <a:t> (C)</a:t>
            </a:r>
          </a:p>
        </p:txBody>
      </p:sp>
      <p:sp>
        <p:nvSpPr>
          <p:cNvPr id="45060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B3F143-932D-4A33-999B-1AB48D9E6114}" type="slidenum">
              <a:rPr lang="it-IT"/>
              <a:pPr>
                <a:defRPr/>
              </a:pPr>
              <a:t>26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Un po’ di logica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01000" cy="4114800"/>
          </a:xfrm>
        </p:spPr>
        <p:txBody>
          <a:bodyPr/>
          <a:lstStyle/>
          <a:p>
            <a:r>
              <a:rPr lang="it-IT" smtClean="0"/>
              <a:t>L’equivalenza degli enunciati si può esprimere simbolicamente così:</a:t>
            </a:r>
          </a:p>
          <a:p>
            <a:endParaRPr lang="it-IT" smtClean="0"/>
          </a:p>
          <a:p>
            <a:r>
              <a:rPr lang="it-IT" smtClean="0"/>
              <a:t>e questo significa:</a:t>
            </a:r>
          </a:p>
          <a:p>
            <a:endParaRPr lang="it-IT" smtClean="0"/>
          </a:p>
          <a:p>
            <a:r>
              <a:rPr lang="it-IT" smtClean="0"/>
              <a:t>ovvero la verità di </a:t>
            </a:r>
            <a:r>
              <a:rPr lang="it-IT" i="1" smtClean="0"/>
              <a:t>K</a:t>
            </a:r>
            <a:r>
              <a:rPr lang="it-IT" smtClean="0"/>
              <a:t> implica la verità di </a:t>
            </a:r>
            <a:r>
              <a:rPr lang="it-IT" i="1" smtClean="0"/>
              <a:t>C</a:t>
            </a:r>
            <a:r>
              <a:rPr lang="it-IT" smtClean="0"/>
              <a:t> </a:t>
            </a:r>
            <a:r>
              <a:rPr lang="it-IT" u="sng" smtClean="0"/>
              <a:t>e</a:t>
            </a:r>
            <a:r>
              <a:rPr lang="it-IT" smtClean="0"/>
              <a:t> la verità di </a:t>
            </a:r>
            <a:r>
              <a:rPr lang="it-IT" i="1" smtClean="0"/>
              <a:t>C</a:t>
            </a:r>
            <a:r>
              <a:rPr lang="it-IT" smtClean="0"/>
              <a:t> implica la verità di </a:t>
            </a:r>
            <a:r>
              <a:rPr lang="it-IT" i="1" smtClean="0"/>
              <a:t>K</a:t>
            </a:r>
          </a:p>
        </p:txBody>
      </p:sp>
      <p:graphicFrame>
        <p:nvGraphicFramePr>
          <p:cNvPr id="11266" name="Object 1024"/>
          <p:cNvGraphicFramePr>
            <a:graphicFrameLocks noChangeAspect="1"/>
          </p:cNvGraphicFramePr>
          <p:nvPr/>
        </p:nvGraphicFramePr>
        <p:xfrm>
          <a:off x="3803650" y="3200400"/>
          <a:ext cx="1225550" cy="331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name="Equazione" r:id="rId3" imgW="469900" imgH="127000" progId="Equation.3">
                  <p:embed/>
                </p:oleObj>
              </mc:Choice>
              <mc:Fallback>
                <p:oleObj name="Equazione" r:id="rId3" imgW="469900" imgH="12700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3650" y="3200400"/>
                        <a:ext cx="1225550" cy="331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1025"/>
          <p:cNvGraphicFramePr>
            <a:graphicFrameLocks noChangeAspect="1"/>
          </p:cNvGraphicFramePr>
          <p:nvPr/>
        </p:nvGraphicFramePr>
        <p:xfrm>
          <a:off x="2916238" y="4268788"/>
          <a:ext cx="3179762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5" name="Equazione" r:id="rId5" imgW="1219200" imgH="203200" progId="Equation.3">
                  <p:embed/>
                </p:oleObj>
              </mc:Choice>
              <mc:Fallback>
                <p:oleObj name="Equazione" r:id="rId5" imgW="1219200" imgH="203200" progId="Equation.3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6238" y="4268788"/>
                        <a:ext cx="3179762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0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4E8017-668B-4AD4-BFC3-E978FBD80EE1}" type="slidenum">
              <a:rPr lang="it-IT"/>
              <a:pPr>
                <a:defRPr/>
              </a:pPr>
              <a:t>27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Un po’ di logica</a:t>
            </a:r>
          </a:p>
        </p:txBody>
      </p:sp>
      <p:sp>
        <p:nvSpPr>
          <p:cNvPr id="122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mtClean="0"/>
              <a:t>La dimostrazione di ciascuna di queste due proposizioni avverrà per assurdo, ovvero per dimostrare </a:t>
            </a:r>
          </a:p>
          <a:p>
            <a:pPr>
              <a:lnSpc>
                <a:spcPct val="90000"/>
              </a:lnSpc>
            </a:pPr>
            <a:r>
              <a:rPr lang="it-IT" smtClean="0"/>
              <a:t>dimostreremo </a:t>
            </a:r>
          </a:p>
          <a:p>
            <a:pPr>
              <a:lnSpc>
                <a:spcPct val="90000"/>
              </a:lnSpc>
            </a:pPr>
            <a:r>
              <a:rPr lang="it-IT" smtClean="0"/>
              <a:t>e per dimostrare </a:t>
            </a:r>
          </a:p>
          <a:p>
            <a:pPr>
              <a:lnSpc>
                <a:spcPct val="90000"/>
              </a:lnSpc>
            </a:pPr>
            <a:r>
              <a:rPr lang="it-IT" smtClean="0"/>
              <a:t>dimostreremo </a:t>
            </a:r>
          </a:p>
          <a:p>
            <a:pPr>
              <a:lnSpc>
                <a:spcPct val="90000"/>
              </a:lnSpc>
            </a:pPr>
            <a:endParaRPr lang="it-IT" smtClean="0"/>
          </a:p>
        </p:txBody>
      </p:sp>
      <p:graphicFrame>
        <p:nvGraphicFramePr>
          <p:cNvPr id="12290" name="Object 1024"/>
          <p:cNvGraphicFramePr>
            <a:graphicFrameLocks noChangeAspect="1"/>
          </p:cNvGraphicFramePr>
          <p:nvPr/>
        </p:nvGraphicFramePr>
        <p:xfrm>
          <a:off x="5334000" y="2971800"/>
          <a:ext cx="1225550" cy="331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zione" r:id="rId3" imgW="469900" imgH="127000" progId="Equation.3">
                  <p:embed/>
                </p:oleObj>
              </mc:Choice>
              <mc:Fallback>
                <p:oleObj name="Equazione" r:id="rId3" imgW="469900" imgH="12700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2971800"/>
                        <a:ext cx="1225550" cy="331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1025"/>
          <p:cNvGraphicFramePr>
            <a:graphicFrameLocks noChangeAspect="1"/>
          </p:cNvGraphicFramePr>
          <p:nvPr/>
        </p:nvGraphicFramePr>
        <p:xfrm>
          <a:off x="4419600" y="3962400"/>
          <a:ext cx="1225550" cy="331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zione" r:id="rId5" imgW="469900" imgH="127000" progId="Equation.3">
                  <p:embed/>
                </p:oleObj>
              </mc:Choice>
              <mc:Fallback>
                <p:oleObj name="Equazione" r:id="rId5" imgW="469900" imgH="127000" progId="Equation.3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3962400"/>
                        <a:ext cx="1225550" cy="331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1026"/>
          <p:cNvGraphicFramePr>
            <a:graphicFrameLocks noChangeAspect="1"/>
          </p:cNvGraphicFramePr>
          <p:nvPr/>
        </p:nvGraphicFramePr>
        <p:xfrm>
          <a:off x="5294313" y="3395663"/>
          <a:ext cx="1292225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zione" r:id="rId7" imgW="495300" imgH="152400" progId="Equation.3">
                  <p:embed/>
                </p:oleObj>
              </mc:Choice>
              <mc:Fallback>
                <p:oleObj name="Equazione" r:id="rId7" imgW="495300" imgH="152400" progId="Equation.3">
                  <p:embed/>
                  <p:pic>
                    <p:nvPicPr>
                      <p:cNvPr id="0" name="Object 10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4313" y="3395663"/>
                        <a:ext cx="1292225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1027"/>
          <p:cNvGraphicFramePr>
            <a:graphicFrameLocks noChangeAspect="1"/>
          </p:cNvGraphicFramePr>
          <p:nvPr/>
        </p:nvGraphicFramePr>
        <p:xfrm>
          <a:off x="4386263" y="4435475"/>
          <a:ext cx="129222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9" name="Equazione" r:id="rId9" imgW="495300" imgH="152400" progId="Equation.3">
                  <p:embed/>
                </p:oleObj>
              </mc:Choice>
              <mc:Fallback>
                <p:oleObj name="Equazione" r:id="rId9" imgW="495300" imgH="15240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6263" y="4435475"/>
                        <a:ext cx="1292225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A57B5-75DF-46BC-8227-11BF011B60AD}" type="slidenum">
              <a:rPr lang="it-IT"/>
              <a:pPr>
                <a:defRPr/>
              </a:pPr>
              <a:t>28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Cominciamo col dimostrare che l’enunciato di Clausius implica quello di Kelvin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Ragioniamo per assurdo e supponiamo che l’enunciato di Kelvin sia falso, ad esempio supponiamo che la temperatura della sorgente il cui calore si può convertire integralmente in lavoro sia </a:t>
            </a:r>
            <a:r>
              <a:rPr lang="it-IT" sz="2800" i="1" smtClean="0"/>
              <a:t>t</a:t>
            </a:r>
            <a:r>
              <a:rPr lang="it-IT" sz="2800" i="1" baseline="-25000" smtClean="0"/>
              <a:t>1</a:t>
            </a: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Allora noi possiamo convertire questo lavoro in calore, ad esempio per attrito, all’interno di un corpo di temperatura </a:t>
            </a:r>
            <a:r>
              <a:rPr lang="it-IT" sz="2800" i="1" smtClean="0"/>
              <a:t>t</a:t>
            </a:r>
            <a:r>
              <a:rPr lang="it-IT" sz="2800" i="1" baseline="-25000" smtClean="0"/>
              <a:t>2</a:t>
            </a:r>
            <a:r>
              <a:rPr lang="it-IT" sz="2800" smtClean="0"/>
              <a:t> che può avere un valore qualsiasi, in particolare, maggiore di </a:t>
            </a:r>
            <a:r>
              <a:rPr lang="it-IT" sz="2800" i="1" smtClean="0"/>
              <a:t>t</a:t>
            </a:r>
            <a:r>
              <a:rPr lang="it-IT" sz="2800" i="1" baseline="-25000" smtClean="0"/>
              <a:t>1</a:t>
            </a:r>
          </a:p>
        </p:txBody>
      </p:sp>
      <p:graphicFrame>
        <p:nvGraphicFramePr>
          <p:cNvPr id="13314" name="Object 4"/>
          <p:cNvGraphicFramePr>
            <a:graphicFrameLocks noGrp="1" noChangeAspect="1"/>
          </p:cNvGraphicFramePr>
          <p:nvPr>
            <p:ph type="title"/>
          </p:nvPr>
        </p:nvGraphicFramePr>
        <p:xfrm>
          <a:off x="3048000" y="533400"/>
          <a:ext cx="34861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Equazione" r:id="rId3" imgW="469900" imgH="127000" progId="Equation.3">
                  <p:embed/>
                </p:oleObj>
              </mc:Choice>
              <mc:Fallback>
                <p:oleObj name="Equazione" r:id="rId3" imgW="469900" imgH="127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533400"/>
                        <a:ext cx="34861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6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7019925" y="6400800"/>
            <a:ext cx="1905000" cy="457200"/>
          </a:xfrm>
        </p:spPr>
        <p:txBody>
          <a:bodyPr/>
          <a:lstStyle/>
          <a:p>
            <a:pPr>
              <a:defRPr/>
            </a:pPr>
            <a:fld id="{B72D8907-8F78-4619-AD66-3B6ED906ECB7}" type="slidenum">
              <a:rPr lang="it-IT"/>
              <a:pPr>
                <a:defRPr/>
              </a:pPr>
              <a:t>29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800" dirty="0" smtClean="0"/>
              <a:t>Ma allora noi abbiamo realizzato una trasformazione il cui risultato è di quello di far passare calore da un corpo a temperatura </a:t>
            </a:r>
            <a:r>
              <a:rPr lang="it-IT" i="1" dirty="0" smtClean="0"/>
              <a:t>t</a:t>
            </a:r>
            <a:r>
              <a:rPr lang="it-IT" i="1" baseline="-25000" dirty="0" smtClean="0"/>
              <a:t>1</a:t>
            </a:r>
            <a:r>
              <a:rPr lang="it-IT" sz="2800" dirty="0" smtClean="0"/>
              <a:t> a un corpo a temperatura </a:t>
            </a:r>
            <a:r>
              <a:rPr lang="it-IT" i="1" dirty="0" smtClean="0"/>
              <a:t>t</a:t>
            </a:r>
            <a:r>
              <a:rPr lang="it-IT" i="1" baseline="-25000" dirty="0" smtClean="0"/>
              <a:t>2</a:t>
            </a:r>
            <a:r>
              <a:rPr lang="it-IT" sz="2800" dirty="0" smtClean="0"/>
              <a:t> maggiore di </a:t>
            </a:r>
            <a:r>
              <a:rPr lang="it-IT" i="1" dirty="0" smtClean="0"/>
              <a:t>t</a:t>
            </a:r>
            <a:r>
              <a:rPr lang="it-IT" i="1" baseline="-25000" dirty="0" smtClean="0"/>
              <a:t>1</a:t>
            </a:r>
            <a:r>
              <a:rPr lang="it-IT" sz="2800" dirty="0" smtClean="0"/>
              <a:t>, e questo contraddice il postulato di </a:t>
            </a:r>
            <a:r>
              <a:rPr lang="it-IT" sz="2800" dirty="0" err="1" smtClean="0"/>
              <a:t>Clausius</a:t>
            </a:r>
            <a:endParaRPr lang="it-IT" sz="2800" dirty="0" smtClean="0"/>
          </a:p>
          <a:p>
            <a:pPr>
              <a:lnSpc>
                <a:spcPct val="90000"/>
              </a:lnSpc>
            </a:pPr>
            <a:r>
              <a:rPr lang="it-IT" sz="2800" dirty="0" smtClean="0"/>
              <a:t>Abbiamo quindi dimostrato </a:t>
            </a:r>
          </a:p>
          <a:p>
            <a:pPr>
              <a:lnSpc>
                <a:spcPct val="90000"/>
              </a:lnSpc>
            </a:pPr>
            <a:r>
              <a:rPr lang="it-IT" sz="2800" dirty="0" smtClean="0"/>
              <a:t>ovvero</a:t>
            </a:r>
          </a:p>
        </p:txBody>
      </p:sp>
      <p:graphicFrame>
        <p:nvGraphicFramePr>
          <p:cNvPr id="14338" name="Object 3"/>
          <p:cNvGraphicFramePr>
            <a:graphicFrameLocks noGrp="1" noChangeAspect="1"/>
          </p:cNvGraphicFramePr>
          <p:nvPr>
            <p:ph type="title"/>
          </p:nvPr>
        </p:nvGraphicFramePr>
        <p:xfrm>
          <a:off x="3048000" y="533400"/>
          <a:ext cx="34861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0" name="Equazione" r:id="rId3" imgW="469900" imgH="127000" progId="Equation.3">
                  <p:embed/>
                </p:oleObj>
              </mc:Choice>
              <mc:Fallback>
                <p:oleObj name="Equazione" r:id="rId3" imgW="469900" imgH="1270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533400"/>
                        <a:ext cx="34861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1922995"/>
              </p:ext>
            </p:extLst>
          </p:nvPr>
        </p:nvGraphicFramePr>
        <p:xfrm>
          <a:off x="2195736" y="4221088"/>
          <a:ext cx="1225550" cy="331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Equazione" r:id="rId5" imgW="469900" imgH="127000" progId="Equation.3">
                  <p:embed/>
                </p:oleObj>
              </mc:Choice>
              <mc:Fallback>
                <p:oleObj name="Equazione" r:id="rId5" imgW="469900" imgH="127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4221088"/>
                        <a:ext cx="1225550" cy="331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042262"/>
              </p:ext>
            </p:extLst>
          </p:nvPr>
        </p:nvGraphicFramePr>
        <p:xfrm>
          <a:off x="5436096" y="3717032"/>
          <a:ext cx="129222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zione" r:id="rId6" imgW="495300" imgH="152400" progId="Equation.3">
                  <p:embed/>
                </p:oleObj>
              </mc:Choice>
              <mc:Fallback>
                <p:oleObj name="Equazione" r:id="rId6" imgW="495300" imgH="152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3717032"/>
                        <a:ext cx="1292225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F0EF38-F415-4AF0-A8F9-F5F93D4409F4}" type="slidenum">
              <a:rPr lang="it-IT"/>
              <a:pPr>
                <a:defRPr/>
              </a:pPr>
              <a:t>30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4891" y="2060848"/>
            <a:ext cx="8229600" cy="4525963"/>
          </a:xfrm>
        </p:spPr>
        <p:txBody>
          <a:bodyPr/>
          <a:lstStyle/>
          <a:p>
            <a:r>
              <a:rPr lang="it-IT" sz="2800" dirty="0" smtClean="0"/>
              <a:t>Dimostriamo ora che l’enunciato di </a:t>
            </a:r>
            <a:r>
              <a:rPr lang="it-IT" sz="2800" dirty="0" err="1" smtClean="0"/>
              <a:t>Clausius</a:t>
            </a:r>
            <a:r>
              <a:rPr lang="it-IT" sz="2800" dirty="0" smtClean="0"/>
              <a:t> implica quello di Kelvin</a:t>
            </a:r>
          </a:p>
          <a:p>
            <a:r>
              <a:rPr lang="it-IT" sz="2800" dirty="0" smtClean="0"/>
              <a:t>Ragioniamo per assurdo e supponiamo che l’enunciato di </a:t>
            </a:r>
            <a:r>
              <a:rPr lang="it-IT" sz="2800" dirty="0" err="1" smtClean="0"/>
              <a:t>Clausius</a:t>
            </a:r>
            <a:r>
              <a:rPr lang="it-IT" sz="2800" dirty="0" smtClean="0"/>
              <a:t> sia falso, p.e. che sia possibile trasferire il calore </a:t>
            </a:r>
            <a:r>
              <a:rPr lang="it-IT" sz="2800" i="1" dirty="0" smtClean="0"/>
              <a:t>Q</a:t>
            </a:r>
            <a:r>
              <a:rPr lang="it-IT" sz="2800" i="1" baseline="-25000" dirty="0" smtClean="0"/>
              <a:t>2</a:t>
            </a:r>
            <a:r>
              <a:rPr lang="it-IT" sz="2800" dirty="0" smtClean="0"/>
              <a:t> da una sorgente fredda ad una calda, in modo che nessun altro cambiamento si verifichi nello stato del sistema o nell’ambiente</a:t>
            </a:r>
          </a:p>
        </p:txBody>
      </p:sp>
      <p:graphicFrame>
        <p:nvGraphicFramePr>
          <p:cNvPr id="15362" name="Object 4"/>
          <p:cNvGraphicFramePr>
            <a:graphicFrameLocks noGrp="1" noChangeAspect="1"/>
          </p:cNvGraphicFramePr>
          <p:nvPr>
            <p:ph type="title"/>
          </p:nvPr>
        </p:nvGraphicFramePr>
        <p:xfrm>
          <a:off x="2457450" y="609600"/>
          <a:ext cx="42291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zione" r:id="rId3" imgW="469900" imgH="127000" progId="Equation.3">
                  <p:embed/>
                </p:oleObj>
              </mc:Choice>
              <mc:Fallback>
                <p:oleObj name="Equazione" r:id="rId3" imgW="469900" imgH="127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7450" y="609600"/>
                        <a:ext cx="42291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AD3912-167F-4B31-8F52-7EC385A8EA9E}" type="slidenum">
              <a:rPr lang="it-IT"/>
              <a:pPr>
                <a:defRPr/>
              </a:pPr>
              <a:t>31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03189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it-IT" sz="2600" dirty="0" smtClean="0"/>
              <a:t>Per mezzo di una macchina di Carnot possiamo assorbire </a:t>
            </a:r>
            <a:r>
              <a:rPr lang="it-IT" sz="2400" i="1" dirty="0" smtClean="0"/>
              <a:t>Q</a:t>
            </a:r>
            <a:r>
              <a:rPr lang="it-IT" sz="2400" i="1" baseline="-25000" dirty="0" smtClean="0"/>
              <a:t>2</a:t>
            </a:r>
            <a:r>
              <a:rPr lang="it-IT" sz="2600" dirty="0" smtClean="0"/>
              <a:t> dalla sorgente calda, trasformarne in lavoro una parte </a:t>
            </a:r>
            <a:r>
              <a:rPr lang="it-IT" sz="2600" i="1" dirty="0" smtClean="0"/>
              <a:t>L=Q</a:t>
            </a:r>
            <a:r>
              <a:rPr lang="it-IT" sz="2600" i="1" baseline="-25000" dirty="0" smtClean="0"/>
              <a:t>2</a:t>
            </a:r>
            <a:r>
              <a:rPr lang="it-IT" sz="2600" i="1" dirty="0" smtClean="0"/>
              <a:t>-|Q</a:t>
            </a:r>
            <a:r>
              <a:rPr lang="it-IT" sz="2600" i="1" baseline="-25000" dirty="0" smtClean="0"/>
              <a:t>1</a:t>
            </a:r>
            <a:r>
              <a:rPr lang="it-IT" sz="2600" i="1" dirty="0" smtClean="0"/>
              <a:t>| </a:t>
            </a:r>
            <a:r>
              <a:rPr lang="it-IT" sz="2600" dirty="0" smtClean="0"/>
              <a:t>e cedere il resto </a:t>
            </a:r>
            <a:r>
              <a:rPr lang="it-IT" sz="2600" i="1" dirty="0" smtClean="0"/>
              <a:t>Q</a:t>
            </a:r>
            <a:r>
              <a:rPr lang="it-IT" sz="2600" i="1" baseline="-25000" dirty="0" smtClean="0"/>
              <a:t>1</a:t>
            </a:r>
            <a:r>
              <a:rPr lang="it-IT" sz="2600" dirty="0" smtClean="0"/>
              <a:t> alla sorgente fredda</a:t>
            </a:r>
          </a:p>
          <a:p>
            <a:pPr>
              <a:lnSpc>
                <a:spcPct val="80000"/>
              </a:lnSpc>
            </a:pPr>
            <a:r>
              <a:rPr lang="it-IT" sz="2600" dirty="0" smtClean="0"/>
              <a:t>La sorgente calda non fa altro che assorbire inizialmente </a:t>
            </a:r>
            <a:r>
              <a:rPr lang="it-IT" sz="2600" i="1" dirty="0" smtClean="0"/>
              <a:t>Q</a:t>
            </a:r>
            <a:r>
              <a:rPr lang="it-IT" sz="2600" i="1" baseline="-25000" dirty="0" smtClean="0"/>
              <a:t>2</a:t>
            </a:r>
            <a:r>
              <a:rPr lang="it-IT" sz="2600" dirty="0" smtClean="0"/>
              <a:t>  e poi restituirlo integralmente e non subisce nessuna variazione finale</a:t>
            </a:r>
          </a:p>
          <a:p>
            <a:pPr>
              <a:lnSpc>
                <a:spcPct val="80000"/>
              </a:lnSpc>
            </a:pPr>
            <a:r>
              <a:rPr lang="it-IT" sz="2600" dirty="0" smtClean="0"/>
              <a:t>Il processo consiste quindi solamente nell’assorbire la quantità di calore </a:t>
            </a:r>
            <a:r>
              <a:rPr lang="it-IT" sz="2600" i="1" dirty="0" smtClean="0"/>
              <a:t>Q</a:t>
            </a:r>
            <a:r>
              <a:rPr lang="it-IT" sz="2600" i="1" baseline="-25000" dirty="0" smtClean="0"/>
              <a:t>2</a:t>
            </a:r>
            <a:r>
              <a:rPr lang="it-IT" sz="2600" i="1" dirty="0" smtClean="0"/>
              <a:t>-|Q</a:t>
            </a:r>
            <a:r>
              <a:rPr lang="it-IT" sz="2600" i="1" baseline="-25000" dirty="0" smtClean="0"/>
              <a:t>1</a:t>
            </a:r>
            <a:r>
              <a:rPr lang="it-IT" sz="2600" dirty="0" smtClean="0"/>
              <a:t>| dalla sorgente fredda</a:t>
            </a:r>
            <a:r>
              <a:rPr lang="it-IT" sz="2600" i="1" dirty="0" smtClean="0"/>
              <a:t> </a:t>
            </a:r>
            <a:r>
              <a:rPr lang="it-IT" sz="2600" dirty="0" smtClean="0"/>
              <a:t>e produrre lavoro</a:t>
            </a:r>
            <a:r>
              <a:rPr lang="it-IT" sz="2600" i="1" dirty="0" smtClean="0"/>
              <a:t> L</a:t>
            </a:r>
          </a:p>
          <a:p>
            <a:pPr>
              <a:lnSpc>
                <a:spcPct val="80000"/>
              </a:lnSpc>
            </a:pPr>
            <a:r>
              <a:rPr lang="it-IT" sz="2600" dirty="0" smtClean="0"/>
              <a:t>Ma questo contraddice il postulato di Kelvin</a:t>
            </a:r>
          </a:p>
        </p:txBody>
      </p:sp>
      <p:graphicFrame>
        <p:nvGraphicFramePr>
          <p:cNvPr id="16386" name="Object 0"/>
          <p:cNvGraphicFramePr>
            <a:graphicFrameLocks noGrp="1" noChangeAspect="1"/>
          </p:cNvGraphicFramePr>
          <p:nvPr>
            <p:ph type="title"/>
          </p:nvPr>
        </p:nvGraphicFramePr>
        <p:xfrm>
          <a:off x="2457450" y="609600"/>
          <a:ext cx="42291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zione" r:id="rId3" imgW="469900" imgH="127000" progId="Equation.3">
                  <p:embed/>
                </p:oleObj>
              </mc:Choice>
              <mc:Fallback>
                <p:oleObj name="Equazione" r:id="rId3" imgW="469900" imgH="12700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7450" y="609600"/>
                        <a:ext cx="42291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4CE30D-3228-455F-B7B5-FDB34704B16C}" type="slidenum">
              <a:rPr lang="it-IT"/>
              <a:pPr>
                <a:defRPr/>
              </a:pPr>
              <a:t>32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3400" smtClean="0"/>
              <a:t>Considerato come principio, l’enunciato di Carnot non è dimostrabile</a:t>
            </a:r>
          </a:p>
          <a:p>
            <a:pPr>
              <a:lnSpc>
                <a:spcPct val="90000"/>
              </a:lnSpc>
            </a:pPr>
            <a:r>
              <a:rPr lang="it-IT" sz="3400" smtClean="0"/>
              <a:t>Alternativamente possiamo prendere come principio il postulato, p.e., di Kelvin e dimostrare l’enunciato di Carnot</a:t>
            </a:r>
            <a:r>
              <a:rPr lang="it-IT" sz="3500" smtClean="0"/>
              <a:t> </a:t>
            </a:r>
          </a:p>
        </p:txBody>
      </p:sp>
      <p:sp>
        <p:nvSpPr>
          <p:cNvPr id="4608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A031A-2BCF-41EC-BC30-C38DBB47092D}" type="slidenum">
              <a:rPr lang="it-IT"/>
              <a:pPr>
                <a:defRPr/>
              </a:pPr>
              <a:t>33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</a:t>
            </a:r>
          </a:p>
        </p:txBody>
      </p:sp>
      <p:sp>
        <p:nvSpPr>
          <p:cNvPr id="174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3622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Consideriamo macchine termiche cicliche funzionanti tra due temperature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Sia </a:t>
            </a:r>
            <a:r>
              <a:rPr lang="it-IT" sz="2800" i="1" smtClean="0"/>
              <a:t>R</a:t>
            </a:r>
            <a:r>
              <a:rPr lang="it-IT" sz="2800" smtClean="0"/>
              <a:t> una macchina ciclica reversibile ed </a:t>
            </a:r>
            <a:r>
              <a:rPr lang="it-IT" sz="2800" i="1" smtClean="0"/>
              <a:t>S</a:t>
            </a:r>
            <a:r>
              <a:rPr lang="it-IT" sz="2800" smtClean="0"/>
              <a:t> una macchina ciclica qualunque</a:t>
            </a:r>
          </a:p>
          <a:p>
            <a:pPr>
              <a:lnSpc>
                <a:spcPct val="90000"/>
              </a:lnSpc>
            </a:pPr>
            <a:r>
              <a:rPr lang="it-IT" sz="2800" i="1" smtClean="0"/>
              <a:t>R</a:t>
            </a:r>
            <a:r>
              <a:rPr lang="it-IT" sz="2800" smtClean="0"/>
              <a:t> assorba il calore        dalla sorgente calda, produca il lavoro       e restituisca il calore    alla sorgente fredda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Siano       ,     ,         le corrispondenti grandezze per </a:t>
            </a:r>
            <a:r>
              <a:rPr lang="it-IT" sz="2800" i="1" smtClean="0"/>
              <a:t>S</a:t>
            </a:r>
            <a:endParaRPr lang="it-IT" sz="2800" smtClean="0"/>
          </a:p>
        </p:txBody>
      </p:sp>
      <p:graphicFrame>
        <p:nvGraphicFramePr>
          <p:cNvPr id="174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2947031"/>
              </p:ext>
            </p:extLst>
          </p:nvPr>
        </p:nvGraphicFramePr>
        <p:xfrm>
          <a:off x="3719479" y="3995317"/>
          <a:ext cx="590550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4" name="Equazione" r:id="rId3" imgW="266700" imgH="215900" progId="Equation.3">
                  <p:embed/>
                </p:oleObj>
              </mc:Choice>
              <mc:Fallback>
                <p:oleObj name="Equazione" r:id="rId3" imgW="266700" imgH="215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9479" y="3995317"/>
                        <a:ext cx="590550" cy="477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8202991"/>
              </p:ext>
            </p:extLst>
          </p:nvPr>
        </p:nvGraphicFramePr>
        <p:xfrm>
          <a:off x="3490879" y="4475000"/>
          <a:ext cx="5334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5" name="Equazione" r:id="rId5" imgW="241300" imgH="241300" progId="Equation.3">
                  <p:embed/>
                </p:oleObj>
              </mc:Choice>
              <mc:Fallback>
                <p:oleObj name="Equazione" r:id="rId5" imgW="241300" imgH="241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0879" y="4475000"/>
                        <a:ext cx="5334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025778"/>
              </p:ext>
            </p:extLst>
          </p:nvPr>
        </p:nvGraphicFramePr>
        <p:xfrm>
          <a:off x="7029450" y="4397705"/>
          <a:ext cx="590550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6" name="Equazione" r:id="rId7" imgW="266700" imgH="215900" progId="Equation.3">
                  <p:embed/>
                </p:oleObj>
              </mc:Choice>
              <mc:Fallback>
                <p:oleObj name="Equazione" r:id="rId7" imgW="266700" imgH="2159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9450" y="4397705"/>
                        <a:ext cx="590550" cy="47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0837425"/>
              </p:ext>
            </p:extLst>
          </p:nvPr>
        </p:nvGraphicFramePr>
        <p:xfrm>
          <a:off x="1970469" y="5257800"/>
          <a:ext cx="561975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7" name="Equazione" r:id="rId9" imgW="254000" imgH="215900" progId="Equation.3">
                  <p:embed/>
                </p:oleObj>
              </mc:Choice>
              <mc:Fallback>
                <p:oleObj name="Equazione" r:id="rId9" imgW="254000" imgH="2159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0469" y="5257800"/>
                        <a:ext cx="561975" cy="477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9508686"/>
              </p:ext>
            </p:extLst>
          </p:nvPr>
        </p:nvGraphicFramePr>
        <p:xfrm>
          <a:off x="2706878" y="5257800"/>
          <a:ext cx="50482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8" name="Equazione" r:id="rId11" imgW="228600" imgH="241300" progId="Equation.3">
                  <p:embed/>
                </p:oleObj>
              </mc:Choice>
              <mc:Fallback>
                <p:oleObj name="Equazione" r:id="rId11" imgW="228600" imgH="241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6878" y="5257800"/>
                        <a:ext cx="504825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4696692"/>
              </p:ext>
            </p:extLst>
          </p:nvPr>
        </p:nvGraphicFramePr>
        <p:xfrm>
          <a:off x="3255138" y="5264862"/>
          <a:ext cx="561975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9" name="Equazione" r:id="rId13" imgW="254000" imgH="215900" progId="Equation.3">
                  <p:embed/>
                </p:oleObj>
              </mc:Choice>
              <mc:Fallback>
                <p:oleObj name="Equazione" r:id="rId13" imgW="254000" imgH="2159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138" y="5264862"/>
                        <a:ext cx="561975" cy="47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BEB3A4-5FF0-4E58-AE2C-770ADCF10708}" type="slidenum">
              <a:rPr lang="it-IT"/>
              <a:pPr>
                <a:defRPr/>
              </a:pPr>
              <a:t>34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6" name="Group 11"/>
          <p:cNvGrpSpPr>
            <a:grpSpLocks/>
          </p:cNvGrpSpPr>
          <p:nvPr/>
        </p:nvGrpSpPr>
        <p:grpSpPr bwMode="auto">
          <a:xfrm>
            <a:off x="7543800" y="2895600"/>
            <a:ext cx="1066800" cy="2286000"/>
            <a:chOff x="3936" y="1824"/>
            <a:chExt cx="672" cy="1440"/>
          </a:xfrm>
        </p:grpSpPr>
        <p:sp>
          <p:nvSpPr>
            <p:cNvPr id="18447" name="Rectangle 12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8448" name="Oval 13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49530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A tal fine consideriamo una macchina complessa costituita dall’insieme di R ed S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Dimostreremo                 procedendo per assurdo, cioè:</a:t>
            </a:r>
          </a:p>
        </p:txBody>
      </p:sp>
      <p:grpSp>
        <p:nvGrpSpPr>
          <p:cNvPr id="18439" name="Group 10"/>
          <p:cNvGrpSpPr>
            <a:grpSpLocks/>
          </p:cNvGrpSpPr>
          <p:nvPr/>
        </p:nvGrpSpPr>
        <p:grpSpPr bwMode="auto">
          <a:xfrm>
            <a:off x="6248400" y="2895600"/>
            <a:ext cx="1066800" cy="2286000"/>
            <a:chOff x="3936" y="1824"/>
            <a:chExt cx="672" cy="1440"/>
          </a:xfrm>
        </p:grpSpPr>
        <p:sp>
          <p:nvSpPr>
            <p:cNvPr id="18445" name="Rectangle 8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8446" name="Oval 4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8440" name="AutoShape 6"/>
          <p:cNvSpPr>
            <a:spLocks noChangeArrowheads="1"/>
          </p:cNvSpPr>
          <p:nvPr/>
        </p:nvSpPr>
        <p:spPr bwMode="auto">
          <a:xfrm>
            <a:off x="6172200" y="1981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2</a:t>
            </a:r>
            <a:endParaRPr lang="it-IT">
              <a:latin typeface="Calibri" pitchFamily="34" charset="0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6172200" y="5029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1</a:t>
            </a:r>
          </a:p>
        </p:txBody>
      </p:sp>
      <p:sp>
        <p:nvSpPr>
          <p:cNvPr id="18442" name="Text Box 16"/>
          <p:cNvSpPr txBox="1">
            <a:spLocks noChangeArrowheads="1"/>
          </p:cNvSpPr>
          <p:nvPr/>
        </p:nvSpPr>
        <p:spPr bwMode="auto">
          <a:xfrm>
            <a:off x="6605588" y="38100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R</a:t>
            </a:r>
          </a:p>
        </p:txBody>
      </p:sp>
      <p:sp>
        <p:nvSpPr>
          <p:cNvPr id="18443" name="Text Box 17"/>
          <p:cNvSpPr txBox="1">
            <a:spLocks noChangeArrowheads="1"/>
          </p:cNvSpPr>
          <p:nvPr/>
        </p:nvSpPr>
        <p:spPr bwMode="auto">
          <a:xfrm>
            <a:off x="7900988" y="38100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S</a:t>
            </a:r>
          </a:p>
        </p:txBody>
      </p:sp>
      <p:graphicFrame>
        <p:nvGraphicFramePr>
          <p:cNvPr id="18434" name="Object 10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9582865"/>
              </p:ext>
            </p:extLst>
          </p:nvPr>
        </p:nvGraphicFramePr>
        <p:xfrm>
          <a:off x="3347864" y="3339306"/>
          <a:ext cx="1325562" cy="33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Equazione" r:id="rId3" imgW="508000" imgH="127000" progId="Equation.3">
                  <p:embed/>
                </p:oleObj>
              </mc:Choice>
              <mc:Fallback>
                <p:oleObj name="Equazione" r:id="rId3" imgW="508000" imgH="12700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3339306"/>
                        <a:ext cx="1325562" cy="331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1025"/>
          <p:cNvGraphicFramePr>
            <a:graphicFrameLocks noChangeAspect="1"/>
          </p:cNvGraphicFramePr>
          <p:nvPr/>
        </p:nvGraphicFramePr>
        <p:xfrm>
          <a:off x="2438400" y="4478338"/>
          <a:ext cx="1392238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zione" r:id="rId5" imgW="533400" imgH="152400" progId="Equation.3">
                  <p:embed/>
                </p:oleObj>
              </mc:Choice>
              <mc:Fallback>
                <p:oleObj name="Equazione" r:id="rId5" imgW="533400" imgH="152400" progId="Equation.3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478338"/>
                        <a:ext cx="1392238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4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564FC8-CF14-4C50-8BF0-AEC4F77C9D34}" type="slidenum">
              <a:rPr lang="it-IT"/>
              <a:pPr>
                <a:defRPr/>
              </a:pPr>
              <a:t>35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49530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Supponiamo dunque che S abbia un rendimento maggiore di R: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Regoliamo le cose in modo che 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Ne segue che dev’essere</a:t>
            </a:r>
          </a:p>
          <a:p>
            <a:pPr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19458" name="Object 30"/>
          <p:cNvGraphicFramePr>
            <a:graphicFrameLocks noChangeAspect="1"/>
          </p:cNvGraphicFramePr>
          <p:nvPr/>
        </p:nvGraphicFramePr>
        <p:xfrm>
          <a:off x="1293813" y="3244850"/>
          <a:ext cx="3560762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name="Equazione" r:id="rId3" imgW="1612800" imgH="495000" progId="Equation.3">
                  <p:embed/>
                </p:oleObj>
              </mc:Choice>
              <mc:Fallback>
                <p:oleObj name="Equazione" r:id="rId3" imgW="1612800" imgH="49500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3813" y="3244850"/>
                        <a:ext cx="3560762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31"/>
          <p:cNvGraphicFramePr>
            <a:graphicFrameLocks noChangeAspect="1"/>
          </p:cNvGraphicFramePr>
          <p:nvPr/>
        </p:nvGraphicFramePr>
        <p:xfrm>
          <a:off x="2497138" y="4629150"/>
          <a:ext cx="14573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Equazione" r:id="rId5" imgW="660400" imgH="215900" progId="Equation.3">
                  <p:embed/>
                </p:oleObj>
              </mc:Choice>
              <mc:Fallback>
                <p:oleObj name="Equazione" r:id="rId5" imgW="660400" imgH="2159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7138" y="4629150"/>
                        <a:ext cx="1457325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32"/>
          <p:cNvGraphicFramePr>
            <a:graphicFrameLocks noChangeAspect="1"/>
          </p:cNvGraphicFramePr>
          <p:nvPr/>
        </p:nvGraphicFramePr>
        <p:xfrm>
          <a:off x="2365375" y="5492750"/>
          <a:ext cx="1738313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2" name="Equazione" r:id="rId7" imgW="787320" imgH="279360" progId="Equation.3">
                  <p:embed/>
                </p:oleObj>
              </mc:Choice>
              <mc:Fallback>
                <p:oleObj name="Equazione" r:id="rId7" imgW="787320" imgH="27936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5375" y="5492750"/>
                        <a:ext cx="1738313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463" name="Group 33"/>
          <p:cNvGrpSpPr>
            <a:grpSpLocks/>
          </p:cNvGrpSpPr>
          <p:nvPr/>
        </p:nvGrpSpPr>
        <p:grpSpPr bwMode="auto">
          <a:xfrm>
            <a:off x="7543800" y="2895600"/>
            <a:ext cx="1066800" cy="2286000"/>
            <a:chOff x="3936" y="1824"/>
            <a:chExt cx="672" cy="1440"/>
          </a:xfrm>
        </p:grpSpPr>
        <p:sp>
          <p:nvSpPr>
            <p:cNvPr id="19486" name="Rectangle 34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9487" name="Oval 35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19464" name="Group 36"/>
          <p:cNvGrpSpPr>
            <a:grpSpLocks/>
          </p:cNvGrpSpPr>
          <p:nvPr/>
        </p:nvGrpSpPr>
        <p:grpSpPr bwMode="auto">
          <a:xfrm>
            <a:off x="6248400" y="2895600"/>
            <a:ext cx="1066800" cy="2286000"/>
            <a:chOff x="3936" y="1824"/>
            <a:chExt cx="672" cy="1440"/>
          </a:xfrm>
        </p:grpSpPr>
        <p:sp>
          <p:nvSpPr>
            <p:cNvPr id="19484" name="Rectangle 37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9485" name="Oval 38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9465" name="AutoShape 39"/>
          <p:cNvSpPr>
            <a:spLocks noChangeArrowheads="1"/>
          </p:cNvSpPr>
          <p:nvPr/>
        </p:nvSpPr>
        <p:spPr bwMode="auto">
          <a:xfrm>
            <a:off x="6172200" y="1981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Calibri" pitchFamily="34" charset="0"/>
            </a:endParaRPr>
          </a:p>
        </p:txBody>
      </p:sp>
      <p:sp>
        <p:nvSpPr>
          <p:cNvPr id="19466" name="AutoShape 40"/>
          <p:cNvSpPr>
            <a:spLocks noChangeArrowheads="1"/>
          </p:cNvSpPr>
          <p:nvPr/>
        </p:nvSpPr>
        <p:spPr bwMode="auto">
          <a:xfrm>
            <a:off x="6172200" y="5029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i="1" baseline="-25000">
              <a:latin typeface="Calibri" pitchFamily="34" charset="0"/>
            </a:endParaRPr>
          </a:p>
        </p:txBody>
      </p:sp>
      <p:sp>
        <p:nvSpPr>
          <p:cNvPr id="19467" name="Text Box 41"/>
          <p:cNvSpPr txBox="1">
            <a:spLocks noChangeArrowheads="1"/>
          </p:cNvSpPr>
          <p:nvPr/>
        </p:nvSpPr>
        <p:spPr bwMode="auto">
          <a:xfrm>
            <a:off x="6605588" y="38100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R</a:t>
            </a:r>
          </a:p>
        </p:txBody>
      </p:sp>
      <p:sp>
        <p:nvSpPr>
          <p:cNvPr id="19468" name="Text Box 42"/>
          <p:cNvSpPr txBox="1">
            <a:spLocks noChangeArrowheads="1"/>
          </p:cNvSpPr>
          <p:nvPr/>
        </p:nvSpPr>
        <p:spPr bwMode="auto">
          <a:xfrm>
            <a:off x="7900988" y="38100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S</a:t>
            </a:r>
          </a:p>
        </p:txBody>
      </p:sp>
      <p:sp>
        <p:nvSpPr>
          <p:cNvPr id="19469" name="Line 43"/>
          <p:cNvSpPr>
            <a:spLocks noChangeShapeType="1"/>
          </p:cNvSpPr>
          <p:nvPr/>
        </p:nvSpPr>
        <p:spPr bwMode="auto">
          <a:xfrm>
            <a:off x="6781800" y="4800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9470" name="Line 44"/>
          <p:cNvSpPr>
            <a:spLocks noChangeShapeType="1"/>
          </p:cNvSpPr>
          <p:nvPr/>
        </p:nvSpPr>
        <p:spPr bwMode="auto">
          <a:xfrm>
            <a:off x="8077200" y="4800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9471" name="Line 45"/>
          <p:cNvSpPr>
            <a:spLocks noChangeShapeType="1"/>
          </p:cNvSpPr>
          <p:nvPr/>
        </p:nvSpPr>
        <p:spPr bwMode="auto">
          <a:xfrm>
            <a:off x="6781800" y="2743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9472" name="Line 46"/>
          <p:cNvSpPr>
            <a:spLocks noChangeShapeType="1"/>
          </p:cNvSpPr>
          <p:nvPr/>
        </p:nvSpPr>
        <p:spPr bwMode="auto">
          <a:xfrm>
            <a:off x="8077200" y="2743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9473" name="Line 47"/>
          <p:cNvSpPr>
            <a:spLocks noChangeShapeType="1"/>
          </p:cNvSpPr>
          <p:nvPr/>
        </p:nvSpPr>
        <p:spPr bwMode="auto">
          <a:xfrm flipH="1">
            <a:off x="6019800" y="4038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9474" name="Line 48"/>
          <p:cNvSpPr>
            <a:spLocks noChangeShapeType="1"/>
          </p:cNvSpPr>
          <p:nvPr/>
        </p:nvSpPr>
        <p:spPr bwMode="auto">
          <a:xfrm>
            <a:off x="8458200" y="4038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9475" name="Text Box 49"/>
          <p:cNvSpPr txBox="1">
            <a:spLocks noChangeArrowheads="1"/>
          </p:cNvSpPr>
          <p:nvPr/>
        </p:nvSpPr>
        <p:spPr bwMode="auto">
          <a:xfrm>
            <a:off x="6400800" y="2286000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2</a:t>
            </a:r>
            <a:r>
              <a:rPr lang="it-IT" i="1" baseline="30000">
                <a:latin typeface="Calibri" pitchFamily="34" charset="0"/>
              </a:rPr>
              <a:t>(R)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19476" name="Text Box 51"/>
          <p:cNvSpPr txBox="1">
            <a:spLocks noChangeArrowheads="1"/>
          </p:cNvSpPr>
          <p:nvPr/>
        </p:nvSpPr>
        <p:spPr bwMode="auto">
          <a:xfrm>
            <a:off x="7718425" y="2286000"/>
            <a:ext cx="804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2</a:t>
            </a:r>
            <a:r>
              <a:rPr lang="it-IT" i="1" baseline="30000">
                <a:latin typeface="Calibri" pitchFamily="34" charset="0"/>
              </a:rPr>
              <a:t>(S)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19477" name="Text Box 52"/>
          <p:cNvSpPr txBox="1">
            <a:spLocks noChangeArrowheads="1"/>
          </p:cNvSpPr>
          <p:nvPr/>
        </p:nvSpPr>
        <p:spPr bwMode="auto">
          <a:xfrm>
            <a:off x="6400800" y="5257800"/>
            <a:ext cx="1068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|Q</a:t>
            </a:r>
            <a:r>
              <a:rPr lang="it-IT" i="1" baseline="-25000">
                <a:latin typeface="Calibri" pitchFamily="34" charset="0"/>
              </a:rPr>
              <a:t>1</a:t>
            </a:r>
            <a:r>
              <a:rPr lang="it-IT" i="1" baseline="30000">
                <a:latin typeface="Calibri" pitchFamily="34" charset="0"/>
              </a:rPr>
              <a:t>(R)</a:t>
            </a:r>
            <a:r>
              <a:rPr lang="it-IT" i="1">
                <a:latin typeface="Calibri" pitchFamily="34" charset="0"/>
              </a:rPr>
              <a:t> |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19478" name="Text Box 53"/>
          <p:cNvSpPr txBox="1">
            <a:spLocks noChangeArrowheads="1"/>
          </p:cNvSpPr>
          <p:nvPr/>
        </p:nvSpPr>
        <p:spPr bwMode="auto">
          <a:xfrm>
            <a:off x="7572375" y="5253038"/>
            <a:ext cx="971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|Q</a:t>
            </a:r>
            <a:r>
              <a:rPr lang="it-IT" i="1" baseline="-25000">
                <a:latin typeface="Calibri" pitchFamily="34" charset="0"/>
              </a:rPr>
              <a:t>1</a:t>
            </a:r>
            <a:r>
              <a:rPr lang="it-IT" i="1" baseline="30000">
                <a:latin typeface="Calibri" pitchFamily="34" charset="0"/>
              </a:rPr>
              <a:t>(S)</a:t>
            </a:r>
            <a:r>
              <a:rPr lang="it-IT" i="1">
                <a:latin typeface="Calibri" pitchFamily="34" charset="0"/>
              </a:rPr>
              <a:t>|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19479" name="Text Box 54"/>
          <p:cNvSpPr txBox="1">
            <a:spLocks noChangeArrowheads="1"/>
          </p:cNvSpPr>
          <p:nvPr/>
        </p:nvSpPr>
        <p:spPr bwMode="auto">
          <a:xfrm>
            <a:off x="5638800" y="4267200"/>
            <a:ext cx="63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30000">
                <a:latin typeface="Calibri" pitchFamily="34" charset="0"/>
              </a:rPr>
              <a:t>(R)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19480" name="Text Box 55"/>
          <p:cNvSpPr txBox="1">
            <a:spLocks noChangeArrowheads="1"/>
          </p:cNvSpPr>
          <p:nvPr/>
        </p:nvSpPr>
        <p:spPr bwMode="auto">
          <a:xfrm>
            <a:off x="8432800" y="4267200"/>
            <a:ext cx="623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30000">
                <a:latin typeface="Calibri" pitchFamily="34" charset="0"/>
              </a:rPr>
              <a:t>(S)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19481" name="Text Box 56"/>
          <p:cNvSpPr txBox="1">
            <a:spLocks noChangeArrowheads="1"/>
          </p:cNvSpPr>
          <p:nvPr/>
        </p:nvSpPr>
        <p:spPr bwMode="auto">
          <a:xfrm>
            <a:off x="7239000" y="228600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=</a:t>
            </a:r>
          </a:p>
        </p:txBody>
      </p:sp>
      <p:sp>
        <p:nvSpPr>
          <p:cNvPr id="19482" name="Text Box 58"/>
          <p:cNvSpPr txBox="1">
            <a:spLocks noChangeArrowheads="1"/>
          </p:cNvSpPr>
          <p:nvPr/>
        </p:nvSpPr>
        <p:spPr bwMode="auto">
          <a:xfrm>
            <a:off x="7315200" y="525780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&gt;</a:t>
            </a:r>
          </a:p>
        </p:txBody>
      </p:sp>
      <p:sp>
        <p:nvSpPr>
          <p:cNvPr id="19483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0FE4F8-C1CF-482F-8350-3B3D1D02BCCC}" type="slidenum">
              <a:rPr lang="it-IT"/>
              <a:pPr>
                <a:defRPr/>
              </a:pPr>
              <a:t>36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2"/>
          <p:cNvGrpSpPr>
            <a:grpSpLocks/>
          </p:cNvGrpSpPr>
          <p:nvPr/>
        </p:nvGrpSpPr>
        <p:grpSpPr bwMode="auto">
          <a:xfrm>
            <a:off x="7467600" y="2514600"/>
            <a:ext cx="1066800" cy="2286000"/>
            <a:chOff x="3936" y="1824"/>
            <a:chExt cx="672" cy="1440"/>
          </a:xfrm>
        </p:grpSpPr>
        <p:sp>
          <p:nvSpPr>
            <p:cNvPr id="20510" name="Rectangle 3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511" name="Oval 4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2048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20487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52578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Sfruttiamo ora la reversibilità di R e facciamola funzionare a rovescio: assorbe il lavoro  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e produce il calore 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La macchina complessa produrrà, in un ciclo, un lavoro pari a </a:t>
            </a:r>
          </a:p>
        </p:txBody>
      </p:sp>
      <p:grpSp>
        <p:nvGrpSpPr>
          <p:cNvPr id="20488" name="Group 7"/>
          <p:cNvGrpSpPr>
            <a:grpSpLocks/>
          </p:cNvGrpSpPr>
          <p:nvPr/>
        </p:nvGrpSpPr>
        <p:grpSpPr bwMode="auto">
          <a:xfrm>
            <a:off x="6172200" y="2514600"/>
            <a:ext cx="1066800" cy="2286000"/>
            <a:chOff x="3936" y="1824"/>
            <a:chExt cx="672" cy="1440"/>
          </a:xfrm>
        </p:grpSpPr>
        <p:sp>
          <p:nvSpPr>
            <p:cNvPr id="20508" name="Rectangle 8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509" name="Oval 9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20489" name="AutoShape 10"/>
          <p:cNvSpPr>
            <a:spLocks noChangeArrowheads="1"/>
          </p:cNvSpPr>
          <p:nvPr/>
        </p:nvSpPr>
        <p:spPr bwMode="auto">
          <a:xfrm>
            <a:off x="6096000" y="1600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Calibri" pitchFamily="34" charset="0"/>
            </a:endParaRPr>
          </a:p>
        </p:txBody>
      </p:sp>
      <p:sp>
        <p:nvSpPr>
          <p:cNvPr id="20490" name="AutoShape 11"/>
          <p:cNvSpPr>
            <a:spLocks noChangeArrowheads="1"/>
          </p:cNvSpPr>
          <p:nvPr/>
        </p:nvSpPr>
        <p:spPr bwMode="auto">
          <a:xfrm>
            <a:off x="6096000" y="4648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i="1" baseline="-25000">
              <a:latin typeface="Calibri" pitchFamily="34" charset="0"/>
            </a:endParaRPr>
          </a:p>
        </p:txBody>
      </p:sp>
      <p:sp>
        <p:nvSpPr>
          <p:cNvPr id="20491" name="Text Box 12"/>
          <p:cNvSpPr txBox="1">
            <a:spLocks noChangeArrowheads="1"/>
          </p:cNvSpPr>
          <p:nvPr/>
        </p:nvSpPr>
        <p:spPr bwMode="auto">
          <a:xfrm>
            <a:off x="6529388" y="34290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R</a:t>
            </a:r>
          </a:p>
        </p:txBody>
      </p:sp>
      <p:sp>
        <p:nvSpPr>
          <p:cNvPr id="20492" name="Text Box 13"/>
          <p:cNvSpPr txBox="1">
            <a:spLocks noChangeArrowheads="1"/>
          </p:cNvSpPr>
          <p:nvPr/>
        </p:nvSpPr>
        <p:spPr bwMode="auto">
          <a:xfrm>
            <a:off x="7824788" y="34290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S</a:t>
            </a:r>
          </a:p>
        </p:txBody>
      </p:sp>
      <p:sp>
        <p:nvSpPr>
          <p:cNvPr id="20493" name="Line 14"/>
          <p:cNvSpPr>
            <a:spLocks noChangeShapeType="1"/>
          </p:cNvSpPr>
          <p:nvPr/>
        </p:nvSpPr>
        <p:spPr bwMode="auto">
          <a:xfrm>
            <a:off x="6705600" y="4419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4" name="Line 15"/>
          <p:cNvSpPr>
            <a:spLocks noChangeShapeType="1"/>
          </p:cNvSpPr>
          <p:nvPr/>
        </p:nvSpPr>
        <p:spPr bwMode="auto">
          <a:xfrm>
            <a:off x="8001000" y="4419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5" name="Line 16"/>
          <p:cNvSpPr>
            <a:spLocks noChangeShapeType="1"/>
          </p:cNvSpPr>
          <p:nvPr/>
        </p:nvSpPr>
        <p:spPr bwMode="auto">
          <a:xfrm>
            <a:off x="6705600" y="2362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6" name="Line 17"/>
          <p:cNvSpPr>
            <a:spLocks noChangeShapeType="1"/>
          </p:cNvSpPr>
          <p:nvPr/>
        </p:nvSpPr>
        <p:spPr bwMode="auto">
          <a:xfrm>
            <a:off x="8001000" y="2362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7" name="Line 18"/>
          <p:cNvSpPr>
            <a:spLocks noChangeShapeType="1"/>
          </p:cNvSpPr>
          <p:nvPr/>
        </p:nvSpPr>
        <p:spPr bwMode="auto">
          <a:xfrm flipH="1">
            <a:off x="5943600" y="3657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8" name="Line 19"/>
          <p:cNvSpPr>
            <a:spLocks noChangeShapeType="1"/>
          </p:cNvSpPr>
          <p:nvPr/>
        </p:nvSpPr>
        <p:spPr bwMode="auto">
          <a:xfrm>
            <a:off x="8382000" y="3657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graphicFrame>
        <p:nvGraphicFramePr>
          <p:cNvPr id="20482" name="Object 1024"/>
          <p:cNvGraphicFramePr>
            <a:graphicFrameLocks noChangeAspect="1"/>
          </p:cNvGraphicFramePr>
          <p:nvPr/>
        </p:nvGraphicFramePr>
        <p:xfrm>
          <a:off x="2581275" y="4114800"/>
          <a:ext cx="14573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4" name="Equazione" r:id="rId3" imgW="660400" imgH="215900" progId="Equation.3">
                  <p:embed/>
                </p:oleObj>
              </mc:Choice>
              <mc:Fallback>
                <p:oleObj name="Equazione" r:id="rId3" imgW="660400" imgH="21590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1275" y="4114800"/>
                        <a:ext cx="1457325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1025"/>
          <p:cNvGraphicFramePr>
            <a:graphicFrameLocks noChangeAspect="1"/>
          </p:cNvGraphicFramePr>
          <p:nvPr/>
        </p:nvGraphicFramePr>
        <p:xfrm>
          <a:off x="3048000" y="3200400"/>
          <a:ext cx="533400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5" name="Equazione" r:id="rId5" imgW="241300" imgH="241300" progId="Equation.3">
                  <p:embed/>
                </p:oleObj>
              </mc:Choice>
              <mc:Fallback>
                <p:oleObj name="Equazione" r:id="rId5" imgW="241300" imgH="241300" progId="Equation.3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200400"/>
                        <a:ext cx="533400" cy="531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9" name="Text Box 24"/>
          <p:cNvSpPr txBox="1">
            <a:spLocks noChangeArrowheads="1"/>
          </p:cNvSpPr>
          <p:nvPr/>
        </p:nvSpPr>
        <p:spPr bwMode="auto">
          <a:xfrm>
            <a:off x="5562600" y="3886200"/>
            <a:ext cx="63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30000">
                <a:latin typeface="Calibri" pitchFamily="34" charset="0"/>
              </a:rPr>
              <a:t>(R)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0500" name="Text Box 25"/>
          <p:cNvSpPr txBox="1">
            <a:spLocks noChangeArrowheads="1"/>
          </p:cNvSpPr>
          <p:nvPr/>
        </p:nvSpPr>
        <p:spPr bwMode="auto">
          <a:xfrm>
            <a:off x="6324600" y="1905000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2</a:t>
            </a:r>
            <a:r>
              <a:rPr lang="it-IT" i="1" baseline="30000">
                <a:latin typeface="Calibri" pitchFamily="34" charset="0"/>
              </a:rPr>
              <a:t>(R)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0501" name="Text Box 26"/>
          <p:cNvSpPr txBox="1">
            <a:spLocks noChangeArrowheads="1"/>
          </p:cNvSpPr>
          <p:nvPr/>
        </p:nvSpPr>
        <p:spPr bwMode="auto">
          <a:xfrm>
            <a:off x="7642225" y="1905000"/>
            <a:ext cx="804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2</a:t>
            </a:r>
            <a:r>
              <a:rPr lang="it-IT" i="1" baseline="30000">
                <a:latin typeface="Calibri" pitchFamily="34" charset="0"/>
              </a:rPr>
              <a:t>(S)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0502" name="Text Box 27"/>
          <p:cNvSpPr txBox="1">
            <a:spLocks noChangeArrowheads="1"/>
          </p:cNvSpPr>
          <p:nvPr/>
        </p:nvSpPr>
        <p:spPr bwMode="auto">
          <a:xfrm>
            <a:off x="7162800" y="190500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=</a:t>
            </a:r>
          </a:p>
        </p:txBody>
      </p:sp>
      <p:sp>
        <p:nvSpPr>
          <p:cNvPr id="20503" name="Text Box 28"/>
          <p:cNvSpPr txBox="1">
            <a:spLocks noChangeArrowheads="1"/>
          </p:cNvSpPr>
          <p:nvPr/>
        </p:nvSpPr>
        <p:spPr bwMode="auto">
          <a:xfrm>
            <a:off x="8356600" y="3886200"/>
            <a:ext cx="623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30000">
                <a:latin typeface="Calibri" pitchFamily="34" charset="0"/>
              </a:rPr>
              <a:t>(S)</a:t>
            </a:r>
            <a:endParaRPr lang="it-IT" i="1" baseline="-25000">
              <a:latin typeface="Calibri" pitchFamily="34" charset="0"/>
            </a:endParaRPr>
          </a:p>
        </p:txBody>
      </p:sp>
      <p:graphicFrame>
        <p:nvGraphicFramePr>
          <p:cNvPr id="20484" name="Object 1026"/>
          <p:cNvGraphicFramePr>
            <a:graphicFrameLocks noChangeAspect="1"/>
          </p:cNvGraphicFramePr>
          <p:nvPr/>
        </p:nvGraphicFramePr>
        <p:xfrm>
          <a:off x="815975" y="5873750"/>
          <a:ext cx="7820025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Equazione" r:id="rId7" imgW="3543120" imgH="279360" progId="Equation.3">
                  <p:embed/>
                </p:oleObj>
              </mc:Choice>
              <mc:Fallback>
                <p:oleObj name="Equazione" r:id="rId7" imgW="3543120" imgH="279360" progId="Equation.3">
                  <p:embed/>
                  <p:pic>
                    <p:nvPicPr>
                      <p:cNvPr id="0" name="Object 10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975" y="5873750"/>
                        <a:ext cx="7820025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4" name="Text Box 52"/>
          <p:cNvSpPr txBox="1">
            <a:spLocks noChangeArrowheads="1"/>
          </p:cNvSpPr>
          <p:nvPr/>
        </p:nvSpPr>
        <p:spPr bwMode="auto">
          <a:xfrm>
            <a:off x="6357938" y="4862513"/>
            <a:ext cx="10683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|Q</a:t>
            </a:r>
            <a:r>
              <a:rPr lang="it-IT" i="1" baseline="-25000">
                <a:latin typeface="Calibri" pitchFamily="34" charset="0"/>
              </a:rPr>
              <a:t>1</a:t>
            </a:r>
            <a:r>
              <a:rPr lang="it-IT" i="1" baseline="30000">
                <a:latin typeface="Calibri" pitchFamily="34" charset="0"/>
              </a:rPr>
              <a:t>(R)</a:t>
            </a:r>
            <a:r>
              <a:rPr lang="it-IT" i="1">
                <a:latin typeface="Calibri" pitchFamily="34" charset="0"/>
              </a:rPr>
              <a:t> |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0505" name="Text Box 53"/>
          <p:cNvSpPr txBox="1">
            <a:spLocks noChangeArrowheads="1"/>
          </p:cNvSpPr>
          <p:nvPr/>
        </p:nvSpPr>
        <p:spPr bwMode="auto">
          <a:xfrm>
            <a:off x="7529513" y="4857750"/>
            <a:ext cx="971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|Q</a:t>
            </a:r>
            <a:r>
              <a:rPr lang="it-IT" i="1" baseline="-25000">
                <a:latin typeface="Calibri" pitchFamily="34" charset="0"/>
              </a:rPr>
              <a:t>1</a:t>
            </a:r>
            <a:r>
              <a:rPr lang="it-IT" i="1" baseline="30000">
                <a:latin typeface="Calibri" pitchFamily="34" charset="0"/>
              </a:rPr>
              <a:t>(S)</a:t>
            </a:r>
            <a:r>
              <a:rPr lang="it-IT" i="1">
                <a:latin typeface="Calibri" pitchFamily="34" charset="0"/>
              </a:rPr>
              <a:t>|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0506" name="Text Box 58"/>
          <p:cNvSpPr txBox="1">
            <a:spLocks noChangeArrowheads="1"/>
          </p:cNvSpPr>
          <p:nvPr/>
        </p:nvSpPr>
        <p:spPr bwMode="auto">
          <a:xfrm>
            <a:off x="7272338" y="4862513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&gt;</a:t>
            </a:r>
          </a:p>
        </p:txBody>
      </p:sp>
      <p:sp>
        <p:nvSpPr>
          <p:cNvPr id="20507" name="Segnaposto numero diapositiva 30"/>
          <p:cNvSpPr>
            <a:spLocks noGrp="1"/>
          </p:cNvSpPr>
          <p:nvPr>
            <p:ph type="sldNum" sz="quarter" idx="12"/>
          </p:nvPr>
        </p:nvSpPr>
        <p:spPr>
          <a:xfrm>
            <a:off x="6915150" y="6453188"/>
            <a:ext cx="1905000" cy="215900"/>
          </a:xfrm>
        </p:spPr>
        <p:txBody>
          <a:bodyPr/>
          <a:lstStyle/>
          <a:p>
            <a:pPr>
              <a:defRPr/>
            </a:pPr>
            <a:fld id="{62C936A1-3086-4D5B-8CFD-EB5AFF6251EE}" type="slidenum">
              <a:rPr lang="it-IT"/>
              <a:pPr>
                <a:defRPr/>
              </a:pPr>
              <a:t>37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7" name="Group 2"/>
          <p:cNvGrpSpPr>
            <a:grpSpLocks/>
          </p:cNvGrpSpPr>
          <p:nvPr/>
        </p:nvGrpSpPr>
        <p:grpSpPr bwMode="auto">
          <a:xfrm>
            <a:off x="7467600" y="2514600"/>
            <a:ext cx="1066800" cy="2286000"/>
            <a:chOff x="3936" y="1824"/>
            <a:chExt cx="672" cy="1440"/>
          </a:xfrm>
        </p:grpSpPr>
        <p:sp>
          <p:nvSpPr>
            <p:cNvPr id="21532" name="Rectangle 3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1533" name="Oval 4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2150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2150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4929188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dirty="0" smtClean="0"/>
              <a:t>Poiché                 la sorgente calda può essere eliminata: il calore necessario a S è fornito da R </a:t>
            </a:r>
          </a:p>
          <a:p>
            <a:pPr>
              <a:lnSpc>
                <a:spcPct val="90000"/>
              </a:lnSpc>
            </a:pPr>
            <a:r>
              <a:rPr lang="it-IT" sz="2800" dirty="0" smtClean="0"/>
              <a:t>In definitiva, la macchina complessa R+S funziona assorbendo calore </a:t>
            </a:r>
            <a:r>
              <a:rPr lang="it-IT" sz="2800" i="1" dirty="0" smtClean="0"/>
              <a:t>solo</a:t>
            </a:r>
            <a:r>
              <a:rPr lang="it-IT" sz="2800" dirty="0" smtClean="0"/>
              <a:t> dalla sorgente fredda e produce un lavoro </a:t>
            </a:r>
            <a:r>
              <a:rPr lang="it-IT" sz="2800" i="1" dirty="0" smtClean="0"/>
              <a:t>positivo</a:t>
            </a:r>
            <a:endParaRPr lang="it-IT" sz="2800" dirty="0" smtClean="0"/>
          </a:p>
          <a:p>
            <a:pPr>
              <a:lnSpc>
                <a:spcPct val="90000"/>
              </a:lnSpc>
            </a:pPr>
            <a:r>
              <a:rPr lang="it-IT" sz="2800" dirty="0" smtClean="0"/>
              <a:t>Ma ciò è contrario al postulato di Kelvin</a:t>
            </a:r>
          </a:p>
        </p:txBody>
      </p:sp>
      <p:grpSp>
        <p:nvGrpSpPr>
          <p:cNvPr id="21510" name="Group 7"/>
          <p:cNvGrpSpPr>
            <a:grpSpLocks/>
          </p:cNvGrpSpPr>
          <p:nvPr/>
        </p:nvGrpSpPr>
        <p:grpSpPr bwMode="auto">
          <a:xfrm>
            <a:off x="6172200" y="2514600"/>
            <a:ext cx="1066800" cy="2286000"/>
            <a:chOff x="3936" y="1824"/>
            <a:chExt cx="672" cy="1440"/>
          </a:xfrm>
        </p:grpSpPr>
        <p:sp>
          <p:nvSpPr>
            <p:cNvPr id="21530" name="Rectangle 8"/>
            <p:cNvSpPr>
              <a:spLocks noChangeArrowheads="1"/>
            </p:cNvSpPr>
            <p:nvPr/>
          </p:nvSpPr>
          <p:spPr bwMode="auto">
            <a:xfrm>
              <a:off x="4176" y="1824"/>
              <a:ext cx="192" cy="1440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1531" name="Oval 9"/>
            <p:cNvSpPr>
              <a:spLocks noChangeArrowheads="1"/>
            </p:cNvSpPr>
            <p:nvPr/>
          </p:nvSpPr>
          <p:spPr bwMode="auto">
            <a:xfrm>
              <a:off x="3936" y="2208"/>
              <a:ext cx="672" cy="624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21511" name="AutoShape 11"/>
          <p:cNvSpPr>
            <a:spLocks noChangeArrowheads="1"/>
          </p:cNvSpPr>
          <p:nvPr/>
        </p:nvSpPr>
        <p:spPr bwMode="auto">
          <a:xfrm>
            <a:off x="6096000" y="4648200"/>
            <a:ext cx="2438400" cy="9906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i="1" baseline="-25000">
              <a:latin typeface="Calibri" pitchFamily="34" charset="0"/>
            </a:endParaRPr>
          </a:p>
        </p:txBody>
      </p:sp>
      <p:sp>
        <p:nvSpPr>
          <p:cNvPr id="21512" name="Text Box 12"/>
          <p:cNvSpPr txBox="1">
            <a:spLocks noChangeArrowheads="1"/>
          </p:cNvSpPr>
          <p:nvPr/>
        </p:nvSpPr>
        <p:spPr bwMode="auto">
          <a:xfrm>
            <a:off x="6529388" y="34290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R</a:t>
            </a:r>
          </a:p>
        </p:txBody>
      </p:sp>
      <p:sp>
        <p:nvSpPr>
          <p:cNvPr id="21513" name="Text Box 13"/>
          <p:cNvSpPr txBox="1">
            <a:spLocks noChangeArrowheads="1"/>
          </p:cNvSpPr>
          <p:nvPr/>
        </p:nvSpPr>
        <p:spPr bwMode="auto">
          <a:xfrm>
            <a:off x="7824788" y="34290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S</a:t>
            </a:r>
          </a:p>
        </p:txBody>
      </p:sp>
      <p:sp>
        <p:nvSpPr>
          <p:cNvPr id="21514" name="Line 14"/>
          <p:cNvSpPr>
            <a:spLocks noChangeShapeType="1"/>
          </p:cNvSpPr>
          <p:nvPr/>
        </p:nvSpPr>
        <p:spPr bwMode="auto">
          <a:xfrm>
            <a:off x="6705600" y="4419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1515" name="Line 15"/>
          <p:cNvSpPr>
            <a:spLocks noChangeShapeType="1"/>
          </p:cNvSpPr>
          <p:nvPr/>
        </p:nvSpPr>
        <p:spPr bwMode="auto">
          <a:xfrm>
            <a:off x="8001000" y="4419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1516" name="Line 16"/>
          <p:cNvSpPr>
            <a:spLocks noChangeShapeType="1"/>
          </p:cNvSpPr>
          <p:nvPr/>
        </p:nvSpPr>
        <p:spPr bwMode="auto">
          <a:xfrm>
            <a:off x="6705600" y="2362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1517" name="Line 17"/>
          <p:cNvSpPr>
            <a:spLocks noChangeShapeType="1"/>
          </p:cNvSpPr>
          <p:nvPr/>
        </p:nvSpPr>
        <p:spPr bwMode="auto">
          <a:xfrm>
            <a:off x="8001000" y="2362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1518" name="Line 18"/>
          <p:cNvSpPr>
            <a:spLocks noChangeShapeType="1"/>
          </p:cNvSpPr>
          <p:nvPr/>
        </p:nvSpPr>
        <p:spPr bwMode="auto">
          <a:xfrm flipH="1">
            <a:off x="5943600" y="3657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1519" name="Line 19"/>
          <p:cNvSpPr>
            <a:spLocks noChangeShapeType="1"/>
          </p:cNvSpPr>
          <p:nvPr/>
        </p:nvSpPr>
        <p:spPr bwMode="auto">
          <a:xfrm>
            <a:off x="8382000" y="3657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graphicFrame>
        <p:nvGraphicFramePr>
          <p:cNvPr id="21506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8557763"/>
              </p:ext>
            </p:extLst>
          </p:nvPr>
        </p:nvGraphicFramePr>
        <p:xfrm>
          <a:off x="1979712" y="1905000"/>
          <a:ext cx="14573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" name="Equazione" r:id="rId3" imgW="660400" imgH="215900" progId="Equation.3">
                  <p:embed/>
                </p:oleObj>
              </mc:Choice>
              <mc:Fallback>
                <p:oleObj name="Equazione" r:id="rId3" imgW="660400" imgH="21590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1905000"/>
                        <a:ext cx="1457325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0" name="Text Box 22"/>
          <p:cNvSpPr txBox="1">
            <a:spLocks noChangeArrowheads="1"/>
          </p:cNvSpPr>
          <p:nvPr/>
        </p:nvSpPr>
        <p:spPr bwMode="auto">
          <a:xfrm>
            <a:off x="5562600" y="3886200"/>
            <a:ext cx="63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30000">
                <a:latin typeface="Calibri" pitchFamily="34" charset="0"/>
              </a:rPr>
              <a:t>(R)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1521" name="Text Box 23"/>
          <p:cNvSpPr txBox="1">
            <a:spLocks noChangeArrowheads="1"/>
          </p:cNvSpPr>
          <p:nvPr/>
        </p:nvSpPr>
        <p:spPr bwMode="auto">
          <a:xfrm>
            <a:off x="6324600" y="1905000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2</a:t>
            </a:r>
            <a:r>
              <a:rPr lang="it-IT" i="1" baseline="30000">
                <a:latin typeface="Calibri" pitchFamily="34" charset="0"/>
              </a:rPr>
              <a:t>(R)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1522" name="Text Box 24"/>
          <p:cNvSpPr txBox="1">
            <a:spLocks noChangeArrowheads="1"/>
          </p:cNvSpPr>
          <p:nvPr/>
        </p:nvSpPr>
        <p:spPr bwMode="auto">
          <a:xfrm>
            <a:off x="7642225" y="1905000"/>
            <a:ext cx="804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2</a:t>
            </a:r>
            <a:r>
              <a:rPr lang="it-IT" i="1" baseline="30000">
                <a:latin typeface="Calibri" pitchFamily="34" charset="0"/>
              </a:rPr>
              <a:t>(S)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1523" name="Text Box 25"/>
          <p:cNvSpPr txBox="1">
            <a:spLocks noChangeArrowheads="1"/>
          </p:cNvSpPr>
          <p:nvPr/>
        </p:nvSpPr>
        <p:spPr bwMode="auto">
          <a:xfrm>
            <a:off x="7162800" y="190500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=</a:t>
            </a:r>
          </a:p>
        </p:txBody>
      </p:sp>
      <p:sp>
        <p:nvSpPr>
          <p:cNvPr id="21524" name="Text Box 26"/>
          <p:cNvSpPr txBox="1">
            <a:spLocks noChangeArrowheads="1"/>
          </p:cNvSpPr>
          <p:nvPr/>
        </p:nvSpPr>
        <p:spPr bwMode="auto">
          <a:xfrm>
            <a:off x="8356600" y="3886200"/>
            <a:ext cx="623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30000">
                <a:latin typeface="Calibri" pitchFamily="34" charset="0"/>
              </a:rPr>
              <a:t>(S)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1525" name="Line 31"/>
          <p:cNvSpPr>
            <a:spLocks noChangeShapeType="1"/>
          </p:cNvSpPr>
          <p:nvPr/>
        </p:nvSpPr>
        <p:spPr bwMode="auto">
          <a:xfrm>
            <a:off x="6705600" y="23622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1526" name="Text Box 52"/>
          <p:cNvSpPr txBox="1">
            <a:spLocks noChangeArrowheads="1"/>
          </p:cNvSpPr>
          <p:nvPr/>
        </p:nvSpPr>
        <p:spPr bwMode="auto">
          <a:xfrm>
            <a:off x="6286500" y="4895850"/>
            <a:ext cx="1068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|Q</a:t>
            </a:r>
            <a:r>
              <a:rPr lang="it-IT" i="1" baseline="-25000">
                <a:latin typeface="Calibri" pitchFamily="34" charset="0"/>
              </a:rPr>
              <a:t>1</a:t>
            </a:r>
            <a:r>
              <a:rPr lang="it-IT" i="1" baseline="30000">
                <a:latin typeface="Calibri" pitchFamily="34" charset="0"/>
              </a:rPr>
              <a:t>(R)</a:t>
            </a:r>
            <a:r>
              <a:rPr lang="it-IT" i="1">
                <a:latin typeface="Calibri" pitchFamily="34" charset="0"/>
              </a:rPr>
              <a:t> |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1527" name="Text Box 53"/>
          <p:cNvSpPr txBox="1">
            <a:spLocks noChangeArrowheads="1"/>
          </p:cNvSpPr>
          <p:nvPr/>
        </p:nvSpPr>
        <p:spPr bwMode="auto">
          <a:xfrm>
            <a:off x="7458075" y="4891088"/>
            <a:ext cx="971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|Q</a:t>
            </a:r>
            <a:r>
              <a:rPr lang="it-IT" i="1" baseline="-25000">
                <a:latin typeface="Calibri" pitchFamily="34" charset="0"/>
              </a:rPr>
              <a:t>1</a:t>
            </a:r>
            <a:r>
              <a:rPr lang="it-IT" i="1" baseline="30000">
                <a:latin typeface="Calibri" pitchFamily="34" charset="0"/>
              </a:rPr>
              <a:t>(S)</a:t>
            </a:r>
            <a:r>
              <a:rPr lang="it-IT" i="1">
                <a:latin typeface="Calibri" pitchFamily="34" charset="0"/>
              </a:rPr>
              <a:t>|</a:t>
            </a:r>
            <a:endParaRPr lang="it-IT" i="1" baseline="-25000">
              <a:latin typeface="Calibri" pitchFamily="34" charset="0"/>
            </a:endParaRPr>
          </a:p>
        </p:txBody>
      </p:sp>
      <p:sp>
        <p:nvSpPr>
          <p:cNvPr id="21528" name="Text Box 58"/>
          <p:cNvSpPr txBox="1">
            <a:spLocks noChangeArrowheads="1"/>
          </p:cNvSpPr>
          <p:nvPr/>
        </p:nvSpPr>
        <p:spPr bwMode="auto">
          <a:xfrm>
            <a:off x="7200900" y="489585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&gt;</a:t>
            </a:r>
          </a:p>
        </p:txBody>
      </p:sp>
      <p:sp>
        <p:nvSpPr>
          <p:cNvPr id="215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7506E7-1340-4E52-A539-9D8F036FC33A}" type="slidenum">
              <a:rPr lang="it-IT"/>
              <a:pPr>
                <a:defRPr/>
              </a:pPr>
              <a:t>38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/>
              <a:t>Ne segue che dev’essere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Per dimostrare la seconda parte dell’enunciato, supponiamo che anche S sia reversibile e la si impieghi facendola funzionare a rovescio, mentre R funziona normalmente</a:t>
            </a:r>
          </a:p>
          <a:p>
            <a:pPr>
              <a:lnSpc>
                <a:spcPct val="90000"/>
              </a:lnSpc>
            </a:pPr>
            <a:r>
              <a:rPr lang="it-IT" sz="2400" smtClean="0"/>
              <a:t>Ripetendo il ragionamento precedente otteniamo: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Che è compatibile con la formula precedente se e solo se </a:t>
            </a:r>
          </a:p>
        </p:txBody>
      </p:sp>
      <p:graphicFrame>
        <p:nvGraphicFramePr>
          <p:cNvPr id="22530" name="Object 29"/>
          <p:cNvGraphicFramePr>
            <a:graphicFrameLocks noChangeAspect="1"/>
          </p:cNvGraphicFramePr>
          <p:nvPr/>
        </p:nvGraphicFramePr>
        <p:xfrm>
          <a:off x="3827463" y="2286000"/>
          <a:ext cx="15303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name="Equazione" r:id="rId3" imgW="622300" imgH="215900" progId="Equation.3">
                  <p:embed/>
                </p:oleObj>
              </mc:Choice>
              <mc:Fallback>
                <p:oleObj name="Equazione" r:id="rId3" imgW="622300" imgH="2159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7463" y="2286000"/>
                        <a:ext cx="153035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30"/>
          <p:cNvGraphicFramePr>
            <a:graphicFrameLocks noChangeAspect="1"/>
          </p:cNvGraphicFramePr>
          <p:nvPr/>
        </p:nvGraphicFramePr>
        <p:xfrm>
          <a:off x="3786188" y="4500563"/>
          <a:ext cx="15303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Equazione" r:id="rId5" imgW="622300" imgH="215900" progId="Equation.3">
                  <p:embed/>
                </p:oleObj>
              </mc:Choice>
              <mc:Fallback>
                <p:oleObj name="Equazione" r:id="rId5" imgW="622300" imgH="21590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8" y="4500563"/>
                        <a:ext cx="153035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31"/>
          <p:cNvGraphicFramePr>
            <a:graphicFrameLocks noChangeAspect="1"/>
          </p:cNvGraphicFramePr>
          <p:nvPr/>
        </p:nvGraphicFramePr>
        <p:xfrm>
          <a:off x="3786188" y="5429250"/>
          <a:ext cx="15303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4" name="Equazione" r:id="rId7" imgW="622300" imgH="215900" progId="Equation.3">
                  <p:embed/>
                </p:oleObj>
              </mc:Choice>
              <mc:Fallback>
                <p:oleObj name="Equazione" r:id="rId7" imgW="622300" imgH="2159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8" y="5429250"/>
                        <a:ext cx="153035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5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BDFE9E-EBAF-4E9E-B0D4-DD0122060340}" type="slidenum">
              <a:rPr lang="it-IT"/>
              <a:pPr>
                <a:defRPr/>
              </a:pPr>
              <a:t>39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Per cosa possono differire le macchine termiche cicliche funzionanti tra due temperature?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Il vincolo di avere </a:t>
            </a:r>
            <a:r>
              <a:rPr lang="it-IT" sz="2800" u="sng" smtClean="0"/>
              <a:t>due</a:t>
            </a:r>
            <a:r>
              <a:rPr lang="it-IT" sz="2800" smtClean="0"/>
              <a:t> sole sorgenti significa che due lati del ciclo devono essere trasformazioni isoterme e due trasformazioni adiabatiche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Quello che puo` cambiare e` la ‘distanza’ tra le adiabatiche, cioe` il rapporto di espansione delle isoterme, e il fluido utilizzato</a:t>
            </a:r>
          </a:p>
        </p:txBody>
      </p:sp>
      <p:sp>
        <p:nvSpPr>
          <p:cNvPr id="4710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A0A50-3AF5-4EA3-ACD0-ABBBEA2E5C2D}" type="slidenum">
              <a:rPr lang="it-IT"/>
              <a:pPr>
                <a:defRPr/>
              </a:pPr>
              <a:t>40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9830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Fra tutte le macchine termiche cicliche funzionanti tra </a:t>
            </a:r>
            <a:r>
              <a:rPr lang="it-IT" sz="2800" u="sng" smtClean="0"/>
              <a:t>due</a:t>
            </a:r>
            <a:r>
              <a:rPr lang="it-IT" sz="2800" smtClean="0"/>
              <a:t> temperature, </a:t>
            </a:r>
            <a:r>
              <a:rPr lang="it-IT" sz="2800" i="1" smtClean="0"/>
              <a:t>quelle reversibili hanno tutte lo stesso rendimento</a:t>
            </a: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Quelle non reversibili hanno un rendimento che è minore o uguale a quello delle reversibili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Ovvero: </a:t>
            </a:r>
            <a:r>
              <a:rPr lang="it-IT" sz="2800" smtClean="0">
                <a:solidFill>
                  <a:schemeClr val="accent2"/>
                </a:solidFill>
              </a:rPr>
              <a:t>il rendimento di una </a:t>
            </a:r>
            <a:r>
              <a:rPr lang="it-IT" sz="2800" i="1" smtClean="0">
                <a:solidFill>
                  <a:schemeClr val="accent2"/>
                </a:solidFill>
              </a:rPr>
              <a:t>qualsiasi</a:t>
            </a:r>
            <a:r>
              <a:rPr lang="it-IT" sz="2800" smtClean="0">
                <a:solidFill>
                  <a:schemeClr val="accent2"/>
                </a:solidFill>
              </a:rPr>
              <a:t> macchina </a:t>
            </a:r>
            <a:r>
              <a:rPr lang="it-IT" sz="2800" i="1" smtClean="0">
                <a:solidFill>
                  <a:schemeClr val="accent2"/>
                </a:solidFill>
              </a:rPr>
              <a:t>reversibile</a:t>
            </a:r>
            <a:r>
              <a:rPr lang="it-IT" sz="2800" smtClean="0">
                <a:solidFill>
                  <a:schemeClr val="accent2"/>
                </a:solidFill>
              </a:rPr>
              <a:t> funzionante tra due temperature è il </a:t>
            </a:r>
            <a:r>
              <a:rPr lang="it-IT" sz="2800" i="1" smtClean="0">
                <a:solidFill>
                  <a:schemeClr val="accent2"/>
                </a:solidFill>
              </a:rPr>
              <a:t>rendimento massimo</a:t>
            </a:r>
            <a:r>
              <a:rPr lang="it-IT" sz="2800" smtClean="0">
                <a:solidFill>
                  <a:schemeClr val="accent2"/>
                </a:solidFill>
              </a:rPr>
              <a:t> ottenibile tra queste temperature</a:t>
            </a:r>
          </a:p>
        </p:txBody>
      </p:sp>
      <p:sp>
        <p:nvSpPr>
          <p:cNvPr id="48132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9C06F1-6F00-4A02-85ED-FA50FEE53C64}" type="slidenum">
              <a:rPr lang="it-IT"/>
              <a:pPr>
                <a:defRPr/>
              </a:pPr>
              <a:t>41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Enunciato di Carnot 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062912" cy="4495800"/>
          </a:xfrm>
        </p:spPr>
        <p:txBody>
          <a:bodyPr/>
          <a:lstStyle/>
          <a:p>
            <a:r>
              <a:rPr lang="it-IT" sz="2800" smtClean="0"/>
              <a:t>Una particolare macchina reversibile è già nota: la macchina di Carnot</a:t>
            </a:r>
          </a:p>
          <a:p>
            <a:r>
              <a:rPr lang="it-IT" sz="2800" smtClean="0"/>
              <a:t>Consideriamo la potenza del ragionamento di Carnot: esso ci assicura che </a:t>
            </a:r>
            <a:r>
              <a:rPr lang="it-IT" sz="2800" i="1" smtClean="0">
                <a:solidFill>
                  <a:schemeClr val="accent2"/>
                </a:solidFill>
              </a:rPr>
              <a:t>il rendimento di una macchina reversibile </a:t>
            </a:r>
            <a:r>
              <a:rPr lang="it-IT" sz="2800" b="1" i="1" smtClean="0">
                <a:solidFill>
                  <a:schemeClr val="accent2"/>
                </a:solidFill>
              </a:rPr>
              <a:t>qualsiasi</a:t>
            </a:r>
            <a:r>
              <a:rPr lang="it-IT" sz="2800" i="1" smtClean="0">
                <a:solidFill>
                  <a:schemeClr val="accent2"/>
                </a:solidFill>
              </a:rPr>
              <a:t> e` uguale a quello della macchina di Carnot</a:t>
            </a:r>
            <a:r>
              <a:rPr lang="it-IT" sz="2800" smtClean="0"/>
              <a:t>, in particolare, </a:t>
            </a:r>
            <a:r>
              <a:rPr lang="it-IT" sz="2800" i="1" smtClean="0">
                <a:solidFill>
                  <a:schemeClr val="accent2"/>
                </a:solidFill>
              </a:rPr>
              <a:t>il fluido non deve necessariamente essere un gas ideale, </a:t>
            </a:r>
            <a:r>
              <a:rPr lang="it-IT" sz="2800" smtClean="0"/>
              <a:t>puo` essere un gas reale, un liquido, una mescolanza liquido-vapore...</a:t>
            </a:r>
          </a:p>
        </p:txBody>
      </p:sp>
      <p:sp>
        <p:nvSpPr>
          <p:cNvPr id="49156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F69671-4990-4433-8188-434066F89B5F}" type="slidenum">
              <a:rPr lang="it-IT"/>
              <a:pPr>
                <a:defRPr/>
              </a:pPr>
              <a:t>42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Conseguenze 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4495800"/>
          </a:xfrm>
        </p:spPr>
        <p:txBody>
          <a:bodyPr/>
          <a:lstStyle/>
          <a:p>
            <a:r>
              <a:rPr lang="it-IT" smtClean="0"/>
              <a:t>Il rendimento è sempre minore di uno, perché se fosse uno dovrebbe aversi </a:t>
            </a:r>
            <a:r>
              <a:rPr lang="it-IT" i="1" smtClean="0"/>
              <a:t>Q</a:t>
            </a:r>
            <a:r>
              <a:rPr lang="it-IT" i="1" baseline="-25000" smtClean="0"/>
              <a:t>1</a:t>
            </a:r>
            <a:r>
              <a:rPr lang="it-IT" i="1" smtClean="0"/>
              <a:t>=0</a:t>
            </a:r>
            <a:r>
              <a:rPr lang="it-IT" smtClean="0"/>
              <a:t>, che è come dire che la macchina funzionerebbe con una sola sorgente, cosa contraria al postulato di Kelvin</a:t>
            </a:r>
          </a:p>
          <a:p>
            <a:endParaRPr lang="it-IT" smtClean="0"/>
          </a:p>
        </p:txBody>
      </p:sp>
      <p:sp>
        <p:nvSpPr>
          <p:cNvPr id="50180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6612ED-5125-4B2C-A2FF-32AE71668FA8}" type="slidenum">
              <a:rPr lang="it-IT"/>
              <a:pPr>
                <a:defRPr/>
              </a:pPr>
              <a:t>43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Conseguenze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>
                <a:solidFill>
                  <a:schemeClr val="accent2"/>
                </a:solidFill>
              </a:rPr>
              <a:t>Questo significa che </a:t>
            </a:r>
            <a:r>
              <a:rPr lang="it-IT" sz="2800" u="sng" smtClean="0">
                <a:solidFill>
                  <a:schemeClr val="accent2"/>
                </a:solidFill>
              </a:rPr>
              <a:t>il calore non è trasformabile completamente in lavoro</a:t>
            </a:r>
          </a:p>
          <a:p>
            <a:pPr>
              <a:lnSpc>
                <a:spcPct val="90000"/>
              </a:lnSpc>
            </a:pPr>
            <a:r>
              <a:rPr lang="it-IT" sz="2800" smtClean="0">
                <a:solidFill>
                  <a:schemeClr val="accent2"/>
                </a:solidFill>
              </a:rPr>
              <a:t>Una parte, </a:t>
            </a:r>
            <a:r>
              <a:rPr lang="it-IT" sz="2800" i="1" smtClean="0">
                <a:solidFill>
                  <a:schemeClr val="accent2"/>
                </a:solidFill>
              </a:rPr>
              <a:t>Q</a:t>
            </a:r>
            <a:r>
              <a:rPr lang="it-IT" sz="2800" i="1" baseline="-25000" smtClean="0">
                <a:solidFill>
                  <a:schemeClr val="accent2"/>
                </a:solidFill>
              </a:rPr>
              <a:t>1</a:t>
            </a:r>
            <a:r>
              <a:rPr lang="it-IT" sz="2800" smtClean="0">
                <a:solidFill>
                  <a:schemeClr val="accent2"/>
                </a:solidFill>
              </a:rPr>
              <a:t>, rimane sempre sotto forma di calore e per di più ad una temperatura inferiore</a:t>
            </a:r>
          </a:p>
          <a:p>
            <a:pPr>
              <a:lnSpc>
                <a:spcPct val="90000"/>
              </a:lnSpc>
            </a:pPr>
            <a:r>
              <a:rPr lang="it-IT" sz="2800" smtClean="0">
                <a:solidFill>
                  <a:schemeClr val="accent2"/>
                </a:solidFill>
              </a:rPr>
              <a:t>Questa è l’essenza del secondo principio</a:t>
            </a:r>
          </a:p>
          <a:p>
            <a:pPr>
              <a:lnSpc>
                <a:spcPct val="90000"/>
              </a:lnSpc>
            </a:pPr>
            <a:r>
              <a:rPr lang="it-IT" sz="2800" smtClean="0">
                <a:solidFill>
                  <a:schemeClr val="accent2"/>
                </a:solidFill>
              </a:rPr>
              <a:t>Non è in contraddizione col primo principio, ma ne costituisce una limitazione, perche’ non tutto il calore puo` essere convertito in lavoro</a:t>
            </a:r>
            <a:endParaRPr lang="it-IT" sz="2800" smtClean="0"/>
          </a:p>
        </p:txBody>
      </p:sp>
      <p:sp>
        <p:nvSpPr>
          <p:cNvPr id="5120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A2DE2D-AAE4-425D-8284-C7A739534D3B}" type="slidenum">
              <a:rPr lang="it-IT"/>
              <a:pPr>
                <a:defRPr/>
              </a:pPr>
              <a:t>44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Conseguenze 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4495800"/>
          </a:xfrm>
        </p:spPr>
        <p:txBody>
          <a:bodyPr/>
          <a:lstStyle/>
          <a:p>
            <a:r>
              <a:rPr lang="it-IT" smtClean="0"/>
              <a:t>Inoltre, da </a:t>
            </a:r>
            <a:r>
              <a:rPr lang="it-IT" i="1" smtClean="0"/>
              <a:t>Ct</a:t>
            </a:r>
            <a:r>
              <a:rPr lang="it-IT" smtClean="0"/>
              <a:t> segue che</a:t>
            </a:r>
          </a:p>
          <a:p>
            <a:r>
              <a:rPr lang="it-IT" smtClean="0"/>
              <a:t>Quindi per tutte le macchine reversibili funzionanti tra le stesse due temperature, il rapporto </a:t>
            </a:r>
            <a:r>
              <a:rPr lang="it-IT" i="1" smtClean="0"/>
              <a:t>Q</a:t>
            </a:r>
            <a:r>
              <a:rPr lang="it-IT" i="1" baseline="-25000" smtClean="0"/>
              <a:t>2</a:t>
            </a:r>
            <a:r>
              <a:rPr lang="it-IT" i="1" smtClean="0"/>
              <a:t>/|Q</a:t>
            </a:r>
            <a:r>
              <a:rPr lang="it-IT" i="1" baseline="-25000" smtClean="0"/>
              <a:t>1</a:t>
            </a:r>
            <a:r>
              <a:rPr lang="it-IT" smtClean="0"/>
              <a:t>| è una costante che dipende solo dalle due temperature</a:t>
            </a:r>
          </a:p>
        </p:txBody>
      </p:sp>
      <p:graphicFrame>
        <p:nvGraphicFramePr>
          <p:cNvPr id="23554" name="Object 4"/>
          <p:cNvGraphicFramePr>
            <a:graphicFrameLocks noChangeAspect="1"/>
          </p:cNvGraphicFramePr>
          <p:nvPr/>
        </p:nvGraphicFramePr>
        <p:xfrm>
          <a:off x="5526088" y="1703388"/>
          <a:ext cx="1851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name="Equazione" r:id="rId3" imgW="838080" imgH="495000" progId="Equation.3">
                  <p:embed/>
                </p:oleObj>
              </mc:Choice>
              <mc:Fallback>
                <p:oleObj name="Equazione" r:id="rId3" imgW="838080" imgH="495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6088" y="1703388"/>
                        <a:ext cx="1851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0C5811-14DB-4B31-A55C-9741762C7489}" type="slidenum">
              <a:rPr lang="it-IT"/>
              <a:pPr>
                <a:defRPr/>
              </a:pPr>
              <a:t>45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343400"/>
          </a:xfrm>
        </p:spPr>
        <p:txBody>
          <a:bodyPr/>
          <a:lstStyle/>
          <a:p>
            <a:r>
              <a:rPr lang="it-IT" sz="2800" smtClean="0"/>
              <a:t>Ci si puo` chiedere se inserendo una o piu` sorgenti a temperatura intermedia tra la massima e la minima tra cui una macchina lavora, si possa aumentarne l’efficienza</a:t>
            </a:r>
          </a:p>
          <a:p>
            <a:r>
              <a:rPr lang="it-IT" sz="2800" smtClean="0"/>
              <a:t>Vedremo che questo non accade: </a:t>
            </a:r>
            <a:r>
              <a:rPr lang="it-IT" sz="2800" smtClean="0">
                <a:solidFill>
                  <a:schemeClr val="accent2"/>
                </a:solidFill>
              </a:rPr>
              <a:t>l’efficienza di tale macchina non supera quella di una macchina che lavora tra le temperature della sorgente più calda e più fredda</a:t>
            </a:r>
            <a:endParaRPr lang="it-IT" sz="2800" smtClean="0"/>
          </a:p>
        </p:txBody>
      </p:sp>
      <p:sp>
        <p:nvSpPr>
          <p:cNvPr id="5222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355C2B-6B98-4AB3-B73A-C3BC08770396}" type="slidenum">
              <a:rPr lang="it-IT"/>
              <a:pPr>
                <a:defRPr/>
              </a:pPr>
              <a:t>46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4953000" cy="4114800"/>
          </a:xfrm>
        </p:spPr>
        <p:txBody>
          <a:bodyPr/>
          <a:lstStyle/>
          <a:p>
            <a:r>
              <a:rPr lang="it-IT" sz="2800" smtClean="0"/>
              <a:t>Siano H e K le sorgenti rispettivamente più calda e più fredda</a:t>
            </a:r>
          </a:p>
          <a:p>
            <a:r>
              <a:rPr lang="it-IT" sz="2800" smtClean="0"/>
              <a:t>Le altre sorgenti, a temperature intermedie, le raggrupperemo in due insiemi, a seconda che la macchina assorba o ceda calore da esse</a:t>
            </a:r>
          </a:p>
        </p:txBody>
      </p:sp>
      <p:sp>
        <p:nvSpPr>
          <p:cNvPr id="103428" name="Oval 9"/>
          <p:cNvSpPr>
            <a:spLocks noChangeArrowheads="1"/>
          </p:cNvSpPr>
          <p:nvPr/>
        </p:nvSpPr>
        <p:spPr bwMode="auto">
          <a:xfrm>
            <a:off x="6248400" y="3505200"/>
            <a:ext cx="1066800" cy="9906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3429" name="AutoShape 10"/>
          <p:cNvSpPr>
            <a:spLocks noChangeArrowheads="1"/>
          </p:cNvSpPr>
          <p:nvPr/>
        </p:nvSpPr>
        <p:spPr bwMode="auto">
          <a:xfrm>
            <a:off x="5867400" y="22860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H</a:t>
            </a:r>
            <a:endParaRPr lang="it-IT">
              <a:latin typeface="Calibri" pitchFamily="34" charset="0"/>
            </a:endParaRPr>
          </a:p>
        </p:txBody>
      </p:sp>
      <p:sp>
        <p:nvSpPr>
          <p:cNvPr id="103430" name="AutoShape 11"/>
          <p:cNvSpPr>
            <a:spLocks noChangeArrowheads="1"/>
          </p:cNvSpPr>
          <p:nvPr/>
        </p:nvSpPr>
        <p:spPr bwMode="auto">
          <a:xfrm>
            <a:off x="5867400" y="50292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K</a:t>
            </a:r>
          </a:p>
        </p:txBody>
      </p:sp>
      <p:sp>
        <p:nvSpPr>
          <p:cNvPr id="103431" name="Text Box 12"/>
          <p:cNvSpPr txBox="1">
            <a:spLocks noChangeArrowheads="1"/>
          </p:cNvSpPr>
          <p:nvPr/>
        </p:nvSpPr>
        <p:spPr bwMode="auto">
          <a:xfrm>
            <a:off x="6605588" y="3810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M</a:t>
            </a:r>
          </a:p>
        </p:txBody>
      </p:sp>
      <p:sp>
        <p:nvSpPr>
          <p:cNvPr id="103432" name="AutoShape 14"/>
          <p:cNvSpPr>
            <a:spLocks noChangeArrowheads="1"/>
          </p:cNvSpPr>
          <p:nvPr/>
        </p:nvSpPr>
        <p:spPr bwMode="auto">
          <a:xfrm>
            <a:off x="7696200" y="30480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103433" name="AutoShape 15"/>
          <p:cNvSpPr>
            <a:spLocks noChangeArrowheads="1"/>
          </p:cNvSpPr>
          <p:nvPr/>
        </p:nvSpPr>
        <p:spPr bwMode="auto">
          <a:xfrm>
            <a:off x="7696200" y="37338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…</a:t>
            </a:r>
          </a:p>
        </p:txBody>
      </p:sp>
      <p:sp>
        <p:nvSpPr>
          <p:cNvPr id="103434" name="AutoShape 16"/>
          <p:cNvSpPr>
            <a:spLocks noChangeArrowheads="1"/>
          </p:cNvSpPr>
          <p:nvPr/>
        </p:nvSpPr>
        <p:spPr bwMode="auto">
          <a:xfrm>
            <a:off x="7696200" y="44196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103435" name="Line 17"/>
          <p:cNvSpPr>
            <a:spLocks noChangeShapeType="1"/>
          </p:cNvSpPr>
          <p:nvPr/>
        </p:nvSpPr>
        <p:spPr bwMode="auto">
          <a:xfrm>
            <a:off x="67818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436" name="Line 18"/>
          <p:cNvSpPr>
            <a:spLocks noChangeShapeType="1"/>
          </p:cNvSpPr>
          <p:nvPr/>
        </p:nvSpPr>
        <p:spPr bwMode="auto">
          <a:xfrm>
            <a:off x="6781800" y="4495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437" name="Line 19"/>
          <p:cNvSpPr>
            <a:spLocks noChangeShapeType="1"/>
          </p:cNvSpPr>
          <p:nvPr/>
        </p:nvSpPr>
        <p:spPr bwMode="auto">
          <a:xfrm flipH="1">
            <a:off x="5715000" y="4038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438" name="Line 20"/>
          <p:cNvSpPr>
            <a:spLocks noChangeShapeType="1"/>
          </p:cNvSpPr>
          <p:nvPr/>
        </p:nvSpPr>
        <p:spPr bwMode="auto">
          <a:xfrm flipH="1">
            <a:off x="7239000" y="34290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439" name="Line 21"/>
          <p:cNvSpPr>
            <a:spLocks noChangeShapeType="1"/>
          </p:cNvSpPr>
          <p:nvPr/>
        </p:nvSpPr>
        <p:spPr bwMode="auto">
          <a:xfrm>
            <a:off x="7162800" y="4343400"/>
            <a:ext cx="533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440" name="Line 22"/>
          <p:cNvSpPr>
            <a:spLocks noChangeShapeType="1"/>
          </p:cNvSpPr>
          <p:nvPr/>
        </p:nvSpPr>
        <p:spPr bwMode="auto">
          <a:xfrm>
            <a:off x="7315200" y="3962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441" name="Text Box 23"/>
          <p:cNvSpPr txBox="1">
            <a:spLocks noChangeArrowheads="1"/>
          </p:cNvSpPr>
          <p:nvPr/>
        </p:nvSpPr>
        <p:spPr bwMode="auto">
          <a:xfrm>
            <a:off x="5775325" y="3476625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endParaRPr lang="it-IT">
              <a:latin typeface="Calibri" pitchFamily="34" charset="0"/>
            </a:endParaRPr>
          </a:p>
        </p:txBody>
      </p:sp>
      <p:sp>
        <p:nvSpPr>
          <p:cNvPr id="5326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75E19F-8825-4196-811F-3B1204F6F497}" type="slidenum">
              <a:rPr lang="it-IT"/>
              <a:pPr>
                <a:defRPr/>
              </a:pPr>
              <a:t>47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4343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Sia </a:t>
            </a:r>
            <a:r>
              <a:rPr lang="it-IT" sz="2800" i="1" smtClean="0"/>
              <a:t>Q</a:t>
            </a:r>
            <a:r>
              <a:rPr lang="it-IT" sz="2800" i="1" baseline="-25000" smtClean="0"/>
              <a:t>H</a:t>
            </a:r>
            <a:r>
              <a:rPr lang="it-IT" sz="2800" i="1" baseline="30000" smtClean="0"/>
              <a:t>ass</a:t>
            </a:r>
            <a:r>
              <a:rPr lang="it-IT" sz="2800" smtClean="0"/>
              <a:t> il calore assorbito dalla sorgente calda e </a:t>
            </a:r>
            <a:r>
              <a:rPr lang="it-IT" sz="2800" i="1" smtClean="0"/>
              <a:t>Q</a:t>
            </a:r>
            <a:r>
              <a:rPr lang="it-IT" sz="2800" i="1" baseline="-25000" smtClean="0"/>
              <a:t>i</a:t>
            </a:r>
            <a:r>
              <a:rPr lang="it-IT" sz="2800" i="1" baseline="30000" smtClean="0"/>
              <a:t>ass</a:t>
            </a:r>
            <a:r>
              <a:rPr lang="it-IT" sz="2800" smtClean="0"/>
              <a:t> quello assorbito dalla i-esima sorgente intermedia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Sia </a:t>
            </a:r>
            <a:r>
              <a:rPr lang="it-IT" sz="2800" i="1" smtClean="0"/>
              <a:t>Q</a:t>
            </a:r>
            <a:r>
              <a:rPr lang="it-IT" sz="2800" i="1" baseline="-25000" smtClean="0"/>
              <a:t>K</a:t>
            </a:r>
            <a:r>
              <a:rPr lang="it-IT" sz="2800" i="1" baseline="30000" smtClean="0"/>
              <a:t>ced</a:t>
            </a:r>
            <a:r>
              <a:rPr lang="it-IT" sz="2800" smtClean="0"/>
              <a:t> il calore ceduto alla sorgente fredda e </a:t>
            </a:r>
            <a:r>
              <a:rPr lang="it-IT" sz="2800" i="1" smtClean="0"/>
              <a:t>Q</a:t>
            </a:r>
            <a:r>
              <a:rPr lang="it-IT" sz="2800" i="1" baseline="-25000" smtClean="0"/>
              <a:t>j</a:t>
            </a:r>
            <a:r>
              <a:rPr lang="it-IT" sz="2800" i="1" baseline="30000" smtClean="0"/>
              <a:t>ced</a:t>
            </a:r>
            <a:r>
              <a:rPr lang="it-IT" sz="2800" smtClean="0"/>
              <a:t> quello ceduto alla j-esima sorgente intermedia</a:t>
            </a:r>
          </a:p>
        </p:txBody>
      </p:sp>
      <p:sp>
        <p:nvSpPr>
          <p:cNvPr id="104452" name="Oval 4"/>
          <p:cNvSpPr>
            <a:spLocks noChangeArrowheads="1"/>
          </p:cNvSpPr>
          <p:nvPr/>
        </p:nvSpPr>
        <p:spPr bwMode="auto">
          <a:xfrm>
            <a:off x="5791200" y="3505200"/>
            <a:ext cx="1066800" cy="9906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4453" name="AutoShape 5"/>
          <p:cNvSpPr>
            <a:spLocks noChangeArrowheads="1"/>
          </p:cNvSpPr>
          <p:nvPr/>
        </p:nvSpPr>
        <p:spPr bwMode="auto">
          <a:xfrm>
            <a:off x="5410200" y="22860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H</a:t>
            </a:r>
            <a:endParaRPr lang="it-IT">
              <a:latin typeface="Calibri" pitchFamily="34" charset="0"/>
            </a:endParaRPr>
          </a:p>
        </p:txBody>
      </p:sp>
      <p:sp>
        <p:nvSpPr>
          <p:cNvPr id="104454" name="AutoShape 6"/>
          <p:cNvSpPr>
            <a:spLocks noChangeArrowheads="1"/>
          </p:cNvSpPr>
          <p:nvPr/>
        </p:nvSpPr>
        <p:spPr bwMode="auto">
          <a:xfrm>
            <a:off x="5410200" y="50292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K</a:t>
            </a: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6148388" y="3810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M</a:t>
            </a:r>
          </a:p>
        </p:txBody>
      </p:sp>
      <p:sp>
        <p:nvSpPr>
          <p:cNvPr id="104456" name="AutoShape 8"/>
          <p:cNvSpPr>
            <a:spLocks noChangeArrowheads="1"/>
          </p:cNvSpPr>
          <p:nvPr/>
        </p:nvSpPr>
        <p:spPr bwMode="auto">
          <a:xfrm>
            <a:off x="7620000" y="30480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104457" name="AutoShape 9"/>
          <p:cNvSpPr>
            <a:spLocks noChangeArrowheads="1"/>
          </p:cNvSpPr>
          <p:nvPr/>
        </p:nvSpPr>
        <p:spPr bwMode="auto">
          <a:xfrm>
            <a:off x="7620000" y="37338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…</a:t>
            </a:r>
          </a:p>
        </p:txBody>
      </p:sp>
      <p:sp>
        <p:nvSpPr>
          <p:cNvPr id="104458" name="AutoShape 10"/>
          <p:cNvSpPr>
            <a:spLocks noChangeArrowheads="1"/>
          </p:cNvSpPr>
          <p:nvPr/>
        </p:nvSpPr>
        <p:spPr bwMode="auto">
          <a:xfrm>
            <a:off x="7620000" y="44196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104459" name="Line 11"/>
          <p:cNvSpPr>
            <a:spLocks noChangeShapeType="1"/>
          </p:cNvSpPr>
          <p:nvPr/>
        </p:nvSpPr>
        <p:spPr bwMode="auto">
          <a:xfrm>
            <a:off x="63246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4460" name="Line 12"/>
          <p:cNvSpPr>
            <a:spLocks noChangeShapeType="1"/>
          </p:cNvSpPr>
          <p:nvPr/>
        </p:nvSpPr>
        <p:spPr bwMode="auto">
          <a:xfrm>
            <a:off x="6324600" y="4495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4461" name="Line 13"/>
          <p:cNvSpPr>
            <a:spLocks noChangeShapeType="1"/>
          </p:cNvSpPr>
          <p:nvPr/>
        </p:nvSpPr>
        <p:spPr bwMode="auto">
          <a:xfrm flipH="1">
            <a:off x="5257800" y="4038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4462" name="Line 14"/>
          <p:cNvSpPr>
            <a:spLocks noChangeShapeType="1"/>
          </p:cNvSpPr>
          <p:nvPr/>
        </p:nvSpPr>
        <p:spPr bwMode="auto">
          <a:xfrm flipH="1">
            <a:off x="6781800" y="3352800"/>
            <a:ext cx="838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4463" name="Line 15"/>
          <p:cNvSpPr>
            <a:spLocks noChangeShapeType="1"/>
          </p:cNvSpPr>
          <p:nvPr/>
        </p:nvSpPr>
        <p:spPr bwMode="auto">
          <a:xfrm>
            <a:off x="6705600" y="43434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4464" name="Line 16"/>
          <p:cNvSpPr>
            <a:spLocks noChangeShapeType="1"/>
          </p:cNvSpPr>
          <p:nvPr/>
        </p:nvSpPr>
        <p:spPr bwMode="auto">
          <a:xfrm>
            <a:off x="6858000" y="39624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4465" name="Text Box 17"/>
          <p:cNvSpPr txBox="1">
            <a:spLocks noChangeArrowheads="1"/>
          </p:cNvSpPr>
          <p:nvPr/>
        </p:nvSpPr>
        <p:spPr bwMode="auto">
          <a:xfrm>
            <a:off x="5318125" y="35814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endParaRPr lang="it-IT">
              <a:latin typeface="Calibri" pitchFamily="34" charset="0"/>
            </a:endParaRPr>
          </a:p>
        </p:txBody>
      </p:sp>
      <p:sp>
        <p:nvSpPr>
          <p:cNvPr id="104466" name="Text Box 18"/>
          <p:cNvSpPr txBox="1">
            <a:spLocks noChangeArrowheads="1"/>
          </p:cNvSpPr>
          <p:nvPr/>
        </p:nvSpPr>
        <p:spPr bwMode="auto">
          <a:xfrm>
            <a:off x="5562600" y="2895600"/>
            <a:ext cx="1011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H</a:t>
            </a:r>
            <a:r>
              <a:rPr lang="it-IT" sz="2800" i="1" baseline="30000">
                <a:latin typeface="Calibri" pitchFamily="34" charset="0"/>
              </a:rPr>
              <a:t>ass</a:t>
            </a:r>
          </a:p>
        </p:txBody>
      </p:sp>
      <p:sp>
        <p:nvSpPr>
          <p:cNvPr id="104467" name="Rectangle 19"/>
          <p:cNvSpPr>
            <a:spLocks noChangeArrowheads="1"/>
          </p:cNvSpPr>
          <p:nvPr/>
        </p:nvSpPr>
        <p:spPr bwMode="auto">
          <a:xfrm>
            <a:off x="5541963" y="4510088"/>
            <a:ext cx="1011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K</a:t>
            </a:r>
            <a:r>
              <a:rPr lang="it-IT" sz="2800" i="1" baseline="30000">
                <a:latin typeface="Calibri" pitchFamily="34" charset="0"/>
              </a:rPr>
              <a:t>ced</a:t>
            </a:r>
          </a:p>
        </p:txBody>
      </p:sp>
      <p:sp>
        <p:nvSpPr>
          <p:cNvPr id="104468" name="Rectangle 21"/>
          <p:cNvSpPr>
            <a:spLocks noChangeArrowheads="1"/>
          </p:cNvSpPr>
          <p:nvPr/>
        </p:nvSpPr>
        <p:spPr bwMode="auto">
          <a:xfrm>
            <a:off x="6684963" y="3200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104469" name="Rectangle 22"/>
          <p:cNvSpPr>
            <a:spLocks noChangeArrowheads="1"/>
          </p:cNvSpPr>
          <p:nvPr/>
        </p:nvSpPr>
        <p:spPr bwMode="auto">
          <a:xfrm>
            <a:off x="6781800" y="44958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sp>
        <p:nvSpPr>
          <p:cNvPr id="54294" name="Segnaposto numero diapositiva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62B764-EC97-4979-A52F-6A075DF6C3A1}" type="slidenum">
              <a:rPr lang="it-IT"/>
              <a:pPr>
                <a:defRPr/>
              </a:pPr>
              <a:t>48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4343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L’efficienza di </a:t>
            </a:r>
            <a:r>
              <a:rPr lang="it-IT" sz="2800" i="1" smtClean="0"/>
              <a:t>M</a:t>
            </a:r>
            <a:r>
              <a:rPr lang="it-IT" sz="2800" smtClean="0"/>
              <a:t> è:</a:t>
            </a:r>
          </a:p>
        </p:txBody>
      </p:sp>
      <p:sp>
        <p:nvSpPr>
          <p:cNvPr id="24581" name="Oval 4"/>
          <p:cNvSpPr>
            <a:spLocks noChangeArrowheads="1"/>
          </p:cNvSpPr>
          <p:nvPr/>
        </p:nvSpPr>
        <p:spPr bwMode="auto">
          <a:xfrm>
            <a:off x="5791200" y="3505200"/>
            <a:ext cx="1066800" cy="9906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4582" name="AutoShape 5"/>
          <p:cNvSpPr>
            <a:spLocks noChangeArrowheads="1"/>
          </p:cNvSpPr>
          <p:nvPr/>
        </p:nvSpPr>
        <p:spPr bwMode="auto">
          <a:xfrm>
            <a:off x="5410200" y="22860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H</a:t>
            </a:r>
            <a:endParaRPr lang="it-IT">
              <a:latin typeface="Calibri" pitchFamily="34" charset="0"/>
            </a:endParaRPr>
          </a:p>
        </p:txBody>
      </p:sp>
      <p:sp>
        <p:nvSpPr>
          <p:cNvPr id="24583" name="AutoShape 6"/>
          <p:cNvSpPr>
            <a:spLocks noChangeArrowheads="1"/>
          </p:cNvSpPr>
          <p:nvPr/>
        </p:nvSpPr>
        <p:spPr bwMode="auto">
          <a:xfrm>
            <a:off x="5410200" y="50292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K</a:t>
            </a:r>
          </a:p>
        </p:txBody>
      </p:sp>
      <p:sp>
        <p:nvSpPr>
          <p:cNvPr id="24584" name="Text Box 7"/>
          <p:cNvSpPr txBox="1">
            <a:spLocks noChangeArrowheads="1"/>
          </p:cNvSpPr>
          <p:nvPr/>
        </p:nvSpPr>
        <p:spPr bwMode="auto">
          <a:xfrm>
            <a:off x="6148388" y="3810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M</a:t>
            </a:r>
          </a:p>
        </p:txBody>
      </p:sp>
      <p:sp>
        <p:nvSpPr>
          <p:cNvPr id="24585" name="AutoShape 8"/>
          <p:cNvSpPr>
            <a:spLocks noChangeArrowheads="1"/>
          </p:cNvSpPr>
          <p:nvPr/>
        </p:nvSpPr>
        <p:spPr bwMode="auto">
          <a:xfrm>
            <a:off x="7620000" y="30480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24586" name="AutoShape 9"/>
          <p:cNvSpPr>
            <a:spLocks noChangeArrowheads="1"/>
          </p:cNvSpPr>
          <p:nvPr/>
        </p:nvSpPr>
        <p:spPr bwMode="auto">
          <a:xfrm>
            <a:off x="7620000" y="37338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…</a:t>
            </a:r>
          </a:p>
        </p:txBody>
      </p:sp>
      <p:sp>
        <p:nvSpPr>
          <p:cNvPr id="24587" name="AutoShape 10"/>
          <p:cNvSpPr>
            <a:spLocks noChangeArrowheads="1"/>
          </p:cNvSpPr>
          <p:nvPr/>
        </p:nvSpPr>
        <p:spPr bwMode="auto">
          <a:xfrm>
            <a:off x="7620000" y="4419600"/>
            <a:ext cx="1066800" cy="4572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24588" name="Line 11"/>
          <p:cNvSpPr>
            <a:spLocks noChangeShapeType="1"/>
          </p:cNvSpPr>
          <p:nvPr/>
        </p:nvSpPr>
        <p:spPr bwMode="auto">
          <a:xfrm>
            <a:off x="63246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89" name="Line 12"/>
          <p:cNvSpPr>
            <a:spLocks noChangeShapeType="1"/>
          </p:cNvSpPr>
          <p:nvPr/>
        </p:nvSpPr>
        <p:spPr bwMode="auto">
          <a:xfrm>
            <a:off x="6324600" y="4495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90" name="Line 13"/>
          <p:cNvSpPr>
            <a:spLocks noChangeShapeType="1"/>
          </p:cNvSpPr>
          <p:nvPr/>
        </p:nvSpPr>
        <p:spPr bwMode="auto">
          <a:xfrm flipH="1">
            <a:off x="5257800" y="4038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91" name="Line 14"/>
          <p:cNvSpPr>
            <a:spLocks noChangeShapeType="1"/>
          </p:cNvSpPr>
          <p:nvPr/>
        </p:nvSpPr>
        <p:spPr bwMode="auto">
          <a:xfrm flipH="1">
            <a:off x="6781800" y="3352800"/>
            <a:ext cx="838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92" name="Line 15"/>
          <p:cNvSpPr>
            <a:spLocks noChangeShapeType="1"/>
          </p:cNvSpPr>
          <p:nvPr/>
        </p:nvSpPr>
        <p:spPr bwMode="auto">
          <a:xfrm>
            <a:off x="6705600" y="43434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93" name="Line 16"/>
          <p:cNvSpPr>
            <a:spLocks noChangeShapeType="1"/>
          </p:cNvSpPr>
          <p:nvPr/>
        </p:nvSpPr>
        <p:spPr bwMode="auto">
          <a:xfrm>
            <a:off x="6858000" y="39624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94" name="Text Box 17"/>
          <p:cNvSpPr txBox="1">
            <a:spLocks noChangeArrowheads="1"/>
          </p:cNvSpPr>
          <p:nvPr/>
        </p:nvSpPr>
        <p:spPr bwMode="auto">
          <a:xfrm>
            <a:off x="5318125" y="35814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endParaRPr lang="it-IT">
              <a:latin typeface="Calibri" pitchFamily="34" charset="0"/>
            </a:endParaRPr>
          </a:p>
        </p:txBody>
      </p:sp>
      <p:sp>
        <p:nvSpPr>
          <p:cNvPr id="24595" name="Text Box 18"/>
          <p:cNvSpPr txBox="1">
            <a:spLocks noChangeArrowheads="1"/>
          </p:cNvSpPr>
          <p:nvPr/>
        </p:nvSpPr>
        <p:spPr bwMode="auto">
          <a:xfrm>
            <a:off x="5562600" y="2895600"/>
            <a:ext cx="1011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H</a:t>
            </a:r>
            <a:r>
              <a:rPr lang="it-IT" sz="2800" i="1" baseline="30000">
                <a:latin typeface="Calibri" pitchFamily="34" charset="0"/>
              </a:rPr>
              <a:t>ass</a:t>
            </a:r>
          </a:p>
        </p:txBody>
      </p:sp>
      <p:sp>
        <p:nvSpPr>
          <p:cNvPr id="24596" name="Rectangle 19"/>
          <p:cNvSpPr>
            <a:spLocks noChangeArrowheads="1"/>
          </p:cNvSpPr>
          <p:nvPr/>
        </p:nvSpPr>
        <p:spPr bwMode="auto">
          <a:xfrm>
            <a:off x="5541963" y="4510088"/>
            <a:ext cx="1011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K</a:t>
            </a:r>
            <a:r>
              <a:rPr lang="it-IT" sz="2800" i="1" baseline="30000">
                <a:latin typeface="Calibri" pitchFamily="34" charset="0"/>
              </a:rPr>
              <a:t>ced</a:t>
            </a:r>
          </a:p>
        </p:txBody>
      </p:sp>
      <p:sp>
        <p:nvSpPr>
          <p:cNvPr id="24597" name="Rectangle 20"/>
          <p:cNvSpPr>
            <a:spLocks noChangeArrowheads="1"/>
          </p:cNvSpPr>
          <p:nvPr/>
        </p:nvSpPr>
        <p:spPr bwMode="auto">
          <a:xfrm>
            <a:off x="6684963" y="3200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24598" name="Rectangle 21"/>
          <p:cNvSpPr>
            <a:spLocks noChangeArrowheads="1"/>
          </p:cNvSpPr>
          <p:nvPr/>
        </p:nvSpPr>
        <p:spPr bwMode="auto">
          <a:xfrm>
            <a:off x="6781800" y="44958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graphicFrame>
        <p:nvGraphicFramePr>
          <p:cNvPr id="24578" name="Object 0"/>
          <p:cNvGraphicFramePr>
            <a:graphicFrameLocks noChangeAspect="1"/>
          </p:cNvGraphicFramePr>
          <p:nvPr/>
        </p:nvGraphicFramePr>
        <p:xfrm>
          <a:off x="746125" y="2717800"/>
          <a:ext cx="396875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Equazione" r:id="rId3" imgW="1587240" imgH="1193760" progId="Equation.3">
                  <p:embed/>
                </p:oleObj>
              </mc:Choice>
              <mc:Fallback>
                <p:oleObj name="Equazione" r:id="rId3" imgW="1587240" imgH="119376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25" y="2717800"/>
                        <a:ext cx="3968750" cy="298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9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826332-3273-4EE8-A197-C8D886230034}" type="slidenum">
              <a:rPr lang="it-IT"/>
              <a:pPr>
                <a:defRPr/>
              </a:pPr>
              <a:t>49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8486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Consideriamo ora una macchina complessa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Sostituiamo le sorgenti intermedie con altrettante macchine di Carnot 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La macchina complessa sia costituita da M e dall’insieme delle macchine di Carnot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Le macchine di Carnot sono regolate in modo da cedere a M o assorbire da M la stessa quantità di calore della sorgente intermedia che rimpiazzano</a:t>
            </a:r>
          </a:p>
        </p:txBody>
      </p:sp>
      <p:sp>
        <p:nvSpPr>
          <p:cNvPr id="55300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16AE64-904B-4F0A-B66D-CB0D9C83F254}" type="slidenum">
              <a:rPr lang="it-IT"/>
              <a:pPr>
                <a:defRPr/>
              </a:pPr>
              <a:t>50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47244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L’i-esima macchina di Carnot assorbe il calore </a:t>
            </a:r>
            <a:r>
              <a:rPr lang="it-IT" sz="2400" i="1" u="sng" smtClean="0"/>
              <a:t>Q</a:t>
            </a:r>
            <a:r>
              <a:rPr lang="it-IT" sz="2400" i="1" baseline="-25000" smtClean="0"/>
              <a:t>i</a:t>
            </a:r>
            <a:r>
              <a:rPr lang="it-IT" sz="2400" i="1" baseline="30000" smtClean="0"/>
              <a:t>ass </a:t>
            </a:r>
            <a:r>
              <a:rPr lang="it-IT" sz="2800" smtClean="0"/>
              <a:t>dalla sorgente calda, cede il calore </a:t>
            </a:r>
            <a:r>
              <a:rPr lang="it-IT" sz="2400" i="1" smtClean="0"/>
              <a:t>Q</a:t>
            </a:r>
            <a:r>
              <a:rPr lang="it-IT" sz="2400" i="1" baseline="-25000" smtClean="0"/>
              <a:t>i</a:t>
            </a:r>
            <a:r>
              <a:rPr lang="it-IT" sz="2400" i="1" baseline="30000" smtClean="0"/>
              <a:t>ass</a:t>
            </a:r>
            <a:r>
              <a:rPr lang="it-IT" sz="2800" smtClean="0"/>
              <a:t> a M e produce il lavoro </a:t>
            </a:r>
            <a:r>
              <a:rPr lang="it-IT" sz="2800" i="1" smtClean="0"/>
              <a:t>L</a:t>
            </a:r>
            <a:r>
              <a:rPr lang="it-IT" sz="2800" i="1" baseline="-25000" smtClean="0"/>
              <a:t>i</a:t>
            </a: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La j-esima macchina di Carnot cede il calore </a:t>
            </a:r>
            <a:r>
              <a:rPr lang="it-IT" sz="2400" i="1" u="sng" smtClean="0"/>
              <a:t>Q</a:t>
            </a:r>
            <a:r>
              <a:rPr lang="it-IT" sz="2400" i="1" baseline="-25000" smtClean="0"/>
              <a:t>j</a:t>
            </a:r>
            <a:r>
              <a:rPr lang="it-IT" sz="2400" i="1" baseline="30000" smtClean="0"/>
              <a:t>ced</a:t>
            </a:r>
            <a:r>
              <a:rPr lang="it-IT" sz="2800" smtClean="0"/>
              <a:t> alla sorgente fredda, assorbe il calore </a:t>
            </a:r>
            <a:r>
              <a:rPr lang="it-IT" sz="2400" i="1" smtClean="0"/>
              <a:t>Q</a:t>
            </a:r>
            <a:r>
              <a:rPr lang="it-IT" sz="2400" i="1" baseline="-25000" smtClean="0"/>
              <a:t>j</a:t>
            </a:r>
            <a:r>
              <a:rPr lang="it-IT" sz="2400" i="1" baseline="30000" smtClean="0"/>
              <a:t>ced</a:t>
            </a:r>
            <a:r>
              <a:rPr lang="it-IT" sz="2800" smtClean="0"/>
              <a:t> da M e produce il lavoro </a:t>
            </a:r>
            <a:r>
              <a:rPr lang="it-IT" sz="2800" i="1" smtClean="0"/>
              <a:t>L</a:t>
            </a:r>
            <a:r>
              <a:rPr lang="it-IT" sz="2800" i="1" baseline="-25000" smtClean="0"/>
              <a:t>i</a:t>
            </a:r>
          </a:p>
        </p:txBody>
      </p:sp>
      <p:sp>
        <p:nvSpPr>
          <p:cNvPr id="106500" name="Oval 4"/>
          <p:cNvSpPr>
            <a:spLocks noChangeArrowheads="1"/>
          </p:cNvSpPr>
          <p:nvPr/>
        </p:nvSpPr>
        <p:spPr bwMode="auto">
          <a:xfrm>
            <a:off x="5791200" y="3505200"/>
            <a:ext cx="1066800" cy="9906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6501" name="AutoShape 5"/>
          <p:cNvSpPr>
            <a:spLocks noChangeArrowheads="1"/>
          </p:cNvSpPr>
          <p:nvPr/>
        </p:nvSpPr>
        <p:spPr bwMode="auto">
          <a:xfrm>
            <a:off x="5410200" y="22860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H</a:t>
            </a:r>
            <a:endParaRPr lang="it-IT">
              <a:latin typeface="Calibri" pitchFamily="34" charset="0"/>
            </a:endParaRPr>
          </a:p>
        </p:txBody>
      </p:sp>
      <p:sp>
        <p:nvSpPr>
          <p:cNvPr id="106502" name="AutoShape 6"/>
          <p:cNvSpPr>
            <a:spLocks noChangeArrowheads="1"/>
          </p:cNvSpPr>
          <p:nvPr/>
        </p:nvSpPr>
        <p:spPr bwMode="auto">
          <a:xfrm>
            <a:off x="5410200" y="50292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K</a:t>
            </a: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6148388" y="3810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M</a:t>
            </a:r>
          </a:p>
        </p:txBody>
      </p:sp>
      <p:sp>
        <p:nvSpPr>
          <p:cNvPr id="106504" name="Line 8"/>
          <p:cNvSpPr>
            <a:spLocks noChangeShapeType="1"/>
          </p:cNvSpPr>
          <p:nvPr/>
        </p:nvSpPr>
        <p:spPr bwMode="auto">
          <a:xfrm>
            <a:off x="63246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05" name="Line 9"/>
          <p:cNvSpPr>
            <a:spLocks noChangeShapeType="1"/>
          </p:cNvSpPr>
          <p:nvPr/>
        </p:nvSpPr>
        <p:spPr bwMode="auto">
          <a:xfrm>
            <a:off x="6324600" y="4495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06" name="Line 10"/>
          <p:cNvSpPr>
            <a:spLocks noChangeShapeType="1"/>
          </p:cNvSpPr>
          <p:nvPr/>
        </p:nvSpPr>
        <p:spPr bwMode="auto">
          <a:xfrm flipH="1">
            <a:off x="5257800" y="4038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07" name="Line 11"/>
          <p:cNvSpPr>
            <a:spLocks noChangeShapeType="1"/>
          </p:cNvSpPr>
          <p:nvPr/>
        </p:nvSpPr>
        <p:spPr bwMode="auto">
          <a:xfrm flipH="1">
            <a:off x="6781800" y="3352800"/>
            <a:ext cx="838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08" name="Line 12"/>
          <p:cNvSpPr>
            <a:spLocks noChangeShapeType="1"/>
          </p:cNvSpPr>
          <p:nvPr/>
        </p:nvSpPr>
        <p:spPr bwMode="auto">
          <a:xfrm>
            <a:off x="6705600" y="43434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5318125" y="35814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endParaRPr lang="it-IT">
              <a:latin typeface="Calibri" pitchFamily="34" charset="0"/>
            </a:endParaRPr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5562600" y="2895600"/>
            <a:ext cx="1011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H</a:t>
            </a:r>
            <a:r>
              <a:rPr lang="it-IT" sz="2800" i="1" baseline="30000">
                <a:latin typeface="Calibri" pitchFamily="34" charset="0"/>
              </a:rPr>
              <a:t>ass</a:t>
            </a:r>
          </a:p>
        </p:txBody>
      </p:sp>
      <p:sp>
        <p:nvSpPr>
          <p:cNvPr id="106511" name="Rectangle 15"/>
          <p:cNvSpPr>
            <a:spLocks noChangeArrowheads="1"/>
          </p:cNvSpPr>
          <p:nvPr/>
        </p:nvSpPr>
        <p:spPr bwMode="auto">
          <a:xfrm>
            <a:off x="5541963" y="4510088"/>
            <a:ext cx="1011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K</a:t>
            </a:r>
            <a:r>
              <a:rPr lang="it-IT" sz="2800" i="1" baseline="30000">
                <a:latin typeface="Calibri" pitchFamily="34" charset="0"/>
              </a:rPr>
              <a:t>ced</a:t>
            </a:r>
          </a:p>
        </p:txBody>
      </p:sp>
      <p:sp>
        <p:nvSpPr>
          <p:cNvPr id="106512" name="Rectangle 16"/>
          <p:cNvSpPr>
            <a:spLocks noChangeArrowheads="1"/>
          </p:cNvSpPr>
          <p:nvPr/>
        </p:nvSpPr>
        <p:spPr bwMode="auto">
          <a:xfrm>
            <a:off x="6684963" y="3200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106513" name="Rectangle 17"/>
          <p:cNvSpPr>
            <a:spLocks noChangeArrowheads="1"/>
          </p:cNvSpPr>
          <p:nvPr/>
        </p:nvSpPr>
        <p:spPr bwMode="auto">
          <a:xfrm>
            <a:off x="6781800" y="44958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sp>
        <p:nvSpPr>
          <p:cNvPr id="106514" name="Oval 18"/>
          <p:cNvSpPr>
            <a:spLocks noChangeArrowheads="1"/>
          </p:cNvSpPr>
          <p:nvPr/>
        </p:nvSpPr>
        <p:spPr bwMode="auto">
          <a:xfrm>
            <a:off x="7620000" y="2819400"/>
            <a:ext cx="838200" cy="8382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C</a:t>
            </a:r>
            <a:r>
              <a:rPr lang="it-IT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106515" name="Oval 19"/>
          <p:cNvSpPr>
            <a:spLocks noChangeArrowheads="1"/>
          </p:cNvSpPr>
          <p:nvPr/>
        </p:nvSpPr>
        <p:spPr bwMode="auto">
          <a:xfrm>
            <a:off x="7620000" y="4267200"/>
            <a:ext cx="838200" cy="8382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C</a:t>
            </a:r>
            <a:r>
              <a:rPr lang="it-IT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106516" name="Freeform 20"/>
          <p:cNvSpPr>
            <a:spLocks/>
          </p:cNvSpPr>
          <p:nvPr/>
        </p:nvSpPr>
        <p:spPr bwMode="auto">
          <a:xfrm>
            <a:off x="7239000" y="2578100"/>
            <a:ext cx="762000" cy="241300"/>
          </a:xfrm>
          <a:custGeom>
            <a:avLst/>
            <a:gdLst>
              <a:gd name="T0" fmla="*/ 0 w 480"/>
              <a:gd name="T1" fmla="*/ 2147483647 h 152"/>
              <a:gd name="T2" fmla="*/ 2147483647 w 480"/>
              <a:gd name="T3" fmla="*/ 2147483647 h 152"/>
              <a:gd name="T4" fmla="*/ 2147483647 w 480"/>
              <a:gd name="T5" fmla="*/ 2147483647 h 152"/>
              <a:gd name="T6" fmla="*/ 2147483647 w 480"/>
              <a:gd name="T7" fmla="*/ 2147483647 h 152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152"/>
              <a:gd name="T14" fmla="*/ 480 w 480"/>
              <a:gd name="T15" fmla="*/ 152 h 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152">
                <a:moveTo>
                  <a:pt x="0" y="8"/>
                </a:moveTo>
                <a:cubicBezTo>
                  <a:pt x="132" y="4"/>
                  <a:pt x="264" y="0"/>
                  <a:pt x="336" y="8"/>
                </a:cubicBezTo>
                <a:cubicBezTo>
                  <a:pt x="408" y="16"/>
                  <a:pt x="408" y="32"/>
                  <a:pt x="432" y="56"/>
                </a:cubicBezTo>
                <a:cubicBezTo>
                  <a:pt x="456" y="80"/>
                  <a:pt x="468" y="116"/>
                  <a:pt x="480" y="15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17" name="Freeform 21"/>
          <p:cNvSpPr>
            <a:spLocks/>
          </p:cNvSpPr>
          <p:nvPr/>
        </p:nvSpPr>
        <p:spPr bwMode="auto">
          <a:xfrm flipV="1">
            <a:off x="7239000" y="5105400"/>
            <a:ext cx="762000" cy="241300"/>
          </a:xfrm>
          <a:custGeom>
            <a:avLst/>
            <a:gdLst>
              <a:gd name="T0" fmla="*/ 0 w 480"/>
              <a:gd name="T1" fmla="*/ 2147483647 h 152"/>
              <a:gd name="T2" fmla="*/ 2147483647 w 480"/>
              <a:gd name="T3" fmla="*/ 2147483647 h 152"/>
              <a:gd name="T4" fmla="*/ 2147483647 w 480"/>
              <a:gd name="T5" fmla="*/ 2147483647 h 152"/>
              <a:gd name="T6" fmla="*/ 2147483647 w 480"/>
              <a:gd name="T7" fmla="*/ 2147483647 h 152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152"/>
              <a:gd name="T14" fmla="*/ 480 w 480"/>
              <a:gd name="T15" fmla="*/ 152 h 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152">
                <a:moveTo>
                  <a:pt x="0" y="8"/>
                </a:moveTo>
                <a:cubicBezTo>
                  <a:pt x="132" y="4"/>
                  <a:pt x="264" y="0"/>
                  <a:pt x="336" y="8"/>
                </a:cubicBezTo>
                <a:cubicBezTo>
                  <a:pt x="408" y="16"/>
                  <a:pt x="408" y="32"/>
                  <a:pt x="432" y="56"/>
                </a:cubicBezTo>
                <a:cubicBezTo>
                  <a:pt x="456" y="80"/>
                  <a:pt x="468" y="116"/>
                  <a:pt x="480" y="15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18" name="Line 22"/>
          <p:cNvSpPr>
            <a:spLocks noChangeShapeType="1"/>
          </p:cNvSpPr>
          <p:nvPr/>
        </p:nvSpPr>
        <p:spPr bwMode="auto">
          <a:xfrm>
            <a:off x="8458200" y="3200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19" name="Line 23"/>
          <p:cNvSpPr>
            <a:spLocks noChangeShapeType="1"/>
          </p:cNvSpPr>
          <p:nvPr/>
        </p:nvSpPr>
        <p:spPr bwMode="auto">
          <a:xfrm>
            <a:off x="8458200" y="4724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6520" name="Text Box 24"/>
          <p:cNvSpPr txBox="1">
            <a:spLocks noChangeArrowheads="1"/>
          </p:cNvSpPr>
          <p:nvPr/>
        </p:nvSpPr>
        <p:spPr bwMode="auto">
          <a:xfrm>
            <a:off x="8485188" y="2743200"/>
            <a:ext cx="398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106521" name="Text Box 25"/>
          <p:cNvSpPr txBox="1">
            <a:spLocks noChangeArrowheads="1"/>
          </p:cNvSpPr>
          <p:nvPr/>
        </p:nvSpPr>
        <p:spPr bwMode="auto">
          <a:xfrm>
            <a:off x="8458200" y="4724400"/>
            <a:ext cx="398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106522" name="Rectangle 26"/>
          <p:cNvSpPr>
            <a:spLocks noChangeArrowheads="1"/>
          </p:cNvSpPr>
          <p:nvPr/>
        </p:nvSpPr>
        <p:spPr bwMode="auto">
          <a:xfrm>
            <a:off x="7294563" y="2057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 u="sng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106523" name="Rectangle 27"/>
          <p:cNvSpPr>
            <a:spLocks noChangeArrowheads="1"/>
          </p:cNvSpPr>
          <p:nvPr/>
        </p:nvSpPr>
        <p:spPr bwMode="auto">
          <a:xfrm>
            <a:off x="7512050" y="53340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 u="sng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sp>
        <p:nvSpPr>
          <p:cNvPr id="56348" name="Segnaposto numero diapositiva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EDAD4-D3FF-4797-BE27-62FCD0C1C2D8}" type="slidenum">
              <a:rPr lang="it-IT"/>
              <a:pPr>
                <a:defRPr/>
              </a:pPr>
              <a:t>51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47244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L’efficienza della macchina complessa è:</a:t>
            </a:r>
          </a:p>
        </p:txBody>
      </p:sp>
      <p:sp>
        <p:nvSpPr>
          <p:cNvPr id="25605" name="Oval 4"/>
          <p:cNvSpPr>
            <a:spLocks noChangeArrowheads="1"/>
          </p:cNvSpPr>
          <p:nvPr/>
        </p:nvSpPr>
        <p:spPr bwMode="auto">
          <a:xfrm>
            <a:off x="5791200" y="3505200"/>
            <a:ext cx="1066800" cy="9906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5606" name="AutoShape 5"/>
          <p:cNvSpPr>
            <a:spLocks noChangeArrowheads="1"/>
          </p:cNvSpPr>
          <p:nvPr/>
        </p:nvSpPr>
        <p:spPr bwMode="auto">
          <a:xfrm>
            <a:off x="5410200" y="22860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H</a:t>
            </a:r>
            <a:endParaRPr lang="it-IT">
              <a:latin typeface="Calibri" pitchFamily="34" charset="0"/>
            </a:endParaRPr>
          </a:p>
        </p:txBody>
      </p:sp>
      <p:sp>
        <p:nvSpPr>
          <p:cNvPr id="25607" name="AutoShape 6"/>
          <p:cNvSpPr>
            <a:spLocks noChangeArrowheads="1"/>
          </p:cNvSpPr>
          <p:nvPr/>
        </p:nvSpPr>
        <p:spPr bwMode="auto">
          <a:xfrm>
            <a:off x="5410200" y="50292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K</a:t>
            </a:r>
          </a:p>
        </p:txBody>
      </p:sp>
      <p:sp>
        <p:nvSpPr>
          <p:cNvPr id="25608" name="Text Box 7"/>
          <p:cNvSpPr txBox="1">
            <a:spLocks noChangeArrowheads="1"/>
          </p:cNvSpPr>
          <p:nvPr/>
        </p:nvSpPr>
        <p:spPr bwMode="auto">
          <a:xfrm>
            <a:off x="6148388" y="3810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M</a:t>
            </a:r>
          </a:p>
        </p:txBody>
      </p:sp>
      <p:sp>
        <p:nvSpPr>
          <p:cNvPr id="25609" name="Line 8"/>
          <p:cNvSpPr>
            <a:spLocks noChangeShapeType="1"/>
          </p:cNvSpPr>
          <p:nvPr/>
        </p:nvSpPr>
        <p:spPr bwMode="auto">
          <a:xfrm>
            <a:off x="63246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10" name="Line 9"/>
          <p:cNvSpPr>
            <a:spLocks noChangeShapeType="1"/>
          </p:cNvSpPr>
          <p:nvPr/>
        </p:nvSpPr>
        <p:spPr bwMode="auto">
          <a:xfrm>
            <a:off x="6324600" y="4495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11" name="Line 10"/>
          <p:cNvSpPr>
            <a:spLocks noChangeShapeType="1"/>
          </p:cNvSpPr>
          <p:nvPr/>
        </p:nvSpPr>
        <p:spPr bwMode="auto">
          <a:xfrm flipH="1">
            <a:off x="5257800" y="4038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12" name="Line 11"/>
          <p:cNvSpPr>
            <a:spLocks noChangeShapeType="1"/>
          </p:cNvSpPr>
          <p:nvPr/>
        </p:nvSpPr>
        <p:spPr bwMode="auto">
          <a:xfrm flipH="1">
            <a:off x="6781800" y="3352800"/>
            <a:ext cx="838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13" name="Line 12"/>
          <p:cNvSpPr>
            <a:spLocks noChangeShapeType="1"/>
          </p:cNvSpPr>
          <p:nvPr/>
        </p:nvSpPr>
        <p:spPr bwMode="auto">
          <a:xfrm>
            <a:off x="6705600" y="43434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14" name="Text Box 13"/>
          <p:cNvSpPr txBox="1">
            <a:spLocks noChangeArrowheads="1"/>
          </p:cNvSpPr>
          <p:nvPr/>
        </p:nvSpPr>
        <p:spPr bwMode="auto">
          <a:xfrm>
            <a:off x="5318125" y="35814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endParaRPr lang="it-IT">
              <a:latin typeface="Calibri" pitchFamily="34" charset="0"/>
            </a:endParaRPr>
          </a:p>
        </p:txBody>
      </p:sp>
      <p:sp>
        <p:nvSpPr>
          <p:cNvPr id="25615" name="Text Box 14"/>
          <p:cNvSpPr txBox="1">
            <a:spLocks noChangeArrowheads="1"/>
          </p:cNvSpPr>
          <p:nvPr/>
        </p:nvSpPr>
        <p:spPr bwMode="auto">
          <a:xfrm>
            <a:off x="5562600" y="2895600"/>
            <a:ext cx="1011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H</a:t>
            </a:r>
            <a:r>
              <a:rPr lang="it-IT" sz="2800" i="1" baseline="30000">
                <a:latin typeface="Calibri" pitchFamily="34" charset="0"/>
              </a:rPr>
              <a:t>ass</a:t>
            </a:r>
          </a:p>
        </p:txBody>
      </p:sp>
      <p:sp>
        <p:nvSpPr>
          <p:cNvPr id="25616" name="Rectangle 15"/>
          <p:cNvSpPr>
            <a:spLocks noChangeArrowheads="1"/>
          </p:cNvSpPr>
          <p:nvPr/>
        </p:nvSpPr>
        <p:spPr bwMode="auto">
          <a:xfrm>
            <a:off x="5541963" y="4510088"/>
            <a:ext cx="1011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K</a:t>
            </a:r>
            <a:r>
              <a:rPr lang="it-IT" sz="2800" i="1" baseline="30000">
                <a:latin typeface="Calibri" pitchFamily="34" charset="0"/>
              </a:rPr>
              <a:t>ced</a:t>
            </a:r>
          </a:p>
        </p:txBody>
      </p:sp>
      <p:sp>
        <p:nvSpPr>
          <p:cNvPr id="25617" name="Rectangle 16"/>
          <p:cNvSpPr>
            <a:spLocks noChangeArrowheads="1"/>
          </p:cNvSpPr>
          <p:nvPr/>
        </p:nvSpPr>
        <p:spPr bwMode="auto">
          <a:xfrm>
            <a:off x="6684963" y="3200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25618" name="Rectangle 17"/>
          <p:cNvSpPr>
            <a:spLocks noChangeArrowheads="1"/>
          </p:cNvSpPr>
          <p:nvPr/>
        </p:nvSpPr>
        <p:spPr bwMode="auto">
          <a:xfrm>
            <a:off x="6781800" y="44958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sp>
        <p:nvSpPr>
          <p:cNvPr id="25619" name="Oval 18"/>
          <p:cNvSpPr>
            <a:spLocks noChangeArrowheads="1"/>
          </p:cNvSpPr>
          <p:nvPr/>
        </p:nvSpPr>
        <p:spPr bwMode="auto">
          <a:xfrm>
            <a:off x="7620000" y="2819400"/>
            <a:ext cx="838200" cy="8382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C</a:t>
            </a:r>
            <a:r>
              <a:rPr lang="it-IT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25620" name="Oval 19"/>
          <p:cNvSpPr>
            <a:spLocks noChangeArrowheads="1"/>
          </p:cNvSpPr>
          <p:nvPr/>
        </p:nvSpPr>
        <p:spPr bwMode="auto">
          <a:xfrm>
            <a:off x="7620000" y="4267200"/>
            <a:ext cx="838200" cy="8382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C</a:t>
            </a:r>
            <a:r>
              <a:rPr lang="it-IT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25621" name="Freeform 20"/>
          <p:cNvSpPr>
            <a:spLocks/>
          </p:cNvSpPr>
          <p:nvPr/>
        </p:nvSpPr>
        <p:spPr bwMode="auto">
          <a:xfrm>
            <a:off x="7239000" y="2578100"/>
            <a:ext cx="762000" cy="241300"/>
          </a:xfrm>
          <a:custGeom>
            <a:avLst/>
            <a:gdLst>
              <a:gd name="T0" fmla="*/ 0 w 480"/>
              <a:gd name="T1" fmla="*/ 2147483647 h 152"/>
              <a:gd name="T2" fmla="*/ 2147483647 w 480"/>
              <a:gd name="T3" fmla="*/ 2147483647 h 152"/>
              <a:gd name="T4" fmla="*/ 2147483647 w 480"/>
              <a:gd name="T5" fmla="*/ 2147483647 h 152"/>
              <a:gd name="T6" fmla="*/ 2147483647 w 480"/>
              <a:gd name="T7" fmla="*/ 2147483647 h 152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152"/>
              <a:gd name="T14" fmla="*/ 480 w 480"/>
              <a:gd name="T15" fmla="*/ 152 h 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152">
                <a:moveTo>
                  <a:pt x="0" y="8"/>
                </a:moveTo>
                <a:cubicBezTo>
                  <a:pt x="132" y="4"/>
                  <a:pt x="264" y="0"/>
                  <a:pt x="336" y="8"/>
                </a:cubicBezTo>
                <a:cubicBezTo>
                  <a:pt x="408" y="16"/>
                  <a:pt x="408" y="32"/>
                  <a:pt x="432" y="56"/>
                </a:cubicBezTo>
                <a:cubicBezTo>
                  <a:pt x="456" y="80"/>
                  <a:pt x="468" y="116"/>
                  <a:pt x="480" y="15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22" name="Freeform 21"/>
          <p:cNvSpPr>
            <a:spLocks/>
          </p:cNvSpPr>
          <p:nvPr/>
        </p:nvSpPr>
        <p:spPr bwMode="auto">
          <a:xfrm flipV="1">
            <a:off x="7239000" y="5105400"/>
            <a:ext cx="762000" cy="241300"/>
          </a:xfrm>
          <a:custGeom>
            <a:avLst/>
            <a:gdLst>
              <a:gd name="T0" fmla="*/ 0 w 480"/>
              <a:gd name="T1" fmla="*/ 2147483647 h 152"/>
              <a:gd name="T2" fmla="*/ 2147483647 w 480"/>
              <a:gd name="T3" fmla="*/ 2147483647 h 152"/>
              <a:gd name="T4" fmla="*/ 2147483647 w 480"/>
              <a:gd name="T5" fmla="*/ 2147483647 h 152"/>
              <a:gd name="T6" fmla="*/ 2147483647 w 480"/>
              <a:gd name="T7" fmla="*/ 2147483647 h 152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152"/>
              <a:gd name="T14" fmla="*/ 480 w 480"/>
              <a:gd name="T15" fmla="*/ 152 h 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152">
                <a:moveTo>
                  <a:pt x="0" y="8"/>
                </a:moveTo>
                <a:cubicBezTo>
                  <a:pt x="132" y="4"/>
                  <a:pt x="264" y="0"/>
                  <a:pt x="336" y="8"/>
                </a:cubicBezTo>
                <a:cubicBezTo>
                  <a:pt x="408" y="16"/>
                  <a:pt x="408" y="32"/>
                  <a:pt x="432" y="56"/>
                </a:cubicBezTo>
                <a:cubicBezTo>
                  <a:pt x="456" y="80"/>
                  <a:pt x="468" y="116"/>
                  <a:pt x="480" y="15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23" name="Line 22"/>
          <p:cNvSpPr>
            <a:spLocks noChangeShapeType="1"/>
          </p:cNvSpPr>
          <p:nvPr/>
        </p:nvSpPr>
        <p:spPr bwMode="auto">
          <a:xfrm>
            <a:off x="8458200" y="3200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24" name="Line 23"/>
          <p:cNvSpPr>
            <a:spLocks noChangeShapeType="1"/>
          </p:cNvSpPr>
          <p:nvPr/>
        </p:nvSpPr>
        <p:spPr bwMode="auto">
          <a:xfrm>
            <a:off x="8458200" y="4724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25" name="Text Box 24"/>
          <p:cNvSpPr txBox="1">
            <a:spLocks noChangeArrowheads="1"/>
          </p:cNvSpPr>
          <p:nvPr/>
        </p:nvSpPr>
        <p:spPr bwMode="auto">
          <a:xfrm>
            <a:off x="8485188" y="2743200"/>
            <a:ext cx="398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25626" name="Text Box 25"/>
          <p:cNvSpPr txBox="1">
            <a:spLocks noChangeArrowheads="1"/>
          </p:cNvSpPr>
          <p:nvPr/>
        </p:nvSpPr>
        <p:spPr bwMode="auto">
          <a:xfrm>
            <a:off x="8458200" y="4724400"/>
            <a:ext cx="398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25627" name="Rectangle 26"/>
          <p:cNvSpPr>
            <a:spLocks noChangeArrowheads="1"/>
          </p:cNvSpPr>
          <p:nvPr/>
        </p:nvSpPr>
        <p:spPr bwMode="auto">
          <a:xfrm>
            <a:off x="7294563" y="2057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 u="sng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25628" name="Rectangle 27"/>
          <p:cNvSpPr>
            <a:spLocks noChangeArrowheads="1"/>
          </p:cNvSpPr>
          <p:nvPr/>
        </p:nvSpPr>
        <p:spPr bwMode="auto">
          <a:xfrm>
            <a:off x="7512050" y="53340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 u="sng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graphicFrame>
        <p:nvGraphicFramePr>
          <p:cNvPr id="25602" name="Object 0"/>
          <p:cNvGraphicFramePr>
            <a:graphicFrameLocks noChangeAspect="1"/>
          </p:cNvGraphicFramePr>
          <p:nvPr/>
        </p:nvGraphicFramePr>
        <p:xfrm>
          <a:off x="952500" y="2949575"/>
          <a:ext cx="3556000" cy="168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Equazione" r:id="rId3" imgW="1422360" imgH="672840" progId="Equation.3">
                  <p:embed/>
                </p:oleObj>
              </mc:Choice>
              <mc:Fallback>
                <p:oleObj name="Equazione" r:id="rId3" imgW="1422360" imgH="67284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0" y="2949575"/>
                        <a:ext cx="3556000" cy="168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C1FD4C-6A42-43A4-99A6-981130125F74}" type="slidenum">
              <a:rPr lang="it-IT"/>
              <a:pPr>
                <a:defRPr/>
              </a:pPr>
              <a:t>52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266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47244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Scriviamo ora le relazioni che intercorrono tra i calori ed il lavoro scambiati dalle macchine di Carnot: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Possiamo ora dimostrare che </a:t>
            </a:r>
          </a:p>
        </p:txBody>
      </p:sp>
      <p:sp>
        <p:nvSpPr>
          <p:cNvPr id="26631" name="Oval 4"/>
          <p:cNvSpPr>
            <a:spLocks noChangeArrowheads="1"/>
          </p:cNvSpPr>
          <p:nvPr/>
        </p:nvSpPr>
        <p:spPr bwMode="auto">
          <a:xfrm>
            <a:off x="5791200" y="3505200"/>
            <a:ext cx="1066800" cy="9906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6632" name="AutoShape 5"/>
          <p:cNvSpPr>
            <a:spLocks noChangeArrowheads="1"/>
          </p:cNvSpPr>
          <p:nvPr/>
        </p:nvSpPr>
        <p:spPr bwMode="auto">
          <a:xfrm>
            <a:off x="5410200" y="22860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H</a:t>
            </a:r>
            <a:endParaRPr lang="it-IT">
              <a:latin typeface="Calibri" pitchFamily="34" charset="0"/>
            </a:endParaRPr>
          </a:p>
        </p:txBody>
      </p:sp>
      <p:sp>
        <p:nvSpPr>
          <p:cNvPr id="26633" name="AutoShape 6"/>
          <p:cNvSpPr>
            <a:spLocks noChangeArrowheads="1"/>
          </p:cNvSpPr>
          <p:nvPr/>
        </p:nvSpPr>
        <p:spPr bwMode="auto">
          <a:xfrm>
            <a:off x="5410200" y="5029200"/>
            <a:ext cx="1828800" cy="685800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i="1">
                <a:latin typeface="Calibri" pitchFamily="34" charset="0"/>
              </a:rPr>
              <a:t>t</a:t>
            </a:r>
            <a:r>
              <a:rPr lang="it-IT" i="1" baseline="-25000">
                <a:latin typeface="Calibri" pitchFamily="34" charset="0"/>
              </a:rPr>
              <a:t>K</a:t>
            </a:r>
          </a:p>
        </p:txBody>
      </p:sp>
      <p:sp>
        <p:nvSpPr>
          <p:cNvPr id="26634" name="Text Box 7"/>
          <p:cNvSpPr txBox="1">
            <a:spLocks noChangeArrowheads="1"/>
          </p:cNvSpPr>
          <p:nvPr/>
        </p:nvSpPr>
        <p:spPr bwMode="auto">
          <a:xfrm>
            <a:off x="6148388" y="3810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M</a:t>
            </a:r>
          </a:p>
        </p:txBody>
      </p:sp>
      <p:sp>
        <p:nvSpPr>
          <p:cNvPr id="26635" name="Line 8"/>
          <p:cNvSpPr>
            <a:spLocks noChangeShapeType="1"/>
          </p:cNvSpPr>
          <p:nvPr/>
        </p:nvSpPr>
        <p:spPr bwMode="auto">
          <a:xfrm>
            <a:off x="6324600" y="2971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36" name="Line 9"/>
          <p:cNvSpPr>
            <a:spLocks noChangeShapeType="1"/>
          </p:cNvSpPr>
          <p:nvPr/>
        </p:nvSpPr>
        <p:spPr bwMode="auto">
          <a:xfrm>
            <a:off x="6324600" y="4495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37" name="Line 10"/>
          <p:cNvSpPr>
            <a:spLocks noChangeShapeType="1"/>
          </p:cNvSpPr>
          <p:nvPr/>
        </p:nvSpPr>
        <p:spPr bwMode="auto">
          <a:xfrm flipH="1">
            <a:off x="5257800" y="4038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38" name="Line 11"/>
          <p:cNvSpPr>
            <a:spLocks noChangeShapeType="1"/>
          </p:cNvSpPr>
          <p:nvPr/>
        </p:nvSpPr>
        <p:spPr bwMode="auto">
          <a:xfrm flipH="1">
            <a:off x="6781800" y="3352800"/>
            <a:ext cx="838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39" name="Line 12"/>
          <p:cNvSpPr>
            <a:spLocks noChangeShapeType="1"/>
          </p:cNvSpPr>
          <p:nvPr/>
        </p:nvSpPr>
        <p:spPr bwMode="auto">
          <a:xfrm>
            <a:off x="6705600" y="43434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40" name="Text Box 13"/>
          <p:cNvSpPr txBox="1">
            <a:spLocks noChangeArrowheads="1"/>
          </p:cNvSpPr>
          <p:nvPr/>
        </p:nvSpPr>
        <p:spPr bwMode="auto">
          <a:xfrm>
            <a:off x="5318125" y="35814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endParaRPr lang="it-IT">
              <a:latin typeface="Calibri" pitchFamily="34" charset="0"/>
            </a:endParaRPr>
          </a:p>
        </p:txBody>
      </p:sp>
      <p:sp>
        <p:nvSpPr>
          <p:cNvPr id="26641" name="Text Box 14"/>
          <p:cNvSpPr txBox="1">
            <a:spLocks noChangeArrowheads="1"/>
          </p:cNvSpPr>
          <p:nvPr/>
        </p:nvSpPr>
        <p:spPr bwMode="auto">
          <a:xfrm>
            <a:off x="5562600" y="2895600"/>
            <a:ext cx="1011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H</a:t>
            </a:r>
            <a:r>
              <a:rPr lang="it-IT" sz="2800" i="1" baseline="30000">
                <a:latin typeface="Calibri" pitchFamily="34" charset="0"/>
              </a:rPr>
              <a:t>ass</a:t>
            </a:r>
          </a:p>
        </p:txBody>
      </p:sp>
      <p:sp>
        <p:nvSpPr>
          <p:cNvPr id="26642" name="Rectangle 15"/>
          <p:cNvSpPr>
            <a:spLocks noChangeArrowheads="1"/>
          </p:cNvSpPr>
          <p:nvPr/>
        </p:nvSpPr>
        <p:spPr bwMode="auto">
          <a:xfrm>
            <a:off x="5541963" y="4510088"/>
            <a:ext cx="1011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i="1">
                <a:latin typeface="Calibri" pitchFamily="34" charset="0"/>
              </a:rPr>
              <a:t>Q</a:t>
            </a:r>
            <a:r>
              <a:rPr lang="it-IT" sz="2800" i="1" baseline="-25000">
                <a:latin typeface="Calibri" pitchFamily="34" charset="0"/>
              </a:rPr>
              <a:t>K</a:t>
            </a:r>
            <a:r>
              <a:rPr lang="it-IT" sz="2800" i="1" baseline="30000">
                <a:latin typeface="Calibri" pitchFamily="34" charset="0"/>
              </a:rPr>
              <a:t>ced</a:t>
            </a:r>
          </a:p>
        </p:txBody>
      </p:sp>
      <p:sp>
        <p:nvSpPr>
          <p:cNvPr id="26643" name="Rectangle 16"/>
          <p:cNvSpPr>
            <a:spLocks noChangeArrowheads="1"/>
          </p:cNvSpPr>
          <p:nvPr/>
        </p:nvSpPr>
        <p:spPr bwMode="auto">
          <a:xfrm>
            <a:off x="6684963" y="3200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26644" name="Rectangle 17"/>
          <p:cNvSpPr>
            <a:spLocks noChangeArrowheads="1"/>
          </p:cNvSpPr>
          <p:nvPr/>
        </p:nvSpPr>
        <p:spPr bwMode="auto">
          <a:xfrm>
            <a:off x="6781800" y="44958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sp>
        <p:nvSpPr>
          <p:cNvPr id="26645" name="Oval 18"/>
          <p:cNvSpPr>
            <a:spLocks noChangeArrowheads="1"/>
          </p:cNvSpPr>
          <p:nvPr/>
        </p:nvSpPr>
        <p:spPr bwMode="auto">
          <a:xfrm>
            <a:off x="7620000" y="2819400"/>
            <a:ext cx="838200" cy="8382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C</a:t>
            </a:r>
            <a:r>
              <a:rPr lang="it-IT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26646" name="Oval 19"/>
          <p:cNvSpPr>
            <a:spLocks noChangeArrowheads="1"/>
          </p:cNvSpPr>
          <p:nvPr/>
        </p:nvSpPr>
        <p:spPr bwMode="auto">
          <a:xfrm>
            <a:off x="7620000" y="4267200"/>
            <a:ext cx="838200" cy="83820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>
                <a:latin typeface="Calibri" pitchFamily="34" charset="0"/>
              </a:rPr>
              <a:t>C</a:t>
            </a:r>
            <a:r>
              <a:rPr lang="it-IT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26647" name="Freeform 20"/>
          <p:cNvSpPr>
            <a:spLocks/>
          </p:cNvSpPr>
          <p:nvPr/>
        </p:nvSpPr>
        <p:spPr bwMode="auto">
          <a:xfrm>
            <a:off x="7239000" y="2578100"/>
            <a:ext cx="762000" cy="241300"/>
          </a:xfrm>
          <a:custGeom>
            <a:avLst/>
            <a:gdLst>
              <a:gd name="T0" fmla="*/ 0 w 480"/>
              <a:gd name="T1" fmla="*/ 2147483647 h 152"/>
              <a:gd name="T2" fmla="*/ 2147483647 w 480"/>
              <a:gd name="T3" fmla="*/ 2147483647 h 152"/>
              <a:gd name="T4" fmla="*/ 2147483647 w 480"/>
              <a:gd name="T5" fmla="*/ 2147483647 h 152"/>
              <a:gd name="T6" fmla="*/ 2147483647 w 480"/>
              <a:gd name="T7" fmla="*/ 2147483647 h 152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152"/>
              <a:gd name="T14" fmla="*/ 480 w 480"/>
              <a:gd name="T15" fmla="*/ 152 h 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152">
                <a:moveTo>
                  <a:pt x="0" y="8"/>
                </a:moveTo>
                <a:cubicBezTo>
                  <a:pt x="132" y="4"/>
                  <a:pt x="264" y="0"/>
                  <a:pt x="336" y="8"/>
                </a:cubicBezTo>
                <a:cubicBezTo>
                  <a:pt x="408" y="16"/>
                  <a:pt x="408" y="32"/>
                  <a:pt x="432" y="56"/>
                </a:cubicBezTo>
                <a:cubicBezTo>
                  <a:pt x="456" y="80"/>
                  <a:pt x="468" y="116"/>
                  <a:pt x="480" y="15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48" name="Freeform 21"/>
          <p:cNvSpPr>
            <a:spLocks/>
          </p:cNvSpPr>
          <p:nvPr/>
        </p:nvSpPr>
        <p:spPr bwMode="auto">
          <a:xfrm flipV="1">
            <a:off x="7239000" y="5105400"/>
            <a:ext cx="762000" cy="241300"/>
          </a:xfrm>
          <a:custGeom>
            <a:avLst/>
            <a:gdLst>
              <a:gd name="T0" fmla="*/ 0 w 480"/>
              <a:gd name="T1" fmla="*/ 2147483647 h 152"/>
              <a:gd name="T2" fmla="*/ 2147483647 w 480"/>
              <a:gd name="T3" fmla="*/ 2147483647 h 152"/>
              <a:gd name="T4" fmla="*/ 2147483647 w 480"/>
              <a:gd name="T5" fmla="*/ 2147483647 h 152"/>
              <a:gd name="T6" fmla="*/ 2147483647 w 480"/>
              <a:gd name="T7" fmla="*/ 2147483647 h 152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152"/>
              <a:gd name="T14" fmla="*/ 480 w 480"/>
              <a:gd name="T15" fmla="*/ 152 h 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152">
                <a:moveTo>
                  <a:pt x="0" y="8"/>
                </a:moveTo>
                <a:cubicBezTo>
                  <a:pt x="132" y="4"/>
                  <a:pt x="264" y="0"/>
                  <a:pt x="336" y="8"/>
                </a:cubicBezTo>
                <a:cubicBezTo>
                  <a:pt x="408" y="16"/>
                  <a:pt x="408" y="32"/>
                  <a:pt x="432" y="56"/>
                </a:cubicBezTo>
                <a:cubicBezTo>
                  <a:pt x="456" y="80"/>
                  <a:pt x="468" y="116"/>
                  <a:pt x="480" y="15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49" name="Line 22"/>
          <p:cNvSpPr>
            <a:spLocks noChangeShapeType="1"/>
          </p:cNvSpPr>
          <p:nvPr/>
        </p:nvSpPr>
        <p:spPr bwMode="auto">
          <a:xfrm>
            <a:off x="8458200" y="3200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50" name="Line 23"/>
          <p:cNvSpPr>
            <a:spLocks noChangeShapeType="1"/>
          </p:cNvSpPr>
          <p:nvPr/>
        </p:nvSpPr>
        <p:spPr bwMode="auto">
          <a:xfrm>
            <a:off x="8458200" y="4724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51" name="Text Box 24"/>
          <p:cNvSpPr txBox="1">
            <a:spLocks noChangeArrowheads="1"/>
          </p:cNvSpPr>
          <p:nvPr/>
        </p:nvSpPr>
        <p:spPr bwMode="auto">
          <a:xfrm>
            <a:off x="8485188" y="2743200"/>
            <a:ext cx="398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-25000">
                <a:latin typeface="Calibri" pitchFamily="34" charset="0"/>
              </a:rPr>
              <a:t>i</a:t>
            </a:r>
            <a:endParaRPr lang="it-IT">
              <a:latin typeface="Calibri" pitchFamily="34" charset="0"/>
            </a:endParaRPr>
          </a:p>
        </p:txBody>
      </p:sp>
      <p:sp>
        <p:nvSpPr>
          <p:cNvPr id="26652" name="Text Box 25"/>
          <p:cNvSpPr txBox="1">
            <a:spLocks noChangeArrowheads="1"/>
          </p:cNvSpPr>
          <p:nvPr/>
        </p:nvSpPr>
        <p:spPr bwMode="auto">
          <a:xfrm>
            <a:off x="8458200" y="4724400"/>
            <a:ext cx="398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>
                <a:latin typeface="Calibri" pitchFamily="34" charset="0"/>
              </a:rPr>
              <a:t>L</a:t>
            </a:r>
            <a:r>
              <a:rPr lang="it-IT" i="1" baseline="-25000">
                <a:latin typeface="Calibri" pitchFamily="34" charset="0"/>
              </a:rPr>
              <a:t>j</a:t>
            </a:r>
            <a:endParaRPr lang="it-IT">
              <a:latin typeface="Calibri" pitchFamily="34" charset="0"/>
            </a:endParaRPr>
          </a:p>
        </p:txBody>
      </p:sp>
      <p:sp>
        <p:nvSpPr>
          <p:cNvPr id="26653" name="Rectangle 26"/>
          <p:cNvSpPr>
            <a:spLocks noChangeArrowheads="1"/>
          </p:cNvSpPr>
          <p:nvPr/>
        </p:nvSpPr>
        <p:spPr bwMode="auto">
          <a:xfrm>
            <a:off x="7294563" y="2057400"/>
            <a:ext cx="782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 u="sng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i</a:t>
            </a:r>
            <a:r>
              <a:rPr lang="it-IT" i="1" baseline="30000">
                <a:latin typeface="Calibri" pitchFamily="34" charset="0"/>
              </a:rPr>
              <a:t>ass</a:t>
            </a:r>
          </a:p>
        </p:txBody>
      </p:sp>
      <p:sp>
        <p:nvSpPr>
          <p:cNvPr id="26654" name="Rectangle 27"/>
          <p:cNvSpPr>
            <a:spLocks noChangeArrowheads="1"/>
          </p:cNvSpPr>
          <p:nvPr/>
        </p:nvSpPr>
        <p:spPr bwMode="auto">
          <a:xfrm>
            <a:off x="7512050" y="53340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 u="sng">
                <a:latin typeface="Calibri" pitchFamily="34" charset="0"/>
              </a:rPr>
              <a:t>Q</a:t>
            </a:r>
            <a:r>
              <a:rPr lang="it-IT" i="1" baseline="-25000">
                <a:latin typeface="Calibri" pitchFamily="34" charset="0"/>
              </a:rPr>
              <a:t>j</a:t>
            </a:r>
            <a:r>
              <a:rPr lang="it-IT" i="1" baseline="30000">
                <a:latin typeface="Calibri" pitchFamily="34" charset="0"/>
              </a:rPr>
              <a:t>ced</a:t>
            </a:r>
          </a:p>
        </p:txBody>
      </p:sp>
      <p:graphicFrame>
        <p:nvGraphicFramePr>
          <p:cNvPr id="26626" name="Object 0"/>
          <p:cNvGraphicFramePr>
            <a:graphicFrameLocks noChangeAspect="1"/>
          </p:cNvGraphicFramePr>
          <p:nvPr/>
        </p:nvGraphicFramePr>
        <p:xfrm>
          <a:off x="1435100" y="3500438"/>
          <a:ext cx="2770188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8" name="Equazione" r:id="rId3" imgW="1308100" imgH="203200" progId="Equation.3">
                  <p:embed/>
                </p:oleObj>
              </mc:Choice>
              <mc:Fallback>
                <p:oleObj name="Equazione" r:id="rId3" imgW="1308100" imgH="20320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5100" y="3500438"/>
                        <a:ext cx="2770188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Object 1"/>
          <p:cNvGraphicFramePr>
            <a:graphicFrameLocks noChangeAspect="1"/>
          </p:cNvGraphicFramePr>
          <p:nvPr/>
        </p:nvGraphicFramePr>
        <p:xfrm>
          <a:off x="1179513" y="3952875"/>
          <a:ext cx="330835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9" name="Equazione" r:id="rId5" imgW="1562040" imgH="279360" progId="Equation.3">
                  <p:embed/>
                </p:oleObj>
              </mc:Choice>
              <mc:Fallback>
                <p:oleObj name="Equazione" r:id="rId5" imgW="1562040" imgH="27936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9513" y="3952875"/>
                        <a:ext cx="3308350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Object 2"/>
          <p:cNvGraphicFramePr>
            <a:graphicFrameLocks noChangeAspect="1"/>
          </p:cNvGraphicFramePr>
          <p:nvPr/>
        </p:nvGraphicFramePr>
        <p:xfrm>
          <a:off x="2209800" y="5562600"/>
          <a:ext cx="1206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0" name="Equazione" r:id="rId7" imgW="482600" imgH="177800" progId="Equation.3">
                  <p:embed/>
                </p:oleObj>
              </mc:Choice>
              <mc:Fallback>
                <p:oleObj name="Equazione" r:id="rId7" imgW="482600" imgH="1778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5562600"/>
                        <a:ext cx="1206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5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59A20-F552-4992-8F79-282BE8AAD894}" type="slidenum">
              <a:rPr lang="it-IT"/>
              <a:pPr>
                <a:defRPr/>
              </a:pPr>
              <a:t>53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7C80"/>
          </a:solidFill>
        </p:spPr>
        <p:txBody>
          <a:bodyPr/>
          <a:lstStyle/>
          <a:p>
            <a:r>
              <a:rPr lang="it-IT" smtClean="0"/>
              <a:t>Più sorgenti</a:t>
            </a: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83058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L’efficienza della macchina complessa è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La seguente maggiorazione è sempre vera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Il che dimostra il teorema</a:t>
            </a:r>
          </a:p>
        </p:txBody>
      </p:sp>
      <p:graphicFrame>
        <p:nvGraphicFramePr>
          <p:cNvPr id="27650" name="Object 31"/>
          <p:cNvGraphicFramePr>
            <a:graphicFrameLocks noChangeAspect="1"/>
          </p:cNvGraphicFramePr>
          <p:nvPr/>
        </p:nvGraphicFramePr>
        <p:xfrm>
          <a:off x="1258888" y="2451100"/>
          <a:ext cx="6551612" cy="1392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8" name="Equazione" r:id="rId3" imgW="3288960" imgH="698400" progId="Equation.3">
                  <p:embed/>
                </p:oleObj>
              </mc:Choice>
              <mc:Fallback>
                <p:oleObj name="Equazione" r:id="rId3" imgW="3288960" imgH="6984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2451100"/>
                        <a:ext cx="6551612" cy="1392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Object 32"/>
          <p:cNvGraphicFramePr>
            <a:graphicFrameLocks noChangeAspect="1"/>
          </p:cNvGraphicFramePr>
          <p:nvPr/>
        </p:nvGraphicFramePr>
        <p:xfrm>
          <a:off x="2295525" y="4279900"/>
          <a:ext cx="4173538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9" name="Equazione" r:id="rId5" imgW="2095200" imgH="495000" progId="Equation.3">
                  <p:embed/>
                </p:oleObj>
              </mc:Choice>
              <mc:Fallback>
                <p:oleObj name="Equazione" r:id="rId5" imgW="2095200" imgH="4950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5525" y="4279900"/>
                        <a:ext cx="4173538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29145-5AC5-4E2D-8D18-E26B8E248346}" type="slidenum">
              <a:rPr lang="it-IT"/>
              <a:pPr>
                <a:defRPr/>
              </a:pPr>
              <a:t>54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400" smtClean="0"/>
              <a:t>Il principio di Carnot mostra che il rapporto </a:t>
            </a:r>
            <a:r>
              <a:rPr lang="it-IT" sz="2400" i="1" smtClean="0"/>
              <a:t>Q</a:t>
            </a:r>
            <a:r>
              <a:rPr lang="it-IT" sz="2400" i="1" baseline="-25000" smtClean="0"/>
              <a:t>2</a:t>
            </a:r>
            <a:r>
              <a:rPr lang="it-IT" sz="2400" i="1" smtClean="0"/>
              <a:t>/|Q</a:t>
            </a:r>
            <a:r>
              <a:rPr lang="it-IT" sz="2400" i="1" baseline="-25000" smtClean="0"/>
              <a:t>1</a:t>
            </a:r>
            <a:r>
              <a:rPr lang="it-IT" sz="2400" smtClean="0"/>
              <a:t>| ha lo stesso valore per tutte le macchine cicliche reversibili funzionanti tra due temperature</a:t>
            </a:r>
          </a:p>
          <a:p>
            <a:r>
              <a:rPr lang="it-IT" sz="2400" smtClean="0"/>
              <a:t>È indipendente dal particolare fluido impiegato, la sua massa, le particolarità operative o costruttive della macchina</a:t>
            </a:r>
          </a:p>
          <a:p>
            <a:r>
              <a:rPr lang="it-IT" sz="2400" smtClean="0"/>
              <a:t>Esso dipende solo dalle due temperature, espresse nella scala del gas ideale, ma che possono anche essere espresse in altre scale termometriche empiriche</a:t>
            </a:r>
          </a:p>
        </p:txBody>
      </p:sp>
      <p:sp>
        <p:nvSpPr>
          <p:cNvPr id="5120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9F708-3C5E-4E59-A83F-7EB1726553AB}" type="slidenum">
              <a:rPr lang="it-IT"/>
              <a:pPr>
                <a:defRPr/>
              </a:pPr>
              <a:t>55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286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Si può quindi scrivere: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Ove la funzione </a:t>
            </a:r>
            <a:r>
              <a:rPr lang="it-IT" sz="2800" i="1" smtClean="0"/>
              <a:t>f</a:t>
            </a:r>
            <a:r>
              <a:rPr lang="it-IT" sz="2800" smtClean="0"/>
              <a:t>, per la sua indipendenza dalla particolare macchina, si dice universale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Detta </a:t>
            </a:r>
            <a:r>
              <a:rPr lang="it-IT" sz="2800" i="1" smtClean="0"/>
              <a:t>t</a:t>
            </a:r>
            <a:r>
              <a:rPr lang="it-IT" sz="2800" i="1" baseline="-25000" smtClean="0"/>
              <a:t>0</a:t>
            </a:r>
            <a:r>
              <a:rPr lang="it-IT" sz="2800" smtClean="0"/>
              <a:t> una temperatura qualunque, si può dimostrare che questa funzione gode della </a:t>
            </a:r>
            <a:r>
              <a:rPr lang="it-IT" sz="2800" u="sng" smtClean="0"/>
              <a:t>proprietà seguente</a:t>
            </a:r>
            <a:r>
              <a:rPr lang="it-IT" sz="2800" smtClean="0"/>
              <a:t>: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Il rapporto dei calori scambiati si può scrivere quindi:</a:t>
            </a:r>
          </a:p>
        </p:txBody>
      </p:sp>
      <p:graphicFrame>
        <p:nvGraphicFramePr>
          <p:cNvPr id="2867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6549043"/>
              </p:ext>
            </p:extLst>
          </p:nvPr>
        </p:nvGraphicFramePr>
        <p:xfrm>
          <a:off x="4267200" y="1168401"/>
          <a:ext cx="2424112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6" name="Equazione" r:id="rId3" imgW="1244520" imgH="469800" progId="Equation.3">
                  <p:embed/>
                </p:oleObj>
              </mc:Choice>
              <mc:Fallback>
                <p:oleObj name="Equazione" r:id="rId3" imgW="1244520" imgH="469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1168401"/>
                        <a:ext cx="2424112" cy="91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4291659"/>
              </p:ext>
            </p:extLst>
          </p:nvPr>
        </p:nvGraphicFramePr>
        <p:xfrm>
          <a:off x="3064669" y="3789040"/>
          <a:ext cx="240506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7" name="Equazione" r:id="rId5" imgW="1117600" imgH="444500" progId="Equation.3">
                  <p:embed/>
                </p:oleObj>
              </mc:Choice>
              <mc:Fallback>
                <p:oleObj name="Equazione" r:id="rId5" imgW="1117600" imgH="4445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4669" y="3789040"/>
                        <a:ext cx="2405062" cy="957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6562365"/>
              </p:ext>
            </p:extLst>
          </p:nvPr>
        </p:nvGraphicFramePr>
        <p:xfrm>
          <a:off x="3324225" y="5350515"/>
          <a:ext cx="1885950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8" name="Equazione" r:id="rId7" imgW="914400" imgH="469800" progId="Equation.3">
                  <p:embed/>
                </p:oleObj>
              </mc:Choice>
              <mc:Fallback>
                <p:oleObj name="Equazione" r:id="rId7" imgW="914400" imgH="469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4225" y="5350515"/>
                        <a:ext cx="1885950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D572CA-D019-497F-B899-788E3685FE48}" type="slidenum">
              <a:rPr lang="it-IT"/>
              <a:pPr>
                <a:defRPr/>
              </a:pPr>
              <a:t>56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297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211144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dirty="0" smtClean="0"/>
              <a:t>Se ora fissiamo una volta per tutte </a:t>
            </a:r>
            <a:r>
              <a:rPr lang="it-IT" sz="2800" i="1" dirty="0" smtClean="0"/>
              <a:t>t</a:t>
            </a:r>
            <a:r>
              <a:rPr lang="it-IT" sz="2800" i="1" baseline="-25000" dirty="0" smtClean="0"/>
              <a:t>0</a:t>
            </a:r>
            <a:r>
              <a:rPr lang="it-IT" sz="2800" dirty="0" smtClean="0"/>
              <a:t> e consideriamo, per ogni altra temperatura </a:t>
            </a:r>
            <a:r>
              <a:rPr lang="it-IT" sz="2800" i="1" dirty="0" smtClean="0"/>
              <a:t>t</a:t>
            </a:r>
            <a:r>
              <a:rPr lang="it-IT" sz="2800" dirty="0" smtClean="0"/>
              <a:t>, una macchina funzionante tra </a:t>
            </a:r>
            <a:r>
              <a:rPr lang="it-IT" sz="2800" i="1" dirty="0" smtClean="0"/>
              <a:t>t</a:t>
            </a:r>
            <a:r>
              <a:rPr lang="it-IT" sz="2800" dirty="0" smtClean="0"/>
              <a:t> e </a:t>
            </a:r>
            <a:r>
              <a:rPr lang="it-IT" sz="2800" i="1" dirty="0" smtClean="0"/>
              <a:t>t</a:t>
            </a:r>
            <a:r>
              <a:rPr lang="it-IT" sz="2800" i="1" baseline="-25000" dirty="0" smtClean="0"/>
              <a:t>0</a:t>
            </a:r>
            <a:r>
              <a:rPr lang="it-IT" sz="2800" dirty="0" smtClean="0"/>
              <a:t>, possiamo considerare la funzione                    come una funzione della sola </a:t>
            </a:r>
            <a:r>
              <a:rPr lang="it-IT" sz="2800" i="1" dirty="0" smtClean="0"/>
              <a:t>t</a:t>
            </a:r>
            <a:r>
              <a:rPr lang="it-IT" sz="2800" dirty="0" smtClean="0"/>
              <a:t>, e riscrivere il rapporto dei calori:</a:t>
            </a:r>
          </a:p>
          <a:p>
            <a:pPr>
              <a:lnSpc>
                <a:spcPct val="90000"/>
              </a:lnSpc>
            </a:pPr>
            <a:endParaRPr lang="it-IT" sz="2800" dirty="0" smtClean="0"/>
          </a:p>
          <a:p>
            <a:pPr>
              <a:lnSpc>
                <a:spcPct val="90000"/>
              </a:lnSpc>
            </a:pPr>
            <a:r>
              <a:rPr lang="it-IT" sz="2800" dirty="0" smtClean="0"/>
              <a:t>Ovvero:</a:t>
            </a:r>
          </a:p>
        </p:txBody>
      </p:sp>
      <p:graphicFrame>
        <p:nvGraphicFramePr>
          <p:cNvPr id="29698" name="Object 6"/>
          <p:cNvGraphicFramePr>
            <a:graphicFrameLocks noChangeAspect="1"/>
          </p:cNvGraphicFramePr>
          <p:nvPr/>
        </p:nvGraphicFramePr>
        <p:xfrm>
          <a:off x="3732213" y="3937000"/>
          <a:ext cx="1571625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0" name="Equazione" r:id="rId3" imgW="761760" imgH="469800" progId="Equation.3">
                  <p:embed/>
                </p:oleObj>
              </mc:Choice>
              <mc:Fallback>
                <p:oleObj name="Equazione" r:id="rId3" imgW="761760" imgH="469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2213" y="3937000"/>
                        <a:ext cx="1571625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9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154507"/>
              </p:ext>
            </p:extLst>
          </p:nvPr>
        </p:nvGraphicFramePr>
        <p:xfrm>
          <a:off x="4355976" y="2780928"/>
          <a:ext cx="1440160" cy="381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Equazione" r:id="rId5" imgW="863280" imgH="228600" progId="Equation.3">
                  <p:embed/>
                </p:oleObj>
              </mc:Choice>
              <mc:Fallback>
                <p:oleObj name="Equazione" r:id="rId5" imgW="86328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2780928"/>
                        <a:ext cx="1440160" cy="3817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0" name="Object 8"/>
          <p:cNvGraphicFramePr>
            <a:graphicFrameLocks noChangeAspect="1"/>
          </p:cNvGraphicFramePr>
          <p:nvPr/>
        </p:nvGraphicFramePr>
        <p:xfrm>
          <a:off x="2895600" y="5114925"/>
          <a:ext cx="23320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2" name="Equazione" r:id="rId7" imgW="1130040" imgH="444240" progId="Equation.3">
                  <p:embed/>
                </p:oleObj>
              </mc:Choice>
              <mc:Fallback>
                <p:oleObj name="Equazione" r:id="rId7" imgW="1130040" imgH="4442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5114925"/>
                        <a:ext cx="23320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1B1835-EEBB-49B8-8F91-8D09512CCE63}" type="slidenum">
              <a:rPr lang="it-IT"/>
              <a:pPr>
                <a:defRPr/>
              </a:pPr>
              <a:t>57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Data l’arbitrarietà delle temperature considerate, possiamo scrivere per una qualunque temperatura </a:t>
            </a:r>
            <a:r>
              <a:rPr lang="it-IT" sz="2800" i="1" smtClean="0"/>
              <a:t>t</a:t>
            </a:r>
            <a:r>
              <a:rPr lang="it-IT" sz="2800" smtClean="0"/>
              <a:t>: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Questa formula si interpreta dicendo che </a:t>
            </a:r>
            <a:r>
              <a:rPr lang="it-IT" sz="2800" i="1" smtClean="0"/>
              <a:t>Q</a:t>
            </a:r>
            <a:r>
              <a:rPr lang="it-IT" sz="2800" smtClean="0"/>
              <a:t> è la quantità di calore che una macchina reversibile che lavorasse tra </a:t>
            </a:r>
            <a:r>
              <a:rPr lang="it-IT" sz="2800" i="1" smtClean="0"/>
              <a:t>t</a:t>
            </a:r>
            <a:r>
              <a:rPr lang="it-IT" sz="2800" smtClean="0"/>
              <a:t> e </a:t>
            </a:r>
            <a:r>
              <a:rPr lang="it-IT" sz="2800" i="1" smtClean="0"/>
              <a:t>t</a:t>
            </a:r>
            <a:r>
              <a:rPr lang="it-IT" sz="2800" i="1" baseline="-25000" smtClean="0"/>
              <a:t>0</a:t>
            </a:r>
            <a:r>
              <a:rPr lang="it-IT" sz="2800" smtClean="0"/>
              <a:t>, assorbirebbe dalla sorgente a temperatura </a:t>
            </a:r>
            <a:r>
              <a:rPr lang="it-IT" sz="2800" i="1" smtClean="0"/>
              <a:t>t</a:t>
            </a: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Questo calore è, a meno della costante moltiplicativa </a:t>
            </a:r>
            <a:r>
              <a:rPr lang="it-IT" sz="2800" i="1" smtClean="0"/>
              <a:t>K</a:t>
            </a:r>
            <a:r>
              <a:rPr lang="it-IT" sz="2800" smtClean="0"/>
              <a:t>, univocamente determinato da </a:t>
            </a:r>
            <a:r>
              <a:rPr lang="it-IT" sz="2800" i="1" smtClean="0"/>
              <a:t>t</a:t>
            </a:r>
            <a:r>
              <a:rPr lang="it-IT" sz="2800" smtClean="0"/>
              <a:t> </a:t>
            </a:r>
          </a:p>
        </p:txBody>
      </p:sp>
      <p:graphicFrame>
        <p:nvGraphicFramePr>
          <p:cNvPr id="30722" name="Object 6"/>
          <p:cNvGraphicFramePr>
            <a:graphicFrameLocks noChangeAspect="1"/>
          </p:cNvGraphicFramePr>
          <p:nvPr/>
        </p:nvGraphicFramePr>
        <p:xfrm>
          <a:off x="3294063" y="2978150"/>
          <a:ext cx="2047875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zione" r:id="rId3" imgW="736560" imgH="253800" progId="Equation.3">
                  <p:embed/>
                </p:oleObj>
              </mc:Choice>
              <mc:Fallback>
                <p:oleObj name="Equazione" r:id="rId3" imgW="73656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4063" y="2978150"/>
                        <a:ext cx="2047875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E1EE10-B35F-47E1-A37B-73A616B6719F}" type="slidenum">
              <a:rPr lang="it-IT"/>
              <a:pPr>
                <a:defRPr/>
              </a:pPr>
              <a:t>58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Viceversa, la forma della funzione </a:t>
            </a:r>
            <a:r>
              <a:rPr lang="it-IT" sz="2800" i="1" smtClean="0">
                <a:cs typeface="Arial" pitchFamily="34" charset="0"/>
                <a:sym typeface="Symbol" pitchFamily="18" charset="2"/>
              </a:rPr>
              <a:t>F</a:t>
            </a:r>
            <a:r>
              <a:rPr lang="it-IT" sz="2800" i="1" smtClean="0"/>
              <a:t>(t)</a:t>
            </a:r>
            <a:r>
              <a:rPr lang="it-IT" sz="2800" smtClean="0"/>
              <a:t> non è determinata esplicitamente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Essa dipende dal tipo di termometro che adoperiamo 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La relazione                    può essere utilizzata in modo reciproco: diamo a </a:t>
            </a:r>
            <a:r>
              <a:rPr lang="it-IT" sz="2800" i="1" smtClean="0">
                <a:cs typeface="Arial" pitchFamily="34" charset="0"/>
                <a:sym typeface="Symbol" pitchFamily="18" charset="2"/>
              </a:rPr>
              <a:t>F</a:t>
            </a:r>
            <a:r>
              <a:rPr lang="it-IT" sz="2800" i="1" smtClean="0"/>
              <a:t>(t)</a:t>
            </a:r>
            <a:r>
              <a:rPr lang="it-IT" sz="2800" smtClean="0"/>
              <a:t> una forma esplicita qualsiasi e conseguentemente determiniamo in modo univoco </a:t>
            </a:r>
            <a:r>
              <a:rPr lang="it-IT" sz="2800" i="1" smtClean="0"/>
              <a:t>t</a:t>
            </a:r>
            <a:r>
              <a:rPr lang="it-IT" sz="2800" smtClean="0"/>
              <a:t> in funzione di </a:t>
            </a:r>
            <a:r>
              <a:rPr lang="it-IT" sz="2800" i="1" smtClean="0"/>
              <a:t>Q</a:t>
            </a: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i="1" smtClean="0">
                <a:solidFill>
                  <a:schemeClr val="accent2"/>
                </a:solidFill>
              </a:rPr>
              <a:t>La macchina reversibile diventa così il nostro nuovo termometro</a:t>
            </a:r>
          </a:p>
        </p:txBody>
      </p:sp>
      <p:graphicFrame>
        <p:nvGraphicFramePr>
          <p:cNvPr id="3174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557756"/>
              </p:ext>
            </p:extLst>
          </p:nvPr>
        </p:nvGraphicFramePr>
        <p:xfrm>
          <a:off x="2915816" y="3501008"/>
          <a:ext cx="1462399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zione" r:id="rId3" imgW="736560" imgH="253800" progId="Equation.3">
                  <p:embed/>
                </p:oleObj>
              </mc:Choice>
              <mc:Fallback>
                <p:oleObj name="Equazione" r:id="rId3" imgW="736560" imgH="253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3501008"/>
                        <a:ext cx="1462399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94B709-8F5A-4F34-871A-9C02529F3686}" type="slidenum">
              <a:rPr lang="it-IT"/>
              <a:pPr>
                <a:defRPr/>
              </a:pPr>
              <a:t>59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7773988" cy="44719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Fra tutte le forme possibili per </a:t>
            </a:r>
            <a:r>
              <a:rPr lang="it-IT" sz="2800" i="1" smtClean="0">
                <a:cs typeface="Arial" pitchFamily="34" charset="0"/>
                <a:sym typeface="Symbol" pitchFamily="18" charset="2"/>
              </a:rPr>
              <a:t>F</a:t>
            </a:r>
            <a:r>
              <a:rPr lang="it-IT" sz="2800" i="1" smtClean="0"/>
              <a:t>(t)</a:t>
            </a:r>
            <a:r>
              <a:rPr lang="it-IT" sz="2800" smtClean="0"/>
              <a:t>, scegliamo la più semplice, cioè </a:t>
            </a:r>
            <a:r>
              <a:rPr lang="it-IT" sz="2800" i="1" smtClean="0">
                <a:cs typeface="Arial" pitchFamily="34" charset="0"/>
                <a:sym typeface="Symbol" pitchFamily="18" charset="2"/>
              </a:rPr>
              <a:t>F</a:t>
            </a:r>
            <a:r>
              <a:rPr lang="it-IT" sz="2800" i="1" smtClean="0"/>
              <a:t>(t) =t</a:t>
            </a:r>
            <a:r>
              <a:rPr lang="it-IT" sz="2800" smtClean="0"/>
              <a:t>, ne segue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Siccome il calore </a:t>
            </a:r>
            <a:r>
              <a:rPr lang="it-IT" sz="2800" i="1" smtClean="0"/>
              <a:t>Q</a:t>
            </a:r>
            <a:r>
              <a:rPr lang="it-IT" sz="2800" smtClean="0"/>
              <a:t> non dipende dal particolare fluido impiegato nella macchina, </a:t>
            </a:r>
            <a:r>
              <a:rPr lang="it-IT" sz="2800" i="1" smtClean="0">
                <a:solidFill>
                  <a:schemeClr val="accent2"/>
                </a:solidFill>
              </a:rPr>
              <a:t>questo termometro determina la temperatura </a:t>
            </a:r>
            <a:r>
              <a:rPr lang="it-IT" sz="2800" i="1" u="sng" smtClean="0">
                <a:solidFill>
                  <a:schemeClr val="accent2"/>
                </a:solidFill>
              </a:rPr>
              <a:t>indipendentemente dal fluido particolare usato</a:t>
            </a:r>
          </a:p>
          <a:p>
            <a:pPr>
              <a:lnSpc>
                <a:spcPct val="90000"/>
              </a:lnSpc>
            </a:pPr>
            <a:r>
              <a:rPr lang="it-IT" sz="2800" b="1" i="1" smtClean="0">
                <a:solidFill>
                  <a:schemeClr val="accent2"/>
                </a:solidFill>
              </a:rPr>
              <a:t>Abbiamo così definito la temperatura in modo assoluto</a:t>
            </a:r>
          </a:p>
        </p:txBody>
      </p:sp>
      <p:graphicFrame>
        <p:nvGraphicFramePr>
          <p:cNvPr id="32770" name="Object 5"/>
          <p:cNvGraphicFramePr>
            <a:graphicFrameLocks noGrp="1" noChangeAspect="1"/>
          </p:cNvGraphicFramePr>
          <p:nvPr>
            <p:ph sz="half" idx="2"/>
          </p:nvPr>
        </p:nvGraphicFramePr>
        <p:xfrm>
          <a:off x="3875088" y="2840038"/>
          <a:ext cx="106045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Equazione" r:id="rId3" imgW="520560" imgH="253800" progId="Equation.3">
                  <p:embed/>
                </p:oleObj>
              </mc:Choice>
              <mc:Fallback>
                <p:oleObj name="Equazione" r:id="rId3" imgW="520560" imgH="253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2840038"/>
                        <a:ext cx="1060450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A8BE9-A0BF-4038-9949-9F9376E83693}" type="slidenum">
              <a:rPr lang="it-IT" smtClean="0"/>
              <a:pPr>
                <a:defRPr/>
              </a:pPr>
              <a:t>60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Per non generare equivoci con la vecchia temperatura empirica, useremo, almeno provvisoriamente, il simbolo 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</a:t>
            </a:r>
            <a:r>
              <a:rPr lang="it-IT" sz="2800" i="1" smtClean="0"/>
              <a:t> </a:t>
            </a:r>
            <a:r>
              <a:rPr lang="it-IT" sz="2800" smtClean="0"/>
              <a:t>, invece di</a:t>
            </a:r>
            <a:r>
              <a:rPr lang="it-IT" sz="2800" i="1" smtClean="0"/>
              <a:t> t, </a:t>
            </a:r>
            <a:r>
              <a:rPr lang="it-IT" sz="2800" smtClean="0"/>
              <a:t>per indicare la temperatura assoluta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Avremo quindi:</a:t>
            </a:r>
          </a:p>
        </p:txBody>
      </p:sp>
      <p:graphicFrame>
        <p:nvGraphicFramePr>
          <p:cNvPr id="33794" name="Object 4"/>
          <p:cNvGraphicFramePr>
            <a:graphicFrameLocks noChangeAspect="1"/>
          </p:cNvGraphicFramePr>
          <p:nvPr/>
        </p:nvGraphicFramePr>
        <p:xfrm>
          <a:off x="3584575" y="3713163"/>
          <a:ext cx="1554163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8" name="Equazione" r:id="rId3" imgW="558720" imgH="253800" progId="Equation.3">
                  <p:embed/>
                </p:oleObj>
              </mc:Choice>
              <mc:Fallback>
                <p:oleObj name="Equazione" r:id="rId3" imgW="558720" imgH="253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3713163"/>
                        <a:ext cx="1554163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365750" y="3789363"/>
            <a:ext cx="1928813" cy="8223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Temperatura</a:t>
            </a:r>
          </a:p>
          <a:p>
            <a:pPr algn="ctr"/>
            <a:r>
              <a:rPr lang="en-US">
                <a:latin typeface="Calibri" pitchFamily="34" charset="0"/>
              </a:rPr>
              <a:t>assoluta</a:t>
            </a:r>
          </a:p>
        </p:txBody>
      </p:sp>
      <p:sp>
        <p:nvSpPr>
          <p:cNvPr id="6150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4656C3-614F-4696-BA41-F5B38DF72444}" type="slidenum">
              <a:rPr lang="it-IT"/>
              <a:pPr>
                <a:defRPr/>
              </a:pPr>
              <a:t>61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La costante </a:t>
            </a:r>
            <a:r>
              <a:rPr lang="it-IT" sz="2800" i="1" smtClean="0"/>
              <a:t>K</a:t>
            </a:r>
            <a:r>
              <a:rPr lang="it-IT" sz="2800" smtClean="0"/>
              <a:t> può essere determinata </a:t>
            </a:r>
          </a:p>
          <a:p>
            <a:pPr lvl="1">
              <a:lnSpc>
                <a:spcPct val="90000"/>
              </a:lnSpc>
            </a:pPr>
            <a:r>
              <a:rPr lang="it-IT" sz="2400" smtClean="0"/>
              <a:t>fissando due punti della scala (che sceglieremo di nuovo come il punto di fusione del ghiaccio e di ebollizione dell’acqua)</a:t>
            </a:r>
          </a:p>
          <a:p>
            <a:pPr lvl="1">
              <a:lnSpc>
                <a:spcPct val="90000"/>
              </a:lnSpc>
            </a:pPr>
            <a:r>
              <a:rPr lang="it-IT" sz="2400" smtClean="0"/>
              <a:t>scegliendo come unità di temperatura la centesima parte di questo intervallo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Sia 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</a:t>
            </a:r>
            <a:r>
              <a:rPr lang="it-IT" sz="2800" i="1" baseline="-25000" smtClean="0">
                <a:sym typeface="Symbol" pitchFamily="18" charset="2"/>
              </a:rPr>
              <a:t>fus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</a:t>
            </a:r>
            <a:r>
              <a:rPr lang="it-IT" sz="2800" smtClean="0"/>
              <a:t>la temperatura assoluta del ghiaccio fondente e 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</a:t>
            </a:r>
            <a:r>
              <a:rPr lang="it-IT" sz="2800" i="1" baseline="-25000" smtClean="0">
                <a:sym typeface="Symbol" pitchFamily="18" charset="2"/>
              </a:rPr>
              <a:t>bol</a:t>
            </a:r>
            <a:r>
              <a:rPr lang="it-IT" sz="2800" smtClean="0"/>
              <a:t> quella dell’acqua bollente, avremo</a:t>
            </a:r>
          </a:p>
        </p:txBody>
      </p:sp>
      <p:graphicFrame>
        <p:nvGraphicFramePr>
          <p:cNvPr id="34818" name="Object 4"/>
          <p:cNvGraphicFramePr>
            <a:graphicFrameLocks noChangeAspect="1"/>
          </p:cNvGraphicFramePr>
          <p:nvPr/>
        </p:nvGraphicFramePr>
        <p:xfrm>
          <a:off x="3390900" y="5176838"/>
          <a:ext cx="2297113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6" name="Equazione" r:id="rId3" imgW="825480" imgH="279360" progId="Equation.3">
                  <p:embed/>
                </p:oleObj>
              </mc:Choice>
              <mc:Fallback>
                <p:oleObj name="Equazione" r:id="rId3" imgW="825480" imgH="2793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0900" y="5176838"/>
                        <a:ext cx="2297113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Object 6"/>
          <p:cNvGraphicFramePr>
            <a:graphicFrameLocks noChangeAspect="1"/>
          </p:cNvGraphicFramePr>
          <p:nvPr/>
        </p:nvGraphicFramePr>
        <p:xfrm>
          <a:off x="3387725" y="5803900"/>
          <a:ext cx="2260600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7" name="Equazione" r:id="rId5" imgW="812520" imgH="253800" progId="Equation.3">
                  <p:embed/>
                </p:oleObj>
              </mc:Choice>
              <mc:Fallback>
                <p:oleObj name="Equazione" r:id="rId5" imgW="81252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7725" y="5803900"/>
                        <a:ext cx="2260600" cy="703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ADC78B-A0D2-4336-A5B6-09DC9847A19E}" type="slidenum">
              <a:rPr lang="it-IT"/>
              <a:pPr>
                <a:defRPr/>
              </a:pPr>
              <a:t>62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Imponendo che la differenza di temperatura assoluta tra punto di ebollizione e di fusione sia cento unita` assolute, otteniamo :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35842" name="Object 4"/>
          <p:cNvGraphicFramePr>
            <a:graphicFrameLocks noChangeAspect="1"/>
          </p:cNvGraphicFramePr>
          <p:nvPr/>
        </p:nvGraphicFramePr>
        <p:xfrm>
          <a:off x="1785938" y="3786188"/>
          <a:ext cx="5334000" cy="1373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name="Equazione" r:id="rId3" imgW="1917360" imgH="495000" progId="Equation.3">
                  <p:embed/>
                </p:oleObj>
              </mc:Choice>
              <mc:Fallback>
                <p:oleObj name="Equazione" r:id="rId3" imgW="1917360" imgH="495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38" y="3786188"/>
                        <a:ext cx="5334000" cy="1373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91C3F4-A177-468B-BDC4-5D354B5B74D1}" type="slidenum">
              <a:rPr lang="it-IT"/>
              <a:pPr>
                <a:defRPr/>
              </a:pPr>
              <a:t>63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L’importanza della scala termometrica assoluta è duplice:</a:t>
            </a:r>
          </a:p>
          <a:p>
            <a:pPr lvl="1">
              <a:lnSpc>
                <a:spcPct val="90000"/>
              </a:lnSpc>
            </a:pPr>
            <a:r>
              <a:rPr lang="it-IT" u="sng" smtClean="0">
                <a:solidFill>
                  <a:schemeClr val="accent2"/>
                </a:solidFill>
              </a:rPr>
              <a:t>Teorica</a:t>
            </a:r>
            <a:r>
              <a:rPr lang="it-IT" smtClean="0">
                <a:solidFill>
                  <a:schemeClr val="accent2"/>
                </a:solidFill>
              </a:rPr>
              <a:t>, poiché consente di dare una forma analitica al 2° principio</a:t>
            </a:r>
          </a:p>
          <a:p>
            <a:pPr lvl="1">
              <a:lnSpc>
                <a:spcPct val="90000"/>
              </a:lnSpc>
            </a:pPr>
            <a:r>
              <a:rPr lang="it-IT" u="sng" smtClean="0">
                <a:solidFill>
                  <a:schemeClr val="accent2"/>
                </a:solidFill>
              </a:rPr>
              <a:t>Sperimentale</a:t>
            </a:r>
            <a:r>
              <a:rPr lang="it-IT" smtClean="0">
                <a:solidFill>
                  <a:schemeClr val="accent2"/>
                </a:solidFill>
              </a:rPr>
              <a:t>, poiché si può dimostrare che la temperatura </a:t>
            </a:r>
            <a:r>
              <a:rPr lang="it-IT" i="1" smtClean="0">
                <a:solidFill>
                  <a:schemeClr val="accent2"/>
                </a:solidFill>
                <a:latin typeface="Symbol" pitchFamily="18" charset="2"/>
                <a:sym typeface="Symbol" pitchFamily="18" charset="2"/>
              </a:rPr>
              <a:t></a:t>
            </a:r>
            <a:r>
              <a:rPr lang="it-IT" smtClean="0">
                <a:solidFill>
                  <a:schemeClr val="accent2"/>
                </a:solidFill>
              </a:rPr>
              <a:t> coincide con quella </a:t>
            </a:r>
            <a:r>
              <a:rPr lang="it-IT" i="1" smtClean="0">
                <a:solidFill>
                  <a:schemeClr val="accent2"/>
                </a:solidFill>
              </a:rPr>
              <a:t>T</a:t>
            </a:r>
            <a:r>
              <a:rPr lang="it-IT" smtClean="0">
                <a:solidFill>
                  <a:schemeClr val="accent2"/>
                </a:solidFill>
              </a:rPr>
              <a:t> definita mediante il gas ideale</a:t>
            </a:r>
            <a:endParaRPr lang="it-IT" smtClean="0"/>
          </a:p>
        </p:txBody>
      </p:sp>
      <p:sp>
        <p:nvSpPr>
          <p:cNvPr id="5222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37E570-8FC2-49C7-90CB-F4B49E52C68F}" type="slidenum">
              <a:rPr lang="it-IT"/>
              <a:pPr>
                <a:defRPr/>
              </a:pPr>
              <a:t>64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Coincidenza di </a:t>
            </a:r>
            <a:r>
              <a:rPr lang="it-IT" i="1" smtClean="0">
                <a:latin typeface="Symbol" pitchFamily="18" charset="2"/>
              </a:rPr>
              <a:t>q</a:t>
            </a:r>
            <a:r>
              <a:rPr lang="it-IT" smtClean="0"/>
              <a:t> e </a:t>
            </a:r>
            <a:r>
              <a:rPr lang="it-IT" i="1" smtClean="0"/>
              <a:t>T</a:t>
            </a:r>
          </a:p>
        </p:txBody>
      </p:sp>
      <p:sp>
        <p:nvSpPr>
          <p:cNvPr id="368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6550025" cy="464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it-IT" sz="2100" smtClean="0"/>
              <a:t>Nel calcolo del rendimento di una macchina di Carnot, trovammo che il rapporto dei calori scambiati e` uguale al rapporto delle temperature di gas ideale</a:t>
            </a:r>
          </a:p>
          <a:p>
            <a:pPr>
              <a:lnSpc>
                <a:spcPct val="80000"/>
              </a:lnSpc>
            </a:pPr>
            <a:endParaRPr lang="it-IT" sz="2100" smtClean="0"/>
          </a:p>
          <a:p>
            <a:pPr>
              <a:lnSpc>
                <a:spcPct val="80000"/>
              </a:lnSpc>
            </a:pPr>
            <a:r>
              <a:rPr lang="it-IT" sz="2100" smtClean="0"/>
              <a:t>Ma secondo la definizione di temperatura assoluta abbiamo anche</a:t>
            </a:r>
          </a:p>
          <a:p>
            <a:pPr>
              <a:lnSpc>
                <a:spcPct val="80000"/>
              </a:lnSpc>
            </a:pPr>
            <a:endParaRPr lang="it-IT" sz="2100" smtClean="0"/>
          </a:p>
          <a:p>
            <a:pPr>
              <a:lnSpc>
                <a:spcPct val="80000"/>
              </a:lnSpc>
            </a:pPr>
            <a:r>
              <a:rPr lang="it-IT" sz="2100" smtClean="0"/>
              <a:t>Quindi le due scale </a:t>
            </a:r>
            <a:r>
              <a:rPr lang="it-IT" sz="2100" i="1" smtClean="0">
                <a:latin typeface="Symbol" pitchFamily="18" charset="2"/>
                <a:sym typeface="Symbol" pitchFamily="18" charset="2"/>
              </a:rPr>
              <a:t></a:t>
            </a:r>
            <a:r>
              <a:rPr lang="it-IT" sz="2100" smtClean="0"/>
              <a:t> e </a:t>
            </a:r>
            <a:r>
              <a:rPr lang="it-IT" sz="2100" i="1" smtClean="0"/>
              <a:t>T</a:t>
            </a:r>
            <a:r>
              <a:rPr lang="it-IT" sz="2100" smtClean="0"/>
              <a:t> sono proporzionali</a:t>
            </a:r>
          </a:p>
          <a:p>
            <a:pPr>
              <a:lnSpc>
                <a:spcPct val="80000"/>
              </a:lnSpc>
            </a:pPr>
            <a:r>
              <a:rPr lang="it-IT" sz="2100" smtClean="0"/>
              <a:t>Poiché abbiamo scelto per le due scale la stessa unità, ne segue che</a:t>
            </a:r>
          </a:p>
          <a:p>
            <a:pPr>
              <a:lnSpc>
                <a:spcPct val="80000"/>
              </a:lnSpc>
            </a:pPr>
            <a:endParaRPr lang="it-IT" sz="2100" smtClean="0"/>
          </a:p>
          <a:p>
            <a:pPr>
              <a:lnSpc>
                <a:spcPct val="80000"/>
              </a:lnSpc>
            </a:pPr>
            <a:r>
              <a:rPr lang="it-IT" sz="2800" smtClean="0"/>
              <a:t>Cioè </a:t>
            </a:r>
            <a:r>
              <a:rPr lang="it-IT" sz="2800" i="1" smtClean="0">
                <a:solidFill>
                  <a:schemeClr val="accent2"/>
                </a:solidFill>
              </a:rPr>
              <a:t>la temperatura assoluta coincide con la temperatura di gas ideale</a:t>
            </a:r>
          </a:p>
        </p:txBody>
      </p:sp>
      <p:graphicFrame>
        <p:nvGraphicFramePr>
          <p:cNvPr id="36866" name="Object 22"/>
          <p:cNvGraphicFramePr>
            <a:graphicFrameLocks noChangeAspect="1"/>
          </p:cNvGraphicFramePr>
          <p:nvPr/>
        </p:nvGraphicFramePr>
        <p:xfrm>
          <a:off x="7386638" y="1924050"/>
          <a:ext cx="1206500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8" name="Equazione" r:id="rId3" imgW="583920" imgH="469800" progId="Equation.3">
                  <p:embed/>
                </p:oleObj>
              </mc:Choice>
              <mc:Fallback>
                <p:oleObj name="Equazione" r:id="rId3" imgW="583920" imgH="4698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6638" y="1924050"/>
                        <a:ext cx="1206500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Object 24"/>
          <p:cNvGraphicFramePr>
            <a:graphicFrameLocks noChangeAspect="1"/>
          </p:cNvGraphicFramePr>
          <p:nvPr/>
        </p:nvGraphicFramePr>
        <p:xfrm>
          <a:off x="7373938" y="3173413"/>
          <a:ext cx="1231900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9" name="Equazione" r:id="rId5" imgW="596880" imgH="469800" progId="Equation.3">
                  <p:embed/>
                </p:oleObj>
              </mc:Choice>
              <mc:Fallback>
                <p:oleObj name="Equazione" r:id="rId5" imgW="596880" imgH="4698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73938" y="3173413"/>
                        <a:ext cx="1231900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8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748679"/>
              </p:ext>
            </p:extLst>
          </p:nvPr>
        </p:nvGraphicFramePr>
        <p:xfrm>
          <a:off x="3995936" y="4725144"/>
          <a:ext cx="914400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0" name="Equazione" r:id="rId7" imgW="355600" imgH="139700" progId="Equation.3">
                  <p:embed/>
                </p:oleObj>
              </mc:Choice>
              <mc:Fallback>
                <p:oleObj name="Equazione" r:id="rId7" imgW="355600" imgH="1397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4725144"/>
                        <a:ext cx="914400" cy="35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AAC427-5489-4577-BCE2-E7E0F71E92CF}" type="slidenum">
              <a:rPr lang="it-IT"/>
              <a:pPr>
                <a:defRPr/>
              </a:pPr>
              <a:t>65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Temperatura assoluta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6962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3300" smtClean="0"/>
              <a:t>D’ora in avanti indicheremo la temperatura assoluta col simbolo </a:t>
            </a:r>
            <a:r>
              <a:rPr lang="it-IT" sz="3300" i="1" smtClean="0"/>
              <a:t>T</a:t>
            </a:r>
            <a:endParaRPr lang="it-IT" sz="3300" smtClean="0"/>
          </a:p>
          <a:p>
            <a:pPr>
              <a:lnSpc>
                <a:spcPct val="90000"/>
              </a:lnSpc>
            </a:pPr>
            <a:r>
              <a:rPr lang="it-IT" sz="3300" smtClean="0"/>
              <a:t>La temperatura assoluta è anche detta </a:t>
            </a:r>
            <a:r>
              <a:rPr lang="it-IT" sz="3300" i="1" smtClean="0"/>
              <a:t>temperatura Kelvin</a:t>
            </a:r>
            <a:r>
              <a:rPr lang="it-IT" sz="3300" smtClean="0"/>
              <a:t>, in onore di Lord Kelvin</a:t>
            </a:r>
          </a:p>
          <a:p>
            <a:pPr>
              <a:lnSpc>
                <a:spcPct val="90000"/>
              </a:lnSpc>
            </a:pPr>
            <a:r>
              <a:rPr lang="it-IT" sz="3300" smtClean="0"/>
              <a:t>L’unità di misura è il kelvin (K), che coincide numericamente con il grado Celsius</a:t>
            </a:r>
          </a:p>
        </p:txBody>
      </p:sp>
      <p:sp>
        <p:nvSpPr>
          <p:cNvPr id="53252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726B93-82B8-4222-8F15-519D9B52CC71}" type="slidenum">
              <a:rPr lang="it-IT"/>
              <a:pPr>
                <a:defRPr/>
              </a:pPr>
              <a:t>66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it-IT" smtClean="0"/>
              <a:t>Nuova funzione di stato</a:t>
            </a:r>
          </a:p>
        </p:txBody>
      </p:sp>
      <p:sp>
        <p:nvSpPr>
          <p:cNvPr id="110595" name="Rectangle 5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it-IT" smtClean="0"/>
              <a:t>Il primo principio ha portato  all’introduzione di una funzione di stato, l’energia interna </a:t>
            </a:r>
            <a:r>
              <a:rPr lang="it-IT" i="1" smtClean="0"/>
              <a:t>U</a:t>
            </a:r>
            <a:endParaRPr lang="it-IT" smtClean="0"/>
          </a:p>
          <a:p>
            <a:r>
              <a:rPr lang="it-IT" smtClean="0"/>
              <a:t>Come vedremo ora, il secondo principio porta alla definizione di una seconda funzione di stato, detta </a:t>
            </a:r>
            <a:r>
              <a:rPr lang="it-IT" i="1" smtClean="0">
                <a:solidFill>
                  <a:schemeClr val="accent2"/>
                </a:solidFill>
              </a:rPr>
              <a:t>entropia S</a:t>
            </a:r>
          </a:p>
        </p:txBody>
      </p:sp>
      <p:sp>
        <p:nvSpPr>
          <p:cNvPr id="54276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6D9A0B-64C5-498C-A613-C415505F5AD0}" type="slidenum">
              <a:rPr lang="it-IT"/>
              <a:pPr>
                <a:defRPr/>
              </a:pPr>
              <a:t>67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Ritorno alla convenzione per il segno del calore</a:t>
            </a:r>
          </a:p>
        </p:txBody>
      </p:sp>
      <p:sp>
        <p:nvSpPr>
          <p:cNvPr id="3789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7199313" cy="4114800"/>
          </a:xfrm>
        </p:spPr>
        <p:txBody>
          <a:bodyPr/>
          <a:lstStyle/>
          <a:p>
            <a:r>
              <a:rPr lang="en-US" sz="2800" smtClean="0"/>
              <a:t>Carnot mostro` che             </a:t>
            </a:r>
          </a:p>
          <a:p>
            <a:r>
              <a:rPr lang="en-US" sz="2800" smtClean="0"/>
              <a:t>cioe`</a:t>
            </a:r>
          </a:p>
          <a:p>
            <a:endParaRPr lang="en-US" sz="2800" smtClean="0"/>
          </a:p>
          <a:p>
            <a:r>
              <a:rPr lang="en-US" sz="2800" smtClean="0"/>
              <a:t>Ma per una macchina reversibile</a:t>
            </a:r>
          </a:p>
          <a:p>
            <a:r>
              <a:rPr lang="en-US" sz="2800" smtClean="0"/>
              <a:t>Ne segue che per una macchina generica</a:t>
            </a:r>
          </a:p>
          <a:p>
            <a:endParaRPr lang="en-US" sz="2800" smtClean="0"/>
          </a:p>
          <a:p>
            <a:r>
              <a:rPr lang="en-US" sz="2800" smtClean="0"/>
              <a:t>Che riscriviamo</a:t>
            </a:r>
          </a:p>
        </p:txBody>
      </p:sp>
      <p:graphicFrame>
        <p:nvGraphicFramePr>
          <p:cNvPr id="37890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450013" y="3357563"/>
          <a:ext cx="1054100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0" name="Equazione" r:id="rId3" imgW="571320" imgH="457200" progId="Equation.3">
                  <p:embed/>
                </p:oleObj>
              </mc:Choice>
              <mc:Fallback>
                <p:oleObj name="Equazione" r:id="rId3" imgW="571320" imgH="457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0013" y="3357563"/>
                        <a:ext cx="1054100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Object 9"/>
          <p:cNvGraphicFramePr>
            <a:graphicFrameLocks noChangeAspect="1"/>
          </p:cNvGraphicFramePr>
          <p:nvPr/>
        </p:nvGraphicFramePr>
        <p:xfrm>
          <a:off x="4356100" y="1989138"/>
          <a:ext cx="15303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1" name="Equazione" r:id="rId5" imgW="622300" imgH="215900" progId="Equation.3">
                  <p:embed/>
                </p:oleObj>
              </mc:Choice>
              <mc:Fallback>
                <p:oleObj name="Equazione" r:id="rId5" imgW="622300" imgH="2159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1989138"/>
                        <a:ext cx="153035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Object 10"/>
          <p:cNvGraphicFramePr>
            <a:graphicFrameLocks noChangeAspect="1"/>
          </p:cNvGraphicFramePr>
          <p:nvPr/>
        </p:nvGraphicFramePr>
        <p:xfrm>
          <a:off x="2328863" y="2595563"/>
          <a:ext cx="263207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2" name="Equazione" r:id="rId7" imgW="1193760" imgH="495000" progId="Equation.3">
                  <p:embed/>
                </p:oleObj>
              </mc:Choice>
              <mc:Fallback>
                <p:oleObj name="Equazione" r:id="rId7" imgW="1193760" imgH="4950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8863" y="2595563"/>
                        <a:ext cx="263207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3" name="Object 11"/>
          <p:cNvGraphicFramePr>
            <a:graphicFrameLocks noChangeAspect="1"/>
          </p:cNvGraphicFramePr>
          <p:nvPr/>
        </p:nvGraphicFramePr>
        <p:xfrm>
          <a:off x="3971925" y="4424363"/>
          <a:ext cx="1116013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3" name="Equazione" r:id="rId9" imgW="571320" imgH="444240" progId="Equation.3">
                  <p:embed/>
                </p:oleObj>
              </mc:Choice>
              <mc:Fallback>
                <p:oleObj name="Equazione" r:id="rId9" imgW="571320" imgH="4442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1925" y="4424363"/>
                        <a:ext cx="1116013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4" name="Object 13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924300" y="5376863"/>
          <a:ext cx="1557338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4" name="Equazione" r:id="rId11" imgW="812520" imgH="457200" progId="Equation.3">
                  <p:embed/>
                </p:oleObj>
              </mc:Choice>
              <mc:Fallback>
                <p:oleObj name="Equazione" r:id="rId11" imgW="812520" imgH="4572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5376863"/>
                        <a:ext cx="1557338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5A1052-D4D7-46DF-8601-38D657719155}" type="slidenum">
              <a:rPr lang="it-IT" smtClean="0"/>
              <a:pPr>
                <a:defRPr/>
              </a:pPr>
              <a:t>68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Ritorno alla convenzione per il segno del calore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7199313" cy="4114800"/>
          </a:xfrm>
        </p:spPr>
        <p:txBody>
          <a:bodyPr/>
          <a:lstStyle/>
          <a:p>
            <a:r>
              <a:rPr lang="en-US" sz="2400" smtClean="0"/>
              <a:t>Ricordiamo che </a:t>
            </a:r>
            <a:r>
              <a:rPr lang="en-US" sz="2400" i="1" smtClean="0"/>
              <a:t>Q</a:t>
            </a:r>
            <a:r>
              <a:rPr lang="en-US" sz="2400" i="1" baseline="-25000" smtClean="0"/>
              <a:t>2</a:t>
            </a:r>
            <a:r>
              <a:rPr lang="en-US" sz="2400" smtClean="0"/>
              <a:t> e` assorbita dal sistema (la macchina) e quindi e` positiva, cosi’ come </a:t>
            </a:r>
            <a:r>
              <a:rPr lang="en-US" sz="2400" i="1" smtClean="0"/>
              <a:t>Q</a:t>
            </a:r>
            <a:r>
              <a:rPr lang="en-US" sz="2400" i="1" baseline="-25000" smtClean="0"/>
              <a:t>1</a:t>
            </a:r>
            <a:r>
              <a:rPr lang="en-US" sz="2400" smtClean="0"/>
              <a:t> e` negativa poiche’ e` ceduta dal sistema</a:t>
            </a:r>
          </a:p>
          <a:p>
            <a:r>
              <a:rPr lang="en-US" sz="2400" smtClean="0"/>
              <a:t>Conveniamo ora di tornare alla convenzione dei segni per il calore</a:t>
            </a:r>
          </a:p>
          <a:p>
            <a:r>
              <a:rPr lang="en-US" sz="2400" smtClean="0"/>
              <a:t>La relazione si scrivera` allora </a:t>
            </a:r>
          </a:p>
          <a:p>
            <a:endParaRPr lang="en-US" sz="2400" smtClean="0"/>
          </a:p>
          <a:p>
            <a:r>
              <a:rPr lang="en-US" sz="2400" smtClean="0"/>
              <a:t>Questa relazione si puo` generalizzare ad un ciclo con un numero arbitrario </a:t>
            </a:r>
            <a:r>
              <a:rPr lang="en-US" sz="2400" i="1" smtClean="0"/>
              <a:t>n</a:t>
            </a:r>
            <a:r>
              <a:rPr lang="en-US" sz="2400" smtClean="0"/>
              <a:t> di sorgenti</a:t>
            </a:r>
          </a:p>
        </p:txBody>
      </p:sp>
      <p:graphicFrame>
        <p:nvGraphicFramePr>
          <p:cNvPr id="38914" name="Object 6"/>
          <p:cNvGraphicFramePr>
            <a:graphicFrameLocks noChangeAspect="1"/>
          </p:cNvGraphicFramePr>
          <p:nvPr/>
        </p:nvGraphicFramePr>
        <p:xfrm>
          <a:off x="5508625" y="4071938"/>
          <a:ext cx="1584325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8" name="Equation" r:id="rId3" imgW="774360" imgH="431640" progId="Equation.3">
                  <p:embed/>
                </p:oleObj>
              </mc:Choice>
              <mc:Fallback>
                <p:oleObj name="Equation" r:id="rId3" imgW="774360" imgH="431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4071938"/>
                        <a:ext cx="1584325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9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62EFA-AF9E-40C9-8382-EB1C12C417B1}" type="slidenum">
              <a:rPr lang="it-IT" smtClean="0"/>
              <a:pPr>
                <a:defRPr/>
              </a:pPr>
              <a:t>69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1200"/>
            <a:ext cx="51816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500" smtClean="0"/>
              <a:t>Se una macchina </a:t>
            </a:r>
            <a:r>
              <a:rPr lang="it-IT" sz="2500" i="1" smtClean="0"/>
              <a:t>M</a:t>
            </a:r>
            <a:r>
              <a:rPr lang="it-IT" sz="2500" smtClean="0"/>
              <a:t> compie un ciclo qualsiasi, scambiando con l’ambiente sia il lavoro </a:t>
            </a:r>
            <a:r>
              <a:rPr lang="it-IT" sz="2500" i="1" smtClean="0"/>
              <a:t>L</a:t>
            </a:r>
            <a:r>
              <a:rPr lang="it-IT" sz="2500" smtClean="0"/>
              <a:t> che e le quantità di calore </a:t>
            </a:r>
            <a:r>
              <a:rPr lang="it-IT" sz="2500" i="1" smtClean="0"/>
              <a:t>Q</a:t>
            </a:r>
            <a:r>
              <a:rPr lang="it-IT" sz="2500" i="1" baseline="-25000" smtClean="0"/>
              <a:t>1</a:t>
            </a:r>
            <a:r>
              <a:rPr lang="it-IT" sz="2500" i="1" smtClean="0"/>
              <a:t>, Q</a:t>
            </a:r>
            <a:r>
              <a:rPr lang="it-IT" sz="2500" i="1" baseline="-25000" smtClean="0"/>
              <a:t>2</a:t>
            </a:r>
            <a:r>
              <a:rPr lang="it-IT" sz="2500" i="1" smtClean="0"/>
              <a:t>, … Q</a:t>
            </a:r>
            <a:r>
              <a:rPr lang="it-IT" sz="2500" i="1" baseline="-25000" smtClean="0"/>
              <a:t>n</a:t>
            </a:r>
            <a:r>
              <a:rPr lang="it-IT" sz="2500" smtClean="0"/>
              <a:t> (con </a:t>
            </a:r>
            <a:r>
              <a:rPr lang="it-IT" sz="2500" i="1" smtClean="0"/>
              <a:t>n</a:t>
            </a:r>
            <a:r>
              <a:rPr lang="it-IT" sz="2500" smtClean="0"/>
              <a:t> sorgenti </a:t>
            </a:r>
            <a:r>
              <a:rPr lang="it-IT" sz="2500" i="1" smtClean="0"/>
              <a:t>S</a:t>
            </a:r>
            <a:r>
              <a:rPr lang="it-IT" sz="2500" i="1" baseline="-25000" smtClean="0"/>
              <a:t>1</a:t>
            </a:r>
            <a:r>
              <a:rPr lang="it-IT" sz="2500" i="1" smtClean="0"/>
              <a:t>, S</a:t>
            </a:r>
            <a:r>
              <a:rPr lang="it-IT" sz="2500" i="1" baseline="-25000" smtClean="0"/>
              <a:t>2</a:t>
            </a:r>
            <a:r>
              <a:rPr lang="it-IT" sz="2500" i="1" smtClean="0"/>
              <a:t>, … S</a:t>
            </a:r>
            <a:r>
              <a:rPr lang="it-IT" sz="2500" i="1" baseline="-25000" smtClean="0"/>
              <a:t>n</a:t>
            </a:r>
            <a:r>
              <a:rPr lang="it-IT" sz="2500" i="1" smtClean="0"/>
              <a:t>,</a:t>
            </a:r>
            <a:r>
              <a:rPr lang="it-IT" sz="2500" smtClean="0"/>
              <a:t> alle temperature </a:t>
            </a:r>
            <a:r>
              <a:rPr lang="it-IT" sz="2500" i="1" smtClean="0"/>
              <a:t>T</a:t>
            </a:r>
            <a:r>
              <a:rPr lang="it-IT" sz="2500" i="1" baseline="-25000" smtClean="0"/>
              <a:t>1</a:t>
            </a:r>
            <a:r>
              <a:rPr lang="it-IT" sz="2500" i="1" smtClean="0"/>
              <a:t>, T</a:t>
            </a:r>
            <a:r>
              <a:rPr lang="it-IT" sz="2500" i="1" baseline="-25000" smtClean="0"/>
              <a:t>2</a:t>
            </a:r>
            <a:r>
              <a:rPr lang="it-IT" sz="2500" i="1" smtClean="0"/>
              <a:t>, … T</a:t>
            </a:r>
            <a:r>
              <a:rPr lang="it-IT" sz="2500" i="1" baseline="-25000" smtClean="0"/>
              <a:t>n</a:t>
            </a:r>
            <a:r>
              <a:rPr lang="it-IT" sz="2500" i="1" smtClean="0"/>
              <a:t>),</a:t>
            </a:r>
            <a:r>
              <a:rPr lang="it-IT" sz="2500" smtClean="0"/>
              <a:t> allora vale la relazione</a:t>
            </a:r>
          </a:p>
          <a:p>
            <a:pPr>
              <a:lnSpc>
                <a:spcPct val="90000"/>
              </a:lnSpc>
            </a:pPr>
            <a:endParaRPr lang="it-IT" sz="2500" smtClean="0"/>
          </a:p>
          <a:p>
            <a:pPr>
              <a:lnSpc>
                <a:spcPct val="90000"/>
              </a:lnSpc>
            </a:pPr>
            <a:r>
              <a:rPr lang="it-IT" sz="2500" smtClean="0"/>
              <a:t>Il segno di uguaglianza vale </a:t>
            </a:r>
            <a:r>
              <a:rPr lang="it-IT" sz="2500" i="1" smtClean="0"/>
              <a:t>se e solo se</a:t>
            </a:r>
            <a:r>
              <a:rPr lang="it-IT" sz="2500" smtClean="0"/>
              <a:t> il ciclo è </a:t>
            </a:r>
            <a:r>
              <a:rPr lang="it-IT" sz="2500" i="1" smtClean="0"/>
              <a:t>reversibile</a:t>
            </a:r>
            <a:endParaRPr lang="it-IT" sz="2500" smtClean="0"/>
          </a:p>
          <a:p>
            <a:pPr>
              <a:lnSpc>
                <a:spcPct val="90000"/>
              </a:lnSpc>
            </a:pPr>
            <a:endParaRPr lang="it-IT" sz="2500" smtClean="0"/>
          </a:p>
        </p:txBody>
      </p:sp>
      <p:graphicFrame>
        <p:nvGraphicFramePr>
          <p:cNvPr id="39938" name="Object 5"/>
          <p:cNvGraphicFramePr>
            <a:graphicFrameLocks noChangeAspect="1"/>
          </p:cNvGraphicFramePr>
          <p:nvPr/>
        </p:nvGraphicFramePr>
        <p:xfrm>
          <a:off x="3644900" y="4062413"/>
          <a:ext cx="1231900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6" name="Equazione" r:id="rId3" imgW="596900" imgH="431800" progId="Equation.3">
                  <p:embed/>
                </p:oleObj>
              </mc:Choice>
              <mc:Fallback>
                <p:oleObj name="Equazione" r:id="rId3" imgW="5969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4900" y="4062413"/>
                        <a:ext cx="1231900" cy="890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39" name="Object 6"/>
          <p:cNvGraphicFramePr>
            <a:graphicFrameLocks noChangeAspect="1"/>
          </p:cNvGraphicFramePr>
          <p:nvPr/>
        </p:nvGraphicFramePr>
        <p:xfrm>
          <a:off x="3048000" y="5562600"/>
          <a:ext cx="12319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7" name="Equazione" r:id="rId5" imgW="596900" imgH="431800" progId="Equation.3">
                  <p:embed/>
                </p:oleObj>
              </mc:Choice>
              <mc:Fallback>
                <p:oleObj name="Equazione" r:id="rId5" imgW="596900" imgH="431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5562600"/>
                        <a:ext cx="12319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942" name="Gruppo 17"/>
          <p:cNvGrpSpPr>
            <a:grpSpLocks/>
          </p:cNvGrpSpPr>
          <p:nvPr/>
        </p:nvGrpSpPr>
        <p:grpSpPr bwMode="auto">
          <a:xfrm>
            <a:off x="5970588" y="2286000"/>
            <a:ext cx="2868612" cy="2438400"/>
            <a:chOff x="5970588" y="2286000"/>
            <a:chExt cx="2868612" cy="2438400"/>
          </a:xfrm>
        </p:grpSpPr>
        <p:sp>
          <p:nvSpPr>
            <p:cNvPr id="39944" name="Oval 8"/>
            <p:cNvSpPr>
              <a:spLocks noChangeArrowheads="1"/>
            </p:cNvSpPr>
            <p:nvPr/>
          </p:nvSpPr>
          <p:spPr bwMode="auto">
            <a:xfrm>
              <a:off x="6580188" y="2286000"/>
              <a:ext cx="1066800" cy="990600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39945" name="Text Box 11"/>
            <p:cNvSpPr txBox="1">
              <a:spLocks noChangeArrowheads="1"/>
            </p:cNvSpPr>
            <p:nvPr/>
          </p:nvSpPr>
          <p:spPr bwMode="auto">
            <a:xfrm>
              <a:off x="6937375" y="2590800"/>
              <a:ext cx="438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M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39946" name="AutoShape 12"/>
            <p:cNvSpPr>
              <a:spLocks noChangeArrowheads="1"/>
            </p:cNvSpPr>
            <p:nvPr/>
          </p:nvSpPr>
          <p:spPr bwMode="auto">
            <a:xfrm>
              <a:off x="5970588" y="4038600"/>
              <a:ext cx="6858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39947" name="Line 20"/>
            <p:cNvSpPr>
              <a:spLocks noChangeShapeType="1"/>
            </p:cNvSpPr>
            <p:nvPr/>
          </p:nvSpPr>
          <p:spPr bwMode="auto">
            <a:xfrm>
              <a:off x="7646988" y="2743200"/>
              <a:ext cx="76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9948" name="Text Box 21"/>
            <p:cNvSpPr txBox="1">
              <a:spLocks noChangeArrowheads="1"/>
            </p:cNvSpPr>
            <p:nvPr/>
          </p:nvSpPr>
          <p:spPr bwMode="auto">
            <a:xfrm>
              <a:off x="8485188" y="2514600"/>
              <a:ext cx="35401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39949" name="Rectangle 24"/>
            <p:cNvSpPr>
              <a:spLocks noChangeArrowheads="1"/>
            </p:cNvSpPr>
            <p:nvPr/>
          </p:nvSpPr>
          <p:spPr bwMode="auto">
            <a:xfrm>
              <a:off x="6122988" y="3352800"/>
              <a:ext cx="5349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39950" name="AutoShape 27"/>
            <p:cNvSpPr>
              <a:spLocks noChangeArrowheads="1"/>
            </p:cNvSpPr>
            <p:nvPr/>
          </p:nvSpPr>
          <p:spPr bwMode="auto">
            <a:xfrm>
              <a:off x="8027988" y="4038600"/>
              <a:ext cx="6858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39951" name="Rectangle 28"/>
            <p:cNvSpPr>
              <a:spLocks noChangeArrowheads="1"/>
            </p:cNvSpPr>
            <p:nvPr/>
          </p:nvSpPr>
          <p:spPr bwMode="auto">
            <a:xfrm>
              <a:off x="7799388" y="3276600"/>
              <a:ext cx="5349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39952" name="Line 29"/>
            <p:cNvSpPr>
              <a:spLocks noChangeShapeType="1"/>
            </p:cNvSpPr>
            <p:nvPr/>
          </p:nvSpPr>
          <p:spPr bwMode="auto">
            <a:xfrm>
              <a:off x="7418388" y="3200400"/>
              <a:ext cx="762000" cy="838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9953" name="Line 31"/>
            <p:cNvSpPr>
              <a:spLocks noChangeShapeType="1"/>
            </p:cNvSpPr>
            <p:nvPr/>
          </p:nvSpPr>
          <p:spPr bwMode="auto">
            <a:xfrm flipH="1">
              <a:off x="6477000" y="3200400"/>
              <a:ext cx="407988" cy="838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9954" name="Rectangle 32"/>
            <p:cNvSpPr>
              <a:spLocks noChangeArrowheads="1"/>
            </p:cNvSpPr>
            <p:nvPr/>
          </p:nvSpPr>
          <p:spPr bwMode="auto">
            <a:xfrm>
              <a:off x="7054850" y="4114800"/>
              <a:ext cx="4889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…</a:t>
              </a:r>
            </a:p>
          </p:txBody>
        </p:sp>
      </p:grpSp>
      <p:sp>
        <p:nvSpPr>
          <p:cNvPr id="12295" name="Segnaposto numero diapositiva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7EE4EC-5B4E-4D52-88D9-661C691ABCBC}" type="slidenum">
              <a:rPr lang="it-IT"/>
              <a:pPr>
                <a:defRPr/>
              </a:pPr>
              <a:t>70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981200"/>
            <a:ext cx="84963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La strategia da seguire per dimostrare la tesi e` quella di ‘sostituire’ ciascuna sorgente S</a:t>
            </a:r>
            <a:r>
              <a:rPr lang="it-IT" sz="2800" baseline="-25000" smtClean="0"/>
              <a:t>i</a:t>
            </a:r>
            <a:r>
              <a:rPr lang="it-IT" sz="2800" smtClean="0"/>
              <a:t> con una macchina di Carnot operante tra </a:t>
            </a:r>
            <a:r>
              <a:rPr lang="it-IT" sz="2800" i="1" smtClean="0"/>
              <a:t>S</a:t>
            </a:r>
            <a:r>
              <a:rPr lang="it-IT" sz="2800" i="1" baseline="-25000" smtClean="0"/>
              <a:t>i</a:t>
            </a:r>
            <a:r>
              <a:rPr lang="it-IT" sz="2800" smtClean="0"/>
              <a:t> e una ulteriore sorgente di riferimento S</a:t>
            </a:r>
            <a:r>
              <a:rPr lang="it-IT" sz="2800" baseline="-25000" smtClean="0"/>
              <a:t>0</a:t>
            </a:r>
            <a:r>
              <a:rPr lang="it-IT" sz="2800" smtClean="0"/>
              <a:t> a temperatura </a:t>
            </a:r>
            <a:r>
              <a:rPr lang="it-IT" sz="2800" i="1" smtClean="0"/>
              <a:t>T</a:t>
            </a:r>
            <a:r>
              <a:rPr lang="it-IT" sz="2800" i="1" baseline="-25000" smtClean="0"/>
              <a:t>0</a:t>
            </a:r>
            <a:r>
              <a:rPr lang="it-IT" sz="2800" smtClean="0"/>
              <a:t> 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In questo modo avremo una macchina K, composta da M e dall’insieme di tutte le macchine di Carnot {S</a:t>
            </a:r>
            <a:r>
              <a:rPr lang="it-IT" sz="2800" baseline="-25000" smtClean="0"/>
              <a:t>i</a:t>
            </a:r>
            <a:r>
              <a:rPr lang="it-IT" sz="2800" smtClean="0"/>
              <a:t>}, operante con la sola sorgente S</a:t>
            </a:r>
            <a:r>
              <a:rPr lang="it-IT" sz="2800" baseline="-25000" smtClean="0"/>
              <a:t>0</a:t>
            </a:r>
            <a:r>
              <a:rPr lang="it-IT" sz="2800" smtClean="0"/>
              <a:t> </a:t>
            </a:r>
          </a:p>
          <a:p>
            <a:pPr>
              <a:lnSpc>
                <a:spcPct val="90000"/>
              </a:lnSpc>
            </a:pPr>
            <a:r>
              <a:rPr lang="it-IT" sz="2800" smtClean="0"/>
              <a:t>Per il principio di Kelvin il lavoro di K non puo` essere positivo</a:t>
            </a:r>
          </a:p>
        </p:txBody>
      </p:sp>
      <p:sp>
        <p:nvSpPr>
          <p:cNvPr id="55300" name="Segnaposto numero diapositiva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F4B62-1B3B-4D9A-8A52-CEA0F330214C}" type="slidenum">
              <a:rPr lang="it-IT"/>
              <a:pPr>
                <a:defRPr/>
              </a:pPr>
              <a:t>71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0964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85750" y="1752600"/>
            <a:ext cx="4605338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/>
              <a:t>Supponiamo dunque di avere un’ulteriore sorgente </a:t>
            </a:r>
            <a:r>
              <a:rPr lang="it-IT" sz="2400" i="1" smtClean="0"/>
              <a:t>S</a:t>
            </a:r>
            <a:r>
              <a:rPr lang="it-IT" sz="2400" i="1" baseline="-25000" smtClean="0"/>
              <a:t>0</a:t>
            </a:r>
            <a:r>
              <a:rPr lang="it-IT" sz="2400" smtClean="0"/>
              <a:t> a temperatura </a:t>
            </a:r>
            <a:r>
              <a:rPr lang="it-IT" sz="2400" i="1" smtClean="0"/>
              <a:t>T</a:t>
            </a:r>
            <a:r>
              <a:rPr lang="it-IT" sz="2400" i="1" baseline="-25000" smtClean="0"/>
              <a:t>0</a:t>
            </a:r>
            <a:r>
              <a:rPr lang="it-IT" sz="2400" smtClean="0"/>
              <a:t> e </a:t>
            </a:r>
            <a:r>
              <a:rPr lang="it-IT" sz="2400" i="1" smtClean="0"/>
              <a:t>n</a:t>
            </a:r>
            <a:r>
              <a:rPr lang="it-IT" sz="2400" smtClean="0"/>
              <a:t> macchine di Carnot </a:t>
            </a:r>
            <a:r>
              <a:rPr lang="it-IT" sz="2400" i="1" smtClean="0"/>
              <a:t>C</a:t>
            </a:r>
            <a:r>
              <a:rPr lang="it-IT" sz="2400" i="1" baseline="-25000" smtClean="0"/>
              <a:t>1</a:t>
            </a:r>
            <a:r>
              <a:rPr lang="it-IT" sz="2400" i="1" smtClean="0"/>
              <a:t>, C</a:t>
            </a:r>
            <a:r>
              <a:rPr lang="it-IT" sz="2400" i="1" baseline="-25000" smtClean="0"/>
              <a:t>2</a:t>
            </a:r>
            <a:r>
              <a:rPr lang="it-IT" sz="2400" i="1" smtClean="0"/>
              <a:t>, … C</a:t>
            </a:r>
            <a:r>
              <a:rPr lang="it-IT" sz="2400" i="1" baseline="-25000" smtClean="0"/>
              <a:t>n</a:t>
            </a: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Ciascuna macchina </a:t>
            </a:r>
            <a:r>
              <a:rPr lang="it-IT" sz="2400" i="1" smtClean="0"/>
              <a:t>C</a:t>
            </a:r>
            <a:r>
              <a:rPr lang="it-IT" sz="2400" i="1" baseline="-25000" smtClean="0"/>
              <a:t>i</a:t>
            </a:r>
            <a:r>
              <a:rPr lang="it-IT" sz="2400" smtClean="0"/>
              <a:t> operi tra </a:t>
            </a:r>
            <a:r>
              <a:rPr lang="it-IT" sz="2400" i="1" smtClean="0"/>
              <a:t>S</a:t>
            </a:r>
            <a:r>
              <a:rPr lang="it-IT" sz="2400" i="1" baseline="-25000" smtClean="0"/>
              <a:t>0</a:t>
            </a:r>
            <a:r>
              <a:rPr lang="it-IT" sz="2400" smtClean="0"/>
              <a:t> e </a:t>
            </a:r>
            <a:r>
              <a:rPr lang="it-IT" sz="2400" i="1" smtClean="0"/>
              <a:t>S</a:t>
            </a:r>
            <a:r>
              <a:rPr lang="it-IT" sz="2400" i="1" baseline="-25000" smtClean="0"/>
              <a:t>i</a:t>
            </a:r>
            <a:r>
              <a:rPr lang="it-IT" sz="2400" smtClean="0"/>
              <a:t> </a:t>
            </a:r>
          </a:p>
          <a:p>
            <a:pPr>
              <a:lnSpc>
                <a:spcPct val="90000"/>
              </a:lnSpc>
            </a:pPr>
            <a:r>
              <a:rPr lang="it-IT" sz="2400" smtClean="0"/>
              <a:t>Supponiamo che ad ogni ciclo </a:t>
            </a:r>
            <a:r>
              <a:rPr lang="it-IT" sz="2400" i="1" smtClean="0"/>
              <a:t>C</a:t>
            </a:r>
            <a:r>
              <a:rPr lang="it-IT" sz="2400" i="1" baseline="-25000" smtClean="0"/>
              <a:t>i</a:t>
            </a:r>
            <a:r>
              <a:rPr lang="it-IT" sz="2400" smtClean="0"/>
              <a:t> scambi con </a:t>
            </a:r>
            <a:r>
              <a:rPr lang="it-IT" sz="2400" i="1" smtClean="0"/>
              <a:t>S</a:t>
            </a:r>
            <a:r>
              <a:rPr lang="it-IT" sz="2400" i="1" baseline="-25000" smtClean="0"/>
              <a:t>i</a:t>
            </a:r>
            <a:r>
              <a:rPr lang="it-IT" sz="2400" smtClean="0"/>
              <a:t> il calore </a:t>
            </a:r>
            <a:r>
              <a:rPr lang="it-IT" sz="2400" i="1" smtClean="0"/>
              <a:t>Q</a:t>
            </a:r>
            <a:r>
              <a:rPr lang="it-IT" sz="2400" i="1" baseline="30000" smtClean="0"/>
              <a:t>C</a:t>
            </a:r>
            <a:r>
              <a:rPr lang="it-IT" sz="2400" i="1" baseline="-25000" smtClean="0"/>
              <a:t>i </a:t>
            </a:r>
            <a:r>
              <a:rPr lang="it-IT" sz="2400" smtClean="0"/>
              <a:t> = -</a:t>
            </a:r>
            <a:r>
              <a:rPr lang="it-IT" sz="2400" i="1" smtClean="0"/>
              <a:t>Q</a:t>
            </a:r>
            <a:r>
              <a:rPr lang="it-IT" sz="2400" i="1" baseline="-25000" smtClean="0"/>
              <a:t>i</a:t>
            </a:r>
            <a:r>
              <a:rPr lang="it-IT" sz="2400" smtClean="0"/>
              <a:t>, uguale in modulo ma di segno opposto al calore scambiato da </a:t>
            </a:r>
            <a:r>
              <a:rPr lang="it-IT" sz="2400" i="1" smtClean="0"/>
              <a:t>S</a:t>
            </a:r>
            <a:r>
              <a:rPr lang="it-IT" sz="2400" i="1" baseline="-25000" smtClean="0"/>
              <a:t>i</a:t>
            </a:r>
            <a:r>
              <a:rPr lang="it-IT" sz="2400" smtClean="0"/>
              <a:t> con </a:t>
            </a:r>
            <a:r>
              <a:rPr lang="it-IT" sz="2400" i="1" smtClean="0"/>
              <a:t>M</a:t>
            </a:r>
          </a:p>
          <a:p>
            <a:pPr>
              <a:lnSpc>
                <a:spcPct val="90000"/>
              </a:lnSpc>
            </a:pPr>
            <a:r>
              <a:rPr lang="it-IT" sz="2400" smtClean="0"/>
              <a:t>Per ogni macchina di Carnot </a:t>
            </a:r>
            <a:r>
              <a:rPr lang="it-IT" sz="2400" i="1" smtClean="0"/>
              <a:t>C</a:t>
            </a:r>
            <a:r>
              <a:rPr lang="it-IT" sz="2400" i="1" baseline="-25000" smtClean="0"/>
              <a:t>i</a:t>
            </a:r>
            <a:r>
              <a:rPr lang="it-IT" sz="2400" smtClean="0"/>
              <a:t> vale </a:t>
            </a:r>
          </a:p>
        </p:txBody>
      </p:sp>
      <p:grpSp>
        <p:nvGrpSpPr>
          <p:cNvPr id="40965" name="Gruppo 32"/>
          <p:cNvGrpSpPr>
            <a:grpSpLocks/>
          </p:cNvGrpSpPr>
          <p:nvPr/>
        </p:nvGrpSpPr>
        <p:grpSpPr bwMode="auto">
          <a:xfrm>
            <a:off x="5006975" y="1268413"/>
            <a:ext cx="3886200" cy="4876800"/>
            <a:chOff x="4800600" y="1600200"/>
            <a:chExt cx="3886200" cy="4876800"/>
          </a:xfrm>
        </p:grpSpPr>
        <p:sp>
          <p:nvSpPr>
            <p:cNvPr id="40967" name="Oval 1030"/>
            <p:cNvSpPr>
              <a:spLocks noChangeArrowheads="1"/>
            </p:cNvSpPr>
            <p:nvPr/>
          </p:nvSpPr>
          <p:spPr bwMode="auto">
            <a:xfrm>
              <a:off x="6122988" y="1600200"/>
              <a:ext cx="1066800" cy="990600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40968" name="Text Box 1031"/>
            <p:cNvSpPr txBox="1">
              <a:spLocks noChangeArrowheads="1"/>
            </p:cNvSpPr>
            <p:nvPr/>
          </p:nvSpPr>
          <p:spPr bwMode="auto">
            <a:xfrm>
              <a:off x="6480175" y="1905000"/>
              <a:ext cx="438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M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0969" name="AutoShape 1032"/>
            <p:cNvSpPr>
              <a:spLocks noChangeArrowheads="1"/>
            </p:cNvSpPr>
            <p:nvPr/>
          </p:nvSpPr>
          <p:spPr bwMode="auto">
            <a:xfrm>
              <a:off x="5513388" y="3352800"/>
              <a:ext cx="6858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0970" name="Line 1033"/>
            <p:cNvSpPr>
              <a:spLocks noChangeShapeType="1"/>
            </p:cNvSpPr>
            <p:nvPr/>
          </p:nvSpPr>
          <p:spPr bwMode="auto">
            <a:xfrm>
              <a:off x="7189788" y="2057400"/>
              <a:ext cx="76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71" name="Text Box 1034"/>
            <p:cNvSpPr txBox="1">
              <a:spLocks noChangeArrowheads="1"/>
            </p:cNvSpPr>
            <p:nvPr/>
          </p:nvSpPr>
          <p:spPr bwMode="auto">
            <a:xfrm>
              <a:off x="8027988" y="1828800"/>
              <a:ext cx="35401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0972" name="Rectangle 1035"/>
            <p:cNvSpPr>
              <a:spLocks noChangeArrowheads="1"/>
            </p:cNvSpPr>
            <p:nvPr/>
          </p:nvSpPr>
          <p:spPr bwMode="auto">
            <a:xfrm>
              <a:off x="5665788" y="2667000"/>
              <a:ext cx="5349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73" name="AutoShape 1037"/>
            <p:cNvSpPr>
              <a:spLocks noChangeArrowheads="1"/>
            </p:cNvSpPr>
            <p:nvPr/>
          </p:nvSpPr>
          <p:spPr bwMode="auto">
            <a:xfrm>
              <a:off x="7367588" y="3352800"/>
              <a:ext cx="6858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0974" name="Rectangle 1038"/>
            <p:cNvSpPr>
              <a:spLocks noChangeArrowheads="1"/>
            </p:cNvSpPr>
            <p:nvPr/>
          </p:nvSpPr>
          <p:spPr bwMode="auto">
            <a:xfrm>
              <a:off x="7342188" y="2590800"/>
              <a:ext cx="5349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75" name="Line 1039"/>
            <p:cNvSpPr>
              <a:spLocks noChangeShapeType="1"/>
            </p:cNvSpPr>
            <p:nvPr/>
          </p:nvSpPr>
          <p:spPr bwMode="auto">
            <a:xfrm>
              <a:off x="6961188" y="2514600"/>
              <a:ext cx="762000" cy="838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76" name="Line 1041"/>
            <p:cNvSpPr>
              <a:spLocks noChangeShapeType="1"/>
            </p:cNvSpPr>
            <p:nvPr/>
          </p:nvSpPr>
          <p:spPr bwMode="auto">
            <a:xfrm flipH="1">
              <a:off x="6019800" y="2514600"/>
              <a:ext cx="407988" cy="838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77" name="AutoShape 1042"/>
            <p:cNvSpPr>
              <a:spLocks noChangeArrowheads="1"/>
            </p:cNvSpPr>
            <p:nvPr/>
          </p:nvSpPr>
          <p:spPr bwMode="auto">
            <a:xfrm>
              <a:off x="5410200" y="5791200"/>
              <a:ext cx="28956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0</a:t>
              </a:r>
            </a:p>
          </p:txBody>
        </p:sp>
        <p:sp>
          <p:nvSpPr>
            <p:cNvPr id="40978" name="Oval 1043"/>
            <p:cNvSpPr>
              <a:spLocks noChangeArrowheads="1"/>
            </p:cNvSpPr>
            <p:nvPr/>
          </p:nvSpPr>
          <p:spPr bwMode="auto">
            <a:xfrm>
              <a:off x="5486400" y="4495800"/>
              <a:ext cx="685800" cy="685800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C</a:t>
              </a:r>
              <a:r>
                <a:rPr lang="it-IT" i="1" baseline="-25000">
                  <a:latin typeface="Calibri" pitchFamily="34" charset="0"/>
                </a:rPr>
                <a:t>1</a:t>
              </a:r>
            </a:p>
          </p:txBody>
        </p:sp>
        <p:sp>
          <p:nvSpPr>
            <p:cNvPr id="40979" name="Oval 1046"/>
            <p:cNvSpPr>
              <a:spLocks noChangeArrowheads="1"/>
            </p:cNvSpPr>
            <p:nvPr/>
          </p:nvSpPr>
          <p:spPr bwMode="auto">
            <a:xfrm>
              <a:off x="7340600" y="4495800"/>
              <a:ext cx="685800" cy="685800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C</a:t>
              </a:r>
              <a:r>
                <a:rPr lang="it-IT" i="1" baseline="-25000">
                  <a:latin typeface="Calibri" pitchFamily="34" charset="0"/>
                </a:rPr>
                <a:t>n</a:t>
              </a:r>
            </a:p>
          </p:txBody>
        </p:sp>
        <p:sp>
          <p:nvSpPr>
            <p:cNvPr id="40980" name="Line 1048"/>
            <p:cNvSpPr>
              <a:spLocks noChangeShapeType="1"/>
            </p:cNvSpPr>
            <p:nvPr/>
          </p:nvSpPr>
          <p:spPr bwMode="auto">
            <a:xfrm>
              <a:off x="76454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81" name="Line 1049"/>
            <p:cNvSpPr>
              <a:spLocks noChangeShapeType="1"/>
            </p:cNvSpPr>
            <p:nvPr/>
          </p:nvSpPr>
          <p:spPr bwMode="auto">
            <a:xfrm>
              <a:off x="57912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82" name="Line 1051"/>
            <p:cNvSpPr>
              <a:spLocks noChangeShapeType="1"/>
            </p:cNvSpPr>
            <p:nvPr/>
          </p:nvSpPr>
          <p:spPr bwMode="auto">
            <a:xfrm>
              <a:off x="7645400" y="5105400"/>
              <a:ext cx="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83" name="Line 1052"/>
            <p:cNvSpPr>
              <a:spLocks noChangeShapeType="1"/>
            </p:cNvSpPr>
            <p:nvPr/>
          </p:nvSpPr>
          <p:spPr bwMode="auto">
            <a:xfrm>
              <a:off x="5791200" y="5105400"/>
              <a:ext cx="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84" name="Rectangle 1053"/>
            <p:cNvSpPr>
              <a:spLocks noChangeArrowheads="1"/>
            </p:cNvSpPr>
            <p:nvPr/>
          </p:nvSpPr>
          <p:spPr bwMode="auto">
            <a:xfrm>
              <a:off x="5181600" y="4038600"/>
              <a:ext cx="68103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30000">
                  <a:latin typeface="Calibri" pitchFamily="34" charset="0"/>
                </a:rPr>
                <a:t>C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85" name="Rectangle 1054"/>
            <p:cNvSpPr>
              <a:spLocks noChangeArrowheads="1"/>
            </p:cNvSpPr>
            <p:nvPr/>
          </p:nvSpPr>
          <p:spPr bwMode="auto">
            <a:xfrm>
              <a:off x="5257800" y="5257800"/>
              <a:ext cx="60166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Q’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86" name="Rectangle 1055"/>
            <p:cNvSpPr>
              <a:spLocks noChangeArrowheads="1"/>
            </p:cNvSpPr>
            <p:nvPr/>
          </p:nvSpPr>
          <p:spPr bwMode="auto">
            <a:xfrm>
              <a:off x="7627938" y="5257800"/>
              <a:ext cx="60166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Q’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87" name="Rectangle 1056"/>
            <p:cNvSpPr>
              <a:spLocks noChangeArrowheads="1"/>
            </p:cNvSpPr>
            <p:nvPr/>
          </p:nvSpPr>
          <p:spPr bwMode="auto">
            <a:xfrm>
              <a:off x="7594600" y="4038600"/>
              <a:ext cx="68103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30000">
                  <a:latin typeface="Calibri" pitchFamily="34" charset="0"/>
                </a:rPr>
                <a:t>C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88" name="Line 1057"/>
            <p:cNvSpPr>
              <a:spLocks noChangeShapeType="1"/>
            </p:cNvSpPr>
            <p:nvPr/>
          </p:nvSpPr>
          <p:spPr bwMode="auto">
            <a:xfrm>
              <a:off x="8026400" y="4876800"/>
              <a:ext cx="457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89" name="Line 1058"/>
            <p:cNvSpPr>
              <a:spLocks noChangeShapeType="1"/>
            </p:cNvSpPr>
            <p:nvPr/>
          </p:nvSpPr>
          <p:spPr bwMode="auto">
            <a:xfrm>
              <a:off x="5029200" y="4800600"/>
              <a:ext cx="457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990" name="Rectangle 1059"/>
            <p:cNvSpPr>
              <a:spLocks noChangeArrowheads="1"/>
            </p:cNvSpPr>
            <p:nvPr/>
          </p:nvSpPr>
          <p:spPr bwMode="auto">
            <a:xfrm>
              <a:off x="8220075" y="4419600"/>
              <a:ext cx="4667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91" name="Rectangle 1060"/>
            <p:cNvSpPr>
              <a:spLocks noChangeArrowheads="1"/>
            </p:cNvSpPr>
            <p:nvPr/>
          </p:nvSpPr>
          <p:spPr bwMode="auto">
            <a:xfrm>
              <a:off x="4800600" y="4343400"/>
              <a:ext cx="4667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0992" name="Rectangle 1061"/>
            <p:cNvSpPr>
              <a:spLocks noChangeArrowheads="1"/>
            </p:cNvSpPr>
            <p:nvPr/>
          </p:nvSpPr>
          <p:spPr bwMode="auto">
            <a:xfrm>
              <a:off x="6521450" y="3429000"/>
              <a:ext cx="4889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…</a:t>
              </a:r>
            </a:p>
          </p:txBody>
        </p:sp>
        <p:sp>
          <p:nvSpPr>
            <p:cNvPr id="40993" name="Rectangle 1062"/>
            <p:cNvSpPr>
              <a:spLocks noChangeArrowheads="1"/>
            </p:cNvSpPr>
            <p:nvPr/>
          </p:nvSpPr>
          <p:spPr bwMode="auto">
            <a:xfrm>
              <a:off x="6477000" y="4572000"/>
              <a:ext cx="4889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…</a:t>
              </a:r>
            </a:p>
          </p:txBody>
        </p:sp>
      </p:grpSp>
      <p:graphicFrame>
        <p:nvGraphicFramePr>
          <p:cNvPr id="40962" name="Object 15"/>
          <p:cNvGraphicFramePr>
            <a:graphicFrameLocks noChangeAspect="1"/>
          </p:cNvGraphicFramePr>
          <p:nvPr/>
        </p:nvGraphicFramePr>
        <p:xfrm>
          <a:off x="2008188" y="5929313"/>
          <a:ext cx="2924175" cy="82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6" name="Equazione" r:id="rId3" imgW="1663560" imgH="469800" progId="Equation.3">
                  <p:embed/>
                </p:oleObj>
              </mc:Choice>
              <mc:Fallback>
                <p:oleObj name="Equazione" r:id="rId3" imgW="1663560" imgH="469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8188" y="5929313"/>
                        <a:ext cx="2924175" cy="827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Segnaposto numero diapositiva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972EE-AA68-4521-B033-2D04A756ECD6}" type="slidenum">
              <a:rPr lang="it-IT"/>
              <a:pPr>
                <a:defRPr/>
              </a:pPr>
              <a:t>72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11264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3886200" cy="4419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600" smtClean="0"/>
              <a:t>Inoltre </a:t>
            </a:r>
            <a:r>
              <a:rPr lang="it-IT" sz="2600" i="1" smtClean="0"/>
              <a:t>C</a:t>
            </a:r>
            <a:r>
              <a:rPr lang="it-IT" sz="2600" i="1" baseline="-25000" smtClean="0"/>
              <a:t>i</a:t>
            </a:r>
            <a:r>
              <a:rPr lang="it-IT" sz="2600" smtClean="0"/>
              <a:t> scambia il calore </a:t>
            </a:r>
            <a:r>
              <a:rPr lang="it-IT" sz="2600" i="1" smtClean="0"/>
              <a:t>Q’</a:t>
            </a:r>
            <a:r>
              <a:rPr lang="it-IT" sz="2600" i="1" baseline="-25000" smtClean="0"/>
              <a:t>i</a:t>
            </a:r>
            <a:r>
              <a:rPr lang="it-IT" sz="2600" smtClean="0"/>
              <a:t> con </a:t>
            </a:r>
            <a:r>
              <a:rPr lang="it-IT" sz="2500" i="1" smtClean="0"/>
              <a:t>S</a:t>
            </a:r>
            <a:r>
              <a:rPr lang="it-IT" sz="2500" i="1" baseline="-25000" smtClean="0"/>
              <a:t>0</a:t>
            </a:r>
            <a:r>
              <a:rPr lang="it-IT" sz="2600" smtClean="0"/>
              <a:t> </a:t>
            </a:r>
            <a:r>
              <a:rPr lang="it-IT" sz="2500" smtClean="0"/>
              <a:t>e il lavoro </a:t>
            </a:r>
            <a:r>
              <a:rPr lang="it-IT" sz="2600" i="1" smtClean="0"/>
              <a:t>L</a:t>
            </a:r>
            <a:r>
              <a:rPr lang="it-IT" sz="2600" i="1" baseline="-25000" smtClean="0"/>
              <a:t>i</a:t>
            </a:r>
            <a:r>
              <a:rPr lang="it-IT" sz="2500" smtClean="0"/>
              <a:t> con l’ambiente </a:t>
            </a:r>
            <a:endParaRPr lang="it-IT" sz="2600" smtClean="0"/>
          </a:p>
          <a:p>
            <a:pPr>
              <a:lnSpc>
                <a:spcPct val="90000"/>
              </a:lnSpc>
            </a:pPr>
            <a:r>
              <a:rPr lang="it-IT" sz="2500" smtClean="0"/>
              <a:t>Le sorgenti </a:t>
            </a:r>
            <a:r>
              <a:rPr lang="it-IT" sz="2500" i="1" smtClean="0"/>
              <a:t>S</a:t>
            </a:r>
            <a:r>
              <a:rPr lang="it-IT" sz="2500" i="1" baseline="-25000" smtClean="0"/>
              <a:t>1</a:t>
            </a:r>
            <a:r>
              <a:rPr lang="it-IT" sz="2500" i="1" smtClean="0"/>
              <a:t>, S</a:t>
            </a:r>
            <a:r>
              <a:rPr lang="it-IT" sz="2500" i="1" baseline="-25000" smtClean="0"/>
              <a:t>2</a:t>
            </a:r>
            <a:r>
              <a:rPr lang="it-IT" sz="2500" i="1" smtClean="0"/>
              <a:t>, … S</a:t>
            </a:r>
            <a:r>
              <a:rPr lang="it-IT" sz="2500" i="1" baseline="-25000" smtClean="0"/>
              <a:t>n</a:t>
            </a:r>
            <a:r>
              <a:rPr lang="it-IT" sz="2500" i="1" smtClean="0"/>
              <a:t>,</a:t>
            </a:r>
            <a:r>
              <a:rPr lang="it-IT" sz="2500" smtClean="0"/>
              <a:t> sono ora inutili e possono essere eliminate </a:t>
            </a:r>
          </a:p>
          <a:p>
            <a:pPr>
              <a:lnSpc>
                <a:spcPct val="90000"/>
              </a:lnSpc>
            </a:pPr>
            <a:r>
              <a:rPr lang="it-IT" sz="2500" smtClean="0"/>
              <a:t>Esaminiamo la macchina complessa </a:t>
            </a:r>
            <a:r>
              <a:rPr lang="it-IT" sz="2500" i="1" smtClean="0"/>
              <a:t>K</a:t>
            </a:r>
            <a:r>
              <a:rPr lang="it-IT" sz="2500" smtClean="0"/>
              <a:t> costituita da </a:t>
            </a:r>
            <a:r>
              <a:rPr lang="it-IT" sz="2500" i="1" smtClean="0"/>
              <a:t>M</a:t>
            </a:r>
            <a:r>
              <a:rPr lang="it-IT" sz="2500" smtClean="0"/>
              <a:t> e dall’insieme delle </a:t>
            </a:r>
            <a:r>
              <a:rPr lang="it-IT" sz="2500" i="1" smtClean="0"/>
              <a:t>C</a:t>
            </a:r>
            <a:r>
              <a:rPr lang="it-IT" sz="2500" i="1" baseline="-25000" smtClean="0"/>
              <a:t>i</a:t>
            </a:r>
            <a:r>
              <a:rPr lang="it-IT" sz="2500" smtClean="0"/>
              <a:t> </a:t>
            </a:r>
          </a:p>
          <a:p>
            <a:pPr>
              <a:lnSpc>
                <a:spcPct val="90000"/>
              </a:lnSpc>
            </a:pPr>
            <a:endParaRPr lang="it-IT" sz="2500" smtClean="0"/>
          </a:p>
        </p:txBody>
      </p:sp>
      <p:grpSp>
        <p:nvGrpSpPr>
          <p:cNvPr id="112644" name="Gruppo 25"/>
          <p:cNvGrpSpPr>
            <a:grpSpLocks/>
          </p:cNvGrpSpPr>
          <p:nvPr/>
        </p:nvGrpSpPr>
        <p:grpSpPr bwMode="auto">
          <a:xfrm>
            <a:off x="4800600" y="2057400"/>
            <a:ext cx="3886200" cy="3581400"/>
            <a:chOff x="4800600" y="2057400"/>
            <a:chExt cx="3886200" cy="3581400"/>
          </a:xfrm>
        </p:grpSpPr>
        <p:sp>
          <p:nvSpPr>
            <p:cNvPr id="112646" name="AutoShape 1055"/>
            <p:cNvSpPr>
              <a:spLocks noChangeArrowheads="1"/>
            </p:cNvSpPr>
            <p:nvPr/>
          </p:nvSpPr>
          <p:spPr bwMode="auto">
            <a:xfrm>
              <a:off x="5334000" y="2057400"/>
              <a:ext cx="2819400" cy="24384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12647" name="Oval 1028"/>
            <p:cNvSpPr>
              <a:spLocks noChangeArrowheads="1"/>
            </p:cNvSpPr>
            <p:nvPr/>
          </p:nvSpPr>
          <p:spPr bwMode="auto">
            <a:xfrm>
              <a:off x="6248400" y="2209800"/>
              <a:ext cx="1066800" cy="990600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12648" name="Text Box 1029"/>
            <p:cNvSpPr txBox="1">
              <a:spLocks noChangeArrowheads="1"/>
            </p:cNvSpPr>
            <p:nvPr/>
          </p:nvSpPr>
          <p:spPr bwMode="auto">
            <a:xfrm>
              <a:off x="6605588" y="2514600"/>
              <a:ext cx="438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M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112649" name="Line 1031"/>
            <p:cNvSpPr>
              <a:spLocks noChangeShapeType="1"/>
            </p:cNvSpPr>
            <p:nvPr/>
          </p:nvSpPr>
          <p:spPr bwMode="auto">
            <a:xfrm>
              <a:off x="7315200" y="2667000"/>
              <a:ext cx="76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50" name="Text Box 1032"/>
            <p:cNvSpPr txBox="1">
              <a:spLocks noChangeArrowheads="1"/>
            </p:cNvSpPr>
            <p:nvPr/>
          </p:nvSpPr>
          <p:spPr bwMode="auto">
            <a:xfrm>
              <a:off x="8153400" y="2438400"/>
              <a:ext cx="35401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112651" name="AutoShape 1039"/>
            <p:cNvSpPr>
              <a:spLocks noChangeArrowheads="1"/>
            </p:cNvSpPr>
            <p:nvPr/>
          </p:nvSpPr>
          <p:spPr bwMode="auto">
            <a:xfrm>
              <a:off x="5410200" y="4953000"/>
              <a:ext cx="28956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0</a:t>
              </a:r>
            </a:p>
          </p:txBody>
        </p:sp>
        <p:sp>
          <p:nvSpPr>
            <p:cNvPr id="112652" name="Oval 1040"/>
            <p:cNvSpPr>
              <a:spLocks noChangeArrowheads="1"/>
            </p:cNvSpPr>
            <p:nvPr/>
          </p:nvSpPr>
          <p:spPr bwMode="auto">
            <a:xfrm>
              <a:off x="5486400" y="3657600"/>
              <a:ext cx="685800" cy="685800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C</a:t>
              </a:r>
              <a:r>
                <a:rPr lang="it-IT" i="1" baseline="-25000">
                  <a:latin typeface="Calibri" pitchFamily="34" charset="0"/>
                </a:rPr>
                <a:t>1</a:t>
              </a:r>
            </a:p>
          </p:txBody>
        </p:sp>
        <p:sp>
          <p:nvSpPr>
            <p:cNvPr id="112653" name="Oval 1042"/>
            <p:cNvSpPr>
              <a:spLocks noChangeArrowheads="1"/>
            </p:cNvSpPr>
            <p:nvPr/>
          </p:nvSpPr>
          <p:spPr bwMode="auto">
            <a:xfrm>
              <a:off x="7340600" y="3657600"/>
              <a:ext cx="685800" cy="685800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C</a:t>
              </a:r>
              <a:r>
                <a:rPr lang="it-IT" i="1" baseline="-25000">
                  <a:latin typeface="Calibri" pitchFamily="34" charset="0"/>
                </a:rPr>
                <a:t>n</a:t>
              </a:r>
            </a:p>
          </p:txBody>
        </p:sp>
        <p:sp>
          <p:nvSpPr>
            <p:cNvPr id="112654" name="Line 1045"/>
            <p:cNvSpPr>
              <a:spLocks noChangeShapeType="1"/>
            </p:cNvSpPr>
            <p:nvPr/>
          </p:nvSpPr>
          <p:spPr bwMode="auto">
            <a:xfrm>
              <a:off x="7645400" y="4267200"/>
              <a:ext cx="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55" name="Line 1046"/>
            <p:cNvSpPr>
              <a:spLocks noChangeShapeType="1"/>
            </p:cNvSpPr>
            <p:nvPr/>
          </p:nvSpPr>
          <p:spPr bwMode="auto">
            <a:xfrm>
              <a:off x="5791200" y="4267200"/>
              <a:ext cx="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56" name="Rectangle 1048"/>
            <p:cNvSpPr>
              <a:spLocks noChangeArrowheads="1"/>
            </p:cNvSpPr>
            <p:nvPr/>
          </p:nvSpPr>
          <p:spPr bwMode="auto">
            <a:xfrm>
              <a:off x="5257800" y="4419600"/>
              <a:ext cx="60166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Q’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112657" name="Rectangle 1049"/>
            <p:cNvSpPr>
              <a:spLocks noChangeArrowheads="1"/>
            </p:cNvSpPr>
            <p:nvPr/>
          </p:nvSpPr>
          <p:spPr bwMode="auto">
            <a:xfrm>
              <a:off x="7627938" y="4419600"/>
              <a:ext cx="60166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Q’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112658" name="Line 1051"/>
            <p:cNvSpPr>
              <a:spLocks noChangeShapeType="1"/>
            </p:cNvSpPr>
            <p:nvPr/>
          </p:nvSpPr>
          <p:spPr bwMode="auto">
            <a:xfrm>
              <a:off x="8026400" y="4038600"/>
              <a:ext cx="457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59" name="Line 1052"/>
            <p:cNvSpPr>
              <a:spLocks noChangeShapeType="1"/>
            </p:cNvSpPr>
            <p:nvPr/>
          </p:nvSpPr>
          <p:spPr bwMode="auto">
            <a:xfrm>
              <a:off x="5029200" y="3962400"/>
              <a:ext cx="457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60" name="Rectangle 1053"/>
            <p:cNvSpPr>
              <a:spLocks noChangeArrowheads="1"/>
            </p:cNvSpPr>
            <p:nvPr/>
          </p:nvSpPr>
          <p:spPr bwMode="auto">
            <a:xfrm>
              <a:off x="8220075" y="3581400"/>
              <a:ext cx="4667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112661" name="Rectangle 1054"/>
            <p:cNvSpPr>
              <a:spLocks noChangeArrowheads="1"/>
            </p:cNvSpPr>
            <p:nvPr/>
          </p:nvSpPr>
          <p:spPr bwMode="auto">
            <a:xfrm>
              <a:off x="4800600" y="3505200"/>
              <a:ext cx="4667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112662" name="Rectangle 1056"/>
            <p:cNvSpPr>
              <a:spLocks noChangeArrowheads="1"/>
            </p:cNvSpPr>
            <p:nvPr/>
          </p:nvSpPr>
          <p:spPr bwMode="auto">
            <a:xfrm>
              <a:off x="6521450" y="3733800"/>
              <a:ext cx="4889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…</a:t>
              </a:r>
            </a:p>
          </p:txBody>
        </p:sp>
        <p:sp>
          <p:nvSpPr>
            <p:cNvPr id="112663" name="Line 1058"/>
            <p:cNvSpPr>
              <a:spLocks noChangeShapeType="1"/>
            </p:cNvSpPr>
            <p:nvPr/>
          </p:nvSpPr>
          <p:spPr bwMode="auto">
            <a:xfrm flipV="1">
              <a:off x="6019800" y="3124200"/>
              <a:ext cx="4572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64" name="Line 1059"/>
            <p:cNvSpPr>
              <a:spLocks noChangeShapeType="1"/>
            </p:cNvSpPr>
            <p:nvPr/>
          </p:nvSpPr>
          <p:spPr bwMode="auto">
            <a:xfrm flipH="1" flipV="1">
              <a:off x="7086600" y="3124200"/>
              <a:ext cx="4572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665" name="Rectangle 1060"/>
            <p:cNvSpPr>
              <a:spLocks noChangeArrowheads="1"/>
            </p:cNvSpPr>
            <p:nvPr/>
          </p:nvSpPr>
          <p:spPr bwMode="auto">
            <a:xfrm>
              <a:off x="5665788" y="3124200"/>
              <a:ext cx="5349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-25000">
                  <a:latin typeface="Calibri" pitchFamily="34" charset="0"/>
                </a:rPr>
                <a:t>1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112666" name="Rectangle 1061"/>
            <p:cNvSpPr>
              <a:spLocks noChangeArrowheads="1"/>
            </p:cNvSpPr>
            <p:nvPr/>
          </p:nvSpPr>
          <p:spPr bwMode="auto">
            <a:xfrm>
              <a:off x="7342188" y="3048000"/>
              <a:ext cx="5349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</a:t>
              </a:r>
              <a:r>
                <a:rPr lang="it-IT" i="1" baseline="-25000">
                  <a:latin typeface="Calibri" pitchFamily="34" charset="0"/>
                </a:rPr>
                <a:t>n</a:t>
              </a:r>
              <a:endParaRPr lang="it-IT" i="1" baseline="30000">
                <a:latin typeface="Calibri" pitchFamily="34" charset="0"/>
              </a:endParaRPr>
            </a:p>
          </p:txBody>
        </p:sp>
      </p:grpSp>
      <p:sp>
        <p:nvSpPr>
          <p:cNvPr id="56325" name="Segnaposto numero diapositiva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085E09-7129-4E2D-B596-1B50D2D4D458}" type="slidenum">
              <a:rPr lang="it-IT"/>
              <a:pPr>
                <a:defRPr/>
              </a:pPr>
              <a:t>73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199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43434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500" smtClean="0"/>
              <a:t>La macchina </a:t>
            </a:r>
            <a:r>
              <a:rPr lang="it-IT" sz="2500" i="1" smtClean="0"/>
              <a:t>K</a:t>
            </a:r>
            <a:r>
              <a:rPr lang="it-IT" sz="2500" smtClean="0"/>
              <a:t> lavora con una sola sorgente scambiando il calore</a:t>
            </a:r>
          </a:p>
          <a:p>
            <a:pPr>
              <a:lnSpc>
                <a:spcPct val="90000"/>
              </a:lnSpc>
            </a:pPr>
            <a:endParaRPr lang="it-IT" sz="2500" smtClean="0"/>
          </a:p>
          <a:p>
            <a:pPr>
              <a:lnSpc>
                <a:spcPct val="90000"/>
              </a:lnSpc>
            </a:pPr>
            <a:endParaRPr lang="it-IT" sz="2500" smtClean="0"/>
          </a:p>
          <a:p>
            <a:pPr>
              <a:lnSpc>
                <a:spcPct val="90000"/>
              </a:lnSpc>
            </a:pPr>
            <a:r>
              <a:rPr lang="it-IT" sz="2500" smtClean="0"/>
              <a:t>e con l’ambiente il lavoro</a:t>
            </a:r>
          </a:p>
          <a:p>
            <a:pPr>
              <a:lnSpc>
                <a:spcPct val="90000"/>
              </a:lnSpc>
            </a:pPr>
            <a:endParaRPr lang="it-IT" sz="2500" smtClean="0"/>
          </a:p>
          <a:p>
            <a:pPr>
              <a:lnSpc>
                <a:spcPct val="90000"/>
              </a:lnSpc>
            </a:pPr>
            <a:endParaRPr lang="it-IT" sz="2500" smtClean="0"/>
          </a:p>
          <a:p>
            <a:pPr>
              <a:lnSpc>
                <a:spcPct val="90000"/>
              </a:lnSpc>
            </a:pPr>
            <a:r>
              <a:rPr lang="it-IT" sz="2500" smtClean="0"/>
              <a:t>Per il postulato di Kelvin dovrà essere </a:t>
            </a:r>
          </a:p>
        </p:txBody>
      </p:sp>
      <p:grpSp>
        <p:nvGrpSpPr>
          <p:cNvPr id="41991" name="Gruppo 13"/>
          <p:cNvGrpSpPr>
            <a:grpSpLocks/>
          </p:cNvGrpSpPr>
          <p:nvPr/>
        </p:nvGrpSpPr>
        <p:grpSpPr bwMode="auto">
          <a:xfrm>
            <a:off x="5334000" y="2057400"/>
            <a:ext cx="3581400" cy="3886200"/>
            <a:chOff x="5334000" y="2057400"/>
            <a:chExt cx="3581400" cy="3886200"/>
          </a:xfrm>
        </p:grpSpPr>
        <p:sp>
          <p:nvSpPr>
            <p:cNvPr id="41993" name="AutoShape 2"/>
            <p:cNvSpPr>
              <a:spLocks noChangeArrowheads="1"/>
            </p:cNvSpPr>
            <p:nvPr/>
          </p:nvSpPr>
          <p:spPr bwMode="auto">
            <a:xfrm>
              <a:off x="5334000" y="2057400"/>
              <a:ext cx="2819400" cy="24384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K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1994" name="Line 7"/>
            <p:cNvSpPr>
              <a:spLocks noChangeShapeType="1"/>
            </p:cNvSpPr>
            <p:nvPr/>
          </p:nvSpPr>
          <p:spPr bwMode="auto">
            <a:xfrm>
              <a:off x="8153400" y="3124200"/>
              <a:ext cx="76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995" name="Text Box 8"/>
            <p:cNvSpPr txBox="1">
              <a:spLocks noChangeArrowheads="1"/>
            </p:cNvSpPr>
            <p:nvPr/>
          </p:nvSpPr>
          <p:spPr bwMode="auto">
            <a:xfrm>
              <a:off x="8408988" y="2667000"/>
              <a:ext cx="4206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L’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1996" name="AutoShape 9"/>
            <p:cNvSpPr>
              <a:spLocks noChangeArrowheads="1"/>
            </p:cNvSpPr>
            <p:nvPr/>
          </p:nvSpPr>
          <p:spPr bwMode="auto">
            <a:xfrm>
              <a:off x="5410200" y="5257800"/>
              <a:ext cx="28956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0</a:t>
              </a:r>
            </a:p>
          </p:txBody>
        </p:sp>
        <p:sp>
          <p:nvSpPr>
            <p:cNvPr id="41997" name="Line 14"/>
            <p:cNvSpPr>
              <a:spLocks noChangeShapeType="1"/>
            </p:cNvSpPr>
            <p:nvPr/>
          </p:nvSpPr>
          <p:spPr bwMode="auto">
            <a:xfrm>
              <a:off x="6781800" y="4495800"/>
              <a:ext cx="0" cy="762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998" name="Rectangle 16"/>
            <p:cNvSpPr>
              <a:spLocks noChangeArrowheads="1"/>
            </p:cNvSpPr>
            <p:nvPr/>
          </p:nvSpPr>
          <p:spPr bwMode="auto">
            <a:xfrm>
              <a:off x="7086600" y="4648200"/>
              <a:ext cx="4889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Q’</a:t>
              </a:r>
              <a:endParaRPr lang="it-IT" i="1" baseline="30000">
                <a:latin typeface="Calibri" pitchFamily="34" charset="0"/>
              </a:endParaRPr>
            </a:p>
          </p:txBody>
        </p:sp>
      </p:grpSp>
      <p:graphicFrame>
        <p:nvGraphicFramePr>
          <p:cNvPr id="41986" name="Object 21"/>
          <p:cNvGraphicFramePr>
            <a:graphicFrameLocks noChangeAspect="1"/>
          </p:cNvGraphicFramePr>
          <p:nvPr/>
        </p:nvGraphicFramePr>
        <p:xfrm>
          <a:off x="2068513" y="2743200"/>
          <a:ext cx="144145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8" name="Equazione" r:id="rId3" imgW="698400" imgH="431640" progId="Equation.3">
                  <p:embed/>
                </p:oleObj>
              </mc:Choice>
              <mc:Fallback>
                <p:oleObj name="Equazione" r:id="rId3" imgW="698400" imgH="43164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8513" y="2743200"/>
                        <a:ext cx="144145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Object 22"/>
          <p:cNvGraphicFramePr>
            <a:graphicFrameLocks noChangeAspect="1"/>
          </p:cNvGraphicFramePr>
          <p:nvPr/>
        </p:nvGraphicFramePr>
        <p:xfrm>
          <a:off x="1762125" y="4013200"/>
          <a:ext cx="1992313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9" name="Equazione" r:id="rId5" imgW="965160" imgH="457200" progId="Equation.3">
                  <p:embed/>
                </p:oleObj>
              </mc:Choice>
              <mc:Fallback>
                <p:oleObj name="Equazione" r:id="rId5" imgW="965160" imgH="4572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2125" y="4013200"/>
                        <a:ext cx="1992313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8" name="Object 27"/>
          <p:cNvGraphicFramePr>
            <a:graphicFrameLocks noChangeAspect="1"/>
          </p:cNvGraphicFramePr>
          <p:nvPr/>
        </p:nvGraphicFramePr>
        <p:xfrm>
          <a:off x="2281238" y="5659438"/>
          <a:ext cx="950912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0" name="Equazione" r:id="rId7" imgW="380880" imgH="203040" progId="Equation.3">
                  <p:embed/>
                </p:oleObj>
              </mc:Choice>
              <mc:Fallback>
                <p:oleObj name="Equazione" r:id="rId7" imgW="380880" imgH="20304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1238" y="5659438"/>
                        <a:ext cx="950912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4" name="Segnaposto numero diapositiva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1D94DF-0224-446F-ACF6-24A1C35E244A}" type="slidenum">
              <a:rPr lang="it-IT"/>
              <a:pPr>
                <a:defRPr/>
              </a:pPr>
              <a:t>74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301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45339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/>
              <a:t>Dal 1° principio (</a:t>
            </a:r>
            <a:r>
              <a:rPr lang="it-IT" sz="2400" i="1" smtClean="0"/>
              <a:t>L’=Q’</a:t>
            </a:r>
            <a:r>
              <a:rPr lang="it-IT" sz="2400" smtClean="0"/>
              <a:t>) segue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Ricordando che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Sommando sulle sorgenti questa relazione, e ricordando che </a:t>
            </a:r>
            <a:r>
              <a:rPr lang="it-IT" sz="2400" i="1" smtClean="0"/>
              <a:t>T</a:t>
            </a:r>
            <a:r>
              <a:rPr lang="it-IT" sz="2400" i="1" baseline="-25000" smtClean="0"/>
              <a:t>0</a:t>
            </a:r>
            <a:r>
              <a:rPr lang="it-IT" sz="2400" smtClean="0"/>
              <a:t> è una quantità positiva, otteniamo</a:t>
            </a:r>
          </a:p>
        </p:txBody>
      </p:sp>
      <p:graphicFrame>
        <p:nvGraphicFramePr>
          <p:cNvPr id="43010" name="Object 14"/>
          <p:cNvGraphicFramePr>
            <a:graphicFrameLocks noChangeAspect="1"/>
          </p:cNvGraphicFramePr>
          <p:nvPr/>
        </p:nvGraphicFramePr>
        <p:xfrm>
          <a:off x="1676400" y="2057400"/>
          <a:ext cx="2224088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2" name="Equazione" r:id="rId3" imgW="1079280" imgH="431640" progId="Equation.3">
                  <p:embed/>
                </p:oleObj>
              </mc:Choice>
              <mc:Fallback>
                <p:oleObj name="Equazione" r:id="rId3" imgW="1079280" imgH="4316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2057400"/>
                        <a:ext cx="2224088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Object 15"/>
          <p:cNvGraphicFramePr>
            <a:graphicFrameLocks noChangeAspect="1"/>
          </p:cNvGraphicFramePr>
          <p:nvPr/>
        </p:nvGraphicFramePr>
        <p:xfrm>
          <a:off x="2143125" y="3173413"/>
          <a:ext cx="1152525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3" name="Equazione" r:id="rId5" imgW="558720" imgH="469800" progId="Equation.3">
                  <p:embed/>
                </p:oleObj>
              </mc:Choice>
              <mc:Fallback>
                <p:oleObj name="Equazione" r:id="rId5" imgW="558720" imgH="469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25" y="3173413"/>
                        <a:ext cx="1152525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3015" name="Gruppo 13"/>
          <p:cNvGrpSpPr>
            <a:grpSpLocks/>
          </p:cNvGrpSpPr>
          <p:nvPr/>
        </p:nvGrpSpPr>
        <p:grpSpPr bwMode="auto">
          <a:xfrm>
            <a:off x="5334000" y="2057400"/>
            <a:ext cx="3581400" cy="3886200"/>
            <a:chOff x="5334000" y="2057400"/>
            <a:chExt cx="3581400" cy="3886200"/>
          </a:xfrm>
        </p:grpSpPr>
        <p:sp>
          <p:nvSpPr>
            <p:cNvPr id="43017" name="Line 5"/>
            <p:cNvSpPr>
              <a:spLocks noChangeShapeType="1"/>
            </p:cNvSpPr>
            <p:nvPr/>
          </p:nvSpPr>
          <p:spPr bwMode="auto">
            <a:xfrm>
              <a:off x="8153400" y="3124200"/>
              <a:ext cx="76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3018" name="Text Box 6"/>
            <p:cNvSpPr txBox="1">
              <a:spLocks noChangeArrowheads="1"/>
            </p:cNvSpPr>
            <p:nvPr/>
          </p:nvSpPr>
          <p:spPr bwMode="auto">
            <a:xfrm>
              <a:off x="8408988" y="2667000"/>
              <a:ext cx="4206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L’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3019" name="AutoShape 7"/>
            <p:cNvSpPr>
              <a:spLocks noChangeArrowheads="1"/>
            </p:cNvSpPr>
            <p:nvPr/>
          </p:nvSpPr>
          <p:spPr bwMode="auto">
            <a:xfrm>
              <a:off x="5410200" y="5257800"/>
              <a:ext cx="2895600" cy="685800"/>
            </a:xfrm>
            <a:prstGeom prst="roundRect">
              <a:avLst>
                <a:gd name="adj" fmla="val 16667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S</a:t>
              </a:r>
              <a:r>
                <a:rPr lang="it-IT" i="1" baseline="-25000">
                  <a:latin typeface="Calibri" pitchFamily="34" charset="0"/>
                </a:rPr>
                <a:t>0</a:t>
              </a:r>
            </a:p>
          </p:txBody>
        </p:sp>
        <p:sp>
          <p:nvSpPr>
            <p:cNvPr id="43020" name="Line 8"/>
            <p:cNvSpPr>
              <a:spLocks noChangeShapeType="1"/>
            </p:cNvSpPr>
            <p:nvPr/>
          </p:nvSpPr>
          <p:spPr bwMode="auto">
            <a:xfrm>
              <a:off x="6781800" y="4495800"/>
              <a:ext cx="0" cy="762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3021" name="Rectangle 9"/>
            <p:cNvSpPr>
              <a:spLocks noChangeArrowheads="1"/>
            </p:cNvSpPr>
            <p:nvPr/>
          </p:nvSpPr>
          <p:spPr bwMode="auto">
            <a:xfrm>
              <a:off x="7086600" y="4648200"/>
              <a:ext cx="4889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>
                  <a:latin typeface="Calibri" pitchFamily="34" charset="0"/>
                </a:rPr>
                <a:t>Q’</a:t>
              </a:r>
              <a:endParaRPr lang="it-IT" i="1" baseline="30000">
                <a:latin typeface="Calibri" pitchFamily="34" charset="0"/>
              </a:endParaRPr>
            </a:p>
          </p:txBody>
        </p:sp>
        <p:sp>
          <p:nvSpPr>
            <p:cNvPr id="43022" name="AutoShape 16"/>
            <p:cNvSpPr>
              <a:spLocks noChangeArrowheads="1"/>
            </p:cNvSpPr>
            <p:nvPr/>
          </p:nvSpPr>
          <p:spPr bwMode="auto">
            <a:xfrm>
              <a:off x="5334000" y="2057400"/>
              <a:ext cx="2819400" cy="24384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 i="1">
                  <a:latin typeface="Calibri" pitchFamily="34" charset="0"/>
                </a:rPr>
                <a:t>K</a:t>
              </a:r>
              <a:endParaRPr lang="it-IT">
                <a:latin typeface="Calibri" pitchFamily="34" charset="0"/>
              </a:endParaRPr>
            </a:p>
          </p:txBody>
        </p:sp>
      </p:grpSp>
      <p:graphicFrame>
        <p:nvGraphicFramePr>
          <p:cNvPr id="43012" name="Object 18"/>
          <p:cNvGraphicFramePr>
            <a:graphicFrameLocks noChangeAspect="1"/>
          </p:cNvGraphicFramePr>
          <p:nvPr/>
        </p:nvGraphicFramePr>
        <p:xfrm>
          <a:off x="2339975" y="5500688"/>
          <a:ext cx="1231900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4" name="Equazione" r:id="rId7" imgW="596900" imgH="431800" progId="Equation.3">
                  <p:embed/>
                </p:oleObj>
              </mc:Choice>
              <mc:Fallback>
                <p:oleObj name="Equazione" r:id="rId7" imgW="596900" imgH="4318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5500688"/>
                        <a:ext cx="1231900" cy="890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8" name="Segnaposto numero diapositiva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9C13E6-7A3B-4B34-995B-84719D76AC0E}" type="slidenum">
              <a:rPr lang="it-IT"/>
              <a:pPr>
                <a:defRPr/>
              </a:pPr>
              <a:t>75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403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748665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dirty="0" smtClean="0"/>
              <a:t>Se la macchina </a:t>
            </a:r>
            <a:r>
              <a:rPr lang="it-IT" sz="2400" i="1" dirty="0" smtClean="0"/>
              <a:t>M</a:t>
            </a:r>
            <a:r>
              <a:rPr lang="it-IT" sz="2400" dirty="0" smtClean="0"/>
              <a:t> è reversibile, possiamo eseguire il ciclo della macchina composta </a:t>
            </a:r>
            <a:r>
              <a:rPr lang="it-IT" sz="2400" i="1" dirty="0" smtClean="0"/>
              <a:t>K</a:t>
            </a:r>
            <a:r>
              <a:rPr lang="it-IT" sz="2400" dirty="0" smtClean="0"/>
              <a:t> in senso inverso</a:t>
            </a:r>
          </a:p>
          <a:p>
            <a:pPr>
              <a:lnSpc>
                <a:spcPct val="90000"/>
              </a:lnSpc>
            </a:pPr>
            <a:r>
              <a:rPr lang="it-IT" sz="2400" dirty="0" smtClean="0"/>
              <a:t>Tutti calori e i lavori in gioco cambiano allora di segno, ottenendo                         e quindi</a:t>
            </a:r>
          </a:p>
          <a:p>
            <a:pPr>
              <a:lnSpc>
                <a:spcPct val="90000"/>
              </a:lnSpc>
            </a:pPr>
            <a:endParaRPr lang="it-IT" sz="2400" dirty="0" smtClean="0"/>
          </a:p>
          <a:p>
            <a:pPr>
              <a:lnSpc>
                <a:spcPct val="90000"/>
              </a:lnSpc>
            </a:pPr>
            <a:r>
              <a:rPr lang="it-IT" sz="2400" dirty="0" smtClean="0"/>
              <a:t>Che deve valere contemporaneamente alla relazione precedente</a:t>
            </a:r>
          </a:p>
          <a:p>
            <a:pPr>
              <a:lnSpc>
                <a:spcPct val="90000"/>
              </a:lnSpc>
            </a:pPr>
            <a:r>
              <a:rPr lang="it-IT" sz="2400" dirty="0" smtClean="0"/>
              <a:t>Questo è possibile se e solo se </a:t>
            </a:r>
          </a:p>
        </p:txBody>
      </p:sp>
      <p:graphicFrame>
        <p:nvGraphicFramePr>
          <p:cNvPr id="4403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0023030"/>
              </p:ext>
            </p:extLst>
          </p:nvPr>
        </p:nvGraphicFramePr>
        <p:xfrm>
          <a:off x="5652120" y="2955523"/>
          <a:ext cx="1284288" cy="91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6" name="Equation" r:id="rId3" imgW="622080" imgH="444240" progId="Equation.3">
                  <p:embed/>
                </p:oleObj>
              </mc:Choice>
              <mc:Fallback>
                <p:oleObj name="Equation" r:id="rId3" imgW="622080" imgH="4442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2955523"/>
                        <a:ext cx="1284288" cy="915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35" name="Object 14"/>
          <p:cNvGraphicFramePr>
            <a:graphicFrameLocks noChangeAspect="1"/>
          </p:cNvGraphicFramePr>
          <p:nvPr/>
        </p:nvGraphicFramePr>
        <p:xfrm>
          <a:off x="3708400" y="5013325"/>
          <a:ext cx="12319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7" name="Equazione" r:id="rId5" imgW="596900" imgH="431800" progId="Equation.3">
                  <p:embed/>
                </p:oleObj>
              </mc:Choice>
              <mc:Fallback>
                <p:oleObj name="Equazione" r:id="rId5" imgW="596900" imgH="4318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5013325"/>
                        <a:ext cx="12319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36" name="Object 15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04672771"/>
              </p:ext>
            </p:extLst>
          </p:nvPr>
        </p:nvGraphicFramePr>
        <p:xfrm>
          <a:off x="2555776" y="2955523"/>
          <a:ext cx="1367607" cy="64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8" name="Equazione" r:id="rId7" imgW="914400" imgH="431640" progId="Equation.3">
                  <p:embed/>
                </p:oleObj>
              </mc:Choice>
              <mc:Fallback>
                <p:oleObj name="Equazione" r:id="rId7" imgW="914400" imgH="4316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2955523"/>
                        <a:ext cx="1367607" cy="6461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F1194D-F4D4-4CC6-BCDC-8B6EF0B7572F}" type="slidenum">
              <a:rPr lang="it-IT" smtClean="0"/>
              <a:pPr>
                <a:defRPr/>
              </a:pPr>
              <a:t>76</a:t>
            </a:fld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600" dirty="0" smtClean="0"/>
              <a:t>Le quantità di calore in gioco possono anche essere infinitesime</a:t>
            </a:r>
          </a:p>
          <a:p>
            <a:pPr>
              <a:lnSpc>
                <a:spcPct val="90000"/>
              </a:lnSpc>
            </a:pPr>
            <a:r>
              <a:rPr lang="it-IT" sz="2600" dirty="0" smtClean="0"/>
              <a:t>Se indichiamo con </a:t>
            </a:r>
            <a:r>
              <a:rPr lang="it-IT" sz="2600" i="1" dirty="0" smtClean="0">
                <a:latin typeface="Symbol" pitchFamily="18" charset="2"/>
                <a:sym typeface="Symbol" pitchFamily="18" charset="2"/>
              </a:rPr>
              <a:t></a:t>
            </a:r>
            <a:r>
              <a:rPr lang="it-IT" sz="2600" i="1" dirty="0" smtClean="0"/>
              <a:t>Q</a:t>
            </a:r>
            <a:r>
              <a:rPr lang="it-IT" sz="2600" dirty="0" smtClean="0"/>
              <a:t> la generica quantità di calore scambiata alla temperatura </a:t>
            </a:r>
            <a:r>
              <a:rPr lang="it-IT" sz="2600" i="1" dirty="0" smtClean="0"/>
              <a:t>T</a:t>
            </a:r>
            <a:r>
              <a:rPr lang="it-IT" sz="2600" dirty="0" smtClean="0"/>
              <a:t>, la somma viene ora sostituita da un integrale esteso a tutto il ciclo</a:t>
            </a:r>
          </a:p>
          <a:p>
            <a:pPr>
              <a:lnSpc>
                <a:spcPct val="90000"/>
              </a:lnSpc>
            </a:pPr>
            <a:endParaRPr lang="it-IT" sz="2600" dirty="0" smtClean="0"/>
          </a:p>
          <a:p>
            <a:pPr>
              <a:lnSpc>
                <a:spcPct val="90000"/>
              </a:lnSpc>
            </a:pPr>
            <a:endParaRPr lang="it-IT" sz="2600" dirty="0" smtClean="0"/>
          </a:p>
          <a:p>
            <a:pPr>
              <a:lnSpc>
                <a:spcPct val="90000"/>
              </a:lnSpc>
            </a:pPr>
            <a:r>
              <a:rPr lang="it-IT" sz="2600" dirty="0" smtClean="0"/>
              <a:t>L’uguaglianza si verifica se e solo se il ciclo è reversibile</a:t>
            </a:r>
          </a:p>
          <a:p>
            <a:pPr>
              <a:lnSpc>
                <a:spcPct val="90000"/>
              </a:lnSpc>
            </a:pPr>
            <a:endParaRPr lang="it-IT" sz="2400" dirty="0" smtClean="0"/>
          </a:p>
        </p:txBody>
      </p:sp>
      <p:graphicFrame>
        <p:nvGraphicFramePr>
          <p:cNvPr id="4505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1903923"/>
              </p:ext>
            </p:extLst>
          </p:nvPr>
        </p:nvGraphicFramePr>
        <p:xfrm>
          <a:off x="4067944" y="3501008"/>
          <a:ext cx="1152525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6" name="Equazione" r:id="rId3" imgW="558720" imgH="393480" progId="Equation.3">
                  <p:embed/>
                </p:oleObj>
              </mc:Choice>
              <mc:Fallback>
                <p:oleObj name="Equazione" r:id="rId3" imgW="55872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3501008"/>
                        <a:ext cx="1152525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Object 6"/>
          <p:cNvGraphicFramePr>
            <a:graphicFrameLocks noChangeAspect="1"/>
          </p:cNvGraphicFramePr>
          <p:nvPr/>
        </p:nvGraphicFramePr>
        <p:xfrm>
          <a:off x="4127500" y="5156200"/>
          <a:ext cx="1177925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7" name="Equazione" r:id="rId5" imgW="571320" imgH="393480" progId="Equation.3">
                  <p:embed/>
                </p:oleObj>
              </mc:Choice>
              <mc:Fallback>
                <p:oleObj name="Equazione" r:id="rId5" imgW="57132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7500" y="5156200"/>
                        <a:ext cx="1177925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94D835-4D2E-406D-957A-D9B0970D3069}" type="slidenum">
              <a:rPr lang="it-IT"/>
              <a:pPr>
                <a:defRPr/>
              </a:pPr>
              <a:t>77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Significato di </a:t>
            </a:r>
            <a:r>
              <a:rPr lang="it-IT" i="1" smtClean="0"/>
              <a:t>T</a:t>
            </a:r>
            <a:endParaRPr lang="it-IT" smtClean="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500" i="1" smtClean="0"/>
              <a:t>T</a:t>
            </a:r>
            <a:r>
              <a:rPr lang="it-IT" sz="2500" smtClean="0"/>
              <a:t> rappresenta la temperatura della sorgente che scambia il calore </a:t>
            </a:r>
            <a:r>
              <a:rPr lang="it-IT" sz="2500" i="1" smtClean="0">
                <a:latin typeface="Symbol" pitchFamily="18" charset="2"/>
                <a:sym typeface="Symbol" pitchFamily="18" charset="2"/>
              </a:rPr>
              <a:t></a:t>
            </a:r>
            <a:r>
              <a:rPr lang="it-IT" sz="2500" i="1" smtClean="0"/>
              <a:t>Q</a:t>
            </a:r>
            <a:r>
              <a:rPr lang="it-IT" sz="2500" smtClean="0"/>
              <a:t> col sistema</a:t>
            </a:r>
          </a:p>
          <a:p>
            <a:pPr>
              <a:lnSpc>
                <a:spcPct val="90000"/>
              </a:lnSpc>
            </a:pPr>
            <a:r>
              <a:rPr lang="it-IT" sz="2500" smtClean="0"/>
              <a:t>Questa non è necessariamente uguale alla temperatura </a:t>
            </a:r>
            <a:r>
              <a:rPr lang="it-IT" sz="2500" i="1" smtClean="0"/>
              <a:t>T’</a:t>
            </a:r>
            <a:r>
              <a:rPr lang="it-IT" sz="2500" smtClean="0"/>
              <a:t> del sistema</a:t>
            </a:r>
          </a:p>
          <a:p>
            <a:pPr>
              <a:lnSpc>
                <a:spcPct val="90000"/>
              </a:lnSpc>
            </a:pPr>
            <a:r>
              <a:rPr lang="it-IT" sz="2500" smtClean="0"/>
              <a:t>Nelle trasformazioni reali (irreversibili) queste temperature sono necessariamente diverse per permettere uno scambio spontaneo di calore tra sorgente e sistema</a:t>
            </a:r>
          </a:p>
          <a:p>
            <a:pPr>
              <a:lnSpc>
                <a:spcPct val="90000"/>
              </a:lnSpc>
            </a:pPr>
            <a:r>
              <a:rPr lang="it-IT" sz="2500" smtClean="0"/>
              <a:t>Nelle trasformazioni reversibili, invece, trattandosi di successioni di stati di equilibrio, le due temperature sono sempre uguali</a:t>
            </a:r>
            <a:endParaRPr lang="it-IT" sz="2400" smtClean="0"/>
          </a:p>
        </p:txBody>
      </p:sp>
      <p:sp>
        <p:nvSpPr>
          <p:cNvPr id="5734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D8CC3-005E-4C44-985D-58821DBEBE7B}" type="slidenum">
              <a:rPr lang="it-IT"/>
              <a:pPr>
                <a:defRPr/>
              </a:pPr>
              <a:t>78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102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100" smtClean="0"/>
              <a:t>Siano A e B due stati di equilibrio di un sistema</a:t>
            </a:r>
          </a:p>
          <a:p>
            <a:pPr>
              <a:lnSpc>
                <a:spcPct val="90000"/>
              </a:lnSpc>
            </a:pPr>
            <a:r>
              <a:rPr lang="it-IT" sz="2100" smtClean="0"/>
              <a:t>Possiamo immaginare di passare da A a B attraverso una trasformazione reversibile (in generale ne saranno possibili infinite)</a:t>
            </a:r>
          </a:p>
          <a:p>
            <a:pPr>
              <a:lnSpc>
                <a:spcPct val="90000"/>
              </a:lnSpc>
            </a:pPr>
            <a:r>
              <a:rPr lang="it-IT" sz="2100" smtClean="0"/>
              <a:t>Supponiamo p.e. che il sistema sia rappresentabile da un punto sul piano </a:t>
            </a:r>
            <a:r>
              <a:rPr lang="it-IT" sz="2100" i="1" smtClean="0"/>
              <a:t>p,V</a:t>
            </a:r>
            <a:endParaRPr lang="it-IT" sz="2100" smtClean="0"/>
          </a:p>
          <a:p>
            <a:pPr>
              <a:lnSpc>
                <a:spcPct val="90000"/>
              </a:lnSpc>
            </a:pPr>
            <a:r>
              <a:rPr lang="it-IT" sz="2100" smtClean="0"/>
              <a:t>Una qualunque linea di tale piano che colleghi A e B e che sia continua, rappresenta una successione di stati di equilibrio e quindi una trasformazione reversibile</a:t>
            </a:r>
            <a:endParaRPr lang="it-IT" sz="2300" smtClean="0"/>
          </a:p>
        </p:txBody>
      </p:sp>
      <p:grpSp>
        <p:nvGrpSpPr>
          <p:cNvPr id="114692" name="Group 8"/>
          <p:cNvGrpSpPr>
            <a:grpSpLocks/>
          </p:cNvGrpSpPr>
          <p:nvPr/>
        </p:nvGrpSpPr>
        <p:grpSpPr bwMode="auto">
          <a:xfrm>
            <a:off x="5715000" y="2286000"/>
            <a:ext cx="3309938" cy="3048000"/>
            <a:chOff x="3600" y="960"/>
            <a:chExt cx="2085" cy="1920"/>
          </a:xfrm>
        </p:grpSpPr>
        <p:sp>
          <p:nvSpPr>
            <p:cNvPr id="114699" name="Line 4"/>
            <p:cNvSpPr>
              <a:spLocks noChangeShapeType="1"/>
            </p:cNvSpPr>
            <p:nvPr/>
          </p:nvSpPr>
          <p:spPr bwMode="auto">
            <a:xfrm flipV="1">
              <a:off x="3840" y="1008"/>
              <a:ext cx="0" cy="15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4700" name="Line 5"/>
            <p:cNvSpPr>
              <a:spLocks noChangeShapeType="1"/>
            </p:cNvSpPr>
            <p:nvPr/>
          </p:nvSpPr>
          <p:spPr bwMode="auto">
            <a:xfrm>
              <a:off x="3840" y="2544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4701" name="Text Box 6"/>
            <p:cNvSpPr txBox="1">
              <a:spLocks noChangeArrowheads="1"/>
            </p:cNvSpPr>
            <p:nvPr/>
          </p:nvSpPr>
          <p:spPr bwMode="auto">
            <a:xfrm>
              <a:off x="3600" y="960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p</a:t>
              </a:r>
            </a:p>
          </p:txBody>
        </p:sp>
        <p:sp>
          <p:nvSpPr>
            <p:cNvPr id="114702" name="Text Box 7"/>
            <p:cNvSpPr txBox="1">
              <a:spLocks noChangeArrowheads="1"/>
            </p:cNvSpPr>
            <p:nvPr/>
          </p:nvSpPr>
          <p:spPr bwMode="auto">
            <a:xfrm>
              <a:off x="5441" y="2592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V</a:t>
              </a:r>
            </a:p>
          </p:txBody>
        </p:sp>
      </p:grpSp>
      <p:sp>
        <p:nvSpPr>
          <p:cNvPr id="114693" name="Oval 9"/>
          <p:cNvSpPr>
            <a:spLocks noChangeArrowheads="1"/>
          </p:cNvSpPr>
          <p:nvPr/>
        </p:nvSpPr>
        <p:spPr bwMode="auto">
          <a:xfrm>
            <a:off x="6553200" y="43434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4694" name="Oval 10"/>
          <p:cNvSpPr>
            <a:spLocks noChangeArrowheads="1"/>
          </p:cNvSpPr>
          <p:nvPr/>
        </p:nvSpPr>
        <p:spPr bwMode="auto">
          <a:xfrm>
            <a:off x="8229600" y="27432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14695" name="Text Box 11"/>
          <p:cNvSpPr txBox="1">
            <a:spLocks noChangeArrowheads="1"/>
          </p:cNvSpPr>
          <p:nvPr/>
        </p:nvSpPr>
        <p:spPr bwMode="auto">
          <a:xfrm>
            <a:off x="8213725" y="22860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B</a:t>
            </a:r>
          </a:p>
        </p:txBody>
      </p:sp>
      <p:sp>
        <p:nvSpPr>
          <p:cNvPr id="114696" name="Text Box 12"/>
          <p:cNvSpPr txBox="1">
            <a:spLocks noChangeArrowheads="1"/>
          </p:cNvSpPr>
          <p:nvPr/>
        </p:nvSpPr>
        <p:spPr bwMode="auto">
          <a:xfrm>
            <a:off x="6705600" y="43434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alibri" pitchFamily="34" charset="0"/>
              </a:rPr>
              <a:t>A</a:t>
            </a:r>
          </a:p>
        </p:txBody>
      </p:sp>
      <p:sp>
        <p:nvSpPr>
          <p:cNvPr id="114697" name="Freeform 13"/>
          <p:cNvSpPr>
            <a:spLocks/>
          </p:cNvSpPr>
          <p:nvPr/>
        </p:nvSpPr>
        <p:spPr bwMode="auto">
          <a:xfrm>
            <a:off x="6477000" y="2743200"/>
            <a:ext cx="1752600" cy="1600200"/>
          </a:xfrm>
          <a:custGeom>
            <a:avLst/>
            <a:gdLst>
              <a:gd name="T0" fmla="*/ 2147483647 w 1104"/>
              <a:gd name="T1" fmla="*/ 2147483647 h 1008"/>
              <a:gd name="T2" fmla="*/ 0 w 1104"/>
              <a:gd name="T3" fmla="*/ 2147483647 h 1008"/>
              <a:gd name="T4" fmla="*/ 2147483647 w 1104"/>
              <a:gd name="T5" fmla="*/ 2147483647 h 1008"/>
              <a:gd name="T6" fmla="*/ 2147483647 w 1104"/>
              <a:gd name="T7" fmla="*/ 2147483647 h 1008"/>
              <a:gd name="T8" fmla="*/ 2147483647 w 1104"/>
              <a:gd name="T9" fmla="*/ 2147483647 h 1008"/>
              <a:gd name="T10" fmla="*/ 2147483647 w 1104"/>
              <a:gd name="T11" fmla="*/ 2147483647 h 1008"/>
              <a:gd name="T12" fmla="*/ 2147483647 w 1104"/>
              <a:gd name="T13" fmla="*/ 2147483647 h 1008"/>
              <a:gd name="T14" fmla="*/ 2147483647 w 1104"/>
              <a:gd name="T15" fmla="*/ 0 h 10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104"/>
              <a:gd name="T25" fmla="*/ 0 h 1008"/>
              <a:gd name="T26" fmla="*/ 1104 w 1104"/>
              <a:gd name="T27" fmla="*/ 1008 h 100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104" h="1008">
                <a:moveTo>
                  <a:pt x="48" y="1008"/>
                </a:moveTo>
                <a:cubicBezTo>
                  <a:pt x="24" y="956"/>
                  <a:pt x="0" y="904"/>
                  <a:pt x="0" y="816"/>
                </a:cubicBezTo>
                <a:cubicBezTo>
                  <a:pt x="0" y="728"/>
                  <a:pt x="0" y="560"/>
                  <a:pt x="48" y="480"/>
                </a:cubicBezTo>
                <a:cubicBezTo>
                  <a:pt x="96" y="400"/>
                  <a:pt x="208" y="360"/>
                  <a:pt x="288" y="336"/>
                </a:cubicBezTo>
                <a:cubicBezTo>
                  <a:pt x="368" y="312"/>
                  <a:pt x="456" y="336"/>
                  <a:pt x="528" y="336"/>
                </a:cubicBezTo>
                <a:cubicBezTo>
                  <a:pt x="600" y="336"/>
                  <a:pt x="648" y="376"/>
                  <a:pt x="720" y="336"/>
                </a:cubicBezTo>
                <a:cubicBezTo>
                  <a:pt x="792" y="296"/>
                  <a:pt x="896" y="152"/>
                  <a:pt x="960" y="96"/>
                </a:cubicBezTo>
                <a:cubicBezTo>
                  <a:pt x="1024" y="40"/>
                  <a:pt x="1064" y="20"/>
                  <a:pt x="1104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8378" name="Segnaposto numero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C3507E-998A-400D-897F-EA3DE07ACFEC}" type="slidenum">
              <a:rPr lang="it-IT"/>
              <a:pPr>
                <a:defRPr/>
              </a:pPr>
              <a:t>79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102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300" dirty="0" smtClean="0"/>
              <a:t>Dimostriamo che il valore dell’integrale</a:t>
            </a:r>
          </a:p>
          <a:p>
            <a:pPr>
              <a:lnSpc>
                <a:spcPct val="90000"/>
              </a:lnSpc>
            </a:pPr>
            <a:endParaRPr lang="it-IT" sz="2300" dirty="0" smtClean="0"/>
          </a:p>
          <a:p>
            <a:pPr>
              <a:lnSpc>
                <a:spcPct val="90000"/>
              </a:lnSpc>
            </a:pPr>
            <a:endParaRPr lang="it-IT" sz="2300" dirty="0" smtClean="0"/>
          </a:p>
          <a:p>
            <a:pPr>
              <a:lnSpc>
                <a:spcPct val="90000"/>
              </a:lnSpc>
            </a:pPr>
            <a:r>
              <a:rPr lang="it-IT" sz="2300" dirty="0" smtClean="0"/>
              <a:t>è lo stesso per qualunque trasformazione reversibile di estremi A e B</a:t>
            </a:r>
          </a:p>
          <a:p>
            <a:pPr>
              <a:lnSpc>
                <a:spcPct val="90000"/>
              </a:lnSpc>
            </a:pPr>
            <a:r>
              <a:rPr lang="it-IT" sz="2300" dirty="0" smtClean="0"/>
              <a:t>Prendiamo due trasformazioni reversibili tra A e B: </a:t>
            </a:r>
            <a:r>
              <a:rPr lang="it-IT" sz="2300" dirty="0" smtClean="0">
                <a:latin typeface="Edwardian Script ITC" pitchFamily="66" charset="0"/>
              </a:rPr>
              <a:t>C</a:t>
            </a:r>
            <a:r>
              <a:rPr lang="it-IT" sz="2300" baseline="-25000" dirty="0" smtClean="0"/>
              <a:t>1</a:t>
            </a:r>
            <a:r>
              <a:rPr lang="it-IT" sz="2300" dirty="0" smtClean="0"/>
              <a:t> e </a:t>
            </a:r>
            <a:r>
              <a:rPr lang="it-IT" sz="2300" dirty="0" smtClean="0">
                <a:latin typeface="Edwardian Script ITC" pitchFamily="66" charset="0"/>
              </a:rPr>
              <a:t>C</a:t>
            </a:r>
            <a:r>
              <a:rPr lang="it-IT" sz="2300" baseline="-25000" dirty="0" smtClean="0"/>
              <a:t>2</a:t>
            </a:r>
            <a:endParaRPr lang="it-IT" sz="2300" dirty="0" smtClean="0"/>
          </a:p>
          <a:p>
            <a:pPr>
              <a:lnSpc>
                <a:spcPct val="90000"/>
              </a:lnSpc>
            </a:pPr>
            <a:r>
              <a:rPr lang="it-IT" sz="2300" dirty="0" smtClean="0"/>
              <a:t>Siccome </a:t>
            </a:r>
            <a:r>
              <a:rPr lang="it-IT" sz="2300" dirty="0" smtClean="0">
                <a:latin typeface="Edwardian Script ITC" pitchFamily="66" charset="0"/>
              </a:rPr>
              <a:t>C</a:t>
            </a:r>
            <a:r>
              <a:rPr lang="it-IT" sz="2300" baseline="-25000" dirty="0" smtClean="0"/>
              <a:t>2</a:t>
            </a:r>
            <a:r>
              <a:rPr lang="it-IT" sz="2300" dirty="0" smtClean="0"/>
              <a:t> è reversibile, esiste la trasformazione inversa, anch’essa reversibile </a:t>
            </a:r>
            <a:r>
              <a:rPr lang="it-IT" sz="2300" u="sng" dirty="0" smtClean="0">
                <a:latin typeface="Edwardian Script ITC" pitchFamily="66" charset="0"/>
              </a:rPr>
              <a:t>C</a:t>
            </a:r>
            <a:r>
              <a:rPr lang="it-IT" sz="2300" baseline="-25000" dirty="0" smtClean="0"/>
              <a:t>2</a:t>
            </a:r>
          </a:p>
        </p:txBody>
      </p:sp>
      <p:graphicFrame>
        <p:nvGraphicFramePr>
          <p:cNvPr id="46082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9459311"/>
              </p:ext>
            </p:extLst>
          </p:nvPr>
        </p:nvGraphicFramePr>
        <p:xfrm>
          <a:off x="4220369" y="1988840"/>
          <a:ext cx="8445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name="Equazione" r:id="rId3" imgW="368300" imgH="431800" progId="Equation.3">
                  <p:embed/>
                </p:oleObj>
              </mc:Choice>
              <mc:Fallback>
                <p:oleObj name="Equazione" r:id="rId3" imgW="368300" imgH="4318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0369" y="1988840"/>
                        <a:ext cx="84455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085" name="Group 18"/>
          <p:cNvGrpSpPr>
            <a:grpSpLocks/>
          </p:cNvGrpSpPr>
          <p:nvPr/>
        </p:nvGrpSpPr>
        <p:grpSpPr bwMode="auto">
          <a:xfrm>
            <a:off x="5715000" y="2286000"/>
            <a:ext cx="3309938" cy="3048000"/>
            <a:chOff x="3600" y="1440"/>
            <a:chExt cx="2085" cy="1920"/>
          </a:xfrm>
        </p:grpSpPr>
        <p:grpSp>
          <p:nvGrpSpPr>
            <p:cNvPr id="46087" name="Group 4"/>
            <p:cNvGrpSpPr>
              <a:grpSpLocks/>
            </p:cNvGrpSpPr>
            <p:nvPr/>
          </p:nvGrpSpPr>
          <p:grpSpPr bwMode="auto">
            <a:xfrm>
              <a:off x="3600" y="1440"/>
              <a:ext cx="2085" cy="1920"/>
              <a:chOff x="3600" y="960"/>
              <a:chExt cx="2085" cy="1920"/>
            </a:xfrm>
          </p:grpSpPr>
          <p:sp>
            <p:nvSpPr>
              <p:cNvPr id="46096" name="Line 5"/>
              <p:cNvSpPr>
                <a:spLocks noChangeShapeType="1"/>
              </p:cNvSpPr>
              <p:nvPr/>
            </p:nvSpPr>
            <p:spPr bwMode="auto">
              <a:xfrm flipV="1">
                <a:off x="3840" y="1008"/>
                <a:ext cx="0" cy="15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6097" name="Line 6"/>
              <p:cNvSpPr>
                <a:spLocks noChangeShapeType="1"/>
              </p:cNvSpPr>
              <p:nvPr/>
            </p:nvSpPr>
            <p:spPr bwMode="auto">
              <a:xfrm>
                <a:off x="3840" y="2544"/>
                <a:ext cx="17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6098" name="Text Box 7"/>
              <p:cNvSpPr txBox="1">
                <a:spLocks noChangeArrowheads="1"/>
              </p:cNvSpPr>
              <p:nvPr/>
            </p:nvSpPr>
            <p:spPr bwMode="auto">
              <a:xfrm>
                <a:off x="3600" y="960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46099" name="Text Box 8"/>
              <p:cNvSpPr txBox="1">
                <a:spLocks noChangeArrowheads="1"/>
              </p:cNvSpPr>
              <p:nvPr/>
            </p:nvSpPr>
            <p:spPr bwMode="auto">
              <a:xfrm>
                <a:off x="5441" y="259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46088" name="Oval 9"/>
            <p:cNvSpPr>
              <a:spLocks noChangeArrowheads="1"/>
            </p:cNvSpPr>
            <p:nvPr/>
          </p:nvSpPr>
          <p:spPr bwMode="auto">
            <a:xfrm>
              <a:off x="4128" y="2736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46089" name="Oval 10"/>
            <p:cNvSpPr>
              <a:spLocks noChangeArrowheads="1"/>
            </p:cNvSpPr>
            <p:nvPr/>
          </p:nvSpPr>
          <p:spPr bwMode="auto">
            <a:xfrm>
              <a:off x="5184" y="1728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46090" name="Text Box 11"/>
            <p:cNvSpPr txBox="1">
              <a:spLocks noChangeArrowheads="1"/>
            </p:cNvSpPr>
            <p:nvPr/>
          </p:nvSpPr>
          <p:spPr bwMode="auto">
            <a:xfrm>
              <a:off x="5174" y="144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  <p:sp>
          <p:nvSpPr>
            <p:cNvPr id="46091" name="Text Box 12"/>
            <p:cNvSpPr txBox="1">
              <a:spLocks noChangeArrowheads="1"/>
            </p:cNvSpPr>
            <p:nvPr/>
          </p:nvSpPr>
          <p:spPr bwMode="auto">
            <a:xfrm>
              <a:off x="4224" y="2736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46092" name="Freeform 13"/>
            <p:cNvSpPr>
              <a:spLocks/>
            </p:cNvSpPr>
            <p:nvPr/>
          </p:nvSpPr>
          <p:spPr bwMode="auto">
            <a:xfrm>
              <a:off x="4080" y="1728"/>
              <a:ext cx="1104" cy="1008"/>
            </a:xfrm>
            <a:custGeom>
              <a:avLst/>
              <a:gdLst>
                <a:gd name="T0" fmla="*/ 48 w 1104"/>
                <a:gd name="T1" fmla="*/ 1008 h 1008"/>
                <a:gd name="T2" fmla="*/ 0 w 1104"/>
                <a:gd name="T3" fmla="*/ 816 h 1008"/>
                <a:gd name="T4" fmla="*/ 48 w 1104"/>
                <a:gd name="T5" fmla="*/ 480 h 1008"/>
                <a:gd name="T6" fmla="*/ 288 w 1104"/>
                <a:gd name="T7" fmla="*/ 336 h 1008"/>
                <a:gd name="T8" fmla="*/ 528 w 1104"/>
                <a:gd name="T9" fmla="*/ 336 h 1008"/>
                <a:gd name="T10" fmla="*/ 720 w 1104"/>
                <a:gd name="T11" fmla="*/ 336 h 1008"/>
                <a:gd name="T12" fmla="*/ 960 w 1104"/>
                <a:gd name="T13" fmla="*/ 96 h 1008"/>
                <a:gd name="T14" fmla="*/ 1104 w 1104"/>
                <a:gd name="T15" fmla="*/ 0 h 10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04"/>
                <a:gd name="T25" fmla="*/ 0 h 1008"/>
                <a:gd name="T26" fmla="*/ 1104 w 1104"/>
                <a:gd name="T27" fmla="*/ 1008 h 10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04" h="1008">
                  <a:moveTo>
                    <a:pt x="48" y="1008"/>
                  </a:moveTo>
                  <a:cubicBezTo>
                    <a:pt x="24" y="956"/>
                    <a:pt x="0" y="904"/>
                    <a:pt x="0" y="816"/>
                  </a:cubicBezTo>
                  <a:cubicBezTo>
                    <a:pt x="0" y="728"/>
                    <a:pt x="0" y="560"/>
                    <a:pt x="48" y="480"/>
                  </a:cubicBezTo>
                  <a:cubicBezTo>
                    <a:pt x="96" y="400"/>
                    <a:pt x="208" y="360"/>
                    <a:pt x="288" y="336"/>
                  </a:cubicBezTo>
                  <a:cubicBezTo>
                    <a:pt x="368" y="312"/>
                    <a:pt x="456" y="336"/>
                    <a:pt x="528" y="336"/>
                  </a:cubicBezTo>
                  <a:cubicBezTo>
                    <a:pt x="600" y="336"/>
                    <a:pt x="648" y="376"/>
                    <a:pt x="720" y="336"/>
                  </a:cubicBezTo>
                  <a:cubicBezTo>
                    <a:pt x="792" y="296"/>
                    <a:pt x="896" y="152"/>
                    <a:pt x="960" y="96"/>
                  </a:cubicBezTo>
                  <a:cubicBezTo>
                    <a:pt x="1024" y="40"/>
                    <a:pt x="1064" y="20"/>
                    <a:pt x="1104" y="0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093" name="Freeform 15"/>
            <p:cNvSpPr>
              <a:spLocks/>
            </p:cNvSpPr>
            <p:nvPr/>
          </p:nvSpPr>
          <p:spPr bwMode="auto">
            <a:xfrm>
              <a:off x="4128" y="1728"/>
              <a:ext cx="1256" cy="1104"/>
            </a:xfrm>
            <a:custGeom>
              <a:avLst/>
              <a:gdLst>
                <a:gd name="T0" fmla="*/ 0 w 1256"/>
                <a:gd name="T1" fmla="*/ 1008 h 1104"/>
                <a:gd name="T2" fmla="*/ 480 w 1256"/>
                <a:gd name="T3" fmla="*/ 960 h 1104"/>
                <a:gd name="T4" fmla="*/ 720 w 1256"/>
                <a:gd name="T5" fmla="*/ 1104 h 1104"/>
                <a:gd name="T6" fmla="*/ 1056 w 1256"/>
                <a:gd name="T7" fmla="*/ 960 h 1104"/>
                <a:gd name="T8" fmla="*/ 1104 w 1256"/>
                <a:gd name="T9" fmla="*/ 672 h 1104"/>
                <a:gd name="T10" fmla="*/ 1248 w 1256"/>
                <a:gd name="T11" fmla="*/ 384 h 1104"/>
                <a:gd name="T12" fmla="*/ 1056 w 1256"/>
                <a:gd name="T13" fmla="*/ 0 h 11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56"/>
                <a:gd name="T22" fmla="*/ 0 h 1104"/>
                <a:gd name="T23" fmla="*/ 1256 w 1256"/>
                <a:gd name="T24" fmla="*/ 1104 h 11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56" h="1104">
                  <a:moveTo>
                    <a:pt x="0" y="1008"/>
                  </a:moveTo>
                  <a:cubicBezTo>
                    <a:pt x="180" y="976"/>
                    <a:pt x="360" y="944"/>
                    <a:pt x="480" y="960"/>
                  </a:cubicBezTo>
                  <a:cubicBezTo>
                    <a:pt x="600" y="976"/>
                    <a:pt x="624" y="1104"/>
                    <a:pt x="720" y="1104"/>
                  </a:cubicBezTo>
                  <a:cubicBezTo>
                    <a:pt x="816" y="1104"/>
                    <a:pt x="992" y="1032"/>
                    <a:pt x="1056" y="960"/>
                  </a:cubicBezTo>
                  <a:cubicBezTo>
                    <a:pt x="1120" y="888"/>
                    <a:pt x="1072" y="768"/>
                    <a:pt x="1104" y="672"/>
                  </a:cubicBezTo>
                  <a:cubicBezTo>
                    <a:pt x="1136" y="576"/>
                    <a:pt x="1256" y="496"/>
                    <a:pt x="1248" y="384"/>
                  </a:cubicBezTo>
                  <a:cubicBezTo>
                    <a:pt x="1240" y="272"/>
                    <a:pt x="1088" y="64"/>
                    <a:pt x="1056" y="0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094" name="Text Box 16"/>
            <p:cNvSpPr txBox="1">
              <a:spLocks noChangeArrowheads="1"/>
            </p:cNvSpPr>
            <p:nvPr/>
          </p:nvSpPr>
          <p:spPr bwMode="auto">
            <a:xfrm>
              <a:off x="4508" y="1776"/>
              <a:ext cx="3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Edwardian Script ITC" pitchFamily="66" charset="0"/>
                </a:rPr>
                <a:t>C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6095" name="Text Box 17"/>
            <p:cNvSpPr txBox="1">
              <a:spLocks noChangeArrowheads="1"/>
            </p:cNvSpPr>
            <p:nvPr/>
          </p:nvSpPr>
          <p:spPr bwMode="auto">
            <a:xfrm>
              <a:off x="4988" y="2736"/>
              <a:ext cx="3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Edwardian Script ITC" pitchFamily="66" charset="0"/>
                </a:rPr>
                <a:t>C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</p:grpSp>
      <p:sp>
        <p:nvSpPr>
          <p:cNvPr id="18438" name="Segnaposto numero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9EFF5C-3656-42C8-B705-CBD3CA1C78D5}" type="slidenum">
              <a:rPr lang="it-IT"/>
              <a:pPr>
                <a:defRPr/>
              </a:pPr>
              <a:t>80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71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102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/>
              <a:t>Consideriamo ora la trasformazione ciclica </a:t>
            </a:r>
            <a:r>
              <a:rPr lang="it-IT" sz="2400" smtClean="0">
                <a:latin typeface="Edwardian Script ITC" pitchFamily="66" charset="0"/>
              </a:rPr>
              <a:t>C</a:t>
            </a:r>
            <a:r>
              <a:rPr lang="it-IT" sz="2400" baseline="-25000" smtClean="0"/>
              <a:t>1</a:t>
            </a:r>
            <a:r>
              <a:rPr lang="it-IT" sz="2400" smtClean="0"/>
              <a:t> U </a:t>
            </a:r>
            <a:r>
              <a:rPr lang="it-IT" sz="2400" u="sng" smtClean="0">
                <a:latin typeface="Edwardian Script ITC" pitchFamily="66" charset="0"/>
              </a:rPr>
              <a:t>C</a:t>
            </a:r>
            <a:r>
              <a:rPr lang="it-IT" sz="2400" baseline="-25000" smtClean="0"/>
              <a:t>2</a:t>
            </a: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Essa è reversibile, poiché è formata da trasformazioni reversibili</a:t>
            </a:r>
          </a:p>
          <a:p>
            <a:pPr>
              <a:lnSpc>
                <a:spcPct val="90000"/>
              </a:lnSpc>
            </a:pPr>
            <a:r>
              <a:rPr lang="it-IT" sz="2400" smtClean="0"/>
              <a:t>Per quanto dimostrato, l’integrale esteso a questo ciclo è zero: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Se ora spezziamo l’integrale, abbiamo:</a:t>
            </a:r>
          </a:p>
        </p:txBody>
      </p:sp>
      <p:grpSp>
        <p:nvGrpSpPr>
          <p:cNvPr id="47110" name="Group 18"/>
          <p:cNvGrpSpPr>
            <a:grpSpLocks/>
          </p:cNvGrpSpPr>
          <p:nvPr/>
        </p:nvGrpSpPr>
        <p:grpSpPr bwMode="auto">
          <a:xfrm>
            <a:off x="5715000" y="2590800"/>
            <a:ext cx="3309938" cy="3048000"/>
            <a:chOff x="3600" y="1440"/>
            <a:chExt cx="2085" cy="1920"/>
          </a:xfrm>
        </p:grpSpPr>
        <p:grpSp>
          <p:nvGrpSpPr>
            <p:cNvPr id="47112" name="Group 4"/>
            <p:cNvGrpSpPr>
              <a:grpSpLocks/>
            </p:cNvGrpSpPr>
            <p:nvPr/>
          </p:nvGrpSpPr>
          <p:grpSpPr bwMode="auto">
            <a:xfrm>
              <a:off x="3600" y="1440"/>
              <a:ext cx="2085" cy="1920"/>
              <a:chOff x="3600" y="960"/>
              <a:chExt cx="2085" cy="1920"/>
            </a:xfrm>
          </p:grpSpPr>
          <p:sp>
            <p:nvSpPr>
              <p:cNvPr id="47121" name="Line 5"/>
              <p:cNvSpPr>
                <a:spLocks noChangeShapeType="1"/>
              </p:cNvSpPr>
              <p:nvPr/>
            </p:nvSpPr>
            <p:spPr bwMode="auto">
              <a:xfrm flipV="1">
                <a:off x="3840" y="1008"/>
                <a:ext cx="0" cy="15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7122" name="Line 6"/>
              <p:cNvSpPr>
                <a:spLocks noChangeShapeType="1"/>
              </p:cNvSpPr>
              <p:nvPr/>
            </p:nvSpPr>
            <p:spPr bwMode="auto">
              <a:xfrm>
                <a:off x="3840" y="2544"/>
                <a:ext cx="17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7123" name="Text Box 7"/>
              <p:cNvSpPr txBox="1">
                <a:spLocks noChangeArrowheads="1"/>
              </p:cNvSpPr>
              <p:nvPr/>
            </p:nvSpPr>
            <p:spPr bwMode="auto">
              <a:xfrm>
                <a:off x="3600" y="960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47124" name="Text Box 8"/>
              <p:cNvSpPr txBox="1">
                <a:spLocks noChangeArrowheads="1"/>
              </p:cNvSpPr>
              <p:nvPr/>
            </p:nvSpPr>
            <p:spPr bwMode="auto">
              <a:xfrm>
                <a:off x="5441" y="259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47113" name="Oval 9"/>
            <p:cNvSpPr>
              <a:spLocks noChangeArrowheads="1"/>
            </p:cNvSpPr>
            <p:nvPr/>
          </p:nvSpPr>
          <p:spPr bwMode="auto">
            <a:xfrm>
              <a:off x="4128" y="2736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47114" name="Oval 10"/>
            <p:cNvSpPr>
              <a:spLocks noChangeArrowheads="1"/>
            </p:cNvSpPr>
            <p:nvPr/>
          </p:nvSpPr>
          <p:spPr bwMode="auto">
            <a:xfrm>
              <a:off x="5184" y="1728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47115" name="Text Box 11"/>
            <p:cNvSpPr txBox="1">
              <a:spLocks noChangeArrowheads="1"/>
            </p:cNvSpPr>
            <p:nvPr/>
          </p:nvSpPr>
          <p:spPr bwMode="auto">
            <a:xfrm>
              <a:off x="5174" y="144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4224" y="2736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47117" name="Freeform 13"/>
            <p:cNvSpPr>
              <a:spLocks/>
            </p:cNvSpPr>
            <p:nvPr/>
          </p:nvSpPr>
          <p:spPr bwMode="auto">
            <a:xfrm>
              <a:off x="4080" y="1728"/>
              <a:ext cx="1104" cy="1008"/>
            </a:xfrm>
            <a:custGeom>
              <a:avLst/>
              <a:gdLst>
                <a:gd name="T0" fmla="*/ 48 w 1104"/>
                <a:gd name="T1" fmla="*/ 1008 h 1008"/>
                <a:gd name="T2" fmla="*/ 0 w 1104"/>
                <a:gd name="T3" fmla="*/ 816 h 1008"/>
                <a:gd name="T4" fmla="*/ 48 w 1104"/>
                <a:gd name="T5" fmla="*/ 480 h 1008"/>
                <a:gd name="T6" fmla="*/ 288 w 1104"/>
                <a:gd name="T7" fmla="*/ 336 h 1008"/>
                <a:gd name="T8" fmla="*/ 528 w 1104"/>
                <a:gd name="T9" fmla="*/ 336 h 1008"/>
                <a:gd name="T10" fmla="*/ 720 w 1104"/>
                <a:gd name="T11" fmla="*/ 336 h 1008"/>
                <a:gd name="T12" fmla="*/ 960 w 1104"/>
                <a:gd name="T13" fmla="*/ 96 h 1008"/>
                <a:gd name="T14" fmla="*/ 1104 w 1104"/>
                <a:gd name="T15" fmla="*/ 0 h 10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04"/>
                <a:gd name="T25" fmla="*/ 0 h 1008"/>
                <a:gd name="T26" fmla="*/ 1104 w 1104"/>
                <a:gd name="T27" fmla="*/ 1008 h 10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04" h="1008">
                  <a:moveTo>
                    <a:pt x="48" y="1008"/>
                  </a:moveTo>
                  <a:cubicBezTo>
                    <a:pt x="24" y="956"/>
                    <a:pt x="0" y="904"/>
                    <a:pt x="0" y="816"/>
                  </a:cubicBezTo>
                  <a:cubicBezTo>
                    <a:pt x="0" y="728"/>
                    <a:pt x="0" y="560"/>
                    <a:pt x="48" y="480"/>
                  </a:cubicBezTo>
                  <a:cubicBezTo>
                    <a:pt x="96" y="400"/>
                    <a:pt x="208" y="360"/>
                    <a:pt x="288" y="336"/>
                  </a:cubicBezTo>
                  <a:cubicBezTo>
                    <a:pt x="368" y="312"/>
                    <a:pt x="456" y="336"/>
                    <a:pt x="528" y="336"/>
                  </a:cubicBezTo>
                  <a:cubicBezTo>
                    <a:pt x="600" y="336"/>
                    <a:pt x="648" y="376"/>
                    <a:pt x="720" y="336"/>
                  </a:cubicBezTo>
                  <a:cubicBezTo>
                    <a:pt x="792" y="296"/>
                    <a:pt x="896" y="152"/>
                    <a:pt x="960" y="96"/>
                  </a:cubicBezTo>
                  <a:cubicBezTo>
                    <a:pt x="1024" y="40"/>
                    <a:pt x="1064" y="20"/>
                    <a:pt x="1104" y="0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7118" name="Freeform 15"/>
            <p:cNvSpPr>
              <a:spLocks/>
            </p:cNvSpPr>
            <p:nvPr/>
          </p:nvSpPr>
          <p:spPr bwMode="auto">
            <a:xfrm>
              <a:off x="4128" y="1728"/>
              <a:ext cx="1256" cy="1104"/>
            </a:xfrm>
            <a:custGeom>
              <a:avLst/>
              <a:gdLst>
                <a:gd name="T0" fmla="*/ 0 w 1256"/>
                <a:gd name="T1" fmla="*/ 1008 h 1104"/>
                <a:gd name="T2" fmla="*/ 480 w 1256"/>
                <a:gd name="T3" fmla="*/ 960 h 1104"/>
                <a:gd name="T4" fmla="*/ 720 w 1256"/>
                <a:gd name="T5" fmla="*/ 1104 h 1104"/>
                <a:gd name="T6" fmla="*/ 1056 w 1256"/>
                <a:gd name="T7" fmla="*/ 960 h 1104"/>
                <a:gd name="T8" fmla="*/ 1104 w 1256"/>
                <a:gd name="T9" fmla="*/ 672 h 1104"/>
                <a:gd name="T10" fmla="*/ 1248 w 1256"/>
                <a:gd name="T11" fmla="*/ 384 h 1104"/>
                <a:gd name="T12" fmla="*/ 1056 w 1256"/>
                <a:gd name="T13" fmla="*/ 0 h 11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56"/>
                <a:gd name="T22" fmla="*/ 0 h 1104"/>
                <a:gd name="T23" fmla="*/ 1256 w 1256"/>
                <a:gd name="T24" fmla="*/ 1104 h 11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56" h="1104">
                  <a:moveTo>
                    <a:pt x="0" y="1008"/>
                  </a:moveTo>
                  <a:cubicBezTo>
                    <a:pt x="180" y="976"/>
                    <a:pt x="360" y="944"/>
                    <a:pt x="480" y="960"/>
                  </a:cubicBezTo>
                  <a:cubicBezTo>
                    <a:pt x="600" y="976"/>
                    <a:pt x="624" y="1104"/>
                    <a:pt x="720" y="1104"/>
                  </a:cubicBezTo>
                  <a:cubicBezTo>
                    <a:pt x="816" y="1104"/>
                    <a:pt x="992" y="1032"/>
                    <a:pt x="1056" y="960"/>
                  </a:cubicBezTo>
                  <a:cubicBezTo>
                    <a:pt x="1120" y="888"/>
                    <a:pt x="1072" y="768"/>
                    <a:pt x="1104" y="672"/>
                  </a:cubicBezTo>
                  <a:cubicBezTo>
                    <a:pt x="1136" y="576"/>
                    <a:pt x="1256" y="496"/>
                    <a:pt x="1248" y="384"/>
                  </a:cubicBezTo>
                  <a:cubicBezTo>
                    <a:pt x="1240" y="272"/>
                    <a:pt x="1088" y="64"/>
                    <a:pt x="1056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7119" name="Text Box 16"/>
            <p:cNvSpPr txBox="1">
              <a:spLocks noChangeArrowheads="1"/>
            </p:cNvSpPr>
            <p:nvPr/>
          </p:nvSpPr>
          <p:spPr bwMode="auto">
            <a:xfrm>
              <a:off x="4508" y="1776"/>
              <a:ext cx="3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Edwardian Script ITC" pitchFamily="66" charset="0"/>
                </a:rPr>
                <a:t>C</a:t>
              </a:r>
              <a:r>
                <a:rPr lang="it-IT" baseline="-25000">
                  <a:latin typeface="Calibri" pitchFamily="34" charset="0"/>
                </a:rPr>
                <a:t>1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47120" name="Text Box 17"/>
            <p:cNvSpPr txBox="1">
              <a:spLocks noChangeArrowheads="1"/>
            </p:cNvSpPr>
            <p:nvPr/>
          </p:nvSpPr>
          <p:spPr bwMode="auto">
            <a:xfrm>
              <a:off x="4988" y="2736"/>
              <a:ext cx="3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u="sng">
                  <a:latin typeface="Edwardian Script ITC" pitchFamily="66" charset="0"/>
                </a:rPr>
                <a:t>C</a:t>
              </a:r>
              <a:r>
                <a:rPr lang="it-IT" baseline="-25000">
                  <a:latin typeface="Calibri" pitchFamily="34" charset="0"/>
                </a:rPr>
                <a:t>2</a:t>
              </a:r>
              <a:endParaRPr lang="it-IT">
                <a:latin typeface="Calibri" pitchFamily="34" charset="0"/>
              </a:endParaRPr>
            </a:p>
          </p:txBody>
        </p:sp>
      </p:grpSp>
      <p:graphicFrame>
        <p:nvGraphicFramePr>
          <p:cNvPr id="47106" name="Object 0"/>
          <p:cNvGraphicFramePr>
            <a:graphicFrameLocks noChangeAspect="1"/>
          </p:cNvGraphicFramePr>
          <p:nvPr/>
        </p:nvGraphicFramePr>
        <p:xfrm>
          <a:off x="2451100" y="3786188"/>
          <a:ext cx="1179513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4" name="Equazione" r:id="rId3" imgW="571320" imgH="393480" progId="Equation.3">
                  <p:embed/>
                </p:oleObj>
              </mc:Choice>
              <mc:Fallback>
                <p:oleObj name="Equazione" r:id="rId3" imgW="571320" imgH="39348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1100" y="3786188"/>
                        <a:ext cx="1179513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Object 1"/>
          <p:cNvGraphicFramePr>
            <a:graphicFrameLocks noChangeAspect="1"/>
          </p:cNvGraphicFramePr>
          <p:nvPr/>
        </p:nvGraphicFramePr>
        <p:xfrm>
          <a:off x="869950" y="5561013"/>
          <a:ext cx="74231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5" name="Equazione" r:id="rId5" imgW="3593880" imgH="457200" progId="Equation.3">
                  <p:embed/>
                </p:oleObj>
              </mc:Choice>
              <mc:Fallback>
                <p:oleObj name="Equazione" r:id="rId5" imgW="359388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950" y="5561013"/>
                        <a:ext cx="74231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3" name="Segnaposto numero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5E1C39-704B-4CCC-BAC3-5B91FFA7B2CF}" type="slidenum">
              <a:rPr lang="it-IT"/>
              <a:pPr>
                <a:defRPr/>
              </a:pPr>
              <a:t>81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9248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Ne segue</a:t>
            </a:r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endParaRPr lang="it-IT" sz="2800" smtClean="0"/>
          </a:p>
          <a:p>
            <a:pPr>
              <a:lnSpc>
                <a:spcPct val="90000"/>
              </a:lnSpc>
            </a:pPr>
            <a:r>
              <a:rPr lang="it-IT" sz="2800" smtClean="0"/>
              <a:t>Cioè l’integrale dipende solo dagli stati estremi A e B e non dalla particolare trasformazione reversibile scelta per calcolarlo</a:t>
            </a:r>
          </a:p>
          <a:p>
            <a:pPr>
              <a:lnSpc>
                <a:spcPct val="90000"/>
              </a:lnSpc>
            </a:pPr>
            <a:r>
              <a:rPr lang="it-IT" sz="2800" smtClean="0">
                <a:solidFill>
                  <a:schemeClr val="accent2"/>
                </a:solidFill>
              </a:rPr>
              <a:t>Questo teorema permette di definire una nuova funzione di stato</a:t>
            </a:r>
            <a:endParaRPr lang="it-IT" sz="2400" smtClean="0"/>
          </a:p>
        </p:txBody>
      </p:sp>
      <p:graphicFrame>
        <p:nvGraphicFramePr>
          <p:cNvPr id="48130" name="Object 19"/>
          <p:cNvGraphicFramePr>
            <a:graphicFrameLocks noChangeAspect="1"/>
          </p:cNvGraphicFramePr>
          <p:nvPr/>
        </p:nvGraphicFramePr>
        <p:xfrm>
          <a:off x="2754313" y="1905000"/>
          <a:ext cx="2884487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4" name="Equazione" r:id="rId3" imgW="1397000" imgH="431800" progId="Equation.3">
                  <p:embed/>
                </p:oleObj>
              </mc:Choice>
              <mc:Fallback>
                <p:oleObj name="Equazione" r:id="rId3" imgW="1397000" imgH="4318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4313" y="1905000"/>
                        <a:ext cx="2884487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602740-277E-4594-A3F0-DAEAEBFEEFCE}" type="slidenum">
              <a:rPr lang="it-IT"/>
              <a:pPr>
                <a:defRPr/>
              </a:pPr>
              <a:t>82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Entropia</a:t>
            </a: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9248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 smtClean="0"/>
              <a:t>Scelto arbitrariamente uno stato di riferimento O, e preso uno stato A qualsiasi del sistema, </a:t>
            </a:r>
            <a:r>
              <a:rPr lang="it-IT" sz="2400" smtClean="0">
                <a:solidFill>
                  <a:schemeClr val="accent2"/>
                </a:solidFill>
              </a:rPr>
              <a:t>l’integrale</a:t>
            </a:r>
          </a:p>
          <a:p>
            <a:pPr>
              <a:lnSpc>
                <a:spcPct val="90000"/>
              </a:lnSpc>
            </a:pPr>
            <a:endParaRPr lang="it-IT" sz="240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endParaRPr lang="it-IT" sz="240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it-IT" sz="2400" smtClean="0">
                <a:solidFill>
                  <a:schemeClr val="accent2"/>
                </a:solidFill>
              </a:rPr>
              <a:t>    calcolato lungo una qualsiasi trasformazione </a:t>
            </a:r>
            <a:r>
              <a:rPr lang="it-IT" sz="2400" i="1" u="sng" smtClean="0">
                <a:solidFill>
                  <a:schemeClr val="accent2"/>
                </a:solidFill>
              </a:rPr>
              <a:t>reversibile</a:t>
            </a:r>
            <a:r>
              <a:rPr lang="it-IT" sz="2400" smtClean="0">
                <a:solidFill>
                  <a:schemeClr val="accent2"/>
                </a:solidFill>
              </a:rPr>
              <a:t> tra O e A</a:t>
            </a:r>
            <a:r>
              <a:rPr lang="it-IT" sz="2400" smtClean="0"/>
              <a:t>, è una funzione univoca dello stato A, cui si dà il nome di </a:t>
            </a:r>
            <a:r>
              <a:rPr lang="it-IT" sz="2400" i="1" smtClean="0">
                <a:solidFill>
                  <a:schemeClr val="accent2"/>
                </a:solidFill>
              </a:rPr>
              <a:t>entropia</a:t>
            </a:r>
            <a:r>
              <a:rPr lang="it-IT" sz="2400" smtClean="0">
                <a:solidFill>
                  <a:schemeClr val="accent2"/>
                </a:solidFill>
              </a:rPr>
              <a:t> dello stato A</a:t>
            </a: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Se A e B sono due stati del sistema, allora</a:t>
            </a:r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endParaRPr lang="it-IT" sz="2400" smtClean="0"/>
          </a:p>
          <a:p>
            <a:pPr>
              <a:lnSpc>
                <a:spcPct val="90000"/>
              </a:lnSpc>
            </a:pPr>
            <a:r>
              <a:rPr lang="it-IT" sz="2400" smtClean="0"/>
              <a:t>Si dimostra facilmente considerando una trasformazione che passi per lo stato di riferimento O</a:t>
            </a:r>
          </a:p>
        </p:txBody>
      </p:sp>
      <p:graphicFrame>
        <p:nvGraphicFramePr>
          <p:cNvPr id="49154" name="Object 5"/>
          <p:cNvGraphicFramePr>
            <a:graphicFrameLocks noChangeAspect="1"/>
          </p:cNvGraphicFramePr>
          <p:nvPr/>
        </p:nvGraphicFramePr>
        <p:xfrm>
          <a:off x="3352800" y="2286000"/>
          <a:ext cx="1677988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2" name="Equazione" r:id="rId3" imgW="812800" imgH="431800" progId="Equation.3">
                  <p:embed/>
                </p:oleObj>
              </mc:Choice>
              <mc:Fallback>
                <p:oleObj name="Equazione" r:id="rId3" imgW="8128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286000"/>
                        <a:ext cx="1677988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5" name="Object 6"/>
          <p:cNvGraphicFramePr>
            <a:graphicFrameLocks noChangeAspect="1"/>
          </p:cNvGraphicFramePr>
          <p:nvPr/>
        </p:nvGraphicFramePr>
        <p:xfrm>
          <a:off x="3073400" y="4595813"/>
          <a:ext cx="2543175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3" name="Equazione" r:id="rId5" imgW="1231900" imgH="431800" progId="Equation.3">
                  <p:embed/>
                </p:oleObj>
              </mc:Choice>
              <mc:Fallback>
                <p:oleObj name="Equazione" r:id="rId5" imgW="1231900" imgH="431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4595813"/>
                        <a:ext cx="2543175" cy="890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0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81ACED-C74A-4E75-A5AF-C6C698B00F94}" type="slidenum">
              <a:rPr lang="it-IT"/>
              <a:pPr>
                <a:defRPr/>
              </a:pPr>
              <a:t>83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Integrale di Clausius</a:t>
            </a:r>
          </a:p>
        </p:txBody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3000" smtClean="0"/>
              <a:t>L’integrale            può essere definito anche lungo una trasformazione irreversibile, anche se in questo caso </a:t>
            </a:r>
            <a:r>
              <a:rPr lang="it-IT" sz="3000" u="sng" smtClean="0"/>
              <a:t>non</a:t>
            </a:r>
            <a:r>
              <a:rPr lang="it-IT" sz="3000" smtClean="0"/>
              <a:t> rappresenta la differenza di entropia tra gli stati A e B</a:t>
            </a:r>
          </a:p>
          <a:p>
            <a:r>
              <a:rPr lang="it-IT" sz="3000" smtClean="0"/>
              <a:t>Si può anzi dimostrare che in questo caso </a:t>
            </a:r>
          </a:p>
        </p:txBody>
      </p:sp>
      <p:graphicFrame>
        <p:nvGraphicFramePr>
          <p:cNvPr id="5017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387404"/>
              </p:ext>
            </p:extLst>
          </p:nvPr>
        </p:nvGraphicFramePr>
        <p:xfrm>
          <a:off x="2483768" y="1342135"/>
          <a:ext cx="760413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6" name="Equazione" r:id="rId3" imgW="368300" imgH="431800" progId="Equation.3">
                  <p:embed/>
                </p:oleObj>
              </mc:Choice>
              <mc:Fallback>
                <p:oleObj name="Equazione" r:id="rId3" imgW="3683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1342135"/>
                        <a:ext cx="760413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7734675"/>
              </p:ext>
            </p:extLst>
          </p:nvPr>
        </p:nvGraphicFramePr>
        <p:xfrm>
          <a:off x="3131840" y="4437112"/>
          <a:ext cx="2543175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7" name="Equazione" r:id="rId5" imgW="1231900" imgH="431800" progId="Equation.3">
                  <p:embed/>
                </p:oleObj>
              </mc:Choice>
              <mc:Fallback>
                <p:oleObj name="Equazione" r:id="rId5" imgW="12319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4437112"/>
                        <a:ext cx="2543175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0A8F83-3D33-4705-AB59-D4C9C2575F3F}" type="slidenum">
              <a:rPr lang="it-IT"/>
              <a:pPr>
                <a:defRPr/>
              </a:pPr>
              <a:t>84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Integrale di Clausius</a:t>
            </a:r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181600" cy="4114800"/>
          </a:xfrm>
        </p:spPr>
        <p:txBody>
          <a:bodyPr/>
          <a:lstStyle/>
          <a:p>
            <a:r>
              <a:rPr lang="it-IT" sz="2600" smtClean="0"/>
              <a:t>Dimostrazione: consideriamo una trasformazione irreversibile </a:t>
            </a:r>
            <a:r>
              <a:rPr lang="it-IT" sz="2600" smtClean="0">
                <a:latin typeface="Edwardian Script ITC" pitchFamily="66" charset="0"/>
              </a:rPr>
              <a:t>I</a:t>
            </a:r>
            <a:r>
              <a:rPr lang="it-IT" sz="2600" smtClean="0"/>
              <a:t>  tra A e B e una trasformazione reversibile </a:t>
            </a:r>
            <a:r>
              <a:rPr lang="it-IT" sz="2600" smtClean="0">
                <a:latin typeface="Edwardian Script ITC" pitchFamily="66" charset="0"/>
              </a:rPr>
              <a:t>R</a:t>
            </a:r>
            <a:r>
              <a:rPr lang="it-IT" sz="2600" smtClean="0"/>
              <a:t>  tra B e A</a:t>
            </a:r>
          </a:p>
          <a:p>
            <a:r>
              <a:rPr lang="it-IT" sz="2600" smtClean="0"/>
              <a:t>Applicando a questo ciclo la relazione</a:t>
            </a:r>
          </a:p>
          <a:p>
            <a:endParaRPr lang="it-IT" sz="2600" smtClean="0"/>
          </a:p>
          <a:p>
            <a:r>
              <a:rPr lang="it-IT" sz="2600" smtClean="0"/>
              <a:t>otteniamo:</a:t>
            </a:r>
          </a:p>
        </p:txBody>
      </p:sp>
      <p:grpSp>
        <p:nvGrpSpPr>
          <p:cNvPr id="51206" name="Group 21"/>
          <p:cNvGrpSpPr>
            <a:grpSpLocks/>
          </p:cNvGrpSpPr>
          <p:nvPr/>
        </p:nvGrpSpPr>
        <p:grpSpPr bwMode="auto">
          <a:xfrm>
            <a:off x="5715000" y="2590800"/>
            <a:ext cx="3309938" cy="3048000"/>
            <a:chOff x="3600" y="1632"/>
            <a:chExt cx="2085" cy="1920"/>
          </a:xfrm>
        </p:grpSpPr>
        <p:grpSp>
          <p:nvGrpSpPr>
            <p:cNvPr id="51208" name="Group 7"/>
            <p:cNvGrpSpPr>
              <a:grpSpLocks/>
            </p:cNvGrpSpPr>
            <p:nvPr/>
          </p:nvGrpSpPr>
          <p:grpSpPr bwMode="auto">
            <a:xfrm>
              <a:off x="3600" y="1632"/>
              <a:ext cx="2085" cy="1920"/>
              <a:chOff x="3600" y="960"/>
              <a:chExt cx="2085" cy="1920"/>
            </a:xfrm>
          </p:grpSpPr>
          <p:sp>
            <p:nvSpPr>
              <p:cNvPr id="51217" name="Line 8"/>
              <p:cNvSpPr>
                <a:spLocks noChangeShapeType="1"/>
              </p:cNvSpPr>
              <p:nvPr/>
            </p:nvSpPr>
            <p:spPr bwMode="auto">
              <a:xfrm flipV="1">
                <a:off x="3840" y="1008"/>
                <a:ext cx="0" cy="15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1218" name="Line 9"/>
              <p:cNvSpPr>
                <a:spLocks noChangeShapeType="1"/>
              </p:cNvSpPr>
              <p:nvPr/>
            </p:nvSpPr>
            <p:spPr bwMode="auto">
              <a:xfrm>
                <a:off x="3840" y="2544"/>
                <a:ext cx="17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1219" name="Text Box 10"/>
              <p:cNvSpPr txBox="1">
                <a:spLocks noChangeArrowheads="1"/>
              </p:cNvSpPr>
              <p:nvPr/>
            </p:nvSpPr>
            <p:spPr bwMode="auto">
              <a:xfrm>
                <a:off x="3600" y="960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51220" name="Text Box 11"/>
              <p:cNvSpPr txBox="1">
                <a:spLocks noChangeArrowheads="1"/>
              </p:cNvSpPr>
              <p:nvPr/>
            </p:nvSpPr>
            <p:spPr bwMode="auto">
              <a:xfrm>
                <a:off x="5441" y="2592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>
                    <a:latin typeface="Calibri" pitchFamily="34" charset="0"/>
                  </a:rPr>
                  <a:t>V</a:t>
                </a:r>
              </a:p>
            </p:txBody>
          </p:sp>
        </p:grpSp>
        <p:sp>
          <p:nvSpPr>
            <p:cNvPr id="51209" name="Oval 12"/>
            <p:cNvSpPr>
              <a:spLocks noChangeArrowheads="1"/>
            </p:cNvSpPr>
            <p:nvPr/>
          </p:nvSpPr>
          <p:spPr bwMode="auto">
            <a:xfrm>
              <a:off x="4128" y="2928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51210" name="Oval 13"/>
            <p:cNvSpPr>
              <a:spLocks noChangeArrowheads="1"/>
            </p:cNvSpPr>
            <p:nvPr/>
          </p:nvSpPr>
          <p:spPr bwMode="auto">
            <a:xfrm>
              <a:off x="5184" y="1920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51211" name="Text Box 14"/>
            <p:cNvSpPr txBox="1">
              <a:spLocks noChangeArrowheads="1"/>
            </p:cNvSpPr>
            <p:nvPr/>
          </p:nvSpPr>
          <p:spPr bwMode="auto">
            <a:xfrm>
              <a:off x="5174" y="1632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B</a:t>
              </a:r>
            </a:p>
          </p:txBody>
        </p:sp>
        <p:sp>
          <p:nvSpPr>
            <p:cNvPr id="51212" name="Text Box 15"/>
            <p:cNvSpPr txBox="1">
              <a:spLocks noChangeArrowheads="1"/>
            </p:cNvSpPr>
            <p:nvPr/>
          </p:nvSpPr>
          <p:spPr bwMode="auto">
            <a:xfrm>
              <a:off x="4224" y="292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Calibri" pitchFamily="34" charset="0"/>
                </a:rPr>
                <a:t>A</a:t>
              </a:r>
            </a:p>
          </p:txBody>
        </p:sp>
        <p:sp>
          <p:nvSpPr>
            <p:cNvPr id="51213" name="Freeform 17"/>
            <p:cNvSpPr>
              <a:spLocks/>
            </p:cNvSpPr>
            <p:nvPr/>
          </p:nvSpPr>
          <p:spPr bwMode="auto">
            <a:xfrm>
              <a:off x="4128" y="1920"/>
              <a:ext cx="1256" cy="1104"/>
            </a:xfrm>
            <a:custGeom>
              <a:avLst/>
              <a:gdLst>
                <a:gd name="T0" fmla="*/ 0 w 1256"/>
                <a:gd name="T1" fmla="*/ 1008 h 1104"/>
                <a:gd name="T2" fmla="*/ 480 w 1256"/>
                <a:gd name="T3" fmla="*/ 960 h 1104"/>
                <a:gd name="T4" fmla="*/ 720 w 1256"/>
                <a:gd name="T5" fmla="*/ 1104 h 1104"/>
                <a:gd name="T6" fmla="*/ 1056 w 1256"/>
                <a:gd name="T7" fmla="*/ 960 h 1104"/>
                <a:gd name="T8" fmla="*/ 1104 w 1256"/>
                <a:gd name="T9" fmla="*/ 672 h 1104"/>
                <a:gd name="T10" fmla="*/ 1248 w 1256"/>
                <a:gd name="T11" fmla="*/ 384 h 1104"/>
                <a:gd name="T12" fmla="*/ 1056 w 1256"/>
                <a:gd name="T13" fmla="*/ 0 h 11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56"/>
                <a:gd name="T22" fmla="*/ 0 h 1104"/>
                <a:gd name="T23" fmla="*/ 1256 w 1256"/>
                <a:gd name="T24" fmla="*/ 1104 h 11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56" h="1104">
                  <a:moveTo>
                    <a:pt x="0" y="1008"/>
                  </a:moveTo>
                  <a:cubicBezTo>
                    <a:pt x="180" y="976"/>
                    <a:pt x="360" y="944"/>
                    <a:pt x="480" y="960"/>
                  </a:cubicBezTo>
                  <a:cubicBezTo>
                    <a:pt x="600" y="976"/>
                    <a:pt x="624" y="1104"/>
                    <a:pt x="720" y="1104"/>
                  </a:cubicBezTo>
                  <a:cubicBezTo>
                    <a:pt x="816" y="1104"/>
                    <a:pt x="992" y="1032"/>
                    <a:pt x="1056" y="960"/>
                  </a:cubicBezTo>
                  <a:cubicBezTo>
                    <a:pt x="1120" y="888"/>
                    <a:pt x="1072" y="768"/>
                    <a:pt x="1104" y="672"/>
                  </a:cubicBezTo>
                  <a:cubicBezTo>
                    <a:pt x="1136" y="576"/>
                    <a:pt x="1256" y="496"/>
                    <a:pt x="1248" y="384"/>
                  </a:cubicBezTo>
                  <a:cubicBezTo>
                    <a:pt x="1240" y="272"/>
                    <a:pt x="1088" y="64"/>
                    <a:pt x="1056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51214" name="Text Box 18"/>
            <p:cNvSpPr txBox="1">
              <a:spLocks noChangeArrowheads="1"/>
            </p:cNvSpPr>
            <p:nvPr/>
          </p:nvSpPr>
          <p:spPr bwMode="auto">
            <a:xfrm>
              <a:off x="4176" y="1968"/>
              <a:ext cx="23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Edwardian Script ITC" pitchFamily="66" charset="0"/>
                </a:rPr>
                <a:t>I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51215" name="Text Box 19"/>
            <p:cNvSpPr txBox="1">
              <a:spLocks noChangeArrowheads="1"/>
            </p:cNvSpPr>
            <p:nvPr/>
          </p:nvSpPr>
          <p:spPr bwMode="auto">
            <a:xfrm>
              <a:off x="4988" y="292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>
                  <a:latin typeface="Edwardian Script ITC" pitchFamily="66" charset="0"/>
                </a:rPr>
                <a:t>R</a:t>
              </a:r>
              <a:endParaRPr lang="it-IT">
                <a:latin typeface="Calibri" pitchFamily="34" charset="0"/>
              </a:endParaRPr>
            </a:p>
          </p:txBody>
        </p:sp>
        <p:sp>
          <p:nvSpPr>
            <p:cNvPr id="51216" name="Freeform 20"/>
            <p:cNvSpPr>
              <a:spLocks/>
            </p:cNvSpPr>
            <p:nvPr/>
          </p:nvSpPr>
          <p:spPr bwMode="auto">
            <a:xfrm>
              <a:off x="4024" y="1760"/>
              <a:ext cx="1160" cy="1168"/>
            </a:xfrm>
            <a:custGeom>
              <a:avLst/>
              <a:gdLst>
                <a:gd name="T0" fmla="*/ 104 w 1160"/>
                <a:gd name="T1" fmla="*/ 1168 h 1168"/>
                <a:gd name="T2" fmla="*/ 8 w 1160"/>
                <a:gd name="T3" fmla="*/ 736 h 1168"/>
                <a:gd name="T4" fmla="*/ 152 w 1160"/>
                <a:gd name="T5" fmla="*/ 256 h 1168"/>
                <a:gd name="T6" fmla="*/ 680 w 1160"/>
                <a:gd name="T7" fmla="*/ 16 h 1168"/>
                <a:gd name="T8" fmla="*/ 1160 w 1160"/>
                <a:gd name="T9" fmla="*/ 160 h 11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0"/>
                <a:gd name="T16" fmla="*/ 0 h 1168"/>
                <a:gd name="T17" fmla="*/ 1160 w 1160"/>
                <a:gd name="T18" fmla="*/ 1168 h 11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0" h="1168">
                  <a:moveTo>
                    <a:pt x="104" y="1168"/>
                  </a:moveTo>
                  <a:cubicBezTo>
                    <a:pt x="52" y="1028"/>
                    <a:pt x="0" y="888"/>
                    <a:pt x="8" y="736"/>
                  </a:cubicBezTo>
                  <a:cubicBezTo>
                    <a:pt x="16" y="584"/>
                    <a:pt x="40" y="376"/>
                    <a:pt x="152" y="256"/>
                  </a:cubicBezTo>
                  <a:cubicBezTo>
                    <a:pt x="264" y="136"/>
                    <a:pt x="512" y="32"/>
                    <a:pt x="680" y="16"/>
                  </a:cubicBezTo>
                  <a:cubicBezTo>
                    <a:pt x="848" y="0"/>
                    <a:pt x="1080" y="136"/>
                    <a:pt x="1160" y="160"/>
                  </a:cubicBezTo>
                </a:path>
              </a:pathLst>
            </a:custGeom>
            <a:noFill/>
            <a:ln w="76200">
              <a:solidFill>
                <a:srgbClr val="C0C0C0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51202" name="Object 0"/>
          <p:cNvGraphicFramePr>
            <a:graphicFrameLocks noChangeAspect="1"/>
          </p:cNvGraphicFramePr>
          <p:nvPr/>
        </p:nvGraphicFramePr>
        <p:xfrm>
          <a:off x="2997200" y="4546600"/>
          <a:ext cx="1152525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0" name="Equazione" r:id="rId3" imgW="558720" imgH="393480" progId="Equation.3">
                  <p:embed/>
                </p:oleObj>
              </mc:Choice>
              <mc:Fallback>
                <p:oleObj name="Equazione" r:id="rId3" imgW="558720" imgH="39348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7200" y="4546600"/>
                        <a:ext cx="1152525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3" name="Object 1"/>
          <p:cNvGraphicFramePr>
            <a:graphicFrameLocks noChangeAspect="1"/>
          </p:cNvGraphicFramePr>
          <p:nvPr/>
        </p:nvGraphicFramePr>
        <p:xfrm>
          <a:off x="2427288" y="5675313"/>
          <a:ext cx="4113212" cy="94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1" name="Equazione" r:id="rId5" imgW="1993680" imgH="457200" progId="Equation.3">
                  <p:embed/>
                </p:oleObj>
              </mc:Choice>
              <mc:Fallback>
                <p:oleObj name="Equazione" r:id="rId5" imgW="199368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5675313"/>
                        <a:ext cx="4113212" cy="94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9" name="Segnaposto numero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A3D497-3B68-43DC-B643-DF3B374E880F}" type="slidenum">
              <a:rPr lang="it-IT"/>
              <a:pPr>
                <a:defRPr/>
              </a:pPr>
              <a:t>85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Legge dell’aumento dell’entropia</a:t>
            </a:r>
          </a:p>
        </p:txBody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848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600" smtClean="0"/>
              <a:t>Ovvero</a:t>
            </a:r>
          </a:p>
          <a:p>
            <a:pPr>
              <a:lnSpc>
                <a:spcPct val="90000"/>
              </a:lnSpc>
            </a:pPr>
            <a:endParaRPr lang="it-IT" sz="2600" smtClean="0"/>
          </a:p>
          <a:p>
            <a:pPr>
              <a:lnSpc>
                <a:spcPct val="90000"/>
              </a:lnSpc>
            </a:pPr>
            <a:r>
              <a:rPr lang="it-IT" sz="2600" smtClean="0"/>
              <a:t>Ma il primo membro non è altro che la differenza di entropia tra A e B, c.d.d.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Per un sistema isolato questo teorema assume una forma molto importante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In questo caso </a:t>
            </a:r>
            <a:r>
              <a:rPr lang="it-IT" sz="2900" i="1" smtClean="0">
                <a:latin typeface="Symbol" pitchFamily="18" charset="2"/>
                <a:sym typeface="Symbol" pitchFamily="18" charset="2"/>
              </a:rPr>
              <a:t></a:t>
            </a:r>
            <a:r>
              <a:rPr lang="it-IT" sz="2900" i="1" smtClean="0"/>
              <a:t>Q</a:t>
            </a:r>
            <a:r>
              <a:rPr lang="it-IT" sz="2600" i="1" smtClean="0"/>
              <a:t>=0</a:t>
            </a:r>
            <a:r>
              <a:rPr lang="it-IT" sz="2600" smtClean="0"/>
              <a:t> e quindi</a:t>
            </a:r>
          </a:p>
          <a:p>
            <a:pPr>
              <a:lnSpc>
                <a:spcPct val="90000"/>
              </a:lnSpc>
            </a:pPr>
            <a:r>
              <a:rPr lang="it-IT" sz="2600" smtClean="0"/>
              <a:t>Per una trasformazione reale di un sistema isolato, </a:t>
            </a:r>
            <a:r>
              <a:rPr lang="it-IT" sz="2600" i="1" smtClean="0">
                <a:solidFill>
                  <a:schemeClr val="accent2"/>
                </a:solidFill>
              </a:rPr>
              <a:t>l’entropia dello stato finale è sempre maggiore o tutt’al più uguale a quella dello stato iniziale</a:t>
            </a:r>
          </a:p>
        </p:txBody>
      </p:sp>
      <p:graphicFrame>
        <p:nvGraphicFramePr>
          <p:cNvPr id="52226" name="Object 19"/>
          <p:cNvGraphicFramePr>
            <a:graphicFrameLocks noChangeAspect="1"/>
          </p:cNvGraphicFramePr>
          <p:nvPr/>
        </p:nvGraphicFramePr>
        <p:xfrm>
          <a:off x="2789238" y="1981200"/>
          <a:ext cx="2697162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4" name="Equazione" r:id="rId3" imgW="1308100" imgH="419100" progId="Equation.3">
                  <p:embed/>
                </p:oleObj>
              </mc:Choice>
              <mc:Fallback>
                <p:oleObj name="Equazione" r:id="rId3" imgW="1308100" imgH="4191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9238" y="1981200"/>
                        <a:ext cx="2697162" cy="865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7" name="Object 20"/>
          <p:cNvGraphicFramePr>
            <a:graphicFrameLocks noChangeAspect="1"/>
          </p:cNvGraphicFramePr>
          <p:nvPr/>
        </p:nvGraphicFramePr>
        <p:xfrm>
          <a:off x="5715000" y="4419600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5" name="Equazione" r:id="rId5" imgW="762000" imgH="203200" progId="Equation.3">
                  <p:embed/>
                </p:oleObj>
              </mc:Choice>
              <mc:Fallback>
                <p:oleObj name="Equazione" r:id="rId5" imgW="762000" imgH="2032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4419600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2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2E1D9C-B188-45F7-A89D-8A4ADAB98033}" type="slidenum">
              <a:rPr lang="it-IT"/>
              <a:pPr>
                <a:defRPr/>
              </a:pPr>
              <a:t>86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Altre funzioni di stato</a:t>
            </a:r>
          </a:p>
        </p:txBody>
      </p:sp>
      <p:sp>
        <p:nvSpPr>
          <p:cNvPr id="53254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Si </a:t>
            </a:r>
            <a:r>
              <a:rPr lang="en-US" sz="2400" dirty="0" err="1" smtClean="0"/>
              <a:t>definiscono</a:t>
            </a:r>
            <a:r>
              <a:rPr lang="en-US" sz="2400" dirty="0" smtClean="0"/>
              <a:t> </a:t>
            </a:r>
            <a:r>
              <a:rPr lang="en-US" sz="2400" dirty="0" err="1" smtClean="0"/>
              <a:t>altre</a:t>
            </a:r>
            <a:r>
              <a:rPr lang="en-US" sz="2400" dirty="0" smtClean="0"/>
              <a:t> </a:t>
            </a:r>
            <a:r>
              <a:rPr lang="en-US" sz="2400" dirty="0" err="1" smtClean="0"/>
              <a:t>funzioni</a:t>
            </a:r>
            <a:r>
              <a:rPr lang="en-US" sz="2400" dirty="0" smtClean="0"/>
              <a:t> di </a:t>
            </a:r>
            <a:r>
              <a:rPr lang="en-US" sz="2400" dirty="0" err="1" smtClean="0"/>
              <a:t>stato</a:t>
            </a:r>
            <a:r>
              <a:rPr lang="en-US" sz="2400" dirty="0" smtClean="0"/>
              <a:t>, di largo </a:t>
            </a:r>
            <a:r>
              <a:rPr lang="en-US" sz="2400" dirty="0" err="1" smtClean="0"/>
              <a:t>impiego</a:t>
            </a:r>
            <a:r>
              <a:rPr lang="en-US" sz="2400" dirty="0" smtClean="0"/>
              <a:t> in </a:t>
            </a:r>
            <a:r>
              <a:rPr lang="en-US" sz="2400" dirty="0" err="1" smtClean="0"/>
              <a:t>chimica</a:t>
            </a:r>
            <a:r>
              <a:rPr lang="en-US" sz="2400" dirty="0" smtClean="0"/>
              <a:t>, a </a:t>
            </a:r>
            <a:r>
              <a:rPr lang="en-US" sz="2400" dirty="0" err="1" smtClean="0"/>
              <a:t>partire</a:t>
            </a:r>
            <a:r>
              <a:rPr lang="en-US" sz="2400" dirty="0" smtClean="0"/>
              <a:t> </a:t>
            </a:r>
            <a:r>
              <a:rPr lang="en-US" sz="2400" dirty="0" err="1" smtClean="0"/>
              <a:t>dalle</a:t>
            </a:r>
            <a:r>
              <a:rPr lang="en-US" sz="2400" dirty="0" smtClean="0"/>
              <a:t> due </a:t>
            </a:r>
            <a:r>
              <a:rPr lang="en-US" sz="2400" dirty="0" err="1" smtClean="0"/>
              <a:t>fondamentali</a:t>
            </a:r>
            <a:r>
              <a:rPr lang="en-US" sz="2400" dirty="0" smtClean="0"/>
              <a:t> </a:t>
            </a:r>
            <a:r>
              <a:rPr lang="en-US" sz="2400" i="1" dirty="0" smtClean="0"/>
              <a:t>U</a:t>
            </a:r>
            <a:r>
              <a:rPr lang="en-US" sz="2400" dirty="0" smtClean="0"/>
              <a:t> e </a:t>
            </a:r>
            <a:r>
              <a:rPr lang="en-US" sz="2400" i="1" dirty="0" smtClean="0"/>
              <a:t>S</a:t>
            </a:r>
          </a:p>
          <a:p>
            <a:endParaRPr lang="en-US" sz="2400" dirty="0" smtClean="0"/>
          </a:p>
          <a:p>
            <a:pPr lvl="1"/>
            <a:r>
              <a:rPr lang="en-US" sz="2000" dirty="0" err="1" smtClean="0"/>
              <a:t>Entalpia</a:t>
            </a:r>
            <a:endParaRPr lang="en-US" sz="2000" dirty="0" smtClean="0"/>
          </a:p>
          <a:p>
            <a:pPr lvl="1"/>
            <a:r>
              <a:rPr lang="en-US" sz="2000" dirty="0" err="1" smtClean="0"/>
              <a:t>Energia</a:t>
            </a:r>
            <a:r>
              <a:rPr lang="en-US" sz="2000" dirty="0" smtClean="0"/>
              <a:t> </a:t>
            </a:r>
            <a:r>
              <a:rPr lang="en-US" sz="2000" dirty="0" err="1" smtClean="0"/>
              <a:t>libera</a:t>
            </a:r>
            <a:r>
              <a:rPr lang="en-US" sz="2000" dirty="0" smtClean="0"/>
              <a:t> di Helmholtz</a:t>
            </a:r>
          </a:p>
          <a:p>
            <a:pPr lvl="1"/>
            <a:r>
              <a:rPr lang="en-US" sz="2000" dirty="0" err="1" smtClean="0"/>
              <a:t>Energia</a:t>
            </a:r>
            <a:r>
              <a:rPr lang="en-US" sz="2000" dirty="0" smtClean="0"/>
              <a:t> </a:t>
            </a:r>
            <a:r>
              <a:rPr lang="en-US" sz="2000" dirty="0" err="1" smtClean="0"/>
              <a:t>libera</a:t>
            </a:r>
            <a:r>
              <a:rPr lang="en-US" sz="2000" dirty="0" smtClean="0"/>
              <a:t> di Gibbs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err="1" smtClean="0"/>
              <a:t>L’entalpia</a:t>
            </a:r>
            <a:r>
              <a:rPr lang="en-US" sz="2400" dirty="0" smtClean="0"/>
              <a:t> </a:t>
            </a:r>
            <a:r>
              <a:rPr lang="en-US" sz="2400" dirty="0" err="1" smtClean="0"/>
              <a:t>viene</a:t>
            </a:r>
            <a:r>
              <a:rPr lang="en-US" sz="2400" dirty="0" smtClean="0"/>
              <a:t> </a:t>
            </a:r>
            <a:r>
              <a:rPr lang="en-US" sz="2400" dirty="0" err="1" smtClean="0"/>
              <a:t>usata</a:t>
            </a:r>
            <a:r>
              <a:rPr lang="en-US" sz="2400" dirty="0" smtClean="0"/>
              <a:t> in </a:t>
            </a:r>
            <a:r>
              <a:rPr lang="en-US" sz="2400" dirty="0" err="1" smtClean="0"/>
              <a:t>trasformazioni</a:t>
            </a:r>
            <a:r>
              <a:rPr lang="en-US" sz="2400" dirty="0" smtClean="0"/>
              <a:t> a volume </a:t>
            </a:r>
            <a:r>
              <a:rPr lang="en-US" sz="2400" dirty="0" err="1" smtClean="0"/>
              <a:t>costante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err="1" smtClean="0"/>
              <a:t>L’energia</a:t>
            </a:r>
            <a:r>
              <a:rPr lang="en-US" sz="2400" dirty="0" smtClean="0"/>
              <a:t> di Gibbs in </a:t>
            </a:r>
            <a:r>
              <a:rPr lang="en-US" sz="2400" dirty="0" err="1" smtClean="0"/>
              <a:t>quelle</a:t>
            </a:r>
            <a:r>
              <a:rPr lang="en-US" sz="2400" dirty="0" smtClean="0"/>
              <a:t> a </a:t>
            </a:r>
            <a:r>
              <a:rPr lang="en-US" sz="2400" dirty="0" err="1" smtClean="0"/>
              <a:t>pressione</a:t>
            </a:r>
            <a:r>
              <a:rPr lang="en-US" sz="2400" dirty="0" smtClean="0"/>
              <a:t> e </a:t>
            </a:r>
            <a:r>
              <a:rPr lang="en-US" sz="2400" dirty="0" err="1" smtClean="0"/>
              <a:t>temperatura</a:t>
            </a:r>
            <a:r>
              <a:rPr lang="en-US" sz="2400" dirty="0" smtClean="0"/>
              <a:t> </a:t>
            </a:r>
            <a:r>
              <a:rPr lang="en-US" sz="2400" dirty="0" err="1" smtClean="0"/>
              <a:t>costanti</a:t>
            </a:r>
            <a:endParaRPr lang="en-US" sz="2400" dirty="0" smtClean="0"/>
          </a:p>
        </p:txBody>
      </p:sp>
      <p:graphicFrame>
        <p:nvGraphicFramePr>
          <p:cNvPr id="53250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27214"/>
              </p:ext>
            </p:extLst>
          </p:nvPr>
        </p:nvGraphicFramePr>
        <p:xfrm>
          <a:off x="2557739" y="2636912"/>
          <a:ext cx="198437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2" name="Equazione" r:id="rId3" imgW="990360" imgH="241200" progId="Equation.3">
                  <p:embed/>
                </p:oleObj>
              </mc:Choice>
              <mc:Fallback>
                <p:oleObj name="Equazione" r:id="rId3" imgW="990360" imgH="2412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7739" y="2636912"/>
                        <a:ext cx="1984375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88979"/>
              </p:ext>
            </p:extLst>
          </p:nvPr>
        </p:nvGraphicFramePr>
        <p:xfrm>
          <a:off x="4860032" y="3098006"/>
          <a:ext cx="180657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3" name="Equazione" r:id="rId5" imgW="901440" imgH="203040" progId="Equation.3">
                  <p:embed/>
                </p:oleObj>
              </mc:Choice>
              <mc:Fallback>
                <p:oleObj name="Equazione" r:id="rId5" imgW="901440" imgH="2030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3098006"/>
                        <a:ext cx="1806575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1099863"/>
              </p:ext>
            </p:extLst>
          </p:nvPr>
        </p:nvGraphicFramePr>
        <p:xfrm>
          <a:off x="4067944" y="3621087"/>
          <a:ext cx="2671763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4" name="Equazione" r:id="rId7" imgW="1333440" imgH="241200" progId="Equation.3">
                  <p:embed/>
                </p:oleObj>
              </mc:Choice>
              <mc:Fallback>
                <p:oleObj name="Equazione" r:id="rId7" imgW="1333440" imgH="241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3621087"/>
                        <a:ext cx="2671763" cy="484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B8541-7939-483C-989C-906A358155AA}" type="slidenum">
              <a:rPr lang="it-IT"/>
              <a:pPr>
                <a:defRPr/>
              </a:pPr>
              <a:t>87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ideale</a:t>
            </a:r>
          </a:p>
        </p:txBody>
      </p:sp>
      <p:sp>
        <p:nvSpPr>
          <p:cNvPr id="54276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3525838" cy="4114800"/>
          </a:xfrm>
        </p:spPr>
        <p:txBody>
          <a:bodyPr/>
          <a:lstStyle/>
          <a:p>
            <a:r>
              <a:rPr lang="en-US" sz="2000" smtClean="0"/>
              <a:t>Calcolare la variazione di entropia nell’espansione libera di un gas ideale</a:t>
            </a:r>
          </a:p>
          <a:p>
            <a:r>
              <a:rPr lang="en-US" sz="2000" smtClean="0"/>
              <a:t>Siano I e F gli stati iniziale e finale, la trasformazione irreversibile e` indicata con la linea tratteggiata</a:t>
            </a:r>
          </a:p>
          <a:p>
            <a:r>
              <a:rPr lang="en-US" sz="2000" smtClean="0"/>
              <a:t>Sperimentalmente e` noto che le temperature iniziale e finale sono uguali e che l’energia interna non varia</a:t>
            </a:r>
          </a:p>
          <a:p>
            <a:endParaRPr lang="en-US" sz="2000" smtClean="0"/>
          </a:p>
        </p:txBody>
      </p:sp>
      <p:sp>
        <p:nvSpPr>
          <p:cNvPr id="26629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804183-81BB-4364-A97C-3E1C10E62008}" type="slidenum">
              <a:rPr lang="it-IT"/>
              <a:pPr>
                <a:defRPr/>
              </a:pPr>
              <a:t>88</a:t>
            </a:fld>
            <a:endParaRPr lang="it-IT"/>
          </a:p>
        </p:txBody>
      </p:sp>
      <p:grpSp>
        <p:nvGrpSpPr>
          <p:cNvPr id="54278" name="Gruppo 17"/>
          <p:cNvGrpSpPr>
            <a:grpSpLocks/>
          </p:cNvGrpSpPr>
          <p:nvPr/>
        </p:nvGrpSpPr>
        <p:grpSpPr bwMode="auto">
          <a:xfrm>
            <a:off x="4787900" y="1989138"/>
            <a:ext cx="4059238" cy="3624262"/>
            <a:chOff x="4788024" y="1989634"/>
            <a:chExt cx="4059083" cy="3624460"/>
          </a:xfrm>
        </p:grpSpPr>
        <p:cxnSp>
          <p:nvCxnSpPr>
            <p:cNvPr id="54279" name="Connettore 2 5"/>
            <p:cNvCxnSpPr>
              <a:cxnSpLocks noChangeShapeType="1"/>
            </p:cNvCxnSpPr>
            <p:nvPr/>
          </p:nvCxnSpPr>
          <p:spPr bwMode="auto">
            <a:xfrm>
              <a:off x="5364088" y="5013176"/>
              <a:ext cx="3456384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54280" name="Connettore 2 7"/>
            <p:cNvCxnSpPr>
              <a:cxnSpLocks noChangeShapeType="1"/>
            </p:cNvCxnSpPr>
            <p:nvPr/>
          </p:nvCxnSpPr>
          <p:spPr bwMode="auto">
            <a:xfrm rot="5400000" flipH="1" flipV="1">
              <a:off x="3851920" y="3501008"/>
              <a:ext cx="3024336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54281" name="CasellaDiTesto 8"/>
            <p:cNvSpPr txBox="1">
              <a:spLocks noChangeArrowheads="1"/>
            </p:cNvSpPr>
            <p:nvPr/>
          </p:nvSpPr>
          <p:spPr bwMode="auto">
            <a:xfrm>
              <a:off x="4788024" y="2061075"/>
              <a:ext cx="353999" cy="4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Calibri" pitchFamily="34" charset="0"/>
                </a:rPr>
                <a:t>p</a:t>
              </a:r>
            </a:p>
          </p:txBody>
        </p:sp>
        <p:sp>
          <p:nvSpPr>
            <p:cNvPr id="54282" name="CasellaDiTesto 9"/>
            <p:cNvSpPr txBox="1">
              <a:spLocks noChangeArrowheads="1"/>
            </p:cNvSpPr>
            <p:nvPr/>
          </p:nvSpPr>
          <p:spPr bwMode="auto">
            <a:xfrm>
              <a:off x="8459772" y="5156869"/>
              <a:ext cx="387335" cy="4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Calibri" pitchFamily="34" charset="0"/>
                </a:rPr>
                <a:t>V</a:t>
              </a:r>
            </a:p>
          </p:txBody>
        </p:sp>
        <p:sp>
          <p:nvSpPr>
            <p:cNvPr id="12" name="Ovale 11"/>
            <p:cNvSpPr/>
            <p:nvPr/>
          </p:nvSpPr>
          <p:spPr bwMode="auto">
            <a:xfrm>
              <a:off x="5796049" y="2492898"/>
              <a:ext cx="73022" cy="714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3" name="Ovale 12"/>
            <p:cNvSpPr/>
            <p:nvPr/>
          </p:nvSpPr>
          <p:spPr bwMode="auto">
            <a:xfrm>
              <a:off x="8027988" y="4509134"/>
              <a:ext cx="73022" cy="714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4285" name="CasellaDiTesto 25"/>
            <p:cNvSpPr txBox="1">
              <a:spLocks noChangeArrowheads="1"/>
            </p:cNvSpPr>
            <p:nvPr/>
          </p:nvSpPr>
          <p:spPr bwMode="auto">
            <a:xfrm>
              <a:off x="5940505" y="2276987"/>
              <a:ext cx="268277" cy="4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I</a:t>
              </a:r>
            </a:p>
          </p:txBody>
        </p:sp>
        <p:sp>
          <p:nvSpPr>
            <p:cNvPr id="54286" name="CasellaDiTesto 25"/>
            <p:cNvSpPr txBox="1">
              <a:spLocks noChangeArrowheads="1"/>
            </p:cNvSpPr>
            <p:nvPr/>
          </p:nvSpPr>
          <p:spPr bwMode="auto">
            <a:xfrm>
              <a:off x="8172445" y="4148752"/>
              <a:ext cx="369874" cy="4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F</a:t>
              </a:r>
            </a:p>
          </p:txBody>
        </p:sp>
        <p:sp>
          <p:nvSpPr>
            <p:cNvPr id="16" name="Figura a mano libera 15"/>
            <p:cNvSpPr/>
            <p:nvPr/>
          </p:nvSpPr>
          <p:spPr bwMode="auto">
            <a:xfrm>
              <a:off x="5651591" y="2564340"/>
              <a:ext cx="2376397" cy="2160705"/>
            </a:xfrm>
            <a:custGeom>
              <a:avLst/>
              <a:gdLst>
                <a:gd name="connsiteX0" fmla="*/ 161261 w 3127745"/>
                <a:gd name="connsiteY0" fmla="*/ 0 h 2861930"/>
                <a:gd name="connsiteX1" fmla="*/ 12405 w 3127745"/>
                <a:gd name="connsiteY1" fmla="*/ 393404 h 2861930"/>
                <a:gd name="connsiteX2" fmla="*/ 86833 w 3127745"/>
                <a:gd name="connsiteY2" fmla="*/ 935665 h 2861930"/>
                <a:gd name="connsiteX3" fmla="*/ 182526 w 3127745"/>
                <a:gd name="connsiteY3" fmla="*/ 1424763 h 2861930"/>
                <a:gd name="connsiteX4" fmla="*/ 650359 w 3127745"/>
                <a:gd name="connsiteY4" fmla="*/ 1913860 h 2861930"/>
                <a:gd name="connsiteX5" fmla="*/ 1277680 w 3127745"/>
                <a:gd name="connsiteY5" fmla="*/ 2530549 h 2861930"/>
                <a:gd name="connsiteX6" fmla="*/ 2149549 w 3127745"/>
                <a:gd name="connsiteY6" fmla="*/ 2743200 h 2861930"/>
                <a:gd name="connsiteX7" fmla="*/ 2744973 w 3127745"/>
                <a:gd name="connsiteY7" fmla="*/ 2849525 h 2861930"/>
                <a:gd name="connsiteX8" fmla="*/ 3127745 w 3127745"/>
                <a:gd name="connsiteY8" fmla="*/ 2668772 h 28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27745" h="2861930">
                  <a:moveTo>
                    <a:pt x="161261" y="0"/>
                  </a:moveTo>
                  <a:cubicBezTo>
                    <a:pt x="93035" y="118730"/>
                    <a:pt x="24810" y="237460"/>
                    <a:pt x="12405" y="393404"/>
                  </a:cubicBezTo>
                  <a:cubicBezTo>
                    <a:pt x="0" y="549348"/>
                    <a:pt x="58480" y="763772"/>
                    <a:pt x="86833" y="935665"/>
                  </a:cubicBezTo>
                  <a:cubicBezTo>
                    <a:pt x="115187" y="1107558"/>
                    <a:pt x="88605" y="1261731"/>
                    <a:pt x="182526" y="1424763"/>
                  </a:cubicBezTo>
                  <a:cubicBezTo>
                    <a:pt x="276447" y="1587795"/>
                    <a:pt x="467833" y="1729562"/>
                    <a:pt x="650359" y="1913860"/>
                  </a:cubicBezTo>
                  <a:cubicBezTo>
                    <a:pt x="832885" y="2098158"/>
                    <a:pt x="1027815" y="2392326"/>
                    <a:pt x="1277680" y="2530549"/>
                  </a:cubicBezTo>
                  <a:cubicBezTo>
                    <a:pt x="1527545" y="2668772"/>
                    <a:pt x="1905000" y="2690037"/>
                    <a:pt x="2149549" y="2743200"/>
                  </a:cubicBezTo>
                  <a:cubicBezTo>
                    <a:pt x="2394098" y="2796363"/>
                    <a:pt x="2581940" y="2861930"/>
                    <a:pt x="2744973" y="2849525"/>
                  </a:cubicBezTo>
                  <a:cubicBezTo>
                    <a:pt x="2908006" y="2837120"/>
                    <a:pt x="3017875" y="2752946"/>
                    <a:pt x="3127745" y="2668772"/>
                  </a:cubicBezTo>
                </a:path>
              </a:pathLst>
            </a:custGeom>
            <a:ln w="38100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aphicFrame>
        <p:nvGraphicFramePr>
          <p:cNvPr id="54274" name="Object 20"/>
          <p:cNvGraphicFramePr>
            <a:graphicFrameLocks noChangeAspect="1"/>
          </p:cNvGraphicFramePr>
          <p:nvPr/>
        </p:nvGraphicFramePr>
        <p:xfrm>
          <a:off x="1547813" y="5661025"/>
          <a:ext cx="2881312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Equazione" r:id="rId3" imgW="1765080" imgH="241200" progId="Equation.3">
                  <p:embed/>
                </p:oleObj>
              </mc:Choice>
              <mc:Fallback>
                <p:oleObj name="Equazione" r:id="rId3" imgW="1765080" imgH="2412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5661025"/>
                        <a:ext cx="2881312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3525838" cy="4114800"/>
          </a:xfrm>
        </p:spPr>
        <p:txBody>
          <a:bodyPr/>
          <a:lstStyle/>
          <a:p>
            <a:r>
              <a:rPr lang="en-US" sz="2000" smtClean="0"/>
              <a:t>Per il calcolo dell’entropia e` necessario trovare una trasformazione reversibile che congiunga i due stati I e F</a:t>
            </a:r>
          </a:p>
          <a:p>
            <a:r>
              <a:rPr lang="en-US" sz="2000" smtClean="0"/>
              <a:t>La trasformazione piu` naturale e` l’isoterma che congiunge I a F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L’ultima uguaglianza deriva dal 1</a:t>
            </a:r>
            <a:r>
              <a:rPr lang="en-US" sz="2000" baseline="30000" smtClean="0"/>
              <a:t>o</a:t>
            </a:r>
            <a:r>
              <a:rPr lang="en-US" sz="2000" smtClean="0"/>
              <a:t> principio e da </a:t>
            </a:r>
            <a:r>
              <a:rPr lang="en-US" sz="2000" i="1" smtClean="0"/>
              <a:t>dU=0</a:t>
            </a:r>
            <a:r>
              <a:rPr lang="en-US" sz="2000" smtClean="0"/>
              <a:t> </a:t>
            </a:r>
          </a:p>
        </p:txBody>
      </p:sp>
      <p:sp>
        <p:nvSpPr>
          <p:cNvPr id="27652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15141-98E7-4B0D-BEBC-ECA03D610C30}" type="slidenum">
              <a:rPr lang="it-IT"/>
              <a:pPr>
                <a:defRPr/>
              </a:pPr>
              <a:t>89</a:t>
            </a:fld>
            <a:endParaRPr lang="it-IT"/>
          </a:p>
        </p:txBody>
      </p:sp>
      <p:graphicFrame>
        <p:nvGraphicFramePr>
          <p:cNvPr id="55298" name="Object 20"/>
          <p:cNvGraphicFramePr>
            <a:graphicFrameLocks noChangeAspect="1"/>
          </p:cNvGraphicFramePr>
          <p:nvPr/>
        </p:nvGraphicFramePr>
        <p:xfrm>
          <a:off x="1279525" y="4508500"/>
          <a:ext cx="296227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2" name="Equazione" r:id="rId3" imgW="1815840" imgH="520560" progId="Equation.3">
                  <p:embed/>
                </p:oleObj>
              </mc:Choice>
              <mc:Fallback>
                <p:oleObj name="Equazione" r:id="rId3" imgW="1815840" imgH="52056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9525" y="4508500"/>
                        <a:ext cx="296227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301" name="Gruppo 28"/>
          <p:cNvGrpSpPr>
            <a:grpSpLocks/>
          </p:cNvGrpSpPr>
          <p:nvPr/>
        </p:nvGrpSpPr>
        <p:grpSpPr bwMode="auto">
          <a:xfrm>
            <a:off x="4787900" y="1989138"/>
            <a:ext cx="4059238" cy="3624262"/>
            <a:chOff x="4788024" y="1989634"/>
            <a:chExt cx="4059083" cy="3624460"/>
          </a:xfrm>
        </p:grpSpPr>
        <p:grpSp>
          <p:nvGrpSpPr>
            <p:cNvPr id="55303" name="Gruppo 15"/>
            <p:cNvGrpSpPr>
              <a:grpSpLocks/>
            </p:cNvGrpSpPr>
            <p:nvPr/>
          </p:nvGrpSpPr>
          <p:grpSpPr bwMode="auto">
            <a:xfrm>
              <a:off x="4788024" y="1989634"/>
              <a:ext cx="4059083" cy="3624460"/>
              <a:chOff x="4788024" y="1989634"/>
              <a:chExt cx="4059083" cy="3624460"/>
            </a:xfrm>
          </p:grpSpPr>
          <p:cxnSp>
            <p:nvCxnSpPr>
              <p:cNvPr id="55305" name="Connettore 2 31"/>
              <p:cNvCxnSpPr>
                <a:cxnSpLocks noChangeShapeType="1"/>
              </p:cNvCxnSpPr>
              <p:nvPr/>
            </p:nvCxnSpPr>
            <p:spPr bwMode="auto">
              <a:xfrm>
                <a:off x="5364088" y="5013176"/>
                <a:ext cx="3456384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55306" name="Connettore 2 32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851920" y="3501008"/>
                <a:ext cx="3024336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55307" name="CasellaDiTesto 33"/>
              <p:cNvSpPr txBox="1">
                <a:spLocks noChangeArrowheads="1"/>
              </p:cNvSpPr>
              <p:nvPr/>
            </p:nvSpPr>
            <p:spPr bwMode="auto">
              <a:xfrm>
                <a:off x="4788024" y="2061075"/>
                <a:ext cx="353999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55308" name="CasellaDiTesto 34"/>
              <p:cNvSpPr txBox="1">
                <a:spLocks noChangeArrowheads="1"/>
              </p:cNvSpPr>
              <p:nvPr/>
            </p:nvSpPr>
            <p:spPr bwMode="auto">
              <a:xfrm>
                <a:off x="8459772" y="5156869"/>
                <a:ext cx="387335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V</a:t>
                </a:r>
              </a:p>
            </p:txBody>
          </p:sp>
          <p:sp>
            <p:nvSpPr>
              <p:cNvPr id="55309" name="Figura a mano libera 35"/>
              <p:cNvSpPr>
                <a:spLocks/>
              </p:cNvSpPr>
              <p:nvPr/>
            </p:nvSpPr>
            <p:spPr bwMode="auto">
              <a:xfrm>
                <a:off x="5724128" y="2132856"/>
                <a:ext cx="2855934" cy="2517732"/>
              </a:xfrm>
              <a:custGeom>
                <a:avLst/>
                <a:gdLst>
                  <a:gd name="T0" fmla="*/ 0 w 2855934"/>
                  <a:gd name="T1" fmla="*/ 0 h 2517732"/>
                  <a:gd name="T2" fmla="*/ 250520 w 2855934"/>
                  <a:gd name="T3" fmla="*/ 764088 h 2517732"/>
                  <a:gd name="T4" fmla="*/ 638827 w 2855934"/>
                  <a:gd name="T5" fmla="*/ 1415441 h 2517732"/>
                  <a:gd name="T6" fmla="*/ 1315233 w 2855934"/>
                  <a:gd name="T7" fmla="*/ 1979112 h 2517732"/>
                  <a:gd name="T8" fmla="*/ 2016690 w 2855934"/>
                  <a:gd name="T9" fmla="*/ 2317314 h 2517732"/>
                  <a:gd name="T10" fmla="*/ 2855934 w 2855934"/>
                  <a:gd name="T11" fmla="*/ 2517732 h 25177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855934"/>
                  <a:gd name="T19" fmla="*/ 0 h 2517732"/>
                  <a:gd name="T20" fmla="*/ 2855934 w 2855934"/>
                  <a:gd name="T21" fmla="*/ 2517732 h 251773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855934" h="2517732">
                    <a:moveTo>
                      <a:pt x="0" y="0"/>
                    </a:moveTo>
                    <a:cubicBezTo>
                      <a:pt x="72024" y="264090"/>
                      <a:pt x="144049" y="528181"/>
                      <a:pt x="250520" y="764088"/>
                    </a:cubicBezTo>
                    <a:cubicBezTo>
                      <a:pt x="356991" y="999995"/>
                      <a:pt x="461375" y="1212937"/>
                      <a:pt x="638827" y="1415441"/>
                    </a:cubicBezTo>
                    <a:cubicBezTo>
                      <a:pt x="816279" y="1617945"/>
                      <a:pt x="1085589" y="1828800"/>
                      <a:pt x="1315233" y="1979112"/>
                    </a:cubicBezTo>
                    <a:cubicBezTo>
                      <a:pt x="1544877" y="2129424"/>
                      <a:pt x="1759907" y="2227545"/>
                      <a:pt x="2016690" y="2317315"/>
                    </a:cubicBezTo>
                    <a:cubicBezTo>
                      <a:pt x="2273473" y="2407085"/>
                      <a:pt x="2564703" y="2462408"/>
                      <a:pt x="2855934" y="2517732"/>
                    </a:cubicBez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7" name="Ovale 36"/>
              <p:cNvSpPr/>
              <p:nvPr/>
            </p:nvSpPr>
            <p:spPr bwMode="auto">
              <a:xfrm>
                <a:off x="5796049" y="2492898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8" name="Ovale 37"/>
              <p:cNvSpPr/>
              <p:nvPr/>
            </p:nvSpPr>
            <p:spPr bwMode="auto">
              <a:xfrm>
                <a:off x="8027988" y="4509134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5312" name="CasellaDiTesto 25"/>
              <p:cNvSpPr txBox="1">
                <a:spLocks noChangeArrowheads="1"/>
              </p:cNvSpPr>
              <p:nvPr/>
            </p:nvSpPr>
            <p:spPr bwMode="auto">
              <a:xfrm>
                <a:off x="5940505" y="2276987"/>
                <a:ext cx="268277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I</a:t>
                </a:r>
              </a:p>
            </p:txBody>
          </p:sp>
          <p:sp>
            <p:nvSpPr>
              <p:cNvPr id="55313" name="CasellaDiTesto 25"/>
              <p:cNvSpPr txBox="1">
                <a:spLocks noChangeArrowheads="1"/>
              </p:cNvSpPr>
              <p:nvPr/>
            </p:nvSpPr>
            <p:spPr bwMode="auto">
              <a:xfrm>
                <a:off x="8172445" y="4148752"/>
                <a:ext cx="369874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F</a:t>
                </a:r>
              </a:p>
            </p:txBody>
          </p:sp>
        </p:grpSp>
        <p:cxnSp>
          <p:nvCxnSpPr>
            <p:cNvPr id="55304" name="Connettore 2 30"/>
            <p:cNvCxnSpPr>
              <a:cxnSpLocks noChangeShapeType="1"/>
            </p:cNvCxnSpPr>
            <p:nvPr/>
          </p:nvCxnSpPr>
          <p:spPr bwMode="auto">
            <a:xfrm rot="540000">
              <a:off x="6444208" y="3661035"/>
              <a:ext cx="216024" cy="144016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5530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ideale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3525838" cy="4114800"/>
          </a:xfrm>
        </p:spPr>
        <p:txBody>
          <a:bodyPr/>
          <a:lstStyle/>
          <a:p>
            <a:r>
              <a:rPr lang="en-US" sz="2000" smtClean="0"/>
              <a:t>Per un lavoro di espansione abbiamo quindi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L’ultima uguaglianza deriva dall’eq. di stato del gas ideale</a:t>
            </a:r>
          </a:p>
          <a:p>
            <a:r>
              <a:rPr lang="en-US" sz="2000" smtClean="0"/>
              <a:t>Infine</a:t>
            </a:r>
          </a:p>
        </p:txBody>
      </p:sp>
      <p:sp>
        <p:nvSpPr>
          <p:cNvPr id="28677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3B11E6-AFD3-4B85-83DE-DABD225FA43E}" type="slidenum">
              <a:rPr lang="it-IT"/>
              <a:pPr>
                <a:defRPr/>
              </a:pPr>
              <a:t>90</a:t>
            </a:fld>
            <a:endParaRPr lang="it-IT"/>
          </a:p>
        </p:txBody>
      </p:sp>
      <p:graphicFrame>
        <p:nvGraphicFramePr>
          <p:cNvPr id="56322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732639"/>
              </p:ext>
            </p:extLst>
          </p:nvPr>
        </p:nvGraphicFramePr>
        <p:xfrm>
          <a:off x="987867" y="2629204"/>
          <a:ext cx="3708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0" name="Equazione" r:id="rId3" imgW="2273040" imgH="482400" progId="Equation.3">
                  <p:embed/>
                </p:oleObj>
              </mc:Choice>
              <mc:Fallback>
                <p:oleObj name="Equazione" r:id="rId3" imgW="2273040" imgH="4824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7867" y="2629204"/>
                        <a:ext cx="3708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3" name="Object 3"/>
          <p:cNvGraphicFramePr>
            <a:graphicFrameLocks noChangeAspect="1"/>
          </p:cNvGraphicFramePr>
          <p:nvPr/>
        </p:nvGraphicFramePr>
        <p:xfrm>
          <a:off x="1897063" y="5013325"/>
          <a:ext cx="211137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1" name="Equazione" r:id="rId5" imgW="1295280" imgH="520560" progId="Equation.3">
                  <p:embed/>
                </p:oleObj>
              </mc:Choice>
              <mc:Fallback>
                <p:oleObj name="Equazione" r:id="rId5" imgW="1295280" imgH="5205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7063" y="5013325"/>
                        <a:ext cx="211137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6326" name="Gruppo 18"/>
          <p:cNvGrpSpPr>
            <a:grpSpLocks/>
          </p:cNvGrpSpPr>
          <p:nvPr/>
        </p:nvGrpSpPr>
        <p:grpSpPr bwMode="auto">
          <a:xfrm>
            <a:off x="4787900" y="1989138"/>
            <a:ext cx="4059238" cy="3624262"/>
            <a:chOff x="4788024" y="1989634"/>
            <a:chExt cx="4059083" cy="3624460"/>
          </a:xfrm>
        </p:grpSpPr>
        <p:grpSp>
          <p:nvGrpSpPr>
            <p:cNvPr id="56328" name="Gruppo 15"/>
            <p:cNvGrpSpPr>
              <a:grpSpLocks/>
            </p:cNvGrpSpPr>
            <p:nvPr/>
          </p:nvGrpSpPr>
          <p:grpSpPr bwMode="auto">
            <a:xfrm>
              <a:off x="4788024" y="1989634"/>
              <a:ext cx="4059083" cy="3624460"/>
              <a:chOff x="4788024" y="1989634"/>
              <a:chExt cx="4059083" cy="3624460"/>
            </a:xfrm>
          </p:grpSpPr>
          <p:cxnSp>
            <p:nvCxnSpPr>
              <p:cNvPr id="56330" name="Connettore 2 5"/>
              <p:cNvCxnSpPr>
                <a:cxnSpLocks noChangeShapeType="1"/>
              </p:cNvCxnSpPr>
              <p:nvPr/>
            </p:nvCxnSpPr>
            <p:spPr bwMode="auto">
              <a:xfrm>
                <a:off x="5364088" y="5013176"/>
                <a:ext cx="3456384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56331" name="Connettore 2 7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851920" y="3501008"/>
                <a:ext cx="3024336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56332" name="CasellaDiTesto 8"/>
              <p:cNvSpPr txBox="1">
                <a:spLocks noChangeArrowheads="1"/>
              </p:cNvSpPr>
              <p:nvPr/>
            </p:nvSpPr>
            <p:spPr bwMode="auto">
              <a:xfrm>
                <a:off x="4788024" y="2061075"/>
                <a:ext cx="353999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56333" name="CasellaDiTesto 9"/>
              <p:cNvSpPr txBox="1">
                <a:spLocks noChangeArrowheads="1"/>
              </p:cNvSpPr>
              <p:nvPr/>
            </p:nvSpPr>
            <p:spPr bwMode="auto">
              <a:xfrm>
                <a:off x="8459772" y="5156869"/>
                <a:ext cx="387335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V</a:t>
                </a:r>
              </a:p>
            </p:txBody>
          </p:sp>
          <p:sp>
            <p:nvSpPr>
              <p:cNvPr id="56334" name="Figura a mano libera 10"/>
              <p:cNvSpPr>
                <a:spLocks/>
              </p:cNvSpPr>
              <p:nvPr/>
            </p:nvSpPr>
            <p:spPr bwMode="auto">
              <a:xfrm>
                <a:off x="5724128" y="2132856"/>
                <a:ext cx="2855934" cy="2517732"/>
              </a:xfrm>
              <a:custGeom>
                <a:avLst/>
                <a:gdLst>
                  <a:gd name="T0" fmla="*/ 0 w 2855934"/>
                  <a:gd name="T1" fmla="*/ 0 h 2517732"/>
                  <a:gd name="T2" fmla="*/ 250520 w 2855934"/>
                  <a:gd name="T3" fmla="*/ 764088 h 2517732"/>
                  <a:gd name="T4" fmla="*/ 638827 w 2855934"/>
                  <a:gd name="T5" fmla="*/ 1415441 h 2517732"/>
                  <a:gd name="T6" fmla="*/ 1315233 w 2855934"/>
                  <a:gd name="T7" fmla="*/ 1979112 h 2517732"/>
                  <a:gd name="T8" fmla="*/ 2016690 w 2855934"/>
                  <a:gd name="T9" fmla="*/ 2317314 h 2517732"/>
                  <a:gd name="T10" fmla="*/ 2855934 w 2855934"/>
                  <a:gd name="T11" fmla="*/ 2517732 h 25177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855934"/>
                  <a:gd name="T19" fmla="*/ 0 h 2517732"/>
                  <a:gd name="T20" fmla="*/ 2855934 w 2855934"/>
                  <a:gd name="T21" fmla="*/ 2517732 h 251773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855934" h="2517732">
                    <a:moveTo>
                      <a:pt x="0" y="0"/>
                    </a:moveTo>
                    <a:cubicBezTo>
                      <a:pt x="72024" y="264090"/>
                      <a:pt x="144049" y="528181"/>
                      <a:pt x="250520" y="764088"/>
                    </a:cubicBezTo>
                    <a:cubicBezTo>
                      <a:pt x="356991" y="999995"/>
                      <a:pt x="461375" y="1212937"/>
                      <a:pt x="638827" y="1415441"/>
                    </a:cubicBezTo>
                    <a:cubicBezTo>
                      <a:pt x="816279" y="1617945"/>
                      <a:pt x="1085589" y="1828800"/>
                      <a:pt x="1315233" y="1979112"/>
                    </a:cubicBezTo>
                    <a:cubicBezTo>
                      <a:pt x="1544877" y="2129424"/>
                      <a:pt x="1759907" y="2227545"/>
                      <a:pt x="2016690" y="2317315"/>
                    </a:cubicBezTo>
                    <a:cubicBezTo>
                      <a:pt x="2273473" y="2407085"/>
                      <a:pt x="2564703" y="2462408"/>
                      <a:pt x="2855934" y="2517732"/>
                    </a:cubicBez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2" name="Ovale 11"/>
              <p:cNvSpPr/>
              <p:nvPr/>
            </p:nvSpPr>
            <p:spPr bwMode="auto">
              <a:xfrm>
                <a:off x="5796049" y="2492898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3" name="Ovale 12"/>
              <p:cNvSpPr/>
              <p:nvPr/>
            </p:nvSpPr>
            <p:spPr bwMode="auto">
              <a:xfrm>
                <a:off x="8027988" y="4509134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6337" name="CasellaDiTesto 25"/>
              <p:cNvSpPr txBox="1">
                <a:spLocks noChangeArrowheads="1"/>
              </p:cNvSpPr>
              <p:nvPr/>
            </p:nvSpPr>
            <p:spPr bwMode="auto">
              <a:xfrm>
                <a:off x="5940505" y="2276987"/>
                <a:ext cx="268277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I</a:t>
                </a:r>
              </a:p>
            </p:txBody>
          </p:sp>
          <p:sp>
            <p:nvSpPr>
              <p:cNvPr id="56338" name="CasellaDiTesto 25"/>
              <p:cNvSpPr txBox="1">
                <a:spLocks noChangeArrowheads="1"/>
              </p:cNvSpPr>
              <p:nvPr/>
            </p:nvSpPr>
            <p:spPr bwMode="auto">
              <a:xfrm>
                <a:off x="8172445" y="4148752"/>
                <a:ext cx="369874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F</a:t>
                </a:r>
              </a:p>
            </p:txBody>
          </p:sp>
        </p:grpSp>
        <p:cxnSp>
          <p:nvCxnSpPr>
            <p:cNvPr id="56329" name="Connettore 2 17"/>
            <p:cNvCxnSpPr>
              <a:cxnSpLocks noChangeShapeType="1"/>
            </p:cNvCxnSpPr>
            <p:nvPr/>
          </p:nvCxnSpPr>
          <p:spPr bwMode="auto">
            <a:xfrm rot="540000">
              <a:off x="6444208" y="3661035"/>
              <a:ext cx="216024" cy="144016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5632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ideale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3525838" cy="4114800"/>
          </a:xfrm>
        </p:spPr>
        <p:txBody>
          <a:bodyPr/>
          <a:lstStyle/>
          <a:p>
            <a:r>
              <a:rPr lang="en-US" sz="2000" smtClean="0"/>
              <a:t>Verifichiamo che si ottiene lo stesso risultato su una diversa trasformazione reversibile: un’isocora IM seguita da un’isobara MF</a:t>
            </a:r>
          </a:p>
        </p:txBody>
      </p:sp>
      <p:sp>
        <p:nvSpPr>
          <p:cNvPr id="29701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E6336D-3A3E-4A9F-AE60-98C5691AEB68}" type="slidenum">
              <a:rPr lang="it-IT"/>
              <a:pPr>
                <a:defRPr/>
              </a:pPr>
              <a:t>91</a:t>
            </a:fld>
            <a:endParaRPr lang="it-IT"/>
          </a:p>
        </p:txBody>
      </p:sp>
      <p:grpSp>
        <p:nvGrpSpPr>
          <p:cNvPr id="57350" name="Gruppo 22"/>
          <p:cNvGrpSpPr>
            <a:grpSpLocks/>
          </p:cNvGrpSpPr>
          <p:nvPr/>
        </p:nvGrpSpPr>
        <p:grpSpPr bwMode="auto">
          <a:xfrm>
            <a:off x="4787900" y="1989138"/>
            <a:ext cx="4059238" cy="3624262"/>
            <a:chOff x="4788024" y="1989634"/>
            <a:chExt cx="4059083" cy="3624460"/>
          </a:xfrm>
        </p:grpSpPr>
        <p:grpSp>
          <p:nvGrpSpPr>
            <p:cNvPr id="57352" name="Gruppo 15"/>
            <p:cNvGrpSpPr>
              <a:grpSpLocks/>
            </p:cNvGrpSpPr>
            <p:nvPr/>
          </p:nvGrpSpPr>
          <p:grpSpPr bwMode="auto">
            <a:xfrm>
              <a:off x="4788024" y="1989634"/>
              <a:ext cx="4059083" cy="3624460"/>
              <a:chOff x="4788024" y="1989634"/>
              <a:chExt cx="4059083" cy="3624460"/>
            </a:xfrm>
          </p:grpSpPr>
          <p:cxnSp>
            <p:nvCxnSpPr>
              <p:cNvPr id="57357" name="Connettore 2 5"/>
              <p:cNvCxnSpPr>
                <a:cxnSpLocks noChangeShapeType="1"/>
              </p:cNvCxnSpPr>
              <p:nvPr/>
            </p:nvCxnSpPr>
            <p:spPr bwMode="auto">
              <a:xfrm>
                <a:off x="5364088" y="5013176"/>
                <a:ext cx="3456384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57358" name="Connettore 2 7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851920" y="3501008"/>
                <a:ext cx="3024336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57359" name="CasellaDiTesto 8"/>
              <p:cNvSpPr txBox="1">
                <a:spLocks noChangeArrowheads="1"/>
              </p:cNvSpPr>
              <p:nvPr/>
            </p:nvSpPr>
            <p:spPr bwMode="auto">
              <a:xfrm>
                <a:off x="4788024" y="2061075"/>
                <a:ext cx="353999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57360" name="CasellaDiTesto 9"/>
              <p:cNvSpPr txBox="1">
                <a:spLocks noChangeArrowheads="1"/>
              </p:cNvSpPr>
              <p:nvPr/>
            </p:nvSpPr>
            <p:spPr bwMode="auto">
              <a:xfrm>
                <a:off x="8459772" y="5156869"/>
                <a:ext cx="387335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V</a:t>
                </a:r>
              </a:p>
            </p:txBody>
          </p:sp>
          <p:sp>
            <p:nvSpPr>
              <p:cNvPr id="12" name="Ovale 11"/>
              <p:cNvSpPr/>
              <p:nvPr/>
            </p:nvSpPr>
            <p:spPr bwMode="auto">
              <a:xfrm>
                <a:off x="5796049" y="2492898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3" name="Ovale 12"/>
              <p:cNvSpPr/>
              <p:nvPr/>
            </p:nvSpPr>
            <p:spPr bwMode="auto">
              <a:xfrm>
                <a:off x="8027988" y="4509134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7363" name="CasellaDiTesto 25"/>
              <p:cNvSpPr txBox="1">
                <a:spLocks noChangeArrowheads="1"/>
              </p:cNvSpPr>
              <p:nvPr/>
            </p:nvSpPr>
            <p:spPr bwMode="auto">
              <a:xfrm>
                <a:off x="5940505" y="2276987"/>
                <a:ext cx="268277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I</a:t>
                </a:r>
              </a:p>
            </p:txBody>
          </p:sp>
          <p:sp>
            <p:nvSpPr>
              <p:cNvPr id="57364" name="CasellaDiTesto 25"/>
              <p:cNvSpPr txBox="1">
                <a:spLocks noChangeArrowheads="1"/>
              </p:cNvSpPr>
              <p:nvPr/>
            </p:nvSpPr>
            <p:spPr bwMode="auto">
              <a:xfrm>
                <a:off x="8172445" y="4148752"/>
                <a:ext cx="369874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F</a:t>
                </a:r>
              </a:p>
            </p:txBody>
          </p:sp>
        </p:grpSp>
        <p:cxnSp>
          <p:nvCxnSpPr>
            <p:cNvPr id="57353" name="Connettore 1 17"/>
            <p:cNvCxnSpPr>
              <a:cxnSpLocks noChangeShapeType="1"/>
            </p:cNvCxnSpPr>
            <p:nvPr/>
          </p:nvCxnSpPr>
          <p:spPr bwMode="auto">
            <a:xfrm rot="16200000" flipH="1">
              <a:off x="4824000" y="3492000"/>
              <a:ext cx="2016000" cy="967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arrow" w="med" len="med"/>
            </a:ln>
          </p:spPr>
        </p:cxnSp>
        <p:cxnSp>
          <p:nvCxnSpPr>
            <p:cNvPr id="57354" name="Connettore 1 19"/>
            <p:cNvCxnSpPr>
              <a:cxnSpLocks noChangeShapeType="1"/>
            </p:cNvCxnSpPr>
            <p:nvPr/>
          </p:nvCxnSpPr>
          <p:spPr bwMode="auto">
            <a:xfrm rot="5340000" flipH="1">
              <a:off x="6894000" y="3456000"/>
              <a:ext cx="60976" cy="21600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 type="arrow" w="med" len="med"/>
              <a:tailEnd/>
            </a:ln>
          </p:spPr>
        </p:cxnSp>
        <p:sp>
          <p:nvSpPr>
            <p:cNvPr id="21" name="Ovale 20"/>
            <p:cNvSpPr/>
            <p:nvPr/>
          </p:nvSpPr>
          <p:spPr bwMode="auto">
            <a:xfrm>
              <a:off x="5796049" y="4499608"/>
              <a:ext cx="73022" cy="714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7356" name="CasellaDiTesto 25"/>
            <p:cNvSpPr txBox="1">
              <a:spLocks noChangeArrowheads="1"/>
            </p:cNvSpPr>
            <p:nvPr/>
          </p:nvSpPr>
          <p:spPr bwMode="auto">
            <a:xfrm>
              <a:off x="5364265" y="4407528"/>
              <a:ext cx="438133" cy="4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M</a:t>
              </a:r>
            </a:p>
          </p:txBody>
        </p:sp>
      </p:grpSp>
      <p:graphicFrame>
        <p:nvGraphicFramePr>
          <p:cNvPr id="57346" name="Object 20"/>
          <p:cNvGraphicFramePr>
            <a:graphicFrameLocks noChangeAspect="1"/>
          </p:cNvGraphicFramePr>
          <p:nvPr/>
        </p:nvGraphicFramePr>
        <p:xfrm>
          <a:off x="179388" y="3732213"/>
          <a:ext cx="5095875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4" name="Equazione" r:id="rId3" imgW="3124080" imgH="520560" progId="Equation.3">
                  <p:embed/>
                </p:oleObj>
              </mc:Choice>
              <mc:Fallback>
                <p:oleObj name="Equazione" r:id="rId3" imgW="3124080" imgH="52056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3732213"/>
                        <a:ext cx="5095875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Object 5"/>
          <p:cNvGraphicFramePr>
            <a:graphicFrameLocks noChangeAspect="1"/>
          </p:cNvGraphicFramePr>
          <p:nvPr/>
        </p:nvGraphicFramePr>
        <p:xfrm>
          <a:off x="809625" y="5003800"/>
          <a:ext cx="397827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5" name="Equazione" r:id="rId5" imgW="2438280" imgH="520560" progId="Equation.3">
                  <p:embed/>
                </p:oleObj>
              </mc:Choice>
              <mc:Fallback>
                <p:oleObj name="Equazione" r:id="rId5" imgW="2438280" imgH="5205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625" y="5003800"/>
                        <a:ext cx="397827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ideale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3525838" cy="4114800"/>
          </a:xfrm>
        </p:spPr>
        <p:txBody>
          <a:bodyPr/>
          <a:lstStyle/>
          <a:p>
            <a:r>
              <a:rPr lang="en-US" sz="2000" dirty="0" smtClean="0"/>
              <a:t>Per un </a:t>
            </a:r>
            <a:r>
              <a:rPr lang="en-US" sz="2000" dirty="0" err="1" smtClean="0"/>
              <a:t>lavoro</a:t>
            </a:r>
            <a:r>
              <a:rPr lang="en-US" sz="2000" dirty="0" smtClean="0"/>
              <a:t> di </a:t>
            </a:r>
            <a:r>
              <a:rPr lang="en-US" sz="2000" dirty="0" err="1" smtClean="0"/>
              <a:t>espansione</a:t>
            </a:r>
            <a:r>
              <a:rPr lang="en-US" sz="2000" dirty="0" smtClean="0"/>
              <a:t> </a:t>
            </a:r>
            <a:r>
              <a:rPr lang="en-US" sz="2000" dirty="0" err="1" smtClean="0"/>
              <a:t>abbiamo</a:t>
            </a:r>
            <a:r>
              <a:rPr lang="en-US" sz="2000" dirty="0" smtClean="0"/>
              <a:t> </a:t>
            </a:r>
            <a:r>
              <a:rPr lang="en-US" sz="2000" i="1" dirty="0" err="1" smtClean="0">
                <a:latin typeface="Symbol" pitchFamily="18" charset="2"/>
              </a:rPr>
              <a:t>d</a:t>
            </a:r>
            <a:r>
              <a:rPr lang="en-US" sz="2000" i="1" dirty="0" err="1" smtClean="0"/>
              <a:t>L</a:t>
            </a:r>
            <a:r>
              <a:rPr lang="en-US" sz="2000" i="1" dirty="0" smtClean="0"/>
              <a:t>=</a:t>
            </a:r>
            <a:r>
              <a:rPr lang="en-US" sz="2000" i="1" dirty="0" err="1" smtClean="0"/>
              <a:t>pdV</a:t>
            </a:r>
            <a:endParaRPr lang="en-US" sz="2000" i="1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I </a:t>
            </a:r>
            <a:r>
              <a:rPr lang="en-US" sz="2000" dirty="0" err="1" smtClean="0"/>
              <a:t>primi</a:t>
            </a:r>
            <a:r>
              <a:rPr lang="en-US" sz="2000" dirty="0" smtClean="0"/>
              <a:t> due termini </a:t>
            </a:r>
            <a:r>
              <a:rPr lang="en-US" sz="2000" dirty="0" err="1" smtClean="0"/>
              <a:t>sono</a:t>
            </a:r>
            <a:r>
              <a:rPr lang="en-US" sz="2000" dirty="0" smtClean="0"/>
              <a:t> </a:t>
            </a:r>
            <a:r>
              <a:rPr lang="en-US" sz="2000" dirty="0" err="1" smtClean="0"/>
              <a:t>uguali</a:t>
            </a:r>
            <a:r>
              <a:rPr lang="en-US" sz="2000" dirty="0" smtClean="0"/>
              <a:t> e </a:t>
            </a:r>
            <a:r>
              <a:rPr lang="en-US" sz="2000" dirty="0" err="1" smtClean="0"/>
              <a:t>contrari</a:t>
            </a:r>
            <a:r>
              <a:rPr lang="en-US" sz="2000" dirty="0" smtClean="0"/>
              <a:t>, </a:t>
            </a:r>
            <a:r>
              <a:rPr lang="en-US" sz="2000" dirty="0" err="1" smtClean="0"/>
              <a:t>l’ultimo</a:t>
            </a:r>
            <a:r>
              <a:rPr lang="en-US" sz="2000" dirty="0" smtClean="0"/>
              <a:t> </a:t>
            </a:r>
            <a:r>
              <a:rPr lang="en-US" sz="2000" dirty="0" err="1" smtClean="0"/>
              <a:t>riproduce</a:t>
            </a:r>
            <a:r>
              <a:rPr lang="en-US" sz="2000" dirty="0" smtClean="0"/>
              <a:t> </a:t>
            </a:r>
            <a:r>
              <a:rPr lang="en-US" sz="2000" dirty="0" err="1" smtClean="0"/>
              <a:t>il</a:t>
            </a:r>
            <a:r>
              <a:rPr lang="en-US" sz="2000" dirty="0" smtClean="0"/>
              <a:t> </a:t>
            </a:r>
            <a:r>
              <a:rPr lang="en-US" sz="2000" dirty="0" err="1" smtClean="0"/>
              <a:t>risultato</a:t>
            </a:r>
            <a:r>
              <a:rPr lang="en-US" sz="2000" dirty="0" smtClean="0"/>
              <a:t> </a:t>
            </a:r>
            <a:r>
              <a:rPr lang="en-US" sz="2000" dirty="0" err="1" smtClean="0"/>
              <a:t>ottenuto</a:t>
            </a:r>
            <a:r>
              <a:rPr lang="en-US" sz="2000" dirty="0" smtClean="0"/>
              <a:t> </a:t>
            </a:r>
            <a:r>
              <a:rPr lang="en-US" sz="2000" dirty="0" err="1" smtClean="0"/>
              <a:t>precedentemente</a:t>
            </a:r>
            <a:r>
              <a:rPr lang="en-US" sz="2000" dirty="0" smtClean="0"/>
              <a:t> </a:t>
            </a:r>
          </a:p>
        </p:txBody>
      </p:sp>
      <p:sp>
        <p:nvSpPr>
          <p:cNvPr id="30725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23D0D1-A6A6-487C-810F-BA131B9E5B10}" type="slidenum">
              <a:rPr lang="it-IT"/>
              <a:pPr>
                <a:defRPr/>
              </a:pPr>
              <a:t>92</a:t>
            </a:fld>
            <a:endParaRPr lang="it-IT"/>
          </a:p>
        </p:txBody>
      </p:sp>
      <p:graphicFrame>
        <p:nvGraphicFramePr>
          <p:cNvPr id="58370" name="Object 3"/>
          <p:cNvGraphicFramePr>
            <a:graphicFrameLocks noChangeAspect="1"/>
          </p:cNvGraphicFramePr>
          <p:nvPr/>
        </p:nvGraphicFramePr>
        <p:xfrm>
          <a:off x="4284663" y="5661025"/>
          <a:ext cx="211137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8" name="Equazione" r:id="rId3" imgW="1295280" imgH="520560" progId="Equation.3">
                  <p:embed/>
                </p:oleObj>
              </mc:Choice>
              <mc:Fallback>
                <p:oleObj name="Equazione" r:id="rId3" imgW="1295280" imgH="5205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5661025"/>
                        <a:ext cx="211137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8374" name="Gruppo 22"/>
          <p:cNvGrpSpPr>
            <a:grpSpLocks/>
          </p:cNvGrpSpPr>
          <p:nvPr/>
        </p:nvGrpSpPr>
        <p:grpSpPr bwMode="auto">
          <a:xfrm>
            <a:off x="4787900" y="1989138"/>
            <a:ext cx="4059238" cy="3624262"/>
            <a:chOff x="4788024" y="1989634"/>
            <a:chExt cx="4059083" cy="3624460"/>
          </a:xfrm>
        </p:grpSpPr>
        <p:grpSp>
          <p:nvGrpSpPr>
            <p:cNvPr id="58376" name="Gruppo 15"/>
            <p:cNvGrpSpPr>
              <a:grpSpLocks/>
            </p:cNvGrpSpPr>
            <p:nvPr/>
          </p:nvGrpSpPr>
          <p:grpSpPr bwMode="auto">
            <a:xfrm>
              <a:off x="4788024" y="1989634"/>
              <a:ext cx="4059083" cy="3624460"/>
              <a:chOff x="4788024" y="1989634"/>
              <a:chExt cx="4059083" cy="3624460"/>
            </a:xfrm>
          </p:grpSpPr>
          <p:cxnSp>
            <p:nvCxnSpPr>
              <p:cNvPr id="58381" name="Connettore 2 5"/>
              <p:cNvCxnSpPr>
                <a:cxnSpLocks noChangeShapeType="1"/>
              </p:cNvCxnSpPr>
              <p:nvPr/>
            </p:nvCxnSpPr>
            <p:spPr bwMode="auto">
              <a:xfrm>
                <a:off x="5364088" y="5013176"/>
                <a:ext cx="3456384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58382" name="Connettore 2 7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851920" y="3501008"/>
                <a:ext cx="3024336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58383" name="CasellaDiTesto 8"/>
              <p:cNvSpPr txBox="1">
                <a:spLocks noChangeArrowheads="1"/>
              </p:cNvSpPr>
              <p:nvPr/>
            </p:nvSpPr>
            <p:spPr bwMode="auto">
              <a:xfrm>
                <a:off x="4788024" y="2061075"/>
                <a:ext cx="353999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p</a:t>
                </a:r>
              </a:p>
            </p:txBody>
          </p:sp>
          <p:sp>
            <p:nvSpPr>
              <p:cNvPr id="58384" name="CasellaDiTesto 9"/>
              <p:cNvSpPr txBox="1">
                <a:spLocks noChangeArrowheads="1"/>
              </p:cNvSpPr>
              <p:nvPr/>
            </p:nvSpPr>
            <p:spPr bwMode="auto">
              <a:xfrm>
                <a:off x="8459772" y="5156869"/>
                <a:ext cx="387335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i="1">
                    <a:latin typeface="Calibri" pitchFamily="34" charset="0"/>
                  </a:rPr>
                  <a:t>V</a:t>
                </a:r>
              </a:p>
            </p:txBody>
          </p:sp>
          <p:sp>
            <p:nvSpPr>
              <p:cNvPr id="12" name="Ovale 11"/>
              <p:cNvSpPr/>
              <p:nvPr/>
            </p:nvSpPr>
            <p:spPr bwMode="auto">
              <a:xfrm>
                <a:off x="5796049" y="2492898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3" name="Ovale 12"/>
              <p:cNvSpPr/>
              <p:nvPr/>
            </p:nvSpPr>
            <p:spPr bwMode="auto">
              <a:xfrm>
                <a:off x="8027988" y="4509134"/>
                <a:ext cx="73022" cy="7144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8387" name="CasellaDiTesto 25"/>
              <p:cNvSpPr txBox="1">
                <a:spLocks noChangeArrowheads="1"/>
              </p:cNvSpPr>
              <p:nvPr/>
            </p:nvSpPr>
            <p:spPr bwMode="auto">
              <a:xfrm>
                <a:off x="5940505" y="2276987"/>
                <a:ext cx="268277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I</a:t>
                </a:r>
              </a:p>
            </p:txBody>
          </p:sp>
          <p:sp>
            <p:nvSpPr>
              <p:cNvPr id="58388" name="CasellaDiTesto 25"/>
              <p:cNvSpPr txBox="1">
                <a:spLocks noChangeArrowheads="1"/>
              </p:cNvSpPr>
              <p:nvPr/>
            </p:nvSpPr>
            <p:spPr bwMode="auto">
              <a:xfrm>
                <a:off x="8172445" y="4148752"/>
                <a:ext cx="369874" cy="457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F</a:t>
                </a:r>
              </a:p>
            </p:txBody>
          </p:sp>
        </p:grpSp>
        <p:cxnSp>
          <p:nvCxnSpPr>
            <p:cNvPr id="58377" name="Connettore 1 17"/>
            <p:cNvCxnSpPr>
              <a:cxnSpLocks noChangeShapeType="1"/>
            </p:cNvCxnSpPr>
            <p:nvPr/>
          </p:nvCxnSpPr>
          <p:spPr bwMode="auto">
            <a:xfrm rot="16200000" flipH="1">
              <a:off x="4824000" y="3492000"/>
              <a:ext cx="2016000" cy="967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arrow" w="med" len="med"/>
            </a:ln>
          </p:spPr>
        </p:cxnSp>
        <p:cxnSp>
          <p:nvCxnSpPr>
            <p:cNvPr id="58378" name="Connettore 1 19"/>
            <p:cNvCxnSpPr>
              <a:cxnSpLocks noChangeShapeType="1"/>
            </p:cNvCxnSpPr>
            <p:nvPr/>
          </p:nvCxnSpPr>
          <p:spPr bwMode="auto">
            <a:xfrm rot="5340000" flipH="1">
              <a:off x="6894000" y="3456000"/>
              <a:ext cx="60976" cy="21600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 type="arrow" w="med" len="med"/>
              <a:tailEnd/>
            </a:ln>
          </p:spPr>
        </p:cxnSp>
        <p:sp>
          <p:nvSpPr>
            <p:cNvPr id="21" name="Ovale 20"/>
            <p:cNvSpPr/>
            <p:nvPr/>
          </p:nvSpPr>
          <p:spPr bwMode="auto">
            <a:xfrm>
              <a:off x="5796049" y="4499608"/>
              <a:ext cx="73022" cy="714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8380" name="CasellaDiTesto 25"/>
            <p:cNvSpPr txBox="1">
              <a:spLocks noChangeArrowheads="1"/>
            </p:cNvSpPr>
            <p:nvPr/>
          </p:nvSpPr>
          <p:spPr bwMode="auto">
            <a:xfrm>
              <a:off x="5364265" y="4407528"/>
              <a:ext cx="438133" cy="4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M</a:t>
              </a:r>
            </a:p>
          </p:txBody>
        </p:sp>
      </p:grpSp>
      <p:graphicFrame>
        <p:nvGraphicFramePr>
          <p:cNvPr id="58371" name="Object 5"/>
          <p:cNvGraphicFramePr>
            <a:graphicFrameLocks noChangeAspect="1"/>
          </p:cNvGraphicFramePr>
          <p:nvPr/>
        </p:nvGraphicFramePr>
        <p:xfrm>
          <a:off x="295275" y="3024188"/>
          <a:ext cx="4830763" cy="170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9" name="Equazione" r:id="rId5" imgW="2958840" imgH="1041120" progId="Equation.3">
                  <p:embed/>
                </p:oleObj>
              </mc:Choice>
              <mc:Fallback>
                <p:oleObj name="Equazione" r:id="rId5" imgW="2958840" imgH="104112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275" y="3024188"/>
                        <a:ext cx="4830763" cy="170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ideale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99DEB5-49CE-42FA-97A7-0B3ADCE5609A}" type="slidenum">
              <a:rPr lang="it-IT"/>
              <a:pPr>
                <a:defRPr/>
              </a:pPr>
              <a:t>93</a:t>
            </a:fld>
            <a:endParaRPr lang="it-IT"/>
          </a:p>
        </p:txBody>
      </p:sp>
      <p:grpSp>
        <p:nvGrpSpPr>
          <p:cNvPr id="115715" name="Gruppo 18"/>
          <p:cNvGrpSpPr>
            <a:grpSpLocks/>
          </p:cNvGrpSpPr>
          <p:nvPr/>
        </p:nvGrpSpPr>
        <p:grpSpPr bwMode="auto">
          <a:xfrm>
            <a:off x="3419475" y="908050"/>
            <a:ext cx="5581650" cy="5067300"/>
            <a:chOff x="1781175" y="895350"/>
            <a:chExt cx="5581650" cy="5067300"/>
          </a:xfrm>
        </p:grpSpPr>
        <p:pic>
          <p:nvPicPr>
            <p:cNvPr id="115718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81175" y="895350"/>
              <a:ext cx="5581650" cy="506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Ovale 20"/>
            <p:cNvSpPr/>
            <p:nvPr/>
          </p:nvSpPr>
          <p:spPr>
            <a:xfrm>
              <a:off x="2519363" y="2565400"/>
              <a:ext cx="73025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5" name="Ovale 24"/>
            <p:cNvSpPr/>
            <p:nvPr/>
          </p:nvSpPr>
          <p:spPr>
            <a:xfrm>
              <a:off x="5508625" y="5229225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5721" name="CasellaDiTesto 25"/>
            <p:cNvSpPr txBox="1">
              <a:spLocks noChangeArrowheads="1"/>
            </p:cNvSpPr>
            <p:nvPr/>
          </p:nvSpPr>
          <p:spPr bwMode="auto">
            <a:xfrm>
              <a:off x="2627313" y="2420938"/>
              <a:ext cx="2682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I</a:t>
              </a:r>
            </a:p>
          </p:txBody>
        </p:sp>
        <p:sp>
          <p:nvSpPr>
            <p:cNvPr id="115722" name="CasellaDiTesto 26"/>
            <p:cNvSpPr txBox="1">
              <a:spLocks noChangeArrowheads="1"/>
            </p:cNvSpPr>
            <p:nvPr/>
          </p:nvSpPr>
          <p:spPr bwMode="auto">
            <a:xfrm>
              <a:off x="5580063" y="5300663"/>
              <a:ext cx="3698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F</a:t>
              </a:r>
            </a:p>
          </p:txBody>
        </p:sp>
        <p:sp>
          <p:nvSpPr>
            <p:cNvPr id="115723" name="CasellaDiTesto 29"/>
            <p:cNvSpPr txBox="1">
              <a:spLocks noChangeArrowheads="1"/>
            </p:cNvSpPr>
            <p:nvPr/>
          </p:nvSpPr>
          <p:spPr bwMode="auto">
            <a:xfrm>
              <a:off x="2484438" y="1989138"/>
              <a:ext cx="42703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Calibri" pitchFamily="34" charset="0"/>
                </a:rPr>
                <a:t>T</a:t>
              </a:r>
              <a:r>
                <a:rPr lang="en-US" i="1" baseline="-25000">
                  <a:latin typeface="Calibri" pitchFamily="34" charset="0"/>
                </a:rPr>
                <a:t>I</a:t>
              </a:r>
            </a:p>
          </p:txBody>
        </p:sp>
        <p:sp>
          <p:nvSpPr>
            <p:cNvPr id="115724" name="CasellaDiTesto 30"/>
            <p:cNvSpPr txBox="1">
              <a:spLocks noChangeArrowheads="1"/>
            </p:cNvSpPr>
            <p:nvPr/>
          </p:nvSpPr>
          <p:spPr bwMode="auto">
            <a:xfrm>
              <a:off x="2501900" y="4652963"/>
              <a:ext cx="49371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Calibri" pitchFamily="34" charset="0"/>
                </a:rPr>
                <a:t>T</a:t>
              </a:r>
              <a:r>
                <a:rPr lang="en-US" i="1" baseline="-25000">
                  <a:latin typeface="Calibri" pitchFamily="34" charset="0"/>
                </a:rPr>
                <a:t>F</a:t>
              </a:r>
            </a:p>
          </p:txBody>
        </p:sp>
        <p:sp>
          <p:nvSpPr>
            <p:cNvPr id="32" name="Figura a mano libera 31"/>
            <p:cNvSpPr/>
            <p:nvPr/>
          </p:nvSpPr>
          <p:spPr>
            <a:xfrm>
              <a:off x="2390775" y="2605088"/>
              <a:ext cx="3127375" cy="2862262"/>
            </a:xfrm>
            <a:custGeom>
              <a:avLst/>
              <a:gdLst>
                <a:gd name="connsiteX0" fmla="*/ 161261 w 3127745"/>
                <a:gd name="connsiteY0" fmla="*/ 0 h 2861930"/>
                <a:gd name="connsiteX1" fmla="*/ 12405 w 3127745"/>
                <a:gd name="connsiteY1" fmla="*/ 393404 h 2861930"/>
                <a:gd name="connsiteX2" fmla="*/ 86833 w 3127745"/>
                <a:gd name="connsiteY2" fmla="*/ 935665 h 2861930"/>
                <a:gd name="connsiteX3" fmla="*/ 182526 w 3127745"/>
                <a:gd name="connsiteY3" fmla="*/ 1424763 h 2861930"/>
                <a:gd name="connsiteX4" fmla="*/ 650359 w 3127745"/>
                <a:gd name="connsiteY4" fmla="*/ 1913860 h 2861930"/>
                <a:gd name="connsiteX5" fmla="*/ 1277680 w 3127745"/>
                <a:gd name="connsiteY5" fmla="*/ 2530549 h 2861930"/>
                <a:gd name="connsiteX6" fmla="*/ 2149549 w 3127745"/>
                <a:gd name="connsiteY6" fmla="*/ 2743200 h 2861930"/>
                <a:gd name="connsiteX7" fmla="*/ 2744973 w 3127745"/>
                <a:gd name="connsiteY7" fmla="*/ 2849525 h 2861930"/>
                <a:gd name="connsiteX8" fmla="*/ 3127745 w 3127745"/>
                <a:gd name="connsiteY8" fmla="*/ 2668772 h 28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27745" h="2861930">
                  <a:moveTo>
                    <a:pt x="161261" y="0"/>
                  </a:moveTo>
                  <a:cubicBezTo>
                    <a:pt x="93035" y="118730"/>
                    <a:pt x="24810" y="237460"/>
                    <a:pt x="12405" y="393404"/>
                  </a:cubicBezTo>
                  <a:cubicBezTo>
                    <a:pt x="0" y="549348"/>
                    <a:pt x="58480" y="763772"/>
                    <a:pt x="86833" y="935665"/>
                  </a:cubicBezTo>
                  <a:cubicBezTo>
                    <a:pt x="115187" y="1107558"/>
                    <a:pt x="88605" y="1261731"/>
                    <a:pt x="182526" y="1424763"/>
                  </a:cubicBezTo>
                  <a:cubicBezTo>
                    <a:pt x="276447" y="1587795"/>
                    <a:pt x="467833" y="1729562"/>
                    <a:pt x="650359" y="1913860"/>
                  </a:cubicBezTo>
                  <a:cubicBezTo>
                    <a:pt x="832885" y="2098158"/>
                    <a:pt x="1027815" y="2392326"/>
                    <a:pt x="1277680" y="2530549"/>
                  </a:cubicBezTo>
                  <a:cubicBezTo>
                    <a:pt x="1527545" y="2668772"/>
                    <a:pt x="1905000" y="2690037"/>
                    <a:pt x="2149549" y="2743200"/>
                  </a:cubicBezTo>
                  <a:cubicBezTo>
                    <a:pt x="2394098" y="2796363"/>
                    <a:pt x="2581940" y="2861930"/>
                    <a:pt x="2744973" y="2849525"/>
                  </a:cubicBezTo>
                  <a:cubicBezTo>
                    <a:pt x="2908006" y="2837120"/>
                    <a:pt x="3017875" y="2752946"/>
                    <a:pt x="3127745" y="2668772"/>
                  </a:cubicBezTo>
                </a:path>
              </a:pathLst>
            </a:custGeom>
            <a:ln w="38100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15716" name="Segnaposto contenuto 2"/>
          <p:cNvSpPr>
            <a:spLocks noGrp="1"/>
          </p:cNvSpPr>
          <p:nvPr>
            <p:ph idx="1"/>
          </p:nvPr>
        </p:nvSpPr>
        <p:spPr>
          <a:xfrm>
            <a:off x="250825" y="1341438"/>
            <a:ext cx="3457575" cy="4687887"/>
          </a:xfrm>
        </p:spPr>
        <p:txBody>
          <a:bodyPr/>
          <a:lstStyle/>
          <a:p>
            <a:r>
              <a:rPr lang="en-US" sz="2000" smtClean="0"/>
              <a:t>Calcolare la variazione di entropia nell’espansione libera e adiabatica  di un gas reale, tipo van der Waals, da </a:t>
            </a:r>
            <a:r>
              <a:rPr lang="en-US" sz="2000" i="1" smtClean="0"/>
              <a:t>V</a:t>
            </a:r>
            <a:r>
              <a:rPr lang="en-US" sz="2000" i="1" baseline="-25000" smtClean="0"/>
              <a:t>I</a:t>
            </a:r>
            <a:r>
              <a:rPr lang="en-US" sz="2000" smtClean="0"/>
              <a:t> a </a:t>
            </a:r>
            <a:r>
              <a:rPr lang="en-US" sz="2000" i="1" smtClean="0"/>
              <a:t>V</a:t>
            </a:r>
            <a:r>
              <a:rPr lang="en-US" sz="2000" i="1" baseline="-25000" smtClean="0"/>
              <a:t>F</a:t>
            </a:r>
          </a:p>
          <a:p>
            <a:r>
              <a:rPr lang="en-US" sz="2000" smtClean="0"/>
              <a:t>Siano I e F gli stati iniziale e finale, la trasformazione irreversibile e` indicata con la linea tratteggiata</a:t>
            </a:r>
          </a:p>
          <a:p>
            <a:r>
              <a:rPr lang="en-US" sz="2000" smtClean="0"/>
              <a:t>Per il calcolo dell’entropia e` necessario trovare una trasformazione reversibile che congiunga i due stati I e F</a:t>
            </a:r>
          </a:p>
        </p:txBody>
      </p:sp>
      <p:sp>
        <p:nvSpPr>
          <p:cNvPr id="115717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reale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r>
              <a:rPr lang="en-US" sz="3200" smtClean="0"/>
              <a:t>Calcoli di entropia - </a:t>
            </a:r>
            <a:r>
              <a:rPr lang="en-US" smtClean="0"/>
              <a:t>gas reale</a:t>
            </a:r>
          </a:p>
        </p:txBody>
      </p:sp>
      <p:sp>
        <p:nvSpPr>
          <p:cNvPr id="31750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C9DBB7-7B14-4EF2-9DDF-5ED5E1C454D8}" type="slidenum">
              <a:rPr lang="it-IT"/>
              <a:pPr>
                <a:defRPr/>
              </a:pPr>
              <a:t>94</a:t>
            </a:fld>
            <a:endParaRPr lang="it-IT"/>
          </a:p>
        </p:txBody>
      </p:sp>
      <p:grpSp>
        <p:nvGrpSpPr>
          <p:cNvPr id="59399" name="Gruppo 18"/>
          <p:cNvGrpSpPr>
            <a:grpSpLocks/>
          </p:cNvGrpSpPr>
          <p:nvPr/>
        </p:nvGrpSpPr>
        <p:grpSpPr bwMode="auto">
          <a:xfrm>
            <a:off x="3708400" y="1196975"/>
            <a:ext cx="5292725" cy="4778375"/>
            <a:chOff x="1781175" y="895350"/>
            <a:chExt cx="5581650" cy="5067300"/>
          </a:xfrm>
        </p:grpSpPr>
        <p:pic>
          <p:nvPicPr>
            <p:cNvPr id="594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81175" y="895350"/>
              <a:ext cx="5581650" cy="506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Ovale 20"/>
            <p:cNvSpPr/>
            <p:nvPr/>
          </p:nvSpPr>
          <p:spPr>
            <a:xfrm>
              <a:off x="2519480" y="2565370"/>
              <a:ext cx="71988" cy="7070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22" name="Connettore 2 21"/>
            <p:cNvCxnSpPr/>
            <p:nvPr/>
          </p:nvCxnSpPr>
          <p:spPr>
            <a:xfrm>
              <a:off x="3564156" y="3861657"/>
              <a:ext cx="215966" cy="143097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ttore 1 22"/>
            <p:cNvCxnSpPr>
              <a:endCxn id="24" idx="0"/>
            </p:cNvCxnSpPr>
            <p:nvPr/>
          </p:nvCxnSpPr>
          <p:spPr>
            <a:xfrm rot="5400000" flipH="1" flipV="1">
              <a:off x="5298056" y="5044307"/>
              <a:ext cx="493263" cy="0"/>
            </a:xfrm>
            <a:prstGeom prst="line">
              <a:avLst/>
            </a:prstGeom>
            <a:ln w="1905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e 23"/>
            <p:cNvSpPr/>
            <p:nvPr/>
          </p:nvSpPr>
          <p:spPr>
            <a:xfrm>
              <a:off x="5507856" y="4797676"/>
              <a:ext cx="71989" cy="7070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5" name="Ovale 24"/>
            <p:cNvSpPr/>
            <p:nvPr/>
          </p:nvSpPr>
          <p:spPr>
            <a:xfrm>
              <a:off x="5507856" y="5228649"/>
              <a:ext cx="71989" cy="7239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9407" name="CasellaDiTesto 25"/>
            <p:cNvSpPr txBox="1">
              <a:spLocks noChangeArrowheads="1"/>
            </p:cNvSpPr>
            <p:nvPr/>
          </p:nvSpPr>
          <p:spPr bwMode="auto">
            <a:xfrm>
              <a:off x="2628300" y="2420590"/>
              <a:ext cx="282933" cy="484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I</a:t>
              </a:r>
            </a:p>
          </p:txBody>
        </p:sp>
        <p:sp>
          <p:nvSpPr>
            <p:cNvPr id="59408" name="CasellaDiTesto 26"/>
            <p:cNvSpPr txBox="1">
              <a:spLocks noChangeArrowheads="1"/>
            </p:cNvSpPr>
            <p:nvPr/>
          </p:nvSpPr>
          <p:spPr bwMode="auto">
            <a:xfrm>
              <a:off x="5579844" y="5301039"/>
              <a:ext cx="390080" cy="484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F</a:t>
              </a:r>
            </a:p>
          </p:txBody>
        </p:sp>
        <p:sp>
          <p:nvSpPr>
            <p:cNvPr id="59409" name="CasellaDiTesto 27"/>
            <p:cNvSpPr txBox="1">
              <a:spLocks noChangeArrowheads="1"/>
            </p:cNvSpPr>
            <p:nvPr/>
          </p:nvSpPr>
          <p:spPr bwMode="auto">
            <a:xfrm>
              <a:off x="5507856" y="4509800"/>
              <a:ext cx="462068" cy="4848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Calibri" pitchFamily="34" charset="0"/>
                </a:rPr>
                <a:t>M</a:t>
              </a:r>
            </a:p>
          </p:txBody>
        </p:sp>
        <p:cxnSp>
          <p:nvCxnSpPr>
            <p:cNvPr id="29" name="Connettore 2 28"/>
            <p:cNvCxnSpPr/>
            <p:nvPr/>
          </p:nvCxnSpPr>
          <p:spPr>
            <a:xfrm rot="5400000">
              <a:off x="5436108" y="5049362"/>
              <a:ext cx="215487" cy="1674"/>
            </a:xfrm>
            <a:prstGeom prst="straightConnector1">
              <a:avLst/>
            </a:prstGeom>
            <a:ln w="190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411" name="CasellaDiTesto 29"/>
            <p:cNvSpPr txBox="1">
              <a:spLocks noChangeArrowheads="1"/>
            </p:cNvSpPr>
            <p:nvPr/>
          </p:nvSpPr>
          <p:spPr bwMode="auto">
            <a:xfrm>
              <a:off x="2484322" y="1989617"/>
              <a:ext cx="450349" cy="484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Calibri" pitchFamily="34" charset="0"/>
                </a:rPr>
                <a:t>T</a:t>
              </a:r>
              <a:r>
                <a:rPr lang="en-US" i="1" baseline="-25000">
                  <a:latin typeface="Calibri" pitchFamily="34" charset="0"/>
                </a:rPr>
                <a:t>I</a:t>
              </a:r>
            </a:p>
          </p:txBody>
        </p:sp>
        <p:sp>
          <p:nvSpPr>
            <p:cNvPr id="59412" name="CasellaDiTesto 30"/>
            <p:cNvSpPr txBox="1">
              <a:spLocks noChangeArrowheads="1"/>
            </p:cNvSpPr>
            <p:nvPr/>
          </p:nvSpPr>
          <p:spPr bwMode="auto">
            <a:xfrm>
              <a:off x="2573053" y="4567038"/>
              <a:ext cx="520664" cy="484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Calibri" pitchFamily="34" charset="0"/>
                </a:rPr>
                <a:t>T</a:t>
              </a:r>
              <a:r>
                <a:rPr lang="en-US" i="1" baseline="-25000">
                  <a:latin typeface="Calibri" pitchFamily="34" charset="0"/>
                </a:rPr>
                <a:t>F</a:t>
              </a:r>
            </a:p>
          </p:txBody>
        </p:sp>
      </p:grpSp>
      <p:sp>
        <p:nvSpPr>
          <p:cNvPr id="59400" name="Segnaposto contenuto 2"/>
          <p:cNvSpPr>
            <a:spLocks noGrp="1"/>
          </p:cNvSpPr>
          <p:nvPr>
            <p:ph idx="1"/>
          </p:nvPr>
        </p:nvSpPr>
        <p:spPr>
          <a:xfrm>
            <a:off x="250825" y="1341438"/>
            <a:ext cx="3457575" cy="4687887"/>
          </a:xfrm>
        </p:spPr>
        <p:txBody>
          <a:bodyPr/>
          <a:lstStyle/>
          <a:p>
            <a:r>
              <a:rPr lang="en-US" sz="2000" smtClean="0"/>
              <a:t>Scegliamo la trasformazione IM lungo l’isoterma </a:t>
            </a:r>
            <a:r>
              <a:rPr lang="en-US" sz="2000" i="1" smtClean="0"/>
              <a:t>T</a:t>
            </a:r>
            <a:r>
              <a:rPr lang="en-US" sz="2000" i="1" baseline="-25000" smtClean="0"/>
              <a:t>I</a:t>
            </a:r>
            <a:r>
              <a:rPr lang="en-US" sz="2000" smtClean="0"/>
              <a:t>, seguita dall’isocora MF</a:t>
            </a:r>
          </a:p>
          <a:p>
            <a:r>
              <a:rPr lang="en-US" sz="2000" smtClean="0"/>
              <a:t>Applichiamo il 1</a:t>
            </a:r>
            <a:r>
              <a:rPr lang="en-US" sz="2000" baseline="30000" smtClean="0"/>
              <a:t>o</a:t>
            </a:r>
            <a:r>
              <a:rPr lang="en-US" sz="2000" smtClean="0"/>
              <a:t> principio</a:t>
            </a:r>
          </a:p>
          <a:p>
            <a:endParaRPr lang="en-US" sz="2000" smtClean="0"/>
          </a:p>
          <a:p>
            <a:r>
              <a:rPr lang="en-US" sz="2000" smtClean="0"/>
              <a:t>Per un gas reale la variazione di </a:t>
            </a:r>
            <a:r>
              <a:rPr lang="en-US" sz="2000" i="1" smtClean="0"/>
              <a:t>U</a:t>
            </a:r>
            <a:r>
              <a:rPr lang="en-US" sz="2000" smtClean="0"/>
              <a:t> vale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Queste due relazioni ci permettono di esprimere </a:t>
            </a:r>
            <a:r>
              <a:rPr lang="en-US" sz="2000" i="1" smtClean="0"/>
              <a:t>T</a:t>
            </a:r>
            <a:r>
              <a:rPr lang="en-US" sz="2000" i="1" baseline="-25000" smtClean="0"/>
              <a:t>F</a:t>
            </a:r>
            <a:r>
              <a:rPr lang="en-US" sz="2000" smtClean="0"/>
              <a:t> in funzione di </a:t>
            </a:r>
            <a:r>
              <a:rPr lang="en-US" sz="2000" i="1" smtClean="0"/>
              <a:t>T</a:t>
            </a:r>
            <a:r>
              <a:rPr lang="en-US" sz="2000" i="1" baseline="-25000" smtClean="0"/>
              <a:t>I</a:t>
            </a:r>
            <a:r>
              <a:rPr lang="en-US" sz="2000" smtClean="0"/>
              <a:t> e dei volumi</a:t>
            </a:r>
          </a:p>
        </p:txBody>
      </p:sp>
      <p:graphicFrame>
        <p:nvGraphicFramePr>
          <p:cNvPr id="59394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5634897"/>
              </p:ext>
            </p:extLst>
          </p:nvPr>
        </p:nvGraphicFramePr>
        <p:xfrm>
          <a:off x="558095" y="2667748"/>
          <a:ext cx="2881312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6" name="Equazione" r:id="rId4" imgW="1765080" imgH="241200" progId="Equation.3">
                  <p:embed/>
                </p:oleObj>
              </mc:Choice>
              <mc:Fallback>
                <p:oleObj name="Equazione" r:id="rId4" imgW="1765080" imgH="2412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95" y="2667748"/>
                        <a:ext cx="2881312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0020852"/>
              </p:ext>
            </p:extLst>
          </p:nvPr>
        </p:nvGraphicFramePr>
        <p:xfrm>
          <a:off x="325438" y="3685382"/>
          <a:ext cx="3511550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7" name="Equazione" r:id="rId6" imgW="2361960" imgH="571320" progId="Equation.3">
                  <p:embed/>
                </p:oleObj>
              </mc:Choice>
              <mc:Fallback>
                <p:oleObj name="Equazione" r:id="rId6" imgW="2361960" imgH="5713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438" y="3685382"/>
                        <a:ext cx="3511550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712970"/>
              </p:ext>
            </p:extLst>
          </p:nvPr>
        </p:nvGraphicFramePr>
        <p:xfrm>
          <a:off x="873126" y="5682728"/>
          <a:ext cx="2586037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8" name="Equazione" r:id="rId8" imgW="1739880" imgH="571320" progId="Equation.3">
                  <p:embed/>
                </p:oleObj>
              </mc:Choice>
              <mc:Fallback>
                <p:oleObj name="Equazione" r:id="rId8" imgW="1739880" imgH="571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126" y="5682728"/>
                        <a:ext cx="2586037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reale</a:t>
            </a:r>
          </a:p>
        </p:txBody>
      </p:sp>
      <p:sp>
        <p:nvSpPr>
          <p:cNvPr id="32775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1C868C-A4BA-42AC-BF7D-0FEF931855C6}" type="slidenum">
              <a:rPr lang="it-IT"/>
              <a:pPr>
                <a:defRPr/>
              </a:pPr>
              <a:t>95</a:t>
            </a:fld>
            <a:endParaRPr lang="it-IT"/>
          </a:p>
        </p:txBody>
      </p:sp>
      <p:sp>
        <p:nvSpPr>
          <p:cNvPr id="60424" name="Segnaposto contenuto 2"/>
          <p:cNvSpPr>
            <a:spLocks noGrp="1"/>
          </p:cNvSpPr>
          <p:nvPr>
            <p:ph idx="1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La variazione di entropia e`</a:t>
            </a:r>
          </a:p>
          <a:p>
            <a:pPr>
              <a:buFontTx/>
              <a:buNone/>
            </a:pPr>
            <a:endParaRPr lang="en-US" sz="2000" smtClean="0"/>
          </a:p>
          <a:p>
            <a:r>
              <a:rPr lang="en-US" sz="2000" smtClean="0"/>
              <a:t>La parte relativa all’isocora e`</a:t>
            </a:r>
          </a:p>
          <a:p>
            <a:pPr>
              <a:buFontTx/>
              <a:buNone/>
            </a:pPr>
            <a:endParaRPr lang="en-US" sz="2000" smtClean="0"/>
          </a:p>
          <a:p>
            <a:r>
              <a:rPr lang="en-US" sz="2000" smtClean="0"/>
              <a:t>Quella relativa all’isoterma e`</a:t>
            </a:r>
          </a:p>
          <a:p>
            <a:endParaRPr lang="en-US" sz="2000" smtClean="0"/>
          </a:p>
          <a:p>
            <a:r>
              <a:rPr lang="en-US" sz="2000" smtClean="0"/>
              <a:t>La variazione di energia interna e`</a:t>
            </a:r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L’ultimo passaggio deriva dal fatto che siamo su un’isoterma (</a:t>
            </a:r>
            <a:r>
              <a:rPr lang="en-US" sz="2000" i="1" smtClean="0"/>
              <a:t>dT=0</a:t>
            </a:r>
            <a:r>
              <a:rPr lang="en-US" sz="2000" smtClean="0"/>
              <a:t>)</a:t>
            </a:r>
          </a:p>
        </p:txBody>
      </p:sp>
      <p:graphicFrame>
        <p:nvGraphicFramePr>
          <p:cNvPr id="60418" name="Object 20"/>
          <p:cNvGraphicFramePr>
            <a:graphicFrameLocks noChangeAspect="1"/>
          </p:cNvGraphicFramePr>
          <p:nvPr/>
        </p:nvGraphicFramePr>
        <p:xfrm>
          <a:off x="3924300" y="1125538"/>
          <a:ext cx="5075238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4" name="Equazione" r:id="rId3" imgW="3111480" imgH="520560" progId="Equation.3">
                  <p:embed/>
                </p:oleObj>
              </mc:Choice>
              <mc:Fallback>
                <p:oleObj name="Equazione" r:id="rId3" imgW="3111480" imgH="52056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1125538"/>
                        <a:ext cx="5075238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9" name="Object 5"/>
          <p:cNvGraphicFramePr>
            <a:graphicFrameLocks noChangeAspect="1"/>
          </p:cNvGraphicFramePr>
          <p:nvPr/>
        </p:nvGraphicFramePr>
        <p:xfrm>
          <a:off x="4067175" y="2003425"/>
          <a:ext cx="387350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5" name="Equazione" r:id="rId5" imgW="2374560" imgH="520560" progId="Equation.3">
                  <p:embed/>
                </p:oleObj>
              </mc:Choice>
              <mc:Fallback>
                <p:oleObj name="Equazione" r:id="rId5" imgW="2374560" imgH="5205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2003425"/>
                        <a:ext cx="3873500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0" name="Object 6"/>
          <p:cNvGraphicFramePr>
            <a:graphicFrameLocks noChangeAspect="1"/>
          </p:cNvGraphicFramePr>
          <p:nvPr/>
        </p:nvGraphicFramePr>
        <p:xfrm>
          <a:off x="4356100" y="2795588"/>
          <a:ext cx="2816225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6" name="Equazione" r:id="rId7" imgW="1726920" imgH="520560" progId="Equation.3">
                  <p:embed/>
                </p:oleObj>
              </mc:Choice>
              <mc:Fallback>
                <p:oleObj name="Equazione" r:id="rId7" imgW="1726920" imgH="5205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2795588"/>
                        <a:ext cx="2816225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1" name="Object 7"/>
          <p:cNvGraphicFramePr>
            <a:graphicFrameLocks noChangeAspect="1"/>
          </p:cNvGraphicFramePr>
          <p:nvPr/>
        </p:nvGraphicFramePr>
        <p:xfrm>
          <a:off x="971550" y="3933825"/>
          <a:ext cx="7788275" cy="173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7" name="Equazione" r:id="rId9" imgW="4775040" imgH="1066680" progId="Equation.3">
                  <p:embed/>
                </p:oleObj>
              </mc:Choice>
              <mc:Fallback>
                <p:oleObj name="Equazione" r:id="rId9" imgW="4775040" imgH="10666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3933825"/>
                        <a:ext cx="7788275" cy="173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6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gas reale</a:t>
            </a:r>
            <a:endParaRPr lang="en-US" sz="3000" smtClean="0"/>
          </a:p>
        </p:txBody>
      </p:sp>
      <p:sp>
        <p:nvSpPr>
          <p:cNvPr id="33799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DEA671-0C59-468E-93F9-7E060FA30DEE}" type="slidenum">
              <a:rPr lang="it-IT"/>
              <a:pPr>
                <a:defRPr/>
              </a:pPr>
              <a:t>96</a:t>
            </a:fld>
            <a:endParaRPr lang="it-IT"/>
          </a:p>
        </p:txBody>
      </p:sp>
      <p:sp>
        <p:nvSpPr>
          <p:cNvPr id="61448" name="Segnaposto contenuto 2"/>
          <p:cNvSpPr>
            <a:spLocks noGrp="1"/>
          </p:cNvSpPr>
          <p:nvPr>
            <p:ph idx="1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Ricordando che per un lavoro di espansione </a:t>
            </a:r>
            <a:r>
              <a:rPr lang="en-US" sz="2000" i="1" smtClean="0">
                <a:latin typeface="Symbol" pitchFamily="18" charset="2"/>
              </a:rPr>
              <a:t>d</a:t>
            </a:r>
            <a:r>
              <a:rPr lang="en-US" sz="2000" i="1" smtClean="0"/>
              <a:t>L=pdV</a:t>
            </a:r>
            <a:r>
              <a:rPr lang="en-US" sz="2000" smtClean="0"/>
              <a:t>, abbiamo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Usando l’equazione di stato di van der Waals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Infine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Se facciamo il limite per </a:t>
            </a:r>
            <a:r>
              <a:rPr lang="en-US" sz="2000" i="1" smtClean="0"/>
              <a:t>a-&gt;0</a:t>
            </a:r>
            <a:r>
              <a:rPr lang="en-US" sz="2000" smtClean="0"/>
              <a:t> le due temperature diventano uguali e il secondo addendo si annulla</a:t>
            </a:r>
          </a:p>
          <a:p>
            <a:r>
              <a:rPr lang="en-US" sz="2000" smtClean="0"/>
              <a:t>Se inoltre facciamo il limite per </a:t>
            </a:r>
            <a:r>
              <a:rPr lang="en-US" sz="2000" i="1" smtClean="0"/>
              <a:t>b-&gt;0</a:t>
            </a:r>
            <a:r>
              <a:rPr lang="en-US" sz="2000" smtClean="0"/>
              <a:t> riotteniamo il risultato del gas ideale</a:t>
            </a:r>
          </a:p>
        </p:txBody>
      </p:sp>
      <p:graphicFrame>
        <p:nvGraphicFramePr>
          <p:cNvPr id="61442" name="Object 6"/>
          <p:cNvGraphicFramePr>
            <a:graphicFrameLocks noChangeAspect="1"/>
          </p:cNvGraphicFramePr>
          <p:nvPr/>
        </p:nvGraphicFramePr>
        <p:xfrm>
          <a:off x="2740025" y="1700213"/>
          <a:ext cx="302260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8" name="Equazione" r:id="rId3" imgW="1854000" imgH="533160" progId="Equation.3">
                  <p:embed/>
                </p:oleObj>
              </mc:Choice>
              <mc:Fallback>
                <p:oleObj name="Equazione" r:id="rId3" imgW="1854000" imgH="5331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0025" y="1700213"/>
                        <a:ext cx="302260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3" name="Object 3"/>
          <p:cNvGraphicFramePr>
            <a:graphicFrameLocks noChangeAspect="1"/>
          </p:cNvGraphicFramePr>
          <p:nvPr/>
        </p:nvGraphicFramePr>
        <p:xfrm>
          <a:off x="920750" y="2862263"/>
          <a:ext cx="6583363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9" name="Equazione" r:id="rId5" imgW="4038480" imgH="520560" progId="Equation.3">
                  <p:embed/>
                </p:oleObj>
              </mc:Choice>
              <mc:Fallback>
                <p:oleObj name="Equazione" r:id="rId5" imgW="4038480" imgH="5205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0750" y="2862263"/>
                        <a:ext cx="6583363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4" name="Object 7"/>
          <p:cNvGraphicFramePr>
            <a:graphicFrameLocks noChangeAspect="1"/>
          </p:cNvGraphicFramePr>
          <p:nvPr/>
        </p:nvGraphicFramePr>
        <p:xfrm>
          <a:off x="2411413" y="3789363"/>
          <a:ext cx="3627437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0" name="Equazione" r:id="rId7" imgW="2222280" imgH="520560" progId="Equation.3">
                  <p:embed/>
                </p:oleObj>
              </mc:Choice>
              <mc:Fallback>
                <p:oleObj name="Equazione" r:id="rId7" imgW="2222280" imgH="52056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3789363"/>
                        <a:ext cx="3627437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5" name="Object 8"/>
          <p:cNvGraphicFramePr>
            <a:graphicFrameLocks noChangeAspect="1"/>
          </p:cNvGraphicFramePr>
          <p:nvPr/>
        </p:nvGraphicFramePr>
        <p:xfrm>
          <a:off x="3406775" y="5732463"/>
          <a:ext cx="1782763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1" name="Equazione" r:id="rId9" imgW="1091880" imgH="520560" progId="Equation.3">
                  <p:embed/>
                </p:oleObj>
              </mc:Choice>
              <mc:Fallback>
                <p:oleObj name="Equazione" r:id="rId9" imgW="1091880" imgH="5205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732463"/>
                        <a:ext cx="1782763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itolo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conduzione </a:t>
            </a:r>
          </a:p>
        </p:txBody>
      </p:sp>
      <p:sp>
        <p:nvSpPr>
          <p:cNvPr id="116739" name="Segnaposto numero diapositiva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E9FDD95-D9C0-4AE1-8805-5EB93A7BF40F}" type="slidenum">
              <a:rPr lang="it-IT" sz="1400">
                <a:latin typeface="Calibri" pitchFamily="34" charset="0"/>
              </a:rPr>
              <a:pPr algn="r"/>
              <a:t>97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116740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400" smtClean="0"/>
              <a:t>È data una sbarra che fa da ponte termico tra due termostati a temperatura </a:t>
            </a:r>
            <a:r>
              <a:rPr lang="en-US" sz="2400" i="1" smtClean="0"/>
              <a:t>T</a:t>
            </a:r>
            <a:r>
              <a:rPr lang="en-US" sz="2400" i="1" baseline="-25000" smtClean="0"/>
              <a:t>2</a:t>
            </a:r>
            <a:r>
              <a:rPr lang="en-US" sz="2400" i="1" smtClean="0"/>
              <a:t> </a:t>
            </a:r>
            <a:r>
              <a:rPr lang="en-US" sz="2400" smtClean="0"/>
              <a:t>e </a:t>
            </a:r>
            <a:r>
              <a:rPr lang="en-US" sz="2400" i="1" smtClean="0"/>
              <a:t>T</a:t>
            </a:r>
            <a:r>
              <a:rPr lang="en-US" sz="2400" i="1" baseline="-25000" smtClean="0"/>
              <a:t>1</a:t>
            </a:r>
            <a:r>
              <a:rPr lang="en-US" sz="2400" i="1" smtClean="0"/>
              <a:t> (T</a:t>
            </a:r>
            <a:r>
              <a:rPr lang="en-US" sz="2400" i="1" baseline="-25000" smtClean="0"/>
              <a:t>2</a:t>
            </a:r>
            <a:r>
              <a:rPr lang="en-US" sz="2400" i="1" smtClean="0"/>
              <a:t> </a:t>
            </a:r>
            <a:r>
              <a:rPr lang="en-US" sz="2400" smtClean="0"/>
              <a:t>&gt; </a:t>
            </a:r>
            <a:r>
              <a:rPr lang="en-US" sz="2400" i="1" smtClean="0"/>
              <a:t>T</a:t>
            </a:r>
            <a:r>
              <a:rPr lang="en-US" sz="2400" i="1" baseline="-25000" smtClean="0"/>
              <a:t>1</a:t>
            </a:r>
            <a:r>
              <a:rPr lang="en-US" sz="2400" smtClean="0"/>
              <a:t>)</a:t>
            </a:r>
          </a:p>
          <a:p>
            <a:r>
              <a:rPr lang="en-US" sz="2400" smtClean="0"/>
              <a:t>Siano </a:t>
            </a:r>
            <a:r>
              <a:rPr lang="en-US" sz="2400" i="1" smtClean="0"/>
              <a:t>l</a:t>
            </a:r>
            <a:r>
              <a:rPr lang="en-US" sz="2400" smtClean="0"/>
              <a:t> la lunghezza, </a:t>
            </a:r>
            <a:r>
              <a:rPr lang="en-US" sz="2400" i="1" smtClean="0"/>
              <a:t>A</a:t>
            </a:r>
            <a:r>
              <a:rPr lang="en-US" sz="2400" smtClean="0"/>
              <a:t> la sezione e </a:t>
            </a:r>
            <a:r>
              <a:rPr lang="en-US" sz="2400" i="1" smtClean="0"/>
              <a:t>k</a:t>
            </a:r>
            <a:r>
              <a:rPr lang="en-US" sz="2400" smtClean="0"/>
              <a:t> la costante di conducibilità termica della sbarra</a:t>
            </a:r>
          </a:p>
          <a:p>
            <a:r>
              <a:rPr lang="en-US" sz="2400" smtClean="0"/>
              <a:t>Supposto di essere in uno stato stazionario, e che non ci siano perdite di calore dalla superficie laterale della sbarra, trovare </a:t>
            </a:r>
          </a:p>
          <a:p>
            <a:pPr lvl="1"/>
            <a:r>
              <a:rPr lang="en-US" sz="2000" smtClean="0"/>
              <a:t>la potenza termica che attraversa la sbarra</a:t>
            </a:r>
          </a:p>
          <a:p>
            <a:pPr lvl="1"/>
            <a:r>
              <a:rPr lang="en-US" sz="2000" smtClean="0"/>
              <a:t>La variazione di entropia nell’unità di tempo del sistema costituito dalla sbarra e dai due termostati</a:t>
            </a:r>
          </a:p>
        </p:txBody>
      </p:sp>
      <p:grpSp>
        <p:nvGrpSpPr>
          <p:cNvPr id="116741" name="Group 15"/>
          <p:cNvGrpSpPr>
            <a:grpSpLocks/>
          </p:cNvGrpSpPr>
          <p:nvPr/>
        </p:nvGrpSpPr>
        <p:grpSpPr bwMode="auto">
          <a:xfrm>
            <a:off x="1524000" y="5305425"/>
            <a:ext cx="5867400" cy="1219200"/>
            <a:chOff x="720" y="2400"/>
            <a:chExt cx="3696" cy="768"/>
          </a:xfrm>
        </p:grpSpPr>
        <p:sp>
          <p:nvSpPr>
            <p:cNvPr id="116742" name="AutoShape 9"/>
            <p:cNvSpPr>
              <a:spLocks noChangeArrowheads="1"/>
            </p:cNvSpPr>
            <p:nvPr/>
          </p:nvSpPr>
          <p:spPr bwMode="auto">
            <a:xfrm>
              <a:off x="720" y="2400"/>
              <a:ext cx="1104" cy="768"/>
            </a:xfrm>
            <a:prstGeom prst="roundRect">
              <a:avLst>
                <a:gd name="adj" fmla="val 16667"/>
              </a:avLst>
            </a:prstGeom>
            <a:solidFill>
              <a:srgbClr val="E310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116743" name="AutoShape 10"/>
            <p:cNvSpPr>
              <a:spLocks noChangeArrowheads="1"/>
            </p:cNvSpPr>
            <p:nvPr/>
          </p:nvSpPr>
          <p:spPr bwMode="auto">
            <a:xfrm>
              <a:off x="3312" y="2400"/>
              <a:ext cx="1104" cy="768"/>
            </a:xfrm>
            <a:prstGeom prst="roundRect">
              <a:avLst>
                <a:gd name="adj" fmla="val 16667"/>
              </a:avLst>
            </a:prstGeom>
            <a:solidFill>
              <a:srgbClr val="2315E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i="1">
                  <a:latin typeface="Calibri" pitchFamily="34" charset="0"/>
                </a:rPr>
                <a:t>T</a:t>
              </a:r>
              <a:r>
                <a:rPr lang="en-US" sz="2000" i="1" baseline="-25000">
                  <a:latin typeface="Calibri" pitchFamily="34" charset="0"/>
                </a:rPr>
                <a:t>1</a:t>
              </a:r>
              <a:endParaRPr lang="it-IT" sz="2000" i="1" baseline="-25000">
                <a:latin typeface="Calibri" pitchFamily="34" charset="0"/>
              </a:endParaRPr>
            </a:p>
          </p:txBody>
        </p:sp>
        <p:sp>
          <p:nvSpPr>
            <p:cNvPr id="116744" name="Rectangle 11"/>
            <p:cNvSpPr>
              <a:spLocks noChangeArrowheads="1"/>
            </p:cNvSpPr>
            <p:nvPr/>
          </p:nvSpPr>
          <p:spPr bwMode="auto">
            <a:xfrm>
              <a:off x="1824" y="2688"/>
              <a:ext cx="1488" cy="192"/>
            </a:xfrm>
            <a:prstGeom prst="rect">
              <a:avLst/>
            </a:prstGeom>
            <a:solidFill>
              <a:srgbClr val="E3D10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116745" name="Text Box 13"/>
            <p:cNvSpPr txBox="1">
              <a:spLocks noChangeArrowheads="1"/>
            </p:cNvSpPr>
            <p:nvPr/>
          </p:nvSpPr>
          <p:spPr bwMode="auto">
            <a:xfrm>
              <a:off x="1190" y="2700"/>
              <a:ext cx="27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i="1">
                  <a:latin typeface="Calibri" pitchFamily="34" charset="0"/>
                </a:rPr>
                <a:t>T</a:t>
              </a:r>
              <a:r>
                <a:rPr lang="en-US" sz="2000" i="1" baseline="-25000">
                  <a:latin typeface="Calibri" pitchFamily="34" charset="0"/>
                </a:rPr>
                <a:t>2</a:t>
              </a:r>
              <a:endParaRPr lang="it-IT" sz="2000" i="1" baseline="-25000"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1" name="Titolo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r>
              <a:rPr lang="en-US" sz="2800" smtClean="0"/>
              <a:t>Calcoli di entropia - </a:t>
            </a:r>
            <a:r>
              <a:rPr lang="en-US" smtClean="0"/>
              <a:t>conduzione </a:t>
            </a:r>
          </a:p>
        </p:txBody>
      </p:sp>
      <p:sp>
        <p:nvSpPr>
          <p:cNvPr id="62472" name="Segnaposto numero diapositiva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AE7470A-E726-4DD0-BA16-0698F0581817}" type="slidenum">
              <a:rPr lang="it-IT" sz="1400">
                <a:latin typeface="Calibri" pitchFamily="34" charset="0"/>
              </a:rPr>
              <a:pPr algn="r"/>
              <a:t>98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2473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La potenza termica è data dalla legge di Fourier</a:t>
            </a:r>
          </a:p>
          <a:p>
            <a:pPr>
              <a:buFontTx/>
              <a:buNone/>
            </a:pPr>
            <a:endParaRPr lang="en-US" sz="2000" smtClean="0"/>
          </a:p>
          <a:p>
            <a:r>
              <a:rPr lang="en-US" sz="2000" smtClean="0"/>
              <a:t>La variazione di entropia del sistema è la somma delle variazioni dei due termostati e della sbarra</a:t>
            </a:r>
          </a:p>
          <a:p>
            <a:endParaRPr lang="en-US" sz="2000" smtClean="0"/>
          </a:p>
          <a:p>
            <a:r>
              <a:rPr lang="en-US" sz="2000" smtClean="0"/>
              <a:t>In un intervallo di tempo </a:t>
            </a:r>
            <a:r>
              <a:rPr lang="en-US" sz="2000" i="1" smtClean="0"/>
              <a:t>dt</a:t>
            </a:r>
            <a:r>
              <a:rPr lang="en-US" sz="2000" smtClean="0"/>
              <a:t> una quantità di calore di modulo </a:t>
            </a:r>
            <a:r>
              <a:rPr lang="en-US" sz="2000" i="1" smtClean="0"/>
              <a:t>dQ</a:t>
            </a:r>
            <a:r>
              <a:rPr lang="en-US" sz="2000" smtClean="0"/>
              <a:t> esce dal termostato 2, transita attraverso la sbarra ed entra nel termostato 1</a:t>
            </a:r>
          </a:p>
          <a:p>
            <a:r>
              <a:rPr lang="en-US" sz="2000" smtClean="0"/>
              <a:t>Le variazioni di entropia sono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Il segno nella prima eq. deriva dal fatto che il calore esce dal termostato 2</a:t>
            </a:r>
          </a:p>
          <a:p>
            <a:r>
              <a:rPr lang="en-US" sz="2000" smtClean="0"/>
              <a:t>La terza eq. è conseguenza del fatto che lo stato del sistema è stazionario e quindi lo stato della sbarra non cambia nel tempo</a:t>
            </a:r>
          </a:p>
        </p:txBody>
      </p:sp>
      <p:graphicFrame>
        <p:nvGraphicFramePr>
          <p:cNvPr id="62466" name="Object 8"/>
          <p:cNvGraphicFramePr>
            <a:graphicFrameLocks noChangeAspect="1"/>
          </p:cNvGraphicFramePr>
          <p:nvPr/>
        </p:nvGraphicFramePr>
        <p:xfrm>
          <a:off x="6300788" y="1268413"/>
          <a:ext cx="1617662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6" name="Equazione" r:id="rId3" imgW="990600" imgH="355600" progId="Equation.3">
                  <p:embed/>
                </p:oleObj>
              </mc:Choice>
              <mc:Fallback>
                <p:oleObj name="Equazione" r:id="rId3" imgW="990600" imgH="355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0788" y="1268413"/>
                        <a:ext cx="1617662" cy="579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7" name="Object 20"/>
          <p:cNvGraphicFramePr>
            <a:graphicFrameLocks noChangeAspect="1"/>
          </p:cNvGraphicFramePr>
          <p:nvPr/>
        </p:nvGraphicFramePr>
        <p:xfrm>
          <a:off x="3403600" y="2781300"/>
          <a:ext cx="2092325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7" name="Equazione" r:id="rId5" imgW="1282700" imgH="177800" progId="Equation.3">
                  <p:embed/>
                </p:oleObj>
              </mc:Choice>
              <mc:Fallback>
                <p:oleObj name="Equazione" r:id="rId5" imgW="1282700" imgH="1778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3600" y="2781300"/>
                        <a:ext cx="2092325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8" name="Object 12"/>
          <p:cNvGraphicFramePr>
            <a:graphicFrameLocks noChangeAspect="1"/>
          </p:cNvGraphicFramePr>
          <p:nvPr/>
        </p:nvGraphicFramePr>
        <p:xfrm>
          <a:off x="1685925" y="4229100"/>
          <a:ext cx="1181100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8" name="Equazione" r:id="rId7" imgW="723900" imgH="393700" progId="Equation.3">
                  <p:embed/>
                </p:oleObj>
              </mc:Choice>
              <mc:Fallback>
                <p:oleObj name="Equazione" r:id="rId7" imgW="723900" imgH="3937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5925" y="4229100"/>
                        <a:ext cx="1181100" cy="639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9" name="Object 14"/>
          <p:cNvGraphicFramePr>
            <a:graphicFrameLocks noChangeAspect="1"/>
          </p:cNvGraphicFramePr>
          <p:nvPr/>
        </p:nvGraphicFramePr>
        <p:xfrm>
          <a:off x="3957638" y="4198938"/>
          <a:ext cx="974725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9" name="Equazione" r:id="rId9" imgW="596900" imgH="393700" progId="Equation.3">
                  <p:embed/>
                </p:oleObj>
              </mc:Choice>
              <mc:Fallback>
                <p:oleObj name="Equazione" r:id="rId9" imgW="596900" imgH="3937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7638" y="4198938"/>
                        <a:ext cx="974725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70" name="Object 15"/>
          <p:cNvGraphicFramePr>
            <a:graphicFrameLocks noChangeAspect="1"/>
          </p:cNvGraphicFramePr>
          <p:nvPr/>
        </p:nvGraphicFramePr>
        <p:xfrm>
          <a:off x="6073775" y="4397375"/>
          <a:ext cx="849313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0" name="Equazione" r:id="rId11" imgW="520700" imgH="177800" progId="Equation.3">
                  <p:embed/>
                </p:oleObj>
              </mc:Choice>
              <mc:Fallback>
                <p:oleObj name="Equazione" r:id="rId11" imgW="520700" imgH="177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3775" y="4397375"/>
                        <a:ext cx="849313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Segnaposto numero diapositiva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959F563-9FD2-49D3-B391-3EC5DA1DC3B2}" type="slidenum">
              <a:rPr lang="it-IT" sz="1400">
                <a:latin typeface="Calibri" pitchFamily="34" charset="0"/>
              </a:rPr>
              <a:pPr algn="r"/>
              <a:t>99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3493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In definitiva la variazione totale è</a:t>
            </a:r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E la variazione nell’unità di tempo è</a:t>
            </a:r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Si può realizzare una trasformazione reversibile di cessione del calore a temperatura costante ad un termostato comprimendo un gas ideale in contatto termico con il termostato</a:t>
            </a:r>
          </a:p>
          <a:p>
            <a:r>
              <a:rPr lang="en-US" sz="2000" smtClean="0"/>
              <a:t>Similmente si opera per assorbire calore da un termostato mediante un’espansione del gas ideale</a:t>
            </a:r>
          </a:p>
        </p:txBody>
      </p:sp>
      <p:graphicFrame>
        <p:nvGraphicFramePr>
          <p:cNvPr id="63490" name="Object 20"/>
          <p:cNvGraphicFramePr>
            <a:graphicFrameLocks noChangeAspect="1"/>
          </p:cNvGraphicFramePr>
          <p:nvPr/>
        </p:nvGraphicFramePr>
        <p:xfrm>
          <a:off x="2971800" y="1752600"/>
          <a:ext cx="2941638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8" name="Equazione" r:id="rId3" imgW="1803400" imgH="444500" progId="Equation.3">
                  <p:embed/>
                </p:oleObj>
              </mc:Choice>
              <mc:Fallback>
                <p:oleObj name="Equazione" r:id="rId3" imgW="1803400" imgH="4445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1752600"/>
                        <a:ext cx="2941638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1" name="Object 10"/>
          <p:cNvGraphicFramePr>
            <a:graphicFrameLocks noChangeAspect="1"/>
          </p:cNvGraphicFramePr>
          <p:nvPr/>
        </p:nvGraphicFramePr>
        <p:xfrm>
          <a:off x="3248025" y="3011488"/>
          <a:ext cx="2235200" cy="72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9" name="Equazione" r:id="rId5" imgW="1371600" imgH="444500" progId="Equation.3">
                  <p:embed/>
                </p:oleObj>
              </mc:Choice>
              <mc:Fallback>
                <p:oleObj name="Equazione" r:id="rId5" imgW="1371600" imgH="4445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8025" y="3011488"/>
                        <a:ext cx="2235200" cy="72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olo 1"/>
          <p:cNvSpPr txBox="1">
            <a:spLocks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-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conduzione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F723E75-FF64-4F33-AFD8-D563CF5E9E22}" type="slidenum">
              <a:rPr lang="it-IT" sz="1400">
                <a:latin typeface="Calibri" pitchFamily="34" charset="0"/>
              </a:rPr>
              <a:pPr algn="r"/>
              <a:t>100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7591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Siano date due lastre di ugual materiale e massa, a temperatura </a:t>
            </a:r>
            <a:r>
              <a:rPr lang="en-US" sz="2000" i="1" smtClean="0"/>
              <a:t>T</a:t>
            </a:r>
            <a:r>
              <a:rPr lang="en-US" sz="2000" i="1" baseline="-25000" smtClean="0"/>
              <a:t>2</a:t>
            </a:r>
            <a:r>
              <a:rPr lang="en-US" sz="2000" i="1" smtClean="0"/>
              <a:t> </a:t>
            </a:r>
            <a:r>
              <a:rPr lang="en-US" sz="2000" smtClean="0"/>
              <a:t>e </a:t>
            </a:r>
            <a:r>
              <a:rPr lang="en-US" sz="2000" i="1" smtClean="0"/>
              <a:t>T</a:t>
            </a:r>
            <a:r>
              <a:rPr lang="en-US" sz="2000" i="1" baseline="-25000" smtClean="0"/>
              <a:t>1</a:t>
            </a:r>
            <a:r>
              <a:rPr lang="en-US" sz="2000" i="1" smtClean="0"/>
              <a:t> (T</a:t>
            </a:r>
            <a:r>
              <a:rPr lang="en-US" sz="2000" i="1" baseline="-25000" smtClean="0"/>
              <a:t>2</a:t>
            </a:r>
            <a:r>
              <a:rPr lang="en-US" sz="2000" i="1" smtClean="0"/>
              <a:t> </a:t>
            </a:r>
            <a:r>
              <a:rPr lang="en-US" sz="2000" smtClean="0"/>
              <a:t>&gt; </a:t>
            </a:r>
            <a:r>
              <a:rPr lang="en-US" sz="2000" i="1" smtClean="0"/>
              <a:t>T</a:t>
            </a:r>
            <a:r>
              <a:rPr lang="en-US" sz="2000" i="1" baseline="-25000" smtClean="0"/>
              <a:t>1</a:t>
            </a:r>
            <a:r>
              <a:rPr lang="en-US" sz="2000" smtClean="0"/>
              <a:t>)</a:t>
            </a:r>
          </a:p>
          <a:p>
            <a:r>
              <a:rPr lang="en-US" sz="2000" smtClean="0"/>
              <a:t>Le lastre vengono messe a contatto ed isolate dall’ambiente. Calcolare la variazione di entropia di ciascuna lastra e quella totale</a:t>
            </a:r>
          </a:p>
          <a:p>
            <a:r>
              <a:rPr lang="en-US" sz="2000" smtClean="0"/>
              <a:t>Calcoliamo innanzitutto la temperatura di equilibrio del sistema delle due lastre. Diciamo </a:t>
            </a:r>
            <a:r>
              <a:rPr lang="en-US" sz="2000" i="1" smtClean="0"/>
              <a:t>C</a:t>
            </a:r>
            <a:r>
              <a:rPr lang="en-US" sz="2000" smtClean="0"/>
              <a:t> la capacità termica comune alle due lastre, supposta costante nell’intervallo di temperatura considerato, per semplicità.</a:t>
            </a:r>
          </a:p>
          <a:p>
            <a:r>
              <a:rPr lang="en-US" sz="2000" smtClean="0"/>
              <a:t>Usiamo il principio di conservazione del calore</a:t>
            </a:r>
          </a:p>
          <a:p>
            <a:r>
              <a:rPr lang="en-US" sz="2000" smtClean="0"/>
              <a:t>Da cui		  intermedia tra </a:t>
            </a:r>
            <a:r>
              <a:rPr lang="en-US" sz="2000" i="1" smtClean="0"/>
              <a:t>T</a:t>
            </a:r>
            <a:r>
              <a:rPr lang="en-US" sz="2000" i="1" baseline="-25000" smtClean="0"/>
              <a:t>2</a:t>
            </a:r>
            <a:r>
              <a:rPr lang="en-US" sz="2000" i="1" smtClean="0"/>
              <a:t> </a:t>
            </a:r>
            <a:r>
              <a:rPr lang="en-US" sz="2000" smtClean="0"/>
              <a:t>e </a:t>
            </a:r>
            <a:r>
              <a:rPr lang="en-US" sz="2000" i="1" smtClean="0"/>
              <a:t>T</a:t>
            </a:r>
            <a:r>
              <a:rPr lang="en-US" sz="2000" i="1" baseline="-25000" smtClean="0"/>
              <a:t>1</a:t>
            </a:r>
            <a:r>
              <a:rPr lang="en-US" sz="2000" i="1" smtClean="0"/>
              <a:t> </a:t>
            </a:r>
            <a:endParaRPr lang="en-US" sz="2000" smtClean="0"/>
          </a:p>
          <a:p>
            <a:r>
              <a:rPr lang="en-US" sz="2000" smtClean="0"/>
              <a:t>Per calcolare la variazione di entropia, scegliamo una trasformazione reversibile isobara</a:t>
            </a:r>
          </a:p>
          <a:p>
            <a:endParaRPr lang="en-US" sz="2000" smtClean="0"/>
          </a:p>
        </p:txBody>
      </p:sp>
      <p:graphicFrame>
        <p:nvGraphicFramePr>
          <p:cNvPr id="6758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9288293"/>
              </p:ext>
            </p:extLst>
          </p:nvPr>
        </p:nvGraphicFramePr>
        <p:xfrm>
          <a:off x="5580112" y="3963789"/>
          <a:ext cx="240188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2" name="Equazione" r:id="rId3" imgW="1473200" imgH="266700" progId="Equation.3">
                  <p:embed/>
                </p:oleObj>
              </mc:Choice>
              <mc:Fallback>
                <p:oleObj name="Equazione" r:id="rId3" imgW="1473200" imgH="266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3963789"/>
                        <a:ext cx="2401887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7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7202069"/>
              </p:ext>
            </p:extLst>
          </p:nvPr>
        </p:nvGraphicFramePr>
        <p:xfrm>
          <a:off x="1403648" y="4005064"/>
          <a:ext cx="1595438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3" name="Equazione" r:id="rId5" imgW="977900" imgH="241300" progId="Equation.3">
                  <p:embed/>
                </p:oleObj>
              </mc:Choice>
              <mc:Fallback>
                <p:oleObj name="Equazione" r:id="rId5" imgW="977900" imgH="2413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4005064"/>
                        <a:ext cx="1595438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8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269304"/>
              </p:ext>
            </p:extLst>
          </p:nvPr>
        </p:nvGraphicFramePr>
        <p:xfrm>
          <a:off x="2864768" y="5049044"/>
          <a:ext cx="4227512" cy="68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4" name="Equazione" r:id="rId7" imgW="2590800" imgH="419100" progId="Equation.3">
                  <p:embed/>
                </p:oleObj>
              </mc:Choice>
              <mc:Fallback>
                <p:oleObj name="Equazione" r:id="rId7" imgW="2590800" imgH="4191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4768" y="5049044"/>
                        <a:ext cx="4227512" cy="684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9" name="Object 20"/>
          <p:cNvGraphicFramePr>
            <a:graphicFrameLocks noChangeAspect="1"/>
          </p:cNvGraphicFramePr>
          <p:nvPr/>
        </p:nvGraphicFramePr>
        <p:xfrm>
          <a:off x="3916363" y="5792788"/>
          <a:ext cx="2030412" cy="68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5" name="Equazione" r:id="rId9" imgW="1244600" imgH="419100" progId="Equation.3">
                  <p:embed/>
                </p:oleObj>
              </mc:Choice>
              <mc:Fallback>
                <p:oleObj name="Equazione" r:id="rId9" imgW="1244600" imgH="4191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6363" y="5792788"/>
                        <a:ext cx="2030412" cy="684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olo 1"/>
          <p:cNvSpPr txBox="1">
            <a:spLocks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-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conduzione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38C6DA5C-6405-43A0-A2B9-8C3F10F2FAAF}" type="slidenum">
              <a:rPr lang="it-IT" sz="1400">
                <a:latin typeface="Calibri" pitchFamily="34" charset="0"/>
              </a:rPr>
              <a:pPr algn="r"/>
              <a:t>101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8614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400" smtClean="0"/>
              <a:t>La variazione di entropia del sistema è</a:t>
            </a:r>
          </a:p>
          <a:p>
            <a:endParaRPr lang="en-US" sz="2400" smtClean="0"/>
          </a:p>
          <a:p>
            <a:endParaRPr lang="en-US" sz="2400" smtClean="0"/>
          </a:p>
          <a:p>
            <a:r>
              <a:rPr lang="en-US" sz="2400" smtClean="0"/>
              <a:t>Verifichiamo che è effettivamente maggiore di zero. A tal fine basta mostrare che l’argomento del logaritmo è maggiore di uno, ovvero</a:t>
            </a:r>
          </a:p>
          <a:p>
            <a:pPr>
              <a:buFontTx/>
              <a:buNone/>
            </a:pPr>
            <a:endParaRPr lang="en-US" sz="2400" smtClean="0"/>
          </a:p>
          <a:p>
            <a:r>
              <a:rPr lang="en-US" sz="2400" smtClean="0"/>
              <a:t>Cio` equivale a    		     che è sempre vero </a:t>
            </a:r>
          </a:p>
        </p:txBody>
      </p:sp>
      <p:graphicFrame>
        <p:nvGraphicFramePr>
          <p:cNvPr id="68610" name="Object 20"/>
          <p:cNvGraphicFramePr>
            <a:graphicFrameLocks noChangeAspect="1"/>
          </p:cNvGraphicFramePr>
          <p:nvPr/>
        </p:nvGraphicFramePr>
        <p:xfrm>
          <a:off x="2514600" y="1839913"/>
          <a:ext cx="4059238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2" name="Equazione" r:id="rId3" imgW="2489200" imgH="444500" progId="Equation.3">
                  <p:embed/>
                </p:oleObj>
              </mc:Choice>
              <mc:Fallback>
                <p:oleObj name="Equazione" r:id="rId3" imgW="2489200" imgH="4445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1839913"/>
                        <a:ext cx="4059238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1" name="Object 9"/>
          <p:cNvGraphicFramePr>
            <a:graphicFrameLocks noChangeAspect="1"/>
          </p:cNvGraphicFramePr>
          <p:nvPr/>
        </p:nvGraphicFramePr>
        <p:xfrm>
          <a:off x="4200525" y="3573463"/>
          <a:ext cx="1595438" cy="68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3" name="Equazione" r:id="rId5" imgW="977900" imgH="419100" progId="Equation.3">
                  <p:embed/>
                </p:oleObj>
              </mc:Choice>
              <mc:Fallback>
                <p:oleObj name="Equazione" r:id="rId5" imgW="977900" imgH="4191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0525" y="3573463"/>
                        <a:ext cx="1595438" cy="684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2" name="Object 11"/>
          <p:cNvGraphicFramePr>
            <a:graphicFrameLocks noChangeAspect="1"/>
          </p:cNvGraphicFramePr>
          <p:nvPr/>
        </p:nvGraphicFramePr>
        <p:xfrm>
          <a:off x="2906713" y="4292600"/>
          <a:ext cx="13049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4" name="Equazione" r:id="rId7" imgW="800100" imgH="266700" progId="Equation.3">
                  <p:embed/>
                </p:oleObj>
              </mc:Choice>
              <mc:Fallback>
                <p:oleObj name="Equazione" r:id="rId7" imgW="800100" imgH="2667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6713" y="4292600"/>
                        <a:ext cx="130492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olo 1"/>
          <p:cNvSpPr txBox="1">
            <a:spLocks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-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conduzione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B8CFD747-75EC-485D-AC6E-F0DAEB0E6571}" type="slidenum">
              <a:rPr lang="it-IT" sz="1400">
                <a:latin typeface="Calibri" pitchFamily="34" charset="0"/>
              </a:rPr>
              <a:pPr algn="r"/>
              <a:t>102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9637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Un mulino di Joule contiene una massa d’acqua </a:t>
            </a:r>
            <a:r>
              <a:rPr lang="en-US" sz="2000" i="1" smtClean="0"/>
              <a:t>m</a:t>
            </a:r>
            <a:r>
              <a:rPr lang="en-US" sz="2000" smtClean="0"/>
              <a:t> a temperatura </a:t>
            </a:r>
            <a:r>
              <a:rPr lang="en-US" sz="2000" i="1" smtClean="0"/>
              <a:t>T</a:t>
            </a:r>
            <a:r>
              <a:rPr lang="en-US" sz="2000" i="1" baseline="-25000" smtClean="0"/>
              <a:t>1</a:t>
            </a:r>
            <a:r>
              <a:rPr lang="en-US" sz="2000" smtClean="0"/>
              <a:t> in uno spazio isolato adiabaticamente dall’ambiente esterno. Una massa esterna </a:t>
            </a:r>
            <a:r>
              <a:rPr lang="en-US" sz="2000" i="1" smtClean="0"/>
              <a:t>M</a:t>
            </a:r>
            <a:r>
              <a:rPr lang="en-US" sz="2000" smtClean="0"/>
              <a:t> è fatta cadere </a:t>
            </a:r>
            <a:r>
              <a:rPr lang="en-US" sz="2000" i="1" smtClean="0"/>
              <a:t>N</a:t>
            </a:r>
            <a:r>
              <a:rPr lang="en-US" sz="2000" smtClean="0"/>
              <a:t> volte nel campo di gravità per un’altezza </a:t>
            </a:r>
            <a:r>
              <a:rPr lang="en-US" sz="2000" i="1" smtClean="0"/>
              <a:t>h</a:t>
            </a:r>
            <a:r>
              <a:rPr lang="en-US" sz="2000" smtClean="0"/>
              <a:t>, fornendo un lavoro </a:t>
            </a:r>
            <a:r>
              <a:rPr lang="en-US" sz="2000" i="1" smtClean="0"/>
              <a:t>L</a:t>
            </a:r>
            <a:r>
              <a:rPr lang="en-US" sz="2000" smtClean="0"/>
              <a:t> all’acqua. </a:t>
            </a:r>
            <a:r>
              <a:rPr lang="en-US" sz="2000" i="1" smtClean="0"/>
              <a:t>L</a:t>
            </a:r>
            <a:r>
              <a:rPr lang="en-US" sz="2000" smtClean="0"/>
              <a:t> è negativo poiché è fatto </a:t>
            </a:r>
            <a:r>
              <a:rPr lang="en-US" sz="2000" u="sng" smtClean="0"/>
              <a:t>sul</a:t>
            </a:r>
            <a:r>
              <a:rPr lang="en-US" sz="2000" smtClean="0"/>
              <a:t> sistema</a:t>
            </a:r>
          </a:p>
          <a:p>
            <a:r>
              <a:rPr lang="en-US" sz="2000" smtClean="0"/>
              <a:t>Calcolare l’aumento di temperatura e la variazione di entropia dell’acqua</a:t>
            </a:r>
          </a:p>
          <a:p>
            <a:r>
              <a:rPr lang="en-US" sz="2000" smtClean="0"/>
              <a:t>Nella trasformazione, che è irreversibile, non c’è scambio di calore e l’energia interna dell’acqua varia di 			</a:t>
            </a:r>
          </a:p>
          <a:p>
            <a:r>
              <a:rPr lang="en-US" sz="2000" smtClean="0"/>
              <a:t>Tale variazione di energia interna si manifesta come aumento di temperatura dell’acqua</a:t>
            </a:r>
          </a:p>
          <a:p>
            <a:r>
              <a:rPr lang="en-US" sz="2000" smtClean="0"/>
              <a:t>Si può ottenere lo stesso stato finale, trascurando l’espansione termica dell’acqua, mediante una cessione reversibile di calore, p.e. isobara, all’acqua, in quantità</a:t>
            </a:r>
          </a:p>
        </p:txBody>
      </p:sp>
      <p:graphicFrame>
        <p:nvGraphicFramePr>
          <p:cNvPr id="69634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7269706"/>
              </p:ext>
            </p:extLst>
          </p:nvPr>
        </p:nvGraphicFramePr>
        <p:xfrm>
          <a:off x="3657599" y="3429000"/>
          <a:ext cx="1325563" cy="20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2" name="Equazione" r:id="rId3" imgW="812800" imgH="127000" progId="Equation.3">
                  <p:embed/>
                </p:oleObj>
              </mc:Choice>
              <mc:Fallback>
                <p:oleObj name="Equazione" r:id="rId3" imgW="812800" imgH="1270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599" y="3429000"/>
                        <a:ext cx="1325563" cy="206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35" name="Object 11"/>
          <p:cNvGraphicFramePr>
            <a:graphicFrameLocks noChangeAspect="1"/>
          </p:cNvGraphicFramePr>
          <p:nvPr/>
        </p:nvGraphicFramePr>
        <p:xfrm>
          <a:off x="3937000" y="5389563"/>
          <a:ext cx="766763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3" name="Equazione" r:id="rId5" imgW="469900" imgH="152400" progId="Equation.3">
                  <p:embed/>
                </p:oleObj>
              </mc:Choice>
              <mc:Fallback>
                <p:oleObj name="Equazione" r:id="rId5" imgW="469900" imgH="1524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0" y="5389563"/>
                        <a:ext cx="766763" cy="24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olo 1"/>
          <p:cNvSpPr txBox="1">
            <a:spLocks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mulino di Joule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65DE7D6-FAB6-4F84-847C-28D44B4E7616}" type="slidenum">
              <a:rPr lang="it-IT" sz="1400">
                <a:latin typeface="Calibri" pitchFamily="34" charset="0"/>
              </a:rPr>
              <a:pPr algn="r"/>
              <a:t>103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70662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400" smtClean="0"/>
              <a:t>Detta </a:t>
            </a:r>
            <a:r>
              <a:rPr lang="en-US" sz="2400" i="1" smtClean="0"/>
              <a:t>C</a:t>
            </a:r>
            <a:r>
              <a:rPr lang="en-US" sz="2400" i="1" baseline="-25000" smtClean="0"/>
              <a:t>p</a:t>
            </a:r>
            <a:r>
              <a:rPr lang="en-US" sz="2400" smtClean="0"/>
              <a:t> la capacità termica della massa d’acqua, avremo dunque</a:t>
            </a:r>
          </a:p>
          <a:p>
            <a:endParaRPr lang="en-US" sz="2400" smtClean="0"/>
          </a:p>
          <a:p>
            <a:r>
              <a:rPr lang="en-US" sz="2400" smtClean="0"/>
              <a:t>Questa eq. ci permette di trovare la temperatura finale dell’acqua </a:t>
            </a:r>
          </a:p>
          <a:p>
            <a:endParaRPr lang="en-US" sz="2400" smtClean="0"/>
          </a:p>
          <a:p>
            <a:r>
              <a:rPr lang="en-US" sz="2400" smtClean="0"/>
              <a:t>La variazione di entropia, calcolata sulla trasformazione reversibile, è</a:t>
            </a:r>
          </a:p>
        </p:txBody>
      </p:sp>
      <p:graphicFrame>
        <p:nvGraphicFramePr>
          <p:cNvPr id="70658" name="Object 20"/>
          <p:cNvGraphicFramePr>
            <a:graphicFrameLocks noChangeAspect="1"/>
          </p:cNvGraphicFramePr>
          <p:nvPr/>
        </p:nvGraphicFramePr>
        <p:xfrm>
          <a:off x="2843213" y="4581525"/>
          <a:ext cx="4103687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0" name="Equazione" r:id="rId3" imgW="2514600" imgH="419100" progId="Equation.3">
                  <p:embed/>
                </p:oleObj>
              </mc:Choice>
              <mc:Fallback>
                <p:oleObj name="Equazione" r:id="rId3" imgW="2514600" imgH="4191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3" y="4581525"/>
                        <a:ext cx="4103687" cy="68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59" name="Object 9"/>
          <p:cNvGraphicFramePr>
            <a:graphicFrameLocks noChangeAspect="1"/>
          </p:cNvGraphicFramePr>
          <p:nvPr/>
        </p:nvGraphicFramePr>
        <p:xfrm>
          <a:off x="3517900" y="3314700"/>
          <a:ext cx="1865313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1" name="Equazione" r:id="rId5" imgW="1143000" imgH="203200" progId="Equation.3">
                  <p:embed/>
                </p:oleObj>
              </mc:Choice>
              <mc:Fallback>
                <p:oleObj name="Equazione" r:id="rId5" imgW="1143000" imgH="203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7900" y="3314700"/>
                        <a:ext cx="1865313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0" name="Object 10"/>
          <p:cNvGraphicFramePr>
            <a:graphicFrameLocks noChangeAspect="1"/>
          </p:cNvGraphicFramePr>
          <p:nvPr/>
        </p:nvGraphicFramePr>
        <p:xfrm>
          <a:off x="3635375" y="1989138"/>
          <a:ext cx="1655763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2" name="Equazione" r:id="rId7" imgW="1016000" imgH="241300" progId="Equation.3">
                  <p:embed/>
                </p:oleObj>
              </mc:Choice>
              <mc:Fallback>
                <p:oleObj name="Equazione" r:id="rId7" imgW="1016000" imgH="2413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1989138"/>
                        <a:ext cx="1655763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olo 1"/>
          <p:cNvSpPr txBox="1">
            <a:spLocks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mulino di Joule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4C70BE-8AD3-4C0D-B325-4FEA3D0FF2C1}" type="slidenum">
              <a:rPr lang="it-IT" sz="1400">
                <a:latin typeface="Calibri" pitchFamily="34" charset="0"/>
              </a:rPr>
              <a:pPr algn="r"/>
              <a:t>104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119811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8353425" cy="4114800"/>
          </a:xfrm>
          <a:noFill/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it-IT" sz="2000" smtClean="0"/>
              <a:t>Un contenitore a pareti diatermiche contiene una mole di gas ideale. Il gas e` separato dall’atmosfera libera da una goccia di mercurio (di massa trascurabile) che permette l’equilibrio di pressione tra gas e atmosfera. Il gas si trova inizialmente nello stato A a temperatura </a:t>
            </a:r>
            <a:r>
              <a:rPr lang="it-IT" sz="2000" i="1" smtClean="0"/>
              <a:t>T</a:t>
            </a:r>
            <a:r>
              <a:rPr lang="it-IT" sz="2000" i="1" baseline="-25000" smtClean="0"/>
              <a:t>A</a:t>
            </a:r>
            <a:r>
              <a:rPr lang="it-IT" sz="2000" smtClean="0"/>
              <a:t> e pressione </a:t>
            </a:r>
            <a:r>
              <a:rPr lang="it-IT" sz="2000" i="1" smtClean="0"/>
              <a:t>p</a:t>
            </a:r>
            <a:r>
              <a:rPr lang="it-IT" sz="2000" i="1" baseline="-25000" smtClean="0"/>
              <a:t>A</a:t>
            </a:r>
            <a:r>
              <a:rPr lang="it-IT" sz="2000" smtClean="0"/>
              <a:t>. Il contenitore viene quindi immerso in un termostato a temperatura </a:t>
            </a:r>
            <a:r>
              <a:rPr lang="it-IT" sz="2000" i="1" smtClean="0"/>
              <a:t>T</a:t>
            </a:r>
            <a:r>
              <a:rPr lang="it-IT" sz="2000" i="1" baseline="-25000" smtClean="0"/>
              <a:t>B</a:t>
            </a:r>
            <a:r>
              <a:rPr lang="it-IT" sz="2000" i="1" smtClean="0"/>
              <a:t> &lt; T</a:t>
            </a:r>
            <a:r>
              <a:rPr lang="it-IT" sz="2000" i="1" baseline="-25000" smtClean="0"/>
              <a:t>A</a:t>
            </a:r>
            <a:r>
              <a:rPr lang="it-IT" sz="2000" smtClean="0"/>
              <a:t>. Si attende quindi il raggiungimento del nuovo equilibrio termico B</a:t>
            </a:r>
          </a:p>
          <a:p>
            <a:pPr algn="just">
              <a:lnSpc>
                <a:spcPct val="90000"/>
              </a:lnSpc>
            </a:pPr>
            <a:r>
              <a:rPr lang="it-IT" sz="2000" smtClean="0"/>
              <a:t>Si determinino gli scambi di lavoro e calore tra il gas (sistema) e il termostato (ambiente), la variazione di entropia di entrambi e di quella dell’universo</a:t>
            </a:r>
            <a:endParaRPr lang="it-IT" sz="2400" smtClean="0"/>
          </a:p>
        </p:txBody>
      </p:sp>
      <p:sp>
        <p:nvSpPr>
          <p:cNvPr id="6" name="Titolo 1"/>
          <p:cNvSpPr txBox="1">
            <a:spLocks/>
          </p:cNvSpPr>
          <p:nvPr/>
        </p:nvSpPr>
        <p:spPr bwMode="auto">
          <a:xfrm>
            <a:off x="323850" y="476250"/>
            <a:ext cx="86407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sistema e ambiente</a:t>
            </a:r>
          </a:p>
        </p:txBody>
      </p:sp>
      <p:grpSp>
        <p:nvGrpSpPr>
          <p:cNvPr id="119813" name="Group 1"/>
          <p:cNvGrpSpPr>
            <a:grpSpLocks noChangeAspect="1"/>
          </p:cNvGrpSpPr>
          <p:nvPr/>
        </p:nvGrpSpPr>
        <p:grpSpPr bwMode="auto">
          <a:xfrm>
            <a:off x="3130550" y="4256088"/>
            <a:ext cx="5186363" cy="2486025"/>
            <a:chOff x="1800" y="3384"/>
            <a:chExt cx="8640" cy="4140"/>
          </a:xfrm>
        </p:grpSpPr>
        <p:sp>
          <p:nvSpPr>
            <p:cNvPr id="119815" name="AutoShape 17"/>
            <p:cNvSpPr>
              <a:spLocks noChangeAspect="1" noChangeArrowheads="1" noTextEdit="1"/>
            </p:cNvSpPr>
            <p:nvPr/>
          </p:nvSpPr>
          <p:spPr bwMode="auto">
            <a:xfrm>
              <a:off x="1800" y="3384"/>
              <a:ext cx="8640" cy="4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9816" name="Rectangle 16"/>
            <p:cNvSpPr>
              <a:spLocks noChangeArrowheads="1"/>
            </p:cNvSpPr>
            <p:nvPr/>
          </p:nvSpPr>
          <p:spPr bwMode="auto">
            <a:xfrm>
              <a:off x="6372" y="4644"/>
              <a:ext cx="3600" cy="2340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grpSp>
          <p:nvGrpSpPr>
            <p:cNvPr id="119817" name="Group 11"/>
            <p:cNvGrpSpPr>
              <a:grpSpLocks/>
            </p:cNvGrpSpPr>
            <p:nvPr/>
          </p:nvGrpSpPr>
          <p:grpSpPr bwMode="auto">
            <a:xfrm>
              <a:off x="7272" y="3564"/>
              <a:ext cx="1620" cy="2879"/>
              <a:chOff x="7272" y="3564"/>
              <a:chExt cx="1620" cy="2879"/>
            </a:xfrm>
          </p:grpSpPr>
          <p:sp>
            <p:nvSpPr>
              <p:cNvPr id="119827" name="Oval 15"/>
              <p:cNvSpPr>
                <a:spLocks noChangeArrowheads="1"/>
              </p:cNvSpPr>
              <p:nvPr/>
            </p:nvSpPr>
            <p:spPr bwMode="auto">
              <a:xfrm>
                <a:off x="7272" y="4824"/>
                <a:ext cx="1620" cy="1619"/>
              </a:xfrm>
              <a:prstGeom prst="ellipse">
                <a:avLst/>
              </a:pr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19828" name="Rectangle 14"/>
              <p:cNvSpPr>
                <a:spLocks noChangeArrowheads="1"/>
              </p:cNvSpPr>
              <p:nvPr/>
            </p:nvSpPr>
            <p:spPr bwMode="auto">
              <a:xfrm>
                <a:off x="7992" y="4644"/>
                <a:ext cx="180" cy="361"/>
              </a:xfrm>
              <a:prstGeom prst="rect">
                <a:avLst/>
              </a:prstGeom>
              <a:solidFill>
                <a:srgbClr val="FFCC9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19829" name="Rectangle 13"/>
              <p:cNvSpPr>
                <a:spLocks noChangeArrowheads="1"/>
              </p:cNvSpPr>
              <p:nvPr/>
            </p:nvSpPr>
            <p:spPr bwMode="auto">
              <a:xfrm rot="-5400000">
                <a:off x="7542" y="4014"/>
                <a:ext cx="1080" cy="1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19830" name="Oval 12"/>
              <p:cNvSpPr>
                <a:spLocks noChangeArrowheads="1"/>
              </p:cNvSpPr>
              <p:nvPr/>
            </p:nvSpPr>
            <p:spPr bwMode="auto">
              <a:xfrm rot="-5400000">
                <a:off x="7902" y="4554"/>
                <a:ext cx="360" cy="180"/>
              </a:xfrm>
              <a:prstGeom prst="ellipse">
                <a:avLst/>
              </a:prstGeom>
              <a:solidFill>
                <a:srgbClr val="333333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119818" name="Group 6"/>
            <p:cNvGrpSpPr>
              <a:grpSpLocks/>
            </p:cNvGrpSpPr>
            <p:nvPr/>
          </p:nvGrpSpPr>
          <p:grpSpPr bwMode="auto">
            <a:xfrm>
              <a:off x="2772" y="3564"/>
              <a:ext cx="1620" cy="2879"/>
              <a:chOff x="2772" y="3564"/>
              <a:chExt cx="1620" cy="2879"/>
            </a:xfrm>
          </p:grpSpPr>
          <p:sp>
            <p:nvSpPr>
              <p:cNvPr id="119823" name="Oval 10"/>
              <p:cNvSpPr>
                <a:spLocks noChangeArrowheads="1"/>
              </p:cNvSpPr>
              <p:nvPr/>
            </p:nvSpPr>
            <p:spPr bwMode="auto">
              <a:xfrm>
                <a:off x="2772" y="4824"/>
                <a:ext cx="1620" cy="1619"/>
              </a:xfrm>
              <a:prstGeom prst="ellipse">
                <a:avLst/>
              </a:pr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19824" name="Rectangle 9"/>
              <p:cNvSpPr>
                <a:spLocks noChangeArrowheads="1"/>
              </p:cNvSpPr>
              <p:nvPr/>
            </p:nvSpPr>
            <p:spPr bwMode="auto">
              <a:xfrm>
                <a:off x="3492" y="4284"/>
                <a:ext cx="180" cy="721"/>
              </a:xfrm>
              <a:prstGeom prst="rect">
                <a:avLst/>
              </a:prstGeom>
              <a:solidFill>
                <a:srgbClr val="FFCC9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19825" name="Rectangle 8"/>
              <p:cNvSpPr>
                <a:spLocks noChangeArrowheads="1"/>
              </p:cNvSpPr>
              <p:nvPr/>
            </p:nvSpPr>
            <p:spPr bwMode="auto">
              <a:xfrm rot="-5400000">
                <a:off x="3222" y="3834"/>
                <a:ext cx="720" cy="1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19826" name="Oval 7"/>
              <p:cNvSpPr>
                <a:spLocks noChangeArrowheads="1"/>
              </p:cNvSpPr>
              <p:nvPr/>
            </p:nvSpPr>
            <p:spPr bwMode="auto">
              <a:xfrm rot="-5400000">
                <a:off x="3402" y="4194"/>
                <a:ext cx="360" cy="180"/>
              </a:xfrm>
              <a:prstGeom prst="ellipse">
                <a:avLst/>
              </a:prstGeom>
              <a:solidFill>
                <a:srgbClr val="333333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</a:endParaRPr>
              </a:p>
            </p:txBody>
          </p:sp>
        </p:grpSp>
        <p:grpSp>
          <p:nvGrpSpPr>
            <p:cNvPr id="119819" name="Group 2"/>
            <p:cNvGrpSpPr>
              <a:grpSpLocks/>
            </p:cNvGrpSpPr>
            <p:nvPr/>
          </p:nvGrpSpPr>
          <p:grpSpPr bwMode="auto">
            <a:xfrm>
              <a:off x="6372" y="4464"/>
              <a:ext cx="3601" cy="2521"/>
              <a:chOff x="6372" y="4464"/>
              <a:chExt cx="3601" cy="2521"/>
            </a:xfrm>
          </p:grpSpPr>
          <p:sp>
            <p:nvSpPr>
              <p:cNvPr id="119820" name="Line 5"/>
              <p:cNvSpPr>
                <a:spLocks noChangeShapeType="1"/>
              </p:cNvSpPr>
              <p:nvPr/>
            </p:nvSpPr>
            <p:spPr bwMode="auto">
              <a:xfrm>
                <a:off x="9972" y="4464"/>
                <a:ext cx="1" cy="2520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19821" name="Line 4"/>
              <p:cNvSpPr>
                <a:spLocks noChangeShapeType="1"/>
              </p:cNvSpPr>
              <p:nvPr/>
            </p:nvSpPr>
            <p:spPr bwMode="auto">
              <a:xfrm>
                <a:off x="6372" y="4464"/>
                <a:ext cx="1" cy="2520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19822" name="Line 3"/>
              <p:cNvSpPr>
                <a:spLocks noChangeShapeType="1"/>
              </p:cNvSpPr>
              <p:nvPr/>
            </p:nvSpPr>
            <p:spPr bwMode="auto">
              <a:xfrm>
                <a:off x="6372" y="6984"/>
                <a:ext cx="3600" cy="1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</p:grpSp>
      </p:grpSp>
      <p:sp>
        <p:nvSpPr>
          <p:cNvPr id="119814" name="Freccia a destra 23"/>
          <p:cNvSpPr>
            <a:spLocks noChangeArrowheads="1"/>
          </p:cNvSpPr>
          <p:nvPr/>
        </p:nvSpPr>
        <p:spPr bwMode="auto">
          <a:xfrm>
            <a:off x="5076825" y="5516563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308CF0E-7DA4-45CE-84FE-55F989236268}" type="slidenum">
              <a:rPr lang="it-IT" sz="1400">
                <a:latin typeface="Calibri" pitchFamily="34" charset="0"/>
              </a:rPr>
              <a:pPr algn="r"/>
              <a:t>105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71685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just"/>
            <a:r>
              <a:rPr lang="it-IT" sz="2400" dirty="0" smtClean="0"/>
              <a:t>Poiché la pressione esterna è costante, il lavoro è dato da</a:t>
            </a:r>
          </a:p>
          <a:p>
            <a:pPr lvl="2" algn="just"/>
            <a:endParaRPr lang="it-IT" dirty="0" smtClean="0"/>
          </a:p>
          <a:p>
            <a:pPr algn="just"/>
            <a:endParaRPr lang="it-IT" sz="2400" dirty="0" smtClean="0"/>
          </a:p>
          <a:p>
            <a:pPr algn="just"/>
            <a:r>
              <a:rPr lang="it-IT" sz="2400" dirty="0" smtClean="0"/>
              <a:t>ed è negativo poiché il sistema diminuisce di volume e quindi assorbe lavoro meccanico</a:t>
            </a:r>
          </a:p>
          <a:p>
            <a:pPr algn="just"/>
            <a:endParaRPr lang="it-IT" sz="2400" dirty="0" smtClean="0"/>
          </a:p>
          <a:p>
            <a:pPr algn="just"/>
            <a:r>
              <a:rPr lang="it-IT" sz="2400" dirty="0" smtClean="0"/>
              <a:t>Applicando l’</a:t>
            </a:r>
            <a:r>
              <a:rPr lang="it-IT" sz="2400" dirty="0" err="1" smtClean="0"/>
              <a:t>eq</a:t>
            </a:r>
            <a:r>
              <a:rPr lang="it-IT" sz="2400" dirty="0" smtClean="0"/>
              <a:t>. di stato in A e in B, poiché la pressione in entrambi gli stati è uguale alla pressione esterna, otteniamo </a:t>
            </a:r>
          </a:p>
          <a:p>
            <a:pPr lvl="2" algn="just"/>
            <a:endParaRPr lang="it-IT" dirty="0" smtClean="0"/>
          </a:p>
          <a:p>
            <a:pPr algn="just">
              <a:lnSpc>
                <a:spcPct val="90000"/>
              </a:lnSpc>
            </a:pPr>
            <a:endParaRPr lang="it-IT" sz="2400" dirty="0" smtClean="0"/>
          </a:p>
        </p:txBody>
      </p:sp>
      <p:graphicFrame>
        <p:nvGraphicFramePr>
          <p:cNvPr id="7168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9812968"/>
              </p:ext>
            </p:extLst>
          </p:nvPr>
        </p:nvGraphicFramePr>
        <p:xfrm>
          <a:off x="2635250" y="2060848"/>
          <a:ext cx="3873500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2" name="Equazione" r:id="rId3" imgW="1803400" imgH="393700" progId="Equation.3">
                  <p:embed/>
                </p:oleObj>
              </mc:Choice>
              <mc:Fallback>
                <p:oleObj name="Equazione" r:id="rId3" imgW="1803400" imgH="3937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250" y="2060848"/>
                        <a:ext cx="3873500" cy="846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83" name="Object 6"/>
          <p:cNvGraphicFramePr>
            <a:graphicFrameLocks noChangeAspect="1"/>
          </p:cNvGraphicFramePr>
          <p:nvPr/>
        </p:nvGraphicFramePr>
        <p:xfrm>
          <a:off x="1752600" y="5181600"/>
          <a:ext cx="647700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3" name="Equazione" r:id="rId5" imgW="2717800" imgH="215900" progId="Equation.3">
                  <p:embed/>
                </p:oleObj>
              </mc:Choice>
              <mc:Fallback>
                <p:oleObj name="Equazione" r:id="rId5" imgW="2717800" imgH="2159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5181600"/>
                        <a:ext cx="6477000" cy="514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olo 1"/>
          <p:cNvSpPr txBox="1">
            <a:spLocks/>
          </p:cNvSpPr>
          <p:nvPr/>
        </p:nvSpPr>
        <p:spPr bwMode="auto">
          <a:xfrm>
            <a:off x="323850" y="476250"/>
            <a:ext cx="86407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sistema e ambiente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16AB80A-AE37-4822-A6B1-3602B5D9D91B}" type="slidenum">
              <a:rPr lang="it-IT" sz="1400">
                <a:latin typeface="Calibri" pitchFamily="34" charset="0"/>
              </a:rPr>
              <a:pPr algn="r"/>
              <a:t>106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72710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it-IT" sz="2400" smtClean="0"/>
              <a:t>Il calore scambiato si pu</a:t>
            </a:r>
            <a:r>
              <a:rPr lang="it-IT" sz="2400" smtClean="0">
                <a:latin typeface="Lucida Grande"/>
              </a:rPr>
              <a:t>ò</a:t>
            </a:r>
            <a:r>
              <a:rPr lang="it-IT" sz="2400" smtClean="0"/>
              <a:t> calcolare usando il 1</a:t>
            </a:r>
            <a:r>
              <a:rPr lang="en-US" altLang="it-IT" sz="2400" smtClean="0"/>
              <a:t>°</a:t>
            </a:r>
            <a:r>
              <a:rPr lang="en-US" sz="2400" smtClean="0"/>
              <a:t> </a:t>
            </a:r>
            <a:r>
              <a:rPr lang="it-IT" sz="2400" smtClean="0"/>
              <a:t>principio: </a:t>
            </a:r>
          </a:p>
          <a:p>
            <a:pPr algn="just">
              <a:lnSpc>
                <a:spcPct val="90000"/>
              </a:lnSpc>
            </a:pPr>
            <a:r>
              <a:rPr lang="it-IT" sz="2400" smtClean="0"/>
              <a:t>ove la variazione di energia interna è data da: </a:t>
            </a:r>
          </a:p>
          <a:p>
            <a:pPr lvl="2" algn="just">
              <a:lnSpc>
                <a:spcPct val="90000"/>
              </a:lnSpc>
            </a:pPr>
            <a:endParaRPr lang="it-IT" smtClean="0"/>
          </a:p>
          <a:p>
            <a:pPr algn="just">
              <a:lnSpc>
                <a:spcPct val="90000"/>
              </a:lnSpc>
            </a:pPr>
            <a:r>
              <a:rPr lang="it-IT" sz="2400" smtClean="0"/>
              <a:t>quindi:</a:t>
            </a:r>
          </a:p>
          <a:p>
            <a:pPr algn="just">
              <a:lnSpc>
                <a:spcPct val="90000"/>
              </a:lnSpc>
            </a:pPr>
            <a:endParaRPr lang="it-IT" sz="2400" smtClean="0"/>
          </a:p>
          <a:p>
            <a:pPr algn="just">
              <a:lnSpc>
                <a:spcPct val="90000"/>
              </a:lnSpc>
            </a:pPr>
            <a:r>
              <a:rPr lang="it-IT" sz="2400" smtClean="0"/>
              <a:t>Il segno del calore è negativo, in quanto il sistema cede calore al termostato, consistentemente col fatto che la temperatura del sistema diminuisce</a:t>
            </a:r>
          </a:p>
          <a:p>
            <a:pPr algn="just">
              <a:lnSpc>
                <a:spcPct val="90000"/>
              </a:lnSpc>
            </a:pPr>
            <a:endParaRPr lang="it-IT" sz="2400" smtClean="0"/>
          </a:p>
        </p:txBody>
      </p:sp>
      <p:graphicFrame>
        <p:nvGraphicFramePr>
          <p:cNvPr id="7270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0937396"/>
              </p:ext>
            </p:extLst>
          </p:nvPr>
        </p:nvGraphicFramePr>
        <p:xfrm>
          <a:off x="3491706" y="2780928"/>
          <a:ext cx="2305050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1" name="Equazione" r:id="rId3" imgW="1104900" imgH="215900" progId="Equation.3">
                  <p:embed/>
                </p:oleObj>
              </mc:Choice>
              <mc:Fallback>
                <p:oleObj name="Equazione" r:id="rId3" imgW="1104900" imgH="2159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706" y="2780928"/>
                        <a:ext cx="2305050" cy="450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0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035304"/>
              </p:ext>
            </p:extLst>
          </p:nvPr>
        </p:nvGraphicFramePr>
        <p:xfrm>
          <a:off x="6660232" y="2024061"/>
          <a:ext cx="1841500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2" name="Equazione" r:id="rId5" imgW="787400" imgH="165100" progId="Equation.3">
                  <p:embed/>
                </p:oleObj>
              </mc:Choice>
              <mc:Fallback>
                <p:oleObj name="Equazione" r:id="rId5" imgW="787400" imgH="1651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2024061"/>
                        <a:ext cx="1841500" cy="385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0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0282665"/>
              </p:ext>
            </p:extLst>
          </p:nvPr>
        </p:nvGraphicFramePr>
        <p:xfrm>
          <a:off x="1331640" y="5085184"/>
          <a:ext cx="6858000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3" name="Equazione" r:id="rId7" imgW="2870200" imgH="215900" progId="Equation.3">
                  <p:embed/>
                </p:oleObj>
              </mc:Choice>
              <mc:Fallback>
                <p:oleObj name="Equazione" r:id="rId7" imgW="2870200" imgH="2159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5085184"/>
                        <a:ext cx="6858000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olo 1"/>
          <p:cNvSpPr txBox="1">
            <a:spLocks/>
          </p:cNvSpPr>
          <p:nvPr/>
        </p:nvSpPr>
        <p:spPr bwMode="auto">
          <a:xfrm>
            <a:off x="323850" y="476250"/>
            <a:ext cx="86407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sistema e ambiente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BE23FD8F-971C-4E93-AF4F-7573B5325558}" type="slidenum">
              <a:rPr lang="it-IT" sz="1400">
                <a:latin typeface="Calibri" pitchFamily="34" charset="0"/>
              </a:rPr>
              <a:pPr algn="r"/>
              <a:t>107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773238"/>
            <a:ext cx="7772400" cy="4114800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800" smtClean="0"/>
              <a:t>Per trovare la variazione d’entropia del gas, occorre immaginare una trasformazione reversibile che colleghi gli stati A e B. Una tale trasformazione è</a:t>
            </a:r>
            <a:r>
              <a:rPr lang="it-IT" sz="2800" smtClean="0">
                <a:latin typeface="Lucida Grande"/>
              </a:rPr>
              <a:t> </a:t>
            </a:r>
            <a:r>
              <a:rPr lang="it-IT" sz="2800" smtClean="0"/>
              <a:t>facilmente individuata nella trasformazione isobara reversibile con estremi in questi stati. La variazione d’entropia del gas è quindi:</a:t>
            </a:r>
          </a:p>
        </p:txBody>
      </p:sp>
      <p:graphicFrame>
        <p:nvGraphicFramePr>
          <p:cNvPr id="73730" name="Object 8"/>
          <p:cNvGraphicFramePr>
            <a:graphicFrameLocks noChangeAspect="1"/>
          </p:cNvGraphicFramePr>
          <p:nvPr/>
        </p:nvGraphicFramePr>
        <p:xfrm>
          <a:off x="1908175" y="4797425"/>
          <a:ext cx="601980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4" name="Equazione" r:id="rId3" imgW="2679700" imgH="419100" progId="Equation.3">
                  <p:embed/>
                </p:oleObj>
              </mc:Choice>
              <mc:Fallback>
                <p:oleObj name="Equazione" r:id="rId3" imgW="2679700" imgH="4191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4797425"/>
                        <a:ext cx="6019800" cy="941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olo 1"/>
          <p:cNvSpPr txBox="1">
            <a:spLocks/>
          </p:cNvSpPr>
          <p:nvPr/>
        </p:nvSpPr>
        <p:spPr bwMode="auto">
          <a:xfrm>
            <a:off x="323850" y="476250"/>
            <a:ext cx="86407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sistema e ambiente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B909EE9-9A4C-4025-BC01-71802916897A}" type="slidenum">
              <a:rPr lang="it-IT" sz="1400">
                <a:latin typeface="Calibri" pitchFamily="34" charset="0"/>
              </a:rPr>
              <a:pPr algn="r"/>
              <a:t>108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412875"/>
            <a:ext cx="7989888" cy="4114800"/>
          </a:xfrm>
          <a:noFill/>
        </p:spPr>
        <p:txBody>
          <a:bodyPr/>
          <a:lstStyle/>
          <a:p>
            <a:r>
              <a:rPr lang="it-IT" sz="2200" smtClean="0"/>
              <a:t>la variazione d’entropia dell’ambiente è tutta dovuta al termostato e si calcola immaginando una trasformazione reversibile che porti il termostato dallo stato iniziale a quello finale</a:t>
            </a:r>
          </a:p>
          <a:p>
            <a:r>
              <a:rPr lang="it-IT" sz="2200" smtClean="0"/>
              <a:t>I due stati hanno la stessa pressione e temperatura e differiscono per un aumento dell’energia interna del termostato pari al calore </a:t>
            </a:r>
            <a:r>
              <a:rPr lang="it-IT" sz="2200" i="1" smtClean="0"/>
              <a:t>Q</a:t>
            </a:r>
            <a:r>
              <a:rPr lang="it-IT" sz="2200" i="1" baseline="-25000" smtClean="0"/>
              <a:t>term</a:t>
            </a:r>
            <a:r>
              <a:rPr lang="it-IT" sz="2200" smtClean="0"/>
              <a:t> assorbito, uguale ed opposto al calore </a:t>
            </a:r>
            <a:r>
              <a:rPr lang="it-IT" sz="2200" i="1" smtClean="0"/>
              <a:t>Q</a:t>
            </a:r>
            <a:r>
              <a:rPr lang="it-IT" sz="2200" smtClean="0"/>
              <a:t> ceduto dal sistema. Possiamo quindi immaginare che questo calore sia fornito al termostato in una trasformazione isoterma reversibile. La variazione d’entropia dell’ambiente è dunque:</a:t>
            </a:r>
          </a:p>
          <a:p>
            <a:pPr algn="just">
              <a:lnSpc>
                <a:spcPct val="90000"/>
              </a:lnSpc>
            </a:pPr>
            <a:endParaRPr lang="it-IT" sz="2400" smtClean="0"/>
          </a:p>
        </p:txBody>
      </p:sp>
      <p:graphicFrame>
        <p:nvGraphicFramePr>
          <p:cNvPr id="74754" name="Object 6"/>
          <p:cNvGraphicFramePr>
            <a:graphicFrameLocks noChangeAspect="1"/>
          </p:cNvGraphicFramePr>
          <p:nvPr/>
        </p:nvGraphicFramePr>
        <p:xfrm>
          <a:off x="1763713" y="5265738"/>
          <a:ext cx="5903912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8" name="Equazione" r:id="rId3" imgW="2667000" imgH="406400" progId="Equation.3">
                  <p:embed/>
                </p:oleObj>
              </mc:Choice>
              <mc:Fallback>
                <p:oleObj name="Equazione" r:id="rId3" imgW="2667000" imgH="406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5265738"/>
                        <a:ext cx="5903912" cy="900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olo 1"/>
          <p:cNvSpPr txBox="1">
            <a:spLocks/>
          </p:cNvSpPr>
          <p:nvPr/>
        </p:nvSpPr>
        <p:spPr bwMode="auto">
          <a:xfrm>
            <a:off x="323850" y="188913"/>
            <a:ext cx="86407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sistema e ambiente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B1235784-15DB-40EA-8A54-7A90B91A28DD}" type="slidenum">
              <a:rPr lang="it-IT" sz="1400">
                <a:latin typeface="Calibri" pitchFamily="34" charset="0"/>
              </a:rPr>
              <a:pPr algn="r"/>
              <a:t>109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75782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just"/>
            <a:r>
              <a:rPr lang="it-IT" sz="2400" smtClean="0"/>
              <a:t>Posto  		e facendo uso della disuguaglianza analitica (valida per qualunque </a:t>
            </a:r>
            <a:r>
              <a:rPr lang="it-IT" sz="2400" i="1" smtClean="0"/>
              <a:t>x</a:t>
            </a:r>
            <a:r>
              <a:rPr lang="it-IT" sz="2400" smtClean="0"/>
              <a:t> diverso da 0) </a:t>
            </a:r>
          </a:p>
          <a:p>
            <a:pPr lvl="2" algn="just"/>
            <a:endParaRPr lang="it-IT" smtClean="0"/>
          </a:p>
          <a:p>
            <a:pPr algn="just"/>
            <a:endParaRPr lang="it-IT" sz="2400" smtClean="0"/>
          </a:p>
          <a:p>
            <a:pPr algn="just"/>
            <a:r>
              <a:rPr lang="it-IT" sz="2400" smtClean="0"/>
              <a:t>si dimostra facilmente che</a:t>
            </a:r>
          </a:p>
          <a:p>
            <a:pPr algn="just"/>
            <a:endParaRPr lang="en-US" smtClean="0"/>
          </a:p>
          <a:p>
            <a:r>
              <a:rPr lang="it-IT" sz="2400" smtClean="0"/>
              <a:t>in accordo con il teorema generale sull’aumento d’entropia dell’universo</a:t>
            </a:r>
            <a:endParaRPr lang="it-IT" smtClean="0">
              <a:latin typeface="Times New Roman" pitchFamily="18" charset="0"/>
            </a:endParaRPr>
          </a:p>
        </p:txBody>
      </p:sp>
      <p:graphicFrame>
        <p:nvGraphicFramePr>
          <p:cNvPr id="75778" name="Object 6"/>
          <p:cNvGraphicFramePr>
            <a:graphicFrameLocks noChangeAspect="1"/>
          </p:cNvGraphicFramePr>
          <p:nvPr/>
        </p:nvGraphicFramePr>
        <p:xfrm>
          <a:off x="1857356" y="1643050"/>
          <a:ext cx="1308100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0" name="Equazione" r:id="rId3" imgW="635000" imgH="177800" progId="Equation.3">
                  <p:embed/>
                </p:oleObj>
              </mc:Choice>
              <mc:Fallback>
                <p:oleObj name="Equazione" r:id="rId3" imgW="635000" imgH="177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1643050"/>
                        <a:ext cx="1308100" cy="366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79" name="Object 7"/>
          <p:cNvGraphicFramePr>
            <a:graphicFrameLocks noChangeAspect="1"/>
          </p:cNvGraphicFramePr>
          <p:nvPr/>
        </p:nvGraphicFramePr>
        <p:xfrm>
          <a:off x="4071934" y="2500306"/>
          <a:ext cx="1376363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1" name="Equazione" r:id="rId5" imgW="584200" imgH="381000" progId="Equation.3">
                  <p:embed/>
                </p:oleObj>
              </mc:Choice>
              <mc:Fallback>
                <p:oleObj name="Equazione" r:id="rId5" imgW="584200" imgH="3810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4" y="2500306"/>
                        <a:ext cx="1376363" cy="898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80" name="Object 8"/>
          <p:cNvGraphicFramePr>
            <a:graphicFrameLocks noChangeAspect="1"/>
          </p:cNvGraphicFramePr>
          <p:nvPr/>
        </p:nvGraphicFramePr>
        <p:xfrm>
          <a:off x="3286116" y="3714752"/>
          <a:ext cx="259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2" name="Equazione" r:id="rId7" imgW="1079500" imgH="190500" progId="Equation.3">
                  <p:embed/>
                </p:oleObj>
              </mc:Choice>
              <mc:Fallback>
                <p:oleObj name="Equazione" r:id="rId7" imgW="1079500" imgH="1905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3714752"/>
                        <a:ext cx="259080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olo 1"/>
          <p:cNvSpPr txBox="1">
            <a:spLocks/>
          </p:cNvSpPr>
          <p:nvPr/>
        </p:nvSpPr>
        <p:spPr bwMode="auto">
          <a:xfrm>
            <a:off x="323850" y="476250"/>
            <a:ext cx="86407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sistema e ambiente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egnaposto numero diapositiva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8FB46E5C-21A3-4024-B471-1D52A4C1101D}" type="slidenum">
              <a:rPr lang="it-IT" sz="1400">
                <a:latin typeface="Calibri" pitchFamily="34" charset="0"/>
              </a:rPr>
              <a:pPr algn="r"/>
              <a:t>110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117763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Supponiamo di avere un contenitore diviso in due parti uguali A e B da un setto removibile. Vogliamo calcolare la variazione di entropia nei seguenti due casi</a:t>
            </a:r>
          </a:p>
          <a:p>
            <a:pPr lvl="1"/>
            <a:r>
              <a:rPr lang="en-US" sz="1800" smtClean="0"/>
              <a:t>(1) A e B contengono un ugual numero di moli </a:t>
            </a:r>
            <a:r>
              <a:rPr lang="en-US" sz="1800" b="1" smtClean="0"/>
              <a:t>dello stesso gas</a:t>
            </a:r>
            <a:r>
              <a:rPr lang="en-US" sz="1800" smtClean="0"/>
              <a:t> </a:t>
            </a:r>
            <a:r>
              <a:rPr lang="en-US" sz="1800" b="1" smtClean="0"/>
              <a:t>ideale</a:t>
            </a:r>
            <a:r>
              <a:rPr lang="en-US" sz="1800" smtClean="0"/>
              <a:t> nelle stesse condizioni di pressione e temperatura</a:t>
            </a:r>
          </a:p>
          <a:p>
            <a:pPr lvl="1"/>
            <a:r>
              <a:rPr lang="en-US" sz="1800" smtClean="0"/>
              <a:t>(2) A e B contengono un ugual numero di moli </a:t>
            </a:r>
            <a:r>
              <a:rPr lang="en-US" sz="1800" b="1" smtClean="0"/>
              <a:t>di due gas</a:t>
            </a:r>
            <a:r>
              <a:rPr lang="en-US" sz="1800" smtClean="0"/>
              <a:t> </a:t>
            </a:r>
            <a:r>
              <a:rPr lang="en-US" sz="1800" b="1" smtClean="0"/>
              <a:t>ideali diversi</a:t>
            </a:r>
            <a:r>
              <a:rPr lang="en-US" sz="1800" smtClean="0"/>
              <a:t> nelle stesse condizioni di pressione e temperatura</a:t>
            </a:r>
          </a:p>
          <a:p>
            <a:endParaRPr lang="en-US" sz="2000" smtClean="0"/>
          </a:p>
        </p:txBody>
      </p:sp>
      <p:grpSp>
        <p:nvGrpSpPr>
          <p:cNvPr id="2" name="Gruppo 7"/>
          <p:cNvGrpSpPr>
            <a:grpSpLocks/>
          </p:cNvGrpSpPr>
          <p:nvPr/>
        </p:nvGrpSpPr>
        <p:grpSpPr bwMode="auto">
          <a:xfrm>
            <a:off x="2895600" y="3962400"/>
            <a:ext cx="3352800" cy="1447800"/>
            <a:chOff x="2895600" y="3962400"/>
            <a:chExt cx="3352800" cy="1447800"/>
          </a:xfrm>
          <a:solidFill>
            <a:srgbClr val="C980E0"/>
          </a:solidFill>
        </p:grpSpPr>
        <p:sp>
          <p:nvSpPr>
            <p:cNvPr id="61446" name="Rectangle 7"/>
            <p:cNvSpPr>
              <a:spLocks noChangeArrowheads="1"/>
            </p:cNvSpPr>
            <p:nvPr/>
          </p:nvSpPr>
          <p:spPr bwMode="auto">
            <a:xfrm>
              <a:off x="2895600" y="3962400"/>
              <a:ext cx="1676400" cy="1447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dirty="0">
                  <a:latin typeface="+mn-lt"/>
                  <a:ea typeface="ＭＳ Ｐゴシック" charset="-128"/>
                  <a:cs typeface="+mn-cs"/>
                </a:rPr>
                <a:t>A</a:t>
              </a:r>
            </a:p>
          </p:txBody>
        </p:sp>
        <p:sp>
          <p:nvSpPr>
            <p:cNvPr id="61447" name="Rectangle 8"/>
            <p:cNvSpPr>
              <a:spLocks noChangeArrowheads="1"/>
            </p:cNvSpPr>
            <p:nvPr/>
          </p:nvSpPr>
          <p:spPr bwMode="auto">
            <a:xfrm>
              <a:off x="4572000" y="3962400"/>
              <a:ext cx="1676400" cy="14478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dirty="0">
                  <a:latin typeface="+mn-lt"/>
                  <a:ea typeface="ＭＳ Ｐゴシック" charset="-128"/>
                  <a:cs typeface="+mn-cs"/>
                </a:rPr>
                <a:t>B</a:t>
              </a:r>
            </a:p>
          </p:txBody>
        </p:sp>
      </p:grpSp>
      <p:sp>
        <p:nvSpPr>
          <p:cNvPr id="7" name="Titolo 1"/>
          <p:cNvSpPr txBox="1">
            <a:spLocks/>
          </p:cNvSpPr>
          <p:nvPr/>
        </p:nvSpPr>
        <p:spPr bwMode="auto">
          <a:xfrm>
            <a:off x="0" y="0"/>
            <a:ext cx="8532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paradosso di Gibbs </a:t>
            </a:r>
          </a:p>
        </p:txBody>
      </p:sp>
    </p:spTree>
    <p:extLst>
      <p:ext uri="{BB962C8B-B14F-4D97-AF65-F5344CB8AC3E}">
        <p14:creationId xmlns:p14="http://schemas.microsoft.com/office/powerpoint/2010/main" val="394003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BD21AB55-6DB8-4CC0-8AA3-CD2C8684E2D0}" type="slidenum">
              <a:rPr lang="it-IT" sz="1400">
                <a:latin typeface="Calibri" pitchFamily="34" charset="0"/>
              </a:rPr>
              <a:pPr algn="r"/>
              <a:t>111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4516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dirty="0" smtClean="0"/>
              <a:t>Primo </a:t>
            </a:r>
            <a:r>
              <a:rPr lang="en-US" sz="2000" dirty="0" err="1" smtClean="0"/>
              <a:t>caso</a:t>
            </a:r>
            <a:r>
              <a:rPr lang="en-US" sz="2000" dirty="0" smtClean="0"/>
              <a:t>, </a:t>
            </a:r>
            <a:r>
              <a:rPr lang="en-US" sz="2000" dirty="0" err="1" smtClean="0"/>
              <a:t>i</a:t>
            </a:r>
            <a:r>
              <a:rPr lang="en-US" sz="2000" dirty="0" smtClean="0"/>
              <a:t> gas </a:t>
            </a:r>
            <a:r>
              <a:rPr lang="en-US" sz="2000" dirty="0" err="1" smtClean="0"/>
              <a:t>sono</a:t>
            </a:r>
            <a:r>
              <a:rPr lang="en-US" sz="2000" dirty="0" smtClean="0"/>
              <a:t> </a:t>
            </a:r>
            <a:r>
              <a:rPr lang="en-US" sz="2000" dirty="0" err="1" smtClean="0"/>
              <a:t>uguali</a:t>
            </a:r>
            <a:r>
              <a:rPr lang="en-US" sz="2000" dirty="0" smtClean="0"/>
              <a:t>: la </a:t>
            </a:r>
            <a:r>
              <a:rPr lang="en-US" sz="2000" dirty="0" err="1" smtClean="0"/>
              <a:t>rimozione</a:t>
            </a:r>
            <a:r>
              <a:rPr lang="en-US" sz="2000" dirty="0" smtClean="0"/>
              <a:t> del </a:t>
            </a:r>
            <a:r>
              <a:rPr lang="en-US" sz="2000" dirty="0" err="1" smtClean="0"/>
              <a:t>setto</a:t>
            </a:r>
            <a:r>
              <a:rPr lang="en-US" sz="2000" dirty="0" smtClean="0"/>
              <a:t> non cambia lo </a:t>
            </a:r>
            <a:r>
              <a:rPr lang="en-US" sz="2000" dirty="0" err="1" smtClean="0"/>
              <a:t>stato</a:t>
            </a:r>
            <a:r>
              <a:rPr lang="en-US" sz="2000" dirty="0" smtClean="0"/>
              <a:t> del </a:t>
            </a:r>
            <a:r>
              <a:rPr lang="en-US" sz="2000" dirty="0" err="1" smtClean="0"/>
              <a:t>sistema</a:t>
            </a:r>
            <a:r>
              <a:rPr lang="en-US" sz="2000" dirty="0" smtClean="0"/>
              <a:t> e di </a:t>
            </a:r>
            <a:r>
              <a:rPr lang="en-US" sz="2000" dirty="0" err="1" smtClean="0"/>
              <a:t>conseguenza</a:t>
            </a:r>
            <a:r>
              <a:rPr lang="en-US" sz="2000" dirty="0" smtClean="0"/>
              <a:t> non </a:t>
            </a:r>
            <a:r>
              <a:rPr lang="en-US" sz="2000" dirty="0" err="1" smtClean="0"/>
              <a:t>c’è</a:t>
            </a:r>
            <a:r>
              <a:rPr lang="en-US" sz="2000" dirty="0" smtClean="0"/>
              <a:t> </a:t>
            </a:r>
            <a:r>
              <a:rPr lang="en-US" sz="2000" dirty="0" err="1" smtClean="0"/>
              <a:t>alcuna</a:t>
            </a:r>
            <a:r>
              <a:rPr lang="en-US" sz="2000" dirty="0" smtClean="0"/>
              <a:t> </a:t>
            </a:r>
            <a:r>
              <a:rPr lang="en-US" sz="2000" dirty="0" err="1" smtClean="0"/>
              <a:t>variazione</a:t>
            </a:r>
            <a:r>
              <a:rPr lang="en-US" sz="2000" dirty="0" smtClean="0"/>
              <a:t> di </a:t>
            </a:r>
            <a:r>
              <a:rPr lang="en-US" sz="2000" dirty="0" err="1" smtClean="0"/>
              <a:t>entropia</a:t>
            </a:r>
            <a:r>
              <a:rPr lang="en-US" sz="2000" dirty="0" smtClean="0"/>
              <a:t>: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Secondo </a:t>
            </a:r>
            <a:r>
              <a:rPr lang="en-US" sz="2000" dirty="0" err="1" smtClean="0"/>
              <a:t>caso</a:t>
            </a:r>
            <a:r>
              <a:rPr lang="en-US" sz="2000" dirty="0" smtClean="0"/>
              <a:t>, </a:t>
            </a:r>
            <a:r>
              <a:rPr lang="en-US" sz="2000" dirty="0" err="1" smtClean="0"/>
              <a:t>i</a:t>
            </a:r>
            <a:r>
              <a:rPr lang="en-US" sz="2000" dirty="0" smtClean="0"/>
              <a:t> gas </a:t>
            </a:r>
            <a:r>
              <a:rPr lang="en-US" sz="2000" dirty="0" err="1" smtClean="0"/>
              <a:t>sono</a:t>
            </a:r>
            <a:r>
              <a:rPr lang="en-US" sz="2000" dirty="0" smtClean="0"/>
              <a:t> </a:t>
            </a:r>
            <a:r>
              <a:rPr lang="en-US" sz="2000" dirty="0" err="1" smtClean="0"/>
              <a:t>diversi</a:t>
            </a:r>
            <a:r>
              <a:rPr lang="en-US" sz="2000" dirty="0" smtClean="0"/>
              <a:t>: la </a:t>
            </a:r>
            <a:r>
              <a:rPr lang="en-US" sz="2000" dirty="0" err="1" smtClean="0"/>
              <a:t>rimozione</a:t>
            </a:r>
            <a:r>
              <a:rPr lang="en-US" sz="2000" dirty="0" smtClean="0"/>
              <a:t> del </a:t>
            </a:r>
            <a:r>
              <a:rPr lang="en-US" sz="2000" dirty="0" err="1" smtClean="0"/>
              <a:t>setto</a:t>
            </a:r>
            <a:r>
              <a:rPr lang="en-US" sz="2000" dirty="0" smtClean="0"/>
              <a:t> </a:t>
            </a:r>
            <a:r>
              <a:rPr lang="en-US" sz="2000" dirty="0" err="1" smtClean="0"/>
              <a:t>porta</a:t>
            </a:r>
            <a:r>
              <a:rPr lang="en-US" sz="2000" dirty="0" smtClean="0"/>
              <a:t> </a:t>
            </a:r>
            <a:r>
              <a:rPr lang="en-US" sz="2000" dirty="0" err="1" smtClean="0"/>
              <a:t>alla</a:t>
            </a:r>
            <a:r>
              <a:rPr lang="en-US" sz="2000" dirty="0" smtClean="0"/>
              <a:t> </a:t>
            </a:r>
            <a:r>
              <a:rPr lang="en-US" sz="2000" dirty="0" err="1" smtClean="0"/>
              <a:t>diffusione</a:t>
            </a:r>
            <a:r>
              <a:rPr lang="en-US" sz="2000" dirty="0" smtClean="0"/>
              <a:t> </a:t>
            </a:r>
            <a:r>
              <a:rPr lang="en-US" sz="2000" dirty="0" err="1" smtClean="0"/>
              <a:t>reciproca</a:t>
            </a:r>
            <a:r>
              <a:rPr lang="en-US" sz="2000" dirty="0" smtClean="0"/>
              <a:t> </a:t>
            </a:r>
            <a:r>
              <a:rPr lang="en-US" sz="2000" dirty="0" err="1" smtClean="0"/>
              <a:t>dei</a:t>
            </a:r>
            <a:r>
              <a:rPr lang="en-US" sz="2000" dirty="0" smtClean="0"/>
              <a:t> due gas. Il </a:t>
            </a:r>
            <a:r>
              <a:rPr lang="en-US" sz="2000" dirty="0" err="1" smtClean="0"/>
              <a:t>processo</a:t>
            </a:r>
            <a:r>
              <a:rPr lang="en-US" sz="2000" dirty="0" smtClean="0"/>
              <a:t> è </a:t>
            </a:r>
            <a:r>
              <a:rPr lang="en-US" sz="2000" dirty="0" err="1" smtClean="0"/>
              <a:t>spontaneo</a:t>
            </a:r>
            <a:r>
              <a:rPr lang="en-US" sz="2000" dirty="0" smtClean="0"/>
              <a:t>, per cui ci </a:t>
            </a:r>
            <a:r>
              <a:rPr lang="en-US" sz="2000" dirty="0" err="1" smtClean="0"/>
              <a:t>aspettiamo</a:t>
            </a:r>
            <a:r>
              <a:rPr lang="en-US" sz="2000" dirty="0" smtClean="0"/>
              <a:t> un </a:t>
            </a:r>
            <a:r>
              <a:rPr lang="en-US" sz="2000" dirty="0" err="1" smtClean="0"/>
              <a:t>aumento</a:t>
            </a:r>
            <a:r>
              <a:rPr lang="en-US" sz="2000" dirty="0" smtClean="0"/>
              <a:t> di </a:t>
            </a:r>
            <a:r>
              <a:rPr lang="en-US" sz="2000" dirty="0" err="1" smtClean="0"/>
              <a:t>entropia</a:t>
            </a:r>
            <a:endParaRPr lang="en-US" sz="2000" dirty="0" smtClean="0"/>
          </a:p>
        </p:txBody>
      </p:sp>
      <p:graphicFrame>
        <p:nvGraphicFramePr>
          <p:cNvPr id="64514" name="Object 3"/>
          <p:cNvGraphicFramePr>
            <a:graphicFrameLocks noChangeAspect="1"/>
          </p:cNvGraphicFramePr>
          <p:nvPr/>
        </p:nvGraphicFramePr>
        <p:xfrm>
          <a:off x="1828800" y="2057400"/>
          <a:ext cx="725488" cy="20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2" name="Equazione" r:id="rId3" imgW="444500" imgH="127000" progId="Equation.3">
                  <p:embed/>
                </p:oleObj>
              </mc:Choice>
              <mc:Fallback>
                <p:oleObj name="Equazione" r:id="rId3" imgW="444500" imgH="127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057400"/>
                        <a:ext cx="725488" cy="206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4517" name="Gruppo 18"/>
          <p:cNvGrpSpPr>
            <a:grpSpLocks/>
          </p:cNvGrpSpPr>
          <p:nvPr/>
        </p:nvGrpSpPr>
        <p:grpSpPr bwMode="auto">
          <a:xfrm>
            <a:off x="914400" y="2362200"/>
            <a:ext cx="7543800" cy="1447800"/>
            <a:chOff x="914400" y="2362200"/>
            <a:chExt cx="7543800" cy="1447800"/>
          </a:xfrm>
        </p:grpSpPr>
        <p:sp>
          <p:nvSpPr>
            <p:cNvPr id="64526" name="Rectangle 7"/>
            <p:cNvSpPr>
              <a:spLocks noChangeArrowheads="1"/>
            </p:cNvSpPr>
            <p:nvPr/>
          </p:nvSpPr>
          <p:spPr bwMode="auto">
            <a:xfrm>
              <a:off x="5105400" y="2362200"/>
              <a:ext cx="1676400" cy="1447800"/>
            </a:xfrm>
            <a:prstGeom prst="rect">
              <a:avLst/>
            </a:prstGeom>
            <a:solidFill>
              <a:srgbClr val="C980E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7" name="Rectangle 8"/>
            <p:cNvSpPr>
              <a:spLocks noChangeArrowheads="1"/>
            </p:cNvSpPr>
            <p:nvPr/>
          </p:nvSpPr>
          <p:spPr bwMode="auto">
            <a:xfrm>
              <a:off x="6781800" y="2362200"/>
              <a:ext cx="1676400" cy="1447800"/>
            </a:xfrm>
            <a:prstGeom prst="rect">
              <a:avLst/>
            </a:prstGeom>
            <a:solidFill>
              <a:srgbClr val="C980E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8" name="Rectangle 9"/>
            <p:cNvSpPr>
              <a:spLocks noChangeArrowheads="1"/>
            </p:cNvSpPr>
            <p:nvPr/>
          </p:nvSpPr>
          <p:spPr bwMode="auto">
            <a:xfrm>
              <a:off x="914400" y="2362200"/>
              <a:ext cx="1676400" cy="1447800"/>
            </a:xfrm>
            <a:prstGeom prst="rect">
              <a:avLst/>
            </a:prstGeom>
            <a:solidFill>
              <a:srgbClr val="C980E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9" name="Rectangle 10"/>
            <p:cNvSpPr>
              <a:spLocks noChangeArrowheads="1"/>
            </p:cNvSpPr>
            <p:nvPr/>
          </p:nvSpPr>
          <p:spPr bwMode="auto">
            <a:xfrm>
              <a:off x="2590800" y="2362200"/>
              <a:ext cx="1676400" cy="1447800"/>
            </a:xfrm>
            <a:prstGeom prst="rect">
              <a:avLst/>
            </a:prstGeom>
            <a:solidFill>
              <a:srgbClr val="C980E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30" name="Line 11"/>
            <p:cNvSpPr>
              <a:spLocks noChangeShapeType="1"/>
            </p:cNvSpPr>
            <p:nvPr/>
          </p:nvSpPr>
          <p:spPr bwMode="auto">
            <a:xfrm>
              <a:off x="2590800" y="2362200"/>
              <a:ext cx="0" cy="144780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4531" name="AutoShape 18"/>
            <p:cNvSpPr>
              <a:spLocks noChangeArrowheads="1"/>
            </p:cNvSpPr>
            <p:nvPr/>
          </p:nvSpPr>
          <p:spPr bwMode="auto">
            <a:xfrm>
              <a:off x="4419600" y="2971800"/>
              <a:ext cx="533400" cy="228600"/>
            </a:xfrm>
            <a:prstGeom prst="rightArrow">
              <a:avLst>
                <a:gd name="adj1" fmla="val 50000"/>
                <a:gd name="adj2" fmla="val 58333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64518" name="Gruppo 19"/>
          <p:cNvGrpSpPr>
            <a:grpSpLocks/>
          </p:cNvGrpSpPr>
          <p:nvPr/>
        </p:nvGrpSpPr>
        <p:grpSpPr bwMode="auto">
          <a:xfrm>
            <a:off x="914400" y="4876800"/>
            <a:ext cx="7543800" cy="1447800"/>
            <a:chOff x="914400" y="4876800"/>
            <a:chExt cx="7543800" cy="1447800"/>
          </a:xfrm>
        </p:grpSpPr>
        <p:sp>
          <p:nvSpPr>
            <p:cNvPr id="64520" name="Rectangle 12"/>
            <p:cNvSpPr>
              <a:spLocks noChangeArrowheads="1"/>
            </p:cNvSpPr>
            <p:nvPr/>
          </p:nvSpPr>
          <p:spPr bwMode="auto">
            <a:xfrm>
              <a:off x="5105400" y="4876800"/>
              <a:ext cx="1676400" cy="1447800"/>
            </a:xfrm>
            <a:prstGeom prst="rect">
              <a:avLst/>
            </a:prstGeom>
            <a:solidFill>
              <a:srgbClr val="2FF62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1" name="Rectangle 13"/>
            <p:cNvSpPr>
              <a:spLocks noChangeArrowheads="1"/>
            </p:cNvSpPr>
            <p:nvPr/>
          </p:nvSpPr>
          <p:spPr bwMode="auto">
            <a:xfrm>
              <a:off x="6781800" y="4876800"/>
              <a:ext cx="1676400" cy="1447800"/>
            </a:xfrm>
            <a:prstGeom prst="rect">
              <a:avLst/>
            </a:prstGeom>
            <a:solidFill>
              <a:srgbClr val="2FF62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2" name="Rectangle 14"/>
            <p:cNvSpPr>
              <a:spLocks noChangeArrowheads="1"/>
            </p:cNvSpPr>
            <p:nvPr/>
          </p:nvSpPr>
          <p:spPr bwMode="auto">
            <a:xfrm>
              <a:off x="914400" y="4876800"/>
              <a:ext cx="1676400" cy="1447800"/>
            </a:xfrm>
            <a:prstGeom prst="rect">
              <a:avLst/>
            </a:prstGeom>
            <a:solidFill>
              <a:srgbClr val="2315E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3" name="Rectangle 15"/>
            <p:cNvSpPr>
              <a:spLocks noChangeArrowheads="1"/>
            </p:cNvSpPr>
            <p:nvPr/>
          </p:nvSpPr>
          <p:spPr bwMode="auto">
            <a:xfrm>
              <a:off x="2590800" y="4876800"/>
              <a:ext cx="1676400" cy="1447800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4524" name="Line 16"/>
            <p:cNvSpPr>
              <a:spLocks noChangeShapeType="1"/>
            </p:cNvSpPr>
            <p:nvPr/>
          </p:nvSpPr>
          <p:spPr bwMode="auto">
            <a:xfrm>
              <a:off x="2590800" y="4876800"/>
              <a:ext cx="0" cy="144780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4525" name="AutoShape 19"/>
            <p:cNvSpPr>
              <a:spLocks noChangeArrowheads="1"/>
            </p:cNvSpPr>
            <p:nvPr/>
          </p:nvSpPr>
          <p:spPr bwMode="auto">
            <a:xfrm>
              <a:off x="4419600" y="5486400"/>
              <a:ext cx="533400" cy="228600"/>
            </a:xfrm>
            <a:prstGeom prst="rightArrow">
              <a:avLst>
                <a:gd name="adj1" fmla="val 50000"/>
                <a:gd name="adj2" fmla="val 58333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8" name="Titolo 1"/>
          <p:cNvSpPr txBox="1">
            <a:spLocks/>
          </p:cNvSpPr>
          <p:nvPr/>
        </p:nvSpPr>
        <p:spPr bwMode="auto">
          <a:xfrm>
            <a:off x="0" y="0"/>
            <a:ext cx="8532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paradosso di Gibbs </a:t>
            </a:r>
          </a:p>
        </p:txBody>
      </p:sp>
    </p:spTree>
    <p:extLst>
      <p:ext uri="{BB962C8B-B14F-4D97-AF65-F5344CB8AC3E}">
        <p14:creationId xmlns:p14="http://schemas.microsoft.com/office/powerpoint/2010/main" val="221683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25A119E-74E5-44DB-BD83-5375BD72BAFF}" type="slidenum">
              <a:rPr lang="it-IT" sz="1400">
                <a:latin typeface="Calibri" pitchFamily="34" charset="0"/>
              </a:rPr>
              <a:pPr algn="r"/>
              <a:t>112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5540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Per calcolare la variazione di entropia, dobbiamo immaginare un processo reversibile che porti dallo stato iniziale a quello finale</a:t>
            </a:r>
          </a:p>
          <a:p>
            <a:r>
              <a:rPr lang="en-US" sz="2000" smtClean="0"/>
              <a:t>Immaginiamo a tale scopo di avere due setti, ciascuno impermeabile ad un gas e perfettamente permeabile all’altro</a:t>
            </a:r>
          </a:p>
          <a:p>
            <a:r>
              <a:rPr lang="en-US" sz="2000" smtClean="0"/>
              <a:t>Espandiamo dapprima il gas di sinistra, reversibilmente, otteniamo</a:t>
            </a:r>
          </a:p>
        </p:txBody>
      </p:sp>
      <p:graphicFrame>
        <p:nvGraphicFramePr>
          <p:cNvPr id="65538" name="Object 3"/>
          <p:cNvGraphicFramePr>
            <a:graphicFrameLocks noChangeAspect="1"/>
          </p:cNvGraphicFramePr>
          <p:nvPr/>
        </p:nvGraphicFramePr>
        <p:xfrm>
          <a:off x="3352800" y="4953000"/>
          <a:ext cx="262890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26" name="Equazione" r:id="rId3" imgW="1612900" imgH="393700" progId="Equation.3">
                  <p:embed/>
                </p:oleObj>
              </mc:Choice>
              <mc:Fallback>
                <p:oleObj name="Equazione" r:id="rId3" imgW="16129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4953000"/>
                        <a:ext cx="2628900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5541" name="Gruppo 16"/>
          <p:cNvGrpSpPr>
            <a:grpSpLocks/>
          </p:cNvGrpSpPr>
          <p:nvPr/>
        </p:nvGrpSpPr>
        <p:grpSpPr bwMode="auto">
          <a:xfrm>
            <a:off x="762000" y="3124200"/>
            <a:ext cx="7620000" cy="1447800"/>
            <a:chOff x="762000" y="3124200"/>
            <a:chExt cx="7620000" cy="1447800"/>
          </a:xfrm>
        </p:grpSpPr>
        <p:sp>
          <p:nvSpPr>
            <p:cNvPr id="65543" name="Rectangle 12"/>
            <p:cNvSpPr>
              <a:spLocks noChangeArrowheads="1"/>
            </p:cNvSpPr>
            <p:nvPr/>
          </p:nvSpPr>
          <p:spPr bwMode="auto">
            <a:xfrm>
              <a:off x="762000" y="3124200"/>
              <a:ext cx="1676400" cy="1447800"/>
            </a:xfrm>
            <a:prstGeom prst="rect">
              <a:avLst/>
            </a:prstGeom>
            <a:solidFill>
              <a:srgbClr val="2315E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5544" name="Rectangle 13"/>
            <p:cNvSpPr>
              <a:spLocks noChangeArrowheads="1"/>
            </p:cNvSpPr>
            <p:nvPr/>
          </p:nvSpPr>
          <p:spPr bwMode="auto">
            <a:xfrm>
              <a:off x="2438400" y="3124200"/>
              <a:ext cx="1676400" cy="1447800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5545" name="Line 14"/>
            <p:cNvSpPr>
              <a:spLocks noChangeShapeType="1"/>
            </p:cNvSpPr>
            <p:nvPr/>
          </p:nvSpPr>
          <p:spPr bwMode="auto">
            <a:xfrm>
              <a:off x="2362200" y="3124200"/>
              <a:ext cx="0" cy="1447800"/>
            </a:xfrm>
            <a:prstGeom prst="line">
              <a:avLst/>
            </a:prstGeom>
            <a:noFill/>
            <a:ln w="76200">
              <a:solidFill>
                <a:srgbClr val="800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46" name="Line 15"/>
            <p:cNvSpPr>
              <a:spLocks noChangeShapeType="1"/>
            </p:cNvSpPr>
            <p:nvPr/>
          </p:nvSpPr>
          <p:spPr bwMode="auto">
            <a:xfrm>
              <a:off x="2438400" y="3124200"/>
              <a:ext cx="0" cy="1447800"/>
            </a:xfrm>
            <a:prstGeom prst="line">
              <a:avLst/>
            </a:prstGeom>
            <a:noFill/>
            <a:ln w="76200">
              <a:solidFill>
                <a:srgbClr val="E3101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47" name="Rectangle 17"/>
            <p:cNvSpPr>
              <a:spLocks noChangeArrowheads="1"/>
            </p:cNvSpPr>
            <p:nvPr/>
          </p:nvSpPr>
          <p:spPr bwMode="auto">
            <a:xfrm>
              <a:off x="5029200" y="3124200"/>
              <a:ext cx="1676400" cy="1447800"/>
            </a:xfrm>
            <a:prstGeom prst="rect">
              <a:avLst/>
            </a:prstGeom>
            <a:solidFill>
              <a:srgbClr val="2315E3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5548" name="Rectangle 18"/>
            <p:cNvSpPr>
              <a:spLocks noChangeArrowheads="1"/>
            </p:cNvSpPr>
            <p:nvPr/>
          </p:nvSpPr>
          <p:spPr bwMode="auto">
            <a:xfrm>
              <a:off x="6705600" y="3124200"/>
              <a:ext cx="1676400" cy="1447800"/>
            </a:xfrm>
            <a:prstGeom prst="rect">
              <a:avLst/>
            </a:prstGeom>
            <a:solidFill>
              <a:srgbClr val="08BF2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5549" name="Line 19"/>
            <p:cNvSpPr>
              <a:spLocks noChangeShapeType="1"/>
            </p:cNvSpPr>
            <p:nvPr/>
          </p:nvSpPr>
          <p:spPr bwMode="auto">
            <a:xfrm>
              <a:off x="6705600" y="3124200"/>
              <a:ext cx="0" cy="1447800"/>
            </a:xfrm>
            <a:prstGeom prst="line">
              <a:avLst/>
            </a:prstGeom>
            <a:noFill/>
            <a:ln w="76200">
              <a:solidFill>
                <a:srgbClr val="800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50" name="Line 20"/>
            <p:cNvSpPr>
              <a:spLocks noChangeShapeType="1"/>
            </p:cNvSpPr>
            <p:nvPr/>
          </p:nvSpPr>
          <p:spPr bwMode="auto">
            <a:xfrm>
              <a:off x="8382000" y="3124200"/>
              <a:ext cx="0" cy="1447800"/>
            </a:xfrm>
            <a:prstGeom prst="line">
              <a:avLst/>
            </a:prstGeom>
            <a:noFill/>
            <a:ln w="76200">
              <a:solidFill>
                <a:srgbClr val="E3101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51" name="Line 21"/>
            <p:cNvSpPr>
              <a:spLocks noChangeShapeType="1"/>
            </p:cNvSpPr>
            <p:nvPr/>
          </p:nvSpPr>
          <p:spPr bwMode="auto">
            <a:xfrm>
              <a:off x="2438400" y="3886200"/>
              <a:ext cx="533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52" name="AutoShape 27"/>
            <p:cNvSpPr>
              <a:spLocks noChangeArrowheads="1"/>
            </p:cNvSpPr>
            <p:nvPr/>
          </p:nvSpPr>
          <p:spPr bwMode="auto">
            <a:xfrm>
              <a:off x="4267200" y="3733800"/>
              <a:ext cx="533400" cy="228600"/>
            </a:xfrm>
            <a:prstGeom prst="rightArrow">
              <a:avLst>
                <a:gd name="adj1" fmla="val 50000"/>
                <a:gd name="adj2" fmla="val 58333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6" name="Titolo 1"/>
          <p:cNvSpPr txBox="1">
            <a:spLocks/>
          </p:cNvSpPr>
          <p:nvPr/>
        </p:nvSpPr>
        <p:spPr bwMode="auto">
          <a:xfrm>
            <a:off x="0" y="0"/>
            <a:ext cx="8532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paradosso di Gibbs </a:t>
            </a:r>
          </a:p>
        </p:txBody>
      </p:sp>
    </p:spTree>
    <p:extLst>
      <p:ext uri="{BB962C8B-B14F-4D97-AF65-F5344CB8AC3E}">
        <p14:creationId xmlns:p14="http://schemas.microsoft.com/office/powerpoint/2010/main" val="249324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36FA93A-720A-4047-8158-5937BABA1F2F}" type="slidenum">
              <a:rPr lang="it-IT" sz="1400">
                <a:latin typeface="Calibri" pitchFamily="34" charset="0"/>
              </a:rPr>
              <a:pPr algn="r"/>
              <a:t>113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66565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r>
              <a:rPr lang="en-US" sz="2000" smtClean="0"/>
              <a:t>Espandiamo quindi il gas di destra, otteniamo</a:t>
            </a:r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endParaRPr lang="en-US" sz="2000" smtClean="0"/>
          </a:p>
          <a:p>
            <a:r>
              <a:rPr lang="en-US" sz="2000" smtClean="0"/>
              <a:t>Quindi la variazione totale di entropia è</a:t>
            </a:r>
          </a:p>
        </p:txBody>
      </p:sp>
      <p:graphicFrame>
        <p:nvGraphicFramePr>
          <p:cNvPr id="66562" name="Object 3"/>
          <p:cNvGraphicFramePr>
            <a:graphicFrameLocks noChangeAspect="1"/>
          </p:cNvGraphicFramePr>
          <p:nvPr/>
        </p:nvGraphicFramePr>
        <p:xfrm>
          <a:off x="3103563" y="3657600"/>
          <a:ext cx="267017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0" name="Equazione" r:id="rId3" imgW="1638300" imgH="393700" progId="Equation.3">
                  <p:embed/>
                </p:oleObj>
              </mc:Choice>
              <mc:Fallback>
                <p:oleObj name="Equazione" r:id="rId3" imgW="16383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563" y="3657600"/>
                        <a:ext cx="2670175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3" name="Object 24"/>
          <p:cNvGraphicFramePr>
            <a:graphicFrameLocks noChangeAspect="1"/>
          </p:cNvGraphicFramePr>
          <p:nvPr/>
        </p:nvGraphicFramePr>
        <p:xfrm>
          <a:off x="3789363" y="4724400"/>
          <a:ext cx="1490662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1" name="Equazione" r:id="rId5" imgW="914400" imgH="177800" progId="Equation.3">
                  <p:embed/>
                </p:oleObj>
              </mc:Choice>
              <mc:Fallback>
                <p:oleObj name="Equazione" r:id="rId5" imgW="914400" imgH="177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9363" y="4724400"/>
                        <a:ext cx="1490662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6566" name="Gruppo 17"/>
          <p:cNvGrpSpPr>
            <a:grpSpLocks/>
          </p:cNvGrpSpPr>
          <p:nvPr/>
        </p:nvGrpSpPr>
        <p:grpSpPr bwMode="auto">
          <a:xfrm>
            <a:off x="762000" y="1981200"/>
            <a:ext cx="7696200" cy="1447800"/>
            <a:chOff x="762000" y="1981200"/>
            <a:chExt cx="7696200" cy="1447800"/>
          </a:xfrm>
        </p:grpSpPr>
        <p:sp>
          <p:nvSpPr>
            <p:cNvPr id="66568" name="Rectangle 5"/>
            <p:cNvSpPr>
              <a:spLocks noChangeArrowheads="1"/>
            </p:cNvSpPr>
            <p:nvPr/>
          </p:nvSpPr>
          <p:spPr bwMode="auto">
            <a:xfrm>
              <a:off x="5105400" y="1981200"/>
              <a:ext cx="1676400" cy="1447800"/>
            </a:xfrm>
            <a:prstGeom prst="rect">
              <a:avLst/>
            </a:prstGeom>
            <a:solidFill>
              <a:srgbClr val="2FF62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6569" name="Rectangle 6"/>
            <p:cNvSpPr>
              <a:spLocks noChangeArrowheads="1"/>
            </p:cNvSpPr>
            <p:nvPr/>
          </p:nvSpPr>
          <p:spPr bwMode="auto">
            <a:xfrm>
              <a:off x="6781800" y="1981200"/>
              <a:ext cx="1676400" cy="1447800"/>
            </a:xfrm>
            <a:prstGeom prst="rect">
              <a:avLst/>
            </a:prstGeom>
            <a:solidFill>
              <a:srgbClr val="2FF62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6570" name="Rectangle 16"/>
            <p:cNvSpPr>
              <a:spLocks noChangeArrowheads="1"/>
            </p:cNvSpPr>
            <p:nvPr/>
          </p:nvSpPr>
          <p:spPr bwMode="auto">
            <a:xfrm>
              <a:off x="762000" y="1981200"/>
              <a:ext cx="1676400" cy="1447800"/>
            </a:xfrm>
            <a:prstGeom prst="rect">
              <a:avLst/>
            </a:prstGeom>
            <a:solidFill>
              <a:srgbClr val="2315E3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6571" name="Rectangle 17"/>
            <p:cNvSpPr>
              <a:spLocks noChangeArrowheads="1"/>
            </p:cNvSpPr>
            <p:nvPr/>
          </p:nvSpPr>
          <p:spPr bwMode="auto">
            <a:xfrm>
              <a:off x="2438400" y="1981200"/>
              <a:ext cx="1676400" cy="1447800"/>
            </a:xfrm>
            <a:prstGeom prst="rect">
              <a:avLst/>
            </a:prstGeom>
            <a:solidFill>
              <a:srgbClr val="08BF2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latin typeface="Calibri" pitchFamily="34" charset="0"/>
              </a:endParaRPr>
            </a:p>
          </p:txBody>
        </p:sp>
        <p:sp>
          <p:nvSpPr>
            <p:cNvPr id="66572" name="Line 18"/>
            <p:cNvSpPr>
              <a:spLocks noChangeShapeType="1"/>
            </p:cNvSpPr>
            <p:nvPr/>
          </p:nvSpPr>
          <p:spPr bwMode="auto">
            <a:xfrm>
              <a:off x="2438400" y="1981200"/>
              <a:ext cx="0" cy="1447800"/>
            </a:xfrm>
            <a:prstGeom prst="line">
              <a:avLst/>
            </a:prstGeom>
            <a:noFill/>
            <a:ln w="76200">
              <a:solidFill>
                <a:srgbClr val="800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6573" name="Line 19"/>
            <p:cNvSpPr>
              <a:spLocks noChangeShapeType="1"/>
            </p:cNvSpPr>
            <p:nvPr/>
          </p:nvSpPr>
          <p:spPr bwMode="auto">
            <a:xfrm>
              <a:off x="4114800" y="1981200"/>
              <a:ext cx="0" cy="1447800"/>
            </a:xfrm>
            <a:prstGeom prst="line">
              <a:avLst/>
            </a:prstGeom>
            <a:noFill/>
            <a:ln w="76200">
              <a:solidFill>
                <a:srgbClr val="E3101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6574" name="Line 20"/>
            <p:cNvSpPr>
              <a:spLocks noChangeShapeType="1"/>
            </p:cNvSpPr>
            <p:nvPr/>
          </p:nvSpPr>
          <p:spPr bwMode="auto">
            <a:xfrm flipH="1">
              <a:off x="1752600" y="2743200"/>
              <a:ext cx="68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6575" name="Line 21"/>
            <p:cNvSpPr>
              <a:spLocks noChangeShapeType="1"/>
            </p:cNvSpPr>
            <p:nvPr/>
          </p:nvSpPr>
          <p:spPr bwMode="auto">
            <a:xfrm>
              <a:off x="5105400" y="1981200"/>
              <a:ext cx="0" cy="1447800"/>
            </a:xfrm>
            <a:prstGeom prst="line">
              <a:avLst/>
            </a:prstGeom>
            <a:noFill/>
            <a:ln w="76200">
              <a:solidFill>
                <a:srgbClr val="800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6576" name="Line 22"/>
            <p:cNvSpPr>
              <a:spLocks noChangeShapeType="1"/>
            </p:cNvSpPr>
            <p:nvPr/>
          </p:nvSpPr>
          <p:spPr bwMode="auto">
            <a:xfrm>
              <a:off x="8458200" y="1981200"/>
              <a:ext cx="0" cy="1447800"/>
            </a:xfrm>
            <a:prstGeom prst="line">
              <a:avLst/>
            </a:prstGeom>
            <a:noFill/>
            <a:ln w="76200">
              <a:solidFill>
                <a:srgbClr val="E3101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6577" name="AutoShape 25"/>
            <p:cNvSpPr>
              <a:spLocks noChangeArrowheads="1"/>
            </p:cNvSpPr>
            <p:nvPr/>
          </p:nvSpPr>
          <p:spPr bwMode="auto">
            <a:xfrm>
              <a:off x="4343400" y="2667000"/>
              <a:ext cx="533400" cy="228600"/>
            </a:xfrm>
            <a:prstGeom prst="rightArrow">
              <a:avLst>
                <a:gd name="adj1" fmla="val 50000"/>
                <a:gd name="adj2" fmla="val 58333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7" name="Titolo 1"/>
          <p:cNvSpPr txBox="1">
            <a:spLocks/>
          </p:cNvSpPr>
          <p:nvPr/>
        </p:nvSpPr>
        <p:spPr bwMode="auto">
          <a:xfrm>
            <a:off x="0" y="0"/>
            <a:ext cx="8532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paradosso di Gibbs </a:t>
            </a:r>
          </a:p>
        </p:txBody>
      </p:sp>
    </p:spTree>
    <p:extLst>
      <p:ext uri="{BB962C8B-B14F-4D97-AF65-F5344CB8AC3E}">
        <p14:creationId xmlns:p14="http://schemas.microsoft.com/office/powerpoint/2010/main" val="336294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egnaposto numero diapositiva 3"/>
          <p:cNvSpPr txBox="1">
            <a:spLocks noGrp="1"/>
          </p:cNvSpPr>
          <p:nvPr/>
        </p:nvSpPr>
        <p:spPr bwMode="auto"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B9521C2-1E00-4F57-BECC-2A21A70951C5}" type="slidenum">
              <a:rPr lang="it-IT" sz="1400">
                <a:latin typeface="Calibri" pitchFamily="34" charset="0"/>
              </a:rPr>
              <a:pPr algn="r"/>
              <a:t>114</a:t>
            </a:fld>
            <a:endParaRPr lang="it-IT" sz="1400">
              <a:latin typeface="Calibri" pitchFamily="34" charset="0"/>
            </a:endParaRPr>
          </a:p>
        </p:txBody>
      </p:sp>
      <p:sp>
        <p:nvSpPr>
          <p:cNvPr id="118787" name="Segnaposto contenuto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497888" cy="4687887"/>
          </a:xfrm>
        </p:spPr>
        <p:txBody>
          <a:bodyPr/>
          <a:lstStyle/>
          <a:p>
            <a:endParaRPr lang="en-US" sz="2000" smtClean="0"/>
          </a:p>
          <a:p>
            <a:r>
              <a:rPr lang="en-US" sz="2400" smtClean="0"/>
              <a:t>L’aspetto paradossale del ragionamento emerge dall’analisi meccanico-statistica dei due casi: il numero di disposizioni delle molecole dovrebbe aumentare nello stesso modo in entrambi i casi, e quindi ci aspetteremmo un aumento uguale di entropia</a:t>
            </a:r>
          </a:p>
          <a:p>
            <a:r>
              <a:rPr lang="en-US" sz="2400" smtClean="0"/>
              <a:t>Solo in meccanica quantistica e` possibile una spiegazione del paradosso e si basa sul fatto che permutazioni di particelle identiche, come nel caso (1) non sono stati distinguibili per principio e quindi non possono essere conteggiate nel calcolo dell’entropia</a:t>
            </a:r>
          </a:p>
          <a:p>
            <a:r>
              <a:rPr lang="en-US" sz="2400" smtClean="0"/>
              <a:t>E` questo un’altro esempio dei limiti della meccanica classica</a:t>
            </a:r>
          </a:p>
        </p:txBody>
      </p:sp>
      <p:sp>
        <p:nvSpPr>
          <p:cNvPr id="17" name="Titolo 1"/>
          <p:cNvSpPr txBox="1">
            <a:spLocks/>
          </p:cNvSpPr>
          <p:nvPr/>
        </p:nvSpPr>
        <p:spPr bwMode="auto">
          <a:xfrm>
            <a:off x="0" y="0"/>
            <a:ext cx="8532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Calcoli di entropia – 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paradosso di Gibbs </a:t>
            </a:r>
          </a:p>
        </p:txBody>
      </p:sp>
    </p:spTree>
    <p:extLst>
      <p:ext uri="{BB962C8B-B14F-4D97-AF65-F5344CB8AC3E}">
        <p14:creationId xmlns:p14="http://schemas.microsoft.com/office/powerpoint/2010/main" val="390260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6934</TotalTime>
  <Words>6066</Words>
  <Application>Microsoft Office PowerPoint</Application>
  <PresentationFormat>Presentazione su schermo (4:3)</PresentationFormat>
  <Paragraphs>983</Paragraphs>
  <Slides>114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114</vt:i4>
      </vt:variant>
    </vt:vector>
  </HeadingPairs>
  <TitlesOfParts>
    <vt:vector size="124" baseType="lpstr">
      <vt:lpstr>ＭＳ Ｐゴシック</vt:lpstr>
      <vt:lpstr>Arial</vt:lpstr>
      <vt:lpstr>Calibri</vt:lpstr>
      <vt:lpstr>Edwardian Script ITC</vt:lpstr>
      <vt:lpstr>Lucida Grande</vt:lpstr>
      <vt:lpstr>Symbol</vt:lpstr>
      <vt:lpstr>Times New Roman</vt:lpstr>
      <vt:lpstr>Tema di Office</vt:lpstr>
      <vt:lpstr>Equazione</vt:lpstr>
      <vt:lpstr>Equation</vt:lpstr>
      <vt:lpstr>Secondo Principio ed Entropia</vt:lpstr>
      <vt:lpstr>Macchina termica</vt:lpstr>
      <vt:lpstr>Esempi di macchine termiche</vt:lpstr>
      <vt:lpstr>Ciclo termico</vt:lpstr>
      <vt:lpstr>Bilancio energetico</vt:lpstr>
      <vt:lpstr>Macchina frigorifera</vt:lpstr>
      <vt:lpstr>Macchina reversibile</vt:lpstr>
      <vt:lpstr>Carnot</vt:lpstr>
      <vt:lpstr>Macchina e ciclo di Carnot</vt:lpstr>
      <vt:lpstr>Presentazione standard di PowerPoint</vt:lpstr>
      <vt:lpstr>Macchina di Carnot</vt:lpstr>
      <vt:lpstr>Macchina di Carnot 1) espansione isoterma </vt:lpstr>
      <vt:lpstr>Macchina di Carnot</vt:lpstr>
      <vt:lpstr>Macchina di Carnot 2) espansione adiabatica </vt:lpstr>
      <vt:lpstr>Presentazione standard di PowerPoint</vt:lpstr>
      <vt:lpstr>Macchina di Carnot 3) compressione isoterma </vt:lpstr>
      <vt:lpstr>Macchina di Carnot</vt:lpstr>
      <vt:lpstr>Macchina di Carnot 4) compressione adiabatica </vt:lpstr>
      <vt:lpstr>Macchina di Carnot</vt:lpstr>
      <vt:lpstr>Rendimento di Carnot</vt:lpstr>
      <vt:lpstr>Enunciato di Carnot</vt:lpstr>
      <vt:lpstr>Enunciato di Carnot (Ct) </vt:lpstr>
      <vt:lpstr>Irreversibilità </vt:lpstr>
      <vt:lpstr>Irreversibilità </vt:lpstr>
      <vt:lpstr>Secondo principio della termodinamica</vt:lpstr>
      <vt:lpstr>Secondo principio della termodinamica</vt:lpstr>
      <vt:lpstr>Un po’ di logica</vt:lpstr>
      <vt:lpstr>Un po’ di logica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Enunciato di Carnot </vt:lpstr>
      <vt:lpstr>Enunciato di Carnot</vt:lpstr>
      <vt:lpstr>Enunciato di Carnot </vt:lpstr>
      <vt:lpstr>Enunciato di Carnot </vt:lpstr>
      <vt:lpstr>Enunciato di Carnot </vt:lpstr>
      <vt:lpstr>Enunciato di Carnot </vt:lpstr>
      <vt:lpstr>Enunciato di Carnot </vt:lpstr>
      <vt:lpstr>Enunciato di Carnot </vt:lpstr>
      <vt:lpstr>Enunciato di Carnot </vt:lpstr>
      <vt:lpstr>Enunciato di Carnot </vt:lpstr>
      <vt:lpstr>Conseguenze </vt:lpstr>
      <vt:lpstr>Conseguenze</vt:lpstr>
      <vt:lpstr>Conseguenze </vt:lpstr>
      <vt:lpstr>Più sorgenti</vt:lpstr>
      <vt:lpstr>Più sorgenti</vt:lpstr>
      <vt:lpstr>Più sorgenti</vt:lpstr>
      <vt:lpstr>Più sorgenti</vt:lpstr>
      <vt:lpstr>Più sorgenti</vt:lpstr>
      <vt:lpstr>Più sorgenti</vt:lpstr>
      <vt:lpstr>Più sorgenti</vt:lpstr>
      <vt:lpstr>Più sorgenti</vt:lpstr>
      <vt:lpstr>Più sorgenti</vt:lpstr>
      <vt:lpstr>Temperatura assoluta</vt:lpstr>
      <vt:lpstr>Temperatura assoluta</vt:lpstr>
      <vt:lpstr>Temperatura assoluta</vt:lpstr>
      <vt:lpstr>Temperatura assoluta</vt:lpstr>
      <vt:lpstr>Temperatura assoluta</vt:lpstr>
      <vt:lpstr>Temperatura assoluta</vt:lpstr>
      <vt:lpstr>Temperatura assoluta</vt:lpstr>
      <vt:lpstr>Temperatura assoluta</vt:lpstr>
      <vt:lpstr>Temperatura assoluta</vt:lpstr>
      <vt:lpstr>Temperatura assoluta</vt:lpstr>
      <vt:lpstr>Coincidenza di q e T</vt:lpstr>
      <vt:lpstr>Temperatura assoluta</vt:lpstr>
      <vt:lpstr>Nuova funzione di stato</vt:lpstr>
      <vt:lpstr>Ritorno alla convenzione per il segno del calore</vt:lpstr>
      <vt:lpstr>Ritorno alla convenzione per il segno del calore</vt:lpstr>
      <vt:lpstr>Entropia</vt:lpstr>
      <vt:lpstr>Entropia</vt:lpstr>
      <vt:lpstr>Entropia</vt:lpstr>
      <vt:lpstr>Entropia</vt:lpstr>
      <vt:lpstr>Entropia</vt:lpstr>
      <vt:lpstr>Entropia</vt:lpstr>
      <vt:lpstr>Entropia</vt:lpstr>
      <vt:lpstr>Entropia</vt:lpstr>
      <vt:lpstr>Significato di T</vt:lpstr>
      <vt:lpstr>Entropia</vt:lpstr>
      <vt:lpstr>Entropia</vt:lpstr>
      <vt:lpstr>Entropia</vt:lpstr>
      <vt:lpstr>Entropia</vt:lpstr>
      <vt:lpstr>Entropia</vt:lpstr>
      <vt:lpstr>Integrale di Clausius</vt:lpstr>
      <vt:lpstr>Integrale di Clausius</vt:lpstr>
      <vt:lpstr>Legge dell’aumento dell’entropia</vt:lpstr>
      <vt:lpstr>Altre funzioni di stato</vt:lpstr>
      <vt:lpstr>Calcoli di entropia - gas ideale</vt:lpstr>
      <vt:lpstr>Calcoli di entropia - gas ideale</vt:lpstr>
      <vt:lpstr>Calcoli di entropia - gas ideale</vt:lpstr>
      <vt:lpstr>Calcoli di entropia - gas ideale</vt:lpstr>
      <vt:lpstr>Calcoli di entropia - gas ideale</vt:lpstr>
      <vt:lpstr>Calcoli di entropia - gas reale</vt:lpstr>
      <vt:lpstr>Calcoli di entropia - gas reale</vt:lpstr>
      <vt:lpstr>Calcoli di entropia - gas reale</vt:lpstr>
      <vt:lpstr>Calcoli di entropia - gas reale</vt:lpstr>
      <vt:lpstr>Calcoli di entropia - conduzione </vt:lpstr>
      <vt:lpstr>Calcoli di entropia - conduzione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Secondo Principio ed Entropia</dc:title>
  <dc:creator>didfis</dc:creator>
  <cp:lastModifiedBy>italo</cp:lastModifiedBy>
  <cp:revision>8</cp:revision>
  <dcterms:created xsi:type="dcterms:W3CDTF">2014-06-06T21:12:34Z</dcterms:created>
  <dcterms:modified xsi:type="dcterms:W3CDTF">2017-03-23T10:29:43Z</dcterms:modified>
</cp:coreProperties>
</file>