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82" r:id="rId2"/>
    <p:sldId id="279" r:id="rId3"/>
    <p:sldId id="278" r:id="rId4"/>
    <p:sldId id="280" r:id="rId5"/>
    <p:sldId id="283" r:id="rId6"/>
    <p:sldId id="284" r:id="rId7"/>
    <p:sldId id="285" r:id="rId8"/>
    <p:sldId id="286" r:id="rId9"/>
    <p:sldId id="296" r:id="rId10"/>
    <p:sldId id="297" r:id="rId11"/>
    <p:sldId id="298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310" r:id="rId20"/>
    <p:sldId id="302" r:id="rId21"/>
    <p:sldId id="301" r:id="rId22"/>
    <p:sldId id="305" r:id="rId23"/>
    <p:sldId id="304" r:id="rId24"/>
    <p:sldId id="300" r:id="rId25"/>
    <p:sldId id="299" r:id="rId26"/>
    <p:sldId id="306" r:id="rId27"/>
    <p:sldId id="307" r:id="rId28"/>
    <p:sldId id="308" r:id="rId29"/>
    <p:sldId id="309" r:id="rId30"/>
    <p:sldId id="311" r:id="rId31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872" autoAdjust="0"/>
    <p:restoredTop sz="88710" autoAdjust="0"/>
  </p:normalViewPr>
  <p:slideViewPr>
    <p:cSldViewPr>
      <p:cViewPr>
        <p:scale>
          <a:sx n="60" d="100"/>
          <a:sy n="60" d="100"/>
        </p:scale>
        <p:origin x="-1692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0E9986A-D176-4E66-80E2-63F9EEDE7267}" type="datetimeFigureOut">
              <a:rPr lang="it-IT"/>
              <a:pPr>
                <a:defRPr/>
              </a:pPr>
              <a:t>14/05/2017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noProof="0" smtClean="0"/>
              <a:t>Fare clic per modificare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  <a:endParaRPr lang="it-IT" noProof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23F23C8-8164-485D-AF0B-73AB6350798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05D22C-9427-449F-B0F9-03A27F3C649E}" type="slidenum">
              <a:rPr lang="it-IT" smtClean="0"/>
              <a:pPr>
                <a:defRPr/>
              </a:pPr>
              <a:t>2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7A81E-D0B5-4519-88D4-0BD71DF6D0C3}" type="datetime1">
              <a:rPr lang="it-IT"/>
              <a:pPr>
                <a:defRPr/>
              </a:pPr>
              <a:t>14/05/2017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90003-2E16-45C8-BB12-A002021E378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681E0-D19D-434F-8226-C4623C9503B6}" type="datetime1">
              <a:rPr lang="it-IT"/>
              <a:pPr>
                <a:defRPr/>
              </a:pPr>
              <a:t>14/05/2017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6214A-60E6-43D4-AAE8-6AD288BEFA6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C9EDA-CFE8-4865-97D4-CCABB11AAD7D}" type="datetime1">
              <a:rPr lang="it-IT"/>
              <a:pPr>
                <a:defRPr/>
              </a:pPr>
              <a:t>14/05/2017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03A45-1C5D-4EB9-8562-C6281CD351B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61974-7114-4599-856B-54974A5AA078}" type="datetime1">
              <a:rPr lang="it-IT"/>
              <a:pPr>
                <a:defRPr/>
              </a:pPr>
              <a:t>14/05/2017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04653-9E93-43DB-B41C-3A5FEFAAB39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C2F15-EA21-4CFA-8B17-9B9F4CCC2F76}" type="datetime1">
              <a:rPr lang="it-IT"/>
              <a:pPr>
                <a:defRPr/>
              </a:pPr>
              <a:t>14/05/2017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DDC28-1F72-46F9-B969-2C07C8334D4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F2EAB-92CD-4E5A-BAF2-B6A7F62981BB}" type="datetime1">
              <a:rPr lang="it-IT"/>
              <a:pPr>
                <a:defRPr/>
              </a:pPr>
              <a:t>14/05/2017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B5A86-4538-4637-ACCD-61394858E2F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DF1D4-A78A-4DF2-9008-D085FE4D8544}" type="datetime1">
              <a:rPr lang="it-IT"/>
              <a:pPr>
                <a:defRPr/>
              </a:pPr>
              <a:t>14/05/2017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93CD5-A5FE-404C-A447-9FAC1F28B9C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30B8D-A813-4A24-B7F4-E0C15A66F7E8}" type="datetime1">
              <a:rPr lang="it-IT"/>
              <a:pPr>
                <a:defRPr/>
              </a:pPr>
              <a:t>14/05/2017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3A4A1-0ADA-4552-BF59-15158BE0C81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C93F8A-8496-456E-992E-F5AB1BFDE664}" type="datetime1">
              <a:rPr lang="it-IT"/>
              <a:pPr>
                <a:defRPr/>
              </a:pPr>
              <a:t>14/05/2017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66350-7EA4-4225-95EB-68328EA4A0A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4C2F4-32F3-426C-AD8A-FA51E1789675}" type="datetime1">
              <a:rPr lang="it-IT"/>
              <a:pPr>
                <a:defRPr/>
              </a:pPr>
              <a:t>14/05/2017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8E161-7FF3-4859-B045-B5D34EB8A9E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D24234-C09D-49C9-A343-524BE9F341B3}" type="datetime1">
              <a:rPr lang="it-IT"/>
              <a:pPr>
                <a:defRPr/>
              </a:pPr>
              <a:t>14/05/2017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E18671-D34A-4AD7-8EA9-B80A97C272D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AE12D7-8148-465B-8752-3204EEFA2317}" type="datetime1">
              <a:rPr lang="it-IT"/>
              <a:pPr>
                <a:defRPr/>
              </a:pPr>
              <a:t>14/05/2017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4AEBCD8-BBCD-4C0A-9888-2A12B42594E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commons.wikimedia.org/wiki/File:PROCESO_DEL_HABLA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commons.wikimedia.org/wiki/File:Ph%C3%B6nizisch-5Sprachen.pn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commons.wikimedia.org/wiki/File:Cumea-01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dle.rae.es/?id=LQm2xLY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es.wikipedia.org/wiki/Almer%C3%ADa" TargetMode="External"/><Relationship Id="rId13" Type="http://schemas.openxmlformats.org/officeDocument/2006/relationships/hyperlink" Target="https://es.wikipedia.org/wiki/Sevilla" TargetMode="External"/><Relationship Id="rId3" Type="http://schemas.openxmlformats.org/officeDocument/2006/relationships/hyperlink" Target="https://es.wikipedia.org/wiki/Alcal%C3%A1" TargetMode="External"/><Relationship Id="rId7" Type="http://schemas.openxmlformats.org/officeDocument/2006/relationships/hyperlink" Target="https://es.wikipedia.org/wiki/Almedina" TargetMode="External"/><Relationship Id="rId12" Type="http://schemas.openxmlformats.org/officeDocument/2006/relationships/hyperlink" Target="https://es.wikipedia.org/wiki/Medinaceli" TargetMode="External"/><Relationship Id="rId2" Type="http://schemas.openxmlformats.org/officeDocument/2006/relationships/hyperlink" Target="https://es.wikipedia.org/wiki/Albacet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s.wikipedia.org/wiki/Algeciras" TargetMode="External"/><Relationship Id="rId11" Type="http://schemas.openxmlformats.org/officeDocument/2006/relationships/hyperlink" Target="https://es.wikipedia.org/wiki/Guadalajara_(Espa%C3%B1a)" TargetMode="External"/><Relationship Id="rId5" Type="http://schemas.openxmlformats.org/officeDocument/2006/relationships/hyperlink" Target="https://es.wikipedia.org/wiki/Alc%C3%A0sser" TargetMode="External"/><Relationship Id="rId10" Type="http://schemas.openxmlformats.org/officeDocument/2006/relationships/hyperlink" Target="https://es.wikipedia.org/wiki/Guadalquivir" TargetMode="External"/><Relationship Id="rId4" Type="http://schemas.openxmlformats.org/officeDocument/2006/relationships/hyperlink" Target="https://es.wikipedia.org/wiki/Alc%C3%A1zar" TargetMode="External"/><Relationship Id="rId9" Type="http://schemas.openxmlformats.org/officeDocument/2006/relationships/hyperlink" Target="https://es.wikipedia.org/wiki/Badajoz" TargetMode="External"/><Relationship Id="rId14" Type="http://schemas.openxmlformats.org/officeDocument/2006/relationships/hyperlink" Target="https://es.wikipedia.org/wiki/Ja%C3%A9n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dle.rae.es/?id=046Dm60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4000" smtClean="0"/>
              <a:t>Lingüística variacional</a:t>
            </a:r>
            <a:r>
              <a:rPr lang="it-IT" sz="2000" smtClean="0"/>
              <a:t/>
            </a:r>
            <a:br>
              <a:rPr lang="it-IT" sz="2000" smtClean="0"/>
            </a:br>
            <a:r>
              <a:rPr lang="it-IT" sz="2000" smtClean="0"/>
              <a:t>  </a:t>
            </a:r>
            <a:r>
              <a:rPr lang="it-IT" sz="1800" smtClean="0"/>
              <a:t>Los principales hispanistas en Italia. </a:t>
            </a:r>
            <a:br>
              <a:rPr lang="it-IT" sz="1800" smtClean="0"/>
            </a:br>
            <a:endParaRPr lang="it-IT" sz="1800" smtClean="0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 dirty="0" smtClean="0"/>
              <a:t>1</a:t>
            </a:r>
          </a:p>
          <a:p>
            <a:pPr>
              <a:defRPr/>
            </a:pPr>
            <a:r>
              <a:rPr lang="it-IT" dirty="0" err="1" smtClean="0"/>
              <a:t>Encuentro</a:t>
            </a:r>
            <a:r>
              <a:rPr lang="it-IT" dirty="0" smtClean="0"/>
              <a:t>  15                 </a:t>
            </a:r>
            <a:r>
              <a:rPr lang="it-IT" dirty="0" err="1" smtClean="0"/>
              <a:t>15</a:t>
            </a:r>
            <a:r>
              <a:rPr lang="it-IT" dirty="0" smtClean="0"/>
              <a:t>/05/2017</a:t>
            </a:r>
            <a:endParaRPr lang="it-IT" dirty="0"/>
          </a:p>
        </p:txBody>
      </p:sp>
      <p:sp>
        <p:nvSpPr>
          <p:cNvPr id="4" name="Rettangolo 3"/>
          <p:cNvSpPr/>
          <p:nvPr/>
        </p:nvSpPr>
        <p:spPr>
          <a:xfrm>
            <a:off x="0" y="1484313"/>
            <a:ext cx="9144000" cy="48974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buFontTx/>
              <a:buChar char="-"/>
              <a:defRPr/>
            </a:pPr>
            <a:r>
              <a:rPr lang="it-IT" sz="2800" dirty="0">
                <a:solidFill>
                  <a:schemeClr val="tx1"/>
                </a:solidFill>
              </a:rPr>
              <a:t> B. Croce, O. </a:t>
            </a:r>
            <a:r>
              <a:rPr lang="it-IT" sz="2800" dirty="0" err="1">
                <a:solidFill>
                  <a:schemeClr val="tx1"/>
                </a:solidFill>
              </a:rPr>
              <a:t>Macrí</a:t>
            </a:r>
            <a:r>
              <a:rPr lang="it-IT" sz="2800" dirty="0">
                <a:solidFill>
                  <a:schemeClr val="tx1"/>
                </a:solidFill>
              </a:rPr>
              <a:t>, G. Mancini, F. </a:t>
            </a:r>
            <a:r>
              <a:rPr lang="it-IT" sz="2800" dirty="0" err="1">
                <a:solidFill>
                  <a:schemeClr val="tx1"/>
                </a:solidFill>
              </a:rPr>
              <a:t>Meregalli</a:t>
            </a:r>
            <a:r>
              <a:rPr lang="it-IT" sz="2800" dirty="0">
                <a:solidFill>
                  <a:schemeClr val="tx1"/>
                </a:solidFill>
              </a:rPr>
              <a:t>, G. Bellini.</a:t>
            </a:r>
          </a:p>
          <a:p>
            <a:pPr algn="just">
              <a:buFontTx/>
              <a:buChar char="-"/>
              <a:defRPr/>
            </a:pPr>
            <a:r>
              <a:rPr lang="it-IT" sz="2600" dirty="0">
                <a:solidFill>
                  <a:schemeClr val="tx1"/>
                </a:solidFill>
              </a:rPr>
              <a:t>----------------------------------------------------------------------------------</a:t>
            </a:r>
          </a:p>
          <a:p>
            <a:pPr algn="just">
              <a:defRPr/>
            </a:pPr>
            <a:r>
              <a:rPr lang="it-IT" sz="2800" dirty="0">
                <a:solidFill>
                  <a:schemeClr val="tx1"/>
                </a:solidFill>
              </a:rPr>
              <a:t>A. Bello 1781, F. </a:t>
            </a:r>
            <a:r>
              <a:rPr lang="it-IT" sz="2800" dirty="0" err="1">
                <a:solidFill>
                  <a:schemeClr val="tx1"/>
                </a:solidFill>
              </a:rPr>
              <a:t>Sarmiento</a:t>
            </a:r>
            <a:r>
              <a:rPr lang="it-IT" sz="2800" dirty="0">
                <a:solidFill>
                  <a:schemeClr val="tx1"/>
                </a:solidFill>
              </a:rPr>
              <a:t> 1811, R. </a:t>
            </a:r>
            <a:r>
              <a:rPr lang="it-IT" sz="2800" dirty="0" err="1">
                <a:solidFill>
                  <a:schemeClr val="tx1"/>
                </a:solidFill>
              </a:rPr>
              <a:t>Cuervo</a:t>
            </a:r>
            <a:r>
              <a:rPr lang="it-IT" sz="2800" dirty="0">
                <a:solidFill>
                  <a:schemeClr val="tx1"/>
                </a:solidFill>
              </a:rPr>
              <a:t> 1844, M. </a:t>
            </a:r>
            <a:r>
              <a:rPr lang="it-IT" sz="2800" dirty="0" err="1">
                <a:solidFill>
                  <a:schemeClr val="tx1"/>
                </a:solidFill>
              </a:rPr>
              <a:t>Menéndez</a:t>
            </a:r>
            <a:r>
              <a:rPr lang="it-IT" sz="2800" dirty="0">
                <a:solidFill>
                  <a:schemeClr val="tx1"/>
                </a:solidFill>
              </a:rPr>
              <a:t> </a:t>
            </a:r>
            <a:r>
              <a:rPr lang="it-IT" sz="2800" dirty="0" err="1">
                <a:solidFill>
                  <a:schemeClr val="tx1"/>
                </a:solidFill>
              </a:rPr>
              <a:t>Pelayo</a:t>
            </a:r>
            <a:r>
              <a:rPr lang="it-IT" sz="2800" dirty="0">
                <a:solidFill>
                  <a:schemeClr val="tx1"/>
                </a:solidFill>
              </a:rPr>
              <a:t> 1856, R. </a:t>
            </a:r>
            <a:r>
              <a:rPr lang="it-IT" sz="2800" dirty="0" err="1">
                <a:solidFill>
                  <a:schemeClr val="tx1"/>
                </a:solidFill>
              </a:rPr>
              <a:t>Pidal</a:t>
            </a:r>
            <a:r>
              <a:rPr lang="it-IT" sz="2800" dirty="0">
                <a:solidFill>
                  <a:schemeClr val="tx1"/>
                </a:solidFill>
              </a:rPr>
              <a:t> 1869, Á. </a:t>
            </a:r>
            <a:r>
              <a:rPr lang="it-IT" sz="2800" dirty="0" err="1">
                <a:solidFill>
                  <a:schemeClr val="tx1"/>
                </a:solidFill>
              </a:rPr>
              <a:t>Rosenblat</a:t>
            </a:r>
            <a:r>
              <a:rPr lang="it-IT" sz="2800" dirty="0">
                <a:solidFill>
                  <a:schemeClr val="tx1"/>
                </a:solidFill>
              </a:rPr>
              <a:t> 1902, F. </a:t>
            </a:r>
            <a:r>
              <a:rPr lang="it-IT" sz="2800" dirty="0" err="1">
                <a:solidFill>
                  <a:schemeClr val="tx1"/>
                </a:solidFill>
              </a:rPr>
              <a:t>Lázaro</a:t>
            </a:r>
            <a:r>
              <a:rPr lang="it-IT" sz="2800" dirty="0">
                <a:solidFill>
                  <a:schemeClr val="tx1"/>
                </a:solidFill>
              </a:rPr>
              <a:t> </a:t>
            </a:r>
            <a:r>
              <a:rPr lang="it-IT" sz="2800" dirty="0" err="1">
                <a:solidFill>
                  <a:schemeClr val="tx1"/>
                </a:solidFill>
              </a:rPr>
              <a:t>Carreter</a:t>
            </a:r>
            <a:r>
              <a:rPr lang="it-IT" sz="2800" dirty="0">
                <a:solidFill>
                  <a:schemeClr val="tx1"/>
                </a:solidFill>
              </a:rPr>
              <a:t> 1923, T. Van </a:t>
            </a:r>
            <a:r>
              <a:rPr lang="it-IT" sz="2800" dirty="0" err="1">
                <a:solidFill>
                  <a:schemeClr val="tx1"/>
                </a:solidFill>
              </a:rPr>
              <a:t>Dijk</a:t>
            </a:r>
            <a:r>
              <a:rPr lang="it-IT" sz="2800" dirty="0">
                <a:solidFill>
                  <a:schemeClr val="tx1"/>
                </a:solidFill>
              </a:rPr>
              <a:t> 1943.</a:t>
            </a:r>
          </a:p>
          <a:p>
            <a:pPr algn="just">
              <a:defRPr/>
            </a:pPr>
            <a:r>
              <a:rPr lang="it-IT" sz="2600" dirty="0">
                <a:solidFill>
                  <a:schemeClr val="tx1"/>
                </a:solidFill>
              </a:rPr>
              <a:t>-----------------------------------------------------------------------------------</a:t>
            </a:r>
            <a:endParaRPr lang="it-IT" sz="2800" dirty="0">
              <a:solidFill>
                <a:schemeClr val="tx1"/>
              </a:solidFill>
            </a:endParaRPr>
          </a:p>
          <a:p>
            <a:pPr algn="just">
              <a:defRPr/>
            </a:pPr>
            <a:endParaRPr lang="it-IT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Lingüística variacional</a:t>
            </a:r>
            <a:br>
              <a:rPr lang="it-IT" smtClean="0"/>
            </a:br>
            <a:r>
              <a:rPr lang="it-IT" sz="2400" smtClean="0"/>
              <a:t>Personajes: Walter Ong, F. De Sussure, R. Jacobson, M. McLuhan</a:t>
            </a: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3124200" y="6021388"/>
            <a:ext cx="2895600" cy="700087"/>
          </a:xfrm>
        </p:spPr>
        <p:txBody>
          <a:bodyPr/>
          <a:lstStyle/>
          <a:p>
            <a:pPr>
              <a:defRPr/>
            </a:pPr>
            <a:endParaRPr lang="it-IT" dirty="0" smtClean="0"/>
          </a:p>
          <a:p>
            <a:pPr>
              <a:defRPr/>
            </a:pPr>
            <a:r>
              <a:rPr lang="it-IT" dirty="0" err="1" smtClean="0"/>
              <a:t>Encuentro</a:t>
            </a:r>
            <a:r>
              <a:rPr lang="it-IT" dirty="0" smtClean="0"/>
              <a:t> 15     </a:t>
            </a:r>
            <a:r>
              <a:rPr lang="it-IT" dirty="0" err="1" smtClean="0"/>
              <a:t>15</a:t>
            </a:r>
            <a:r>
              <a:rPr lang="it-IT" dirty="0" smtClean="0"/>
              <a:t>/05/2017 </a:t>
            </a:r>
          </a:p>
          <a:p>
            <a:pPr>
              <a:defRPr/>
            </a:pPr>
            <a:endParaRPr lang="it-IT" dirty="0"/>
          </a:p>
        </p:txBody>
      </p:sp>
      <p:sp>
        <p:nvSpPr>
          <p:cNvPr id="5" name="Rectangle 24"/>
          <p:cNvSpPr>
            <a:spLocks noGrp="1"/>
          </p:cNvSpPr>
          <p:nvPr>
            <p:ph idx="1"/>
          </p:nvPr>
        </p:nvSpPr>
        <p:spPr>
          <a:xfrm>
            <a:off x="0" y="1785938"/>
            <a:ext cx="9144000" cy="4214812"/>
          </a:xfr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None/>
              <a:defRPr/>
            </a:pPr>
            <a:r>
              <a:rPr lang="en-AU" sz="2000" dirty="0" smtClean="0">
                <a:solidFill>
                  <a:schemeClr val="tx1"/>
                </a:solidFill>
              </a:rPr>
              <a:t>          </a:t>
            </a:r>
            <a:r>
              <a:rPr lang="en-AU" dirty="0" smtClean="0">
                <a:solidFill>
                  <a:schemeClr val="tx1"/>
                </a:solidFill>
              </a:rPr>
              <a:t>Idea       </a:t>
            </a:r>
            <a:r>
              <a:rPr lang="en-AU" i="1" dirty="0" err="1" smtClean="0">
                <a:solidFill>
                  <a:schemeClr val="tx1"/>
                </a:solidFill>
              </a:rPr>
              <a:t>significado</a:t>
            </a:r>
            <a:endParaRPr lang="en-AU" i="1" dirty="0" smtClean="0">
              <a:solidFill>
                <a:schemeClr val="tx1"/>
              </a:solidFill>
            </a:endParaRPr>
          </a:p>
          <a:p>
            <a:pPr algn="ctr">
              <a:buFont typeface="Arial" pitchFamily="34" charset="0"/>
              <a:buChar char="•"/>
              <a:defRPr/>
            </a:pP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6" name="Isosceles Triangle 2"/>
          <p:cNvSpPr/>
          <p:nvPr/>
        </p:nvSpPr>
        <p:spPr>
          <a:xfrm>
            <a:off x="3492500" y="3860800"/>
            <a:ext cx="2087563" cy="1008063"/>
          </a:xfrm>
          <a:prstGeom prst="triangle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  <p:sp>
        <p:nvSpPr>
          <p:cNvPr id="7" name="Rettangolo arrotondato 6"/>
          <p:cNvSpPr/>
          <p:nvPr/>
        </p:nvSpPr>
        <p:spPr>
          <a:xfrm>
            <a:off x="684213" y="4437063"/>
            <a:ext cx="2087562" cy="72072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3200" dirty="0" err="1">
                <a:solidFill>
                  <a:schemeClr val="tx1"/>
                </a:solidFill>
              </a:rPr>
              <a:t>Objeto</a:t>
            </a:r>
            <a:r>
              <a:rPr lang="it-IT" sz="3200" dirty="0">
                <a:solidFill>
                  <a:schemeClr val="tx1"/>
                </a:solidFill>
              </a:rPr>
              <a:t>  </a:t>
            </a:r>
          </a:p>
          <a:p>
            <a:pPr algn="ctr">
              <a:defRPr/>
            </a:pPr>
            <a:r>
              <a:rPr lang="it-IT" sz="3200" i="1" dirty="0">
                <a:solidFill>
                  <a:schemeClr val="tx1"/>
                </a:solidFill>
              </a:rPr>
              <a:t>referente</a:t>
            </a:r>
          </a:p>
        </p:txBody>
      </p:sp>
      <p:sp>
        <p:nvSpPr>
          <p:cNvPr id="8" name="Rettangolo arrotondato 7"/>
          <p:cNvSpPr/>
          <p:nvPr/>
        </p:nvSpPr>
        <p:spPr>
          <a:xfrm>
            <a:off x="5651500" y="4724400"/>
            <a:ext cx="3241675" cy="12969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3200" dirty="0" err="1">
                <a:solidFill>
                  <a:schemeClr val="tx1"/>
                </a:solidFill>
              </a:rPr>
              <a:t>Palabra</a:t>
            </a:r>
            <a:r>
              <a:rPr lang="it-IT" sz="3200" dirty="0">
                <a:solidFill>
                  <a:schemeClr val="tx1"/>
                </a:solidFill>
              </a:rPr>
              <a:t>, fonema y grafema</a:t>
            </a:r>
          </a:p>
          <a:p>
            <a:pPr algn="ctr">
              <a:defRPr/>
            </a:pPr>
            <a:r>
              <a:rPr lang="it-IT" sz="3200" i="1" dirty="0">
                <a:solidFill>
                  <a:schemeClr val="tx1"/>
                </a:solidFill>
              </a:rPr>
              <a:t>significante</a:t>
            </a:r>
          </a:p>
        </p:txBody>
      </p:sp>
      <p:cxnSp>
        <p:nvCxnSpPr>
          <p:cNvPr id="10" name="Connettore 2 9"/>
          <p:cNvCxnSpPr/>
          <p:nvPr/>
        </p:nvCxnSpPr>
        <p:spPr>
          <a:xfrm flipV="1">
            <a:off x="3492500" y="3789363"/>
            <a:ext cx="1008063" cy="10080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2 11"/>
          <p:cNvCxnSpPr/>
          <p:nvPr/>
        </p:nvCxnSpPr>
        <p:spPr>
          <a:xfrm>
            <a:off x="4643438" y="3860800"/>
            <a:ext cx="936625" cy="9366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2 13"/>
          <p:cNvCxnSpPr/>
          <p:nvPr/>
        </p:nvCxnSpPr>
        <p:spPr>
          <a:xfrm flipH="1">
            <a:off x="3492500" y="5013325"/>
            <a:ext cx="2087563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Lingüística variacional</a:t>
            </a:r>
            <a:br>
              <a:rPr lang="it-IT" smtClean="0"/>
            </a:br>
            <a:r>
              <a:rPr lang="it-IT" sz="2000" smtClean="0"/>
              <a:t>El proceso de comunicación según F. De Sussure</a:t>
            </a: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3124200" y="6092825"/>
            <a:ext cx="2895600" cy="628650"/>
          </a:xfrm>
        </p:spPr>
        <p:txBody>
          <a:bodyPr/>
          <a:lstStyle/>
          <a:p>
            <a:pPr>
              <a:defRPr/>
            </a:pPr>
            <a:r>
              <a:rPr lang="it-IT" dirty="0" smtClean="0"/>
              <a:t>3</a:t>
            </a:r>
            <a:endParaRPr lang="it-IT" dirty="0"/>
          </a:p>
        </p:txBody>
      </p:sp>
      <p:pic>
        <p:nvPicPr>
          <p:cNvPr id="4100" name="Segnaposto contenuto 4" descr="https://upload.wikimedia.org/wikipedia/commons/thumb/9/98/PROCESO_DEL_HABLA.jpg/400px-PROCESO_DEL_HABLA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11188" y="1628775"/>
            <a:ext cx="8137525" cy="3313113"/>
          </a:xfrm>
        </p:spPr>
      </p:pic>
      <p:sp>
        <p:nvSpPr>
          <p:cNvPr id="6" name="Rettangolo arrotondato 5"/>
          <p:cNvSpPr/>
          <p:nvPr/>
        </p:nvSpPr>
        <p:spPr>
          <a:xfrm>
            <a:off x="3419475" y="5229225"/>
            <a:ext cx="4681538" cy="431800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600" b="1" dirty="0"/>
              <a:t>Componentes y proceso del habla según los conceptos de Ferdinand </a:t>
            </a:r>
            <a:r>
              <a:rPr lang="es-ES" b="1" dirty="0"/>
              <a:t>de Saussure</a:t>
            </a:r>
            <a:endParaRPr lang="it-IT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Lingüística variacional</a:t>
            </a: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 dirty="0" smtClean="0"/>
              <a:t>4</a:t>
            </a:r>
            <a:endParaRPr lang="it-IT" dirty="0"/>
          </a:p>
        </p:txBody>
      </p:sp>
      <p:pic>
        <p:nvPicPr>
          <p:cNvPr id="5124" name="Picture 2" descr="C:\Users\PC\Desktop\IM JACOB\roman-jakobson-y-las-funciones-de-comunicacin-7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4213" y="1600200"/>
            <a:ext cx="7848600" cy="4525963"/>
          </a:xfr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Lingüística variacional</a:t>
            </a:r>
            <a:br>
              <a:rPr lang="it-IT" smtClean="0"/>
            </a:br>
            <a:r>
              <a:rPr lang="it-IT" sz="2000" smtClean="0"/>
              <a:t>Walter Ong, ORALIDAD Y ESCRITURA, introducción de Rosamaria Loretelli </a:t>
            </a:r>
            <a:endParaRPr lang="it-IT" smtClean="0"/>
          </a:p>
        </p:txBody>
      </p:sp>
      <p:sp>
        <p:nvSpPr>
          <p:cNvPr id="6147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smtClean="0"/>
          </a:p>
          <a:p>
            <a:r>
              <a:rPr lang="it-IT" smtClean="0"/>
              <a:t>La palabra oral evoca, presupone un contexto, es un EVENTO, es TIEMPO. Depende del oído.</a:t>
            </a:r>
          </a:p>
          <a:p>
            <a:r>
              <a:rPr lang="it-IT" smtClean="0"/>
              <a:t>La palabra escrita no contesta, es ESPACIO, Depende de la vista.</a:t>
            </a:r>
          </a:p>
          <a:p>
            <a:r>
              <a:rPr lang="it-IT" smtClean="0"/>
              <a:t>La vista aísla; el oído une.</a:t>
            </a: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 dirty="0" smtClean="0"/>
              <a:t>5</a:t>
            </a:r>
            <a:endParaRPr lang="it-IT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Lingüística variacional</a:t>
            </a:r>
            <a:br>
              <a:rPr lang="it-IT" smtClean="0"/>
            </a:br>
            <a:r>
              <a:rPr lang="it-IT" sz="1800" smtClean="0"/>
              <a:t>M. </a:t>
            </a:r>
            <a:r>
              <a:rPr lang="it-IT" sz="2000" smtClean="0"/>
              <a:t>Mcluhan, Toronto</a:t>
            </a:r>
          </a:p>
        </p:txBody>
      </p:sp>
      <p:sp>
        <p:nvSpPr>
          <p:cNvPr id="7171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8525"/>
          </a:xfrm>
        </p:spPr>
        <p:txBody>
          <a:bodyPr/>
          <a:lstStyle/>
          <a:p>
            <a:pPr algn="just">
              <a:buFontTx/>
              <a:buChar char="-"/>
            </a:pPr>
            <a:endParaRPr lang="it-IT" smtClean="0"/>
          </a:p>
          <a:p>
            <a:pPr>
              <a:buFontTx/>
              <a:buChar char="-"/>
            </a:pPr>
            <a:r>
              <a:rPr lang="it-IT" smtClean="0"/>
              <a:t>‘El medio es el mensaje’; </a:t>
            </a:r>
          </a:p>
          <a:p>
            <a:pPr>
              <a:buFontTx/>
              <a:buChar char="-"/>
            </a:pPr>
            <a:r>
              <a:rPr lang="it-IT" smtClean="0"/>
              <a:t>La </a:t>
            </a:r>
            <a:r>
              <a:rPr lang="it-IT" i="1" smtClean="0"/>
              <a:t>Galaxia Gutemberg</a:t>
            </a:r>
            <a:r>
              <a:rPr lang="it-IT" smtClean="0"/>
              <a:t>.</a:t>
            </a:r>
          </a:p>
          <a:p>
            <a:pPr>
              <a:buFont typeface="Arial" charset="0"/>
              <a:buNone/>
            </a:pPr>
            <a:endParaRPr lang="it-IT" sz="800" smtClean="0"/>
          </a:p>
          <a:p>
            <a:pPr algn="ctr">
              <a:buFont typeface="Arial" charset="0"/>
              <a:buNone/>
            </a:pPr>
            <a:r>
              <a:rPr lang="it-IT" b="1" smtClean="0"/>
              <a:t>LA HISTORIA DE LA COMUNICACIÓN SEGÚN McLuhan</a:t>
            </a:r>
          </a:p>
          <a:p>
            <a:pPr>
              <a:buFont typeface="Arial" charset="0"/>
              <a:buNone/>
            </a:pPr>
            <a:r>
              <a:rPr lang="it-IT" smtClean="0"/>
              <a:t> - El estado tribal,</a:t>
            </a:r>
          </a:p>
          <a:p>
            <a:pPr>
              <a:buFontTx/>
              <a:buChar char="-"/>
            </a:pPr>
            <a:r>
              <a:rPr lang="it-IT" smtClean="0"/>
              <a:t>El estado de destribalización,</a:t>
            </a:r>
          </a:p>
          <a:p>
            <a:pPr>
              <a:buFontTx/>
              <a:buChar char="-"/>
            </a:pPr>
            <a:r>
              <a:rPr lang="it-IT" smtClean="0"/>
              <a:t>El estado de retribalización.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Lingüística variacional</a:t>
            </a:r>
          </a:p>
        </p:txBody>
      </p:sp>
      <p:sp>
        <p:nvSpPr>
          <p:cNvPr id="8195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Arial" charset="0"/>
              <a:buNone/>
            </a:pPr>
            <a:r>
              <a:rPr lang="it-IT" b="1" smtClean="0"/>
              <a:t>ACLARACIONES SOBRE EL TEXTO DE ONG:</a:t>
            </a:r>
          </a:p>
          <a:p>
            <a:pPr algn="just">
              <a:buFont typeface="Arial" charset="0"/>
              <a:buNone/>
            </a:pPr>
            <a:r>
              <a:rPr lang="it-IT" smtClean="0"/>
              <a:t>La investigación de milman Parry y la de A. Havelock sobre Homero y Platón. </a:t>
            </a:r>
          </a:p>
          <a:p>
            <a:pPr algn="just">
              <a:buFont typeface="Arial" charset="0"/>
              <a:buNone/>
            </a:pPr>
            <a:r>
              <a:rPr lang="it-IT" smtClean="0"/>
              <a:t>- Glosa de: ‘ojo por oído’.</a:t>
            </a:r>
          </a:p>
          <a:p>
            <a:pPr algn="just">
              <a:buFont typeface="Arial" charset="0"/>
              <a:buNone/>
            </a:pPr>
            <a:r>
              <a:rPr lang="it-IT" smtClean="0"/>
              <a:t>- </a:t>
            </a:r>
            <a:r>
              <a:rPr lang="it-IT" sz="3000" smtClean="0"/>
              <a:t>Identificación oralidad – distanciación escritura.</a:t>
            </a:r>
          </a:p>
          <a:p>
            <a:pPr algn="just">
              <a:buFontTx/>
              <a:buChar char="-"/>
            </a:pPr>
            <a:r>
              <a:rPr lang="it-IT" sz="3000" smtClean="0"/>
              <a:t>Pensamiento acumulativo, mnemotecnia.</a:t>
            </a:r>
          </a:p>
          <a:p>
            <a:pPr algn="just">
              <a:buFontTx/>
              <a:buChar char="-"/>
            </a:pPr>
            <a:r>
              <a:rPr lang="it-IT" sz="3000" smtClean="0"/>
              <a:t>Importancia de la articulación alfabética.</a:t>
            </a:r>
          </a:p>
          <a:p>
            <a:pPr algn="just">
              <a:buFont typeface="Arial" charset="0"/>
              <a:buNone/>
            </a:pPr>
            <a:endParaRPr lang="it-IT" b="1" smtClean="0"/>
          </a:p>
          <a:p>
            <a:pPr>
              <a:buFont typeface="Arial" charset="0"/>
              <a:buNone/>
            </a:pPr>
            <a:endParaRPr lang="it-IT" smtClean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Lingüística variacional </a:t>
            </a:r>
            <a:br>
              <a:rPr lang="it-IT" smtClean="0"/>
            </a:br>
            <a:r>
              <a:rPr lang="it-IT" sz="2400" smtClean="0"/>
              <a:t>Siglos X - VIII a. C.: El indoeuropeo, el semítico, </a:t>
            </a:r>
          </a:p>
        </p:txBody>
      </p:sp>
      <p:sp>
        <p:nvSpPr>
          <p:cNvPr id="9219" name="Segnaposto contenuto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it-IT" smtClean="0"/>
              <a:t>Los alfabetos: </a:t>
            </a:r>
          </a:p>
          <a:p>
            <a:pPr>
              <a:buFont typeface="Arial" charset="0"/>
              <a:buNone/>
            </a:pPr>
            <a:r>
              <a:rPr lang="it-IT" smtClean="0"/>
              <a:t>los jeroglíficos egipcios</a:t>
            </a:r>
          </a:p>
          <a:p>
            <a:pPr>
              <a:buFont typeface="Arial" charset="0"/>
              <a:buNone/>
            </a:pPr>
            <a:r>
              <a:rPr lang="es-ES_tradnl" smtClean="0"/>
              <a:t>La </a:t>
            </a:r>
            <a:r>
              <a:rPr lang="es-ES_tradnl" i="1" smtClean="0"/>
              <a:t>koiné</a:t>
            </a:r>
            <a:endParaRPr lang="it-IT" smtClean="0"/>
          </a:p>
          <a:p>
            <a:pPr algn="just">
              <a:buFont typeface="Arial" charset="0"/>
              <a:buNone/>
            </a:pPr>
            <a:r>
              <a:rPr lang="it-IT" smtClean="0"/>
              <a:t>el lineal B (sistema de escritura del griego micénico desde el 1600 hasta el 1000 a. C. </a:t>
            </a:r>
            <a:r>
              <a:rPr lang="es-ES" smtClean="0"/>
              <a:t>Precedió en varios siglos al uso del alfabeto de la lengua griega. Tiene signos silábicos y un gran número de signos ideográficos).</a:t>
            </a:r>
            <a:endParaRPr lang="it-IT" smtClean="0"/>
          </a:p>
          <a:p>
            <a:pPr>
              <a:buFont typeface="Arial" charset="0"/>
              <a:buNone/>
            </a:pPr>
            <a:endParaRPr lang="it-IT" smtClean="0"/>
          </a:p>
          <a:p>
            <a:pPr>
              <a:buFont typeface="Arial" charset="0"/>
              <a:buNone/>
            </a:pPr>
            <a:endParaRPr lang="it-IT" smtClean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>
          <a:xfrm>
            <a:off x="3124200" y="6524625"/>
            <a:ext cx="2895600" cy="196850"/>
          </a:xfrm>
        </p:spPr>
        <p:txBody>
          <a:bodyPr/>
          <a:lstStyle/>
          <a:p>
            <a:pPr>
              <a:defRPr/>
            </a:pPr>
            <a:endParaRPr lang="it-IT" dirty="0"/>
          </a:p>
        </p:txBody>
      </p:sp>
      <p:pic>
        <p:nvPicPr>
          <p:cNvPr id="10243" name="Immagine 2" descr="https://upload.wikimedia.org/wikipedia/commons/thumb/3/36/Ph%C3%B6nizisch-5Sprachen.png/220px-Ph%C3%B6nizisch-5Sprachen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292100"/>
            <a:ext cx="3744913" cy="627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reccia a destra 4"/>
          <p:cNvSpPr/>
          <p:nvPr/>
        </p:nvSpPr>
        <p:spPr>
          <a:xfrm>
            <a:off x="900113" y="908050"/>
            <a:ext cx="2057400" cy="485775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dirty="0">
                <a:solidFill>
                  <a:schemeClr val="tx1"/>
                </a:solidFill>
              </a:rPr>
              <a:t>1 alfabeto latino</a:t>
            </a:r>
          </a:p>
        </p:txBody>
      </p:sp>
      <p:sp>
        <p:nvSpPr>
          <p:cNvPr id="6" name="Freccia a destra 5"/>
          <p:cNvSpPr/>
          <p:nvPr/>
        </p:nvSpPr>
        <p:spPr>
          <a:xfrm>
            <a:off x="611188" y="3284538"/>
            <a:ext cx="2922587" cy="576262"/>
          </a:xfrm>
          <a:prstGeom prst="rightArrow">
            <a:avLst>
              <a:gd name="adj1" fmla="val 44527"/>
              <a:gd name="adj2" fmla="val 43664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dirty="0"/>
              <a:t>3 alfabeto fenicio</a:t>
            </a:r>
          </a:p>
        </p:txBody>
      </p:sp>
      <p:sp>
        <p:nvSpPr>
          <p:cNvPr id="7" name="Freccia a destra 6"/>
          <p:cNvSpPr/>
          <p:nvPr/>
        </p:nvSpPr>
        <p:spPr>
          <a:xfrm>
            <a:off x="900113" y="1989138"/>
            <a:ext cx="3425825" cy="844550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dirty="0">
                <a:solidFill>
                  <a:schemeClr val="tx1"/>
                </a:solidFill>
              </a:rPr>
              <a:t>2 alfabeto </a:t>
            </a:r>
            <a:r>
              <a:rPr lang="it-IT" dirty="0" err="1">
                <a:solidFill>
                  <a:schemeClr val="tx1"/>
                </a:solidFill>
              </a:rPr>
              <a:t>griego</a:t>
            </a:r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8" name="Figura a mano libera 7"/>
          <p:cNvSpPr/>
          <p:nvPr/>
        </p:nvSpPr>
        <p:spPr>
          <a:xfrm>
            <a:off x="5707063" y="5597525"/>
            <a:ext cx="284162" cy="498475"/>
          </a:xfrm>
          <a:custGeom>
            <a:avLst/>
            <a:gdLst>
              <a:gd name="connsiteX0" fmla="*/ 0 w 283780"/>
              <a:gd name="connsiteY0" fmla="*/ 126124 h 499851"/>
              <a:gd name="connsiteX1" fmla="*/ 47297 w 283780"/>
              <a:gd name="connsiteY1" fmla="*/ 425669 h 499851"/>
              <a:gd name="connsiteX2" fmla="*/ 252249 w 283780"/>
              <a:gd name="connsiteY2" fmla="*/ 457200 h 499851"/>
              <a:gd name="connsiteX3" fmla="*/ 283780 w 283780"/>
              <a:gd name="connsiteY3" fmla="*/ 409903 h 499851"/>
              <a:gd name="connsiteX4" fmla="*/ 268014 w 283780"/>
              <a:gd name="connsiteY4" fmla="*/ 0 h 499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780" h="499851">
                <a:moveTo>
                  <a:pt x="0" y="126124"/>
                </a:moveTo>
                <a:lnTo>
                  <a:pt x="47297" y="425669"/>
                </a:lnTo>
                <a:cubicBezTo>
                  <a:pt x="117720" y="452077"/>
                  <a:pt x="177609" y="499851"/>
                  <a:pt x="252249" y="457200"/>
                </a:cubicBezTo>
                <a:cubicBezTo>
                  <a:pt x="268700" y="447799"/>
                  <a:pt x="273270" y="425669"/>
                  <a:pt x="283780" y="409903"/>
                </a:cubicBezTo>
                <a:cubicBezTo>
                  <a:pt x="267576" y="21030"/>
                  <a:pt x="268014" y="157764"/>
                  <a:pt x="268014" y="0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9" name="Freccia a destra 8"/>
          <p:cNvSpPr/>
          <p:nvPr/>
        </p:nvSpPr>
        <p:spPr>
          <a:xfrm>
            <a:off x="971550" y="5157788"/>
            <a:ext cx="4464050" cy="35877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dirty="0"/>
              <a:t>4 alfabeto </a:t>
            </a:r>
            <a:r>
              <a:rPr lang="it-IT" dirty="0" err="1"/>
              <a:t>hebreo</a:t>
            </a:r>
            <a:r>
              <a:rPr lang="it-IT" dirty="0"/>
              <a:t> </a:t>
            </a:r>
          </a:p>
        </p:txBody>
      </p:sp>
      <p:sp>
        <p:nvSpPr>
          <p:cNvPr id="11" name="Ovale 10"/>
          <p:cNvSpPr/>
          <p:nvPr/>
        </p:nvSpPr>
        <p:spPr>
          <a:xfrm>
            <a:off x="6516688" y="836613"/>
            <a:ext cx="2087562" cy="72072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dirty="0">
                <a:solidFill>
                  <a:schemeClr val="tx1"/>
                </a:solidFill>
              </a:rPr>
              <a:t>5 </a:t>
            </a:r>
            <a:r>
              <a:rPr lang="it-IT" dirty="0" err="1">
                <a:solidFill>
                  <a:schemeClr val="tx1"/>
                </a:solidFill>
              </a:rPr>
              <a:t>árabe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Lingüística variacional</a:t>
            </a:r>
          </a:p>
        </p:txBody>
      </p:sp>
      <p:sp>
        <p:nvSpPr>
          <p:cNvPr id="11267" name="Segnaposto contenuto 2"/>
          <p:cNvSpPr>
            <a:spLocks noGrp="1"/>
          </p:cNvSpPr>
          <p:nvPr>
            <p:ph idx="1"/>
          </p:nvPr>
        </p:nvSpPr>
        <p:spPr>
          <a:xfrm>
            <a:off x="323850" y="1600200"/>
            <a:ext cx="8362950" cy="4525963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it-IT" b="1" smtClean="0"/>
              <a:t>Occidente    ←      Fenicio     → Brahámicos</a:t>
            </a:r>
          </a:p>
          <a:p>
            <a:pPr algn="ctr">
              <a:buFont typeface="Arial" charset="0"/>
              <a:buNone/>
            </a:pPr>
            <a:r>
              <a:rPr lang="it-IT" b="1" smtClean="0"/>
              <a:t>(sem)</a:t>
            </a:r>
          </a:p>
          <a:p>
            <a:pPr algn="just">
              <a:buFont typeface="Arial" charset="0"/>
              <a:buNone/>
            </a:pPr>
            <a:r>
              <a:rPr lang="it-IT" b="1" smtClean="0"/>
              <a:t>Latino - griego                           tibetano - coreano</a:t>
            </a:r>
          </a:p>
          <a:p>
            <a:pPr algn="just">
              <a:buFont typeface="Arial" charset="0"/>
              <a:buNone/>
            </a:pPr>
            <a:r>
              <a:rPr lang="it-IT" b="1" smtClean="0"/>
              <a:t>Los alfabetos fenicio y arameo, al igual que su prototipo egipcio, representaban sólo a las consonantes.</a:t>
            </a:r>
          </a:p>
          <a:p>
            <a:pPr algn="just">
              <a:buFont typeface="Arial" charset="0"/>
              <a:buNone/>
            </a:pPr>
            <a:endParaRPr lang="it-IT" b="1" smtClean="0"/>
          </a:p>
          <a:p>
            <a:pPr algn="just">
              <a:buFont typeface="Arial" charset="0"/>
              <a:buNone/>
            </a:pPr>
            <a:endParaRPr lang="it-IT" smtClean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dirty="0"/>
          </a:p>
        </p:txBody>
      </p:sp>
      <p:pic>
        <p:nvPicPr>
          <p:cNvPr id="11269" name="Immagine 4" descr="https://upload.wikimedia.org/wikipedia/commons/thumb/3/3a/Cumea-01.jpg/350px-Cumea-0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5445125"/>
            <a:ext cx="6264275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tangolo 5"/>
          <p:cNvSpPr/>
          <p:nvPr/>
        </p:nvSpPr>
        <p:spPr>
          <a:xfrm flipH="1">
            <a:off x="6156325" y="6237288"/>
            <a:ext cx="2987675" cy="28733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dirty="0"/>
              <a:t>Alfabeto de </a:t>
            </a:r>
            <a:r>
              <a:rPr lang="it-IT" dirty="0" err="1"/>
              <a:t>Cumas</a:t>
            </a:r>
            <a:endParaRPr lang="it-IT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L. variacional</a:t>
            </a:r>
          </a:p>
        </p:txBody>
      </p:sp>
      <p:sp>
        <p:nvSpPr>
          <p:cNvPr id="12291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2000" b="1" smtClean="0"/>
              <a:t>indoeuropeo, a</a:t>
            </a:r>
            <a:endParaRPr lang="it-IT" sz="2000" smtClean="0"/>
          </a:p>
          <a:p>
            <a:r>
              <a:rPr lang="it-IT" sz="2000" b="1" smtClean="0"/>
              <a:t>1. </a:t>
            </a:r>
            <a:r>
              <a:rPr lang="it-IT" sz="2000" smtClean="0"/>
              <a:t>adj. Perteneciente o relativo al </a:t>
            </a:r>
            <a:r>
              <a:rPr lang="it-IT" sz="2000" b="1" u="sng" smtClean="0">
                <a:hlinkClick r:id="rId2"/>
              </a:rPr>
              <a:t>indoeuropeo</a:t>
            </a:r>
            <a:r>
              <a:rPr lang="it-IT" sz="2000" smtClean="0"/>
              <a:t> (‖ grupo de lenguas </a:t>
            </a:r>
            <a:r>
              <a:rPr lang="it-IT" sz="2000" b="1" smtClean="0"/>
              <a:t>2. </a:t>
            </a:r>
            <a:r>
              <a:rPr lang="it-IT" sz="2000" smtClean="0"/>
              <a:t>adj. Perteneciente o relativo al </a:t>
            </a:r>
            <a:r>
              <a:rPr lang="it-IT" sz="2000" b="1" u="sng" smtClean="0">
                <a:hlinkClick r:id="rId2"/>
              </a:rPr>
              <a:t>indoeuropeo</a:t>
            </a:r>
            <a:r>
              <a:rPr lang="it-IT" sz="2000" smtClean="0"/>
              <a:t> (‖ lengua). </a:t>
            </a:r>
            <a:r>
              <a:rPr lang="it-IT" sz="2000" i="1" smtClean="0"/>
              <a:t>La declinación indoeuropea.</a:t>
            </a:r>
            <a:r>
              <a:rPr lang="it-IT" sz="2000" smtClean="0"/>
              <a:t> </a:t>
            </a:r>
            <a:r>
              <a:rPr lang="it-IT" sz="2000" b="1" smtClean="0"/>
              <a:t>3. </a:t>
            </a:r>
            <a:r>
              <a:rPr lang="it-IT" sz="2000" smtClean="0"/>
              <a:t>adj. Dicho de una persona o de un pueblo: Hablante nativo de </a:t>
            </a:r>
            <a:r>
              <a:rPr lang="it-IT" sz="2000" b="1" smtClean="0"/>
              <a:t>indoeuropeo</a:t>
            </a:r>
            <a:r>
              <a:rPr lang="it-IT" sz="2000" smtClean="0"/>
              <a:t> o deuna lengua de este grupo. Apl. a pers., u. t. c. s. </a:t>
            </a:r>
            <a:r>
              <a:rPr lang="it-IT" sz="2000" b="1" smtClean="0"/>
              <a:t>4. </a:t>
            </a:r>
            <a:r>
              <a:rPr lang="it-IT" sz="2000" smtClean="0"/>
              <a:t>adj. Perteneciente o relativo a los </a:t>
            </a:r>
            <a:r>
              <a:rPr lang="it-IT" sz="2000" b="1" smtClean="0"/>
              <a:t>indoeuropeos. 5. </a:t>
            </a:r>
            <a:r>
              <a:rPr lang="it-IT" sz="2000" smtClean="0"/>
              <a:t>m. Grupo de lenguas extendidas desde </a:t>
            </a:r>
            <a:r>
              <a:rPr lang="it-IT" sz="2000" b="1" smtClean="0"/>
              <a:t>la India hasta el occidente de Europa</a:t>
            </a:r>
            <a:r>
              <a:rPr lang="it-IT" sz="2000" smtClean="0"/>
              <a:t> y,desde aquí, a otros lugares del mundo. </a:t>
            </a:r>
          </a:p>
          <a:p>
            <a:r>
              <a:rPr lang="it-IT" sz="2000" b="1" smtClean="0"/>
              <a:t>semítico, ca</a:t>
            </a:r>
            <a:endParaRPr lang="it-IT" sz="2000" smtClean="0"/>
          </a:p>
          <a:p>
            <a:r>
              <a:rPr lang="it-IT" sz="2000" b="1" smtClean="0"/>
              <a:t>2. </a:t>
            </a:r>
            <a:r>
              <a:rPr lang="it-IT" sz="2000" smtClean="0"/>
              <a:t>adj. Perteneciente o relativo al </a:t>
            </a:r>
            <a:r>
              <a:rPr lang="it-IT" sz="2000" b="1" smtClean="0"/>
              <a:t>semítico.</a:t>
            </a:r>
            <a:r>
              <a:rPr lang="it-IT" sz="2000" smtClean="0"/>
              <a:t> </a:t>
            </a:r>
            <a:r>
              <a:rPr lang="it-IT" sz="2000" i="1" smtClean="0"/>
              <a:t>Léxico semítico. </a:t>
            </a:r>
            <a:r>
              <a:rPr lang="it-IT" sz="2000" b="1" smtClean="0"/>
              <a:t>3. </a:t>
            </a:r>
            <a:r>
              <a:rPr lang="it-IT" sz="2000" smtClean="0"/>
              <a:t>m. Grupo de lenguas camitosemíticas del sudoeste de Asia y del norte de África,entre las que destacan el </a:t>
            </a:r>
            <a:r>
              <a:rPr lang="it-IT" sz="2000" b="1" smtClean="0"/>
              <a:t>árabe, el hebreo, el asirio, el arameo, el acadio y el fenicio.</a:t>
            </a:r>
            <a:endParaRPr lang="it-IT" sz="2000" smtClean="0"/>
          </a:p>
          <a:p>
            <a:pPr>
              <a:buFont typeface="Arial" charset="0"/>
              <a:buNone/>
            </a:pPr>
            <a:endParaRPr lang="it-IT" smtClean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r>
              <a:rPr lang="it-IT" smtClean="0"/>
              <a:t>Lingüística variacional</a:t>
            </a:r>
          </a:p>
        </p:txBody>
      </p:sp>
      <p:sp>
        <p:nvSpPr>
          <p:cNvPr id="13315" name="Segnaposto contenuto 2"/>
          <p:cNvSpPr>
            <a:spLocks noGrp="1"/>
          </p:cNvSpPr>
          <p:nvPr>
            <p:ph idx="1"/>
          </p:nvPr>
        </p:nvSpPr>
        <p:spPr>
          <a:xfrm>
            <a:off x="0" y="908050"/>
            <a:ext cx="8893175" cy="5402263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it-IT" smtClean="0"/>
              <a:t>El árabe ha dejado gran cantidad de préstamos en lenguas con las que ha estado en contacto</a:t>
            </a:r>
          </a:p>
          <a:p>
            <a:r>
              <a:rPr lang="it-IT" sz="2800" i="1" smtClean="0"/>
              <a:t>azúcar</a:t>
            </a:r>
            <a:r>
              <a:rPr lang="it-IT" sz="2800" smtClean="0"/>
              <a:t> &lt; </a:t>
            </a:r>
            <a:r>
              <a:rPr lang="it-IT" sz="2800" i="1" smtClean="0"/>
              <a:t>as-sukkar</a:t>
            </a:r>
            <a:r>
              <a:rPr lang="it-IT" sz="2800" smtClean="0"/>
              <a:t>;</a:t>
            </a:r>
          </a:p>
          <a:p>
            <a:r>
              <a:rPr lang="it-IT" sz="2800" i="1" smtClean="0"/>
              <a:t>albaricoque</a:t>
            </a:r>
            <a:r>
              <a:rPr lang="it-IT" sz="2800" smtClean="0"/>
              <a:t> &lt; </a:t>
            </a:r>
            <a:r>
              <a:rPr lang="it-IT" sz="2800" i="1" smtClean="0"/>
              <a:t>al-barqūq</a:t>
            </a:r>
            <a:r>
              <a:rPr lang="it-IT" sz="2800" smtClean="0"/>
              <a:t>: "la ciruela"</a:t>
            </a:r>
          </a:p>
          <a:p>
            <a:r>
              <a:rPr lang="it-IT" sz="2800" i="1" smtClean="0"/>
              <a:t>aceite</a:t>
            </a:r>
            <a:r>
              <a:rPr lang="it-IT" sz="2800" smtClean="0"/>
              <a:t> &lt; </a:t>
            </a:r>
            <a:r>
              <a:rPr lang="it-IT" sz="2800" i="1" smtClean="0"/>
              <a:t>az-zayt</a:t>
            </a:r>
            <a:r>
              <a:rPr lang="it-IT" sz="2800" smtClean="0"/>
              <a:t>;</a:t>
            </a:r>
          </a:p>
          <a:p>
            <a:r>
              <a:rPr lang="it-IT" sz="2800" i="1" smtClean="0"/>
              <a:t>alquiler</a:t>
            </a:r>
            <a:r>
              <a:rPr lang="it-IT" sz="2800" smtClean="0"/>
              <a:t> &lt; andalusí </a:t>
            </a:r>
            <a:r>
              <a:rPr lang="it-IT" sz="2800" i="1" smtClean="0"/>
              <a:t>al-kirē´</a:t>
            </a:r>
            <a:r>
              <a:rPr lang="it-IT" sz="2800" smtClean="0"/>
              <a:t> &lt; clásico </a:t>
            </a:r>
            <a:r>
              <a:rPr lang="it-IT" sz="2800" i="1" smtClean="0"/>
              <a:t>al-kirā´</a:t>
            </a:r>
            <a:r>
              <a:rPr lang="it-IT" sz="2800" smtClean="0"/>
              <a:t>;</a:t>
            </a:r>
          </a:p>
          <a:p>
            <a:r>
              <a:rPr lang="it-IT" sz="2800" i="1" smtClean="0"/>
              <a:t>alfil</a:t>
            </a:r>
            <a:r>
              <a:rPr lang="it-IT" sz="2800" smtClean="0"/>
              <a:t> &lt; </a:t>
            </a:r>
            <a:r>
              <a:rPr lang="it-IT" sz="2800" i="1" smtClean="0"/>
              <a:t>al-fīl</a:t>
            </a:r>
            <a:r>
              <a:rPr lang="it-IT" sz="2800" smtClean="0"/>
              <a:t>: "el elefante";</a:t>
            </a:r>
            <a:r>
              <a:rPr lang="it-IT" sz="2800" i="1" smtClean="0"/>
              <a:t> macabro</a:t>
            </a:r>
            <a:r>
              <a:rPr lang="it-IT" sz="2800" smtClean="0"/>
              <a:t> &lt; </a:t>
            </a:r>
            <a:r>
              <a:rPr lang="it-IT" sz="2800" i="1" smtClean="0"/>
              <a:t>maqābir</a:t>
            </a:r>
            <a:r>
              <a:rPr lang="it-IT" sz="2800" smtClean="0"/>
              <a:t>: "cementerios";</a:t>
            </a:r>
          </a:p>
          <a:p>
            <a:r>
              <a:rPr lang="it-IT" sz="2800" i="1" smtClean="0"/>
              <a:t>ojalá</a:t>
            </a:r>
            <a:r>
              <a:rPr lang="it-IT" sz="2800" smtClean="0"/>
              <a:t> &lt; andal. </a:t>
            </a:r>
            <a:r>
              <a:rPr lang="it-IT" sz="2800" i="1" smtClean="0"/>
              <a:t>w šā l-lāh</a:t>
            </a:r>
            <a:r>
              <a:rPr lang="it-IT" sz="2800" smtClean="0"/>
              <a:t> &lt; clás. </a:t>
            </a:r>
            <a:r>
              <a:rPr lang="it-IT" sz="2800" i="1" smtClean="0"/>
              <a:t>wa šā' allāh</a:t>
            </a:r>
            <a:r>
              <a:rPr lang="it-IT" sz="2800" smtClean="0"/>
              <a:t>: "y quiera Dios";</a:t>
            </a:r>
          </a:p>
          <a:p>
            <a:r>
              <a:rPr lang="it-IT" sz="2800" i="1" smtClean="0"/>
              <a:t>hasta</a:t>
            </a:r>
            <a:r>
              <a:rPr lang="it-IT" sz="2800" smtClean="0"/>
              <a:t> &lt; </a:t>
            </a:r>
            <a:r>
              <a:rPr lang="it-IT" sz="2800" i="1" smtClean="0"/>
              <a:t>ḥattà</a:t>
            </a:r>
            <a:r>
              <a:rPr lang="it-IT" sz="2800" smtClean="0"/>
              <a:t>;</a:t>
            </a:r>
          </a:p>
          <a:p>
            <a:endParaRPr lang="it-IT" sz="2000" smtClean="0"/>
          </a:p>
          <a:p>
            <a:pPr>
              <a:buFont typeface="Arial" charset="0"/>
              <a:buNone/>
            </a:pPr>
            <a:endParaRPr lang="it-IT" smtClean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it-IT" smtClean="0"/>
              <a:t>Lingüística variacional</a:t>
            </a:r>
          </a:p>
        </p:txBody>
      </p:sp>
      <p:sp>
        <p:nvSpPr>
          <p:cNvPr id="14339" name="Segnaposto contenuto 2"/>
          <p:cNvSpPr>
            <a:spLocks noGrp="1"/>
          </p:cNvSpPr>
          <p:nvPr>
            <p:ph idx="1"/>
          </p:nvPr>
        </p:nvSpPr>
        <p:spPr>
          <a:xfrm>
            <a:off x="0" y="1125538"/>
            <a:ext cx="8964613" cy="5000625"/>
          </a:xfrm>
        </p:spPr>
        <p:txBody>
          <a:bodyPr/>
          <a:lstStyle/>
          <a:p>
            <a:r>
              <a:rPr lang="en-US" sz="2400" smtClean="0"/>
              <a:t>Hay también numerosos topónimos. Algunos de ellos son adaptaciones árabes de topónimos preexistentes:</a:t>
            </a:r>
            <a:endParaRPr lang="it-IT" sz="2400" smtClean="0"/>
          </a:p>
          <a:p>
            <a:r>
              <a:rPr lang="it-IT" sz="2400" u="sng" smtClean="0">
                <a:hlinkClick r:id="rId2" tooltip="Albacete"/>
              </a:rPr>
              <a:t>Albacete</a:t>
            </a:r>
            <a:r>
              <a:rPr lang="it-IT" sz="2400" smtClean="0"/>
              <a:t> &lt; </a:t>
            </a:r>
            <a:r>
              <a:rPr lang="it-IT" sz="2400" i="1" smtClean="0"/>
              <a:t>al-basīṭ</a:t>
            </a:r>
            <a:r>
              <a:rPr lang="it-IT" sz="2400" smtClean="0"/>
              <a:t>: "el llano"; </a:t>
            </a:r>
            <a:r>
              <a:rPr lang="it-IT" sz="2400" u="sng" smtClean="0">
                <a:hlinkClick r:id="rId3" tooltip="Alcalá"/>
              </a:rPr>
              <a:t>Alcalá</a:t>
            </a:r>
            <a:r>
              <a:rPr lang="it-IT" sz="2400" smtClean="0"/>
              <a:t> &lt; </a:t>
            </a:r>
            <a:r>
              <a:rPr lang="it-IT" sz="2400" i="1" smtClean="0"/>
              <a:t>al-qal‘a</a:t>
            </a:r>
            <a:r>
              <a:rPr lang="it-IT" sz="2400" smtClean="0"/>
              <a:t>: "la fortaleza";</a:t>
            </a:r>
          </a:p>
          <a:p>
            <a:r>
              <a:rPr lang="it-IT" sz="2400" u="sng" smtClean="0">
                <a:hlinkClick r:id="rId4" tooltip="Alcázar"/>
              </a:rPr>
              <a:t>Alcázar</a:t>
            </a:r>
            <a:r>
              <a:rPr lang="it-IT" sz="2400" smtClean="0"/>
              <a:t>, </a:t>
            </a:r>
            <a:r>
              <a:rPr lang="it-IT" sz="2400" u="sng" smtClean="0">
                <a:hlinkClick r:id="rId5" tooltip="Alcàsser"/>
              </a:rPr>
              <a:t>Alcàsser</a:t>
            </a:r>
            <a:r>
              <a:rPr lang="it-IT" sz="2400" smtClean="0"/>
              <a:t> &lt; </a:t>
            </a:r>
            <a:r>
              <a:rPr lang="it-IT" sz="2400" i="1" smtClean="0"/>
              <a:t>al-qaṣr</a:t>
            </a:r>
            <a:r>
              <a:rPr lang="it-IT" sz="2400" smtClean="0"/>
              <a:t>: "el palacio"; </a:t>
            </a:r>
            <a:r>
              <a:rPr lang="it-IT" sz="2400" u="sng" smtClean="0">
                <a:hlinkClick r:id="rId6" tooltip="Algeciras"/>
              </a:rPr>
              <a:t>Algeciras</a:t>
            </a:r>
            <a:r>
              <a:rPr lang="it-IT" sz="2400" smtClean="0"/>
              <a:t> &lt; </a:t>
            </a:r>
            <a:r>
              <a:rPr lang="it-IT" sz="2400" i="1" smtClean="0"/>
              <a:t>al-yazira al-jadr</a:t>
            </a:r>
            <a:r>
              <a:rPr lang="it-IT" sz="2400" smtClean="0"/>
              <a:t>: "la isla verde";</a:t>
            </a:r>
          </a:p>
          <a:p>
            <a:r>
              <a:rPr lang="it-IT" sz="2400" u="sng" smtClean="0">
                <a:hlinkClick r:id="rId7" tooltip="Almedina"/>
              </a:rPr>
              <a:t>Almedina</a:t>
            </a:r>
            <a:r>
              <a:rPr lang="it-IT" sz="2400" smtClean="0"/>
              <a:t> &lt; </a:t>
            </a:r>
            <a:r>
              <a:rPr lang="it-IT" sz="2400" i="1" smtClean="0"/>
              <a:t>al-medina</a:t>
            </a:r>
            <a:r>
              <a:rPr lang="it-IT" sz="2400" smtClean="0"/>
              <a:t>: "la ciudad (ciudadela)"; </a:t>
            </a:r>
            <a:r>
              <a:rPr lang="it-IT" sz="2400" u="sng" smtClean="0">
                <a:hlinkClick r:id="rId8" tooltip="Almería"/>
              </a:rPr>
              <a:t>Almería</a:t>
            </a:r>
            <a:r>
              <a:rPr lang="it-IT" sz="2400" smtClean="0"/>
              <a:t> &lt; </a:t>
            </a:r>
            <a:r>
              <a:rPr lang="it-IT" sz="2400" i="1" smtClean="0"/>
              <a:t>al-miriya</a:t>
            </a:r>
            <a:r>
              <a:rPr lang="it-IT" sz="2400" smtClean="0"/>
              <a:t>: "el espejo";</a:t>
            </a:r>
          </a:p>
          <a:p>
            <a:r>
              <a:rPr lang="it-IT" sz="2400" u="sng" smtClean="0">
                <a:hlinkClick r:id="rId9" tooltip="Badajoz"/>
              </a:rPr>
              <a:t>Badajoz</a:t>
            </a:r>
            <a:r>
              <a:rPr lang="it-IT" sz="2400" smtClean="0"/>
              <a:t> &lt; </a:t>
            </a:r>
            <a:r>
              <a:rPr lang="ar-SA" sz="2400" i="1" smtClean="0"/>
              <a:t>بطليوس</a:t>
            </a:r>
            <a:r>
              <a:rPr lang="it-IT" sz="2400" i="1" smtClean="0"/>
              <a:t> Batalyaws</a:t>
            </a:r>
            <a:r>
              <a:rPr lang="it-IT" sz="2400" smtClean="0"/>
              <a:t>; </a:t>
            </a:r>
            <a:r>
              <a:rPr lang="it-IT" sz="2400" u="sng" smtClean="0">
                <a:hlinkClick r:id="rId10" tooltip="Guadalquivir"/>
              </a:rPr>
              <a:t>Guadalquivir</a:t>
            </a:r>
            <a:r>
              <a:rPr lang="it-IT" sz="2400" smtClean="0"/>
              <a:t> &lt; and. </a:t>
            </a:r>
            <a:r>
              <a:rPr lang="it-IT" sz="2400" i="1" smtClean="0"/>
              <a:t>wād al-kbīr</a:t>
            </a:r>
            <a:r>
              <a:rPr lang="it-IT" sz="2400" smtClean="0"/>
              <a:t> &lt; clás. </a:t>
            </a:r>
            <a:r>
              <a:rPr lang="it-IT" sz="2400" i="1" smtClean="0"/>
              <a:t>al-wādī al-kabīr</a:t>
            </a:r>
            <a:r>
              <a:rPr lang="it-IT" sz="2400" smtClean="0"/>
              <a:t>: "el río grande";</a:t>
            </a:r>
          </a:p>
          <a:p>
            <a:r>
              <a:rPr lang="it-IT" sz="2400" u="sng" smtClean="0">
                <a:hlinkClick r:id="rId11" tooltip="Guadalajara (España)"/>
              </a:rPr>
              <a:t>Guadalajara</a:t>
            </a:r>
            <a:r>
              <a:rPr lang="it-IT" sz="2400" smtClean="0"/>
              <a:t> &lt; </a:t>
            </a:r>
            <a:r>
              <a:rPr lang="it-IT" sz="2400" i="1" smtClean="0"/>
              <a:t>wād al-ḥaŷara</a:t>
            </a:r>
            <a:r>
              <a:rPr lang="it-IT" sz="2400" smtClean="0"/>
              <a:t>: río de piedras; </a:t>
            </a:r>
            <a:r>
              <a:rPr lang="it-IT" sz="2400" u="sng" smtClean="0">
                <a:hlinkClick r:id="rId12" tooltip="Medinaceli"/>
              </a:rPr>
              <a:t>Medinaceli</a:t>
            </a:r>
            <a:r>
              <a:rPr lang="it-IT" sz="2400" smtClean="0"/>
              <a:t> &lt; </a:t>
            </a:r>
            <a:r>
              <a:rPr lang="it-IT" sz="2400" i="1" smtClean="0"/>
              <a:t>madīnat Salīm</a:t>
            </a:r>
            <a:r>
              <a:rPr lang="it-IT" sz="2400" smtClean="0"/>
              <a:t>: "la ciudad de Salim";</a:t>
            </a:r>
          </a:p>
          <a:p>
            <a:r>
              <a:rPr lang="it-IT" sz="2400" u="sng" smtClean="0">
                <a:hlinkClick r:id="rId13" tooltip="Sevilla"/>
              </a:rPr>
              <a:t>Sevilla</a:t>
            </a:r>
            <a:r>
              <a:rPr lang="it-IT" sz="2400" smtClean="0"/>
              <a:t> &lt; </a:t>
            </a:r>
            <a:r>
              <a:rPr lang="it-IT" sz="2400" i="1" smtClean="0"/>
              <a:t>Išbīliya</a:t>
            </a:r>
            <a:r>
              <a:rPr lang="it-IT" sz="2400" smtClean="0"/>
              <a:t> &lt; </a:t>
            </a:r>
            <a:r>
              <a:rPr lang="it-IT" sz="2400" i="1" smtClean="0"/>
              <a:t>Hispalis</a:t>
            </a:r>
            <a:r>
              <a:rPr lang="it-IT" sz="2400" smtClean="0"/>
              <a:t>;   </a:t>
            </a:r>
            <a:r>
              <a:rPr lang="it-IT" sz="2400" u="sng" smtClean="0">
                <a:hlinkClick r:id="rId14" tooltip="Jaén"/>
              </a:rPr>
              <a:t>Jaén</a:t>
            </a:r>
            <a:r>
              <a:rPr lang="it-IT" sz="2400" smtClean="0"/>
              <a:t> &lt; </a:t>
            </a:r>
            <a:r>
              <a:rPr lang="it-IT" sz="2400" i="1" smtClean="0"/>
              <a:t>ŷayyān</a:t>
            </a:r>
            <a:r>
              <a:rPr lang="it-IT" sz="2400" smtClean="0"/>
              <a:t>: "desfiladero";</a:t>
            </a:r>
          </a:p>
          <a:p>
            <a:pPr>
              <a:buFont typeface="Arial" charset="0"/>
              <a:buNone/>
            </a:pPr>
            <a:endParaRPr lang="it-IT" smtClean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r>
              <a:rPr lang="it-IT" smtClean="0"/>
              <a:t>Lingüística variacional</a:t>
            </a:r>
          </a:p>
        </p:txBody>
      </p:sp>
      <p:sp>
        <p:nvSpPr>
          <p:cNvPr id="15363" name="Segnaposto contenuto 2"/>
          <p:cNvSpPr>
            <a:spLocks noGrp="1"/>
          </p:cNvSpPr>
          <p:nvPr>
            <p:ph idx="1"/>
          </p:nvPr>
        </p:nvSpPr>
        <p:spPr>
          <a:xfrm>
            <a:off x="0" y="1052513"/>
            <a:ext cx="9144000" cy="5073650"/>
          </a:xfrm>
        </p:spPr>
        <p:txBody>
          <a:bodyPr/>
          <a:lstStyle/>
          <a:p>
            <a:endParaRPr lang="it-IT" sz="2800" b="1" smtClean="0"/>
          </a:p>
          <a:p>
            <a:r>
              <a:rPr lang="it-IT" sz="2800" b="1" smtClean="0"/>
              <a:t>camítico</a:t>
            </a:r>
            <a:endParaRPr lang="it-IT" sz="2800" smtClean="0"/>
          </a:p>
          <a:p>
            <a:r>
              <a:rPr lang="it-IT" sz="2800" b="1" smtClean="0"/>
              <a:t>2. </a:t>
            </a:r>
            <a:r>
              <a:rPr lang="it-IT" sz="2800" smtClean="0"/>
              <a:t>adj. Dicho de una persona: De un grupo étnico que habita ciertas zonas del nordeste de África.</a:t>
            </a:r>
          </a:p>
          <a:p>
            <a:r>
              <a:rPr lang="it-IT" sz="2800" b="1" smtClean="0"/>
              <a:t>3. </a:t>
            </a:r>
            <a:r>
              <a:rPr lang="it-IT" sz="2800" smtClean="0"/>
              <a:t>adj. Perteneciente o relativo al camítico (‖ grupo de lenguas). </a:t>
            </a:r>
            <a:r>
              <a:rPr lang="it-IT" sz="2800" i="1" smtClean="0"/>
              <a:t>Léxico camítico.</a:t>
            </a:r>
            <a:endParaRPr lang="it-IT" sz="2800" smtClean="0"/>
          </a:p>
          <a:p>
            <a:r>
              <a:rPr lang="it-IT" sz="2800" b="1" smtClean="0"/>
              <a:t>4. </a:t>
            </a:r>
            <a:r>
              <a:rPr lang="it-IT" sz="2800" smtClean="0"/>
              <a:t>m. Grupo de lenguas camitosemíticas del norte y del       cuerno oriental de África,entre las que destacan el </a:t>
            </a:r>
            <a:r>
              <a:rPr lang="it-IT" sz="2800" b="1" smtClean="0"/>
              <a:t>egipcio, el copto y el bereber.</a:t>
            </a:r>
            <a:endParaRPr lang="it-IT" sz="2800" smtClean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r>
              <a:rPr lang="it-IT" smtClean="0"/>
              <a:t>Lingüística variacional</a:t>
            </a:r>
          </a:p>
        </p:txBody>
      </p:sp>
      <p:sp>
        <p:nvSpPr>
          <p:cNvPr id="16387" name="Segnaposto contenuto 2"/>
          <p:cNvSpPr>
            <a:spLocks noGrp="1"/>
          </p:cNvSpPr>
          <p:nvPr>
            <p:ph idx="1"/>
          </p:nvPr>
        </p:nvSpPr>
        <p:spPr>
          <a:xfrm>
            <a:off x="0" y="981075"/>
            <a:ext cx="9144000" cy="5145088"/>
          </a:xfrm>
        </p:spPr>
        <p:txBody>
          <a:bodyPr/>
          <a:lstStyle/>
          <a:p>
            <a:r>
              <a:rPr lang="it-IT" sz="2800" b="1" smtClean="0"/>
              <a:t>Escritura</a:t>
            </a:r>
            <a:r>
              <a:rPr lang="it-IT" sz="2800" smtClean="0"/>
              <a:t>  Del lat. </a:t>
            </a:r>
            <a:r>
              <a:rPr lang="it-IT" sz="2800" i="1" smtClean="0"/>
              <a:t>scriptūra.</a:t>
            </a:r>
            <a:endParaRPr lang="it-IT" sz="2800" smtClean="0"/>
          </a:p>
          <a:p>
            <a:r>
              <a:rPr lang="it-IT" sz="2800" b="1" smtClean="0"/>
              <a:t>1. </a:t>
            </a:r>
            <a:r>
              <a:rPr lang="it-IT" sz="2800" smtClean="0"/>
              <a:t>f. Acción y efecto de escribir.  </a:t>
            </a:r>
            <a:r>
              <a:rPr lang="it-IT" sz="2800" b="1" smtClean="0"/>
              <a:t>2. </a:t>
            </a:r>
            <a:r>
              <a:rPr lang="it-IT" sz="2800" smtClean="0"/>
              <a:t>f. Sistema de signos utilizado para escribir. </a:t>
            </a:r>
            <a:r>
              <a:rPr lang="it-IT" sz="2800" i="1" smtClean="0"/>
              <a:t>Escritura alfabética, silábica,ideográfica, jeroglífica.</a:t>
            </a:r>
            <a:endParaRPr lang="it-IT" sz="2800" smtClean="0"/>
          </a:p>
          <a:p>
            <a:r>
              <a:rPr lang="it-IT" sz="2800" b="1" smtClean="0"/>
              <a:t>alfabeto</a:t>
            </a:r>
            <a:endParaRPr lang="it-IT" sz="2800" smtClean="0"/>
          </a:p>
          <a:p>
            <a:r>
              <a:rPr lang="it-IT" sz="2800" smtClean="0"/>
              <a:t>Del lat. tardío </a:t>
            </a:r>
            <a:r>
              <a:rPr lang="it-IT" sz="2800" i="1" smtClean="0"/>
              <a:t>alphabētum,</a:t>
            </a:r>
            <a:r>
              <a:rPr lang="it-IT" sz="2800" smtClean="0"/>
              <a:t> y este del gr. ἀλφάβητος </a:t>
            </a:r>
            <a:r>
              <a:rPr lang="it-IT" sz="2800" i="1" smtClean="0"/>
              <a:t>alphábētos,</a:t>
            </a:r>
            <a:r>
              <a:rPr lang="it-IT" sz="2800" smtClean="0"/>
              <a:t> formado sobre ἄλφα </a:t>
            </a:r>
            <a:r>
              <a:rPr lang="it-IT" sz="2800" i="1" smtClean="0"/>
              <a:t>álpha </a:t>
            </a:r>
            <a:r>
              <a:rPr lang="it-IT" sz="2800" smtClean="0"/>
              <a:t>'alfa' y βῆτα </a:t>
            </a:r>
            <a:r>
              <a:rPr lang="it-IT" sz="2800" i="1" smtClean="0"/>
              <a:t>bêta</a:t>
            </a:r>
            <a:r>
              <a:rPr lang="it-IT" sz="2800" smtClean="0"/>
              <a:t> 'beta</a:t>
            </a:r>
            <a:r>
              <a:rPr lang="it-IT" sz="2800" baseline="30000" smtClean="0"/>
              <a:t>1</a:t>
            </a:r>
            <a:r>
              <a:rPr lang="it-IT" sz="2800" smtClean="0"/>
              <a:t>', nombre de las dos primeras letras griegas.</a:t>
            </a:r>
          </a:p>
          <a:p>
            <a:r>
              <a:rPr lang="it-IT" sz="2800" b="1" smtClean="0"/>
              <a:t>1. </a:t>
            </a:r>
            <a:r>
              <a:rPr lang="it-IT" sz="2800" smtClean="0"/>
              <a:t>m. </a:t>
            </a:r>
            <a:r>
              <a:rPr lang="it-IT" sz="2800" b="1" u="sng" smtClean="0">
                <a:hlinkClick r:id="rId2"/>
              </a:rPr>
              <a:t>abecedario.</a:t>
            </a:r>
            <a:r>
              <a:rPr lang="it-IT" sz="2800" smtClean="0"/>
              <a:t> </a:t>
            </a:r>
            <a:r>
              <a:rPr lang="it-IT" sz="2800" b="1" smtClean="0"/>
              <a:t>2. </a:t>
            </a:r>
            <a:r>
              <a:rPr lang="it-IT" sz="2800" smtClean="0"/>
              <a:t>m. Conjunto de los símbolos empleados en determinados sistemas de comunicación.</a:t>
            </a:r>
          </a:p>
          <a:p>
            <a:pPr>
              <a:buFont typeface="Arial" charset="0"/>
              <a:buNone/>
            </a:pPr>
            <a:endParaRPr lang="it-IT" smtClean="0"/>
          </a:p>
          <a:p>
            <a:pPr>
              <a:buFont typeface="Arial" charset="0"/>
              <a:buNone/>
            </a:pPr>
            <a:endParaRPr lang="it-IT" smtClean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r>
              <a:rPr lang="it-IT" smtClean="0"/>
              <a:t>Lingüística variacional</a:t>
            </a:r>
          </a:p>
        </p:txBody>
      </p:sp>
      <p:sp>
        <p:nvSpPr>
          <p:cNvPr id="17411" name="Segnaposto contenuto 2"/>
          <p:cNvSpPr>
            <a:spLocks noGrp="1"/>
          </p:cNvSpPr>
          <p:nvPr>
            <p:ph idx="1"/>
          </p:nvPr>
        </p:nvSpPr>
        <p:spPr>
          <a:xfrm>
            <a:off x="0" y="1196975"/>
            <a:ext cx="8820150" cy="4929188"/>
          </a:xfrm>
        </p:spPr>
        <p:txBody>
          <a:bodyPr/>
          <a:lstStyle/>
          <a:p>
            <a:pPr algn="just">
              <a:buFont typeface="Arial" charset="0"/>
              <a:buNone/>
            </a:pPr>
            <a:r>
              <a:rPr lang="it-IT" sz="2800" b="1" smtClean="0"/>
              <a:t>Un ideograma es un signo esquemático no lingüístico que representa globalmente conceptos o mensajes simples. Por ejemplo, las señales de tráfico o los símbolos matemáticos.</a:t>
            </a:r>
          </a:p>
          <a:p>
            <a:pPr algn="just">
              <a:buFont typeface="Arial" charset="0"/>
              <a:buNone/>
            </a:pPr>
            <a:r>
              <a:rPr lang="it-IT" sz="2800" b="1" smtClean="0"/>
              <a:t>Un pictograma es un signo claro y esquemático que representa un objeto real, figura o concepto. Sintetiza un mensaje que puede señalar o informar sobrepasando la barrera de las lenguas. </a:t>
            </a:r>
            <a:r>
              <a:rPr lang="en-US" sz="2800" smtClean="0"/>
              <a:t>Se distingue de los ideogramas en que estos son más esquemáticos, resumidos y abstractos; los pictogramas son más concretos.</a:t>
            </a:r>
            <a:endParaRPr lang="it-IT" sz="2800" smtClean="0"/>
          </a:p>
          <a:p>
            <a:pPr algn="just">
              <a:buFont typeface="Arial" charset="0"/>
              <a:buNone/>
            </a:pPr>
            <a:endParaRPr lang="it-IT" sz="2800" smtClean="0"/>
          </a:p>
          <a:p>
            <a:pPr algn="just">
              <a:buFont typeface="Arial" charset="0"/>
              <a:buNone/>
            </a:pPr>
            <a:endParaRPr lang="it-IT" sz="2800" smtClean="0"/>
          </a:p>
          <a:p>
            <a:pPr algn="just">
              <a:buFont typeface="Arial" charset="0"/>
              <a:buNone/>
            </a:pPr>
            <a:endParaRPr lang="it-IT" sz="2800" smtClean="0"/>
          </a:p>
          <a:p>
            <a:pPr>
              <a:buFont typeface="Arial" charset="0"/>
              <a:buNone/>
            </a:pPr>
            <a:endParaRPr lang="it-IT" smtClean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Lingüística variacional</a:t>
            </a:r>
          </a:p>
        </p:txBody>
      </p:sp>
      <p:sp>
        <p:nvSpPr>
          <p:cNvPr id="18435" name="Segnaposto contenuto 2"/>
          <p:cNvSpPr>
            <a:spLocks noGrp="1"/>
          </p:cNvSpPr>
          <p:nvPr>
            <p:ph idx="1"/>
          </p:nvPr>
        </p:nvSpPr>
        <p:spPr>
          <a:xfrm>
            <a:off x="0" y="1196975"/>
            <a:ext cx="9144000" cy="4929188"/>
          </a:xfrm>
        </p:spPr>
        <p:txBody>
          <a:bodyPr/>
          <a:lstStyle/>
          <a:p>
            <a:pPr algn="just"/>
            <a:r>
              <a:rPr lang="it-IT" sz="2800" b="1" smtClean="0"/>
              <a:t>Ideograma </a:t>
            </a:r>
            <a:r>
              <a:rPr lang="it-IT" sz="2800" smtClean="0"/>
              <a:t> Del gr. ἰδέα </a:t>
            </a:r>
            <a:r>
              <a:rPr lang="it-IT" sz="2800" i="1" smtClean="0"/>
              <a:t>idéa</a:t>
            </a:r>
            <a:r>
              <a:rPr lang="it-IT" sz="2800" smtClean="0"/>
              <a:t> 'idea' y </a:t>
            </a:r>
            <a:r>
              <a:rPr lang="it-IT" sz="2800" i="1" smtClean="0"/>
              <a:t>-grama.</a:t>
            </a:r>
            <a:endParaRPr lang="it-IT" sz="2800" smtClean="0"/>
          </a:p>
          <a:p>
            <a:pPr algn="just"/>
            <a:r>
              <a:rPr lang="it-IT" sz="2800" b="1" smtClean="0"/>
              <a:t>1. </a:t>
            </a:r>
            <a:r>
              <a:rPr lang="it-IT" sz="2800" smtClean="0"/>
              <a:t>m. Imagen convencional o símbolo que representa un ser o una idea, pero no palabras o frases fijas que los signifiquen.</a:t>
            </a:r>
          </a:p>
          <a:p>
            <a:pPr algn="just"/>
            <a:r>
              <a:rPr lang="it-IT" sz="2800" b="1" smtClean="0"/>
              <a:t>2. </a:t>
            </a:r>
            <a:r>
              <a:rPr lang="it-IT" sz="2800" smtClean="0"/>
              <a:t>m. Imagen convencional o símbolo que en la escritura de ciertas lenguas significa una palabra, morfema o frase determinados, sin representar cada una de sus sílabas o fonemas.</a:t>
            </a:r>
          </a:p>
          <a:p>
            <a:pPr algn="just"/>
            <a:r>
              <a:rPr lang="it-IT" sz="2800" smtClean="0"/>
              <a:t>Un </a:t>
            </a:r>
            <a:r>
              <a:rPr lang="it-IT" sz="2800" b="1" smtClean="0"/>
              <a:t>ideograma</a:t>
            </a:r>
            <a:r>
              <a:rPr lang="it-IT" sz="2800" smtClean="0"/>
              <a:t> es un signo esquemático no lingüístico que representa globalmente conceptos o mensajes simples. Por ejemplo, las señales de tráfico o los símbolos matemáticos.</a:t>
            </a:r>
          </a:p>
          <a:p>
            <a:pPr algn="just"/>
            <a:endParaRPr lang="it-IT" sz="2400" smtClean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3276600" y="6165850"/>
            <a:ext cx="2895600" cy="365125"/>
          </a:xfrm>
        </p:spPr>
        <p:txBody>
          <a:bodyPr/>
          <a:lstStyle/>
          <a:p>
            <a:pPr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r>
              <a:rPr lang="it-IT" smtClean="0"/>
              <a:t>Lingüística variacional</a:t>
            </a:r>
          </a:p>
        </p:txBody>
      </p:sp>
      <p:sp>
        <p:nvSpPr>
          <p:cNvPr id="19459" name="Segnaposto contenuto 2"/>
          <p:cNvSpPr>
            <a:spLocks noGrp="1"/>
          </p:cNvSpPr>
          <p:nvPr>
            <p:ph idx="1"/>
          </p:nvPr>
        </p:nvSpPr>
        <p:spPr>
          <a:xfrm>
            <a:off x="250825" y="1052513"/>
            <a:ext cx="8893175" cy="5184775"/>
          </a:xfrm>
        </p:spPr>
        <p:txBody>
          <a:bodyPr/>
          <a:lstStyle/>
          <a:p>
            <a:pPr algn="just"/>
            <a:r>
              <a:rPr lang="it-IT" sz="2400" b="1" u="sng" smtClean="0"/>
              <a:t>Un jeroglífico es un tipo de escritura propia de algunas antiguas civilizaciones (como la egipcia, hititas o maya) que suele basarse en símbolos y no en valores fonéticos o alfabéticos. También designa a cada uno de los signos que conforman tal escritura.</a:t>
            </a:r>
            <a:endParaRPr lang="it-IT" sz="2400" smtClean="0"/>
          </a:p>
          <a:p>
            <a:r>
              <a:rPr lang="it-IT" sz="2400" b="1" smtClean="0"/>
              <a:t>jeroglífico, ca</a:t>
            </a:r>
            <a:endParaRPr lang="it-IT" sz="2400" smtClean="0"/>
          </a:p>
          <a:p>
            <a:r>
              <a:rPr lang="it-IT" sz="2400" smtClean="0"/>
              <a:t>Del desus. </a:t>
            </a:r>
            <a:r>
              <a:rPr lang="it-IT" sz="2400" i="1" smtClean="0"/>
              <a:t>hieroglífico,</a:t>
            </a:r>
            <a:r>
              <a:rPr lang="it-IT" sz="2400" smtClean="0"/>
              <a:t> este del lat. tardío </a:t>
            </a:r>
            <a:r>
              <a:rPr lang="it-IT" sz="2400" i="1" smtClean="0"/>
              <a:t>hieroglyphĭcus,</a:t>
            </a:r>
            <a:r>
              <a:rPr lang="it-IT" sz="2400" smtClean="0"/>
              <a:t> y este del gr. ἱερογλυφικός</a:t>
            </a:r>
            <a:r>
              <a:rPr lang="it-IT" sz="2400" i="1" smtClean="0"/>
              <a:t>hieroglyphikós,</a:t>
            </a:r>
            <a:r>
              <a:rPr lang="it-IT" sz="2400" smtClean="0"/>
              <a:t> de ἱερός </a:t>
            </a:r>
            <a:r>
              <a:rPr lang="it-IT" sz="2400" i="1" smtClean="0"/>
              <a:t>hierós</a:t>
            </a:r>
            <a:r>
              <a:rPr lang="it-IT" sz="2400" smtClean="0"/>
              <a:t> 'sagrado' y γλύφειν </a:t>
            </a:r>
            <a:r>
              <a:rPr lang="it-IT" sz="2400" i="1" smtClean="0"/>
              <a:t>glýphein</a:t>
            </a:r>
            <a:r>
              <a:rPr lang="it-IT" sz="2400" smtClean="0"/>
              <a:t> 'cincelar, grabar'.</a:t>
            </a:r>
          </a:p>
          <a:p>
            <a:r>
              <a:rPr lang="it-IT" sz="2400" b="1" smtClean="0"/>
              <a:t>1. </a:t>
            </a:r>
            <a:r>
              <a:rPr lang="it-IT" sz="2400" smtClean="0"/>
              <a:t>adj. Dicho de una escritura: Que no representa las palabras mediante signos fonéticos o alfabéticos, sino su significado con figuras </a:t>
            </a:r>
          </a:p>
          <a:p>
            <a:pPr>
              <a:buFont typeface="Arial" charset="0"/>
              <a:buNone/>
            </a:pPr>
            <a:r>
              <a:rPr lang="it-IT" sz="2400" smtClean="0"/>
              <a:t>     o símbolos, como la que usaron los </a:t>
            </a:r>
            <a:r>
              <a:rPr lang="it-IT" sz="2400" b="1" smtClean="0"/>
              <a:t>egipcios </a:t>
            </a:r>
            <a:r>
              <a:rPr lang="it-IT" sz="2400" smtClean="0"/>
              <a:t>y otros pueblos </a:t>
            </a:r>
          </a:p>
          <a:p>
            <a:pPr>
              <a:buFont typeface="Arial" charset="0"/>
              <a:buNone/>
            </a:pPr>
            <a:r>
              <a:rPr lang="it-IT" sz="2400" smtClean="0"/>
              <a:t>     antiguos. </a:t>
            </a:r>
          </a:p>
          <a:p>
            <a:pPr>
              <a:buFont typeface="Arial" charset="0"/>
              <a:buNone/>
            </a:pPr>
            <a:r>
              <a:rPr lang="it-IT" sz="2400" b="1" smtClean="0"/>
              <a:t>2. </a:t>
            </a:r>
            <a:r>
              <a:rPr lang="it-IT" sz="2400" smtClean="0"/>
              <a:t>adj. Perteneciente o relativo a la escritura </a:t>
            </a:r>
            <a:r>
              <a:rPr lang="it-IT" sz="2400" b="1" smtClean="0"/>
              <a:t>jeroglífica</a:t>
            </a:r>
            <a:endParaRPr lang="it-IT" sz="2400" smtClean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3132138" y="6308725"/>
            <a:ext cx="2895600" cy="288925"/>
          </a:xfrm>
        </p:spPr>
        <p:txBody>
          <a:bodyPr/>
          <a:lstStyle/>
          <a:p>
            <a:pPr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4" name="Rettangolo 3"/>
          <p:cNvSpPr/>
          <p:nvPr/>
        </p:nvSpPr>
        <p:spPr>
          <a:xfrm>
            <a:off x="285750" y="214313"/>
            <a:ext cx="8858250" cy="100012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3200" dirty="0" err="1"/>
              <a:t>Piedra</a:t>
            </a:r>
            <a:r>
              <a:rPr lang="it-IT" sz="3200" dirty="0"/>
              <a:t> de Rosetta (196 a. C.), se </a:t>
            </a:r>
            <a:r>
              <a:rPr lang="it-IT" sz="3200" dirty="0" err="1"/>
              <a:t>descifran</a:t>
            </a:r>
            <a:r>
              <a:rPr lang="it-IT" sz="3200" dirty="0"/>
              <a:t> </a:t>
            </a:r>
            <a:r>
              <a:rPr lang="it-IT" sz="3200" dirty="0" err="1"/>
              <a:t>los</a:t>
            </a:r>
            <a:r>
              <a:rPr lang="it-IT" sz="3200" dirty="0"/>
              <a:t>  </a:t>
            </a:r>
            <a:r>
              <a:rPr lang="it-IT" sz="3200" dirty="0" err="1"/>
              <a:t>jeroglíficos</a:t>
            </a:r>
            <a:r>
              <a:rPr lang="it-IT" sz="3200" dirty="0"/>
              <a:t> (1822 </a:t>
            </a:r>
            <a:r>
              <a:rPr lang="it-IT" sz="3200" dirty="0" err="1"/>
              <a:t>Champollion</a:t>
            </a:r>
            <a:r>
              <a:rPr lang="it-IT" sz="3200" dirty="0"/>
              <a:t>)</a:t>
            </a:r>
          </a:p>
        </p:txBody>
      </p:sp>
      <p:pic>
        <p:nvPicPr>
          <p:cNvPr id="20484" name="Picture 4" descr="Image result for piedra de roset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3" y="1214438"/>
            <a:ext cx="7858125" cy="564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pic>
        <p:nvPicPr>
          <p:cNvPr id="21507" name="Picture 2" descr="Relat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1563"/>
            <a:ext cx="914400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pic>
        <p:nvPicPr>
          <p:cNvPr id="22531" name="Picture 4" descr="Image result for ideograma egipc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25"/>
            <a:ext cx="9144000" cy="621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pic>
        <p:nvPicPr>
          <p:cNvPr id="23555" name="Picture 2" descr="Image result for glifos may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pic>
        <p:nvPicPr>
          <p:cNvPr id="24579" name="Picture 2" descr="Relat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785813"/>
            <a:ext cx="7643813" cy="507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25603" name="AutoShape 2" descr="Image result for ideograma egipci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25604" name="AutoShape 4" descr="Image result for ideograma egipci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  <p:pic>
        <p:nvPicPr>
          <p:cNvPr id="25605" name="Picture 6" descr="Image result for ideograma egipc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3" y="1500188"/>
            <a:ext cx="7715250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sellaDiTesto 5"/>
          <p:cNvSpPr txBox="1"/>
          <p:nvPr/>
        </p:nvSpPr>
        <p:spPr>
          <a:xfrm>
            <a:off x="1214438" y="642938"/>
            <a:ext cx="621506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3600" dirty="0" err="1">
                <a:latin typeface="+mn-lt"/>
                <a:cs typeface="Arial" pitchFamily="34" charset="0"/>
              </a:rPr>
              <a:t>Ideograma</a:t>
            </a:r>
            <a:r>
              <a:rPr lang="it-IT" sz="3600" dirty="0">
                <a:latin typeface="+mn-lt"/>
                <a:cs typeface="Arial" pitchFamily="34" charset="0"/>
              </a:rPr>
              <a:t> </a:t>
            </a:r>
            <a:r>
              <a:rPr lang="it-IT" sz="3600" dirty="0" err="1">
                <a:latin typeface="+mn-lt"/>
                <a:cs typeface="Arial" pitchFamily="34" charset="0"/>
              </a:rPr>
              <a:t>egipcio</a:t>
            </a:r>
            <a:endParaRPr lang="it-IT" sz="3600" dirty="0">
              <a:latin typeface="+mn-lt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pic>
        <p:nvPicPr>
          <p:cNvPr id="26627" name="Picture 4" descr="Image result for ideogra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88" y="357188"/>
            <a:ext cx="2876550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6" descr="Relat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5" y="1357313"/>
            <a:ext cx="5743575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tangolo 5"/>
          <p:cNvSpPr/>
          <p:nvPr/>
        </p:nvSpPr>
        <p:spPr>
          <a:xfrm>
            <a:off x="1000125" y="500063"/>
            <a:ext cx="4429125" cy="857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4000" dirty="0" err="1"/>
              <a:t>Ideograma</a:t>
            </a:r>
            <a:r>
              <a:rPr lang="it-IT" sz="4000" dirty="0"/>
              <a:t> chino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pic>
        <p:nvPicPr>
          <p:cNvPr id="27651" name="Picture 2" descr="Relat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pic>
        <p:nvPicPr>
          <p:cNvPr id="28675" name="Picture 2" descr="Relat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214313"/>
            <a:ext cx="7643813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pic>
        <p:nvPicPr>
          <p:cNvPr id="29699" name="Picture 10" descr="Image result for pictogra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357188"/>
            <a:ext cx="8001000" cy="650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pic>
        <p:nvPicPr>
          <p:cNvPr id="30723" name="Picture 2" descr="Image result for pictogra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00125"/>
            <a:ext cx="9144000" cy="550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pic>
        <p:nvPicPr>
          <p:cNvPr id="31747" name="Picture 2" descr="Image result for pictograma bosque en chi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2602</TotalTime>
  <Words>387</Words>
  <Application>Microsoft Office PowerPoint</Application>
  <PresentationFormat>Presentazione su schermo (4:3)</PresentationFormat>
  <Paragraphs>114</Paragraphs>
  <Slides>30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30</vt:i4>
      </vt:variant>
    </vt:vector>
  </HeadingPairs>
  <TitlesOfParts>
    <vt:vector size="31" baseType="lpstr">
      <vt:lpstr>Tema di Office</vt:lpstr>
      <vt:lpstr>Lingüística variacional   Los principales hispanistas en Italia.  </vt:lpstr>
      <vt:lpstr>Lingüística variacional Personajes: Walter Ong, F. De Sussure, R. Jacobson, M. McLuhan</vt:lpstr>
      <vt:lpstr>Lingüística variacional El proceso de comunicación según F. De Sussure</vt:lpstr>
      <vt:lpstr>Lingüística variacional</vt:lpstr>
      <vt:lpstr>Lingüística variacional Walter Ong, ORALIDAD Y ESCRITURA, introducción de Rosamaria Loretelli </vt:lpstr>
      <vt:lpstr>Lingüística variacional M. Mcluhan, Toronto</vt:lpstr>
      <vt:lpstr>Lingüística variacional</vt:lpstr>
      <vt:lpstr>Lingüística variacional  Siglos X - VIII a. C.: El indoeuropeo, el semítico, </vt:lpstr>
      <vt:lpstr>Diapositiva 9</vt:lpstr>
      <vt:lpstr>Lingüística variacional</vt:lpstr>
      <vt:lpstr>L. variacional</vt:lpstr>
      <vt:lpstr>Lingüística variacional</vt:lpstr>
      <vt:lpstr>Lingüística variacional</vt:lpstr>
      <vt:lpstr>Lingüística variacional</vt:lpstr>
      <vt:lpstr>Lingüística variacional</vt:lpstr>
      <vt:lpstr>Lingüística variacional</vt:lpstr>
      <vt:lpstr>Lingüística variacional</vt:lpstr>
      <vt:lpstr>Lingüística variacional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PC</dc:creator>
  <cp:lastModifiedBy>admin</cp:lastModifiedBy>
  <cp:revision>277</cp:revision>
  <dcterms:created xsi:type="dcterms:W3CDTF">2016-02-14T19:31:26Z</dcterms:created>
  <dcterms:modified xsi:type="dcterms:W3CDTF">2017-05-14T14:46:37Z</dcterms:modified>
</cp:coreProperties>
</file>