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312" r:id="rId2"/>
    <p:sldId id="271" r:id="rId3"/>
    <p:sldId id="314" r:id="rId4"/>
    <p:sldId id="279" r:id="rId5"/>
    <p:sldId id="280" r:id="rId6"/>
  </p:sldIdLst>
  <p:sldSz cx="9144000" cy="6858000" type="screen4x3"/>
  <p:notesSz cx="7102475" cy="10233025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9FA70"/>
    <a:srgbClr val="92BE06"/>
    <a:srgbClr val="ADE107"/>
    <a:srgbClr val="C5F822"/>
    <a:srgbClr val="6AF723"/>
    <a:srgbClr val="32FE1C"/>
    <a:srgbClr val="FF3300"/>
    <a:srgbClr val="FF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61" autoAdjust="0"/>
    <p:restoredTop sz="94767" autoAdjust="0"/>
  </p:normalViewPr>
  <p:slideViewPr>
    <p:cSldViewPr>
      <p:cViewPr varScale="1">
        <p:scale>
          <a:sx n="48" d="100"/>
          <a:sy n="48" d="100"/>
        </p:scale>
        <p:origin x="1290" y="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8163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endParaRPr lang="it-IT" altLang="it-IT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2725" y="0"/>
            <a:ext cx="3078163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endParaRPr lang="it-IT" altLang="it-IT"/>
          </a:p>
        </p:txBody>
      </p:sp>
      <p:sp>
        <p:nvSpPr>
          <p:cNvPr id="7066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92188" y="766763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7066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613" y="4860925"/>
            <a:ext cx="5683250" cy="4605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57" tIns="49528" rIns="99057" bIns="4952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7066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0263"/>
            <a:ext cx="3078163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defTabSz="990600">
              <a:defRPr sz="1300"/>
            </a:lvl1pPr>
          </a:lstStyle>
          <a:p>
            <a:endParaRPr lang="it-IT" altLang="it-IT"/>
          </a:p>
        </p:txBody>
      </p:sp>
      <p:sp>
        <p:nvSpPr>
          <p:cNvPr id="7066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2725" y="9720263"/>
            <a:ext cx="3078163" cy="511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9057" tIns="49528" rIns="99057" bIns="49528" numCol="1" anchor="b" anchorCtr="0" compatLnSpc="1">
            <a:prstTxWarp prst="textNoShape">
              <a:avLst/>
            </a:prstTxWarp>
          </a:bodyPr>
          <a:lstStyle>
            <a:lvl1pPr algn="r" defTabSz="990600">
              <a:defRPr sz="1300"/>
            </a:lvl1pPr>
          </a:lstStyle>
          <a:p>
            <a:fld id="{EA717F1E-8DCD-4343-9D6E-3788B73547F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0816273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02CF952-2B72-494B-A40D-C358A3F96C87}" type="slidenum">
              <a:rPr lang="it-IT" altLang="it-IT"/>
              <a:pPr/>
              <a:t>1</a:t>
            </a:fld>
            <a:endParaRPr lang="it-IT" altLang="it-IT"/>
          </a:p>
        </p:txBody>
      </p:sp>
      <p:sp>
        <p:nvSpPr>
          <p:cNvPr id="716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6853171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696A6CC-2431-4390-936F-3AF8DB404644}" type="slidenum">
              <a:rPr lang="it-IT" altLang="it-IT"/>
              <a:pPr/>
              <a:t>2</a:t>
            </a:fld>
            <a:endParaRPr lang="it-IT" altLang="it-IT"/>
          </a:p>
        </p:txBody>
      </p:sp>
      <p:sp>
        <p:nvSpPr>
          <p:cNvPr id="737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3719208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D92920-5106-42C6-9D7A-0ABD180F341E}" type="slidenum">
              <a:rPr lang="it-IT" altLang="it-IT"/>
              <a:pPr/>
              <a:t>3</a:t>
            </a:fld>
            <a:endParaRPr lang="it-IT" altLang="it-IT"/>
          </a:p>
        </p:txBody>
      </p:sp>
      <p:sp>
        <p:nvSpPr>
          <p:cNvPr id="757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624216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2164A9C-09DD-4DC4-A44C-3C69EC029700}" type="slidenum">
              <a:rPr lang="it-IT" altLang="it-IT"/>
              <a:pPr/>
              <a:t>4</a:t>
            </a:fld>
            <a:endParaRPr lang="it-IT" altLang="it-IT"/>
          </a:p>
        </p:txBody>
      </p:sp>
      <p:sp>
        <p:nvSpPr>
          <p:cNvPr id="768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6947429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1DF1284-A575-4518-91D9-0B03191F4762}" type="slidenum">
              <a:rPr lang="it-IT" altLang="it-IT"/>
              <a:pPr/>
              <a:t>5</a:t>
            </a:fld>
            <a:endParaRPr lang="it-IT" altLang="it-IT"/>
          </a:p>
        </p:txBody>
      </p:sp>
      <p:sp>
        <p:nvSpPr>
          <p:cNvPr id="778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25633196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6A8FD7-B086-42A1-A0F5-890BC2C9CD6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71938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417B5C-A3B2-48E7-BFEB-CA553F89D33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560889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151041-0576-4B27-BBEB-91CB0CA9B72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963241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12B1B3-1170-4837-ACCB-5911CF09D6B8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1157151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BA7C31-6363-46C5-B719-7076A865B65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70601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31CD7F-6AF4-4276-A80B-E745F2C7DD1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19392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36A77B-A200-4C64-92E7-5BE6356674E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9906269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8E7A28-CC3F-440E-ABF2-F485417ACB22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826041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F6453E-8CFE-4E7B-9360-BC7D114110B7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50359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AF5491-46FD-4568-B88C-42BF18F94CB1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8473572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it-IT" alt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E212DF-71BD-48A1-ACF8-B9A73C3C945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61298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lo stile del titolo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altLang="it-IT" smtClean="0"/>
              <a:t>Fare clic per modificare gli stili del testo dello schema</a:t>
            </a:r>
          </a:p>
          <a:p>
            <a:pPr lvl="1"/>
            <a:r>
              <a:rPr lang="it-IT" altLang="it-IT" smtClean="0"/>
              <a:t>Secondo livello</a:t>
            </a:r>
          </a:p>
          <a:p>
            <a:pPr lvl="2"/>
            <a:r>
              <a:rPr lang="it-IT" altLang="it-IT" smtClean="0"/>
              <a:t>Terzo livello</a:t>
            </a:r>
          </a:p>
          <a:p>
            <a:pPr lvl="3"/>
            <a:r>
              <a:rPr lang="it-IT" altLang="it-IT" smtClean="0"/>
              <a:t>Quarto livello</a:t>
            </a:r>
          </a:p>
          <a:p>
            <a:pPr lvl="4"/>
            <a:r>
              <a:rPr lang="it-IT" altLang="it-IT" smtClean="0"/>
              <a:t>Quinto livello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it-IT" alt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it-IT" altLang="it-IT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DC003E1-1C4B-43A8-8BD6-1933AC171681}" type="slidenum">
              <a:rPr lang="it-IT" altLang="it-IT"/>
              <a:pPr/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6" name="Line 6"/>
          <p:cNvSpPr>
            <a:spLocks noChangeShapeType="1"/>
          </p:cNvSpPr>
          <p:nvPr/>
        </p:nvSpPr>
        <p:spPr bwMode="auto">
          <a:xfrm flipV="1">
            <a:off x="179388" y="6669088"/>
            <a:ext cx="8715375" cy="0"/>
          </a:xfrm>
          <a:prstGeom prst="line">
            <a:avLst/>
          </a:prstGeom>
          <a:noFill/>
          <a:ln w="38100">
            <a:solidFill>
              <a:schemeClr val="bg1"/>
            </a:solidFill>
            <a:round/>
            <a:headEnd/>
            <a:tailEnd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/>
          <a:lstStyle/>
          <a:p>
            <a:endParaRPr lang="it-IT"/>
          </a:p>
        </p:txBody>
      </p:sp>
      <p:sp>
        <p:nvSpPr>
          <p:cNvPr id="66569" name="Rectangle 9"/>
          <p:cNvSpPr>
            <a:spLocks noChangeArrowheads="1"/>
          </p:cNvSpPr>
          <p:nvPr/>
        </p:nvSpPr>
        <p:spPr bwMode="auto">
          <a:xfrm>
            <a:off x="2447925" y="2830513"/>
            <a:ext cx="4248150" cy="1196975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endParaRPr lang="it-IT" altLang="it-IT" sz="2400" u="sng">
              <a:solidFill>
                <a:schemeClr val="folHlink"/>
              </a:solidFill>
              <a:latin typeface="Verdana" panose="020B0604030504040204" pitchFamily="34" charset="0"/>
            </a:endParaRPr>
          </a:p>
          <a:p>
            <a:pPr algn="ctr"/>
            <a:r>
              <a:rPr lang="it-IT" altLang="it-IT" sz="2400" i="1">
                <a:latin typeface="Verdana" panose="020B0604030504040204" pitchFamily="34" charset="0"/>
              </a:rPr>
              <a:t>Calci idrauliche</a:t>
            </a:r>
            <a:endParaRPr lang="it-IT" altLang="it-IT" sz="2400">
              <a:latin typeface="Verdana" panose="020B0604030504040204" pitchFamily="34" charset="0"/>
            </a:endParaRPr>
          </a:p>
          <a:p>
            <a:pPr algn="ctr"/>
            <a:endParaRPr lang="it-IT" altLang="it-IT" sz="2400">
              <a:latin typeface="Verdana" panose="020B060403050404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1211263" y="26988"/>
            <a:ext cx="6816725" cy="457200"/>
          </a:xfrm>
          <a:prstGeom prst="rect">
            <a:avLst/>
          </a:prstGeom>
          <a:solidFill>
            <a:srgbClr val="FEA9A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400"/>
              <a:t>Sistema calce - pozzolana</a:t>
            </a:r>
          </a:p>
        </p:txBody>
      </p:sp>
      <p:sp>
        <p:nvSpPr>
          <p:cNvPr id="18439" name="Text Box 7"/>
          <p:cNvSpPr txBox="1">
            <a:spLocks noChangeArrowheads="1"/>
          </p:cNvSpPr>
          <p:nvPr/>
        </p:nvSpPr>
        <p:spPr bwMode="auto">
          <a:xfrm>
            <a:off x="250825" y="5876925"/>
            <a:ext cx="8642350" cy="92551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  <a:buFont typeface="Wingdings" panose="05000000000000000000" pitchFamily="2" charset="2"/>
              <a:buChar char="Ø"/>
            </a:pPr>
            <a:r>
              <a:rPr lang="it-IT" altLang="it-IT">
                <a:solidFill>
                  <a:srgbClr val="FF0000"/>
                </a:solidFill>
              </a:rPr>
              <a:t>Materiali ad attività pozzolanica sono quei materiali che nei confronti della calce hanno comportamento simile alla pozzolana (Coccio pesto, tufo, terra di Santorino, trass ecc).</a:t>
            </a:r>
          </a:p>
        </p:txBody>
      </p:sp>
      <p:sp>
        <p:nvSpPr>
          <p:cNvPr id="18440" name="Text Box 8"/>
          <p:cNvSpPr txBox="1">
            <a:spLocks noChangeArrowheads="1"/>
          </p:cNvSpPr>
          <p:nvPr/>
        </p:nvSpPr>
        <p:spPr bwMode="auto">
          <a:xfrm>
            <a:off x="250825" y="549275"/>
            <a:ext cx="8642350" cy="1889125"/>
          </a:xfrm>
          <a:prstGeom prst="rect">
            <a:avLst/>
          </a:prstGeom>
          <a:noFill/>
          <a:ln w="9525">
            <a:solidFill>
              <a:schemeClr val="accent2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u="sng"/>
              <a:t>Difetti delle malte di calce aerea e sabbia</a:t>
            </a:r>
            <a:endParaRPr lang="it-IT" altLang="it-IT"/>
          </a:p>
          <a:p>
            <a:pPr>
              <a:spcBef>
                <a:spcPct val="50000"/>
              </a:spcBef>
              <a:buFontTx/>
              <a:buChar char="•"/>
            </a:pPr>
            <a:r>
              <a:rPr lang="it-IT" altLang="it-IT"/>
              <a:t>Scarse proprietà meccaniche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it-IT" altLang="it-IT"/>
              <a:t>Scarsa resistenza chimica alle acque (a causa solubilizzazione, anche se lenta, del carbonato di calcio)</a:t>
            </a:r>
          </a:p>
          <a:p>
            <a:pPr>
              <a:spcBef>
                <a:spcPct val="50000"/>
              </a:spcBef>
              <a:buFontTx/>
              <a:buChar char="•"/>
            </a:pPr>
            <a:r>
              <a:rPr lang="it-IT" altLang="it-IT"/>
              <a:t>Impossibilità di indurimento in ambiente subaqueo.</a:t>
            </a:r>
          </a:p>
        </p:txBody>
      </p:sp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250825" y="2479675"/>
            <a:ext cx="8642350" cy="3263900"/>
          </a:xfrm>
          <a:prstGeom prst="rect">
            <a:avLst/>
          </a:prstGeom>
          <a:noFill/>
          <a:ln w="9525">
            <a:solidFill>
              <a:srgbClr val="FF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it-IT" altLang="it-IT" u="sng"/>
              <a:t>Malte pozzolaniche</a:t>
            </a:r>
          </a:p>
          <a:p>
            <a:pPr algn="ctr"/>
            <a:endParaRPr lang="it-IT" altLang="it-IT" u="sng"/>
          </a:p>
          <a:p>
            <a:r>
              <a:rPr lang="it-IT" altLang="it-IT"/>
              <a:t>La sostituzione, parziale o totale, della sabbia con pozzolana o materiali similari fornisce un legante che risulta avere, rispetto ad una malta di calce aerea: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altLang="it-IT"/>
              <a:t>Maggiore velocità di presa ed indurimento;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altLang="it-IT"/>
              <a:t>Maggiori resistenze meccaniche;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altLang="it-IT"/>
              <a:t>Maggiore resistenza all’azione solubilizzatrice dell’acqua;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altLang="it-IT"/>
              <a:t>Capacità, dopo la fase di presa, di indurire in ambiente subaqueo</a:t>
            </a: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it-IT" altLang="it-IT"/>
              <a:t>Potere impermeabilizzante.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6" name="Text Box 4"/>
          <p:cNvSpPr txBox="1">
            <a:spLocks noChangeArrowheads="1"/>
          </p:cNvSpPr>
          <p:nvPr/>
        </p:nvSpPr>
        <p:spPr bwMode="auto">
          <a:xfrm>
            <a:off x="779463" y="1538288"/>
            <a:ext cx="7583487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it-IT" altLang="it-IT"/>
          </a:p>
        </p:txBody>
      </p:sp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298450" y="1751013"/>
            <a:ext cx="8545513" cy="3378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2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it-IT" altLang="it-IT" sz="2400"/>
              <a:t>L’uso delle malte idrauliche a base di grassello di calce e pozzolana o materiali ad attività pozzolanica, iniziato nell’antichità da fenici, greci e, soprattutto, romani, è proseguito, senza grosse differenze, fino alla seconda metà del XVIII secolo, quando viene scoperta e inizia la produzione industriale e  l’uso della </a:t>
            </a:r>
            <a:r>
              <a:rPr lang="it-IT" altLang="it-IT" sz="2400" b="1" i="1"/>
              <a:t>calce idraulica</a:t>
            </a:r>
            <a:r>
              <a:rPr lang="it-IT" altLang="it-IT" sz="240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731838" y="188913"/>
            <a:ext cx="7680325" cy="4667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 sz="2400"/>
              <a:t>Calce idraulica</a:t>
            </a:r>
          </a:p>
        </p:txBody>
      </p:sp>
      <p:sp>
        <p:nvSpPr>
          <p:cNvPr id="26629" name="Text Box 5"/>
          <p:cNvSpPr txBox="1">
            <a:spLocks noChangeArrowheads="1"/>
          </p:cNvSpPr>
          <p:nvPr/>
        </p:nvSpPr>
        <p:spPr bwMode="auto">
          <a:xfrm>
            <a:off x="250825" y="1214438"/>
            <a:ext cx="8642350" cy="925512"/>
          </a:xfrm>
          <a:prstGeom prst="rect">
            <a:avLst/>
          </a:prstGeom>
          <a:solidFill>
            <a:srgbClr val="EFFB03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it-IT" altLang="it-IT">
                <a:solidFill>
                  <a:srgbClr val="FF0000"/>
                </a:solidFill>
              </a:rPr>
              <a:t>Per calce idraulica si intende il prodotto di cottura a temperature intorno a 1000-1200°C di marne (calcari argillosi e argille calcaree) o, in senso moderno, di miscele di calcare e argilla.</a:t>
            </a:r>
          </a:p>
        </p:txBody>
      </p:sp>
      <p:sp>
        <p:nvSpPr>
          <p:cNvPr id="26630" name="Text Box 6"/>
          <p:cNvSpPr txBox="1">
            <a:spLocks noChangeArrowheads="1"/>
          </p:cNvSpPr>
          <p:nvPr/>
        </p:nvSpPr>
        <p:spPr bwMode="auto">
          <a:xfrm>
            <a:off x="250825" y="4735513"/>
            <a:ext cx="8642350" cy="925512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it-IT" altLang="it-IT"/>
              <a:t>Vengono impropriamente chiamate calci idrauliche anche le </a:t>
            </a:r>
            <a:r>
              <a:rPr lang="it-IT" altLang="it-IT">
                <a:solidFill>
                  <a:schemeClr val="accent2"/>
                </a:solidFill>
              </a:rPr>
              <a:t>miscele</a:t>
            </a:r>
            <a:r>
              <a:rPr lang="it-IT" altLang="it-IT"/>
              <a:t> di </a:t>
            </a:r>
            <a:r>
              <a:rPr lang="it-IT" altLang="it-IT">
                <a:solidFill>
                  <a:schemeClr val="accent2"/>
                </a:solidFill>
              </a:rPr>
              <a:t>cemento</a:t>
            </a:r>
            <a:r>
              <a:rPr lang="it-IT" altLang="it-IT"/>
              <a:t>, </a:t>
            </a:r>
            <a:r>
              <a:rPr lang="it-IT" altLang="it-IT">
                <a:solidFill>
                  <a:schemeClr val="accent2"/>
                </a:solidFill>
              </a:rPr>
              <a:t>filler</a:t>
            </a:r>
            <a:r>
              <a:rPr lang="it-IT" altLang="it-IT"/>
              <a:t> (inerti calcarei finemente macinati) e </a:t>
            </a:r>
            <a:r>
              <a:rPr lang="it-IT" altLang="it-IT">
                <a:solidFill>
                  <a:schemeClr val="accent2"/>
                </a:solidFill>
              </a:rPr>
              <a:t>aeranti</a:t>
            </a:r>
            <a:r>
              <a:rPr lang="it-IT" altLang="it-IT"/>
              <a:t>, che hanno, in fase di messa in opera e indurimento, proprietà simili a quelle delle calci sopraindicate.</a:t>
            </a:r>
          </a:p>
        </p:txBody>
      </p:sp>
      <p:sp>
        <p:nvSpPr>
          <p:cNvPr id="26632" name="Text Box 8"/>
          <p:cNvSpPr txBox="1">
            <a:spLocks noChangeArrowheads="1"/>
          </p:cNvSpPr>
          <p:nvPr/>
        </p:nvSpPr>
        <p:spPr bwMode="auto">
          <a:xfrm>
            <a:off x="323850" y="2889250"/>
            <a:ext cx="8569325" cy="106362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it-IT" altLang="it-IT">
                <a:solidFill>
                  <a:srgbClr val="FF0000"/>
                </a:solidFill>
              </a:rPr>
              <a:t>Argilla</a:t>
            </a:r>
            <a:r>
              <a:rPr lang="it-IT" altLang="it-IT"/>
              <a:t>: roccia sedimentaria avente come costituenti mineralogici caratterizzanti i silico-alluminati idrati:</a:t>
            </a:r>
          </a:p>
          <a:p>
            <a:pPr algn="ctr">
              <a:spcBef>
                <a:spcPct val="50000"/>
              </a:spcBef>
            </a:pPr>
            <a:r>
              <a:rPr lang="it-IT" altLang="it-IT"/>
              <a:t>x Al</a:t>
            </a:r>
            <a:r>
              <a:rPr lang="it-IT" altLang="it-IT" baseline="-25000"/>
              <a:t>2</a:t>
            </a:r>
            <a:r>
              <a:rPr lang="it-IT" altLang="it-IT"/>
              <a:t>O</a:t>
            </a:r>
            <a:r>
              <a:rPr lang="it-IT" altLang="it-IT" baseline="-25000"/>
              <a:t>3 </a:t>
            </a:r>
            <a:r>
              <a:rPr lang="it-IT" altLang="it-IT"/>
              <a:t>. y SiO</a:t>
            </a:r>
            <a:r>
              <a:rPr lang="it-IT" altLang="it-IT" baseline="-25000"/>
              <a:t>2 </a:t>
            </a:r>
            <a:r>
              <a:rPr lang="it-IT" altLang="it-IT"/>
              <a:t>. z H</a:t>
            </a:r>
            <a:r>
              <a:rPr lang="it-IT" altLang="it-IT" baseline="-25000"/>
              <a:t>2</a:t>
            </a:r>
            <a:r>
              <a:rPr lang="it-IT" altLang="it-IT"/>
              <a:t>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731838" y="69850"/>
            <a:ext cx="7680325" cy="37623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it-IT" altLang="it-IT"/>
              <a:t>Storia dei leganti idraulici (calci e cemento)</a:t>
            </a:r>
          </a:p>
        </p:txBody>
      </p:sp>
      <p:sp>
        <p:nvSpPr>
          <p:cNvPr id="27654" name="Text Box 6"/>
          <p:cNvSpPr txBox="1">
            <a:spLocks noChangeArrowheads="1"/>
          </p:cNvSpPr>
          <p:nvPr/>
        </p:nvSpPr>
        <p:spPr bwMode="auto">
          <a:xfrm>
            <a:off x="250825" y="782638"/>
            <a:ext cx="8642350" cy="5773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just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it-IT" altLang="it-IT">
                <a:solidFill>
                  <a:srgbClr val="FF0000"/>
                </a:solidFill>
              </a:rPr>
              <a:t>1756</a:t>
            </a:r>
            <a:r>
              <a:rPr lang="it-IT" altLang="it-IT"/>
              <a:t>	</a:t>
            </a:r>
          </a:p>
          <a:p>
            <a:pPr algn="just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it-IT" altLang="it-IT"/>
              <a:t>In Inghilterra Smeaton confrontando calci prodotte con calcari di diversa provenienza individua l’importanza della presenza dell’argilla nella materia prima per ottenere una calce di qualità migliore. </a:t>
            </a:r>
          </a:p>
          <a:p>
            <a:pPr algn="just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it-IT" altLang="it-IT">
                <a:solidFill>
                  <a:srgbClr val="FF0000"/>
                </a:solidFill>
              </a:rPr>
              <a:t>1812-1818</a:t>
            </a:r>
          </a:p>
          <a:p>
            <a:pPr algn="just">
              <a:spcBef>
                <a:spcPct val="50000"/>
              </a:spcBef>
              <a:buFont typeface="Wingdings" panose="05000000000000000000" pitchFamily="2" charset="2"/>
              <a:buNone/>
            </a:pPr>
            <a:r>
              <a:rPr lang="it-IT" altLang="it-IT"/>
              <a:t>In Francia il Vicat </a:t>
            </a:r>
          </a:p>
          <a:p>
            <a:pPr algn="just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it-IT" altLang="it-IT"/>
              <a:t> conferma i risultati di Smeaton</a:t>
            </a:r>
          </a:p>
          <a:p>
            <a:pPr algn="just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it-IT" altLang="it-IT"/>
              <a:t>dimostra che nella cottura avviene la reazione tra il carbonato di calcio con la silice e l’allumina dell’argilla</a:t>
            </a:r>
          </a:p>
          <a:p>
            <a:pPr algn="just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it-IT" altLang="it-IT"/>
              <a:t>dimostra che è possibile produrre calce idaulica cuocendo calcare e argilla. </a:t>
            </a:r>
          </a:p>
          <a:p>
            <a:pPr algn="just">
              <a:spcBef>
                <a:spcPct val="50000"/>
              </a:spcBef>
              <a:buFont typeface="Wingdings" panose="05000000000000000000" pitchFamily="2" charset="2"/>
              <a:buChar char="v"/>
            </a:pPr>
            <a:r>
              <a:rPr lang="it-IT" altLang="it-IT" sz="2000" b="1">
                <a:solidFill>
                  <a:srgbClr val="FF0000"/>
                </a:solidFill>
              </a:rPr>
              <a:t>1844</a:t>
            </a:r>
          </a:p>
          <a:p>
            <a:pPr algn="just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it-IT" altLang="it-IT">
                <a:solidFill>
                  <a:srgbClr val="FF0000"/>
                </a:solidFill>
              </a:rPr>
              <a:t>Johnson</a:t>
            </a:r>
            <a:r>
              <a:rPr lang="it-IT" altLang="it-IT"/>
              <a:t> (Inghilterra) produce il </a:t>
            </a:r>
            <a:r>
              <a:rPr lang="it-IT" altLang="it-IT">
                <a:solidFill>
                  <a:srgbClr val="FF0000"/>
                </a:solidFill>
              </a:rPr>
              <a:t>primo cemento moderno</a:t>
            </a:r>
            <a:r>
              <a:rPr lang="it-IT" altLang="it-IT"/>
              <a:t>, cuocendo miscele di calcare e argilla a temperature notevolmente superiori a quelle usuali per la calce idraulica;</a:t>
            </a:r>
          </a:p>
          <a:p>
            <a:pPr algn="just">
              <a:spcBef>
                <a:spcPct val="50000"/>
              </a:spcBef>
              <a:buFont typeface="Wingdings" panose="05000000000000000000" pitchFamily="2" charset="2"/>
              <a:buChar char="§"/>
            </a:pPr>
            <a:r>
              <a:rPr lang="it-IT" altLang="it-IT"/>
              <a:t>Dimostra l’importanza che la cottura avvenga a temperature tali da assicurare la presenza di un’abbondante fase fusa (scoria).	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truttura predefinita">
  <a:themeElements>
    <a:clrScheme name="Struttura predefinit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Struttura predefin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ruttura predefinit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ruttura predefinit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ruttura predefinit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2665</TotalTime>
  <Words>311</Words>
  <Application>Microsoft Office PowerPoint</Application>
  <PresentationFormat>Presentazione su schermo (4:3)</PresentationFormat>
  <Paragraphs>38</Paragraphs>
  <Slides>5</Slides>
  <Notes>5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5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5</vt:i4>
      </vt:variant>
    </vt:vector>
  </HeadingPairs>
  <TitlesOfParts>
    <vt:vector size="11" baseType="lpstr">
      <vt:lpstr>Arial</vt:lpstr>
      <vt:lpstr>Comic Sans MS</vt:lpstr>
      <vt:lpstr>Times New Roman</vt:lpstr>
      <vt:lpstr>Wingdings</vt:lpstr>
      <vt:lpstr>Verdana</vt:lpstr>
      <vt:lpstr>Struttura predefinita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Ottavio Marino</dc:creator>
  <cp:lastModifiedBy>Ottavio Marino</cp:lastModifiedBy>
  <cp:revision>171</cp:revision>
  <dcterms:created xsi:type="dcterms:W3CDTF">2003-02-19T12:10:24Z</dcterms:created>
  <dcterms:modified xsi:type="dcterms:W3CDTF">2016-05-16T10:44:37Z</dcterms:modified>
</cp:coreProperties>
</file>