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2"/>
  </p:notesMasterIdLst>
  <p:sldIdLst>
    <p:sldId id="312" r:id="rId2"/>
    <p:sldId id="281" r:id="rId3"/>
    <p:sldId id="257" r:id="rId4"/>
    <p:sldId id="316" r:id="rId5"/>
    <p:sldId id="300" r:id="rId6"/>
    <p:sldId id="317" r:id="rId7"/>
    <p:sldId id="318" r:id="rId8"/>
    <p:sldId id="273" r:id="rId9"/>
    <p:sldId id="260" r:id="rId10"/>
    <p:sldId id="291" r:id="rId11"/>
  </p:sldIdLst>
  <p:sldSz cx="6858000" cy="9144000" type="screen4x3"/>
  <p:notesSz cx="7102475" cy="10233025"/>
  <p:defaultTextStyle>
    <a:defPPr>
      <a:defRPr lang="it-IT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D9FA70"/>
    <a:srgbClr val="92BE06"/>
    <a:srgbClr val="ADE107"/>
    <a:srgbClr val="C5F822"/>
    <a:srgbClr val="6AF723"/>
    <a:srgbClr val="32FE1C"/>
    <a:srgbClr val="FF3300"/>
    <a:srgbClr val="FFFF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0861" autoAdjust="0"/>
    <p:restoredTop sz="94767" autoAdjust="0"/>
  </p:normalViewPr>
  <p:slideViewPr>
    <p:cSldViewPr>
      <p:cViewPr varScale="1">
        <p:scale>
          <a:sx n="36" d="100"/>
          <a:sy n="36" d="100"/>
        </p:scale>
        <p:origin x="1908" y="54"/>
      </p:cViewPr>
      <p:guideLst>
        <p:guide orient="horz" pos="2880"/>
        <p:guide pos="216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8.e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658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3078163" cy="5095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9046" tIns="49522" rIns="99046" bIns="49522" numCol="1" anchor="t" anchorCtr="0" compatLnSpc="1">
            <a:prstTxWarp prst="textNoShape">
              <a:avLst/>
            </a:prstTxWarp>
          </a:bodyPr>
          <a:lstStyle>
            <a:lvl1pPr defTabSz="990600">
              <a:defRPr sz="1300"/>
            </a:lvl1pPr>
          </a:lstStyle>
          <a:p>
            <a:endParaRPr lang="it-IT" altLang="it-IT"/>
          </a:p>
        </p:txBody>
      </p:sp>
      <p:sp>
        <p:nvSpPr>
          <p:cNvPr id="70659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4022725" y="0"/>
            <a:ext cx="3078163" cy="5095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9046" tIns="49522" rIns="99046" bIns="49522" numCol="1" anchor="t" anchorCtr="0" compatLnSpc="1">
            <a:prstTxWarp prst="textNoShape">
              <a:avLst/>
            </a:prstTxWarp>
          </a:bodyPr>
          <a:lstStyle>
            <a:lvl1pPr algn="r" defTabSz="990600">
              <a:defRPr sz="1300"/>
            </a:lvl1pPr>
          </a:lstStyle>
          <a:p>
            <a:endParaRPr lang="it-IT" altLang="it-IT"/>
          </a:p>
        </p:txBody>
      </p:sp>
      <p:sp>
        <p:nvSpPr>
          <p:cNvPr id="70660" name="Rectangle 4"/>
          <p:cNvSpPr>
            <a:spLocks noRot="1" noChangeArrowheads="1" noTextEdit="1"/>
          </p:cNvSpPr>
          <p:nvPr>
            <p:ph type="sldImg" idx="2"/>
          </p:nvPr>
        </p:nvSpPr>
        <p:spPr bwMode="auto">
          <a:xfrm>
            <a:off x="2111375" y="766763"/>
            <a:ext cx="2879725" cy="3840162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  <a:ext uri="{53640926-AAD7-44D8-BBD7-CCE9431645EC}">
              <a14:shadowObscured xmlns:a14="http://schemas.microsoft.com/office/drawing/2010/main" val="1"/>
            </a:ext>
          </a:extLst>
        </p:spPr>
      </p:sp>
      <p:sp>
        <p:nvSpPr>
          <p:cNvPr id="70661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709613" y="4860925"/>
            <a:ext cx="5683250" cy="46053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9046" tIns="49522" rIns="99046" bIns="49522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it-IT" altLang="it-IT" smtClean="0"/>
              <a:t>Fare clic per modificare gli stili del testo dello schema</a:t>
            </a:r>
          </a:p>
          <a:p>
            <a:pPr lvl="1"/>
            <a:r>
              <a:rPr lang="it-IT" altLang="it-IT" smtClean="0"/>
              <a:t>Secondo livello</a:t>
            </a:r>
          </a:p>
          <a:p>
            <a:pPr lvl="2"/>
            <a:r>
              <a:rPr lang="it-IT" altLang="it-IT" smtClean="0"/>
              <a:t>Terzo livello</a:t>
            </a:r>
          </a:p>
          <a:p>
            <a:pPr lvl="3"/>
            <a:r>
              <a:rPr lang="it-IT" altLang="it-IT" smtClean="0"/>
              <a:t>Quarto livello</a:t>
            </a:r>
          </a:p>
          <a:p>
            <a:pPr lvl="4"/>
            <a:r>
              <a:rPr lang="it-IT" altLang="it-IT" smtClean="0"/>
              <a:t>Quinto livello</a:t>
            </a:r>
          </a:p>
        </p:txBody>
      </p:sp>
      <p:sp>
        <p:nvSpPr>
          <p:cNvPr id="70662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9720263"/>
            <a:ext cx="3078163" cy="5111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9046" tIns="49522" rIns="99046" bIns="49522" numCol="1" anchor="b" anchorCtr="0" compatLnSpc="1">
            <a:prstTxWarp prst="textNoShape">
              <a:avLst/>
            </a:prstTxWarp>
          </a:bodyPr>
          <a:lstStyle>
            <a:lvl1pPr defTabSz="990600">
              <a:defRPr sz="1300"/>
            </a:lvl1pPr>
          </a:lstStyle>
          <a:p>
            <a:endParaRPr lang="it-IT" altLang="it-IT"/>
          </a:p>
        </p:txBody>
      </p:sp>
      <p:sp>
        <p:nvSpPr>
          <p:cNvPr id="70663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4022725" y="9720263"/>
            <a:ext cx="3078163" cy="5111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9046" tIns="49522" rIns="99046" bIns="49522" numCol="1" anchor="b" anchorCtr="0" compatLnSpc="1">
            <a:prstTxWarp prst="textNoShape">
              <a:avLst/>
            </a:prstTxWarp>
          </a:bodyPr>
          <a:lstStyle>
            <a:lvl1pPr algn="r" defTabSz="990600">
              <a:defRPr sz="1300"/>
            </a:lvl1pPr>
          </a:lstStyle>
          <a:p>
            <a:fld id="{26C3AC51-5FC9-4E7D-9CB4-6BD2DEA67AD0}" type="slidenum">
              <a:rPr lang="it-IT" altLang="it-IT"/>
              <a:pPr/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1285932168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FA23A041-6708-40CE-856A-4144C569C182}" type="slidenum">
              <a:rPr lang="it-IT" altLang="it-IT"/>
              <a:pPr/>
              <a:t>1</a:t>
            </a:fld>
            <a:endParaRPr lang="it-IT" altLang="it-IT"/>
          </a:p>
        </p:txBody>
      </p:sp>
      <p:sp>
        <p:nvSpPr>
          <p:cNvPr id="71682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168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8569516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CB882D7B-C1BD-4541-9BBB-0914E1C35DBE}" type="slidenum">
              <a:rPr lang="it-IT" altLang="it-IT"/>
              <a:pPr/>
              <a:t>2</a:t>
            </a:fld>
            <a:endParaRPr lang="it-IT" altLang="it-IT"/>
          </a:p>
        </p:txBody>
      </p:sp>
      <p:sp>
        <p:nvSpPr>
          <p:cNvPr id="79874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987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391671008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CEC5C2D8-CA08-4DDA-BE8D-215C59482132}" type="slidenum">
              <a:rPr lang="it-IT" altLang="it-IT"/>
              <a:pPr/>
              <a:t>3</a:t>
            </a:fld>
            <a:endParaRPr lang="it-IT" altLang="it-IT"/>
          </a:p>
        </p:txBody>
      </p:sp>
      <p:sp>
        <p:nvSpPr>
          <p:cNvPr id="81922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8192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371070353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63BDF3A3-9366-422A-B99A-DCFE9F81BF3C}" type="slidenum">
              <a:rPr lang="it-IT" altLang="it-IT"/>
              <a:pPr/>
              <a:t>4</a:t>
            </a:fld>
            <a:endParaRPr lang="it-IT" altLang="it-IT"/>
          </a:p>
        </p:txBody>
      </p:sp>
      <p:sp>
        <p:nvSpPr>
          <p:cNvPr id="117762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1776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129683646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6ADE62E0-70C4-46A5-B735-686319C2EA3D}" type="slidenum">
              <a:rPr lang="it-IT" altLang="it-IT"/>
              <a:pPr/>
              <a:t>5</a:t>
            </a:fld>
            <a:endParaRPr lang="it-IT" altLang="it-IT"/>
          </a:p>
        </p:txBody>
      </p:sp>
      <p:sp>
        <p:nvSpPr>
          <p:cNvPr id="83970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8397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412049355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0B5FCD3B-AB98-49C8-987E-C56AA55F7831}" type="slidenum">
              <a:rPr lang="it-IT" altLang="it-IT"/>
              <a:pPr/>
              <a:t>6</a:t>
            </a:fld>
            <a:endParaRPr lang="it-IT" altLang="it-IT"/>
          </a:p>
        </p:txBody>
      </p:sp>
      <p:sp>
        <p:nvSpPr>
          <p:cNvPr id="119810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1981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48910630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C6398D9F-066B-43E3-890C-317878B28AAF}" type="slidenum">
              <a:rPr lang="it-IT" altLang="it-IT"/>
              <a:pPr/>
              <a:t>7</a:t>
            </a:fld>
            <a:endParaRPr lang="it-IT" altLang="it-IT"/>
          </a:p>
        </p:txBody>
      </p:sp>
      <p:sp>
        <p:nvSpPr>
          <p:cNvPr id="121858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2185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837020509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DAFA9195-DED2-427B-B8EA-643BE700BE29}" type="slidenum">
              <a:rPr lang="it-IT" altLang="it-IT"/>
              <a:pPr/>
              <a:t>8</a:t>
            </a:fld>
            <a:endParaRPr lang="it-IT" altLang="it-IT"/>
          </a:p>
        </p:txBody>
      </p:sp>
      <p:sp>
        <p:nvSpPr>
          <p:cNvPr id="82946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8294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856036213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ED78DF7C-0360-4F49-9A75-3943917776D6}" type="slidenum">
              <a:rPr lang="it-IT" altLang="it-IT"/>
              <a:pPr/>
              <a:t>9</a:t>
            </a:fld>
            <a:endParaRPr lang="it-IT" altLang="it-IT"/>
          </a:p>
        </p:txBody>
      </p:sp>
      <p:sp>
        <p:nvSpPr>
          <p:cNvPr id="88066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8806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779296569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A1A38050-E862-4049-AC42-05478B3B435F}" type="slidenum">
              <a:rPr lang="it-IT" altLang="it-IT"/>
              <a:pPr/>
              <a:t>10</a:t>
            </a:fld>
            <a:endParaRPr lang="it-IT" altLang="it-IT"/>
          </a:p>
        </p:txBody>
      </p:sp>
      <p:sp>
        <p:nvSpPr>
          <p:cNvPr id="89090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8909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67833401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ctrTitle"/>
          </p:nvPr>
        </p:nvSpPr>
        <p:spPr>
          <a:xfrm>
            <a:off x="857250" y="1497013"/>
            <a:ext cx="5143500" cy="3182937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ottotitolo 2"/>
          <p:cNvSpPr>
            <a:spLocks noGrp="1"/>
          </p:cNvSpPr>
          <p:nvPr>
            <p:ph type="subTitle" idx="1"/>
          </p:nvPr>
        </p:nvSpPr>
        <p:spPr>
          <a:xfrm>
            <a:off x="857250" y="4802188"/>
            <a:ext cx="5143500" cy="220821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it-IT" smtClean="0"/>
              <a:t>Fare clic per modificare lo stile del sottotitolo dello schema</a:t>
            </a:r>
            <a:endParaRPr lang="it-IT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it-IT" alt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it-IT" alt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238F511-4844-4AE4-861E-B37EE9FC58F4}" type="slidenum">
              <a:rPr lang="it-IT" altLang="it-IT"/>
              <a:pPr/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387083358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it-IT" alt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it-IT" alt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4E88DD9-EAEF-4FDB-8ECA-D18BC658E176}" type="slidenum">
              <a:rPr lang="it-IT" altLang="it-IT"/>
              <a:pPr/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56103337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Intestazione sezi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68313" y="2279650"/>
            <a:ext cx="5915025" cy="3803650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468313" y="6119813"/>
            <a:ext cx="5915025" cy="2000250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it-IT" alt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it-IT" alt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82A733D-1ECA-433F-9767-99D94925B48E}" type="slidenum">
              <a:rPr lang="it-IT" altLang="it-IT"/>
              <a:pPr/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19531442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e contenu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sz="half" idx="1"/>
          </p:nvPr>
        </p:nvSpPr>
        <p:spPr>
          <a:xfrm>
            <a:off x="342900" y="2133600"/>
            <a:ext cx="3009900" cy="6034088"/>
          </a:xfrm>
        </p:spPr>
        <p:txBody>
          <a:bodyPr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3505200" y="2133600"/>
            <a:ext cx="3009900" cy="6034088"/>
          </a:xfrm>
        </p:spPr>
        <p:txBody>
          <a:bodyPr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5" name="Segnaposto data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it-IT" altLang="it-IT"/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it-IT" altLang="it-IT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66535C7-369F-4FDA-8381-9819A38B84FE}" type="slidenum">
              <a:rPr lang="it-IT" altLang="it-IT"/>
              <a:pPr/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363611914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nfron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73075" y="487363"/>
            <a:ext cx="5915025" cy="1766887"/>
          </a:xfrm>
        </p:spPr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473075" y="2241550"/>
            <a:ext cx="2900363" cy="1098550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73075" y="3340100"/>
            <a:ext cx="2900363" cy="4913313"/>
          </a:xfrm>
        </p:spPr>
        <p:txBody>
          <a:bodyPr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5" name="Segnaposto testo 4"/>
          <p:cNvSpPr>
            <a:spLocks noGrp="1"/>
          </p:cNvSpPr>
          <p:nvPr>
            <p:ph type="body" sz="quarter" idx="3"/>
          </p:nvPr>
        </p:nvSpPr>
        <p:spPr>
          <a:xfrm>
            <a:off x="3471863" y="2241550"/>
            <a:ext cx="2916237" cy="1098550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6" name="Segnaposto contenuto 5"/>
          <p:cNvSpPr>
            <a:spLocks noGrp="1"/>
          </p:cNvSpPr>
          <p:nvPr>
            <p:ph sz="quarter" idx="4"/>
          </p:nvPr>
        </p:nvSpPr>
        <p:spPr>
          <a:xfrm>
            <a:off x="3471863" y="3340100"/>
            <a:ext cx="2916237" cy="4913313"/>
          </a:xfrm>
        </p:spPr>
        <p:txBody>
          <a:bodyPr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7" name="Segnaposto data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it-IT" altLang="it-IT"/>
          </a:p>
        </p:txBody>
      </p:sp>
      <p:sp>
        <p:nvSpPr>
          <p:cNvPr id="8" name="Segnaposto piè di pa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it-IT" altLang="it-IT"/>
          </a:p>
        </p:txBody>
      </p:sp>
      <p:sp>
        <p:nvSpPr>
          <p:cNvPr id="9" name="Segnaposto numero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FCD18FA-152D-4B3B-B73C-D9A9589B0FBF}" type="slidenum">
              <a:rPr lang="it-IT" altLang="it-IT"/>
              <a:pPr/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224849190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data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it-IT" altLang="it-IT"/>
          </a:p>
        </p:txBody>
      </p:sp>
      <p:sp>
        <p:nvSpPr>
          <p:cNvPr id="4" name="Segnaposto piè di pa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it-IT" altLang="it-IT"/>
          </a:p>
        </p:txBody>
      </p:sp>
      <p:sp>
        <p:nvSpPr>
          <p:cNvPr id="5" name="Segnaposto numero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2D0DD50-9F04-4CCB-991B-2142852B9E6F}" type="slidenum">
              <a:rPr lang="it-IT" altLang="it-IT"/>
              <a:pPr/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21689445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uo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data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it-IT" altLang="it-IT"/>
          </a:p>
        </p:txBody>
      </p:sp>
      <p:sp>
        <p:nvSpPr>
          <p:cNvPr id="3" name="Segnaposto piè di pa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it-IT" altLang="it-IT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715B364-8F60-45B0-ACDF-6DD6DB5897AA}" type="slidenum">
              <a:rPr lang="it-IT" altLang="it-IT"/>
              <a:pPr/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156560276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to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73075" y="609600"/>
            <a:ext cx="2211388" cy="21336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2916238" y="1316038"/>
            <a:ext cx="3471862" cy="64992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473075" y="2743200"/>
            <a:ext cx="2211388" cy="508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5" name="Segnaposto data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it-IT" altLang="it-IT"/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it-IT" altLang="it-IT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98D8791-EF0A-48C5-A601-9A953B918CA3}" type="slidenum">
              <a:rPr lang="it-IT" altLang="it-IT"/>
              <a:pPr/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184542150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magi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73075" y="609600"/>
            <a:ext cx="2211388" cy="21336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immagine 2"/>
          <p:cNvSpPr>
            <a:spLocks noGrp="1"/>
          </p:cNvSpPr>
          <p:nvPr>
            <p:ph type="pic" idx="1"/>
          </p:nvPr>
        </p:nvSpPr>
        <p:spPr>
          <a:xfrm>
            <a:off x="2916238" y="1316038"/>
            <a:ext cx="3471862" cy="64992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it-IT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473075" y="2743200"/>
            <a:ext cx="2211388" cy="508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5" name="Segnaposto data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it-IT" altLang="it-IT"/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it-IT" altLang="it-IT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F8D1BD2-8C9C-4FDE-A739-B2E5FC928CC4}" type="slidenum">
              <a:rPr lang="it-IT" altLang="it-IT"/>
              <a:pPr/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351568286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it-IT" alt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it-IT" alt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D596B3B-060E-40E4-B554-0F84C5E0B93A}" type="slidenum">
              <a:rPr lang="it-IT" altLang="it-IT"/>
              <a:pPr/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253577157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1_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verticale 1"/>
          <p:cNvSpPr>
            <a:spLocks noGrp="1"/>
          </p:cNvSpPr>
          <p:nvPr>
            <p:ph type="title" orient="vert"/>
          </p:nvPr>
        </p:nvSpPr>
        <p:spPr>
          <a:xfrm>
            <a:off x="4972050" y="366713"/>
            <a:ext cx="1543050" cy="7800975"/>
          </a:xfrm>
        </p:spPr>
        <p:txBody>
          <a:bodyPr vert="eaVert"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>
          <a:xfrm>
            <a:off x="342900" y="366713"/>
            <a:ext cx="4476750" cy="7800975"/>
          </a:xfrm>
        </p:spPr>
        <p:txBody>
          <a:bodyPr vert="eaVert"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it-IT" alt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it-IT" alt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EFD2729-4332-48FA-AE70-43121D88E405}" type="slidenum">
              <a:rPr lang="it-IT" altLang="it-IT"/>
              <a:pPr/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384796979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342900" y="366713"/>
            <a:ext cx="6172200" cy="1524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it-IT" altLang="it-IT" smtClean="0"/>
              <a:t>Fare clic per modificare lo stile del titolo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342900" y="2133600"/>
            <a:ext cx="6172200" cy="60340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it-IT" altLang="it-IT" smtClean="0"/>
              <a:t>Fare clic per modificare gli stili del testo dello schema</a:t>
            </a:r>
          </a:p>
          <a:p>
            <a:pPr lvl="1"/>
            <a:r>
              <a:rPr lang="it-IT" altLang="it-IT" smtClean="0"/>
              <a:t>Secondo livello</a:t>
            </a:r>
          </a:p>
          <a:p>
            <a:pPr lvl="2"/>
            <a:r>
              <a:rPr lang="it-IT" altLang="it-IT" smtClean="0"/>
              <a:t>Terzo livello</a:t>
            </a:r>
          </a:p>
          <a:p>
            <a:pPr lvl="3"/>
            <a:r>
              <a:rPr lang="it-IT" altLang="it-IT" smtClean="0"/>
              <a:t>Quarto livello</a:t>
            </a:r>
          </a:p>
          <a:p>
            <a:pPr lvl="4"/>
            <a:r>
              <a:rPr lang="it-IT" altLang="it-IT" smtClean="0"/>
              <a:t>Quinto livello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342900" y="8326438"/>
            <a:ext cx="1600200" cy="635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it-IT" altLang="it-IT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2343150" y="8326438"/>
            <a:ext cx="2171700" cy="635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it-IT" altLang="it-IT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4914900" y="8326438"/>
            <a:ext cx="1600200" cy="635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CA2971D9-B2FD-4F59-8CF3-36189600429E}" type="slidenum">
              <a:rPr lang="it-IT" altLang="it-IT"/>
              <a:pPr/>
              <a:t>‹N›</a:t>
            </a:fld>
            <a:endParaRPr lang="it-IT" altLang="it-IT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it-IT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0.xml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.vml"/><Relationship Id="rId6" Type="http://schemas.openxmlformats.org/officeDocument/2006/relationships/image" Target="../media/image8.emf"/><Relationship Id="rId5" Type="http://schemas.openxmlformats.org/officeDocument/2006/relationships/oleObject" Target="../embeddings/oleObject1.bin"/><Relationship Id="rId4" Type="http://schemas.openxmlformats.org/officeDocument/2006/relationships/image" Target="../media/image9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569" name="Rectangle 9"/>
          <p:cNvSpPr>
            <a:spLocks noChangeArrowheads="1"/>
          </p:cNvSpPr>
          <p:nvPr/>
        </p:nvSpPr>
        <p:spPr bwMode="auto">
          <a:xfrm>
            <a:off x="1988840" y="3995936"/>
            <a:ext cx="3167063" cy="466725"/>
          </a:xfrm>
          <a:prstGeom prst="rect">
            <a:avLst/>
          </a:prstGeom>
          <a:noFill/>
          <a:ln w="9525">
            <a:solidFill>
              <a:srgbClr val="FF33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/>
            <a:r>
              <a:rPr lang="it-IT" altLang="it-IT" sz="2400" i="1">
                <a:latin typeface="Verdana" panose="020B0604030504040204" pitchFamily="34" charset="0"/>
              </a:rPr>
              <a:t>Cemento 1</a:t>
            </a:r>
            <a:endParaRPr lang="it-IT" altLang="it-IT" sz="2400">
              <a:latin typeface="Verdana" panose="020B0604030504040204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6" name="Text Box 4"/>
          <p:cNvSpPr txBox="1">
            <a:spLocks noChangeArrowheads="1"/>
          </p:cNvSpPr>
          <p:nvPr/>
        </p:nvSpPr>
        <p:spPr bwMode="auto">
          <a:xfrm>
            <a:off x="549275" y="252413"/>
            <a:ext cx="5759450" cy="406400"/>
          </a:xfrm>
          <a:prstGeom prst="rect">
            <a:avLst/>
          </a:prstGeom>
          <a:solidFill>
            <a:schemeClr val="accent1"/>
          </a:solidFill>
          <a:ln w="9525">
            <a:solidFill>
              <a:srgbClr val="FF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it-IT" altLang="it-IT" sz="2000"/>
              <a:t>Clinker di Portland</a:t>
            </a:r>
          </a:p>
        </p:txBody>
      </p:sp>
      <p:sp>
        <p:nvSpPr>
          <p:cNvPr id="28677" name="Text Box 5"/>
          <p:cNvSpPr txBox="1">
            <a:spLocks noChangeArrowheads="1"/>
          </p:cNvSpPr>
          <p:nvPr/>
        </p:nvSpPr>
        <p:spPr bwMode="auto">
          <a:xfrm>
            <a:off x="549275" y="2787650"/>
            <a:ext cx="5759450" cy="1320800"/>
          </a:xfrm>
          <a:prstGeom prst="rect">
            <a:avLst/>
          </a:prstGeom>
          <a:solidFill>
            <a:srgbClr val="EFFB03"/>
          </a:solidFill>
          <a:ln w="9525">
            <a:solidFill>
              <a:srgbClr val="FF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just">
              <a:spcBef>
                <a:spcPct val="50000"/>
              </a:spcBef>
            </a:pPr>
            <a:r>
              <a:rPr lang="it-IT" altLang="it-IT" sz="2000"/>
              <a:t>Si definisce </a:t>
            </a:r>
            <a:r>
              <a:rPr lang="it-IT" altLang="it-IT" sz="2000">
                <a:solidFill>
                  <a:srgbClr val="FF0000"/>
                </a:solidFill>
              </a:rPr>
              <a:t>Clinker di Portland</a:t>
            </a:r>
            <a:r>
              <a:rPr lang="it-IT" altLang="it-IT" sz="2000"/>
              <a:t> il prodotto che si ottiene durante la cottura a temperatura di scorificazione (1500°C) di miscele di calcare (80%) e argilla (20%). </a:t>
            </a:r>
          </a:p>
        </p:txBody>
      </p:sp>
      <p:sp>
        <p:nvSpPr>
          <p:cNvPr id="28678" name="Text Box 6"/>
          <p:cNvSpPr txBox="1">
            <a:spLocks noChangeArrowheads="1"/>
          </p:cNvSpPr>
          <p:nvPr/>
        </p:nvSpPr>
        <p:spPr bwMode="auto">
          <a:xfrm>
            <a:off x="549275" y="5573713"/>
            <a:ext cx="5759450" cy="1016000"/>
          </a:xfrm>
          <a:prstGeom prst="rect">
            <a:avLst/>
          </a:prstGeom>
          <a:solidFill>
            <a:srgbClr val="1DFD1D"/>
          </a:solidFill>
          <a:ln w="9525">
            <a:solidFill>
              <a:srgbClr val="FF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just">
              <a:spcBef>
                <a:spcPct val="50000"/>
              </a:spcBef>
            </a:pPr>
            <a:r>
              <a:rPr lang="it-IT" altLang="it-IT" sz="2000"/>
              <a:t>Si definisce </a:t>
            </a:r>
            <a:r>
              <a:rPr lang="it-IT" altLang="it-IT" sz="2000">
                <a:solidFill>
                  <a:srgbClr val="FF0000"/>
                </a:solidFill>
              </a:rPr>
              <a:t>Cemento Portland</a:t>
            </a:r>
            <a:r>
              <a:rPr lang="it-IT" altLang="it-IT" sz="2000"/>
              <a:t> il prodotto che si ottiene dal Clinker di Portland aggiungendovi gesso biidrato in ragione del 5-7%.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1" name="Text Box 5"/>
          <p:cNvSpPr txBox="1">
            <a:spLocks noChangeArrowheads="1"/>
          </p:cNvSpPr>
          <p:nvPr/>
        </p:nvSpPr>
        <p:spPr bwMode="auto">
          <a:xfrm>
            <a:off x="747713" y="179388"/>
            <a:ext cx="4968875" cy="377825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it-IT" altLang="it-IT"/>
              <a:t>Ciclo di produzione del Clinker di Portland</a:t>
            </a:r>
          </a:p>
        </p:txBody>
      </p:sp>
      <p:grpSp>
        <p:nvGrpSpPr>
          <p:cNvPr id="4106" name="Group 10"/>
          <p:cNvGrpSpPr>
            <a:grpSpLocks noChangeAspect="1"/>
          </p:cNvGrpSpPr>
          <p:nvPr/>
        </p:nvGrpSpPr>
        <p:grpSpPr bwMode="auto">
          <a:xfrm>
            <a:off x="549275" y="1262063"/>
            <a:ext cx="5721350" cy="5254625"/>
            <a:chOff x="346" y="795"/>
            <a:chExt cx="3604" cy="3310"/>
          </a:xfrm>
        </p:grpSpPr>
        <p:pic>
          <p:nvPicPr>
            <p:cNvPr id="4100" name="Picture 4" descr="cem1"/>
            <p:cNvPicPr>
              <a:picLocks noChangeAspect="1" noChangeArrowheads="1"/>
            </p:cNvPicPr>
            <p:nvPr/>
          </p:nvPicPr>
          <p:blipFill>
            <a:blip r:embed="rId3" cstate="print">
              <a:lum bright="18000" contrast="-24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11128"/>
            <a:stretch>
              <a:fillRect/>
            </a:stretch>
          </p:blipFill>
          <p:spPr bwMode="auto">
            <a:xfrm>
              <a:off x="346" y="795"/>
              <a:ext cx="3243" cy="2404"/>
            </a:xfrm>
            <a:prstGeom prst="rect">
              <a:avLst/>
            </a:prstGeom>
            <a:solidFill>
              <a:schemeClr val="accent1"/>
            </a:solidFill>
          </p:spPr>
        </p:pic>
        <p:sp>
          <p:nvSpPr>
            <p:cNvPr id="4104" name="AutoShape 8"/>
            <p:cNvSpPr>
              <a:spLocks noChangeAspect="1"/>
            </p:cNvSpPr>
            <p:nvPr/>
          </p:nvSpPr>
          <p:spPr bwMode="auto">
            <a:xfrm>
              <a:off x="834" y="3695"/>
              <a:ext cx="1654" cy="410"/>
            </a:xfrm>
            <a:prstGeom prst="borderCallout1">
              <a:avLst>
                <a:gd name="adj1" fmla="val 82481"/>
                <a:gd name="adj2" fmla="val 102903"/>
                <a:gd name="adj3" fmla="val -149880"/>
                <a:gd name="adj4" fmla="val 102903"/>
              </a:avLst>
            </a:prstGeom>
            <a:solidFill>
              <a:schemeClr val="bg1"/>
            </a:solidFill>
            <a:ln w="9525">
              <a:solidFill>
                <a:srgbClr val="FF0000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algn="ctr"/>
              <a:r>
                <a:rPr lang="it-IT" altLang="it-IT" sz="1200"/>
                <a:t>Superficie specifica del cemento in polvere</a:t>
              </a:r>
            </a:p>
            <a:p>
              <a:pPr algn="ctr"/>
              <a:r>
                <a:rPr lang="it-IT" altLang="it-IT" sz="1200">
                  <a:solidFill>
                    <a:srgbClr val="FF0000"/>
                  </a:solidFill>
                </a:rPr>
                <a:t>300 m</a:t>
              </a:r>
              <a:r>
                <a:rPr lang="it-IT" altLang="it-IT" sz="1200" baseline="30000">
                  <a:solidFill>
                    <a:srgbClr val="FF0000"/>
                  </a:solidFill>
                </a:rPr>
                <a:t>2</a:t>
              </a:r>
              <a:r>
                <a:rPr lang="it-IT" altLang="it-IT" sz="1200">
                  <a:solidFill>
                    <a:srgbClr val="FF0000"/>
                  </a:solidFill>
                </a:rPr>
                <a:t>/kg</a:t>
              </a:r>
            </a:p>
          </p:txBody>
        </p:sp>
        <p:sp>
          <p:nvSpPr>
            <p:cNvPr id="4105" name="AutoShape 9"/>
            <p:cNvSpPr>
              <a:spLocks noChangeAspect="1"/>
            </p:cNvSpPr>
            <p:nvPr/>
          </p:nvSpPr>
          <p:spPr bwMode="auto">
            <a:xfrm>
              <a:off x="2659" y="3668"/>
              <a:ext cx="1291" cy="409"/>
            </a:xfrm>
            <a:prstGeom prst="borderCallout3">
              <a:avLst>
                <a:gd name="adj1" fmla="val 17602"/>
                <a:gd name="adj2" fmla="val 103718"/>
                <a:gd name="adj3" fmla="val 17602"/>
                <a:gd name="adj4" fmla="val 107435"/>
                <a:gd name="adj5" fmla="val -284106"/>
                <a:gd name="adj6" fmla="val 107435"/>
                <a:gd name="adj7" fmla="val -415403"/>
                <a:gd name="adj8" fmla="val 33074"/>
              </a:avLst>
            </a:prstGeom>
            <a:solidFill>
              <a:schemeClr val="bg1"/>
            </a:solidFill>
            <a:ln w="9525">
              <a:solidFill>
                <a:srgbClr val="FF0000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 algn="ctr"/>
              <a:r>
                <a:rPr lang="it-IT" altLang="it-IT" sz="1200"/>
                <a:t>Il Clinker deve essere raffreddato rapidamente al di sotto di 700°C</a:t>
              </a:r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6740" name="Picture 4" descr="ca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9929"/>
          <a:stretch>
            <a:fillRect/>
          </a:stretch>
        </p:blipFill>
        <p:spPr bwMode="auto">
          <a:xfrm>
            <a:off x="404813" y="827088"/>
            <a:ext cx="6048375" cy="25939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6741" name="Text Box 5"/>
          <p:cNvSpPr txBox="1">
            <a:spLocks noChangeArrowheads="1"/>
          </p:cNvSpPr>
          <p:nvPr/>
        </p:nvSpPr>
        <p:spPr bwMode="auto">
          <a:xfrm>
            <a:off x="549275" y="252413"/>
            <a:ext cx="5759450" cy="37465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it-IT" altLang="it-IT"/>
              <a:t>Forno rotativo per la produzione del Clinker di Portald</a:t>
            </a:r>
          </a:p>
        </p:txBody>
      </p:sp>
      <p:pic>
        <p:nvPicPr>
          <p:cNvPr id="116742" name="Picture 6" descr="cb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6308"/>
          <a:stretch>
            <a:fillRect/>
          </a:stretch>
        </p:blipFill>
        <p:spPr bwMode="auto">
          <a:xfrm>
            <a:off x="763588" y="4211638"/>
            <a:ext cx="5329237" cy="46847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6743" name="Text Box 7"/>
          <p:cNvSpPr txBox="1">
            <a:spLocks noChangeArrowheads="1"/>
          </p:cNvSpPr>
          <p:nvPr/>
        </p:nvSpPr>
        <p:spPr bwMode="auto">
          <a:xfrm>
            <a:off x="1268413" y="3708400"/>
            <a:ext cx="4321175" cy="376238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it-IT" altLang="it-IT"/>
              <a:t>Macinazione del cemento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2" name="Text Box 4"/>
          <p:cNvSpPr txBox="1">
            <a:spLocks noChangeArrowheads="1"/>
          </p:cNvSpPr>
          <p:nvPr/>
        </p:nvSpPr>
        <p:spPr bwMode="auto">
          <a:xfrm>
            <a:off x="1052513" y="323850"/>
            <a:ext cx="4608512" cy="376238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it-IT" altLang="it-IT"/>
              <a:t>Nomenclatura della chimica del cemento.</a:t>
            </a:r>
          </a:p>
        </p:txBody>
      </p:sp>
      <p:sp>
        <p:nvSpPr>
          <p:cNvPr id="53253" name="Text Box 5"/>
          <p:cNvSpPr txBox="1">
            <a:spLocks noChangeArrowheads="1"/>
          </p:cNvSpPr>
          <p:nvPr/>
        </p:nvSpPr>
        <p:spPr bwMode="auto">
          <a:xfrm>
            <a:off x="692150" y="1763713"/>
            <a:ext cx="5616575" cy="368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it-IT" altLang="it-IT"/>
          </a:p>
        </p:txBody>
      </p:sp>
      <p:grpSp>
        <p:nvGrpSpPr>
          <p:cNvPr id="53257" name="Group 9"/>
          <p:cNvGrpSpPr>
            <a:grpSpLocks/>
          </p:cNvGrpSpPr>
          <p:nvPr/>
        </p:nvGrpSpPr>
        <p:grpSpPr bwMode="auto">
          <a:xfrm>
            <a:off x="2852738" y="827088"/>
            <a:ext cx="1296987" cy="4081462"/>
            <a:chOff x="799" y="1111"/>
            <a:chExt cx="817" cy="2571"/>
          </a:xfrm>
        </p:grpSpPr>
        <p:sp>
          <p:nvSpPr>
            <p:cNvPr id="53254" name="Text Box 6"/>
            <p:cNvSpPr txBox="1">
              <a:spLocks noChangeArrowheads="1"/>
            </p:cNvSpPr>
            <p:nvPr/>
          </p:nvSpPr>
          <p:spPr bwMode="auto">
            <a:xfrm>
              <a:off x="799" y="1111"/>
              <a:ext cx="817" cy="257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it-IT" altLang="it-IT"/>
                <a:t>C = CaO</a:t>
              </a:r>
            </a:p>
            <a:p>
              <a:pPr>
                <a:spcBef>
                  <a:spcPct val="50000"/>
                </a:spcBef>
              </a:pPr>
              <a:r>
                <a:rPr lang="it-IT" altLang="it-IT"/>
                <a:t>S = SiO</a:t>
              </a:r>
              <a:r>
                <a:rPr lang="it-IT" altLang="it-IT" baseline="-25000"/>
                <a:t>2</a:t>
              </a:r>
            </a:p>
            <a:p>
              <a:pPr>
                <a:spcBef>
                  <a:spcPct val="50000"/>
                </a:spcBef>
              </a:pPr>
              <a:r>
                <a:rPr lang="it-IT" altLang="it-IT"/>
                <a:t>A = Al</a:t>
              </a:r>
              <a:r>
                <a:rPr lang="it-IT" altLang="it-IT" baseline="-25000"/>
                <a:t>2</a:t>
              </a:r>
              <a:r>
                <a:rPr lang="it-IT" altLang="it-IT"/>
                <a:t>O</a:t>
              </a:r>
              <a:r>
                <a:rPr lang="it-IT" altLang="it-IT" baseline="-25000"/>
                <a:t>3</a:t>
              </a:r>
            </a:p>
            <a:p>
              <a:pPr>
                <a:spcBef>
                  <a:spcPct val="50000"/>
                </a:spcBef>
              </a:pPr>
              <a:r>
                <a:rPr lang="it-IT" altLang="it-IT"/>
                <a:t>F = Fe</a:t>
              </a:r>
              <a:r>
                <a:rPr lang="it-IT" altLang="it-IT" baseline="-25000"/>
                <a:t>2</a:t>
              </a:r>
              <a:r>
                <a:rPr lang="it-IT" altLang="it-IT"/>
                <a:t>O</a:t>
              </a:r>
              <a:r>
                <a:rPr lang="it-IT" altLang="it-IT" baseline="-25000"/>
                <a:t>3</a:t>
              </a:r>
            </a:p>
            <a:p>
              <a:pPr>
                <a:spcBef>
                  <a:spcPct val="50000"/>
                </a:spcBef>
              </a:pPr>
              <a:r>
                <a:rPr lang="it-IT" altLang="it-IT"/>
                <a:t>H = H</a:t>
              </a:r>
              <a:r>
                <a:rPr lang="it-IT" altLang="it-IT" baseline="-25000"/>
                <a:t>2</a:t>
              </a:r>
              <a:r>
                <a:rPr lang="it-IT" altLang="it-IT"/>
                <a:t>O</a:t>
              </a:r>
            </a:p>
            <a:p>
              <a:pPr>
                <a:spcBef>
                  <a:spcPct val="50000"/>
                </a:spcBef>
              </a:pPr>
              <a:r>
                <a:rPr lang="it-IT" altLang="it-IT"/>
                <a:t>N = Na</a:t>
              </a:r>
              <a:r>
                <a:rPr lang="it-IT" altLang="it-IT" baseline="-25000"/>
                <a:t>2</a:t>
              </a:r>
              <a:r>
                <a:rPr lang="it-IT" altLang="it-IT"/>
                <a:t>O</a:t>
              </a:r>
            </a:p>
            <a:p>
              <a:pPr>
                <a:spcBef>
                  <a:spcPct val="50000"/>
                </a:spcBef>
              </a:pPr>
              <a:r>
                <a:rPr lang="it-IT" altLang="it-IT"/>
                <a:t>K = K</a:t>
              </a:r>
              <a:r>
                <a:rPr lang="it-IT" altLang="it-IT" baseline="-25000"/>
                <a:t>2</a:t>
              </a:r>
              <a:r>
                <a:rPr lang="it-IT" altLang="it-IT"/>
                <a:t>O</a:t>
              </a:r>
            </a:p>
            <a:p>
              <a:pPr>
                <a:spcBef>
                  <a:spcPct val="50000"/>
                </a:spcBef>
              </a:pPr>
              <a:r>
                <a:rPr lang="it-IT" altLang="it-IT"/>
                <a:t>C = CO</a:t>
              </a:r>
              <a:r>
                <a:rPr lang="it-IT" altLang="it-IT" baseline="-25000"/>
                <a:t>2</a:t>
              </a:r>
            </a:p>
            <a:p>
              <a:pPr>
                <a:spcBef>
                  <a:spcPct val="50000"/>
                </a:spcBef>
              </a:pPr>
              <a:r>
                <a:rPr lang="it-IT" altLang="it-IT"/>
                <a:t>S = SO</a:t>
              </a:r>
              <a:r>
                <a:rPr lang="it-IT" altLang="it-IT" baseline="-25000"/>
                <a:t>3</a:t>
              </a:r>
            </a:p>
            <a:p>
              <a:pPr>
                <a:spcBef>
                  <a:spcPct val="50000"/>
                </a:spcBef>
              </a:pPr>
              <a:r>
                <a:rPr lang="it-IT" altLang="it-IT"/>
                <a:t>M = MgO</a:t>
              </a:r>
            </a:p>
          </p:txBody>
        </p:sp>
        <p:sp>
          <p:nvSpPr>
            <p:cNvPr id="53255" name="Line 7"/>
            <p:cNvSpPr>
              <a:spLocks noChangeShapeType="1"/>
            </p:cNvSpPr>
            <p:nvPr/>
          </p:nvSpPr>
          <p:spPr bwMode="auto">
            <a:xfrm>
              <a:off x="861" y="2971"/>
              <a:ext cx="91" cy="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it-IT"/>
            </a:p>
          </p:txBody>
        </p:sp>
        <p:sp>
          <p:nvSpPr>
            <p:cNvPr id="53256" name="Line 8"/>
            <p:cNvSpPr>
              <a:spLocks noChangeShapeType="1"/>
            </p:cNvSpPr>
            <p:nvPr/>
          </p:nvSpPr>
          <p:spPr bwMode="auto">
            <a:xfrm>
              <a:off x="853" y="3222"/>
              <a:ext cx="91" cy="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it-IT"/>
            </a:p>
          </p:txBody>
        </p:sp>
      </p:grpSp>
      <p:pic>
        <p:nvPicPr>
          <p:cNvPr id="53258" name="Picture 10" descr="PICT0001"/>
          <p:cNvPicPr>
            <a:picLocks noChangeAspect="1" noChangeArrowheads="1"/>
          </p:cNvPicPr>
          <p:nvPr/>
        </p:nvPicPr>
        <p:blipFill>
          <a:blip r:embed="rId3" cstate="print">
            <a:lum bright="24000" contrast="12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999" t="21870" r="6645" b="22310"/>
          <a:stretch>
            <a:fillRect/>
          </a:stretch>
        </p:blipFill>
        <p:spPr bwMode="auto">
          <a:xfrm>
            <a:off x="620713" y="5588000"/>
            <a:ext cx="5832475" cy="24399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3259" name="Oval 11"/>
          <p:cNvSpPr>
            <a:spLocks noChangeArrowheads="1"/>
          </p:cNvSpPr>
          <p:nvPr/>
        </p:nvSpPr>
        <p:spPr bwMode="auto">
          <a:xfrm>
            <a:off x="5734050" y="6157913"/>
            <a:ext cx="647700" cy="1654175"/>
          </a:xfrm>
          <a:prstGeom prst="ellipse">
            <a:avLst/>
          </a:prstGeom>
          <a:noFill/>
          <a:ln w="28575">
            <a:solidFill>
              <a:srgbClr val="FF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it-IT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8788" name="Text Box 4"/>
          <p:cNvSpPr txBox="1">
            <a:spLocks noChangeArrowheads="1"/>
          </p:cNvSpPr>
          <p:nvPr/>
        </p:nvSpPr>
        <p:spPr bwMode="auto">
          <a:xfrm>
            <a:off x="223838" y="755650"/>
            <a:ext cx="6408737" cy="2049463"/>
          </a:xfrm>
          <a:prstGeom prst="rect">
            <a:avLst/>
          </a:prstGeom>
          <a:solidFill>
            <a:srgbClr val="C5F822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it-IT" altLang="it-IT" sz="1600"/>
              <a:t>Miscele eutettiche (eutettico:  “che fonde bene”)</a:t>
            </a:r>
          </a:p>
          <a:p>
            <a:pPr>
              <a:spcBef>
                <a:spcPct val="50000"/>
              </a:spcBef>
            </a:pPr>
            <a:r>
              <a:rPr lang="it-IT" altLang="it-IT" sz="1600"/>
              <a:t>Sono miscele a due o più componenti che fondono ad una temperatura minore di quelle dei singoli componenti puri.</a:t>
            </a:r>
          </a:p>
          <a:p>
            <a:pPr>
              <a:spcBef>
                <a:spcPct val="50000"/>
              </a:spcBef>
            </a:pPr>
            <a:r>
              <a:rPr lang="it-IT" altLang="it-IT" sz="1600">
                <a:latin typeface="Courier New" panose="02070309020205020404" pitchFamily="49" charset="0"/>
              </a:rPr>
              <a:t>Esempio: sistema piombo (Pb) – stagno (Sn)</a:t>
            </a:r>
          </a:p>
          <a:p>
            <a:pPr>
              <a:spcBef>
                <a:spcPct val="50000"/>
              </a:spcBef>
            </a:pPr>
            <a:r>
              <a:rPr lang="it-IT" altLang="it-IT" sz="1600">
                <a:latin typeface="Courier New" panose="02070309020205020404" pitchFamily="49" charset="0"/>
              </a:rPr>
              <a:t>Tf (Pb) = 327°C e Tf (Sn) = 232°C</a:t>
            </a:r>
          </a:p>
          <a:p>
            <a:pPr>
              <a:spcBef>
                <a:spcPct val="50000"/>
              </a:spcBef>
            </a:pPr>
            <a:r>
              <a:rPr lang="it-IT" altLang="it-IT" sz="1600">
                <a:solidFill>
                  <a:srgbClr val="6127F3"/>
                </a:solidFill>
                <a:latin typeface="Courier New" panose="02070309020205020404" pitchFamily="49" charset="0"/>
              </a:rPr>
              <a:t>La lega Pb – Sn, al 62% di Sn, fonde a 183°C</a:t>
            </a:r>
          </a:p>
        </p:txBody>
      </p:sp>
      <p:sp>
        <p:nvSpPr>
          <p:cNvPr id="118790" name="Text Box 6"/>
          <p:cNvSpPr txBox="1">
            <a:spLocks noChangeArrowheads="1"/>
          </p:cNvSpPr>
          <p:nvPr/>
        </p:nvSpPr>
        <p:spPr bwMode="auto">
          <a:xfrm>
            <a:off x="260350" y="3563938"/>
            <a:ext cx="6337300" cy="43719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  <a:buFontTx/>
              <a:buChar char="•"/>
            </a:pPr>
            <a:r>
              <a:rPr lang="it-IT" altLang="it-IT" sz="1600"/>
              <a:t>La velocità delle reazioni chimiche è tanto maggiore quanto maggiore è il grado di contatto fra i reagenti</a:t>
            </a:r>
          </a:p>
          <a:p>
            <a:pPr lvl="1">
              <a:spcBef>
                <a:spcPct val="50000"/>
              </a:spcBef>
              <a:buFont typeface="Wingdings" panose="05000000000000000000" pitchFamily="2" charset="2"/>
              <a:buChar char="Ø"/>
            </a:pPr>
            <a:r>
              <a:rPr lang="it-IT" altLang="it-IT" sz="1600"/>
              <a:t>Le reazioni in fase omogenea (es: fra gas, fra liquidi miscibili) sono molto veloci</a:t>
            </a:r>
          </a:p>
          <a:p>
            <a:pPr lvl="1">
              <a:spcBef>
                <a:spcPct val="50000"/>
              </a:spcBef>
              <a:buFont typeface="Wingdings" panose="05000000000000000000" pitchFamily="2" charset="2"/>
              <a:buChar char="Ø"/>
            </a:pPr>
            <a:r>
              <a:rPr lang="it-IT" altLang="it-IT" sz="1600"/>
              <a:t>Le reazioni eterogenee (es; fra solidi, fra gas e solidi, fra liquidi e solidi) sono più lente perché avvengono solo all’interfaccia</a:t>
            </a:r>
          </a:p>
          <a:p>
            <a:pPr lvl="1">
              <a:spcBef>
                <a:spcPct val="50000"/>
              </a:spcBef>
              <a:buFont typeface="Wingdings" panose="05000000000000000000" pitchFamily="2" charset="2"/>
              <a:buChar char="Ø"/>
            </a:pPr>
            <a:r>
              <a:rPr lang="it-IT" altLang="it-IT" sz="1600"/>
              <a:t>Le reazioni eterogenee fra i solidi possono essere velocizzate aumentando la superficie di contatto fra le fasi:</a:t>
            </a:r>
          </a:p>
          <a:p>
            <a:pPr lvl="2">
              <a:spcBef>
                <a:spcPct val="50000"/>
              </a:spcBef>
              <a:buFont typeface="Wingdings" panose="05000000000000000000" pitchFamily="2" charset="2"/>
              <a:buChar char="ü"/>
            </a:pPr>
            <a:r>
              <a:rPr lang="it-IT" altLang="it-IT" sz="1600"/>
              <a:t>riducendo i solidi in forma di polveri sottili, miscelandole accuratamente, e trattando il miscuglio a temperatura elevata</a:t>
            </a:r>
          </a:p>
          <a:p>
            <a:pPr lvl="2">
              <a:spcBef>
                <a:spcPct val="50000"/>
              </a:spcBef>
              <a:buFont typeface="Wingdings" panose="05000000000000000000" pitchFamily="2" charset="2"/>
              <a:buChar char="ü"/>
            </a:pPr>
            <a:r>
              <a:rPr lang="it-IT" altLang="it-IT" sz="1600"/>
              <a:t>sciogliendo i solidi in un solvente comune, in modo che si abbia contatto diretto a livello molecolare, atomico, ionico.</a:t>
            </a:r>
          </a:p>
        </p:txBody>
      </p:sp>
      <p:sp>
        <p:nvSpPr>
          <p:cNvPr id="118791" name="Text Box 7"/>
          <p:cNvSpPr txBox="1">
            <a:spLocks noChangeArrowheads="1"/>
          </p:cNvSpPr>
          <p:nvPr/>
        </p:nvSpPr>
        <p:spPr bwMode="auto">
          <a:xfrm>
            <a:off x="2024063" y="179388"/>
            <a:ext cx="2808287" cy="377825"/>
          </a:xfrm>
          <a:prstGeom prst="rect">
            <a:avLst/>
          </a:prstGeom>
          <a:solidFill>
            <a:srgbClr val="FFFF00"/>
          </a:solidFill>
          <a:ln w="9525">
            <a:solidFill>
              <a:srgbClr val="FFFF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it-IT" altLang="it-IT"/>
              <a:t>Concetti introduttivi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0836" name="Freeform 4"/>
          <p:cNvSpPr>
            <a:spLocks/>
          </p:cNvSpPr>
          <p:nvPr/>
        </p:nvSpPr>
        <p:spPr bwMode="auto">
          <a:xfrm>
            <a:off x="763588" y="1979613"/>
            <a:ext cx="647700" cy="1441450"/>
          </a:xfrm>
          <a:custGeom>
            <a:avLst/>
            <a:gdLst>
              <a:gd name="T0" fmla="*/ 0 w 408"/>
              <a:gd name="T1" fmla="*/ 0 h 908"/>
              <a:gd name="T2" fmla="*/ 408 w 408"/>
              <a:gd name="T3" fmla="*/ 227 h 908"/>
              <a:gd name="T4" fmla="*/ 408 w 408"/>
              <a:gd name="T5" fmla="*/ 635 h 908"/>
              <a:gd name="T6" fmla="*/ 45 w 408"/>
              <a:gd name="T7" fmla="*/ 908 h 90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408" h="908">
                <a:moveTo>
                  <a:pt x="0" y="0"/>
                </a:moveTo>
                <a:lnTo>
                  <a:pt x="408" y="227"/>
                </a:lnTo>
                <a:lnTo>
                  <a:pt x="408" y="635"/>
                </a:lnTo>
                <a:lnTo>
                  <a:pt x="45" y="908"/>
                </a:lnTo>
              </a:path>
            </a:pathLst>
          </a:custGeom>
          <a:solidFill>
            <a:srgbClr val="FFFF00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it-IT"/>
          </a:p>
        </p:txBody>
      </p:sp>
      <p:sp>
        <p:nvSpPr>
          <p:cNvPr id="120837" name="Freeform 5"/>
          <p:cNvSpPr>
            <a:spLocks/>
          </p:cNvSpPr>
          <p:nvPr/>
        </p:nvSpPr>
        <p:spPr bwMode="auto">
          <a:xfrm flipH="1">
            <a:off x="1411288" y="1979613"/>
            <a:ext cx="647700" cy="1441450"/>
          </a:xfrm>
          <a:custGeom>
            <a:avLst/>
            <a:gdLst>
              <a:gd name="T0" fmla="*/ 0 w 408"/>
              <a:gd name="T1" fmla="*/ 0 h 908"/>
              <a:gd name="T2" fmla="*/ 408 w 408"/>
              <a:gd name="T3" fmla="*/ 227 h 908"/>
              <a:gd name="T4" fmla="*/ 408 w 408"/>
              <a:gd name="T5" fmla="*/ 635 h 908"/>
              <a:gd name="T6" fmla="*/ 45 w 408"/>
              <a:gd name="T7" fmla="*/ 908 h 90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408" h="908">
                <a:moveTo>
                  <a:pt x="0" y="0"/>
                </a:moveTo>
                <a:lnTo>
                  <a:pt x="408" y="227"/>
                </a:lnTo>
                <a:lnTo>
                  <a:pt x="408" y="635"/>
                </a:lnTo>
                <a:lnTo>
                  <a:pt x="45" y="908"/>
                </a:lnTo>
              </a:path>
            </a:pathLst>
          </a:custGeom>
          <a:solidFill>
            <a:srgbClr val="32FE1C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it-IT"/>
          </a:p>
        </p:txBody>
      </p:sp>
      <p:sp>
        <p:nvSpPr>
          <p:cNvPr id="120838" name="Text Box 6"/>
          <p:cNvSpPr txBox="1">
            <a:spLocks noChangeArrowheads="1"/>
          </p:cNvSpPr>
          <p:nvPr/>
        </p:nvSpPr>
        <p:spPr bwMode="auto">
          <a:xfrm>
            <a:off x="908050" y="2484438"/>
            <a:ext cx="358775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it-IT" altLang="it-IT"/>
              <a:t>A</a:t>
            </a:r>
          </a:p>
        </p:txBody>
      </p:sp>
      <p:sp>
        <p:nvSpPr>
          <p:cNvPr id="120839" name="Text Box 7"/>
          <p:cNvSpPr txBox="1">
            <a:spLocks noChangeArrowheads="1"/>
          </p:cNvSpPr>
          <p:nvPr/>
        </p:nvSpPr>
        <p:spPr bwMode="auto">
          <a:xfrm>
            <a:off x="1628775" y="2484438"/>
            <a:ext cx="358775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it-IT" altLang="it-IT"/>
              <a:t>B</a:t>
            </a:r>
          </a:p>
        </p:txBody>
      </p:sp>
      <p:sp>
        <p:nvSpPr>
          <p:cNvPr id="120840" name="Text Box 8"/>
          <p:cNvSpPr txBox="1">
            <a:spLocks noChangeArrowheads="1"/>
          </p:cNvSpPr>
          <p:nvPr/>
        </p:nvSpPr>
        <p:spPr bwMode="auto">
          <a:xfrm>
            <a:off x="441325" y="468313"/>
            <a:ext cx="5975350" cy="11890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it-IT" altLang="it-IT" sz="1200">
              <a:latin typeface="Courier New" panose="02070309020205020404" pitchFamily="49" charset="0"/>
            </a:endParaRPr>
          </a:p>
          <a:p>
            <a:pPr>
              <a:spcBef>
                <a:spcPct val="50000"/>
              </a:spcBef>
            </a:pPr>
            <a:r>
              <a:rPr lang="it-IT" altLang="it-IT" sz="1200">
                <a:solidFill>
                  <a:srgbClr val="FF3300"/>
                </a:solidFill>
                <a:latin typeface="Courier New" panose="02070309020205020404" pitchFamily="49" charset="0"/>
              </a:rPr>
              <a:t>Reazione in fase solida</a:t>
            </a:r>
          </a:p>
          <a:p>
            <a:pPr>
              <a:spcBef>
                <a:spcPct val="50000"/>
              </a:spcBef>
            </a:pPr>
            <a:r>
              <a:rPr lang="it-IT" altLang="it-IT" sz="1200">
                <a:latin typeface="Courier New" panose="02070309020205020404" pitchFamily="49" charset="0"/>
              </a:rPr>
              <a:t>La reazione A(sol) + B(sol)</a:t>
            </a:r>
            <a:r>
              <a:rPr lang="it-IT" altLang="it-IT" sz="1200">
                <a:latin typeface="Courier New" panose="02070309020205020404" pitchFamily="49" charset="0"/>
                <a:cs typeface="Courier New" panose="02070309020205020404" pitchFamily="49" charset="0"/>
              </a:rPr>
              <a:t>→ AB(sol)in fase eterogenea può avvenire solo nei punti di contatto ed è rallentata dalla formazione del prodotto che isola i reagenti.</a:t>
            </a:r>
          </a:p>
        </p:txBody>
      </p:sp>
      <p:sp>
        <p:nvSpPr>
          <p:cNvPr id="120845" name="Freeform 13"/>
          <p:cNvSpPr>
            <a:spLocks/>
          </p:cNvSpPr>
          <p:nvPr/>
        </p:nvSpPr>
        <p:spPr bwMode="auto">
          <a:xfrm>
            <a:off x="4510088" y="1909763"/>
            <a:ext cx="647700" cy="1441450"/>
          </a:xfrm>
          <a:custGeom>
            <a:avLst/>
            <a:gdLst>
              <a:gd name="T0" fmla="*/ 0 w 408"/>
              <a:gd name="T1" fmla="*/ 0 h 908"/>
              <a:gd name="T2" fmla="*/ 408 w 408"/>
              <a:gd name="T3" fmla="*/ 227 h 908"/>
              <a:gd name="T4" fmla="*/ 408 w 408"/>
              <a:gd name="T5" fmla="*/ 635 h 908"/>
              <a:gd name="T6" fmla="*/ 45 w 408"/>
              <a:gd name="T7" fmla="*/ 908 h 90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408" h="908">
                <a:moveTo>
                  <a:pt x="0" y="0"/>
                </a:moveTo>
                <a:lnTo>
                  <a:pt x="408" y="227"/>
                </a:lnTo>
                <a:lnTo>
                  <a:pt x="408" y="635"/>
                </a:lnTo>
                <a:lnTo>
                  <a:pt x="45" y="908"/>
                </a:lnTo>
              </a:path>
            </a:pathLst>
          </a:custGeom>
          <a:solidFill>
            <a:srgbClr val="FFFF00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it-IT"/>
          </a:p>
        </p:txBody>
      </p:sp>
      <p:sp>
        <p:nvSpPr>
          <p:cNvPr id="120846" name="Freeform 14"/>
          <p:cNvSpPr>
            <a:spLocks/>
          </p:cNvSpPr>
          <p:nvPr/>
        </p:nvSpPr>
        <p:spPr bwMode="auto">
          <a:xfrm flipH="1">
            <a:off x="5157788" y="1909763"/>
            <a:ext cx="647700" cy="1441450"/>
          </a:xfrm>
          <a:custGeom>
            <a:avLst/>
            <a:gdLst>
              <a:gd name="T0" fmla="*/ 0 w 408"/>
              <a:gd name="T1" fmla="*/ 0 h 908"/>
              <a:gd name="T2" fmla="*/ 408 w 408"/>
              <a:gd name="T3" fmla="*/ 227 h 908"/>
              <a:gd name="T4" fmla="*/ 408 w 408"/>
              <a:gd name="T5" fmla="*/ 635 h 908"/>
              <a:gd name="T6" fmla="*/ 45 w 408"/>
              <a:gd name="T7" fmla="*/ 908 h 90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408" h="908">
                <a:moveTo>
                  <a:pt x="0" y="0"/>
                </a:moveTo>
                <a:lnTo>
                  <a:pt x="408" y="227"/>
                </a:lnTo>
                <a:lnTo>
                  <a:pt x="408" y="635"/>
                </a:lnTo>
                <a:lnTo>
                  <a:pt x="45" y="908"/>
                </a:lnTo>
              </a:path>
            </a:pathLst>
          </a:custGeom>
          <a:solidFill>
            <a:srgbClr val="32FE1C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it-IT"/>
          </a:p>
        </p:txBody>
      </p:sp>
      <p:sp>
        <p:nvSpPr>
          <p:cNvPr id="120847" name="Text Box 15"/>
          <p:cNvSpPr txBox="1">
            <a:spLocks noChangeArrowheads="1"/>
          </p:cNvSpPr>
          <p:nvPr/>
        </p:nvSpPr>
        <p:spPr bwMode="auto">
          <a:xfrm>
            <a:off x="4511675" y="2413000"/>
            <a:ext cx="358775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it-IT" altLang="it-IT"/>
              <a:t>A</a:t>
            </a:r>
          </a:p>
        </p:txBody>
      </p:sp>
      <p:sp>
        <p:nvSpPr>
          <p:cNvPr id="120848" name="Text Box 16"/>
          <p:cNvSpPr txBox="1">
            <a:spLocks noChangeArrowheads="1"/>
          </p:cNvSpPr>
          <p:nvPr/>
        </p:nvSpPr>
        <p:spPr bwMode="auto">
          <a:xfrm>
            <a:off x="5518150" y="2484438"/>
            <a:ext cx="358775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it-IT" altLang="it-IT"/>
              <a:t>B</a:t>
            </a:r>
          </a:p>
        </p:txBody>
      </p:sp>
      <p:grpSp>
        <p:nvGrpSpPr>
          <p:cNvPr id="120849" name="Group 17"/>
          <p:cNvGrpSpPr>
            <a:grpSpLocks/>
          </p:cNvGrpSpPr>
          <p:nvPr/>
        </p:nvGrpSpPr>
        <p:grpSpPr bwMode="auto">
          <a:xfrm>
            <a:off x="4870450" y="2125663"/>
            <a:ext cx="574675" cy="1009650"/>
            <a:chOff x="618" y="4513"/>
            <a:chExt cx="362" cy="635"/>
          </a:xfrm>
        </p:grpSpPr>
        <p:sp>
          <p:nvSpPr>
            <p:cNvPr id="120850" name="Freeform 18"/>
            <p:cNvSpPr>
              <a:spLocks/>
            </p:cNvSpPr>
            <p:nvPr/>
          </p:nvSpPr>
          <p:spPr bwMode="auto">
            <a:xfrm>
              <a:off x="618" y="4513"/>
              <a:ext cx="181" cy="635"/>
            </a:xfrm>
            <a:custGeom>
              <a:avLst/>
              <a:gdLst>
                <a:gd name="T0" fmla="*/ 181 w 181"/>
                <a:gd name="T1" fmla="*/ 91 h 635"/>
                <a:gd name="T2" fmla="*/ 0 w 181"/>
                <a:gd name="T3" fmla="*/ 0 h 635"/>
                <a:gd name="T4" fmla="*/ 0 w 181"/>
                <a:gd name="T5" fmla="*/ 635 h 635"/>
                <a:gd name="T6" fmla="*/ 181 w 181"/>
                <a:gd name="T7" fmla="*/ 499 h 635"/>
                <a:gd name="T8" fmla="*/ 181 w 181"/>
                <a:gd name="T9" fmla="*/ 91 h 6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81" h="635">
                  <a:moveTo>
                    <a:pt x="181" y="91"/>
                  </a:moveTo>
                  <a:lnTo>
                    <a:pt x="0" y="0"/>
                  </a:lnTo>
                  <a:lnTo>
                    <a:pt x="0" y="635"/>
                  </a:lnTo>
                  <a:lnTo>
                    <a:pt x="181" y="499"/>
                  </a:lnTo>
                  <a:lnTo>
                    <a:pt x="181" y="91"/>
                  </a:lnTo>
                  <a:close/>
                </a:path>
              </a:pathLst>
            </a:custGeom>
            <a:solidFill>
              <a:schemeClr val="accent1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it-IT"/>
            </a:p>
          </p:txBody>
        </p:sp>
        <p:sp>
          <p:nvSpPr>
            <p:cNvPr id="120851" name="Freeform 19"/>
            <p:cNvSpPr>
              <a:spLocks/>
            </p:cNvSpPr>
            <p:nvPr/>
          </p:nvSpPr>
          <p:spPr bwMode="auto">
            <a:xfrm flipH="1">
              <a:off x="799" y="4513"/>
              <a:ext cx="181" cy="635"/>
            </a:xfrm>
            <a:custGeom>
              <a:avLst/>
              <a:gdLst>
                <a:gd name="T0" fmla="*/ 181 w 181"/>
                <a:gd name="T1" fmla="*/ 91 h 635"/>
                <a:gd name="T2" fmla="*/ 0 w 181"/>
                <a:gd name="T3" fmla="*/ 0 h 635"/>
                <a:gd name="T4" fmla="*/ 0 w 181"/>
                <a:gd name="T5" fmla="*/ 635 h 635"/>
                <a:gd name="T6" fmla="*/ 181 w 181"/>
                <a:gd name="T7" fmla="*/ 499 h 635"/>
                <a:gd name="T8" fmla="*/ 181 w 181"/>
                <a:gd name="T9" fmla="*/ 91 h 6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81" h="635">
                  <a:moveTo>
                    <a:pt x="181" y="91"/>
                  </a:moveTo>
                  <a:lnTo>
                    <a:pt x="0" y="0"/>
                  </a:lnTo>
                  <a:lnTo>
                    <a:pt x="0" y="635"/>
                  </a:lnTo>
                  <a:lnTo>
                    <a:pt x="181" y="499"/>
                  </a:lnTo>
                  <a:lnTo>
                    <a:pt x="181" y="91"/>
                  </a:lnTo>
                  <a:close/>
                </a:path>
              </a:pathLst>
            </a:custGeom>
            <a:solidFill>
              <a:schemeClr val="accent1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it-IT"/>
            </a:p>
          </p:txBody>
        </p:sp>
      </p:grpSp>
      <p:sp>
        <p:nvSpPr>
          <p:cNvPr id="120852" name="AutoShape 20"/>
          <p:cNvSpPr>
            <a:spLocks noChangeArrowheads="1"/>
          </p:cNvSpPr>
          <p:nvPr/>
        </p:nvSpPr>
        <p:spPr bwMode="auto">
          <a:xfrm>
            <a:off x="2781300" y="2628900"/>
            <a:ext cx="1079500" cy="215900"/>
          </a:xfrm>
          <a:prstGeom prst="rightArrow">
            <a:avLst>
              <a:gd name="adj1" fmla="val 50000"/>
              <a:gd name="adj2" fmla="val 125000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it-IT"/>
          </a:p>
        </p:txBody>
      </p:sp>
      <p:sp>
        <p:nvSpPr>
          <p:cNvPr id="120853" name="Text Box 21"/>
          <p:cNvSpPr txBox="1">
            <a:spLocks noChangeArrowheads="1"/>
          </p:cNvSpPr>
          <p:nvPr/>
        </p:nvSpPr>
        <p:spPr bwMode="auto">
          <a:xfrm>
            <a:off x="4868863" y="2628900"/>
            <a:ext cx="504825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it-IT" altLang="it-IT"/>
              <a:t>AB</a:t>
            </a:r>
          </a:p>
        </p:txBody>
      </p:sp>
      <p:sp>
        <p:nvSpPr>
          <p:cNvPr id="120854" name="Text Box 22"/>
          <p:cNvSpPr txBox="1">
            <a:spLocks noChangeArrowheads="1"/>
          </p:cNvSpPr>
          <p:nvPr/>
        </p:nvSpPr>
        <p:spPr bwMode="auto">
          <a:xfrm>
            <a:off x="333375" y="3605213"/>
            <a:ext cx="6191250" cy="6381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it-IT" altLang="it-IT" sz="1200">
                <a:latin typeface="Courier New" panose="02070309020205020404" pitchFamily="49" charset="0"/>
              </a:rPr>
              <a:t>La reazione può continuare solo se, ad elevata temperatura, i componenti A e B diffondono attraverso lo strato del prodotto e il prodotto AB diffonde, a sua volta, in senso inverso</a:t>
            </a:r>
            <a:r>
              <a:rPr lang="it-IT" altLang="it-IT" sz="1200">
                <a:latin typeface="Courier New" panose="02070309020205020404" pitchFamily="49" charset="0"/>
                <a:cs typeface="Courier New" panose="02070309020205020404" pitchFamily="49" charset="0"/>
              </a:rPr>
              <a:t>.</a:t>
            </a:r>
          </a:p>
        </p:txBody>
      </p:sp>
      <p:sp>
        <p:nvSpPr>
          <p:cNvPr id="120855" name="Line 23"/>
          <p:cNvSpPr>
            <a:spLocks noChangeShapeType="1"/>
          </p:cNvSpPr>
          <p:nvPr/>
        </p:nvSpPr>
        <p:spPr bwMode="auto">
          <a:xfrm>
            <a:off x="4724400" y="2557463"/>
            <a:ext cx="360363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it-IT"/>
          </a:p>
        </p:txBody>
      </p:sp>
      <p:sp>
        <p:nvSpPr>
          <p:cNvPr id="120856" name="Line 24"/>
          <p:cNvSpPr>
            <a:spLocks noChangeShapeType="1"/>
          </p:cNvSpPr>
          <p:nvPr/>
        </p:nvSpPr>
        <p:spPr bwMode="auto">
          <a:xfrm flipH="1">
            <a:off x="5157788" y="2557463"/>
            <a:ext cx="4318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it-IT"/>
          </a:p>
        </p:txBody>
      </p:sp>
      <p:sp>
        <p:nvSpPr>
          <p:cNvPr id="120857" name="Line 25"/>
          <p:cNvSpPr>
            <a:spLocks noChangeShapeType="1"/>
          </p:cNvSpPr>
          <p:nvPr/>
        </p:nvSpPr>
        <p:spPr bwMode="auto">
          <a:xfrm>
            <a:off x="5300663" y="2844800"/>
            <a:ext cx="360362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it-IT"/>
          </a:p>
        </p:txBody>
      </p:sp>
      <p:sp>
        <p:nvSpPr>
          <p:cNvPr id="120858" name="Line 26"/>
          <p:cNvSpPr>
            <a:spLocks noChangeShapeType="1"/>
          </p:cNvSpPr>
          <p:nvPr/>
        </p:nvSpPr>
        <p:spPr bwMode="auto">
          <a:xfrm flipH="1">
            <a:off x="4581525" y="2844800"/>
            <a:ext cx="360363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it-IT"/>
          </a:p>
        </p:txBody>
      </p:sp>
      <p:sp>
        <p:nvSpPr>
          <p:cNvPr id="120865" name="Text Box 33"/>
          <p:cNvSpPr txBox="1">
            <a:spLocks noChangeArrowheads="1"/>
          </p:cNvSpPr>
          <p:nvPr/>
        </p:nvSpPr>
        <p:spPr bwMode="auto">
          <a:xfrm>
            <a:off x="908050" y="4572000"/>
            <a:ext cx="4932363" cy="5508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it-IT" altLang="it-IT" sz="1200">
              <a:latin typeface="Courier New" panose="02070309020205020404" pitchFamily="49" charset="0"/>
            </a:endParaRPr>
          </a:p>
          <a:p>
            <a:pPr>
              <a:spcBef>
                <a:spcPct val="50000"/>
              </a:spcBef>
            </a:pPr>
            <a:r>
              <a:rPr lang="it-IT" altLang="it-IT" sz="1200">
                <a:solidFill>
                  <a:srgbClr val="FF3300"/>
                </a:solidFill>
                <a:latin typeface="Courier New" panose="02070309020205020404" pitchFamily="49" charset="0"/>
              </a:rPr>
              <a:t>Reazione in fase liquida (fase fusa intergranulare)</a:t>
            </a:r>
          </a:p>
        </p:txBody>
      </p:sp>
      <p:sp>
        <p:nvSpPr>
          <p:cNvPr id="120875" name="Text Box 43"/>
          <p:cNvSpPr txBox="1">
            <a:spLocks noChangeArrowheads="1"/>
          </p:cNvSpPr>
          <p:nvPr/>
        </p:nvSpPr>
        <p:spPr bwMode="auto">
          <a:xfrm>
            <a:off x="476250" y="8069263"/>
            <a:ext cx="6191250" cy="8207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it-IT" altLang="it-IT" sz="1200">
                <a:latin typeface="Courier New" panose="02070309020205020404" pitchFamily="49" charset="0"/>
              </a:rPr>
              <a:t>I reagenti A e B si sciolgono nella fase fusa, reagiscono a livello atomico e il prodotto che si forma precipita in fase solida, essendo la fase termodinamicamente più stabile e quindi meno solubile rispetto ai reagenti.</a:t>
            </a:r>
            <a:endParaRPr lang="it-IT" altLang="it-IT" sz="1200">
              <a:latin typeface="Courier New" panose="02070309020205020404" pitchFamily="49" charset="0"/>
              <a:cs typeface="Courier New" panose="02070309020205020404" pitchFamily="49" charset="0"/>
            </a:endParaRPr>
          </a:p>
        </p:txBody>
      </p:sp>
      <p:grpSp>
        <p:nvGrpSpPr>
          <p:cNvPr id="120895" name="Group 63"/>
          <p:cNvGrpSpPr>
            <a:grpSpLocks/>
          </p:cNvGrpSpPr>
          <p:nvPr/>
        </p:nvGrpSpPr>
        <p:grpSpPr bwMode="auto">
          <a:xfrm>
            <a:off x="1628775" y="5580063"/>
            <a:ext cx="4249738" cy="2305050"/>
            <a:chOff x="1020" y="391"/>
            <a:chExt cx="2677" cy="1452"/>
          </a:xfrm>
        </p:grpSpPr>
        <p:grpSp>
          <p:nvGrpSpPr>
            <p:cNvPr id="120896" name="Group 64"/>
            <p:cNvGrpSpPr>
              <a:grpSpLocks/>
            </p:cNvGrpSpPr>
            <p:nvPr/>
          </p:nvGrpSpPr>
          <p:grpSpPr bwMode="auto">
            <a:xfrm>
              <a:off x="1020" y="391"/>
              <a:ext cx="1860" cy="1361"/>
              <a:chOff x="1020" y="391"/>
              <a:chExt cx="1860" cy="1361"/>
            </a:xfrm>
          </p:grpSpPr>
          <p:sp>
            <p:nvSpPr>
              <p:cNvPr id="120897" name="Rectangle 65"/>
              <p:cNvSpPr>
                <a:spLocks noChangeArrowheads="1"/>
              </p:cNvSpPr>
              <p:nvPr/>
            </p:nvSpPr>
            <p:spPr bwMode="auto">
              <a:xfrm>
                <a:off x="1020" y="391"/>
                <a:ext cx="1860" cy="1361"/>
              </a:xfrm>
              <a:prstGeom prst="rect">
                <a:avLst/>
              </a:prstGeom>
              <a:solidFill>
                <a:srgbClr val="FF3300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it-IT"/>
              </a:p>
            </p:txBody>
          </p:sp>
          <p:sp>
            <p:nvSpPr>
              <p:cNvPr id="120898" name="AutoShape 66"/>
              <p:cNvSpPr>
                <a:spLocks noChangeArrowheads="1"/>
              </p:cNvSpPr>
              <p:nvPr/>
            </p:nvSpPr>
            <p:spPr bwMode="auto">
              <a:xfrm rot="16200000">
                <a:off x="612" y="799"/>
                <a:ext cx="1361" cy="545"/>
              </a:xfrm>
              <a:custGeom>
                <a:avLst/>
                <a:gdLst>
                  <a:gd name="G0" fmla="+- 5400 0 0"/>
                  <a:gd name="G1" fmla="+- 21600 0 5400"/>
                  <a:gd name="G2" fmla="*/ 5400 1 2"/>
                  <a:gd name="G3" fmla="+- 21600 0 G2"/>
                  <a:gd name="G4" fmla="+/ 5400 21600 2"/>
                  <a:gd name="G5" fmla="+/ G1 0 2"/>
                  <a:gd name="G6" fmla="*/ 21600 21600 5400"/>
                  <a:gd name="G7" fmla="*/ G6 1 2"/>
                  <a:gd name="G8" fmla="+- 21600 0 G7"/>
                  <a:gd name="G9" fmla="*/ 21600 1 2"/>
                  <a:gd name="G10" fmla="+- 5400 0 G9"/>
                  <a:gd name="G11" fmla="?: G10 G8 0"/>
                  <a:gd name="G12" fmla="?: G10 G7 21600"/>
                  <a:gd name="T0" fmla="*/ 18900 w 21600"/>
                  <a:gd name="T1" fmla="*/ 10800 h 21600"/>
                  <a:gd name="T2" fmla="*/ 10800 w 21600"/>
                  <a:gd name="T3" fmla="*/ 21600 h 21600"/>
                  <a:gd name="T4" fmla="*/ 2700 w 21600"/>
                  <a:gd name="T5" fmla="*/ 10800 h 21600"/>
                  <a:gd name="T6" fmla="*/ 10800 w 21600"/>
                  <a:gd name="T7" fmla="*/ 0 h 21600"/>
                  <a:gd name="T8" fmla="*/ 4500 w 21600"/>
                  <a:gd name="T9" fmla="*/ 4500 h 21600"/>
                  <a:gd name="T10" fmla="*/ 17100 w 21600"/>
                  <a:gd name="T11" fmla="*/ 171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T8" t="T9" r="T10" b="T11"/>
                <a:pathLst>
                  <a:path w="21600" h="21600">
                    <a:moveTo>
                      <a:pt x="0" y="0"/>
                    </a:moveTo>
                    <a:lnTo>
                      <a:pt x="5400" y="21600"/>
                    </a:lnTo>
                    <a:lnTo>
                      <a:pt x="16200" y="21600"/>
                    </a:lnTo>
                    <a:lnTo>
                      <a:pt x="21600" y="0"/>
                    </a:lnTo>
                    <a:close/>
                  </a:path>
                </a:pathLst>
              </a:custGeom>
              <a:solidFill>
                <a:srgbClr val="FFFF00"/>
              </a:solidFill>
              <a:ln w="9525">
                <a:solidFill>
                  <a:srgbClr val="FFFF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it-IT"/>
              </a:p>
            </p:txBody>
          </p:sp>
          <p:sp>
            <p:nvSpPr>
              <p:cNvPr id="120899" name="AutoShape 67"/>
              <p:cNvSpPr>
                <a:spLocks noChangeArrowheads="1"/>
              </p:cNvSpPr>
              <p:nvPr/>
            </p:nvSpPr>
            <p:spPr bwMode="auto">
              <a:xfrm rot="5400000" flipH="1">
                <a:off x="1927" y="799"/>
                <a:ext cx="1361" cy="545"/>
              </a:xfrm>
              <a:custGeom>
                <a:avLst/>
                <a:gdLst>
                  <a:gd name="G0" fmla="+- 5400 0 0"/>
                  <a:gd name="G1" fmla="+- 21600 0 5400"/>
                  <a:gd name="G2" fmla="*/ 5400 1 2"/>
                  <a:gd name="G3" fmla="+- 21600 0 G2"/>
                  <a:gd name="G4" fmla="+/ 5400 21600 2"/>
                  <a:gd name="G5" fmla="+/ G1 0 2"/>
                  <a:gd name="G6" fmla="*/ 21600 21600 5400"/>
                  <a:gd name="G7" fmla="*/ G6 1 2"/>
                  <a:gd name="G8" fmla="+- 21600 0 G7"/>
                  <a:gd name="G9" fmla="*/ 21600 1 2"/>
                  <a:gd name="G10" fmla="+- 5400 0 G9"/>
                  <a:gd name="G11" fmla="?: G10 G8 0"/>
                  <a:gd name="G12" fmla="?: G10 G7 21600"/>
                  <a:gd name="T0" fmla="*/ 18900 w 21600"/>
                  <a:gd name="T1" fmla="*/ 10800 h 21600"/>
                  <a:gd name="T2" fmla="*/ 10800 w 21600"/>
                  <a:gd name="T3" fmla="*/ 21600 h 21600"/>
                  <a:gd name="T4" fmla="*/ 2700 w 21600"/>
                  <a:gd name="T5" fmla="*/ 10800 h 21600"/>
                  <a:gd name="T6" fmla="*/ 10800 w 21600"/>
                  <a:gd name="T7" fmla="*/ 0 h 21600"/>
                  <a:gd name="T8" fmla="*/ 4500 w 21600"/>
                  <a:gd name="T9" fmla="*/ 4500 h 21600"/>
                  <a:gd name="T10" fmla="*/ 17100 w 21600"/>
                  <a:gd name="T11" fmla="*/ 171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T8" t="T9" r="T10" b="T11"/>
                <a:pathLst>
                  <a:path w="21600" h="21600">
                    <a:moveTo>
                      <a:pt x="0" y="0"/>
                    </a:moveTo>
                    <a:lnTo>
                      <a:pt x="5400" y="21600"/>
                    </a:lnTo>
                    <a:lnTo>
                      <a:pt x="16200" y="21600"/>
                    </a:lnTo>
                    <a:lnTo>
                      <a:pt x="21600" y="0"/>
                    </a:lnTo>
                    <a:close/>
                  </a:path>
                </a:pathLst>
              </a:custGeom>
              <a:solidFill>
                <a:schemeClr val="accent1"/>
              </a:solidFill>
              <a:ln w="9525">
                <a:solidFill>
                  <a:srgbClr val="FFFF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it-IT"/>
              </a:p>
            </p:txBody>
          </p:sp>
          <p:sp>
            <p:nvSpPr>
              <p:cNvPr id="120900" name="Text Box 68"/>
              <p:cNvSpPr txBox="1">
                <a:spLocks noChangeArrowheads="1"/>
              </p:cNvSpPr>
              <p:nvPr/>
            </p:nvSpPr>
            <p:spPr bwMode="auto">
              <a:xfrm>
                <a:off x="1338" y="709"/>
                <a:ext cx="226" cy="231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it-IT" altLang="it-IT"/>
                  <a:t>A</a:t>
                </a:r>
              </a:p>
            </p:txBody>
          </p:sp>
          <p:sp>
            <p:nvSpPr>
              <p:cNvPr id="120901" name="Freeform 69"/>
              <p:cNvSpPr>
                <a:spLocks/>
              </p:cNvSpPr>
              <p:nvPr/>
            </p:nvSpPr>
            <p:spPr bwMode="auto">
              <a:xfrm>
                <a:off x="1292" y="527"/>
                <a:ext cx="772" cy="136"/>
              </a:xfrm>
              <a:custGeom>
                <a:avLst/>
                <a:gdLst>
                  <a:gd name="T0" fmla="*/ 0 w 408"/>
                  <a:gd name="T1" fmla="*/ 90 h 90"/>
                  <a:gd name="T2" fmla="*/ 227 w 408"/>
                  <a:gd name="T3" fmla="*/ 0 h 90"/>
                  <a:gd name="T4" fmla="*/ 408 w 408"/>
                  <a:gd name="T5" fmla="*/ 90 h 9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408" h="90">
                    <a:moveTo>
                      <a:pt x="0" y="90"/>
                    </a:moveTo>
                    <a:cubicBezTo>
                      <a:pt x="79" y="45"/>
                      <a:pt x="159" y="0"/>
                      <a:pt x="227" y="0"/>
                    </a:cubicBezTo>
                    <a:cubicBezTo>
                      <a:pt x="295" y="0"/>
                      <a:pt x="351" y="45"/>
                      <a:pt x="408" y="90"/>
                    </a:cubicBezTo>
                  </a:path>
                </a:pathLst>
              </a:custGeom>
              <a:noFill/>
              <a:ln w="9525">
                <a:solidFill>
                  <a:schemeClr val="tx1"/>
                </a:solidFill>
                <a:round/>
                <a:headEnd type="none" w="med" len="med"/>
                <a:tailEnd type="triangl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it-IT"/>
              </a:p>
            </p:txBody>
          </p:sp>
          <p:sp>
            <p:nvSpPr>
              <p:cNvPr id="120902" name="Freeform 70"/>
              <p:cNvSpPr>
                <a:spLocks/>
              </p:cNvSpPr>
              <p:nvPr/>
            </p:nvSpPr>
            <p:spPr bwMode="auto">
              <a:xfrm>
                <a:off x="1746" y="935"/>
                <a:ext cx="363" cy="317"/>
              </a:xfrm>
              <a:custGeom>
                <a:avLst/>
                <a:gdLst>
                  <a:gd name="T0" fmla="*/ 90 w 272"/>
                  <a:gd name="T1" fmla="*/ 0 h 181"/>
                  <a:gd name="T2" fmla="*/ 0 w 272"/>
                  <a:gd name="T3" fmla="*/ 90 h 181"/>
                  <a:gd name="T4" fmla="*/ 90 w 272"/>
                  <a:gd name="T5" fmla="*/ 181 h 181"/>
                  <a:gd name="T6" fmla="*/ 226 w 272"/>
                  <a:gd name="T7" fmla="*/ 181 h 181"/>
                  <a:gd name="T8" fmla="*/ 272 w 272"/>
                  <a:gd name="T9" fmla="*/ 90 h 181"/>
                  <a:gd name="T10" fmla="*/ 272 w 272"/>
                  <a:gd name="T11" fmla="*/ 45 h 181"/>
                  <a:gd name="T12" fmla="*/ 181 w 272"/>
                  <a:gd name="T13" fmla="*/ 0 h 181"/>
                  <a:gd name="T14" fmla="*/ 90 w 272"/>
                  <a:gd name="T15" fmla="*/ 0 h 18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272" h="181">
                    <a:moveTo>
                      <a:pt x="90" y="0"/>
                    </a:moveTo>
                    <a:lnTo>
                      <a:pt x="0" y="90"/>
                    </a:lnTo>
                    <a:lnTo>
                      <a:pt x="90" y="181"/>
                    </a:lnTo>
                    <a:lnTo>
                      <a:pt x="226" y="181"/>
                    </a:lnTo>
                    <a:lnTo>
                      <a:pt x="272" y="90"/>
                    </a:lnTo>
                    <a:lnTo>
                      <a:pt x="272" y="45"/>
                    </a:lnTo>
                    <a:lnTo>
                      <a:pt x="181" y="0"/>
                    </a:lnTo>
                    <a:lnTo>
                      <a:pt x="90" y="0"/>
                    </a:lnTo>
                    <a:close/>
                  </a:path>
                </a:pathLst>
              </a:custGeom>
              <a:solidFill>
                <a:schemeClr val="bg2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it-IT"/>
              </a:p>
            </p:txBody>
          </p:sp>
          <p:sp>
            <p:nvSpPr>
              <p:cNvPr id="120903" name="Text Box 71"/>
              <p:cNvSpPr txBox="1">
                <a:spLocks noChangeArrowheads="1"/>
              </p:cNvSpPr>
              <p:nvPr/>
            </p:nvSpPr>
            <p:spPr bwMode="auto">
              <a:xfrm>
                <a:off x="1791" y="1026"/>
                <a:ext cx="454" cy="192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it-IT" altLang="it-IT" sz="1400"/>
                  <a:t>AB</a:t>
                </a:r>
              </a:p>
            </p:txBody>
          </p:sp>
          <p:sp>
            <p:nvSpPr>
              <p:cNvPr id="120904" name="Text Box 72"/>
              <p:cNvSpPr txBox="1">
                <a:spLocks noChangeArrowheads="1"/>
              </p:cNvSpPr>
              <p:nvPr/>
            </p:nvSpPr>
            <p:spPr bwMode="auto">
              <a:xfrm flipH="1">
                <a:off x="2336" y="709"/>
                <a:ext cx="226" cy="231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it-IT" altLang="it-IT"/>
                  <a:t>B</a:t>
                </a:r>
              </a:p>
            </p:txBody>
          </p:sp>
          <p:sp>
            <p:nvSpPr>
              <p:cNvPr id="120905" name="Freeform 73"/>
              <p:cNvSpPr>
                <a:spLocks/>
              </p:cNvSpPr>
              <p:nvPr/>
            </p:nvSpPr>
            <p:spPr bwMode="auto">
              <a:xfrm flipH="1">
                <a:off x="2064" y="572"/>
                <a:ext cx="590" cy="91"/>
              </a:xfrm>
              <a:custGeom>
                <a:avLst/>
                <a:gdLst>
                  <a:gd name="T0" fmla="*/ 0 w 408"/>
                  <a:gd name="T1" fmla="*/ 90 h 90"/>
                  <a:gd name="T2" fmla="*/ 227 w 408"/>
                  <a:gd name="T3" fmla="*/ 0 h 90"/>
                  <a:gd name="T4" fmla="*/ 408 w 408"/>
                  <a:gd name="T5" fmla="*/ 90 h 9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408" h="90">
                    <a:moveTo>
                      <a:pt x="0" y="90"/>
                    </a:moveTo>
                    <a:cubicBezTo>
                      <a:pt x="79" y="45"/>
                      <a:pt x="159" y="0"/>
                      <a:pt x="227" y="0"/>
                    </a:cubicBezTo>
                    <a:cubicBezTo>
                      <a:pt x="295" y="0"/>
                      <a:pt x="351" y="45"/>
                      <a:pt x="408" y="90"/>
                    </a:cubicBezTo>
                  </a:path>
                </a:pathLst>
              </a:custGeom>
              <a:noFill/>
              <a:ln w="9525">
                <a:solidFill>
                  <a:schemeClr val="tx1"/>
                </a:solidFill>
                <a:round/>
                <a:headEnd type="none" w="med" len="med"/>
                <a:tailEnd type="triangl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it-IT"/>
              </a:p>
            </p:txBody>
          </p:sp>
          <p:sp>
            <p:nvSpPr>
              <p:cNvPr id="120906" name="Freeform 74"/>
              <p:cNvSpPr>
                <a:spLocks/>
              </p:cNvSpPr>
              <p:nvPr/>
            </p:nvSpPr>
            <p:spPr bwMode="auto">
              <a:xfrm>
                <a:off x="1958" y="709"/>
                <a:ext cx="60" cy="317"/>
              </a:xfrm>
              <a:custGeom>
                <a:avLst/>
                <a:gdLst>
                  <a:gd name="T0" fmla="*/ 106 w 106"/>
                  <a:gd name="T1" fmla="*/ 0 h 363"/>
                  <a:gd name="T2" fmla="*/ 15 w 106"/>
                  <a:gd name="T3" fmla="*/ 91 h 363"/>
                  <a:gd name="T4" fmla="*/ 15 w 106"/>
                  <a:gd name="T5" fmla="*/ 363 h 36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06" h="363">
                    <a:moveTo>
                      <a:pt x="106" y="0"/>
                    </a:moveTo>
                    <a:cubicBezTo>
                      <a:pt x="68" y="15"/>
                      <a:pt x="30" y="31"/>
                      <a:pt x="15" y="91"/>
                    </a:cubicBezTo>
                    <a:cubicBezTo>
                      <a:pt x="0" y="151"/>
                      <a:pt x="15" y="318"/>
                      <a:pt x="15" y="363"/>
                    </a:cubicBezTo>
                  </a:path>
                </a:pathLst>
              </a:custGeom>
              <a:noFill/>
              <a:ln w="38100" cap="flat" cmpd="sng">
                <a:solidFill>
                  <a:schemeClr val="tx1"/>
                </a:solidFill>
                <a:prstDash val="solid"/>
                <a:round/>
                <a:headEnd type="none" w="med" len="med"/>
                <a:tailEnd type="triangl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it-IT"/>
              </a:p>
            </p:txBody>
          </p:sp>
        </p:grpSp>
        <p:grpSp>
          <p:nvGrpSpPr>
            <p:cNvPr id="120907" name="Group 75"/>
            <p:cNvGrpSpPr>
              <a:grpSpLocks/>
            </p:cNvGrpSpPr>
            <p:nvPr/>
          </p:nvGrpSpPr>
          <p:grpSpPr bwMode="auto">
            <a:xfrm>
              <a:off x="2381" y="1616"/>
              <a:ext cx="1316" cy="227"/>
              <a:chOff x="2251" y="4740"/>
              <a:chExt cx="1316" cy="227"/>
            </a:xfrm>
          </p:grpSpPr>
          <p:sp>
            <p:nvSpPr>
              <p:cNvPr id="120908" name="Text Box 76"/>
              <p:cNvSpPr txBox="1">
                <a:spLocks noChangeArrowheads="1"/>
              </p:cNvSpPr>
              <p:nvPr/>
            </p:nvSpPr>
            <p:spPr bwMode="auto">
              <a:xfrm>
                <a:off x="3022" y="4740"/>
                <a:ext cx="545" cy="173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it-IT" altLang="it-IT" sz="1200"/>
                  <a:t>fase fusa</a:t>
                </a:r>
              </a:p>
            </p:txBody>
          </p:sp>
          <p:sp>
            <p:nvSpPr>
              <p:cNvPr id="120909" name="Freeform 77"/>
              <p:cNvSpPr>
                <a:spLocks/>
              </p:cNvSpPr>
              <p:nvPr/>
            </p:nvSpPr>
            <p:spPr bwMode="auto">
              <a:xfrm>
                <a:off x="2251" y="4740"/>
                <a:ext cx="998" cy="227"/>
              </a:xfrm>
              <a:custGeom>
                <a:avLst/>
                <a:gdLst>
                  <a:gd name="T0" fmla="*/ 998 w 998"/>
                  <a:gd name="T1" fmla="*/ 136 h 227"/>
                  <a:gd name="T2" fmla="*/ 862 w 998"/>
                  <a:gd name="T3" fmla="*/ 227 h 227"/>
                  <a:gd name="T4" fmla="*/ 0 w 998"/>
                  <a:gd name="T5" fmla="*/ 227 h 227"/>
                  <a:gd name="T6" fmla="*/ 0 w 998"/>
                  <a:gd name="T7" fmla="*/ 0 h 2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998" h="227">
                    <a:moveTo>
                      <a:pt x="998" y="136"/>
                    </a:moveTo>
                    <a:lnTo>
                      <a:pt x="862" y="227"/>
                    </a:lnTo>
                    <a:lnTo>
                      <a:pt x="0" y="227"/>
                    </a:lnTo>
                    <a:lnTo>
                      <a:pt x="0" y="0"/>
                    </a:lnTo>
                  </a:path>
                </a:pathLst>
              </a:custGeom>
              <a:noFill/>
              <a:ln w="9525" cap="flat">
                <a:solidFill>
                  <a:schemeClr val="tx1"/>
                </a:solidFill>
                <a:prstDash val="dash"/>
                <a:round/>
                <a:headEnd type="none" w="med" len="med"/>
                <a:tailEnd type="triangl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it-IT"/>
              </a:p>
            </p:txBody>
          </p:sp>
        </p:grp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6" name="Text Box 6"/>
          <p:cNvSpPr txBox="1">
            <a:spLocks noChangeArrowheads="1"/>
          </p:cNvSpPr>
          <p:nvPr/>
        </p:nvSpPr>
        <p:spPr bwMode="auto">
          <a:xfrm>
            <a:off x="549275" y="252413"/>
            <a:ext cx="5759450" cy="374650"/>
          </a:xfrm>
          <a:prstGeom prst="rect">
            <a:avLst/>
          </a:prstGeom>
          <a:noFill/>
          <a:ln w="9525">
            <a:solidFill>
              <a:srgbClr val="FF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it-IT" altLang="it-IT"/>
              <a:t>Trasformazioni chimiche e fisiche durante la cottura</a:t>
            </a:r>
          </a:p>
        </p:txBody>
      </p:sp>
      <p:sp>
        <p:nvSpPr>
          <p:cNvPr id="20488" name="Text Box 8"/>
          <p:cNvSpPr txBox="1">
            <a:spLocks noChangeArrowheads="1"/>
          </p:cNvSpPr>
          <p:nvPr/>
        </p:nvSpPr>
        <p:spPr bwMode="auto">
          <a:xfrm>
            <a:off x="296863" y="1909763"/>
            <a:ext cx="6264275" cy="365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it-IT" altLang="it-IT"/>
          </a:p>
        </p:txBody>
      </p:sp>
      <p:sp>
        <p:nvSpPr>
          <p:cNvPr id="20489" name="Text Box 9"/>
          <p:cNvSpPr txBox="1">
            <a:spLocks noChangeArrowheads="1"/>
          </p:cNvSpPr>
          <p:nvPr/>
        </p:nvSpPr>
        <p:spPr bwMode="auto">
          <a:xfrm>
            <a:off x="260350" y="2551113"/>
            <a:ext cx="6481763" cy="6269037"/>
          </a:xfrm>
          <a:prstGeom prst="rect">
            <a:avLst/>
          </a:prstGeom>
          <a:solidFill>
            <a:srgbClr val="C5F822"/>
          </a:solidFill>
          <a:ln w="9525">
            <a:solidFill>
              <a:srgbClr val="FEA9A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tabLst>
                <a:tab pos="116205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>
              <a:tabLst>
                <a:tab pos="116205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>
              <a:tabLst>
                <a:tab pos="116205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>
              <a:tabLst>
                <a:tab pos="116205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>
              <a:tabLst>
                <a:tab pos="116205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tabLst>
                <a:tab pos="116205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tabLst>
                <a:tab pos="116205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tabLst>
                <a:tab pos="116205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tabLst>
                <a:tab pos="116205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>
              <a:spcBef>
                <a:spcPct val="50000"/>
              </a:spcBef>
            </a:pPr>
            <a:r>
              <a:rPr lang="it-IT" altLang="it-IT" sz="1400">
                <a:solidFill>
                  <a:srgbClr val="FF0000"/>
                </a:solidFill>
              </a:rPr>
              <a:t>Trasformazioni durante la cottura</a:t>
            </a:r>
          </a:p>
          <a:p>
            <a:pPr>
              <a:spcBef>
                <a:spcPct val="50000"/>
              </a:spcBef>
            </a:pPr>
            <a:r>
              <a:rPr lang="it-IT" altLang="it-IT" sz="1400"/>
              <a:t>100-200°C	essiccazione delle polveri</a:t>
            </a:r>
          </a:p>
          <a:p>
            <a:pPr>
              <a:spcBef>
                <a:spcPct val="50000"/>
              </a:spcBef>
            </a:pPr>
            <a:r>
              <a:rPr lang="it-IT" altLang="it-IT" sz="1400"/>
              <a:t>400-900°C	decomposizione dei minerali delle argille</a:t>
            </a:r>
          </a:p>
          <a:p>
            <a:pPr>
              <a:spcBef>
                <a:spcPct val="50000"/>
              </a:spcBef>
            </a:pPr>
            <a:r>
              <a:rPr lang="it-IT" altLang="it-IT" sz="1400"/>
              <a:t>		 </a:t>
            </a:r>
            <a:r>
              <a:rPr lang="it-IT" altLang="it-IT" sz="1400" i="1"/>
              <a:t>x</a:t>
            </a:r>
            <a:r>
              <a:rPr lang="it-IT" altLang="it-IT" sz="1400"/>
              <a:t>Al</a:t>
            </a:r>
            <a:r>
              <a:rPr lang="it-IT" altLang="it-IT" sz="1400" baseline="-25000"/>
              <a:t>2</a:t>
            </a:r>
            <a:r>
              <a:rPr lang="it-IT" altLang="it-IT" sz="1400"/>
              <a:t>O</a:t>
            </a:r>
            <a:r>
              <a:rPr lang="it-IT" altLang="it-IT" sz="1400" baseline="-25000"/>
              <a:t>3</a:t>
            </a:r>
            <a:r>
              <a:rPr lang="it-IT" altLang="it-IT" sz="1400"/>
              <a:t>.</a:t>
            </a:r>
            <a:r>
              <a:rPr lang="it-IT" altLang="it-IT" sz="1400" i="1"/>
              <a:t>y</a:t>
            </a:r>
            <a:r>
              <a:rPr lang="it-IT" altLang="it-IT" sz="1400"/>
              <a:t>SiO</a:t>
            </a:r>
            <a:r>
              <a:rPr lang="it-IT" altLang="it-IT" sz="1400" baseline="-25000"/>
              <a:t>2</a:t>
            </a:r>
            <a:r>
              <a:rPr lang="it-IT" altLang="it-IT" sz="1400"/>
              <a:t>.</a:t>
            </a:r>
            <a:r>
              <a:rPr lang="it-IT" altLang="it-IT" sz="1400" i="1"/>
              <a:t>z</a:t>
            </a:r>
            <a:r>
              <a:rPr lang="it-IT" altLang="it-IT" sz="1400"/>
              <a:t>H</a:t>
            </a:r>
            <a:r>
              <a:rPr lang="it-IT" altLang="it-IT" sz="1400" baseline="-25000"/>
              <a:t>2</a:t>
            </a:r>
            <a:r>
              <a:rPr lang="it-IT" altLang="it-IT" sz="1400"/>
              <a:t>O </a:t>
            </a:r>
            <a:r>
              <a:rPr lang="it-IT" altLang="it-IT" sz="1400">
                <a:sym typeface="Symbol" panose="05050102010706020507" pitchFamily="18" charset="2"/>
              </a:rPr>
              <a:t> [</a:t>
            </a:r>
            <a:r>
              <a:rPr lang="it-IT" altLang="it-IT" sz="1400" i="1"/>
              <a:t>x</a:t>
            </a:r>
            <a:r>
              <a:rPr lang="it-IT" altLang="it-IT" sz="1400"/>
              <a:t>Al</a:t>
            </a:r>
            <a:r>
              <a:rPr lang="it-IT" altLang="it-IT" sz="1400" baseline="-25000"/>
              <a:t>2</a:t>
            </a:r>
            <a:r>
              <a:rPr lang="it-IT" altLang="it-IT" sz="1400"/>
              <a:t>O</a:t>
            </a:r>
            <a:r>
              <a:rPr lang="it-IT" altLang="it-IT" sz="1400" baseline="-25000"/>
              <a:t>3</a:t>
            </a:r>
            <a:r>
              <a:rPr lang="it-IT" altLang="it-IT" sz="1400"/>
              <a:t> + </a:t>
            </a:r>
            <a:r>
              <a:rPr lang="it-IT" altLang="it-IT" sz="1400" i="1"/>
              <a:t>y</a:t>
            </a:r>
            <a:r>
              <a:rPr lang="it-IT" altLang="it-IT" sz="1400"/>
              <a:t>SiO</a:t>
            </a:r>
            <a:r>
              <a:rPr lang="it-IT" altLang="it-IT" sz="1400" baseline="-25000"/>
              <a:t>2</a:t>
            </a:r>
            <a:r>
              <a:rPr lang="it-IT" altLang="it-IT" sz="1400"/>
              <a:t>] </a:t>
            </a:r>
            <a:r>
              <a:rPr lang="it-IT" altLang="it-IT" sz="1200"/>
              <a:t>(in forma reattiva)</a:t>
            </a:r>
          </a:p>
          <a:p>
            <a:pPr>
              <a:spcBef>
                <a:spcPct val="50000"/>
              </a:spcBef>
            </a:pPr>
            <a:r>
              <a:rPr lang="it-IT" altLang="it-IT" sz="1400"/>
              <a:t>600-900°C	decarbonatazione del calcare</a:t>
            </a:r>
          </a:p>
          <a:p>
            <a:pPr>
              <a:spcBef>
                <a:spcPct val="50000"/>
              </a:spcBef>
            </a:pPr>
            <a:r>
              <a:rPr lang="it-IT" altLang="it-IT" sz="1400"/>
              <a:t>	CaCO</a:t>
            </a:r>
            <a:r>
              <a:rPr lang="it-IT" altLang="it-IT" sz="1400" baseline="-25000"/>
              <a:t>3</a:t>
            </a:r>
            <a:r>
              <a:rPr lang="it-IT" altLang="it-IT" sz="1400"/>
              <a:t> </a:t>
            </a:r>
            <a:r>
              <a:rPr lang="it-IT" altLang="it-IT" sz="1400">
                <a:sym typeface="Symbol" panose="05050102010706020507" pitchFamily="18" charset="2"/>
              </a:rPr>
              <a:t> CaO</a:t>
            </a:r>
          </a:p>
          <a:p>
            <a:pPr>
              <a:spcBef>
                <a:spcPct val="50000"/>
              </a:spcBef>
            </a:pPr>
            <a:r>
              <a:rPr lang="it-IT" altLang="it-IT" sz="1400">
                <a:sym typeface="Symbol" panose="05050102010706020507" pitchFamily="18" charset="2"/>
              </a:rPr>
              <a:t>da 700 a 1000°C	hanno luogo le reazioni in fase solida di CaO (ossido 		basico) con </a:t>
            </a:r>
            <a:r>
              <a:rPr lang="it-IT" altLang="it-IT" sz="1400"/>
              <a:t>Al</a:t>
            </a:r>
            <a:r>
              <a:rPr lang="it-IT" altLang="it-IT" sz="1400" baseline="-25000"/>
              <a:t>2</a:t>
            </a:r>
            <a:r>
              <a:rPr lang="it-IT" altLang="it-IT" sz="1400"/>
              <a:t>O</a:t>
            </a:r>
            <a:r>
              <a:rPr lang="it-IT" altLang="it-IT" sz="1400" baseline="-25000"/>
              <a:t>3</a:t>
            </a:r>
            <a:r>
              <a:rPr lang="it-IT" altLang="it-IT" sz="1400"/>
              <a:t> e SiO</a:t>
            </a:r>
            <a:r>
              <a:rPr lang="it-IT" altLang="it-IT" sz="1400" baseline="-25000"/>
              <a:t>2</a:t>
            </a:r>
            <a:r>
              <a:rPr lang="it-IT" altLang="it-IT" sz="1400"/>
              <a:t> (ossidi acidi) e formazione di:</a:t>
            </a:r>
          </a:p>
          <a:p>
            <a:pPr>
              <a:spcBef>
                <a:spcPct val="50000"/>
              </a:spcBef>
            </a:pPr>
            <a:r>
              <a:rPr lang="it-IT" altLang="it-IT" sz="1400"/>
              <a:t>		</a:t>
            </a:r>
            <a:r>
              <a:rPr lang="it-IT" altLang="it-IT" sz="1400">
                <a:solidFill>
                  <a:srgbClr val="FF0000"/>
                </a:solidFill>
              </a:rPr>
              <a:t>C</a:t>
            </a:r>
            <a:r>
              <a:rPr lang="it-IT" altLang="it-IT" sz="1400" baseline="-25000">
                <a:solidFill>
                  <a:srgbClr val="FF0000"/>
                </a:solidFill>
              </a:rPr>
              <a:t>3</a:t>
            </a:r>
            <a:r>
              <a:rPr lang="it-IT" altLang="it-IT" sz="1400">
                <a:solidFill>
                  <a:srgbClr val="FF0000"/>
                </a:solidFill>
              </a:rPr>
              <a:t>A e C</a:t>
            </a:r>
            <a:r>
              <a:rPr lang="it-IT" altLang="it-IT" sz="1400" baseline="-25000">
                <a:solidFill>
                  <a:srgbClr val="FF0000"/>
                </a:solidFill>
              </a:rPr>
              <a:t>2</a:t>
            </a:r>
            <a:r>
              <a:rPr lang="it-IT" altLang="it-IT" sz="1400">
                <a:solidFill>
                  <a:srgbClr val="FF0000"/>
                </a:solidFill>
              </a:rPr>
              <a:t>S	+ C</a:t>
            </a:r>
            <a:r>
              <a:rPr lang="it-IT" altLang="it-IT" sz="1400" baseline="-25000">
                <a:solidFill>
                  <a:srgbClr val="FF0000"/>
                </a:solidFill>
              </a:rPr>
              <a:t>4</a:t>
            </a:r>
            <a:r>
              <a:rPr lang="it-IT" altLang="it-IT" sz="1400">
                <a:solidFill>
                  <a:srgbClr val="FF0000"/>
                </a:solidFill>
              </a:rPr>
              <a:t>AF (fase ferrica)</a:t>
            </a:r>
          </a:p>
          <a:p>
            <a:pPr>
              <a:spcBef>
                <a:spcPct val="50000"/>
              </a:spcBef>
            </a:pPr>
            <a:r>
              <a:rPr lang="it-IT" altLang="it-IT" sz="1400"/>
              <a:t>da 1280° C		</a:t>
            </a:r>
            <a:r>
              <a:rPr lang="it-IT" altLang="it-IT" sz="1400">
                <a:solidFill>
                  <a:srgbClr val="FF0000"/>
                </a:solidFill>
              </a:rPr>
              <a:t>formazione, sempre più abbondante, di fasi fuse</a:t>
            </a:r>
            <a:r>
              <a:rPr lang="it-IT" altLang="it-IT" sz="1400"/>
              <a:t> 		basso-fondenti (eutettici) nel sistema 			C-A-S-F + impurezze di sodio e potassio</a:t>
            </a:r>
          </a:p>
          <a:p>
            <a:pPr>
              <a:spcBef>
                <a:spcPct val="50000"/>
              </a:spcBef>
            </a:pPr>
            <a:r>
              <a:rPr lang="it-IT" altLang="it-IT" sz="1400"/>
              <a:t>fino a 1500°C:		la fase fusa permette la realizzazione in tempi brevi della 		reazione: </a:t>
            </a:r>
          </a:p>
          <a:p>
            <a:pPr>
              <a:spcBef>
                <a:spcPct val="50000"/>
              </a:spcBef>
            </a:pPr>
            <a:r>
              <a:rPr lang="it-IT" altLang="it-IT" sz="1400"/>
              <a:t>		</a:t>
            </a:r>
            <a:r>
              <a:rPr lang="it-IT" altLang="it-IT" sz="1400">
                <a:solidFill>
                  <a:srgbClr val="FF0000"/>
                </a:solidFill>
              </a:rPr>
              <a:t>C</a:t>
            </a:r>
            <a:r>
              <a:rPr lang="it-IT" altLang="it-IT" sz="1400" baseline="-25000">
                <a:solidFill>
                  <a:srgbClr val="FF0000"/>
                </a:solidFill>
              </a:rPr>
              <a:t>2</a:t>
            </a:r>
            <a:r>
              <a:rPr lang="it-IT" altLang="it-IT" sz="1400">
                <a:solidFill>
                  <a:srgbClr val="FF0000"/>
                </a:solidFill>
              </a:rPr>
              <a:t>S + C </a:t>
            </a:r>
            <a:r>
              <a:rPr lang="it-IT" altLang="it-IT" sz="1400">
                <a:solidFill>
                  <a:srgbClr val="FF0000"/>
                </a:solidFill>
                <a:sym typeface="Symbol" panose="05050102010706020507" pitchFamily="18" charset="2"/>
              </a:rPr>
              <a:t> C</a:t>
            </a:r>
            <a:r>
              <a:rPr lang="it-IT" altLang="it-IT" sz="1400" baseline="-25000">
                <a:solidFill>
                  <a:srgbClr val="FF0000"/>
                </a:solidFill>
                <a:sym typeface="Symbol" panose="05050102010706020507" pitchFamily="18" charset="2"/>
              </a:rPr>
              <a:t>3</a:t>
            </a:r>
            <a:r>
              <a:rPr lang="it-IT" altLang="it-IT" sz="1400">
                <a:solidFill>
                  <a:srgbClr val="FF0000"/>
                </a:solidFill>
                <a:sym typeface="Symbol" panose="05050102010706020507" pitchFamily="18" charset="2"/>
              </a:rPr>
              <a:t>S</a:t>
            </a:r>
          </a:p>
          <a:p>
            <a:pPr>
              <a:spcBef>
                <a:spcPct val="50000"/>
              </a:spcBef>
            </a:pPr>
            <a:r>
              <a:rPr lang="it-IT" altLang="it-IT" sz="1400">
                <a:solidFill>
                  <a:schemeClr val="accent2"/>
                </a:solidFill>
                <a:sym typeface="Symbol" panose="05050102010706020507" pitchFamily="18" charset="2"/>
              </a:rPr>
              <a:t>N.B.: </a:t>
            </a:r>
          </a:p>
          <a:p>
            <a:pPr>
              <a:spcBef>
                <a:spcPct val="50000"/>
              </a:spcBef>
              <a:buFontTx/>
              <a:buChar char="-"/>
            </a:pPr>
            <a:r>
              <a:rPr lang="it-IT" altLang="it-IT" sz="1400">
                <a:solidFill>
                  <a:schemeClr val="accent2"/>
                </a:solidFill>
                <a:sym typeface="Symbol" panose="05050102010706020507" pitchFamily="18" charset="2"/>
              </a:rPr>
              <a:t>Il C</a:t>
            </a:r>
            <a:r>
              <a:rPr lang="it-IT" altLang="it-IT" sz="1400" baseline="-25000">
                <a:solidFill>
                  <a:schemeClr val="accent2"/>
                </a:solidFill>
                <a:sym typeface="Symbol" panose="05050102010706020507" pitchFamily="18" charset="2"/>
              </a:rPr>
              <a:t>3</a:t>
            </a:r>
            <a:r>
              <a:rPr lang="it-IT" altLang="it-IT" sz="1400">
                <a:solidFill>
                  <a:schemeClr val="accent2"/>
                </a:solidFill>
                <a:sym typeface="Symbol" panose="05050102010706020507" pitchFamily="18" charset="2"/>
              </a:rPr>
              <a:t>S si può formare solo a T&gt;1250°C</a:t>
            </a:r>
          </a:p>
          <a:p>
            <a:pPr>
              <a:spcBef>
                <a:spcPct val="50000"/>
              </a:spcBef>
              <a:buFontTx/>
              <a:buChar char="-"/>
            </a:pPr>
            <a:r>
              <a:rPr lang="it-IT" altLang="it-IT" sz="1400">
                <a:solidFill>
                  <a:schemeClr val="accent2"/>
                </a:solidFill>
              </a:rPr>
              <a:t>La reazione può avvenire a temperature relativamente basse (1300-1500°C) solo se viene favorita dalla presenza di una fase liquida.</a:t>
            </a:r>
          </a:p>
          <a:p>
            <a:pPr>
              <a:spcBef>
                <a:spcPct val="50000"/>
              </a:spcBef>
              <a:buFontTx/>
              <a:buChar char="-"/>
            </a:pPr>
            <a:r>
              <a:rPr lang="it-IT" altLang="it-IT" sz="1400">
                <a:solidFill>
                  <a:schemeClr val="accent2"/>
                </a:solidFill>
              </a:rPr>
              <a:t>La reazione è reversibile, per cui per evitare che il C</a:t>
            </a:r>
            <a:r>
              <a:rPr lang="it-IT" altLang="it-IT" sz="1400" baseline="-25000">
                <a:solidFill>
                  <a:schemeClr val="accent2"/>
                </a:solidFill>
              </a:rPr>
              <a:t>3</a:t>
            </a:r>
            <a:r>
              <a:rPr lang="it-IT" altLang="it-IT" sz="1400">
                <a:solidFill>
                  <a:schemeClr val="accent2"/>
                </a:solidFill>
              </a:rPr>
              <a:t>S si decomponga è necessario che il prodotto all’uscita del forno venga raffreddato energicamente con getti di aria. </a:t>
            </a:r>
            <a:r>
              <a:rPr lang="it-IT" altLang="it-IT" sz="1400"/>
              <a:t> 	</a:t>
            </a:r>
          </a:p>
        </p:txBody>
      </p:sp>
      <p:pic>
        <p:nvPicPr>
          <p:cNvPr id="20491" name="Picture 11" descr="Kiln_ciment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6613" y="755650"/>
            <a:ext cx="5094287" cy="14859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0492" name="Text Box 12"/>
          <p:cNvSpPr txBox="1">
            <a:spLocks noChangeArrowheads="1"/>
          </p:cNvSpPr>
          <p:nvPr/>
        </p:nvSpPr>
        <p:spPr bwMode="auto">
          <a:xfrm>
            <a:off x="1125538" y="2051050"/>
            <a:ext cx="1008062" cy="274638"/>
          </a:xfrm>
          <a:prstGeom prst="rect">
            <a:avLst/>
          </a:prstGeom>
          <a:solidFill>
            <a:srgbClr val="FFFF00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it-IT" altLang="it-IT" sz="1200"/>
              <a:t>100-300°C</a:t>
            </a:r>
          </a:p>
        </p:txBody>
      </p:sp>
      <p:sp>
        <p:nvSpPr>
          <p:cNvPr id="20493" name="Text Box 13"/>
          <p:cNvSpPr txBox="1">
            <a:spLocks noChangeArrowheads="1"/>
          </p:cNvSpPr>
          <p:nvPr/>
        </p:nvSpPr>
        <p:spPr bwMode="auto">
          <a:xfrm>
            <a:off x="4292600" y="2195513"/>
            <a:ext cx="719138" cy="274637"/>
          </a:xfrm>
          <a:prstGeom prst="rect">
            <a:avLst/>
          </a:prstGeom>
          <a:solidFill>
            <a:srgbClr val="FFFF00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it-IT" altLang="it-IT" sz="1200"/>
              <a:t>1500°C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182" name="Group 14"/>
          <p:cNvGrpSpPr>
            <a:grpSpLocks/>
          </p:cNvGrpSpPr>
          <p:nvPr/>
        </p:nvGrpSpPr>
        <p:grpSpPr bwMode="auto">
          <a:xfrm>
            <a:off x="1196975" y="3852863"/>
            <a:ext cx="5472113" cy="3240087"/>
            <a:chOff x="845" y="1746"/>
            <a:chExt cx="3265" cy="1860"/>
          </a:xfrm>
        </p:grpSpPr>
        <p:pic>
          <p:nvPicPr>
            <p:cNvPr id="7172" name="Picture 4" descr="cem10"/>
            <p:cNvPicPr>
              <a:picLocks noChangeAspect="1" noChangeArrowheads="1"/>
            </p:cNvPicPr>
            <p:nvPr/>
          </p:nvPicPr>
          <p:blipFill>
            <a:blip r:embed="rId3" cstate="print">
              <a:lum bright="6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4052" t="10187" b="24481"/>
            <a:stretch>
              <a:fillRect/>
            </a:stretch>
          </p:blipFill>
          <p:spPr bwMode="auto">
            <a:xfrm>
              <a:off x="845" y="1746"/>
              <a:ext cx="3144" cy="186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7173" name="Text Box 5"/>
            <p:cNvSpPr txBox="1">
              <a:spLocks noChangeArrowheads="1"/>
            </p:cNvSpPr>
            <p:nvPr/>
          </p:nvSpPr>
          <p:spPr bwMode="auto">
            <a:xfrm>
              <a:off x="1253" y="2699"/>
              <a:ext cx="363" cy="24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bg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 algn="ctr">
                <a:spcBef>
                  <a:spcPct val="50000"/>
                </a:spcBef>
              </a:pPr>
              <a:r>
                <a:rPr lang="it-IT" altLang="it-IT" sz="1200" b="1">
                  <a:solidFill>
                    <a:schemeClr val="bg1"/>
                  </a:solidFill>
                </a:rPr>
                <a:t>C</a:t>
              </a:r>
              <a:r>
                <a:rPr lang="it-IT" altLang="it-IT" sz="1200" b="1" baseline="-25000">
                  <a:solidFill>
                    <a:schemeClr val="bg1"/>
                  </a:solidFill>
                </a:rPr>
                <a:t>3</a:t>
              </a:r>
              <a:r>
                <a:rPr lang="it-IT" altLang="it-IT" sz="1200" b="1">
                  <a:solidFill>
                    <a:schemeClr val="bg1"/>
                  </a:solidFill>
                </a:rPr>
                <a:t>S </a:t>
              </a:r>
              <a:r>
                <a:rPr lang="it-IT" altLang="it-IT" sz="1000" b="1">
                  <a:solidFill>
                    <a:schemeClr val="bg1"/>
                  </a:solidFill>
                </a:rPr>
                <a:t>alite</a:t>
              </a:r>
            </a:p>
          </p:txBody>
        </p:sp>
        <p:sp>
          <p:nvSpPr>
            <p:cNvPr id="7174" name="Text Box 6"/>
            <p:cNvSpPr txBox="1">
              <a:spLocks noChangeArrowheads="1"/>
            </p:cNvSpPr>
            <p:nvPr/>
          </p:nvSpPr>
          <p:spPr bwMode="auto">
            <a:xfrm>
              <a:off x="1670" y="2853"/>
              <a:ext cx="363" cy="24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bg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it-IT" altLang="it-IT" sz="1200" b="1">
                  <a:solidFill>
                    <a:schemeClr val="bg1"/>
                  </a:solidFill>
                </a:rPr>
                <a:t>C</a:t>
              </a:r>
              <a:r>
                <a:rPr lang="it-IT" altLang="it-IT" sz="1200" b="1" baseline="-25000">
                  <a:solidFill>
                    <a:schemeClr val="bg1"/>
                  </a:solidFill>
                </a:rPr>
                <a:t>2</a:t>
              </a:r>
              <a:r>
                <a:rPr lang="it-IT" altLang="it-IT" sz="1200" b="1">
                  <a:solidFill>
                    <a:schemeClr val="bg1"/>
                  </a:solidFill>
                </a:rPr>
                <a:t>S </a:t>
              </a:r>
              <a:r>
                <a:rPr lang="it-IT" altLang="it-IT" sz="1000" b="1">
                  <a:solidFill>
                    <a:schemeClr val="bg1"/>
                  </a:solidFill>
                </a:rPr>
                <a:t>belite</a:t>
              </a:r>
            </a:p>
          </p:txBody>
        </p:sp>
        <p:sp>
          <p:nvSpPr>
            <p:cNvPr id="7175" name="Text Box 7"/>
            <p:cNvSpPr txBox="1">
              <a:spLocks noChangeArrowheads="1"/>
            </p:cNvSpPr>
            <p:nvPr/>
          </p:nvSpPr>
          <p:spPr bwMode="auto">
            <a:xfrm>
              <a:off x="3430" y="2835"/>
              <a:ext cx="363" cy="28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bg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it-IT" altLang="it-IT" sz="1200" b="1"/>
                <a:t>C</a:t>
              </a:r>
              <a:r>
                <a:rPr lang="it-IT" altLang="it-IT" sz="1200" b="1" baseline="-25000"/>
                <a:t>3</a:t>
              </a:r>
              <a:r>
                <a:rPr lang="it-IT" altLang="it-IT" sz="1200" b="1"/>
                <a:t>A</a:t>
              </a:r>
            </a:p>
            <a:p>
              <a:pPr>
                <a:spcBef>
                  <a:spcPct val="50000"/>
                </a:spcBef>
              </a:pPr>
              <a:r>
                <a:rPr lang="it-IT" altLang="it-IT" sz="1000" b="1"/>
                <a:t>celite</a:t>
              </a:r>
            </a:p>
          </p:txBody>
        </p:sp>
        <p:sp>
          <p:nvSpPr>
            <p:cNvPr id="7178" name="Line 10"/>
            <p:cNvSpPr>
              <a:spLocks noChangeShapeType="1"/>
            </p:cNvSpPr>
            <p:nvPr/>
          </p:nvSpPr>
          <p:spPr bwMode="auto">
            <a:xfrm flipV="1">
              <a:off x="2949" y="2943"/>
              <a:ext cx="544" cy="91"/>
            </a:xfrm>
            <a:prstGeom prst="line">
              <a:avLst/>
            </a:prstGeom>
            <a:noFill/>
            <a:ln w="9525">
              <a:solidFill>
                <a:srgbClr val="FF0000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it-IT"/>
            </a:p>
          </p:txBody>
        </p:sp>
        <p:sp>
          <p:nvSpPr>
            <p:cNvPr id="7179" name="Text Box 11"/>
            <p:cNvSpPr txBox="1">
              <a:spLocks noChangeArrowheads="1"/>
            </p:cNvSpPr>
            <p:nvPr/>
          </p:nvSpPr>
          <p:spPr bwMode="auto">
            <a:xfrm>
              <a:off x="3612" y="2300"/>
              <a:ext cx="498" cy="37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bg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it-IT" altLang="it-IT" sz="1200" b="1"/>
                <a:t>C</a:t>
              </a:r>
              <a:r>
                <a:rPr lang="it-IT" altLang="it-IT" sz="1200" b="1" baseline="-25000"/>
                <a:t>4</a:t>
              </a:r>
              <a:r>
                <a:rPr lang="it-IT" altLang="it-IT" sz="1200" b="1"/>
                <a:t>AF</a:t>
              </a:r>
            </a:p>
            <a:p>
              <a:pPr>
                <a:spcBef>
                  <a:spcPct val="50000"/>
                </a:spcBef>
              </a:pPr>
              <a:r>
                <a:rPr lang="it-IT" altLang="it-IT" sz="1000" b="1"/>
                <a:t>fase ferrica</a:t>
              </a:r>
            </a:p>
          </p:txBody>
        </p:sp>
        <p:sp>
          <p:nvSpPr>
            <p:cNvPr id="7180" name="Line 12"/>
            <p:cNvSpPr>
              <a:spLocks noChangeShapeType="1"/>
            </p:cNvSpPr>
            <p:nvPr/>
          </p:nvSpPr>
          <p:spPr bwMode="auto">
            <a:xfrm flipV="1">
              <a:off x="3131" y="2408"/>
              <a:ext cx="544" cy="91"/>
            </a:xfrm>
            <a:prstGeom prst="line">
              <a:avLst/>
            </a:prstGeom>
            <a:noFill/>
            <a:ln w="9525">
              <a:solidFill>
                <a:srgbClr val="FF0000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it-IT"/>
            </a:p>
          </p:txBody>
        </p:sp>
      </p:grpSp>
      <p:sp>
        <p:nvSpPr>
          <p:cNvPr id="7181" name="Text Box 13"/>
          <p:cNvSpPr txBox="1">
            <a:spLocks noChangeArrowheads="1"/>
          </p:cNvSpPr>
          <p:nvPr/>
        </p:nvSpPr>
        <p:spPr bwMode="auto">
          <a:xfrm>
            <a:off x="692150" y="539750"/>
            <a:ext cx="5616575" cy="376238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it-IT" altLang="it-IT"/>
              <a:t>Struttura del Clinker di Portland</a:t>
            </a:r>
          </a:p>
        </p:txBody>
      </p:sp>
      <p:sp>
        <p:nvSpPr>
          <p:cNvPr id="7183" name="Text Box 15"/>
          <p:cNvSpPr txBox="1">
            <a:spLocks noChangeArrowheads="1"/>
          </p:cNvSpPr>
          <p:nvPr/>
        </p:nvSpPr>
        <p:spPr bwMode="auto">
          <a:xfrm>
            <a:off x="549275" y="6948488"/>
            <a:ext cx="5759450" cy="1878012"/>
          </a:xfrm>
          <a:prstGeom prst="rect">
            <a:avLst/>
          </a:prstGeom>
          <a:solidFill>
            <a:srgbClr val="C5F822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lnSpc>
                <a:spcPct val="130000"/>
              </a:lnSpc>
              <a:spcBef>
                <a:spcPct val="50000"/>
              </a:spcBef>
            </a:pPr>
            <a:r>
              <a:rPr lang="it-IT" altLang="it-IT"/>
              <a:t>Il prodotto che si ottiene (clinker di Portland) si presenta sotto forma di ciottoli in cui la fase fusa solidifica come fase vetrosa di fondo (20-30% in peso) e funge da collante per le fasi cristalline di neo-formazione: C</a:t>
            </a:r>
            <a:r>
              <a:rPr lang="it-IT" altLang="it-IT" baseline="-25000"/>
              <a:t>3</a:t>
            </a:r>
            <a:r>
              <a:rPr lang="it-IT" altLang="it-IT"/>
              <a:t>S, C</a:t>
            </a:r>
            <a:r>
              <a:rPr lang="it-IT" altLang="it-IT" baseline="-25000"/>
              <a:t>2</a:t>
            </a:r>
            <a:r>
              <a:rPr lang="it-IT" altLang="it-IT"/>
              <a:t>S, C</a:t>
            </a:r>
            <a:r>
              <a:rPr lang="it-IT" altLang="it-IT" baseline="-25000"/>
              <a:t>3</a:t>
            </a:r>
            <a:r>
              <a:rPr lang="it-IT" altLang="it-IT"/>
              <a:t>A e C</a:t>
            </a:r>
            <a:r>
              <a:rPr lang="it-IT" altLang="it-IT" baseline="-25000"/>
              <a:t>4</a:t>
            </a:r>
            <a:r>
              <a:rPr lang="it-IT" altLang="it-IT"/>
              <a:t>AF.</a:t>
            </a:r>
          </a:p>
        </p:txBody>
      </p:sp>
      <p:sp>
        <p:nvSpPr>
          <p:cNvPr id="7185" name="AutoShape 17" descr="P1000045"/>
          <p:cNvSpPr>
            <a:spLocks noChangeAspect="1" noChangeArrowheads="1"/>
          </p:cNvSpPr>
          <p:nvPr/>
        </p:nvSpPr>
        <p:spPr bwMode="auto">
          <a:xfrm>
            <a:off x="3276600" y="44196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it-IT"/>
          </a:p>
        </p:txBody>
      </p:sp>
      <p:sp>
        <p:nvSpPr>
          <p:cNvPr id="7187" name="AutoShape 19" descr="P1000045"/>
          <p:cNvSpPr>
            <a:spLocks noChangeAspect="1" noChangeArrowheads="1"/>
          </p:cNvSpPr>
          <p:nvPr/>
        </p:nvSpPr>
        <p:spPr bwMode="auto">
          <a:xfrm>
            <a:off x="3276600" y="44196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it-IT"/>
          </a:p>
        </p:txBody>
      </p:sp>
      <p:pic>
        <p:nvPicPr>
          <p:cNvPr id="7188" name="Picture 20" descr="300px-P1000045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12875" y="1116013"/>
            <a:ext cx="3810000" cy="254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012" name="Picture 4" descr="composizione 2"/>
          <p:cNvPicPr>
            <a:picLocks noChangeAspect="1" noChangeArrowheads="1"/>
          </p:cNvPicPr>
          <p:nvPr/>
        </p:nvPicPr>
        <p:blipFill>
          <a:blip r:embed="rId4" cstate="print">
            <a:lum bright="12000" contrast="24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9275" y="5294313"/>
            <a:ext cx="5975350" cy="28336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43013" name="Object 5"/>
          <p:cNvGraphicFramePr>
            <a:graphicFrameLocks noChangeAspect="1"/>
          </p:cNvGraphicFramePr>
          <p:nvPr/>
        </p:nvGraphicFramePr>
        <p:xfrm>
          <a:off x="1916113" y="1979613"/>
          <a:ext cx="3152775" cy="27368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3015" name="Documento" r:id="rId5" imgW="3160671" imgH="3040458" progId="Word.Document.8">
                  <p:embed/>
                </p:oleObj>
              </mc:Choice>
              <mc:Fallback>
                <p:oleObj name="Documento" r:id="rId5" imgW="3160671" imgH="3040458" progId="Word.Document.8">
                  <p:embed/>
                  <p:pic>
                    <p:nvPicPr>
                      <p:cNvPr id="0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 b="9695"/>
                      <a:stretch>
                        <a:fillRect/>
                      </a:stretch>
                    </p:blipFill>
                    <p:spPr bwMode="auto">
                      <a:xfrm>
                        <a:off x="1916113" y="1979613"/>
                        <a:ext cx="3152775" cy="2736850"/>
                      </a:xfrm>
                      <a:prstGeom prst="rect">
                        <a:avLst/>
                      </a:prstGeom>
                      <a:solidFill>
                        <a:srgbClr val="1DFD1D"/>
                      </a:solidFill>
                      <a:ln>
                        <a:noFill/>
                      </a:ln>
                      <a:effectLst/>
                      <a:extLs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43014" name="Text Box 6"/>
          <p:cNvSpPr txBox="1">
            <a:spLocks noChangeArrowheads="1"/>
          </p:cNvSpPr>
          <p:nvPr/>
        </p:nvSpPr>
        <p:spPr bwMode="auto">
          <a:xfrm>
            <a:off x="836613" y="395288"/>
            <a:ext cx="5545137" cy="40640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it-IT" altLang="it-IT" sz="2000"/>
              <a:t>Composizione del Clinker di Portland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Struttura predefinita">
  <a:themeElements>
    <a:clrScheme name="Struttura predefinita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Struttura predefinita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Struttura predefinita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ruttura predefinita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ruttura predefinita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ruttura predefinita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ruttura predefinita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ruttura predefinita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ruttura predefinita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ruttura predefinita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ruttura predefinita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ruttura predefinita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ruttura predefinita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ruttura predefinita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ema di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2732</TotalTime>
  <Words>550</Words>
  <Application>Microsoft Office PowerPoint</Application>
  <PresentationFormat>Presentazione su schermo (4:3)</PresentationFormat>
  <Paragraphs>86</Paragraphs>
  <Slides>10</Slides>
  <Notes>10</Notes>
  <HiddenSlides>0</HiddenSlides>
  <MMClips>0</MMClips>
  <ScaleCrop>false</ScaleCrop>
  <HeadingPairs>
    <vt:vector size="8" baseType="variant">
      <vt:variant>
        <vt:lpstr>Caratteri utilizzati</vt:lpstr>
      </vt:variant>
      <vt:variant>
        <vt:i4>7</vt:i4>
      </vt:variant>
      <vt:variant>
        <vt:lpstr>Tema</vt:lpstr>
      </vt:variant>
      <vt:variant>
        <vt:i4>1</vt:i4>
      </vt:variant>
      <vt:variant>
        <vt:lpstr>Server OLE incorporati</vt:lpstr>
      </vt:variant>
      <vt:variant>
        <vt:i4>1</vt:i4>
      </vt:variant>
      <vt:variant>
        <vt:lpstr>Titoli diapositive</vt:lpstr>
      </vt:variant>
      <vt:variant>
        <vt:i4>10</vt:i4>
      </vt:variant>
    </vt:vector>
  </HeadingPairs>
  <TitlesOfParts>
    <vt:vector size="19" baseType="lpstr">
      <vt:lpstr>Arial</vt:lpstr>
      <vt:lpstr>Times New Roman</vt:lpstr>
      <vt:lpstr>Comic Sans MS</vt:lpstr>
      <vt:lpstr>Courier New</vt:lpstr>
      <vt:lpstr>Wingdings</vt:lpstr>
      <vt:lpstr>Symbol</vt:lpstr>
      <vt:lpstr>Verdana</vt:lpstr>
      <vt:lpstr>Struttura predefinita</vt:lpstr>
      <vt:lpstr>Documento di Microsoft Word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Ottavio Marino</dc:creator>
  <cp:lastModifiedBy>Ottavio Marino</cp:lastModifiedBy>
  <cp:revision>172</cp:revision>
  <dcterms:created xsi:type="dcterms:W3CDTF">2003-02-19T12:10:24Z</dcterms:created>
  <dcterms:modified xsi:type="dcterms:W3CDTF">2016-05-16T10:47:33Z</dcterms:modified>
</cp:coreProperties>
</file>