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F14D-B4EC-4069-A60F-516B9B9CE27D}" type="datetimeFigureOut">
              <a:rPr lang="it-IT" smtClean="0"/>
              <a:t>18/05/2017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03C2-030D-42B1-B1DB-8D4D57D3B631}" type="slidenum">
              <a:rPr lang="it-IT" smtClean="0"/>
              <a:t>‹N›</a:t>
            </a:fld>
            <a:endParaRPr lang="it-IT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F14D-B4EC-4069-A60F-516B9B9CE27D}" type="datetimeFigureOut">
              <a:rPr lang="it-IT" smtClean="0"/>
              <a:t>18/05/2017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03C2-030D-42B1-B1DB-8D4D57D3B631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F14D-B4EC-4069-A60F-516B9B9CE27D}" type="datetimeFigureOut">
              <a:rPr lang="it-IT" smtClean="0"/>
              <a:t>18/05/2017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03C2-030D-42B1-B1DB-8D4D57D3B631}" type="slidenum">
              <a:rPr lang="it-IT" smtClean="0"/>
              <a:t>‹N›</a:t>
            </a:fld>
            <a:endParaRPr lang="it-IT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F14D-B4EC-4069-A60F-516B9B9CE27D}" type="datetimeFigureOut">
              <a:rPr lang="it-IT" smtClean="0"/>
              <a:t>18/05/2017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03C2-030D-42B1-B1DB-8D4D57D3B631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F14D-B4EC-4069-A60F-516B9B9CE27D}" type="datetimeFigureOut">
              <a:rPr lang="it-IT" smtClean="0"/>
              <a:t>18/05/2017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03C2-030D-42B1-B1DB-8D4D57D3B631}" type="slidenum">
              <a:rPr lang="it-IT" smtClean="0"/>
              <a:t>‹N›</a:t>
            </a:fld>
            <a:endParaRPr lang="it-IT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F14D-B4EC-4069-A60F-516B9B9CE27D}" type="datetimeFigureOut">
              <a:rPr lang="it-IT" smtClean="0"/>
              <a:t>18/05/2017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03C2-030D-42B1-B1DB-8D4D57D3B631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F14D-B4EC-4069-A60F-516B9B9CE27D}" type="datetimeFigureOut">
              <a:rPr lang="it-IT" smtClean="0"/>
              <a:t>18/05/2017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03C2-030D-42B1-B1DB-8D4D57D3B631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F14D-B4EC-4069-A60F-516B9B9CE27D}" type="datetimeFigureOut">
              <a:rPr lang="it-IT" smtClean="0"/>
              <a:t>18/05/2017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03C2-030D-42B1-B1DB-8D4D57D3B631}" type="slidenum">
              <a:rPr lang="it-IT" smtClean="0"/>
              <a:t>‹N›</a:t>
            </a:fld>
            <a:endParaRPr lang="it-IT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F14D-B4EC-4069-A60F-516B9B9CE27D}" type="datetimeFigureOut">
              <a:rPr lang="it-IT" smtClean="0"/>
              <a:t>18/05/2017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03C2-030D-42B1-B1DB-8D4D57D3B631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F14D-B4EC-4069-A60F-516B9B9CE27D}" type="datetimeFigureOut">
              <a:rPr lang="it-IT" smtClean="0"/>
              <a:t>18/05/2017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03C2-030D-42B1-B1DB-8D4D57D3B631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F14D-B4EC-4069-A60F-516B9B9CE27D}" type="datetimeFigureOut">
              <a:rPr lang="it-IT" smtClean="0"/>
              <a:t>18/05/2017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A03C2-030D-42B1-B1DB-8D4D57D3B631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0024F14D-B4EC-4069-A60F-516B9B9CE27D}" type="datetimeFigureOut">
              <a:rPr lang="it-IT" smtClean="0"/>
              <a:t>18/05/2017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148A03C2-030D-42B1-B1DB-8D4D57D3B631}" type="slidenum">
              <a:rPr lang="it-IT" smtClean="0"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/>
              <a:t>III.  Crisi del positivismo giuridico e crisi dello Stato di diritto. Il problema dell’interpretazione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 smtClean="0"/>
              <a:t>Giuseppe Acocella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541149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9.1 </a:t>
            </a:r>
            <a:r>
              <a:rPr lang="it-IT" b="1" dirty="0"/>
              <a:t>La crisi della legalità: la scuola del &lt;&lt;diritto libero&gt;&gt;</a:t>
            </a:r>
            <a:r>
              <a:rPr lang="it-IT" dirty="0"/>
              <a:t/>
            </a:r>
            <a:br>
              <a:rPr lang="it-IT" dirty="0"/>
            </a:br>
            <a:r>
              <a:rPr lang="it-IT" dirty="0"/>
              <a:t> 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it-IT" dirty="0"/>
              <a:t>L’orientamento che sarà definito del “diritto libero” ha origine, secondo Flavio Lopez de </a:t>
            </a:r>
            <a:r>
              <a:rPr lang="it-IT" dirty="0" err="1"/>
              <a:t>Oñate</a:t>
            </a:r>
            <a:r>
              <a:rPr lang="it-IT" dirty="0"/>
              <a:t>, nel seno della grande tradizione scientifica tedesca sin dall’Ottocento, anche sotto la spinta delle </a:t>
            </a:r>
            <a:r>
              <a:rPr lang="it-IT" dirty="0" smtClean="0"/>
              <a:t>suggestioni, </a:t>
            </a:r>
            <a:r>
              <a:rPr lang="it-IT" dirty="0"/>
              <a:t>provenienti dagli sviluppi </a:t>
            </a:r>
            <a:r>
              <a:rPr lang="it-IT" dirty="0" smtClean="0"/>
              <a:t>dei </a:t>
            </a:r>
            <a:r>
              <a:rPr lang="it-IT" dirty="0"/>
              <a:t>presupposti creati dalla </a:t>
            </a:r>
            <a:r>
              <a:rPr lang="it-IT" dirty="0" smtClean="0"/>
              <a:t>maturata sociologia </a:t>
            </a:r>
            <a:r>
              <a:rPr lang="it-IT" dirty="0"/>
              <a:t>del </a:t>
            </a:r>
            <a:r>
              <a:rPr lang="it-IT" dirty="0" smtClean="0"/>
              <a:t>diritto, che premevano sulla incidenza dei mutamenti sociali sull’</a:t>
            </a:r>
            <a:r>
              <a:rPr lang="it-IT" b="1" dirty="0" smtClean="0">
                <a:solidFill>
                  <a:srgbClr val="FF0000"/>
                </a:solidFill>
              </a:rPr>
              <a:t>interpretazione</a:t>
            </a:r>
            <a:r>
              <a:rPr lang="it-IT" dirty="0" smtClean="0"/>
              <a:t> </a:t>
            </a:r>
            <a:r>
              <a:rPr lang="it-IT" dirty="0" smtClean="0"/>
              <a:t>della norma.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60555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9.2 </a:t>
            </a:r>
            <a:r>
              <a:rPr lang="it-IT" b="1" dirty="0"/>
              <a:t>La crisi della legalità: la scuola del &lt;&lt;diritto libero&gt;&gt;</a:t>
            </a:r>
            <a:r>
              <a:rPr lang="it-IT" dirty="0"/>
              <a:t/>
            </a:r>
            <a:br>
              <a:rPr lang="it-IT" dirty="0"/>
            </a:br>
            <a:r>
              <a:rPr lang="it-IT" dirty="0"/>
              <a:t> 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L'insanabile scollamento tra comando generale e astratto da una parte e individualità del caso singolo dall’altro rileva l’incapacità della legislazione di rispondere alla sterminata ricchezza dei casi individuali o con la moltiplicazione all'infinito di leggi, o con la minuziosa specificazione delle prescrizioni della singola legge</a:t>
            </a:r>
            <a:r>
              <a:rPr lang="it-IT" dirty="0" smtClean="0"/>
              <a:t>.</a:t>
            </a:r>
          </a:p>
          <a:p>
            <a:r>
              <a:rPr lang="it-IT" dirty="0" smtClean="0"/>
              <a:t>L'individuazione </a:t>
            </a:r>
            <a:r>
              <a:rPr lang="it-IT" dirty="0"/>
              <a:t>della scuola del diritto libero nella contrapposizione all'oggettivismo della legge da parte del giudice elaboratore di diritto, che intende rimediare </a:t>
            </a:r>
            <a:r>
              <a:rPr lang="it-IT" i="1" dirty="0"/>
              <a:t>in proprio</a:t>
            </a:r>
            <a:r>
              <a:rPr lang="it-IT" dirty="0"/>
              <a:t> a tali lacune, rivela quanto queste tendenze siano ricomparse sotto forma di </a:t>
            </a:r>
            <a:r>
              <a:rPr lang="it-IT" i="1" dirty="0"/>
              <a:t>sconfinamento giudiziario</a:t>
            </a:r>
            <a:r>
              <a:rPr lang="it-IT" dirty="0"/>
              <a:t> e di </a:t>
            </a:r>
            <a:r>
              <a:rPr lang="it-IT" i="1" dirty="0" err="1"/>
              <a:t>pangiudizialismo</a:t>
            </a:r>
            <a:r>
              <a:rPr lang="it-IT" dirty="0"/>
              <a:t> nei </a:t>
            </a:r>
            <a:r>
              <a:rPr lang="it-IT" b="1" dirty="0">
                <a:solidFill>
                  <a:srgbClr val="FF0000"/>
                </a:solidFill>
              </a:rPr>
              <a:t>sistemi giuridici</a:t>
            </a:r>
            <a:r>
              <a:rPr lang="it-IT" dirty="0">
                <a:solidFill>
                  <a:srgbClr val="FF0000"/>
                </a:solidFill>
              </a:rPr>
              <a:t> </a:t>
            </a:r>
            <a:r>
              <a:rPr lang="it-IT" dirty="0"/>
              <a:t>contemporanei.</a:t>
            </a:r>
          </a:p>
          <a:p>
            <a:pPr marL="0" indent="0">
              <a:buNone/>
            </a:pPr>
            <a:r>
              <a:rPr lang="it-IT" dirty="0"/>
              <a:t> 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1641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9.3 </a:t>
            </a:r>
            <a:r>
              <a:rPr lang="it-IT" b="1" dirty="0"/>
              <a:t>La crisi della legalità: la scuola del &lt;&lt;diritto libero&gt;&gt;</a:t>
            </a:r>
            <a:r>
              <a:rPr lang="it-IT" dirty="0"/>
              <a:t/>
            </a:r>
            <a:br>
              <a:rPr lang="it-IT" dirty="0"/>
            </a:br>
            <a:r>
              <a:rPr lang="it-IT" dirty="0"/>
              <a:t> 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 </a:t>
            </a:r>
          </a:p>
          <a:p>
            <a:r>
              <a:rPr lang="it-IT" dirty="0"/>
              <a:t>   Quando lo </a:t>
            </a:r>
            <a:r>
              <a:rPr lang="it-IT" b="1" dirty="0" smtClean="0">
                <a:solidFill>
                  <a:srgbClr val="FF0000"/>
                </a:solidFill>
              </a:rPr>
              <a:t>Stato di diritto </a:t>
            </a:r>
            <a:r>
              <a:rPr lang="it-IT" dirty="0" smtClean="0"/>
              <a:t>entra </a:t>
            </a:r>
            <a:r>
              <a:rPr lang="it-IT" dirty="0"/>
              <a:t>in crisi, ritorna dunque in auge l’oracolo della legge, che Weber aveva cercato di superare nella individuazione della razionalità formale del diritto. Si noti quanto accade nel dibattito dell’area del </a:t>
            </a:r>
            <a:r>
              <a:rPr lang="it-IT" b="1" i="1" dirty="0">
                <a:solidFill>
                  <a:srgbClr val="FF0000"/>
                </a:solidFill>
              </a:rPr>
              <a:t>Common law</a:t>
            </a:r>
            <a:r>
              <a:rPr lang="it-IT" dirty="0">
                <a:solidFill>
                  <a:srgbClr val="FF0000"/>
                </a:solidFill>
              </a:rPr>
              <a:t> </a:t>
            </a:r>
            <a:r>
              <a:rPr lang="it-IT" dirty="0"/>
              <a:t>(R. </a:t>
            </a:r>
            <a:r>
              <a:rPr lang="it-IT" dirty="0" err="1"/>
              <a:t>Dworkin</a:t>
            </a:r>
            <a:r>
              <a:rPr lang="it-IT" dirty="0"/>
              <a:t>) e dei suoi “trascinamenti” negli ambiti tradizionali </a:t>
            </a:r>
            <a:r>
              <a:rPr lang="it-IT" dirty="0" smtClean="0"/>
              <a:t>del </a:t>
            </a:r>
            <a:r>
              <a:rPr lang="it-IT" b="1" i="1" dirty="0" err="1">
                <a:solidFill>
                  <a:srgbClr val="FF0000"/>
                </a:solidFill>
              </a:rPr>
              <a:t>civil</a:t>
            </a:r>
            <a:r>
              <a:rPr lang="it-IT" b="1" i="1" dirty="0">
                <a:solidFill>
                  <a:srgbClr val="FF0000"/>
                </a:solidFill>
              </a:rPr>
              <a:t> law</a:t>
            </a:r>
            <a:r>
              <a:rPr lang="it-IT" dirty="0"/>
              <a:t>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469133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10.1 </a:t>
            </a:r>
            <a:r>
              <a:rPr lang="it-IT" b="1" dirty="0"/>
              <a:t>Legalità e certezza del diritto. F. Lopez de </a:t>
            </a:r>
            <a:r>
              <a:rPr lang="it-IT" b="1" dirty="0" err="1"/>
              <a:t>Oňate</a:t>
            </a:r>
            <a:r>
              <a:rPr lang="it-IT" b="1" dirty="0"/>
              <a:t> e la scienza giuridica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La crisi del diritto – che giunge a ridosso della </a:t>
            </a:r>
            <a:r>
              <a:rPr lang="it-IT" b="1" dirty="0">
                <a:solidFill>
                  <a:srgbClr val="FF0000"/>
                </a:solidFill>
              </a:rPr>
              <a:t>codificazione</a:t>
            </a:r>
            <a:r>
              <a:rPr lang="it-IT" dirty="0"/>
              <a:t> ottocentesca - ha avuto, come si è detto, soprattutto il senso della  </a:t>
            </a:r>
            <a:r>
              <a:rPr lang="it-IT" i="1" dirty="0"/>
              <a:t>rivolta dei fatti contro il codice</a:t>
            </a:r>
            <a:r>
              <a:rPr lang="it-IT" dirty="0"/>
              <a:t>, proprio attraverso le esperienze della giurisprudenza dei concetti e delle correnti giuridiche </a:t>
            </a:r>
            <a:r>
              <a:rPr lang="it-IT" dirty="0" err="1"/>
              <a:t>antistatalistiche</a:t>
            </a:r>
            <a:r>
              <a:rPr lang="it-IT" dirty="0"/>
              <a:t> giunte ad una precisa critica del </a:t>
            </a:r>
            <a:r>
              <a:rPr lang="it-IT" b="1" dirty="0" smtClean="0">
                <a:solidFill>
                  <a:srgbClr val="FF0000"/>
                </a:solidFill>
              </a:rPr>
              <a:t>positivismo giuridico</a:t>
            </a:r>
            <a:r>
              <a:rPr lang="it-IT" dirty="0"/>
              <a:t>, specie negli anni immediatamente successivi alla se­conda guerra mondiale. Lopez de </a:t>
            </a:r>
            <a:r>
              <a:rPr lang="it-IT" dirty="0" err="1"/>
              <a:t>Oňate</a:t>
            </a:r>
            <a:r>
              <a:rPr lang="it-IT" dirty="0"/>
              <a:t> intese recuperare la </a:t>
            </a:r>
            <a:r>
              <a:rPr lang="it-IT" b="1" dirty="0">
                <a:solidFill>
                  <a:srgbClr val="FF0000"/>
                </a:solidFill>
              </a:rPr>
              <a:t>certezza del diritto </a:t>
            </a:r>
            <a:r>
              <a:rPr lang="it-IT" dirty="0"/>
              <a:t>attraverso le certezze riconosciute dalla </a:t>
            </a:r>
            <a:r>
              <a:rPr lang="it-IT" b="1" dirty="0">
                <a:solidFill>
                  <a:srgbClr val="FF0000"/>
                </a:solidFill>
              </a:rPr>
              <a:t>scienza giuridica</a:t>
            </a:r>
            <a:r>
              <a:rPr lang="it-IT" dirty="0"/>
              <a:t>, in un quadro ancora caratterizzato proprio dall’ancoraggio al  </a:t>
            </a:r>
            <a:r>
              <a:rPr lang="it-IT" dirty="0" err="1"/>
              <a:t>giuspositivismo</a:t>
            </a:r>
            <a:r>
              <a:rPr lang="it-IT" dirty="0"/>
              <a:t>.</a:t>
            </a:r>
          </a:p>
          <a:p>
            <a:pPr marL="0" indent="0">
              <a:buNone/>
            </a:pP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75619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10.2 </a:t>
            </a:r>
            <a:r>
              <a:rPr lang="it-IT" b="1" dirty="0"/>
              <a:t>Legalità e certezza del diritto. F. Lopez de </a:t>
            </a:r>
            <a:r>
              <a:rPr lang="it-IT" b="1" dirty="0" err="1"/>
              <a:t>Oňate</a:t>
            </a:r>
            <a:r>
              <a:rPr lang="it-IT" b="1" dirty="0"/>
              <a:t> e la scienza giuridica</a:t>
            </a:r>
            <a:r>
              <a:rPr lang="it-IT" dirty="0"/>
              <a:t/>
            </a:r>
            <a:br>
              <a:rPr lang="it-IT" dirty="0"/>
            </a:br>
            <a:r>
              <a:rPr lang="it-IT" b="1" dirty="0"/>
              <a:t> 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Lo stesso problema delle la­cune nell'ordinamento giuridico (una delle minacce &lt;&lt;di fatto&gt;&gt;, in­sieme all'oscurità delle norme, portate alla </a:t>
            </a:r>
            <a:r>
              <a:rPr lang="it-IT" b="1" dirty="0">
                <a:solidFill>
                  <a:srgbClr val="FF0000"/>
                </a:solidFill>
              </a:rPr>
              <a:t>certezza del diritto</a:t>
            </a:r>
            <a:r>
              <a:rPr lang="it-IT" dirty="0"/>
              <a:t>) si rivela senz'altro ricon­ducibile al problema </a:t>
            </a:r>
            <a:r>
              <a:rPr lang="it-IT" dirty="0" smtClean="0"/>
              <a:t>della crisi della </a:t>
            </a:r>
            <a:r>
              <a:rPr lang="it-IT" dirty="0"/>
              <a:t>produzione </a:t>
            </a:r>
            <a:r>
              <a:rPr lang="it-IT" dirty="0" smtClean="0"/>
              <a:t>esclusiva del </a:t>
            </a:r>
            <a:r>
              <a:rPr lang="it-IT" dirty="0"/>
              <a:t>diritto da parte dello Stato </a:t>
            </a:r>
            <a:r>
              <a:rPr lang="it-IT" dirty="0" smtClean="0"/>
              <a:t>nella </a:t>
            </a:r>
            <a:r>
              <a:rPr lang="it-IT" dirty="0"/>
              <a:t>formazione dell'ordinamento, che assicura la </a:t>
            </a:r>
            <a:r>
              <a:rPr lang="it-IT" b="1" dirty="0">
                <a:solidFill>
                  <a:srgbClr val="FF0000"/>
                </a:solidFill>
              </a:rPr>
              <a:t>certezza del diritto</a:t>
            </a:r>
            <a:r>
              <a:rPr lang="it-IT" dirty="0"/>
              <a:t>, ma non delle singole leggi.</a:t>
            </a:r>
          </a:p>
          <a:p>
            <a:r>
              <a:rPr lang="it-IT" dirty="0"/>
              <a:t> 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725119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10.3 </a:t>
            </a:r>
            <a:r>
              <a:rPr lang="it-IT" b="1" dirty="0"/>
              <a:t>Legalità e certezza del diritto. F. Lopez de </a:t>
            </a:r>
            <a:r>
              <a:rPr lang="it-IT" b="1" dirty="0" err="1"/>
              <a:t>Oňate</a:t>
            </a:r>
            <a:r>
              <a:rPr lang="it-IT" b="1" dirty="0"/>
              <a:t> e la scienza giuridica</a:t>
            </a:r>
            <a:r>
              <a:rPr lang="it-IT" dirty="0"/>
              <a:t/>
            </a:r>
            <a:br>
              <a:rPr lang="it-IT" dirty="0"/>
            </a:br>
            <a:r>
              <a:rPr lang="it-IT" b="1" dirty="0"/>
              <a:t> 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 Occorre dunque tornare al lavoro della </a:t>
            </a:r>
            <a:r>
              <a:rPr lang="it-IT" b="1" dirty="0">
                <a:solidFill>
                  <a:srgbClr val="FF0000"/>
                </a:solidFill>
              </a:rPr>
              <a:t>scienza</a:t>
            </a:r>
            <a:r>
              <a:rPr lang="it-IT" dirty="0"/>
              <a:t> che sa </a:t>
            </a:r>
            <a:r>
              <a:rPr lang="it-IT" i="1" dirty="0"/>
              <a:t>interpretare </a:t>
            </a:r>
            <a:r>
              <a:rPr lang="it-IT" dirty="0"/>
              <a:t>le norme assicurando nella comprensione ed applicazione delle leggi l’unità dell’ordinamento giuridico e dunque la volontà umana che le genera. La </a:t>
            </a:r>
            <a:r>
              <a:rPr lang="it-IT" b="1" dirty="0">
                <a:solidFill>
                  <a:srgbClr val="FF0000"/>
                </a:solidFill>
              </a:rPr>
              <a:t>scienza del diritto</a:t>
            </a:r>
            <a:r>
              <a:rPr lang="it-IT" dirty="0">
                <a:solidFill>
                  <a:srgbClr val="FF0000"/>
                </a:solidFill>
              </a:rPr>
              <a:t> </a:t>
            </a:r>
            <a:r>
              <a:rPr lang="it-IT" dirty="0"/>
              <a:t>riconduce nell’unità la varietà e molteplicità delle esperienze giuridiche concrete, riconoscendo che la norma trascende la società e le sue contingenze. </a:t>
            </a:r>
          </a:p>
        </p:txBody>
      </p:sp>
    </p:spTree>
    <p:extLst>
      <p:ext uri="{BB962C8B-B14F-4D97-AF65-F5344CB8AC3E}">
        <p14:creationId xmlns:p14="http://schemas.microsoft.com/office/powerpoint/2010/main" val="2306379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11.1 </a:t>
            </a:r>
            <a:r>
              <a:rPr lang="it-IT" b="1" dirty="0"/>
              <a:t>Ermeneutica giuridica e principio di legalità. E. Betti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/>
              <a:t> Nel panorama degli studi filosofico-giuridici sulla legalità grande rilievo ha assunto il dibattito sull’</a:t>
            </a:r>
            <a:r>
              <a:rPr lang="it-IT" b="1" dirty="0">
                <a:solidFill>
                  <a:srgbClr val="FF0000"/>
                </a:solidFill>
              </a:rPr>
              <a:t>ermeneutica giuridica</a:t>
            </a:r>
            <a:r>
              <a:rPr lang="it-IT" dirty="0"/>
              <a:t>, senza che questa mai travalichi i confini della </a:t>
            </a:r>
            <a:r>
              <a:rPr lang="it-IT" i="1" dirty="0"/>
              <a:t>ars </a:t>
            </a:r>
            <a:r>
              <a:rPr lang="it-IT" i="1" dirty="0" err="1"/>
              <a:t>interpretandi</a:t>
            </a:r>
            <a:r>
              <a:rPr lang="it-IT" i="1" dirty="0"/>
              <a:t> </a:t>
            </a:r>
            <a:r>
              <a:rPr lang="it-IT" dirty="0"/>
              <a:t>per assurgere al ruolo di teoria della giurisprudenza. Una accentuazione della funzione interpretativa (tanto quella giudiziaria quanto quella giurisprudenziale) pone infatti problemi di </a:t>
            </a:r>
            <a:r>
              <a:rPr lang="it-IT" b="1" dirty="0">
                <a:solidFill>
                  <a:srgbClr val="FF0000"/>
                </a:solidFill>
              </a:rPr>
              <a:t>certezza</a:t>
            </a:r>
            <a:r>
              <a:rPr lang="it-IT" dirty="0">
                <a:solidFill>
                  <a:srgbClr val="FF0000"/>
                </a:solidFill>
              </a:rPr>
              <a:t> </a:t>
            </a:r>
            <a:r>
              <a:rPr lang="it-IT" b="1" dirty="0">
                <a:solidFill>
                  <a:srgbClr val="FF0000"/>
                </a:solidFill>
              </a:rPr>
              <a:t>del diritto</a:t>
            </a:r>
            <a:r>
              <a:rPr lang="it-IT" dirty="0"/>
              <a:t> e di equità </a:t>
            </a:r>
            <a:r>
              <a:rPr lang="it-IT" dirty="0" smtClean="0"/>
              <a:t>nell’applicazione, </a:t>
            </a:r>
            <a:r>
              <a:rPr lang="it-IT" dirty="0"/>
              <a:t>se non si mantiene in limiti che evitino di trasformare la pronunzia giudiziaria in attività surrettiziamente </a:t>
            </a:r>
            <a:r>
              <a:rPr lang="it-IT" i="1" dirty="0"/>
              <a:t>legislatrice</a:t>
            </a:r>
            <a:r>
              <a:rPr lang="it-IT" dirty="0"/>
              <a:t>. </a:t>
            </a:r>
            <a:r>
              <a:rPr lang="it-IT" dirty="0" smtClean="0"/>
              <a:t>D’altra parte però </a:t>
            </a:r>
            <a:r>
              <a:rPr lang="it-IT" dirty="0"/>
              <a:t>un ancoraggio </a:t>
            </a:r>
            <a:r>
              <a:rPr lang="it-IT" dirty="0" smtClean="0"/>
              <a:t>rigido alla </a:t>
            </a:r>
            <a:r>
              <a:rPr lang="it-IT" dirty="0"/>
              <a:t>lettera codificata della norma presenta problemi di efficienza e di rigidità nell’applicazione della legge, fino al punto </a:t>
            </a:r>
            <a:r>
              <a:rPr lang="it-IT" dirty="0" smtClean="0"/>
              <a:t>da </a:t>
            </a:r>
            <a:r>
              <a:rPr lang="it-IT" dirty="0"/>
              <a:t>renderla </a:t>
            </a:r>
            <a:r>
              <a:rPr lang="it-IT" dirty="0" smtClean="0"/>
              <a:t>talvolta inapplicabile</a:t>
            </a:r>
            <a:r>
              <a:rPr lang="it-I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60833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11.2 </a:t>
            </a:r>
            <a:r>
              <a:rPr lang="it-IT" b="1" dirty="0"/>
              <a:t>Ermeneutica giuridica e principio di legalità. E. Betti</a:t>
            </a:r>
            <a:r>
              <a:rPr lang="it-IT" dirty="0"/>
              <a:t/>
            </a:r>
            <a:br>
              <a:rPr lang="it-IT" dirty="0"/>
            </a:br>
            <a:r>
              <a:rPr lang="it-IT" b="1" i="1" dirty="0"/>
              <a:t> 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Il richiamo alla controversia legale, anche di fronte ai nuovi problemi che si pongono all’</a:t>
            </a:r>
            <a:r>
              <a:rPr lang="it-IT" b="1" dirty="0">
                <a:solidFill>
                  <a:srgbClr val="FF0000"/>
                </a:solidFill>
              </a:rPr>
              <a:t>ermeneutica </a:t>
            </a:r>
            <a:r>
              <a:rPr lang="it-IT" b="1" dirty="0" smtClean="0">
                <a:solidFill>
                  <a:srgbClr val="FF0000"/>
                </a:solidFill>
              </a:rPr>
              <a:t>giuridica</a:t>
            </a:r>
            <a:r>
              <a:rPr lang="it-IT" dirty="0"/>
              <a:t>,</a:t>
            </a:r>
            <a:r>
              <a:rPr lang="it-IT" dirty="0" smtClean="0"/>
              <a:t> </a:t>
            </a:r>
            <a:r>
              <a:rPr lang="it-IT" dirty="0"/>
              <a:t>sembra in grado di </a:t>
            </a:r>
            <a:r>
              <a:rPr lang="it-IT" dirty="0" smtClean="0"/>
              <a:t>avviare a comprensione </a:t>
            </a:r>
            <a:r>
              <a:rPr lang="it-IT" dirty="0"/>
              <a:t>- senz’altro con maggiore aderenza all’esperienza del </a:t>
            </a:r>
            <a:r>
              <a:rPr lang="it-IT" b="1" i="1" dirty="0">
                <a:solidFill>
                  <a:srgbClr val="FF0000"/>
                </a:solidFill>
              </a:rPr>
              <a:t>Common law</a:t>
            </a:r>
            <a:r>
              <a:rPr lang="it-IT" dirty="0">
                <a:solidFill>
                  <a:srgbClr val="FF0000"/>
                </a:solidFill>
              </a:rPr>
              <a:t> </a:t>
            </a:r>
            <a:r>
              <a:rPr lang="it-IT" dirty="0"/>
              <a:t>rispetto alla tradizione del </a:t>
            </a:r>
            <a:r>
              <a:rPr lang="it-IT" b="1" i="1" dirty="0" err="1">
                <a:solidFill>
                  <a:srgbClr val="FF0000"/>
                </a:solidFill>
              </a:rPr>
              <a:t>Civil</a:t>
            </a:r>
            <a:r>
              <a:rPr lang="it-IT" b="1" i="1" dirty="0">
                <a:solidFill>
                  <a:srgbClr val="FF0000"/>
                </a:solidFill>
              </a:rPr>
              <a:t> law</a:t>
            </a:r>
            <a:r>
              <a:rPr lang="it-IT" dirty="0">
                <a:solidFill>
                  <a:srgbClr val="FF0000"/>
                </a:solidFill>
              </a:rPr>
              <a:t> </a:t>
            </a:r>
            <a:r>
              <a:rPr lang="it-IT" dirty="0"/>
              <a:t>- il problema dell’ancoraggio a  una </a:t>
            </a:r>
            <a:r>
              <a:rPr lang="it-IT" b="1" dirty="0">
                <a:solidFill>
                  <a:srgbClr val="FF0000"/>
                </a:solidFill>
              </a:rPr>
              <a:t>interpretazione</a:t>
            </a:r>
            <a:r>
              <a:rPr lang="it-IT" dirty="0"/>
              <a:t> capace di garantire dall’arbitrio.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672895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11.3 </a:t>
            </a:r>
            <a:r>
              <a:rPr lang="it-IT" b="1" dirty="0"/>
              <a:t>Ermeneutica giuridica e principio di legalità. E. Betti</a:t>
            </a:r>
            <a:r>
              <a:rPr lang="it-IT" dirty="0"/>
              <a:t/>
            </a:r>
            <a:br>
              <a:rPr lang="it-IT" dirty="0"/>
            </a:br>
            <a:r>
              <a:rPr lang="it-IT" b="1" i="1" dirty="0"/>
              <a:t> 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 I temi del dialogo, del processo, dell’espressione che la comunità consegue nella comprensione dell’oggetto da interpretare, costituiscono gli elementi che a </a:t>
            </a:r>
            <a:r>
              <a:rPr lang="it-IT" dirty="0" smtClean="0"/>
              <a:t>Emilio Betti </a:t>
            </a:r>
            <a:r>
              <a:rPr lang="it-IT" dirty="0"/>
              <a:t>vengono riconosciuti come fondamentali nella </a:t>
            </a:r>
            <a:r>
              <a:rPr lang="it-IT" i="1" dirty="0" smtClean="0"/>
              <a:t>Teoria generale</a:t>
            </a:r>
            <a:r>
              <a:rPr lang="it-IT" dirty="0"/>
              <a:t>, </a:t>
            </a:r>
            <a:r>
              <a:rPr lang="it-IT" dirty="0" smtClean="0"/>
              <a:t>che </a:t>
            </a:r>
            <a:r>
              <a:rPr lang="it-IT" dirty="0"/>
              <a:t>hanno </a:t>
            </a:r>
            <a:r>
              <a:rPr lang="it-IT" dirty="0" smtClean="0"/>
              <a:t>profondamente influenzato </a:t>
            </a:r>
            <a:r>
              <a:rPr lang="it-IT" dirty="0"/>
              <a:t>la </a:t>
            </a:r>
            <a:r>
              <a:rPr lang="it-IT" dirty="0" smtClean="0"/>
              <a:t>scienza </a:t>
            </a:r>
            <a:r>
              <a:rPr lang="it-IT" dirty="0" smtClean="0"/>
              <a:t>dell’</a:t>
            </a:r>
            <a:r>
              <a:rPr lang="it-IT" b="1" dirty="0" smtClean="0">
                <a:solidFill>
                  <a:srgbClr val="FF0000"/>
                </a:solidFill>
              </a:rPr>
              <a:t>interpretazione</a:t>
            </a:r>
            <a:r>
              <a:rPr lang="it-IT" dirty="0" smtClean="0"/>
              <a:t>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459952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 smtClean="0"/>
              <a:t>12.1 </a:t>
            </a:r>
            <a:r>
              <a:rPr lang="it-IT" b="1" dirty="0"/>
              <a:t>Legalità e rivoluzione nel marxismo giuridico. La recezione giudiziale in Italia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 In nome della giustizia sociale si erano addirittura affermate </a:t>
            </a:r>
            <a:r>
              <a:rPr lang="it-IT" dirty="0" smtClean="0"/>
              <a:t>culture giuridiche - come </a:t>
            </a:r>
            <a:r>
              <a:rPr lang="it-IT" dirty="0"/>
              <a:t>le dottrine ufficiali del socialismo reale </a:t>
            </a:r>
            <a:r>
              <a:rPr lang="it-IT" dirty="0"/>
              <a:t>-</a:t>
            </a:r>
            <a:r>
              <a:rPr lang="it-IT" dirty="0" smtClean="0"/>
              <a:t> </a:t>
            </a:r>
            <a:r>
              <a:rPr lang="it-IT" dirty="0" smtClean="0"/>
              <a:t>che finirono per </a:t>
            </a:r>
            <a:r>
              <a:rPr lang="it-IT" dirty="0"/>
              <a:t>subire la beffarda reprimenda di Hans </a:t>
            </a:r>
            <a:r>
              <a:rPr lang="it-IT" dirty="0" err="1" smtClean="0"/>
              <a:t>Kelsen</a:t>
            </a:r>
            <a:r>
              <a:rPr lang="it-IT" dirty="0" smtClean="0"/>
              <a:t>, </a:t>
            </a:r>
            <a:r>
              <a:rPr lang="it-IT" dirty="0"/>
              <a:t>che le riteneva esattamente dello stesso tipo di quella teoria borghese che gli scrittori sovietici </a:t>
            </a:r>
            <a:r>
              <a:rPr lang="it-IT" dirty="0" smtClean="0"/>
              <a:t>deridevano come </a:t>
            </a:r>
            <a:r>
              <a:rPr lang="it-IT" dirty="0" err="1" smtClean="0"/>
              <a:t>normativista</a:t>
            </a:r>
            <a:r>
              <a:rPr lang="it-IT" dirty="0" smtClean="0"/>
              <a:t>, imputando loro di finire per essere una vaga </a:t>
            </a:r>
            <a:r>
              <a:rPr lang="it-IT" b="1" dirty="0">
                <a:solidFill>
                  <a:srgbClr val="FF0000"/>
                </a:solidFill>
              </a:rPr>
              <a:t>dottrina giusnaturalistica</a:t>
            </a:r>
            <a:r>
              <a:rPr lang="it-IT" dirty="0"/>
              <a:t>, </a:t>
            </a:r>
            <a:r>
              <a:rPr lang="it-IT" dirty="0" smtClean="0"/>
              <a:t>proprio mentre contrapponevano </a:t>
            </a:r>
            <a:r>
              <a:rPr lang="it-IT" dirty="0" smtClean="0"/>
              <a:t>ad essa </a:t>
            </a:r>
            <a:r>
              <a:rPr lang="it-IT" dirty="0"/>
              <a:t>una </a:t>
            </a:r>
            <a:r>
              <a:rPr lang="it-IT" i="1" dirty="0"/>
              <a:t>nuova legalità</a:t>
            </a:r>
            <a:r>
              <a:rPr lang="it-IT" dirty="0"/>
              <a:t> rivoluzionaria.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530473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/>
              <a:t> </a:t>
            </a:r>
            <a:r>
              <a:rPr lang="it-IT" dirty="0"/>
              <a:t/>
            </a:r>
            <a:br>
              <a:rPr lang="it-IT" dirty="0"/>
            </a:br>
            <a:r>
              <a:rPr lang="it-IT" b="1" dirty="0" smtClean="0"/>
              <a:t>12.2 </a:t>
            </a:r>
            <a:r>
              <a:rPr lang="it-IT" b="1" dirty="0"/>
              <a:t>Legalità e rivoluzione nel marxismo giuridico. La recezione giudiziale in Italia</a:t>
            </a:r>
            <a:r>
              <a:rPr lang="it-IT" dirty="0"/>
              <a:t/>
            </a:r>
            <a:br>
              <a:rPr lang="it-IT" dirty="0"/>
            </a:br>
            <a:r>
              <a:rPr lang="it-IT" dirty="0"/>
              <a:t> 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 La cultura giuridica che dalla metà degli anni Sessanta del Novecento si diffonde e si orienta verso la recezione - da parte in specie di ambienti della magistratura - del marxismo </a:t>
            </a:r>
            <a:r>
              <a:rPr lang="it-IT" dirty="0" smtClean="0"/>
              <a:t>giuridico, </a:t>
            </a:r>
            <a:r>
              <a:rPr lang="it-IT" dirty="0"/>
              <a:t>a mezzo secolo dalla rivoluzione </a:t>
            </a:r>
            <a:r>
              <a:rPr lang="it-IT" dirty="0" smtClean="0"/>
              <a:t>sovietica, </a:t>
            </a:r>
            <a:r>
              <a:rPr lang="it-IT" dirty="0" smtClean="0"/>
              <a:t>produce un orientamento Il </a:t>
            </a:r>
            <a:r>
              <a:rPr lang="it-IT" dirty="0" smtClean="0"/>
              <a:t>quale, pur segnato da una </a:t>
            </a:r>
            <a:r>
              <a:rPr lang="it-IT" dirty="0"/>
              <a:t>matrice </a:t>
            </a:r>
            <a:r>
              <a:rPr lang="it-IT" dirty="0" err="1"/>
              <a:t>normativista</a:t>
            </a:r>
            <a:r>
              <a:rPr lang="it-IT" dirty="0"/>
              <a:t> e statalista, </a:t>
            </a:r>
            <a:r>
              <a:rPr lang="it-IT" dirty="0" smtClean="0"/>
              <a:t>finiva –in nome della giustizia rivoluzionaria - per </a:t>
            </a:r>
            <a:r>
              <a:rPr lang="it-IT" dirty="0"/>
              <a:t>dar luogo a correnti di pensiero </a:t>
            </a:r>
            <a:r>
              <a:rPr lang="it-IT" dirty="0" err="1"/>
              <a:t>antinormativiste</a:t>
            </a:r>
            <a:r>
              <a:rPr lang="it-IT" dirty="0"/>
              <a:t> e </a:t>
            </a:r>
            <a:r>
              <a:rPr lang="it-IT" dirty="0" smtClean="0"/>
              <a:t>antiistituzionali, critiche del </a:t>
            </a:r>
            <a:r>
              <a:rPr lang="it-IT" b="1" dirty="0" err="1" smtClean="0">
                <a:solidFill>
                  <a:srgbClr val="FF0000"/>
                </a:solidFill>
              </a:rPr>
              <a:t>giuspositivismo</a:t>
            </a:r>
            <a:r>
              <a:rPr lang="it-IT" dirty="0" smtClean="0"/>
              <a:t>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315445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b="1" dirty="0"/>
              <a:t> </a:t>
            </a:r>
            <a:r>
              <a:rPr lang="it-IT"/>
              <a:t/>
            </a:r>
            <a:br>
              <a:rPr lang="it-IT"/>
            </a:br>
            <a:r>
              <a:rPr lang="it-IT" b="1" smtClean="0"/>
              <a:t>12.3 </a:t>
            </a:r>
            <a:r>
              <a:rPr lang="it-IT" b="1" dirty="0"/>
              <a:t>Legalità e rivoluzione nel marxismo giuridico. La recezione giudiziale in Italia</a:t>
            </a:r>
            <a:r>
              <a:rPr lang="it-IT" dirty="0"/>
              <a:t/>
            </a:r>
            <a:br>
              <a:rPr lang="it-IT" dirty="0"/>
            </a:br>
            <a:r>
              <a:rPr lang="it-IT" dirty="0"/>
              <a:t> 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 Nel secondo dopoguerra studiosi impegnati ideologicamente </a:t>
            </a:r>
            <a:r>
              <a:rPr lang="it-IT" dirty="0" smtClean="0"/>
              <a:t>contrappongono tanto al </a:t>
            </a:r>
            <a:r>
              <a:rPr lang="it-IT" b="1" dirty="0" err="1" smtClean="0">
                <a:solidFill>
                  <a:srgbClr val="FF0000"/>
                </a:solidFill>
              </a:rPr>
              <a:t>giuspositivismo</a:t>
            </a:r>
            <a:r>
              <a:rPr lang="it-IT" dirty="0" smtClean="0"/>
              <a:t> che </a:t>
            </a:r>
            <a:r>
              <a:rPr lang="it-IT" dirty="0"/>
              <a:t>al </a:t>
            </a:r>
            <a:r>
              <a:rPr lang="it-IT" b="1" dirty="0">
                <a:solidFill>
                  <a:srgbClr val="FF0000"/>
                </a:solidFill>
              </a:rPr>
              <a:t>giusnaturalismo</a:t>
            </a:r>
            <a:r>
              <a:rPr lang="it-IT" dirty="0"/>
              <a:t> la libera </a:t>
            </a:r>
            <a:r>
              <a:rPr lang="it-IT" b="1" dirty="0">
                <a:solidFill>
                  <a:srgbClr val="FF0000"/>
                </a:solidFill>
              </a:rPr>
              <a:t>interpretazione</a:t>
            </a:r>
            <a:r>
              <a:rPr lang="it-IT" dirty="0"/>
              <a:t> della </a:t>
            </a:r>
            <a:r>
              <a:rPr lang="it-IT" dirty="0" smtClean="0"/>
              <a:t>norma in nome di nuovi valori, </a:t>
            </a:r>
            <a:r>
              <a:rPr lang="it-IT" dirty="0"/>
              <a:t>fino alla liquidazione teorica e pratica di ogni ancoraggio alla legalità in nome dei principi sanciti nella </a:t>
            </a:r>
            <a:r>
              <a:rPr lang="it-IT" b="1" dirty="0">
                <a:solidFill>
                  <a:srgbClr val="FF0000"/>
                </a:solidFill>
              </a:rPr>
              <a:t>Costituzione</a:t>
            </a:r>
            <a:r>
              <a:rPr lang="it-IT" dirty="0"/>
              <a:t>. </a:t>
            </a:r>
            <a:endParaRPr lang="it-IT" dirty="0" smtClean="0"/>
          </a:p>
          <a:p>
            <a:r>
              <a:rPr lang="it-IT" dirty="0" smtClean="0"/>
              <a:t>Si </a:t>
            </a:r>
            <a:r>
              <a:rPr lang="it-IT" dirty="0"/>
              <a:t>finisce però per riproporre così la pericolosa tentazione dello </a:t>
            </a:r>
            <a:r>
              <a:rPr lang="it-IT" i="1" dirty="0"/>
              <a:t>Stato dei giudici</a:t>
            </a:r>
            <a:r>
              <a:rPr lang="it-IT" dirty="0"/>
              <a:t>, che amministra la giustizia in nome dei </a:t>
            </a:r>
            <a:r>
              <a:rPr lang="it-IT" i="1" dirty="0"/>
              <a:t>valori </a:t>
            </a:r>
            <a:r>
              <a:rPr lang="it-IT" dirty="0"/>
              <a:t>democratici interpretati in sede giudiziaria, svincolandosi da ogni riferimento al diritto comune.</a:t>
            </a:r>
          </a:p>
        </p:txBody>
      </p:sp>
    </p:spTree>
    <p:extLst>
      <p:ext uri="{BB962C8B-B14F-4D97-AF65-F5344CB8AC3E}">
        <p14:creationId xmlns:p14="http://schemas.microsoft.com/office/powerpoint/2010/main" val="6840887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ia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o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iar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35</TotalTime>
  <Words>948</Words>
  <Application>Microsoft Office PowerPoint</Application>
  <PresentationFormat>Presentazione su schermo (4:3)</PresentationFormat>
  <Paragraphs>31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14" baseType="lpstr">
      <vt:lpstr>Chiaro</vt:lpstr>
      <vt:lpstr>III.  Crisi del positivismo giuridico e crisi dello Stato di diritto. Il problema dell’interpretazione </vt:lpstr>
      <vt:lpstr>9.1 La crisi della legalità: la scuola del &lt;&lt;diritto libero&gt;&gt;   </vt:lpstr>
      <vt:lpstr>9.2 La crisi della legalità: la scuola del &lt;&lt;diritto libero&gt;&gt;   </vt:lpstr>
      <vt:lpstr>9.3 La crisi della legalità: la scuola del &lt;&lt;diritto libero&gt;&gt;   </vt:lpstr>
      <vt:lpstr>10.1 Legalità e certezza del diritto. F. Lopez de Oňate e la scienza giuridica </vt:lpstr>
      <vt:lpstr>10.2 Legalità e certezza del diritto. F. Lopez de Oňate e la scienza giuridica   </vt:lpstr>
      <vt:lpstr>10.3 Legalità e certezza del diritto. F. Lopez de Oňate e la scienza giuridica   </vt:lpstr>
      <vt:lpstr>11.1 Ermeneutica giuridica e principio di legalità. E. Betti </vt:lpstr>
      <vt:lpstr>11.2 Ermeneutica giuridica e principio di legalità. E. Betti   </vt:lpstr>
      <vt:lpstr>11.3 Ermeneutica giuridica e principio di legalità. E. Betti   </vt:lpstr>
      <vt:lpstr>12.1 Legalità e rivoluzione nel marxismo giuridico. La recezione giudiziale in Italia </vt:lpstr>
      <vt:lpstr>  12.2 Legalità e rivoluzione nel marxismo giuridico. La recezione giudiziale in Italia   </vt:lpstr>
      <vt:lpstr>  12.3 Legalità e rivoluzione nel marxismo giuridico. La recezione giudiziale in Italia  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III.  Crisi del positivismo giuridico e crisi dello Stato di diritto. Il problema dell’interpretazione </dc:title>
  <dc:creator>Utente</dc:creator>
  <cp:lastModifiedBy>Utente</cp:lastModifiedBy>
  <cp:revision>11</cp:revision>
  <dcterms:created xsi:type="dcterms:W3CDTF">2016-01-08T07:40:45Z</dcterms:created>
  <dcterms:modified xsi:type="dcterms:W3CDTF">2017-05-18T10:18:11Z</dcterms:modified>
  <cp:contentStatus/>
</cp:coreProperties>
</file>