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1030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1684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7139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5268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7296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2337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9924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5339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388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994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7293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72302-77FC-4C10-B7B5-6F3FAE140523}" type="datetimeFigureOut">
              <a:rPr lang="it-IT" smtClean="0"/>
              <a:t>13/03/2017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75ACD-D31F-4F61-B31A-73D06BE013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3975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222423"/>
            <a:ext cx="9144000" cy="593124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IDRICO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1013253"/>
            <a:ext cx="9144000" cy="5041557"/>
          </a:xfrm>
        </p:spPr>
        <p:txBody>
          <a:bodyPr>
            <a:noAutofit/>
          </a:bodyPr>
          <a:lstStyle/>
          <a:p>
            <a:pPr algn="l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La risorsa </a:t>
            </a: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acqua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Usi delle risorse idriche: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73% irrigazione</a:t>
            </a: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22% industria</a:t>
            </a: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5% usi domestici</a:t>
            </a:r>
          </a:p>
          <a:p>
            <a:pPr algn="l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IDRICO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Tipologie: 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microbiologico, fisico, chimico</a:t>
            </a:r>
          </a:p>
          <a:p>
            <a:pPr algn="l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Modalità: 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per via diretta e indiretta</a:t>
            </a:r>
          </a:p>
          <a:p>
            <a:pPr algn="l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Origine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puntuale (sorgenti ben identificabili)</a:t>
            </a: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non puntuale (sorgenti diffuse e non localizzabili)</a:t>
            </a:r>
          </a:p>
          <a:p>
            <a:pPr algn="l"/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Conseguenze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062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8702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IDRICO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963828"/>
            <a:ext cx="10515600" cy="52131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Principali cause</a:t>
            </a: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/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industriale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industrie chimiche, petrolchimiche, farmaceutiche, di esplosivi, pesticidi, detersivi, alimentari, cartiere, segherie ecc. </a:t>
            </a:r>
          </a:p>
          <a:p>
            <a:pPr marL="285750" lvl="0" indent="-285750"/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agricolo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da uso di fertilizzanti e pesticidi e da allevamenti zootecnici</a:t>
            </a:r>
          </a:p>
          <a:p>
            <a:pPr marL="285750" lvl="0" indent="-285750"/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urbano: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da scarichi domestici, uffici e strutture varie</a:t>
            </a:r>
          </a:p>
          <a:p>
            <a:pPr marL="0" indent="0">
              <a:buNone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Inquinanti più comuni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sostanze inorganiche tossiche: ioni dei metalli pesanti (cromo esavalente, mercurio, cadmio, piombo)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sostanze inorganiche nocive (fosfati e polifosfati)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sostanze organiche non naturali (diserbanti, antiparassitari, insetticidi)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idrocarburi, oli liberi e emulsionanti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solidi sospesi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acidi e basi forti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19150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IDRICO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285103"/>
            <a:ext cx="10515600" cy="48918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Parametri </a:t>
            </a:r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di valutazione da sostanze organiche</a:t>
            </a:r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>
                <a:latin typeface="Arial" panose="020B0604020202020204" pitchFamily="34" charset="0"/>
                <a:cs typeface="Arial" panose="020B0604020202020204" pitchFamily="34" charset="0"/>
              </a:rPr>
              <a:t>BOD</a:t>
            </a:r>
          </a:p>
          <a:p>
            <a:r>
              <a:rPr lang="it-IT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>
                <a:latin typeface="Arial" panose="020B0604020202020204" pitchFamily="34" charset="0"/>
                <a:cs typeface="Arial" panose="020B0604020202020204" pitchFamily="34" charset="0"/>
              </a:rPr>
              <a:t>COD</a:t>
            </a:r>
          </a:p>
          <a:p>
            <a:pPr marL="0" indent="0">
              <a:buNone/>
            </a:pPr>
            <a:endParaRPr lang="it-IT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problema eutrofizzazione</a:t>
            </a:r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968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407774"/>
            <a:ext cx="10515600" cy="691978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it-IT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</a:t>
            </a:r>
            <a:r>
              <a:rPr lang="it-IT" sz="2700" b="1" dirty="0">
                <a:latin typeface="Arial" panose="020B0604020202020204" pitchFamily="34" charset="0"/>
                <a:cs typeface="Arial" panose="020B0604020202020204" pitchFamily="34" charset="0"/>
              </a:rPr>
              <a:t>DEL SUOLO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013254"/>
            <a:ext cx="10515600" cy="516370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Principali cause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it-IT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ndustria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agricoltura intensiva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it-IT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ttività estrattiva</a:t>
            </a:r>
          </a:p>
          <a:p>
            <a:pPr marL="0" indent="0">
              <a:buNone/>
            </a:pPr>
            <a:r>
              <a:rPr lang="it-IT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Inquinanti </a:t>
            </a:r>
            <a:r>
              <a:rPr lang="it-IT" sz="1900" b="1" dirty="0">
                <a:latin typeface="Arial" panose="020B0604020202020204" pitchFamily="34" charset="0"/>
                <a:cs typeface="Arial" panose="020B0604020202020204" pitchFamily="34" charset="0"/>
              </a:rPr>
              <a:t>principali:</a:t>
            </a:r>
            <a:endParaRPr lang="it-IT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rifiuti non biodegradabili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acque di scarico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prodotti fitosanitari: antiparassitari e diserbanti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fertilizzanti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idrocarburi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diossine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metalli pesanti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solventi </a:t>
            </a:r>
            <a:r>
              <a:rPr lang="it-IT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organici</a:t>
            </a:r>
          </a:p>
          <a:p>
            <a:pPr marL="0" indent="0">
              <a:buNone/>
            </a:pPr>
            <a:r>
              <a:rPr lang="it-IT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Danni </a:t>
            </a:r>
            <a:r>
              <a:rPr lang="it-IT" sz="1900" b="1" dirty="0">
                <a:latin typeface="Arial" panose="020B0604020202020204" pitchFamily="34" charset="0"/>
                <a:cs typeface="Arial" panose="020B0604020202020204" pitchFamily="34" charset="0"/>
              </a:rPr>
              <a:t>economici per</a:t>
            </a:r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perdita di valore delle aree contaminate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bonifica</a:t>
            </a:r>
          </a:p>
          <a:p>
            <a:pPr lvl="0"/>
            <a:r>
              <a:rPr lang="it-IT" sz="1900" dirty="0">
                <a:latin typeface="Arial" panose="020B0604020202020204" pitchFamily="34" charset="0"/>
                <a:cs typeface="Arial" panose="020B0604020202020204" pitchFamily="34" charset="0"/>
              </a:rPr>
              <a:t>ripristino ambientale</a:t>
            </a:r>
          </a:p>
          <a:p>
            <a:pPr marL="0" lvl="0" indent="0">
              <a:buNone/>
            </a:pPr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453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3416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DEL SUOLO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124465"/>
            <a:ext cx="10515600" cy="505249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200" b="1" dirty="0">
                <a:latin typeface="Arial" panose="020B0604020202020204" pitchFamily="34" charset="0"/>
                <a:cs typeface="Arial" panose="020B0604020202020204" pitchFamily="34" charset="0"/>
              </a:rPr>
              <a:t>Conseguenze: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alterazione 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dell’ecosistema suolo, per modifica </a:t>
            </a:r>
            <a:r>
              <a:rPr lang="it-IT" sz="2200" b="1" dirty="0">
                <a:latin typeface="Arial" panose="020B0604020202020204" pitchFamily="34" charset="0"/>
                <a:cs typeface="Arial" panose="020B0604020202020204" pitchFamily="34" charset="0"/>
              </a:rPr>
              <a:t>componente abiotica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it-IT" sz="2200" dirty="0" err="1">
                <a:latin typeface="Arial" panose="020B0604020202020204" pitchFamily="34" charset="0"/>
                <a:cs typeface="Arial" panose="020B0604020202020204" pitchFamily="34" charset="0"/>
              </a:rPr>
              <a:t>pH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, struttura,  composizione chimica) e </a:t>
            </a:r>
            <a:r>
              <a:rPr lang="it-IT" sz="2200" b="1" dirty="0">
                <a:latin typeface="Arial" panose="020B0604020202020204" pitchFamily="34" charset="0"/>
                <a:cs typeface="Arial" panose="020B0604020202020204" pitchFamily="34" charset="0"/>
              </a:rPr>
              <a:t>biotica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 (microrganismi e </a:t>
            </a:r>
            <a:r>
              <a:rPr lang="it-IT" sz="2200" dirty="0" err="1">
                <a:latin typeface="Arial" panose="020B0604020202020204" pitchFamily="34" charset="0"/>
                <a:cs typeface="Arial" panose="020B0604020202020204" pitchFamily="34" charset="0"/>
              </a:rPr>
              <a:t>pedofauna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it-IT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Effetti:</a:t>
            </a:r>
            <a:endParaRPr lang="it-IT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Ø"/>
            </a:pP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perdita di biodiversità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riduzione della fertilità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riduzione del potere </a:t>
            </a:r>
            <a:r>
              <a:rPr lang="it-IT" sz="2200" dirty="0" err="1">
                <a:latin typeface="Arial" panose="020B0604020202020204" pitchFamily="34" charset="0"/>
                <a:cs typeface="Arial" panose="020B0604020202020204" pitchFamily="34" charset="0"/>
              </a:rPr>
              <a:t>autodepurante</a:t>
            </a:r>
            <a:endParaRPr lang="it-IT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possibilità 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di ingresso di sostanze dannose nella catena alimentare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possibile 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contaminazione delle falde acquifere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salinizzazione 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→ desertificazione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predisposizione </a:t>
            </a: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all’erosione. </a:t>
            </a:r>
            <a:r>
              <a:rPr lang="it-IT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Effetti:</a:t>
            </a:r>
            <a:endParaRPr lang="it-IT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v"/>
            </a:pP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perdita dello spessore di terreno più ricco in sostanze organiche e sali minerali</a:t>
            </a:r>
          </a:p>
          <a:p>
            <a:pPr lvl="2">
              <a:buFont typeface="Wingdings" panose="05000000000000000000" pitchFamily="2" charset="2"/>
              <a:buChar char="v"/>
            </a:pP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innesco, sui pendii ripidi, di fenomeni franosi</a:t>
            </a:r>
          </a:p>
          <a:p>
            <a:pPr lvl="2">
              <a:buFont typeface="Wingdings" panose="05000000000000000000" pitchFamily="2" charset="2"/>
              <a:buChar char="v"/>
            </a:pP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trasporto del materiale eroso fino ai corsi d’acqua</a:t>
            </a:r>
          </a:p>
          <a:p>
            <a:pPr lvl="2">
              <a:buFont typeface="Wingdings" panose="05000000000000000000" pitchFamily="2" charset="2"/>
              <a:buChar char="v"/>
            </a:pPr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distribuzione sul terreno e nei corsi d’acqua di fertilizzanti, insetticidi ecc. contenuti nel materiale eroso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2401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7556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INQUINAMENTO LUMINOSO</a:t>
            </a:r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173892"/>
            <a:ext cx="10515600" cy="500307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E’ l’effetto 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della dispersione nel cielo notturno di luce prodotta da sorgenti artificiali. Essa altera la quantità naturale di luce presente nell’ambiente notturno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Incremento annuo della luminosità artificiale del cielo notturno: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 7%</a:t>
            </a:r>
          </a:p>
          <a:p>
            <a:pPr marL="0" indent="0">
              <a:buNone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Principali sorgenti artificiali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- impianti di illuminazione pubblica (strade, parchi, giardini ecc.)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- impianti di illuminazione di monumenti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- stadi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- complessi commerciali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- insegne e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vetrine</a:t>
            </a:r>
          </a:p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Spreco di energia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25-30% → 2.500 mln kWh/anno → 1,2 mln ton di CO</a:t>
            </a:r>
            <a:r>
              <a:rPr lang="it-IT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317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7556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LUMINOSO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062682"/>
            <a:ext cx="10515600" cy="51142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200" b="1" dirty="0">
                <a:latin typeface="Arial" panose="020B0604020202020204" pitchFamily="34" charset="0"/>
                <a:cs typeface="Arial" panose="020B0604020202020204" pitchFamily="34" charset="0"/>
              </a:rPr>
              <a:t>Ambiti interessati dagli effetti di un eccesso di luminosità esterna:</a:t>
            </a:r>
            <a:endParaRPr lang="it-IT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culturale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artistico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scientifico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ecologico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sanitario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turistico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circolazione stradale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energetico</a:t>
            </a:r>
          </a:p>
          <a:p>
            <a:pPr marL="0" indent="0">
              <a:buNone/>
            </a:pPr>
            <a:r>
              <a:rPr lang="it-IT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Criteri </a:t>
            </a:r>
            <a:r>
              <a:rPr lang="it-IT" sz="2200" b="1" dirty="0">
                <a:latin typeface="Arial" panose="020B0604020202020204" pitchFamily="34" charset="0"/>
                <a:cs typeface="Arial" panose="020B0604020202020204" pitchFamily="34" charset="0"/>
              </a:rPr>
              <a:t>per limitare l’inquinamento luminoso</a:t>
            </a:r>
            <a:endParaRPr lang="it-IT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non </a:t>
            </a:r>
            <a:r>
              <a:rPr lang="it-IT" sz="2200" dirty="0" err="1">
                <a:latin typeface="Arial" panose="020B0604020202020204" pitchFamily="34" charset="0"/>
                <a:cs typeface="Arial" panose="020B0604020202020204" pitchFamily="34" charset="0"/>
              </a:rPr>
              <a:t>sovrailluminare</a:t>
            </a:r>
            <a:endParaRPr lang="it-IT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diminuire i livelli di illuminazione in relazione alle caratteristiche di uso di un’area</a:t>
            </a:r>
          </a:p>
          <a:p>
            <a:pPr lvl="0"/>
            <a:r>
              <a:rPr lang="it-IT" sz="2200" dirty="0">
                <a:latin typeface="Arial" panose="020B0604020202020204" pitchFamily="34" charset="0"/>
                <a:cs typeface="Arial" panose="020B0604020202020204" pitchFamily="34" charset="0"/>
              </a:rPr>
              <a:t>minimizzare la dispersione diretta di luce da parte degli apparecchi di illuminazione al di fuori delle aree da illuminare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45723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8129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INQUINAMENTO ACUSTICO</a:t>
            </a:r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013254"/>
            <a:ext cx="10515600" cy="516370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 </a:t>
            </a:r>
            <a:r>
              <a:rPr lang="it-IT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acustico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 intende l’introduzione di rumore nell’ambiente abitativo o in quello esterno tale da provocare fastidio o disturbo al riposo e alle attività umane, pericolo per la salute umana, deterioramento degli ecosistemi, dei beni materiali, dei monumenti, dell’ambiente abitativo o dell’ambiente esterno o tale da interferire con le normali funzioni degli ambienti stessi.</a:t>
            </a:r>
          </a:p>
          <a:p>
            <a:pPr marL="0" indent="0" algn="just">
              <a:buNone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Fonti di inquinamento acustico: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traffico veicolare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stabilimenti industriali e artigianali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attività ricreative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attività ludico-sportive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attività didattiche</a:t>
            </a:r>
          </a:p>
          <a:p>
            <a:pPr marL="0" indent="0" algn="just">
              <a:buNone/>
            </a:pP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201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0421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INQUINAMENTO ACUSTICO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963828"/>
            <a:ext cx="10515600" cy="54740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Effetti del rumore sull’uomo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effetti di danno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: alterazione irreversibile o solo parzialmente reversibile di un organo o di un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sistema (danno specifico - in ambito lavorativo – e non specifico - in ambito urbano)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effetti di disturbo: 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alterazione temporanea di un organo o di un sistema</a:t>
            </a:r>
          </a:p>
          <a:p>
            <a:pPr lvl="0"/>
            <a:r>
              <a:rPr 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annoyance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sensazione di fastidio generico</a:t>
            </a:r>
          </a:p>
          <a:p>
            <a:pPr marL="0" indent="0">
              <a:buNone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Effetti extra-uditivi del rumore sulla salute: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Riguardano gli apparati: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cardiovascolare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endocrino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respiratorio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digerente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muscolo-scheletrico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visivo</a:t>
            </a:r>
          </a:p>
          <a:p>
            <a:pPr lvl="0"/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vestibolare</a:t>
            </a:r>
          </a:p>
        </p:txBody>
      </p:sp>
    </p:spTree>
    <p:extLst>
      <p:ext uri="{BB962C8B-B14F-4D97-AF65-F5344CB8AC3E}">
        <p14:creationId xmlns:p14="http://schemas.microsoft.com/office/powerpoint/2010/main" val="1786918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6345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INQUINAMENTO ACUSTICO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815546"/>
            <a:ext cx="10515600" cy="53614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POSSIBILI SOLUZIONI PER LA RIDUZIONE DEL RUMORE</a:t>
            </a: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traffico 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stradale e autostradale: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progettazione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di motori a basso impatto acustico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costruzione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di edifici civili distanti dalle arterie 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viarie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principali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barriere acustiche</a:t>
            </a:r>
          </a:p>
          <a:p>
            <a:pPr marL="914400" lvl="2" indent="0">
              <a:buNone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traffico 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ferroviario: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v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realizzazione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di motrici silenziose</a:t>
            </a:r>
          </a:p>
          <a:p>
            <a:pPr lvl="2">
              <a:buFont typeface="Wingdings" panose="05000000000000000000" pitchFamily="2" charset="2"/>
              <a:buChar char="v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dislocazione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dei binari fuori dei centri abitati</a:t>
            </a:r>
          </a:p>
          <a:p>
            <a:pPr lvl="2">
              <a:buFont typeface="Wingdings" panose="05000000000000000000" pitchFamily="2" charset="2"/>
              <a:buChar char="v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installazione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di barriere 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antirumore</a:t>
            </a:r>
          </a:p>
          <a:p>
            <a:pPr marL="914400" lvl="2" indent="0">
              <a:buNone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traffico 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aereo: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v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costruzione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aeroporti lontani dai centri abitati</a:t>
            </a:r>
          </a:p>
          <a:p>
            <a:pPr lvl="2">
              <a:buFont typeface="Wingdings" panose="05000000000000000000" pitchFamily="2" charset="2"/>
              <a:buChar char="v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distribuzione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dei voli su rotte adeguate</a:t>
            </a:r>
          </a:p>
          <a:p>
            <a:pPr lvl="2">
              <a:buFont typeface="Wingdings" panose="05000000000000000000" pitchFamily="2" charset="2"/>
              <a:buChar char="v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isolamento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acustico degli 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edifici</a:t>
            </a: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019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6345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INQUINAMENTO ACUSTICO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037968"/>
            <a:ext cx="10515600" cy="5138995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it-IT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attività 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industriali e artigianali: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netta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distinzione, nei piani regolatori, di tali zone da quelle destinate agli 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  insediamenti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abitativi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progettazione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adeguata dei macchinari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insonorizzazione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delle macchine rumorose e dei locali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cantieri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impiego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di macchinari silenziati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protezioni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antirumore lungo il perimetro del cantiere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discoteche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realizzazione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dei locali lontano dalle case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riduzione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del volume d’ascolto nei locali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attività </a:t>
            </a: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ricreative: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realizzazione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dei locali lontano dalle case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impiego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di idonee tecniche di insonorizzazione</a:t>
            </a:r>
          </a:p>
          <a:p>
            <a:pPr>
              <a:buFont typeface="Wingdings" panose="05000000000000000000" pitchFamily="2" charset="2"/>
              <a:buChar char="v"/>
            </a:pPr>
            <a:endParaRPr lang="it-IT" sz="1400" dirty="0"/>
          </a:p>
          <a:p>
            <a:pPr>
              <a:buFont typeface="Wingdings" panose="05000000000000000000" pitchFamily="2" charset="2"/>
              <a:buChar char="v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57677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/>
          <a:p>
            <a:pPr algn="ctr"/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INQUINAMENTO ACUSTICO</a:t>
            </a:r>
            <a:endParaRPr lang="it-IT" sz="2400" dirty="0"/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3167788"/>
              </p:ext>
            </p:extLst>
          </p:nvPr>
        </p:nvGraphicFramePr>
        <p:xfrm>
          <a:off x="741406" y="914403"/>
          <a:ext cx="10243751" cy="48809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0905"/>
                <a:gridCol w="2231423"/>
                <a:gridCol w="2231423"/>
              </a:tblGrid>
              <a:tr h="20695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 di destinazione d'uso del territorio</a:t>
                      </a:r>
                      <a:endParaRPr lang="it-IT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200025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Valori limite di emissione: Diurno (06.00 – 22.00)</a:t>
                      </a:r>
                      <a:endParaRPr lang="it-IT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200025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Valori limite emissione: Notturno (22.00 – 06.00)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200025" marT="30480" marB="30480" anchor="ctr"/>
                </a:tc>
              </a:tr>
              <a:tr h="468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aree particolarmente protette 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it-IT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</a:tr>
              <a:tr h="468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 aree prevalentemente residenziali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it-IT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it-IT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</a:tr>
              <a:tr h="468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 aree di tipo misto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</a:tr>
              <a:tr h="468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 aree di intensa attività umana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</a:tr>
              <a:tr h="468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 aree prevalentemente industriali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</a:tr>
              <a:tr h="468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 aree esclusivamente industriali</a:t>
                      </a:r>
                      <a:endParaRPr lang="it-IT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it-IT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it-IT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558463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840</Words>
  <Application>Microsoft Office PowerPoint</Application>
  <PresentationFormat>Widescreen</PresentationFormat>
  <Paragraphs>164</Paragraphs>
  <Slides>12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Tema di Office</vt:lpstr>
      <vt:lpstr>INQUINAMENTO IDRICO</vt:lpstr>
      <vt:lpstr>INQUINAMENTO IDRICO</vt:lpstr>
      <vt:lpstr>INQUINAMENTO IDRICO</vt:lpstr>
      <vt:lpstr> INQUINAMENTO DEL SUOLO </vt:lpstr>
      <vt:lpstr>INQUINAMENTO DEL SUOLO</vt:lpstr>
      <vt:lpstr>INQUINAMENTO LUMINOSO</vt:lpstr>
      <vt:lpstr>INQUINAMENTO LUMINOSO</vt:lpstr>
      <vt:lpstr>INQUINAMENTO ACUSTICO</vt:lpstr>
      <vt:lpstr>INQUINAMENTO ACUSTICO</vt:lpstr>
      <vt:lpstr>INQUINAMENTO ACUSTICO</vt:lpstr>
      <vt:lpstr>INQUINAMENTO ACUSTICO</vt:lpstr>
      <vt:lpstr>INQUINAMENTO ACUSTICO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INQUINAMENTO IDRICO</dc:title>
  <dc:creator>IMMACOLATA NIOLA</dc:creator>
  <cp:lastModifiedBy>IMMACOLATA NIOLA</cp:lastModifiedBy>
  <cp:revision>23</cp:revision>
  <dcterms:created xsi:type="dcterms:W3CDTF">2016-11-16T10:27:52Z</dcterms:created>
  <dcterms:modified xsi:type="dcterms:W3CDTF">2017-03-13T10:14:04Z</dcterms:modified>
</cp:coreProperties>
</file>