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7" r:id="rId4"/>
    <p:sldId id="258" r:id="rId5"/>
    <p:sldId id="261" r:id="rId6"/>
    <p:sldId id="259" r:id="rId7"/>
    <p:sldId id="262" r:id="rId8"/>
    <p:sldId id="263" r:id="rId9"/>
    <p:sldId id="266" r:id="rId10"/>
    <p:sldId id="264" r:id="rId11"/>
    <p:sldId id="265" r:id="rId12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691" autoAdjust="0"/>
    <p:restoredTop sz="94660"/>
  </p:normalViewPr>
  <p:slideViewPr>
    <p:cSldViewPr>
      <p:cViewPr varScale="1">
        <p:scale>
          <a:sx n="110" d="100"/>
          <a:sy n="110" d="100"/>
        </p:scale>
        <p:origin x="1872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E9D86-110F-4C77-9BD9-8BF6D01FCA6F}" type="datetimeFigureOut">
              <a:rPr lang="it-IT" smtClean="0"/>
              <a:t>11/05/2017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0173C-94BC-44BC-AF01-9E6AB7CF0B2B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64301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E9D86-110F-4C77-9BD9-8BF6D01FCA6F}" type="datetimeFigureOut">
              <a:rPr lang="it-IT" smtClean="0"/>
              <a:t>11/05/2017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0173C-94BC-44BC-AF01-9E6AB7CF0B2B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858260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E9D86-110F-4C77-9BD9-8BF6D01FCA6F}" type="datetimeFigureOut">
              <a:rPr lang="it-IT" smtClean="0"/>
              <a:t>11/05/2017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0173C-94BC-44BC-AF01-9E6AB7CF0B2B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632937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E9D86-110F-4C77-9BD9-8BF6D01FCA6F}" type="datetimeFigureOut">
              <a:rPr lang="it-IT" smtClean="0"/>
              <a:t>11/05/2017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0173C-94BC-44BC-AF01-9E6AB7CF0B2B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16004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E9D86-110F-4C77-9BD9-8BF6D01FCA6F}" type="datetimeFigureOut">
              <a:rPr lang="it-IT" smtClean="0"/>
              <a:t>11/05/2017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0173C-94BC-44BC-AF01-9E6AB7CF0B2B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373117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E9D86-110F-4C77-9BD9-8BF6D01FCA6F}" type="datetimeFigureOut">
              <a:rPr lang="it-IT" smtClean="0"/>
              <a:t>11/05/2017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0173C-94BC-44BC-AF01-9E6AB7CF0B2B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655191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E9D86-110F-4C77-9BD9-8BF6D01FCA6F}" type="datetimeFigureOut">
              <a:rPr lang="it-IT" smtClean="0"/>
              <a:t>11/05/2017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0173C-94BC-44BC-AF01-9E6AB7CF0B2B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89180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E9D86-110F-4C77-9BD9-8BF6D01FCA6F}" type="datetimeFigureOut">
              <a:rPr lang="it-IT" smtClean="0"/>
              <a:t>11/05/2017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0173C-94BC-44BC-AF01-9E6AB7CF0B2B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873255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E9D86-110F-4C77-9BD9-8BF6D01FCA6F}" type="datetimeFigureOut">
              <a:rPr lang="it-IT" smtClean="0"/>
              <a:t>11/05/2017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0173C-94BC-44BC-AF01-9E6AB7CF0B2B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374809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E9D86-110F-4C77-9BD9-8BF6D01FCA6F}" type="datetimeFigureOut">
              <a:rPr lang="it-IT" smtClean="0"/>
              <a:t>11/05/2017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0173C-94BC-44BC-AF01-9E6AB7CF0B2B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904525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E9D86-110F-4C77-9BD9-8BF6D01FCA6F}" type="datetimeFigureOut">
              <a:rPr lang="it-IT" smtClean="0"/>
              <a:t>11/05/2017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0173C-94BC-44BC-AF01-9E6AB7CF0B2B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837405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1E9D86-110F-4C77-9BD9-8BF6D01FCA6F}" type="datetimeFigureOut">
              <a:rPr lang="it-IT" smtClean="0"/>
              <a:t>11/05/2017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F0173C-94BC-44BC-AF01-9E6AB7CF0B2B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5326166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1052737"/>
            <a:ext cx="7772400" cy="792087"/>
          </a:xfrm>
        </p:spPr>
        <p:txBody>
          <a:bodyPr>
            <a:normAutofit/>
          </a:bodyPr>
          <a:lstStyle/>
          <a:p>
            <a:r>
              <a:rPr lang="it-IT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ALIMENTI CARNEI</a:t>
            </a:r>
            <a:endParaRPr lang="it-IT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755576" y="1844824"/>
            <a:ext cx="7704856" cy="3937992"/>
          </a:xfrm>
        </p:spPr>
        <p:txBody>
          <a:bodyPr>
            <a:normAutofit/>
          </a:bodyPr>
          <a:lstStyle/>
          <a:p>
            <a:pPr algn="l"/>
            <a:r>
              <a:rPr lang="it-IT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Carni: </a:t>
            </a:r>
            <a:r>
              <a:rPr lang="it-IT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parti molli commestibili degli animali da macello</a:t>
            </a:r>
            <a:endParaRPr lang="it-IT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it-IT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Classificazione:</a:t>
            </a:r>
          </a:p>
          <a:p>
            <a:pPr marL="342900" indent="-342900" algn="l">
              <a:buFont typeface="Wingdings" panose="05000000000000000000" pitchFamily="2" charset="2"/>
              <a:buChar char="§"/>
            </a:pPr>
            <a:r>
              <a:rPr lang="it-IT" sz="2000" b="1" dirty="0"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it-IT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arni fresche</a:t>
            </a:r>
            <a:r>
              <a:rPr lang="it-IT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: hanno subito solo trattamenti a freddo</a:t>
            </a:r>
          </a:p>
          <a:p>
            <a:pPr marL="342900" indent="-342900" algn="l">
              <a:buFont typeface="Wingdings" panose="05000000000000000000" pitchFamily="2" charset="2"/>
              <a:buChar char="§"/>
            </a:pPr>
            <a:r>
              <a:rPr lang="it-IT" sz="2000" b="1" dirty="0"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it-IT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rodotti carnei</a:t>
            </a:r>
            <a:r>
              <a:rPr lang="it-IT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: hanno subito trattamenti volti a conferire caratteri organolettici tipici e a mantenerli stabili per tempi medio-lunghi (salagione, essiccamento, stagionatura, aggiunta di conservanti, cottura, pastorizzazione, sterilizzazione)</a:t>
            </a:r>
          </a:p>
          <a:p>
            <a:pPr algn="l"/>
            <a:r>
              <a:rPr lang="it-IT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Modalità di commercializzazione delle carni:</a:t>
            </a:r>
          </a:p>
          <a:p>
            <a:pPr marL="342900" indent="-342900" algn="l">
              <a:buFont typeface="Wingdings" panose="05000000000000000000" pitchFamily="2" charset="2"/>
              <a:buChar char="§"/>
            </a:pPr>
            <a:r>
              <a:rPr lang="it-IT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sfuse</a:t>
            </a:r>
          </a:p>
          <a:p>
            <a:pPr marL="342900" indent="-342900" algn="l">
              <a:buFont typeface="Wingdings" panose="05000000000000000000" pitchFamily="2" charset="2"/>
              <a:buChar char="§"/>
            </a:pPr>
            <a:r>
              <a:rPr lang="it-IT" sz="2000" dirty="0"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it-IT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onfezionate (sottovuoto o in atmosfere protettive)</a:t>
            </a:r>
          </a:p>
          <a:p>
            <a:pPr marL="342900" indent="-342900" algn="l">
              <a:buFont typeface="Wingdings" panose="05000000000000000000" pitchFamily="2" charset="2"/>
              <a:buChar char="§"/>
            </a:pPr>
            <a:endParaRPr lang="it-IT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14560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it-IT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ALIMENTI CARNEI</a:t>
            </a:r>
            <a:endParaRPr lang="it-IT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342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t-IT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Evoluzione nei consumi di carni: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it-IT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Anni ‘50: </a:t>
            </a:r>
            <a:r>
              <a:rPr lang="it-IT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passaggio da dieta a base di farinacei e proteine vegetali a dieta composta da proteine animali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it-IT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Anni successivi: </a:t>
            </a:r>
            <a:r>
              <a:rPr lang="it-IT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consumo di carne come conquista sociale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it-IT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Ultimi anni: </a:t>
            </a:r>
            <a:r>
              <a:rPr lang="it-IT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inversione di tendenza per carni bovine a causa di: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it-IT" sz="2000" dirty="0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it-IT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umento di consumi di pasti fuori casa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it-IT" sz="2000" dirty="0"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it-IT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itorno alla dieta mediterranea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it-IT" sz="2000" dirty="0"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it-IT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rientamento dietologi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it-IT" sz="2000" dirty="0"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it-IT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iffidenza dei consumatori verso la genuinità dei prodotti (es. ormoni)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it-IT" sz="2000" dirty="0"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it-IT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erdita del ruolo di </a:t>
            </a:r>
            <a:r>
              <a:rPr lang="it-IT" sz="2000" i="1" dirty="0" smtClean="0">
                <a:latin typeface="Arial" panose="020B0604020202020204" pitchFamily="34" charset="0"/>
                <a:cs typeface="Arial" panose="020B0604020202020204" pitchFamily="34" charset="0"/>
              </a:rPr>
              <a:t>status </a:t>
            </a:r>
            <a:r>
              <a:rPr lang="it-IT" sz="2000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symbol</a:t>
            </a:r>
            <a:endParaRPr lang="it-IT" sz="2000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it-IT" sz="2000" dirty="0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it-IT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ncremento dei consumi di pollame e di carni suine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it-IT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ESB</a:t>
            </a:r>
            <a:endParaRPr lang="it-IT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74396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ALIMENTI CARNEI</a:t>
            </a:r>
            <a:endParaRPr lang="it-IT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it-IT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VALORE NUTRIZIONALE: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it-IT" sz="2000" dirty="0">
                <a:latin typeface="Arial" panose="020B0604020202020204" pitchFamily="34" charset="0"/>
                <a:cs typeface="Arial" panose="020B0604020202020204" pitchFamily="34" charset="0"/>
              </a:rPr>
              <a:t>f</a:t>
            </a:r>
            <a:r>
              <a:rPr lang="it-IT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acile digeribilità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it-IT" sz="2000" dirty="0"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it-IT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ontenuto in proteine di alto valore biologico per ricchezza in: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it-IT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t-IT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AA essenziali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it-IT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t-IT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AA ramificati, </a:t>
            </a:r>
            <a:r>
              <a:rPr lang="it-IT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rapidamente metabolizzabili ed importanti </a:t>
            </a:r>
            <a:r>
              <a:rPr lang="it-IT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per il lavoro muscolare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it-IT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t-IT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AA arginina, che stimola la produzione di GH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it-IT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t-IT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AA triptofano, che aumenta la produzione di serotonina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it-IT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t-IT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buon apporto di minerali in forme particolarmente biodisponibili:  ferro, selenio, zinco, fosforo, potassio, manganese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it-IT" sz="2000" dirty="0"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it-IT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asso contenuto in sodio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it-IT" sz="2000" dirty="0"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it-IT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ignificativo apporto di vitamine del gruppo B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it-IT" sz="2000" dirty="0"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it-IT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uon apporto di carnitina (sostanza dotata di effetti benefici per l’apparato cardiovascolare, nervoso, tessuto muscolare ecc.)</a:t>
            </a:r>
          </a:p>
          <a:p>
            <a:pPr>
              <a:buFont typeface="Wingdings" panose="05000000000000000000" pitchFamily="2" charset="2"/>
              <a:buChar char="v"/>
            </a:pPr>
            <a:endParaRPr lang="it-IT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it-IT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v"/>
            </a:pPr>
            <a:endParaRPr lang="it-IT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427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46050"/>
          </a:xfrm>
        </p:spPr>
        <p:txBody>
          <a:bodyPr>
            <a:normAutofit/>
          </a:bodyPr>
          <a:lstStyle/>
          <a:p>
            <a:r>
              <a:rPr lang="it-IT" sz="1600" b="1" dirty="0"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it-IT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omposizione chimica e valore calorico delle carni per 100 g di parte edibile</a:t>
            </a:r>
            <a:endParaRPr lang="it-IT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821459"/>
            <a:ext cx="6048672" cy="56173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740084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/>
          </a:bodyPr>
          <a:lstStyle/>
          <a:p>
            <a:r>
              <a:rPr lang="it-IT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QUALITA’ DELLE CARNI FRESCHE</a:t>
            </a:r>
            <a:endParaRPr lang="it-IT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it-IT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Qualità igienico-sanitaria (assenza di metalli pesanti, micotossine, additivi non consentiti, residui di pesticidi, antibiotici ecc.)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it-IT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Qualità chimico-bromatologica (composizione %)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it-IT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Qualità nutrizionale (qualità delle proteine, dei lipidi ecc.)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it-IT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Qualità organolettica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it-IT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Qualità tecnologica (attitudine alla lavorazione, conservazione, trasformazione)</a:t>
            </a:r>
            <a:endParaRPr lang="it-IT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18723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it-IT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ALIMENTI CARNEI</a:t>
            </a:r>
            <a:endParaRPr lang="it-IT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67544" y="1052736"/>
            <a:ext cx="8229600" cy="4929411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it-IT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POSSIBILI EFFETTI NOCIVI LEGATI AL CONSUMO DI CARNI: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it-IT" sz="2000" dirty="0"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it-IT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ischio cardiovascolare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it-IT" sz="2000" dirty="0"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it-IT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ischio </a:t>
            </a:r>
            <a:r>
              <a:rPr lang="it-IT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cancerogeno (per induzione della secrezione di acidi biliari, connessa alla necessità di emulsionare i grassi, i quali sarebbero trasformati da enzimi intestinali in composti cancerogeni)</a:t>
            </a:r>
            <a:endParaRPr lang="it-IT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endParaRPr lang="it-IT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it-IT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PRODOTTI CARNEI:</a:t>
            </a:r>
            <a:r>
              <a:rPr lang="it-IT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it-IT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conserve (sterilizzati in autoclave in contenitori ermetici)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it-IT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prodotti del salumificio. </a:t>
            </a:r>
            <a:endParaRPr lang="it-IT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it-IT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it-IT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PRODOTTI CRUDI STAGIONATI: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it-IT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Prosciutto crudo: </a:t>
            </a:r>
            <a:r>
              <a:rPr lang="it-IT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ottenuto da cosce suine fresche, sottoposte solo a salagione e stagionatura fino a 2 anni                                                                                   </a:t>
            </a:r>
          </a:p>
          <a:p>
            <a:pPr marL="0" indent="0">
              <a:buNone/>
            </a:pPr>
            <a:r>
              <a:rPr lang="it-IT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↓</a:t>
            </a:r>
          </a:p>
          <a:p>
            <a:pPr marL="0" indent="0">
              <a:buNone/>
            </a:pPr>
            <a:r>
              <a:rPr lang="it-IT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acidi grassi liberi e</a:t>
            </a:r>
            <a:r>
              <a:rPr lang="it-IT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t-IT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AA ramificati altamente digeribili; durante l’attività fisica, si oppongono alla formazione  di acido </a:t>
            </a:r>
            <a:r>
              <a:rPr lang="it-IT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lattico</a:t>
            </a:r>
            <a:endParaRPr lang="it-IT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it-IT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08355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/>
          </a:bodyPr>
          <a:lstStyle/>
          <a:p>
            <a:r>
              <a:rPr lang="it-IT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PRODOTTI CRUDI STAGIONATI</a:t>
            </a:r>
            <a:endParaRPr lang="it-IT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3427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it-IT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Culatello: </a:t>
            </a:r>
            <a:r>
              <a:rPr lang="it-IT" sz="2000" dirty="0">
                <a:latin typeface="Arial" panose="020B0604020202020204" pitchFamily="34" charset="0"/>
                <a:cs typeface="Arial" panose="020B0604020202020204" pitchFamily="34" charset="0"/>
              </a:rPr>
              <a:t>ottenuto da cosce suine </a:t>
            </a:r>
            <a:r>
              <a:rPr lang="it-IT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fresche. Fasi della produzione: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it-IT" sz="2000" dirty="0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it-IT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oelettatura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it-IT" sz="2000" dirty="0"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it-IT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alagione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it-IT" sz="2000" dirty="0">
                <a:latin typeface="Arial" panose="020B0604020202020204" pitchFamily="34" charset="0"/>
                <a:cs typeface="Arial" panose="020B0604020202020204" pitchFamily="34" charset="0"/>
              </a:rPr>
              <a:t>l</a:t>
            </a:r>
            <a:r>
              <a:rPr lang="it-IT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egatura a pera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it-IT" sz="2000" dirty="0"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it-IT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tagionatura da 6 mesi ad 1 anno nelle zone rivierasche del Po e del basso Parmense</a:t>
            </a:r>
          </a:p>
          <a:p>
            <a:pPr marL="0" indent="0">
              <a:buNone/>
            </a:pPr>
            <a:r>
              <a:rPr lang="it-IT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Valore nutritivo: come prosciutto crudo.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it-IT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Speck dell’Alto Adige: </a:t>
            </a:r>
            <a:r>
              <a:rPr lang="it-IT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ottenuto da coscia di suino magro disossata, moderatamente salata, aromatizzata con sale grosso marino, aglio, ginepro, pepe ecc. e affumicata con fumi di acero e faggio.</a:t>
            </a:r>
          </a:p>
          <a:p>
            <a:pPr marL="0" indent="0">
              <a:buNone/>
            </a:pPr>
            <a:r>
              <a:rPr lang="it-IT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t-IT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r>
              <a:rPr lang="it-IT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Stagionatura: da 4 a 9 mesi</a:t>
            </a:r>
            <a:endParaRPr lang="it-IT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20612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/>
          </a:bodyPr>
          <a:lstStyle/>
          <a:p>
            <a:r>
              <a:rPr lang="it-IT" sz="2400" b="1" dirty="0">
                <a:latin typeface="Arial" panose="020B0604020202020204" pitchFamily="34" charset="0"/>
                <a:cs typeface="Arial" panose="020B0604020202020204" pitchFamily="34" charset="0"/>
              </a:rPr>
              <a:t>PRODOTTI </a:t>
            </a:r>
            <a:r>
              <a:rPr lang="it-IT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CRUDI STAGIONATI</a:t>
            </a:r>
            <a:endParaRPr lang="it-IT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3427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it-IT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Coppa: </a:t>
            </a:r>
            <a:r>
              <a:rPr lang="it-IT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deriva da muscoli posti tra le vertebre cervicali e dorsali. Grasso: </a:t>
            </a:r>
            <a:r>
              <a:rPr lang="it-IT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ca</a:t>
            </a:r>
            <a:r>
              <a:rPr lang="it-IT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25%. Additivata di sale, spezie, nitrati e nitriti e stagionata per 60-90 giorni.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it-IT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Pancetta: </a:t>
            </a:r>
            <a:r>
              <a:rPr lang="it-IT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si ricava dalla parte ventrale del maiale, tesa o arrotolata. Preparazione:</a:t>
            </a:r>
          </a:p>
          <a:p>
            <a:r>
              <a:rPr lang="it-IT" sz="2000" dirty="0"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it-IT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alagione</a:t>
            </a:r>
          </a:p>
          <a:p>
            <a:r>
              <a:rPr lang="it-IT" sz="2000" dirty="0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it-IT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ggiunta di chiodi di garofano, pepe nero ed altre spezie</a:t>
            </a:r>
          </a:p>
          <a:p>
            <a:r>
              <a:rPr lang="it-IT" sz="2000" dirty="0"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it-IT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tagionatura: fino a 60 giorni </a:t>
            </a:r>
          </a:p>
          <a:p>
            <a:pPr marL="0" indent="0">
              <a:buNone/>
            </a:pPr>
            <a:endParaRPr lang="it-IT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1142163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it-IT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INSACCATI</a:t>
            </a:r>
            <a:endParaRPr lang="it-IT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328592"/>
          </a:xfrm>
          <a:ln>
            <a:solidFill>
              <a:schemeClr val="accent1"/>
            </a:solidFill>
          </a:ln>
        </p:spPr>
        <p:txBody>
          <a:bodyPr>
            <a:normAutofit fontScale="25000" lnSpcReduction="20000"/>
          </a:bodyPr>
          <a:lstStyle/>
          <a:p>
            <a:pPr marL="0" indent="0" algn="just">
              <a:lnSpc>
                <a:spcPct val="120000"/>
              </a:lnSpc>
              <a:buNone/>
            </a:pPr>
            <a:r>
              <a:rPr lang="it-IT" sz="8000" dirty="0" smtClean="0">
                <a:latin typeface="Arial" panose="020B0604020202020204" pitchFamily="34" charset="0"/>
                <a:cs typeface="Arial" panose="020B0604020202020204" pitchFamily="34" charset="0"/>
              </a:rPr>
              <a:t>Preparazioni </a:t>
            </a:r>
            <a:r>
              <a:rPr lang="it-IT" sz="8000" dirty="0">
                <a:latin typeface="Arial" panose="020B0604020202020204" pitchFamily="34" charset="0"/>
                <a:cs typeface="Arial" panose="020B0604020202020204" pitchFamily="34" charset="0"/>
              </a:rPr>
              <a:t>costituite da </a:t>
            </a:r>
            <a:r>
              <a:rPr lang="it-IT" sz="8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carne,</a:t>
            </a:r>
            <a:r>
              <a:rPr lang="it-IT" sz="8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t-IT" sz="8000" dirty="0">
                <a:latin typeface="Arial" panose="020B0604020202020204" pitchFamily="34" charset="0"/>
                <a:cs typeface="Arial" panose="020B0604020202020204" pitchFamily="34" charset="0"/>
              </a:rPr>
              <a:t>in genere suina, pura o mischiata con carni di altre origini, grasso, sale, pepe e altri </a:t>
            </a:r>
            <a:r>
              <a:rPr lang="it-IT" sz="8000" b="1" dirty="0">
                <a:latin typeface="Arial" panose="020B0604020202020204" pitchFamily="34" charset="0"/>
                <a:cs typeface="Arial" panose="020B0604020202020204" pitchFamily="34" charset="0"/>
              </a:rPr>
              <a:t>additivi o condimenti</a:t>
            </a:r>
            <a:r>
              <a:rPr lang="it-IT" sz="8000" dirty="0">
                <a:latin typeface="Arial" panose="020B0604020202020204" pitchFamily="34" charset="0"/>
                <a:cs typeface="Arial" panose="020B0604020202020204" pitchFamily="34" charset="0"/>
              </a:rPr>
              <a:t>, contenuta </a:t>
            </a:r>
            <a:r>
              <a:rPr lang="it-IT" sz="8000" b="1" dirty="0">
                <a:latin typeface="Arial" panose="020B0604020202020204" pitchFamily="34" charset="0"/>
                <a:cs typeface="Arial" panose="020B0604020202020204" pitchFamily="34" charset="0"/>
              </a:rPr>
              <a:t>in</a:t>
            </a:r>
            <a:r>
              <a:rPr lang="it-IT" sz="8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t-IT" sz="8000" b="1" dirty="0">
                <a:latin typeface="Arial" panose="020B0604020202020204" pitchFamily="34" charset="0"/>
                <a:cs typeface="Arial" panose="020B0604020202020204" pitchFamily="34" charset="0"/>
              </a:rPr>
              <a:t>involucri naturali o sintetici</a:t>
            </a:r>
            <a:r>
              <a:rPr lang="it-IT" sz="8000" dirty="0" smtClean="0">
                <a:latin typeface="Arial" panose="020B0604020202020204" pitchFamily="34" charset="0"/>
                <a:cs typeface="Arial" panose="020B0604020202020204" pitchFamily="34" charset="0"/>
              </a:rPr>
              <a:t>.  </a:t>
            </a:r>
          </a:p>
          <a:p>
            <a:pPr marL="0" indent="0" algn="just">
              <a:lnSpc>
                <a:spcPct val="120000"/>
              </a:lnSpc>
              <a:buNone/>
            </a:pPr>
            <a:r>
              <a:rPr lang="it-IT" sz="8000" dirty="0" smtClean="0">
                <a:latin typeface="Arial" panose="020B0604020202020204" pitchFamily="34" charset="0"/>
                <a:cs typeface="Arial" panose="020B0604020202020204" pitchFamily="34" charset="0"/>
              </a:rPr>
              <a:t>Si distinguono in:</a:t>
            </a:r>
          </a:p>
          <a:p>
            <a:pPr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it-IT" sz="8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freschi </a:t>
            </a:r>
            <a:r>
              <a:rPr lang="it-IT" sz="8000" b="1" dirty="0">
                <a:latin typeface="Arial" panose="020B0604020202020204" pitchFamily="34" charset="0"/>
                <a:cs typeface="Arial" panose="020B0604020202020204" pitchFamily="34" charset="0"/>
              </a:rPr>
              <a:t>(salsicce)</a:t>
            </a:r>
          </a:p>
          <a:p>
            <a:pPr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it-IT" sz="8000" b="1" dirty="0">
                <a:latin typeface="Arial" panose="020B0604020202020204" pitchFamily="34" charset="0"/>
                <a:cs typeface="Arial" panose="020B0604020202020204" pitchFamily="34" charset="0"/>
              </a:rPr>
              <a:t>stagionati (es. </a:t>
            </a:r>
            <a:r>
              <a:rPr lang="it-IT" sz="8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salame)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it-IT" sz="8000" dirty="0" smtClean="0">
                <a:latin typeface="Arial" panose="020B0604020202020204" pitchFamily="34" charset="0"/>
                <a:cs typeface="Arial" panose="020B0604020202020204" pitchFamily="34" charset="0"/>
              </a:rPr>
              <a:t>Possono essere ottenuti </a:t>
            </a:r>
            <a:r>
              <a:rPr lang="it-IT" sz="8000" dirty="0">
                <a:latin typeface="Arial" panose="020B0604020202020204" pitchFamily="34" charset="0"/>
                <a:cs typeface="Arial" panose="020B0604020202020204" pitchFamily="34" charset="0"/>
              </a:rPr>
              <a:t>dalla lavorazione </a:t>
            </a:r>
            <a:r>
              <a:rPr lang="it-IT" sz="8000" dirty="0" smtClean="0">
                <a:latin typeface="Arial" panose="020B0604020202020204" pitchFamily="34" charset="0"/>
                <a:cs typeface="Arial" panose="020B0604020202020204" pitchFamily="34" charset="0"/>
              </a:rPr>
              <a:t>di:</a:t>
            </a:r>
          </a:p>
          <a:p>
            <a:pPr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it-IT" sz="8000" b="1" dirty="0">
                <a:latin typeface="Arial" panose="020B0604020202020204" pitchFamily="34" charset="0"/>
                <a:cs typeface="Arial" panose="020B0604020202020204" pitchFamily="34" charset="0"/>
              </a:rPr>
              <a:t>carne </a:t>
            </a:r>
            <a:r>
              <a:rPr lang="it-IT" sz="8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intera</a:t>
            </a:r>
            <a:endParaRPr lang="it-IT" sz="8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it-IT" sz="8000" b="1" dirty="0">
                <a:latin typeface="Arial" panose="020B0604020202020204" pitchFamily="34" charset="0"/>
                <a:cs typeface="Arial" panose="020B0604020202020204" pitchFamily="34" charset="0"/>
              </a:rPr>
              <a:t>carne macinata</a:t>
            </a:r>
            <a:r>
              <a:rPr lang="it-IT" sz="80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it-IT" sz="8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t-IT" sz="80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- crudi e non stagionati: salsiccia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it-IT" sz="8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t-IT" sz="80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- crudi e poco stagionati: cotechino, zampone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it-IT" sz="8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t-IT" sz="80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- crudi e stagionati: salame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it-IT" sz="8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t-IT" sz="80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- cotti: mortadella, wurstel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it-IT" sz="8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t-IT" sz="80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- affumicati: salsicce affumicate  </a:t>
            </a:r>
          </a:p>
          <a:p>
            <a:pPr marL="0" indent="0">
              <a:buNone/>
            </a:pPr>
            <a:endParaRPr lang="it-IT" sz="8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it-IT" sz="8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it-IT" sz="8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9103195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it-IT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Grassi totali e calorie nei salumi italiani di ieri e di oggi</a:t>
            </a:r>
            <a:endParaRPr lang="it-IT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3981" y="1268760"/>
            <a:ext cx="7773905" cy="4608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568643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it-IT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INSACCATI</a:t>
            </a:r>
            <a:endParaRPr lang="it-IT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t-IT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SALAMI: insaccati stagionati </a:t>
            </a:r>
            <a:r>
              <a:rPr lang="it-IT" sz="2400" dirty="0">
                <a:latin typeface="Arial" panose="020B0604020202020204" pitchFamily="34" charset="0"/>
                <a:cs typeface="Arial" panose="020B0604020202020204" pitchFamily="34" charset="0"/>
              </a:rPr>
              <a:t>preparati con carni magre suine e, a volte, bovine, con grasso suino, sale e aromi naturali, macinate ed insaccate. Tempo di stagionatura: variabile. </a:t>
            </a:r>
          </a:p>
          <a:p>
            <a:pPr marL="0" indent="0">
              <a:buNone/>
            </a:pPr>
            <a:r>
              <a:rPr lang="it-IT" sz="2400" b="1" dirty="0">
                <a:latin typeface="Arial" panose="020B0604020202020204" pitchFamily="34" charset="0"/>
                <a:cs typeface="Arial" panose="020B0604020202020204" pitchFamily="34" charset="0"/>
              </a:rPr>
              <a:t>Contenuto in proteine nobili: 25-30%</a:t>
            </a:r>
          </a:p>
          <a:p>
            <a:pPr marL="0" indent="0">
              <a:buNone/>
            </a:pPr>
            <a:r>
              <a:rPr lang="it-IT" sz="2400" b="1" dirty="0">
                <a:latin typeface="Arial" panose="020B0604020202020204" pitchFamily="34" charset="0"/>
                <a:cs typeface="Arial" panose="020B0604020202020204" pitchFamily="34" charset="0"/>
              </a:rPr>
              <a:t>Valore energetico: </a:t>
            </a:r>
            <a:r>
              <a:rPr lang="it-IT" sz="2400" dirty="0">
                <a:latin typeface="Arial" panose="020B0604020202020204" pitchFamily="34" charset="0"/>
                <a:cs typeface="Arial" panose="020B0604020202020204" pitchFamily="34" charset="0"/>
              </a:rPr>
              <a:t>400-500 kcal/100 g</a:t>
            </a:r>
          </a:p>
          <a:p>
            <a:pPr marL="0" indent="0">
              <a:buNone/>
            </a:pPr>
            <a:r>
              <a:rPr lang="it-IT" sz="2400" b="1" dirty="0">
                <a:latin typeface="Arial" panose="020B0604020202020204" pitchFamily="34" charset="0"/>
                <a:cs typeface="Arial" panose="020B0604020202020204" pitchFamily="34" charset="0"/>
              </a:rPr>
              <a:t>Grassi</a:t>
            </a:r>
            <a:r>
              <a:rPr lang="it-IT" sz="2400" dirty="0">
                <a:latin typeface="Arial" panose="020B0604020202020204" pitchFamily="34" charset="0"/>
                <a:cs typeface="Arial" panose="020B0604020202020204" pitchFamily="34" charset="0"/>
              </a:rPr>
              <a:t>: 1/3 saturi, 1/3 insaturi, 1/3 polinsaturi</a:t>
            </a:r>
            <a:endParaRPr lang="it-IT" sz="2400" dirty="0"/>
          </a:p>
        </p:txBody>
      </p:sp>
    </p:spTree>
    <p:extLst>
      <p:ext uri="{BB962C8B-B14F-4D97-AF65-F5344CB8AC3E}">
        <p14:creationId xmlns:p14="http://schemas.microsoft.com/office/powerpoint/2010/main" val="739035271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492</TotalTime>
  <Words>774</Words>
  <Application>Microsoft Office PowerPoint</Application>
  <PresentationFormat>Presentazione su schermo (4:3)</PresentationFormat>
  <Paragraphs>89</Paragraphs>
  <Slides>11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3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11</vt:i4>
      </vt:variant>
    </vt:vector>
  </HeadingPairs>
  <TitlesOfParts>
    <vt:vector size="15" baseType="lpstr">
      <vt:lpstr>Arial</vt:lpstr>
      <vt:lpstr>Calibri</vt:lpstr>
      <vt:lpstr>Wingdings</vt:lpstr>
      <vt:lpstr>Tema di Office</vt:lpstr>
      <vt:lpstr>ALIMENTI CARNEI</vt:lpstr>
      <vt:lpstr>ALIMENTI CARNEI</vt:lpstr>
      <vt:lpstr>ALIMENTI CARNEI</vt:lpstr>
      <vt:lpstr>Composizione chimica e valore calorico delle carni per 100 g di parte edibile</vt:lpstr>
      <vt:lpstr>QUALITA’ DELLE CARNI FRESCHE</vt:lpstr>
      <vt:lpstr>ALIMENTI CARNEI</vt:lpstr>
      <vt:lpstr>PRODOTTI CRUDI STAGIONATI</vt:lpstr>
      <vt:lpstr>PRODOTTI CRUDI STAGIONATI</vt:lpstr>
      <vt:lpstr>INSACCATI</vt:lpstr>
      <vt:lpstr>Grassi totali e calorie nei salumi italiani di ieri e di oggi</vt:lpstr>
      <vt:lpstr>INSACCATI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ALIMENTI CARNEI</dc:title>
  <dc:creator>Niola</dc:creator>
  <cp:lastModifiedBy>IMMACOLATA NIOLA</cp:lastModifiedBy>
  <cp:revision>54</cp:revision>
  <dcterms:created xsi:type="dcterms:W3CDTF">2016-12-29T10:50:04Z</dcterms:created>
  <dcterms:modified xsi:type="dcterms:W3CDTF">2017-05-11T09:29:59Z</dcterms:modified>
</cp:coreProperties>
</file>