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14" r:id="rId2"/>
    <p:sldId id="315" r:id="rId3"/>
    <p:sldId id="316" r:id="rId4"/>
    <p:sldId id="317" r:id="rId5"/>
    <p:sldId id="318" r:id="rId6"/>
    <p:sldId id="319" r:id="rId7"/>
    <p:sldId id="320" r:id="rId8"/>
    <p:sldId id="321" r:id="rId9"/>
  </p:sldIdLst>
  <p:sldSz cx="9144000" cy="6858000" type="screen4x3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D945B6DC-3058-41FB-B08E-DBCCADF590BE}">
          <p14:sldIdLst/>
        </p14:section>
        <p14:section name="Sezione senza titolo" id="{A525CD63-8DA2-4CDC-8A6C-3DC4EC8B429C}">
          <p14:sldIdLst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522EB8"/>
    <a:srgbClr val="C12525"/>
    <a:srgbClr val="006600"/>
    <a:srgbClr val="663300"/>
    <a:srgbClr val="CC66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04" autoAdjust="0"/>
    <p:restoredTop sz="94695" autoAdjust="0"/>
  </p:normalViewPr>
  <p:slideViewPr>
    <p:cSldViewPr>
      <p:cViewPr varScale="1">
        <p:scale>
          <a:sx n="68" d="100"/>
          <a:sy n="68" d="100"/>
        </p:scale>
        <p:origin x="160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662B9-6FB3-45CC-B2B9-0C889B67C675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5C184-6323-4949-BF62-163CA277C0F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1613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pPr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395536" y="1412776"/>
            <a:ext cx="842493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Il collegamenti verticali ripartiscono lo spazio architettonico e ne consentono la fruizione su livelli differenti.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In relazione alla pendenza del piano di intradosso si possono dividere in </a:t>
            </a:r>
          </a:p>
          <a:p>
            <a:pPr algn="just"/>
            <a:endParaRPr lang="it-IT" sz="1100" dirty="0" smtClean="0">
              <a:latin typeface="Verdana" pitchFamily="34" charset="0"/>
            </a:endParaRPr>
          </a:p>
          <a:p>
            <a:pPr algn="ctr"/>
            <a:r>
              <a:rPr lang="it-IT" sz="1100" b="1" dirty="0" smtClean="0">
                <a:latin typeface="Verdana" pitchFamily="34" charset="0"/>
              </a:rPr>
              <a:t>RAMPA – GRADINATA - SCALA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ttangolo 23"/>
          <p:cNvSpPr/>
          <p:nvPr/>
        </p:nvSpPr>
        <p:spPr>
          <a:xfrm>
            <a:off x="323528" y="2276872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Elementi costitutivi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6" name="Connettore 1 25"/>
          <p:cNvCxnSpPr/>
          <p:nvPr/>
        </p:nvCxnSpPr>
        <p:spPr>
          <a:xfrm>
            <a:off x="323528" y="2370594"/>
            <a:ext cx="0" cy="42500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1 26"/>
          <p:cNvCxnSpPr/>
          <p:nvPr/>
        </p:nvCxnSpPr>
        <p:spPr>
          <a:xfrm>
            <a:off x="179512" y="2579573"/>
            <a:ext cx="3240360" cy="3522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1" t="70918" r="60222" b="3618"/>
          <a:stretch/>
        </p:blipFill>
        <p:spPr bwMode="auto">
          <a:xfrm>
            <a:off x="597608" y="2636912"/>
            <a:ext cx="2592000" cy="167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 t="4901" r="61348" b="58706"/>
          <a:stretch/>
        </p:blipFill>
        <p:spPr bwMode="auto">
          <a:xfrm>
            <a:off x="599888" y="4270521"/>
            <a:ext cx="2490153" cy="239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ttangolo 17"/>
          <p:cNvSpPr/>
          <p:nvPr/>
        </p:nvSpPr>
        <p:spPr>
          <a:xfrm>
            <a:off x="3165918" y="2795596"/>
            <a:ext cx="5654553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 smtClean="0">
                <a:latin typeface="Verdana" pitchFamily="34" charset="0"/>
              </a:rPr>
              <a:t>Vano scala:</a:t>
            </a:r>
            <a:r>
              <a:rPr lang="it-IT" sz="1100" dirty="0" smtClean="0">
                <a:latin typeface="Verdana" pitchFamily="34" charset="0"/>
              </a:rPr>
              <a:t> volume contenente la scala</a:t>
            </a:r>
          </a:p>
          <a:p>
            <a:pPr algn="just"/>
            <a:endParaRPr lang="it-IT" sz="1100" dirty="0" smtClean="0">
              <a:latin typeface="Verdana" pitchFamily="34" charset="0"/>
            </a:endParaRPr>
          </a:p>
          <a:p>
            <a:pPr algn="just"/>
            <a:r>
              <a:rPr lang="it-IT" sz="1100" b="1" dirty="0" smtClean="0">
                <a:latin typeface="Verdana" pitchFamily="34" charset="0"/>
              </a:rPr>
              <a:t>Struttura portante: </a:t>
            </a:r>
            <a:r>
              <a:rPr lang="it-IT" sz="1100" dirty="0" smtClean="0">
                <a:latin typeface="Verdana" pitchFamily="34" charset="0"/>
              </a:rPr>
              <a:t>struttura che sorregge la scala. Dipende dalla tipologia strutturale del fabbricato. L’insieme delle strutture d’ambito che individuano la scala è definito </a:t>
            </a:r>
            <a:r>
              <a:rPr lang="it-IT" sz="1100" b="1" dirty="0" smtClean="0">
                <a:latin typeface="Verdana" pitchFamily="34" charset="0"/>
              </a:rPr>
              <a:t>gabbia</a:t>
            </a:r>
            <a:r>
              <a:rPr lang="it-IT" sz="1100" dirty="0">
                <a:latin typeface="Verdana" pitchFamily="34" charset="0"/>
              </a:rPr>
              <a:t> </a:t>
            </a:r>
            <a:r>
              <a:rPr lang="it-IT" sz="1100" dirty="0" smtClean="0">
                <a:latin typeface="Verdana" pitchFamily="34" charset="0"/>
              </a:rPr>
              <a:t>mentre le strutture eventualmente presenti tra due rampe sono definite </a:t>
            </a:r>
            <a:r>
              <a:rPr lang="it-IT" sz="1100" b="1" dirty="0" smtClean="0">
                <a:latin typeface="Verdana" pitchFamily="34" charset="0"/>
              </a:rPr>
              <a:t>anima</a:t>
            </a:r>
            <a:r>
              <a:rPr lang="it-IT" sz="1100" dirty="0" smtClean="0">
                <a:latin typeface="Verdana" pitchFamily="34" charset="0"/>
              </a:rPr>
              <a:t>. Nel caso in cui non vi è l’anima, lo spazio  tra due rampe è definito </a:t>
            </a:r>
            <a:r>
              <a:rPr lang="it-IT" sz="1100" b="1" dirty="0" smtClean="0">
                <a:latin typeface="Verdana" pitchFamily="34" charset="0"/>
              </a:rPr>
              <a:t>pozzo </a:t>
            </a:r>
            <a:r>
              <a:rPr lang="it-IT" sz="1100" dirty="0" smtClean="0">
                <a:latin typeface="Verdana" pitchFamily="34" charset="0"/>
              </a:rPr>
              <a:t>o  </a:t>
            </a:r>
            <a:r>
              <a:rPr lang="it-IT" sz="1100" b="1" dirty="0" smtClean="0">
                <a:latin typeface="Verdana" pitchFamily="34" charset="0"/>
              </a:rPr>
              <a:t>tromba</a:t>
            </a:r>
            <a:r>
              <a:rPr lang="it-IT" sz="1100" dirty="0" smtClean="0">
                <a:latin typeface="Verdana" pitchFamily="34" charset="0"/>
              </a:rPr>
              <a:t> delle scale.</a:t>
            </a:r>
          </a:p>
          <a:p>
            <a:pPr algn="just"/>
            <a:endParaRPr lang="it-IT" sz="1100" b="1" dirty="0">
              <a:latin typeface="Verdana" pitchFamily="34" charset="0"/>
            </a:endParaRPr>
          </a:p>
          <a:p>
            <a:pPr algn="just"/>
            <a:r>
              <a:rPr lang="it-IT" sz="1100" b="1" dirty="0" smtClean="0">
                <a:latin typeface="Verdana" pitchFamily="34" charset="0"/>
              </a:rPr>
              <a:t>Rampa: </a:t>
            </a:r>
            <a:r>
              <a:rPr lang="it-IT" sz="1100" dirty="0" smtClean="0">
                <a:latin typeface="Verdana" pitchFamily="34" charset="0"/>
              </a:rPr>
              <a:t>struttura di collegamento tra due piani a diverso livello</a:t>
            </a:r>
          </a:p>
          <a:p>
            <a:pPr algn="just"/>
            <a:endParaRPr lang="it-IT" sz="1100" b="1" dirty="0" smtClean="0">
              <a:latin typeface="Verdana" pitchFamily="34" charset="0"/>
            </a:endParaRPr>
          </a:p>
          <a:p>
            <a:pPr algn="just"/>
            <a:r>
              <a:rPr lang="it-IT" sz="1100" b="1" dirty="0" smtClean="0">
                <a:latin typeface="Verdana" pitchFamily="34" charset="0"/>
              </a:rPr>
              <a:t>Gradini: </a:t>
            </a:r>
            <a:r>
              <a:rPr lang="it-IT" sz="1100" dirty="0" smtClean="0">
                <a:latin typeface="Verdana" pitchFamily="34" charset="0"/>
              </a:rPr>
              <a:t>elementi che costituiscono le rampe. Hanno uno sviluppo verticale  (</a:t>
            </a:r>
            <a:r>
              <a:rPr lang="it-IT" sz="1100" b="1" dirty="0" smtClean="0">
                <a:latin typeface="Verdana" pitchFamily="34" charset="0"/>
              </a:rPr>
              <a:t>alzata a</a:t>
            </a:r>
            <a:r>
              <a:rPr lang="it-IT" sz="1100" dirty="0" smtClean="0">
                <a:latin typeface="Verdana" pitchFamily="34" charset="0"/>
              </a:rPr>
              <a:t>) ed uno </a:t>
            </a:r>
            <a:r>
              <a:rPr lang="it-IT" sz="1100" dirty="0">
                <a:latin typeface="Verdana" pitchFamily="34" charset="0"/>
              </a:rPr>
              <a:t>orizzontale </a:t>
            </a:r>
            <a:r>
              <a:rPr lang="it-IT" sz="1100" dirty="0" smtClean="0">
                <a:latin typeface="Verdana" pitchFamily="34" charset="0"/>
              </a:rPr>
              <a:t>(</a:t>
            </a:r>
            <a:r>
              <a:rPr lang="it-IT" sz="1100" b="1" dirty="0" smtClean="0">
                <a:latin typeface="Verdana" pitchFamily="34" charset="0"/>
              </a:rPr>
              <a:t>pedata p</a:t>
            </a:r>
            <a:r>
              <a:rPr lang="it-IT" sz="1100" dirty="0" smtClean="0">
                <a:latin typeface="Verdana" pitchFamily="34" charset="0"/>
              </a:rPr>
              <a:t>).</a:t>
            </a:r>
            <a:r>
              <a:rPr lang="it-IT" sz="1100" b="1" dirty="0">
                <a:latin typeface="Verdana" pitchFamily="34" charset="0"/>
              </a:rPr>
              <a:t> </a:t>
            </a:r>
            <a:r>
              <a:rPr lang="it-IT" sz="1100" dirty="0" smtClean="0">
                <a:latin typeface="Verdana" pitchFamily="34" charset="0"/>
              </a:rPr>
              <a:t>Al fine di realizzare una scala comoda vale la relazione:</a:t>
            </a:r>
          </a:p>
          <a:p>
            <a:pPr algn="just"/>
            <a:r>
              <a:rPr lang="it-IT" sz="1100" dirty="0" smtClean="0">
                <a:latin typeface="Verdana" pitchFamily="34" charset="0"/>
              </a:rPr>
              <a:t>		</a:t>
            </a:r>
            <a:r>
              <a:rPr lang="it-IT" sz="1100" b="1" dirty="0" smtClean="0">
                <a:latin typeface="Verdana" pitchFamily="34" charset="0"/>
              </a:rPr>
              <a:t>2 a + p = 62 / 64</a:t>
            </a:r>
          </a:p>
          <a:p>
            <a:pPr algn="just"/>
            <a:endParaRPr lang="it-IT" sz="1100" b="1" dirty="0" smtClean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Il rapporto tra alzata e pedata determina l’</a:t>
            </a:r>
            <a:r>
              <a:rPr lang="it-IT" sz="1100" b="1" dirty="0" smtClean="0">
                <a:latin typeface="Verdana" pitchFamily="34" charset="0"/>
              </a:rPr>
              <a:t>inclinazione </a:t>
            </a:r>
            <a:r>
              <a:rPr lang="it-IT" sz="1100" dirty="0" smtClean="0">
                <a:latin typeface="Verdana" pitchFamily="34" charset="0"/>
              </a:rPr>
              <a:t>delle rampe.</a:t>
            </a:r>
          </a:p>
          <a:p>
            <a:pPr algn="just"/>
            <a:endParaRPr lang="it-IT" sz="1100" b="1" dirty="0">
              <a:latin typeface="Verdana" pitchFamily="34" charset="0"/>
            </a:endParaRPr>
          </a:p>
          <a:p>
            <a:pPr algn="just"/>
            <a:r>
              <a:rPr lang="it-IT" sz="1100" b="1" dirty="0" smtClean="0">
                <a:latin typeface="Verdana" pitchFamily="34" charset="0"/>
              </a:rPr>
              <a:t>Pianerottoli: </a:t>
            </a:r>
            <a:r>
              <a:rPr lang="it-IT" sz="1100" dirty="0" smtClean="0">
                <a:latin typeface="Verdana" pitchFamily="34" charset="0"/>
              </a:rPr>
              <a:t>elementi piani interposti tra le rampe. Possono essere </a:t>
            </a:r>
            <a:r>
              <a:rPr lang="it-IT" sz="1100" b="1" dirty="0" smtClean="0">
                <a:latin typeface="Verdana" pitchFamily="34" charset="0"/>
              </a:rPr>
              <a:t>di riposo </a:t>
            </a:r>
            <a:r>
              <a:rPr lang="it-IT" sz="1100" dirty="0" smtClean="0">
                <a:latin typeface="Verdana" pitchFamily="34" charset="0"/>
              </a:rPr>
              <a:t>se intermedi o </a:t>
            </a:r>
            <a:r>
              <a:rPr lang="it-IT" sz="1100" b="1" dirty="0" smtClean="0">
                <a:latin typeface="Verdana" pitchFamily="34" charset="0"/>
              </a:rPr>
              <a:t>di smonto </a:t>
            </a:r>
            <a:r>
              <a:rPr lang="it-IT" sz="1100" dirty="0" smtClean="0">
                <a:latin typeface="Verdana" pitchFamily="34" charset="0"/>
              </a:rPr>
              <a:t> se alla quota degli impalcati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b="1" dirty="0" smtClean="0">
                <a:latin typeface="Verdana" pitchFamily="34" charset="0"/>
              </a:rPr>
              <a:t>Parapetto: </a:t>
            </a:r>
            <a:r>
              <a:rPr lang="it-IT" sz="1100" dirty="0" smtClean="0">
                <a:latin typeface="Verdana" pitchFamily="34" charset="0"/>
              </a:rPr>
              <a:t>protezione laterale coronata da un </a:t>
            </a:r>
            <a:r>
              <a:rPr lang="it-IT" sz="1100" b="1" dirty="0" smtClean="0">
                <a:latin typeface="Verdana" pitchFamily="34" charset="0"/>
              </a:rPr>
              <a:t>corrimano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839" y="1704330"/>
            <a:ext cx="2059632" cy="151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552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535702" y="1412776"/>
            <a:ext cx="274015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Verdana" pitchFamily="34" charset="0"/>
              </a:rPr>
              <a:t>In linea ad una rampa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Forme e classificazione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7" t="32660" r="65121" b="52660"/>
          <a:stretch/>
        </p:blipFill>
        <p:spPr bwMode="auto">
          <a:xfrm>
            <a:off x="535702" y="1660395"/>
            <a:ext cx="2920954" cy="112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53763" r="64989" b="33617"/>
          <a:stretch/>
        </p:blipFill>
        <p:spPr bwMode="auto">
          <a:xfrm>
            <a:off x="321815" y="3212976"/>
            <a:ext cx="3242073" cy="96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ttangolo 24"/>
          <p:cNvSpPr/>
          <p:nvPr/>
        </p:nvSpPr>
        <p:spPr>
          <a:xfrm>
            <a:off x="535702" y="2924944"/>
            <a:ext cx="30165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Verdana" pitchFamily="34" charset="0"/>
              </a:rPr>
              <a:t>In linea con pianerottolo di riposo</a:t>
            </a:r>
          </a:p>
        </p:txBody>
      </p:sp>
      <p:pic>
        <p:nvPicPr>
          <p:cNvPr id="29" name="Picture 2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" t="72423" r="64889" b="3617"/>
          <a:stretch/>
        </p:blipFill>
        <p:spPr bwMode="auto">
          <a:xfrm>
            <a:off x="375142" y="4768506"/>
            <a:ext cx="3242073" cy="182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ttangolo 29"/>
          <p:cNvSpPr/>
          <p:nvPr/>
        </p:nvSpPr>
        <p:spPr>
          <a:xfrm>
            <a:off x="556307" y="4463534"/>
            <a:ext cx="27730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Verdana" pitchFamily="34" charset="0"/>
              </a:rPr>
              <a:t>Doppia rampa</a:t>
            </a:r>
          </a:p>
        </p:txBody>
      </p:sp>
      <p:pic>
        <p:nvPicPr>
          <p:cNvPr id="31" name="Picture 2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48" t="33391" r="174" b="33369"/>
          <a:stretch/>
        </p:blipFill>
        <p:spPr bwMode="auto">
          <a:xfrm>
            <a:off x="4099582" y="1700808"/>
            <a:ext cx="2952328" cy="231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ttangolo 31"/>
          <p:cNvSpPr/>
          <p:nvPr/>
        </p:nvSpPr>
        <p:spPr>
          <a:xfrm>
            <a:off x="4211960" y="1412776"/>
            <a:ext cx="252028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Verdana" pitchFamily="34" charset="0"/>
              </a:rPr>
              <a:t>A tre rampe</a:t>
            </a:r>
          </a:p>
        </p:txBody>
      </p:sp>
      <p:pic>
        <p:nvPicPr>
          <p:cNvPr id="33" name="Picture 2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17" t="74677" r="11134" b="3242"/>
          <a:stretch/>
        </p:blipFill>
        <p:spPr bwMode="auto">
          <a:xfrm>
            <a:off x="7024049" y="1786337"/>
            <a:ext cx="1796423" cy="194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ttangolo 33"/>
          <p:cNvSpPr/>
          <p:nvPr/>
        </p:nvSpPr>
        <p:spPr>
          <a:xfrm>
            <a:off x="6905765" y="1412776"/>
            <a:ext cx="203298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Verdana" pitchFamily="34" charset="0"/>
              </a:rPr>
              <a:t>A chiocciola</a:t>
            </a:r>
          </a:p>
        </p:txBody>
      </p:sp>
      <p:sp>
        <p:nvSpPr>
          <p:cNvPr id="37" name="Rettangolo 36"/>
          <p:cNvSpPr/>
          <p:nvPr/>
        </p:nvSpPr>
        <p:spPr>
          <a:xfrm>
            <a:off x="4211960" y="4103494"/>
            <a:ext cx="324036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Verdana" pitchFamily="34" charset="0"/>
              </a:rPr>
              <a:t>A tenaglia</a:t>
            </a:r>
          </a:p>
        </p:txBody>
      </p:sp>
      <p:pic>
        <p:nvPicPr>
          <p:cNvPr id="1030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33823" r="46346" b="38828"/>
          <a:stretch/>
        </p:blipFill>
        <p:spPr bwMode="auto">
          <a:xfrm>
            <a:off x="4028210" y="4361239"/>
            <a:ext cx="3581742" cy="236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68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395536" y="1412776"/>
            <a:ext cx="5616624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In relazione alla tipologia strutturale le scale possono essere così </a:t>
            </a:r>
            <a:r>
              <a:rPr lang="it-IT" sz="1100" dirty="0" err="1" smtClean="0">
                <a:latin typeface="Verdana" pitchFamily="34" charset="0"/>
              </a:rPr>
              <a:t>classidicate</a:t>
            </a:r>
            <a:r>
              <a:rPr lang="it-IT" sz="1100" dirty="0" smtClean="0">
                <a:latin typeface="Verdana" pitchFamily="34" charset="0"/>
              </a:rPr>
              <a:t>: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it-IT" sz="1100" b="1" dirty="0" smtClean="0">
                <a:latin typeface="Verdana" pitchFamily="34" charset="0"/>
              </a:rPr>
              <a:t>SCALA CON TRAVE A GINOCCHIO</a:t>
            </a:r>
          </a:p>
          <a:p>
            <a:pPr marL="452438" lvl="6" indent="-1714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1100" b="1" dirty="0" smtClean="0">
                <a:latin typeface="Verdana" pitchFamily="34" charset="0"/>
              </a:rPr>
              <a:t>Gradini a sbalzo isolati</a:t>
            </a:r>
          </a:p>
          <a:p>
            <a:pPr marL="452438" lvl="6" indent="-1714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1100" b="1" dirty="0" smtClean="0">
                <a:latin typeface="Verdana" pitchFamily="34" charset="0"/>
              </a:rPr>
              <a:t>Gradini a sbalzo con soletta collaborante</a:t>
            </a:r>
          </a:p>
          <a:p>
            <a:pPr marL="452438" lvl="6" indent="-1714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1100" b="1" dirty="0" smtClean="0">
                <a:latin typeface="Verdana" pitchFamily="34" charset="0"/>
              </a:rPr>
              <a:t>Con soletta a sbalzo</a:t>
            </a:r>
          </a:p>
          <a:p>
            <a:pPr marL="0" lvl="6" algn="just">
              <a:lnSpc>
                <a:spcPct val="200000"/>
              </a:lnSpc>
            </a:pPr>
            <a:endParaRPr lang="it-IT" sz="1100" b="1" dirty="0">
              <a:latin typeface="Verdana" pitchFamily="34" charset="0"/>
            </a:endParaRPr>
          </a:p>
          <a:p>
            <a:pPr marL="0" lvl="6" algn="just">
              <a:lnSpc>
                <a:spcPct val="200000"/>
              </a:lnSpc>
            </a:pPr>
            <a:r>
              <a:rPr lang="it-IT" sz="1100" b="1" dirty="0" smtClean="0">
                <a:latin typeface="Verdana" pitchFamily="34" charset="0"/>
              </a:rPr>
              <a:t>SOLAIO RAMPANTE</a:t>
            </a:r>
          </a:p>
          <a:p>
            <a:pPr marL="0" lvl="6" algn="just">
              <a:lnSpc>
                <a:spcPct val="200000"/>
              </a:lnSpc>
            </a:pPr>
            <a:endParaRPr lang="it-IT" sz="1100" b="1" dirty="0">
              <a:latin typeface="Verdana" pitchFamily="34" charset="0"/>
            </a:endParaRPr>
          </a:p>
          <a:p>
            <a:pPr marL="0" lvl="6" algn="just">
              <a:lnSpc>
                <a:spcPct val="200000"/>
              </a:lnSpc>
            </a:pPr>
            <a:r>
              <a:rPr lang="it-IT" sz="1100" b="1" dirty="0" smtClean="0">
                <a:latin typeface="Verdana" pitchFamily="34" charset="0"/>
              </a:rPr>
              <a:t>SOLETTA RAMPANTE</a:t>
            </a:r>
          </a:p>
          <a:p>
            <a:pPr marL="0" lvl="6" algn="just">
              <a:lnSpc>
                <a:spcPct val="200000"/>
              </a:lnSpc>
            </a:pPr>
            <a:endParaRPr lang="it-IT" sz="1100" b="1" dirty="0">
              <a:latin typeface="Verdana" pitchFamily="34" charset="0"/>
            </a:endParaRPr>
          </a:p>
          <a:p>
            <a:pPr marL="0" lvl="6" algn="just">
              <a:lnSpc>
                <a:spcPct val="200000"/>
              </a:lnSpc>
            </a:pPr>
            <a:r>
              <a:rPr lang="it-IT" sz="1100" b="1" dirty="0" smtClean="0">
                <a:latin typeface="Verdana" pitchFamily="34" charset="0"/>
              </a:rPr>
              <a:t>NUCLEI O SETTI IN C.C.A.</a:t>
            </a:r>
          </a:p>
          <a:p>
            <a:pPr marL="0" lvl="6" algn="just">
              <a:lnSpc>
                <a:spcPct val="200000"/>
              </a:lnSpc>
            </a:pPr>
            <a:endParaRPr lang="it-IT" sz="1100" b="1" dirty="0">
              <a:latin typeface="Verdana" pitchFamily="34" charset="0"/>
            </a:endParaRPr>
          </a:p>
          <a:p>
            <a:pPr marL="0" lvl="6" algn="just">
              <a:lnSpc>
                <a:spcPct val="200000"/>
              </a:lnSpc>
            </a:pPr>
            <a:r>
              <a:rPr lang="it-IT" sz="1100" b="1" dirty="0" smtClean="0">
                <a:latin typeface="Verdana" pitchFamily="34" charset="0"/>
              </a:rPr>
              <a:t>SCALA ANTISISMICA «ALLA GILIBERTI»</a:t>
            </a:r>
          </a:p>
          <a:p>
            <a:pPr marL="2914650" lvl="6" indent="-1714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it-IT" sz="1100" b="1" dirty="0" smtClean="0">
              <a:latin typeface="Verdana" pitchFamily="34" charset="0"/>
            </a:endParaRPr>
          </a:p>
          <a:p>
            <a:pPr marL="171450" indent="-1714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it-IT" sz="1100" b="1" dirty="0" smtClean="0">
              <a:latin typeface="Verdan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5904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Tipologie strutturali – scale in conglomerato cementizio armato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ttangolo 17"/>
          <p:cNvSpPr/>
          <p:nvPr/>
        </p:nvSpPr>
        <p:spPr>
          <a:xfrm>
            <a:off x="5660504" y="2457472"/>
            <a:ext cx="31599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solidFill>
                  <a:srgbClr val="FF0000"/>
                </a:solidFill>
                <a:latin typeface="Verdana" pitchFamily="34" charset="0"/>
              </a:rPr>
              <a:t>SOLUZIONI NON PREFERIBILI IN ZONA SISMICA</a:t>
            </a:r>
          </a:p>
        </p:txBody>
      </p:sp>
      <p:sp>
        <p:nvSpPr>
          <p:cNvPr id="4" name="Parentesi graffa chiusa 3"/>
          <p:cNvSpPr/>
          <p:nvPr/>
        </p:nvSpPr>
        <p:spPr>
          <a:xfrm>
            <a:off x="4932040" y="1988840"/>
            <a:ext cx="432048" cy="136815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5652120" y="3645604"/>
            <a:ext cx="31599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solidFill>
                  <a:srgbClr val="FF0000"/>
                </a:solidFill>
                <a:latin typeface="Verdana" pitchFamily="34" charset="0"/>
              </a:rPr>
              <a:t>SOLUZIONE NON FACILMENTE REALIZZABILE IN CANTIERE</a:t>
            </a:r>
          </a:p>
        </p:txBody>
      </p:sp>
      <p:cxnSp>
        <p:nvCxnSpPr>
          <p:cNvPr id="6" name="Connettore 1 5"/>
          <p:cNvCxnSpPr/>
          <p:nvPr/>
        </p:nvCxnSpPr>
        <p:spPr>
          <a:xfrm>
            <a:off x="2123728" y="3861048"/>
            <a:ext cx="324036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29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3301915" y="1412776"/>
            <a:ext cx="554461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 smtClean="0">
                <a:latin typeface="Verdana" pitchFamily="34" charset="0"/>
              </a:rPr>
              <a:t>TRAVE A GINOCCHIO</a:t>
            </a:r>
          </a:p>
          <a:p>
            <a:pPr algn="just"/>
            <a:r>
              <a:rPr lang="it-IT" sz="1100" dirty="0" smtClean="0">
                <a:latin typeface="Verdana" pitchFamily="34" charset="0"/>
              </a:rPr>
              <a:t>Le travi a ginocchio sono disposte tra i pilastri P1-P2 e P3-P4, con </a:t>
            </a:r>
            <a:r>
              <a:rPr lang="it-IT" sz="1100" b="1" dirty="0" smtClean="0">
                <a:latin typeface="Verdana" pitchFamily="34" charset="0"/>
              </a:rPr>
              <a:t>gomiti </a:t>
            </a:r>
            <a:r>
              <a:rPr lang="it-IT" sz="1100" dirty="0" smtClean="0">
                <a:latin typeface="Verdana" pitchFamily="34" charset="0"/>
              </a:rPr>
              <a:t>all’intersezione tra rampe e pianerottoli.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5904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TRAVE A GINOCCIO CON GRADINI A SBALZO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87" r="30171"/>
          <a:stretch/>
        </p:blipFill>
        <p:spPr bwMode="auto">
          <a:xfrm>
            <a:off x="466862" y="1499632"/>
            <a:ext cx="2592970" cy="51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5" t="24578" r="63005" b="27983"/>
          <a:stretch/>
        </p:blipFill>
        <p:spPr bwMode="auto">
          <a:xfrm>
            <a:off x="3310129" y="2080053"/>
            <a:ext cx="1189864" cy="155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83" r="56088" b="33408"/>
          <a:stretch/>
        </p:blipFill>
        <p:spPr bwMode="auto">
          <a:xfrm>
            <a:off x="3310129" y="4003903"/>
            <a:ext cx="1580848" cy="96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6632539" y="3033680"/>
            <a:ext cx="2213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I gradini </a:t>
            </a:r>
            <a:r>
              <a:rPr lang="it-IT" sz="1100" dirty="0">
                <a:latin typeface="Verdana" pitchFamily="34" charset="0"/>
              </a:rPr>
              <a:t>si comportano come mensole a sbalzo</a:t>
            </a:r>
          </a:p>
        </p:txBody>
      </p:sp>
      <p:pic>
        <p:nvPicPr>
          <p:cNvPr id="22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03" t="24578" b="27983"/>
          <a:stretch/>
        </p:blipFill>
        <p:spPr bwMode="auto">
          <a:xfrm>
            <a:off x="4644008" y="2132676"/>
            <a:ext cx="1887938" cy="155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18" t="33295" r="1670" b="33295"/>
          <a:stretch/>
        </p:blipFill>
        <p:spPr bwMode="auto">
          <a:xfrm>
            <a:off x="4890977" y="4003903"/>
            <a:ext cx="1580848" cy="96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ttangolo 25"/>
          <p:cNvSpPr/>
          <p:nvPr/>
        </p:nvSpPr>
        <p:spPr>
          <a:xfrm>
            <a:off x="6638966" y="3789040"/>
            <a:ext cx="221399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 smtClean="0">
                <a:latin typeface="Verdana" pitchFamily="34" charset="0"/>
              </a:rPr>
              <a:t>GRADINI ISOLATI</a:t>
            </a:r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Ogni gradino è chiamato a collaborare singolarmente. </a:t>
            </a:r>
            <a:r>
              <a:rPr lang="it-IT" sz="1100" dirty="0">
                <a:latin typeface="Verdana" pitchFamily="34" charset="0"/>
              </a:rPr>
              <a:t>S</a:t>
            </a:r>
            <a:r>
              <a:rPr lang="it-IT" sz="1100" dirty="0" smtClean="0">
                <a:latin typeface="Verdana" pitchFamily="34" charset="0"/>
              </a:rPr>
              <a:t>e non fossero isolati si avrebbero lesioni di intonaco all’attacco tra due gradini successivi.</a:t>
            </a:r>
            <a:endParaRPr lang="it-IT" sz="1100" dirty="0">
              <a:latin typeface="Verdana" pitchFamily="34" charset="0"/>
            </a:endParaRPr>
          </a:p>
        </p:txBody>
      </p:sp>
      <p:sp>
        <p:nvSpPr>
          <p:cNvPr id="27" name="Rettangolo 26"/>
          <p:cNvSpPr/>
          <p:nvPr/>
        </p:nvSpPr>
        <p:spPr>
          <a:xfrm>
            <a:off x="3465867" y="5650516"/>
            <a:ext cx="32016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 smtClean="0">
                <a:latin typeface="Verdana" pitchFamily="34" charset="0"/>
              </a:rPr>
              <a:t>SOLETTA COLLABORANTE</a:t>
            </a:r>
          </a:p>
          <a:p>
            <a:pPr algn="just"/>
            <a:r>
              <a:rPr lang="it-IT" sz="1100" dirty="0" smtClean="0">
                <a:latin typeface="Verdana" pitchFamily="34" charset="0"/>
              </a:rPr>
              <a:t>Alla deformazione del gradini i-esimo la soletta armata chiama a collaborare anche i gradini i+1 ed i-1. </a:t>
            </a:r>
            <a:endParaRPr lang="it-IT" sz="1100" dirty="0">
              <a:latin typeface="Verdana" pitchFamily="34" charset="0"/>
            </a:endParaRPr>
          </a:p>
        </p:txBody>
      </p:sp>
      <p:pic>
        <p:nvPicPr>
          <p:cNvPr id="1033" name="Picture 9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4" t="14568" r="4940" b="16659"/>
          <a:stretch/>
        </p:blipFill>
        <p:spPr bwMode="auto">
          <a:xfrm>
            <a:off x="7115413" y="5473122"/>
            <a:ext cx="1663436" cy="112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08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3301915" y="1412776"/>
            <a:ext cx="554461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In questo caso ad uscire a sbalzo dalla trave a ginocchio è la soletta.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I gradini invece saranno portati, quindi di peso contenuto.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5904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TRAVE A GINOCCIO CON SOLETTA A SBALZO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87" r="30171"/>
          <a:stretch/>
        </p:blipFill>
        <p:spPr bwMode="auto">
          <a:xfrm>
            <a:off x="466862" y="1499632"/>
            <a:ext cx="2592970" cy="51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5" t="24578" r="63005" b="27983"/>
          <a:stretch/>
        </p:blipFill>
        <p:spPr bwMode="auto">
          <a:xfrm>
            <a:off x="3310129" y="2080053"/>
            <a:ext cx="1189864" cy="155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6632539" y="3033680"/>
            <a:ext cx="2213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La soletta si comporta </a:t>
            </a:r>
            <a:r>
              <a:rPr lang="it-IT" sz="1100" dirty="0">
                <a:latin typeface="Verdana" pitchFamily="34" charset="0"/>
              </a:rPr>
              <a:t>come mensole a sbalzo</a:t>
            </a:r>
          </a:p>
        </p:txBody>
      </p:sp>
      <p:pic>
        <p:nvPicPr>
          <p:cNvPr id="22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03" t="24578" b="27983"/>
          <a:stretch/>
        </p:blipFill>
        <p:spPr bwMode="auto">
          <a:xfrm>
            <a:off x="4644008" y="2132676"/>
            <a:ext cx="1887938" cy="155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ttangolo 25"/>
          <p:cNvSpPr/>
          <p:nvPr/>
        </p:nvSpPr>
        <p:spPr>
          <a:xfrm>
            <a:off x="3310129" y="5589240"/>
            <a:ext cx="551034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In realtà nella fase realizzativa di cantiere risulta poco pratico per l’impresa confezionare un calcestruzzo diverso e più leggero solo per i gradini. Di conseguenza è probabile che venga utilizzato un calcestruzzo ordinario anche per le parti portate (gradini) con notevole aggravio di peso sulla soletta.</a:t>
            </a:r>
            <a:endParaRPr lang="it-IT" sz="1100" dirty="0">
              <a:latin typeface="Verdana" pitchFamily="34" charset="0"/>
            </a:endParaRPr>
          </a:p>
        </p:txBody>
      </p:sp>
      <p:pic>
        <p:nvPicPr>
          <p:cNvPr id="2051" name="Picture 3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40" r="60175" b="34253"/>
          <a:stretch/>
        </p:blipFill>
        <p:spPr bwMode="auto">
          <a:xfrm>
            <a:off x="3310129" y="3861048"/>
            <a:ext cx="2755171" cy="149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2" t="38967" r="-637" b="34026"/>
          <a:stretch/>
        </p:blipFill>
        <p:spPr bwMode="auto">
          <a:xfrm>
            <a:off x="6091360" y="3861047"/>
            <a:ext cx="2755171" cy="149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47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3707904" y="1478954"/>
            <a:ext cx="51386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La struttura della scala è realizzata come un solaio ordinario con travetti gettati in opera e laterizi di alleggerimento. </a:t>
            </a:r>
          </a:p>
          <a:p>
            <a:pPr algn="just"/>
            <a:r>
              <a:rPr lang="it-IT" sz="1100" dirty="0" smtClean="0">
                <a:latin typeface="Verdana" pitchFamily="34" charset="0"/>
              </a:rPr>
              <a:t>Alla quota intermedia il solaio poggia su una trave tra i pilastri P1-P3.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26642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SOLAIO RAMPANTE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280831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tangolo 26"/>
          <p:cNvSpPr/>
          <p:nvPr/>
        </p:nvSpPr>
        <p:spPr>
          <a:xfrm>
            <a:off x="323528" y="3966168"/>
            <a:ext cx="26642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SOLETTA RAMPANTE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8" name="Connettore 1 27"/>
          <p:cNvCxnSpPr/>
          <p:nvPr/>
        </p:nvCxnSpPr>
        <p:spPr>
          <a:xfrm>
            <a:off x="323528" y="4059890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1 29"/>
          <p:cNvCxnSpPr/>
          <p:nvPr/>
        </p:nvCxnSpPr>
        <p:spPr>
          <a:xfrm>
            <a:off x="179512" y="4268869"/>
            <a:ext cx="280831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3" t="54103" r="17946" b="2476"/>
          <a:stretch/>
        </p:blipFill>
        <p:spPr bwMode="auto">
          <a:xfrm>
            <a:off x="395716" y="1507741"/>
            <a:ext cx="3240000" cy="176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4" t="53178" r="18154" b="3401"/>
          <a:stretch/>
        </p:blipFill>
        <p:spPr bwMode="auto">
          <a:xfrm>
            <a:off x="385083" y="4398216"/>
            <a:ext cx="3240000" cy="176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ttangolo 31"/>
          <p:cNvSpPr/>
          <p:nvPr/>
        </p:nvSpPr>
        <p:spPr>
          <a:xfrm>
            <a:off x="3707904" y="4341004"/>
            <a:ext cx="513862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Lo schema di carico è analogo al caso precedente ma il solaio è sostituito da una soletta armata di spessore inferiore.</a:t>
            </a:r>
          </a:p>
          <a:p>
            <a:pPr algn="just"/>
            <a:endParaRPr lang="it-IT" sz="1100" dirty="0" smtClean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Anche la soletta scarica a quota intermedia su una trave tra i pilastri P1-P3 e sulla trave di piano tra i pilastri P2-P4.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In zona sismica è la tipologia strutturale maggiormente utilizzata in alternativa alla scala con trave a ginocchio che introduce nel telaio regolare di travi e pilastri rigidezze locali maggiori con conseguente maggiore assorbimento del tagliante sismico.</a:t>
            </a:r>
          </a:p>
        </p:txBody>
      </p:sp>
      <p:pic>
        <p:nvPicPr>
          <p:cNvPr id="3079" name="Picture 7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8" t="30270" r="10163" b="27274"/>
          <a:stretch/>
        </p:blipFill>
        <p:spPr bwMode="auto">
          <a:xfrm>
            <a:off x="3784580" y="2492896"/>
            <a:ext cx="3790052" cy="161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6534472" y="2348880"/>
            <a:ext cx="228600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I </a:t>
            </a:r>
            <a:r>
              <a:rPr lang="it-IT" sz="1100" dirty="0">
                <a:latin typeface="Verdana" pitchFamily="34" charset="0"/>
              </a:rPr>
              <a:t>problemi realizzativi sono legati al posizionamento degli alleggerimenti e successivo getto del calcestruzzo sul piano inclinato.</a:t>
            </a:r>
          </a:p>
        </p:txBody>
      </p:sp>
    </p:spTree>
    <p:extLst>
      <p:ext uri="{BB962C8B-B14F-4D97-AF65-F5344CB8AC3E}">
        <p14:creationId xmlns:p14="http://schemas.microsoft.com/office/powerpoint/2010/main" val="291709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3364288" y="1478954"/>
            <a:ext cx="2575863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La struttura della scala è realizzata con una soletta a sbalzo da un setto o nucleo in calcestruzzo armato indipendente rispetto al telaio di travi e pilastri.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Questo consente di isolare la rigidezza della scala evitando di compromettere la distribuzione delle rigidezze del telaio.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 smtClean="0">
              <a:latin typeface="Verdana" pitchFamily="34" charset="0"/>
            </a:endParaRP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 smtClean="0">
              <a:latin typeface="Verdana" pitchFamily="34" charset="0"/>
            </a:endParaRPr>
          </a:p>
          <a:p>
            <a:pPr algn="just"/>
            <a:r>
              <a:rPr lang="it-IT" sz="1100" dirty="0">
                <a:latin typeface="Verdana" pitchFamily="34" charset="0"/>
              </a:rPr>
              <a:t>Le </a:t>
            </a:r>
            <a:r>
              <a:rPr lang="it-IT" sz="1100" dirty="0" smtClean="0">
                <a:latin typeface="Verdana" pitchFamily="34" charset="0"/>
              </a:rPr>
              <a:t>rampe </a:t>
            </a:r>
            <a:r>
              <a:rPr lang="it-IT" sz="1100" dirty="0">
                <a:latin typeface="Verdana" pitchFamily="34" charset="0"/>
              </a:rPr>
              <a:t>ed i pianerottoli sono realizzati mediante solette in calcestruzzo armato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>
                <a:latin typeface="Verdana" pitchFamily="34" charset="0"/>
              </a:rPr>
              <a:t>Nell’esempio riportato il setto </a:t>
            </a:r>
            <a:r>
              <a:rPr lang="it-IT" sz="1100" dirty="0" smtClean="0">
                <a:latin typeface="Verdana" pitchFamily="34" charset="0"/>
              </a:rPr>
              <a:t>è sagomato in maniera tale da creare l’appoggio per i due pianerottoli che hanno quindi uno schema di carico a bilancia.</a:t>
            </a:r>
            <a:endParaRPr lang="it-IT" sz="1100" dirty="0">
              <a:latin typeface="Verdana" pitchFamily="34" charset="0"/>
            </a:endParaRPr>
          </a:p>
          <a:p>
            <a:pPr algn="just"/>
            <a:endParaRPr lang="it-IT" sz="1100" dirty="0" smtClean="0">
              <a:latin typeface="Verdan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26642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SETTO CENTRALE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280831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" t="7995" r="64284" b="7680"/>
          <a:stretch/>
        </p:blipFill>
        <p:spPr bwMode="auto">
          <a:xfrm>
            <a:off x="6012161" y="949456"/>
            <a:ext cx="2808312" cy="578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94" t="7658" r="4150" b="37469"/>
          <a:stretch/>
        </p:blipFill>
        <p:spPr bwMode="auto">
          <a:xfrm>
            <a:off x="534126" y="1478954"/>
            <a:ext cx="2813738" cy="505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57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  <a:endParaRPr lang="it-IT" sz="10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itolo 4"/>
          <p:cNvSpPr txBox="1">
            <a:spLocks/>
          </p:cNvSpPr>
          <p:nvPr/>
        </p:nvSpPr>
        <p:spPr>
          <a:xfrm>
            <a:off x="323528" y="6597352"/>
            <a:ext cx="3384376" cy="260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C.d.l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in Ingegneria Edile – Architettura – </a:t>
            </a:r>
            <a:r>
              <a:rPr lang="it-IT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a.a</a:t>
            </a:r>
            <a:r>
              <a:rPr lang="it-IT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it-IT" sz="800" b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2016/2017</a:t>
            </a:r>
            <a:endParaRPr lang="it-IT" sz="8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6" name="Connettore 1 15"/>
          <p:cNvCxnSpPr/>
          <p:nvPr/>
        </p:nvCxnSpPr>
        <p:spPr>
          <a:xfrm>
            <a:off x="1187624" y="548680"/>
            <a:ext cx="7632848" cy="0"/>
          </a:xfrm>
          <a:prstGeom prst="line">
            <a:avLst/>
          </a:prstGeom>
          <a:ln>
            <a:solidFill>
              <a:srgbClr val="FF993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Titolo 4"/>
          <p:cNvSpPr txBox="1">
            <a:spLocks/>
          </p:cNvSpPr>
          <p:nvPr/>
        </p:nvSpPr>
        <p:spPr>
          <a:xfrm>
            <a:off x="1187624" y="44624"/>
            <a:ext cx="763284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COLLEGAMENTI VERTICALI</a:t>
            </a:r>
            <a:endParaRPr lang="it-IT" sz="16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4617410" y="1478953"/>
            <a:ext cx="404262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 smtClean="0">
                <a:latin typeface="Verdana" pitchFamily="34" charset="0"/>
              </a:rPr>
              <a:t>La struttura della scala è realizzata con una soletta rampante in calcestruzzo armato che poggia in parte su pilastrini appoggiati sulla trave dell’impalcato sottostante, </a:t>
            </a:r>
            <a:r>
              <a:rPr lang="it-IT" sz="1100" b="1" dirty="0" smtClean="0">
                <a:latin typeface="Verdana" pitchFamily="34" charset="0"/>
              </a:rPr>
              <a:t>puntoni</a:t>
            </a:r>
            <a:r>
              <a:rPr lang="it-IT" sz="1100" dirty="0" smtClean="0">
                <a:latin typeface="Verdana" pitchFamily="34" charset="0"/>
              </a:rPr>
              <a:t>, e in parte è sospesa alla trave dell’impalcato superiore, </a:t>
            </a:r>
            <a:r>
              <a:rPr lang="it-IT" sz="1100" b="1" dirty="0" smtClean="0">
                <a:latin typeface="Verdana" pitchFamily="34" charset="0"/>
              </a:rPr>
              <a:t>tiranti.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Questo espediente permette di non inserire ulteriori travi nella maglia strutturale che, spezzando la luce dei pilastri, aumenterebbero le rigidezze locali.</a:t>
            </a:r>
          </a:p>
          <a:p>
            <a:pPr algn="just"/>
            <a:endParaRPr lang="it-IT" sz="1100" dirty="0">
              <a:latin typeface="Verdana" pitchFamily="34" charset="0"/>
            </a:endParaRPr>
          </a:p>
          <a:p>
            <a:pPr algn="just"/>
            <a:r>
              <a:rPr lang="it-IT" sz="1100" dirty="0" smtClean="0">
                <a:latin typeface="Verdana" pitchFamily="34" charset="0"/>
              </a:rPr>
              <a:t>Tuttavia è una tipologia raramente applicata poiché, oltre a compromettere l’aspetto architettonico e la possibilità di aprire finestre nel vano scala, risulta piuttosto onerosa.</a:t>
            </a:r>
            <a:endParaRPr lang="it-IT" sz="1100" dirty="0">
              <a:latin typeface="Verdan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8" y="4737"/>
            <a:ext cx="1080000" cy="10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23528" y="1038067"/>
            <a:ext cx="26642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 smtClean="0">
                <a:solidFill>
                  <a:srgbClr val="FF99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SCALA ALLA GILIBERTI</a:t>
            </a:r>
            <a:endParaRPr lang="it-IT" sz="1200" dirty="0" smtClean="0">
              <a:solidFill>
                <a:srgbClr val="FF99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323528" y="1131789"/>
            <a:ext cx="0" cy="114508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179512" y="1340768"/>
            <a:ext cx="280831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" t="57580" r="55517" b="13471"/>
          <a:stretch/>
        </p:blipFill>
        <p:spPr bwMode="auto">
          <a:xfrm>
            <a:off x="429614" y="1371675"/>
            <a:ext cx="4187796" cy="220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Gamma Service\Desktop\Disegno1-Mode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" t="31699" r="409" b="31023"/>
          <a:stretch/>
        </p:blipFill>
        <p:spPr bwMode="auto">
          <a:xfrm>
            <a:off x="683568" y="3944800"/>
            <a:ext cx="7976463" cy="243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728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4064</TotalTime>
  <Words>885</Words>
  <Application>Microsoft Office PowerPoint</Application>
  <PresentationFormat>Presentazione su schermo (4:3)</PresentationFormat>
  <Paragraphs>115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2" baseType="lpstr">
      <vt:lpstr>Arial</vt:lpstr>
      <vt:lpstr>Calibri</vt:lpstr>
      <vt:lpstr>Verdana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Gamma Service</dc:creator>
  <cp:lastModifiedBy>veronica vitiello</cp:lastModifiedBy>
  <cp:revision>336</cp:revision>
  <cp:lastPrinted>2015-03-26T18:17:14Z</cp:lastPrinted>
  <dcterms:created xsi:type="dcterms:W3CDTF">2015-03-24T10:35:22Z</dcterms:created>
  <dcterms:modified xsi:type="dcterms:W3CDTF">2017-03-13T14:13:10Z</dcterms:modified>
</cp:coreProperties>
</file>