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7" r:id="rId2"/>
    <p:sldId id="256" r:id="rId3"/>
    <p:sldId id="284" r:id="rId4"/>
    <p:sldId id="259" r:id="rId5"/>
    <p:sldId id="260" r:id="rId6"/>
    <p:sldId id="261" r:id="rId7"/>
    <p:sldId id="262" r:id="rId8"/>
    <p:sldId id="274" r:id="rId9"/>
    <p:sldId id="263" r:id="rId10"/>
    <p:sldId id="264" r:id="rId11"/>
    <p:sldId id="265" r:id="rId12"/>
    <p:sldId id="275" r:id="rId13"/>
    <p:sldId id="276" r:id="rId14"/>
    <p:sldId id="277" r:id="rId15"/>
    <p:sldId id="279" r:id="rId16"/>
    <p:sldId id="268" r:id="rId17"/>
    <p:sldId id="280" r:id="rId18"/>
    <p:sldId id="286" r:id="rId19"/>
    <p:sldId id="285" r:id="rId20"/>
    <p:sldId id="283" r:id="rId21"/>
    <p:sldId id="269" r:id="rId22"/>
    <p:sldId id="270" r:id="rId23"/>
    <p:sldId id="271" r:id="rId24"/>
    <p:sldId id="273" r:id="rId2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FFFF00"/>
    <a:srgbClr val="FFFF66"/>
    <a:srgbClr val="F2F808"/>
    <a:srgbClr val="C2CD33"/>
    <a:srgbClr val="990000"/>
    <a:srgbClr val="B08600"/>
    <a:srgbClr val="E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32" autoAdjust="0"/>
    <p:restoredTop sz="94721" autoAdjust="0"/>
  </p:normalViewPr>
  <p:slideViewPr>
    <p:cSldViewPr>
      <p:cViewPr>
        <p:scale>
          <a:sx n="66" d="100"/>
          <a:sy n="66" d="100"/>
        </p:scale>
        <p:origin x="-2100" y="-142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48B4C1-41A3-41A5-A393-8A279940428E}" type="datetimeFigureOut">
              <a:rPr lang="it-IT" smtClean="0"/>
              <a:pPr/>
              <a:t>20/06/2016</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AB0832-704B-422D-A87E-DE74C2A2BD2D}" type="slidenum">
              <a:rPr lang="it-IT" smtClean="0"/>
              <a:pPr/>
              <a:t>‹N›</a:t>
            </a:fld>
            <a:endParaRPr lang="it-I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dirty="0" smtClean="0"/>
              <a:t>Inserire classificazione della posizione delle corde</a:t>
            </a:r>
            <a:r>
              <a:rPr lang="it-IT" baseline="0" dirty="0" smtClean="0"/>
              <a:t> vocali.</a:t>
            </a:r>
            <a:endParaRPr lang="it-IT" dirty="0"/>
          </a:p>
        </p:txBody>
      </p:sp>
      <p:sp>
        <p:nvSpPr>
          <p:cNvPr id="4" name="Segnaposto numero diapositiva 3"/>
          <p:cNvSpPr>
            <a:spLocks noGrp="1"/>
          </p:cNvSpPr>
          <p:nvPr>
            <p:ph type="sldNum" sz="quarter" idx="10"/>
          </p:nvPr>
        </p:nvSpPr>
        <p:spPr/>
        <p:txBody>
          <a:bodyPr/>
          <a:lstStyle/>
          <a:p>
            <a:fld id="{DAAB0832-704B-422D-A87E-DE74C2A2BD2D}" type="slidenum">
              <a:rPr lang="it-IT" smtClean="0"/>
              <a:pPr/>
              <a:t>9</a:t>
            </a:fld>
            <a:endParaRPr 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DAAB0832-704B-422D-A87E-DE74C2A2BD2D}" type="slidenum">
              <a:rPr lang="it-IT" smtClean="0"/>
              <a:pPr/>
              <a:t>18</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B81D0C6C-AD8A-4F56-8558-5B6879ECB004}" type="datetimeFigureOut">
              <a:rPr lang="it-IT" smtClean="0"/>
              <a:pPr/>
              <a:t>20/06/2016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E48893F-A6F4-42D1-A96E-03654DB9EF94}"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5000">
              <a:srgbClr val="C00000"/>
            </a:gs>
            <a:gs pos="70000">
              <a:srgbClr val="FF0300"/>
            </a:gs>
            <a:gs pos="100000">
              <a:srgbClr val="4D0808"/>
            </a:gs>
          </a:gsLst>
          <a:lin ang="2700000" scaled="1"/>
          <a:tileRect/>
        </a:gra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1D0C6C-AD8A-4F56-8558-5B6879ECB004}" type="datetimeFigureOut">
              <a:rPr lang="it-IT" smtClean="0"/>
              <a:pPr/>
              <a:t>20/06/2016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48893F-A6F4-42D1-A96E-03654DB9EF94}"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file:///C:\Documents%20and%20Settings\pc\Desktop\VIDEO%20MODIFICATI%20IN%20WMV\PAR%20DX%20PROLASSO%20SINISTRA.wmv" TargetMode="Externa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C:\Documents%20and%20Settings\pc\Desktop\VIDEO%20MODIFICATI%20IN%20WMV\PARALISI%20e%20FALSE%20CORDE.wmv" TargetMode="External"/><Relationship Id="rId1" Type="http://schemas.openxmlformats.org/officeDocument/2006/relationships/video" Target="file:///C:\Documents%20and%20Settings\pc\Desktop\VIDEO%20MODIFICATI%20IN%20WMV\PAR%20ARITENOIDEC.wmv"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404665"/>
            <a:ext cx="7772400" cy="864096"/>
          </a:xfrm>
        </p:spPr>
        <p:txBody>
          <a:bodyPr>
            <a:normAutofit/>
          </a:bodyPr>
          <a:lstStyle/>
          <a:p>
            <a:r>
              <a:rPr lang="it-IT" sz="3200" b="1" i="1" dirty="0" smtClean="0">
                <a:solidFill>
                  <a:srgbClr val="FFC000"/>
                </a:solidFill>
                <a:effectLst>
                  <a:outerShdw blurRad="38100" dist="38100" dir="2700000" algn="tl">
                    <a:srgbClr val="000000">
                      <a:alpha val="43137"/>
                    </a:srgbClr>
                  </a:outerShdw>
                </a:effectLst>
                <a:latin typeface="Book Antiqua" pitchFamily="18" charset="0"/>
              </a:rPr>
              <a:t>Paralisi e Paresi delle corde vocali</a:t>
            </a:r>
            <a:endParaRPr lang="it-IT" sz="3200" dirty="0">
              <a:effectLst>
                <a:outerShdw blurRad="38100" dist="38100" dir="2700000" algn="tl">
                  <a:srgbClr val="000000">
                    <a:alpha val="43137"/>
                  </a:srgbClr>
                </a:outerShdw>
              </a:effectLst>
            </a:endParaRPr>
          </a:p>
        </p:txBody>
      </p:sp>
      <p:sp>
        <p:nvSpPr>
          <p:cNvPr id="3" name="Sottotitolo 2"/>
          <p:cNvSpPr>
            <a:spLocks noGrp="1"/>
          </p:cNvSpPr>
          <p:nvPr>
            <p:ph type="subTitle" idx="1"/>
          </p:nvPr>
        </p:nvSpPr>
        <p:spPr>
          <a:xfrm>
            <a:off x="611560" y="1268760"/>
            <a:ext cx="7776864" cy="4464496"/>
          </a:xfrm>
        </p:spPr>
        <p:txBody>
          <a:bodyPr>
            <a:normAutofit fontScale="92500" lnSpcReduction="20000"/>
          </a:bodyPr>
          <a:lstStyle/>
          <a:p>
            <a:endParaRPr lang="it-IT" sz="2600" dirty="0" smtClean="0">
              <a:solidFill>
                <a:srgbClr val="FFC000"/>
              </a:solidFill>
              <a:latin typeface="Times New Roman" pitchFamily="18" charset="0"/>
              <a:cs typeface="Times New Roman" pitchFamily="18" charset="0"/>
            </a:endParaRPr>
          </a:p>
          <a:p>
            <a:pPr algn="l"/>
            <a:r>
              <a:rPr lang="it-IT" sz="2400" b="1" i="1" u="sng"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PARALISI  </a:t>
            </a:r>
            <a:r>
              <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 immobilità della corda vocale dovuta  a  lesione neurologica. </a:t>
            </a:r>
          </a:p>
          <a:p>
            <a:pPr algn="l"/>
            <a:endPar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a:p>
            <a:pPr algn="l"/>
            <a:endPar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a:p>
            <a:pPr algn="l"/>
            <a:r>
              <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Non  necessariamente caratterizzata da completa denervazione, </a:t>
            </a:r>
          </a:p>
          <a:p>
            <a:pPr algn="l"/>
            <a:r>
              <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può verificarsi la reinnervazione spontanea, irregolare, dei muscoli laringei senza ripristino della motilità.</a:t>
            </a:r>
          </a:p>
          <a:p>
            <a:pPr algn="l">
              <a:buFont typeface="Wingdings" pitchFamily="2" charset="2"/>
              <a:buChar char="§"/>
            </a:pPr>
            <a:endPar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a:p>
            <a:pPr algn="l"/>
            <a:r>
              <a:rPr lang="it-IT" sz="2400" b="1" i="1" u="sng"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PARESI </a:t>
            </a:r>
            <a:r>
              <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 ipomobilità della corda vocale, dovuta a lesione neurologica.</a:t>
            </a:r>
          </a:p>
          <a:p>
            <a:pPr algn="l"/>
            <a:r>
              <a:rPr lang="it-IT" sz="2400"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 </a:t>
            </a:r>
          </a:p>
          <a:p>
            <a:pPr algn="l"/>
            <a:r>
              <a:rPr lang="it-IT" sz="2400"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 </a:t>
            </a:r>
            <a:r>
              <a:rPr lang="it-IT" sz="2200" b="1" i="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a:t>
            </a:r>
            <a:r>
              <a:rPr lang="it-IT" sz="1900" b="1" i="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Rubin e Sataloff, </a:t>
            </a:r>
            <a:r>
              <a:rPr lang="en-US" sz="1700" dirty="0" smtClean="0">
                <a:solidFill>
                  <a:srgbClr val="FFC000"/>
                </a:solidFill>
                <a:effectLst>
                  <a:outerShdw blurRad="38100" dist="38100" dir="2700000" algn="tl">
                    <a:srgbClr val="000000">
                      <a:alpha val="43137"/>
                    </a:srgbClr>
                  </a:outerShdw>
                </a:effectLst>
                <a:latin typeface="Book Antiqua" pitchFamily="18" charset="0"/>
              </a:rPr>
              <a:t>Vocal fold paresis and paralysis. </a:t>
            </a:r>
            <a:r>
              <a:rPr lang="it-IT" sz="1700" dirty="0" smtClean="0">
                <a:solidFill>
                  <a:srgbClr val="FFC000"/>
                </a:solidFill>
                <a:effectLst>
                  <a:outerShdw blurRad="38100" dist="38100" dir="2700000" algn="tl">
                    <a:srgbClr val="000000">
                      <a:alpha val="43137"/>
                    </a:srgbClr>
                  </a:outerShdw>
                </a:effectLst>
                <a:latin typeface="Book Antiqua" pitchFamily="18" charset="0"/>
              </a:rPr>
              <a:t>Otorinolaryngologic Clinics </a:t>
            </a:r>
            <a:r>
              <a:rPr lang="it-IT" sz="1700" dirty="0" err="1" smtClean="0">
                <a:solidFill>
                  <a:srgbClr val="FFC000"/>
                </a:solidFill>
                <a:effectLst>
                  <a:outerShdw blurRad="38100" dist="38100" dir="2700000" algn="tl">
                    <a:srgbClr val="000000">
                      <a:alpha val="43137"/>
                    </a:srgbClr>
                  </a:outerShdw>
                </a:effectLst>
                <a:latin typeface="Book Antiqua" pitchFamily="18" charset="0"/>
              </a:rPr>
              <a:t>of</a:t>
            </a:r>
            <a:r>
              <a:rPr lang="it-IT" sz="1700" dirty="0" smtClean="0">
                <a:solidFill>
                  <a:srgbClr val="FFC000"/>
                </a:solidFill>
                <a:effectLst>
                  <a:outerShdw blurRad="38100" dist="38100" dir="2700000" algn="tl">
                    <a:srgbClr val="000000">
                      <a:alpha val="43137"/>
                    </a:srgbClr>
                  </a:outerShdw>
                </a:effectLst>
                <a:latin typeface="Book Antiqua" pitchFamily="18" charset="0"/>
              </a:rPr>
              <a:t> North America. 40(2007) 1</a:t>
            </a:r>
            <a:r>
              <a:rPr lang="en-US" sz="1700" dirty="0" smtClean="0">
                <a:solidFill>
                  <a:srgbClr val="FFC000"/>
                </a:solidFill>
                <a:effectLst>
                  <a:outerShdw blurRad="38100" dist="38100" dir="2700000" algn="tl">
                    <a:srgbClr val="000000">
                      <a:alpha val="43137"/>
                    </a:srgbClr>
                  </a:outerShdw>
                </a:effectLst>
                <a:latin typeface="Book Antiqua" pitchFamily="18" charset="0"/>
              </a:rPr>
              <a:t>109-1131</a:t>
            </a:r>
            <a:r>
              <a:rPr lang="it-IT" sz="1700" b="1" i="1" dirty="0" smtClean="0">
                <a:solidFill>
                  <a:srgbClr val="FFC000"/>
                </a:solidFill>
                <a:effectLst>
                  <a:outerShdw blurRad="38100" dist="38100" dir="2700000" algn="tl">
                    <a:srgbClr val="000000">
                      <a:alpha val="43137"/>
                    </a:srgbClr>
                  </a:outerShdw>
                </a:effectLst>
                <a:latin typeface="Book Antiqua" pitchFamily="18" charset="0"/>
                <a:cs typeface="Times New Roman" pitchFamily="18" charset="0"/>
              </a:rPr>
              <a:t> </a:t>
            </a:r>
            <a:r>
              <a:rPr lang="it-IT" sz="2200" b="1" i="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a:t>
            </a:r>
            <a:endParaRPr lang="it-IT" sz="2200" b="1" i="1" dirty="0">
              <a:solidFill>
                <a:srgbClr val="FFC000"/>
              </a:solidFill>
              <a:effectLst>
                <a:outerShdw blurRad="38100" dist="38100" dir="2700000" algn="tl">
                  <a:srgbClr val="000000">
                    <a:alpha val="43137"/>
                  </a:srgbClr>
                </a:outerShdw>
              </a:effectLst>
            </a:endParaRPr>
          </a:p>
        </p:txBody>
      </p:sp>
      <p:sp>
        <p:nvSpPr>
          <p:cNvPr id="4" name="Freccia in giù 3"/>
          <p:cNvSpPr/>
          <p:nvPr/>
        </p:nvSpPr>
        <p:spPr>
          <a:xfrm>
            <a:off x="4283968" y="2204864"/>
            <a:ext cx="360040" cy="504056"/>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t-IT" dirty="0">
              <a:solidFill>
                <a:schemeClr val="bg1"/>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b="1" i="1" dirty="0" smtClean="0">
                <a:solidFill>
                  <a:srgbClr val="FFC000"/>
                </a:solidFill>
                <a:effectLst>
                  <a:outerShdw blurRad="38100" dist="38100" dir="2700000" algn="tl">
                    <a:srgbClr val="000000">
                      <a:alpha val="43137"/>
                    </a:srgbClr>
                  </a:outerShdw>
                </a:effectLst>
                <a:latin typeface="Book Antiqua" pitchFamily="18" charset="0"/>
              </a:rPr>
              <a:t/>
            </a:r>
            <a:br>
              <a:rPr lang="it-IT" sz="3200" b="1" i="1" dirty="0" smtClean="0">
                <a:solidFill>
                  <a:srgbClr val="FFC000"/>
                </a:solidFill>
                <a:effectLst>
                  <a:outerShdw blurRad="38100" dist="38100" dir="2700000" algn="tl">
                    <a:srgbClr val="000000">
                      <a:alpha val="43137"/>
                    </a:srgbClr>
                  </a:outerShdw>
                </a:effectLst>
                <a:latin typeface="Book Antiqua" pitchFamily="18" charset="0"/>
              </a:rPr>
            </a:br>
            <a:r>
              <a:rPr lang="it-IT" sz="3200" b="1" i="1" dirty="0" smtClean="0">
                <a:solidFill>
                  <a:srgbClr val="FFC000"/>
                </a:solidFill>
                <a:effectLst>
                  <a:outerShdw blurRad="38100" dist="38100" dir="2700000" algn="tl">
                    <a:srgbClr val="000000">
                      <a:alpha val="43137"/>
                    </a:srgbClr>
                  </a:outerShdw>
                </a:effectLst>
                <a:latin typeface="Book Antiqua" pitchFamily="18" charset="0"/>
              </a:rPr>
              <a:t>Entità della lesione neurale </a:t>
            </a:r>
            <a:endParaRPr lang="it-IT" sz="32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4" name="Segnaposto contenuto 3"/>
          <p:cNvSpPr>
            <a:spLocks noGrp="1"/>
          </p:cNvSpPr>
          <p:nvPr>
            <p:ph idx="1"/>
          </p:nvPr>
        </p:nvSpPr>
        <p:spPr/>
        <p:txBody>
          <a:bodyPr/>
          <a:lstStyle/>
          <a:p>
            <a:pPr algn="ctr">
              <a:buNone/>
            </a:pPr>
            <a:r>
              <a:rPr lang="it-IT" sz="2400" dirty="0" smtClean="0">
                <a:solidFill>
                  <a:srgbClr val="FFFF00"/>
                </a:solidFill>
                <a:latin typeface="Book Antiqua" pitchFamily="18" charset="0"/>
              </a:rPr>
              <a:t>     </a:t>
            </a:r>
          </a:p>
          <a:p>
            <a:pPr algn="ctr">
              <a:buNone/>
            </a:pPr>
            <a:r>
              <a:rPr lang="it-IT" sz="2400" b="1" i="1" dirty="0" err="1" smtClean="0">
                <a:solidFill>
                  <a:srgbClr val="FFC000"/>
                </a:solidFill>
                <a:effectLst>
                  <a:outerShdw blurRad="38100" dist="38100" dir="2700000" algn="tl">
                    <a:srgbClr val="000000">
                      <a:alpha val="43137"/>
                    </a:srgbClr>
                  </a:outerShdw>
                </a:effectLst>
                <a:latin typeface="Book Antiqua" pitchFamily="18" charset="0"/>
              </a:rPr>
              <a:t>Seddon</a:t>
            </a:r>
            <a:r>
              <a:rPr lang="it-IT" sz="2400" b="1" i="1" dirty="0" smtClean="0">
                <a:solidFill>
                  <a:srgbClr val="FFC000"/>
                </a:solidFill>
                <a:effectLst>
                  <a:outerShdw blurRad="38100" dist="38100" dir="2700000" algn="tl">
                    <a:srgbClr val="000000">
                      <a:alpha val="43137"/>
                    </a:srgbClr>
                  </a:outerShdw>
                </a:effectLst>
                <a:latin typeface="Book Antiqua" pitchFamily="18" charset="0"/>
              </a:rPr>
              <a:t>  descrive  tre  possibili gradi di lesione di un tronco nervoso : </a:t>
            </a:r>
          </a:p>
          <a:p>
            <a:pPr>
              <a:buNone/>
            </a:pPr>
            <a:endParaRPr lang="it-IT" sz="2400" dirty="0" smtClean="0">
              <a:solidFill>
                <a:srgbClr val="FFC000"/>
              </a:solidFill>
              <a:effectLst>
                <a:outerShdw blurRad="38100" dist="38100" dir="2700000" algn="tl">
                  <a:srgbClr val="000000">
                    <a:alpha val="43137"/>
                  </a:srgbClr>
                </a:outerShdw>
              </a:effectLst>
              <a:latin typeface="Book Antiqua" pitchFamily="18" charset="0"/>
            </a:endParaRPr>
          </a:p>
          <a:p>
            <a:pPr>
              <a:buNone/>
            </a:pPr>
            <a:endParaRPr lang="it-IT" sz="2400" dirty="0" smtClean="0">
              <a:solidFill>
                <a:srgbClr val="FFC000"/>
              </a:solidFill>
              <a:effectLst>
                <a:outerShdw blurRad="38100" dist="38100" dir="2700000" algn="tl">
                  <a:srgbClr val="000000">
                    <a:alpha val="43137"/>
                  </a:srgbClr>
                </a:outerShdw>
              </a:effectLst>
              <a:latin typeface="Book Antiqua" pitchFamily="18" charset="0"/>
            </a:endParaRPr>
          </a:p>
          <a:p>
            <a:r>
              <a:rPr lang="it-IT" sz="2600" b="1" i="1" u="sng" dirty="0" smtClean="0">
                <a:solidFill>
                  <a:srgbClr val="FFC000"/>
                </a:solidFill>
                <a:effectLst>
                  <a:outerShdw blurRad="38100" dist="38100" dir="2700000" algn="tl">
                    <a:srgbClr val="000000">
                      <a:alpha val="43137"/>
                    </a:srgbClr>
                  </a:outerShdw>
                </a:effectLst>
                <a:latin typeface="Book Antiqua" pitchFamily="18" charset="0"/>
              </a:rPr>
              <a:t>Neuroprassia</a:t>
            </a:r>
            <a:r>
              <a:rPr lang="it-IT" sz="2600" dirty="0" smtClean="0">
                <a:solidFill>
                  <a:srgbClr val="FFC000"/>
                </a:solidFill>
                <a:effectLst>
                  <a:outerShdw blurRad="38100" dist="38100" dir="2700000" algn="tl">
                    <a:srgbClr val="000000">
                      <a:alpha val="43137"/>
                    </a:srgbClr>
                  </a:outerShdw>
                </a:effectLst>
                <a:latin typeface="Book Antiqua" pitchFamily="18" charset="0"/>
              </a:rPr>
              <a:t>                             </a:t>
            </a:r>
            <a:r>
              <a:rPr lang="it-IT" sz="2600" b="1" i="1" dirty="0" smtClean="0">
                <a:solidFill>
                  <a:srgbClr val="FFC000"/>
                </a:solidFill>
                <a:effectLst>
                  <a:outerShdw blurRad="38100" dist="38100" dir="2700000" algn="tl">
                    <a:srgbClr val="000000">
                      <a:alpha val="43137"/>
                    </a:srgbClr>
                  </a:outerShdw>
                </a:effectLst>
                <a:latin typeface="Book Antiqua" pitchFamily="18" charset="0"/>
              </a:rPr>
              <a:t>Differente prognosi </a:t>
            </a:r>
          </a:p>
          <a:p>
            <a:r>
              <a:rPr lang="it-IT" sz="2600" b="1" i="1" u="sng" dirty="0" smtClean="0">
                <a:solidFill>
                  <a:srgbClr val="FFC000"/>
                </a:solidFill>
                <a:effectLst>
                  <a:outerShdw blurRad="38100" dist="38100" dir="2700000" algn="tl">
                    <a:srgbClr val="000000">
                      <a:alpha val="43137"/>
                    </a:srgbClr>
                  </a:outerShdw>
                </a:effectLst>
                <a:latin typeface="Book Antiqua" pitchFamily="18" charset="0"/>
              </a:rPr>
              <a:t>Assonotmesi </a:t>
            </a:r>
            <a:r>
              <a:rPr lang="it-IT" sz="2600" b="1" i="1" dirty="0" smtClean="0">
                <a:solidFill>
                  <a:srgbClr val="FFC000"/>
                </a:solidFill>
                <a:effectLst>
                  <a:outerShdw blurRad="38100" dist="38100" dir="2700000" algn="tl">
                    <a:srgbClr val="000000">
                      <a:alpha val="43137"/>
                    </a:srgbClr>
                  </a:outerShdw>
                </a:effectLst>
                <a:latin typeface="Book Antiqua" pitchFamily="18" charset="0"/>
              </a:rPr>
              <a:t>                                     funzionale </a:t>
            </a:r>
          </a:p>
          <a:p>
            <a:r>
              <a:rPr lang="it-IT" sz="2600" b="1" i="1" u="sng" dirty="0" smtClean="0">
                <a:solidFill>
                  <a:srgbClr val="FFC000"/>
                </a:solidFill>
                <a:effectLst>
                  <a:outerShdw blurRad="38100" dist="38100" dir="2700000" algn="tl">
                    <a:srgbClr val="000000">
                      <a:alpha val="43137"/>
                    </a:srgbClr>
                  </a:outerShdw>
                </a:effectLst>
                <a:latin typeface="Book Antiqua" pitchFamily="18" charset="0"/>
              </a:rPr>
              <a:t>Neurotmesi</a:t>
            </a:r>
            <a:endParaRPr lang="it-IT" sz="2600" u="sng" dirty="0" smtClean="0">
              <a:solidFill>
                <a:srgbClr val="FFC000"/>
              </a:solidFill>
              <a:effectLst>
                <a:outerShdw blurRad="38100" dist="38100" dir="2700000" algn="tl">
                  <a:srgbClr val="000000">
                    <a:alpha val="43137"/>
                  </a:srgbClr>
                </a:outerShdw>
              </a:effectLst>
              <a:latin typeface="Book Antiqua" pitchFamily="18" charset="0"/>
            </a:endParaRPr>
          </a:p>
          <a:p>
            <a:pPr>
              <a:buNone/>
            </a:pPr>
            <a:endParaRPr lang="it-IT" sz="2800" dirty="0">
              <a:solidFill>
                <a:srgbClr val="FFC000"/>
              </a:solidFill>
              <a:effectLst>
                <a:outerShdw blurRad="38100" dist="38100" dir="2700000" algn="tl">
                  <a:srgbClr val="000000">
                    <a:alpha val="43137"/>
                  </a:srgbClr>
                </a:outerShdw>
              </a:effectLst>
              <a:latin typeface="Book Antiqua" pitchFamily="18" charset="0"/>
            </a:endParaRPr>
          </a:p>
        </p:txBody>
      </p:sp>
      <p:sp>
        <p:nvSpPr>
          <p:cNvPr id="7" name="Freccia a destra 6"/>
          <p:cNvSpPr/>
          <p:nvPr/>
        </p:nvSpPr>
        <p:spPr>
          <a:xfrm>
            <a:off x="3707904" y="4149080"/>
            <a:ext cx="864096" cy="360040"/>
          </a:xfrm>
          <a:prstGeom prst="rightArrow">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76672"/>
            <a:ext cx="8291264" cy="6192688"/>
          </a:xfrm>
        </p:spPr>
        <p:txBody>
          <a:bodyPr>
            <a:normAutofit fontScale="55000" lnSpcReduction="20000"/>
          </a:bodyPr>
          <a:lstStyle/>
          <a:p>
            <a:pPr>
              <a:buNone/>
            </a:pPr>
            <a:r>
              <a:rPr lang="it-IT" sz="3600" b="1" i="1" u="sng" dirty="0" smtClean="0">
                <a:solidFill>
                  <a:srgbClr val="FFCC00"/>
                </a:solidFill>
                <a:effectLst>
                  <a:outerShdw blurRad="38100" dist="38100" dir="2700000" algn="tl">
                    <a:srgbClr val="000000">
                      <a:alpha val="43137"/>
                    </a:srgbClr>
                  </a:outerShdw>
                </a:effectLst>
                <a:latin typeface="Book Antiqua" pitchFamily="18" charset="0"/>
              </a:rPr>
              <a:t>Neuroprassia</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Alterazione anatomica che interessa il rivestimento mielinico,ma non l’ assone. </a:t>
            </a:r>
          </a:p>
          <a:p>
            <a:pPr>
              <a:buNone/>
            </a:pPr>
            <a:endParaRPr lang="it-IT" i="1"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Recupero funzionale completo.</a:t>
            </a:r>
            <a:endParaRPr lang="it-IT" i="1"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sz="3600" b="1" i="1" u="sng" dirty="0" smtClean="0">
                <a:solidFill>
                  <a:srgbClr val="FFCC00"/>
                </a:solidFill>
                <a:effectLst>
                  <a:outerShdw blurRad="38100" dist="38100" dir="2700000" algn="tl">
                    <a:srgbClr val="000000">
                      <a:alpha val="43137"/>
                    </a:srgbClr>
                  </a:outerShdw>
                </a:effectLst>
                <a:latin typeface="Book Antiqua" pitchFamily="18" charset="0"/>
              </a:rPr>
              <a:t>Assonotmesi</a:t>
            </a:r>
          </a:p>
          <a:p>
            <a:pPr>
              <a:buNone/>
            </a:pPr>
            <a:r>
              <a:rPr lang="it-IT" i="1" dirty="0" smtClean="0">
                <a:solidFill>
                  <a:srgbClr val="FFCC00"/>
                </a:solidFill>
                <a:effectLst>
                  <a:outerShdw blurRad="38100" dist="38100" dir="2700000" algn="tl">
                    <a:srgbClr val="000000">
                      <a:alpha val="43137"/>
                    </a:srgbClr>
                  </a:outerShdw>
                </a:effectLst>
                <a:latin typeface="Book Antiqua" pitchFamily="18" charset="0"/>
              </a:rPr>
              <a:t> </a:t>
            </a:r>
            <a:r>
              <a:rPr lang="it-IT" b="1" i="1" dirty="0" smtClean="0">
                <a:solidFill>
                  <a:srgbClr val="FFCC00"/>
                </a:solidFill>
                <a:effectLst>
                  <a:outerShdw blurRad="38100" dist="38100" dir="2700000" algn="tl">
                    <a:srgbClr val="000000">
                      <a:alpha val="43137"/>
                    </a:srgbClr>
                  </a:outerShdw>
                </a:effectLst>
                <a:latin typeface="Book Antiqua" pitchFamily="18" charset="0"/>
              </a:rPr>
              <a:t>Perdita di continuità dell’assone con degenerazione walleriana del segmento   distale del nervo.</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r>
              <a:rPr lang="it-IT"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i="1" dirty="0" smtClean="0">
                <a:solidFill>
                  <a:srgbClr val="FFCC00"/>
                </a:solidFill>
                <a:effectLst>
                  <a:outerShdw blurRad="38100" dist="38100" dir="2700000" algn="tl">
                    <a:srgbClr val="000000">
                      <a:alpha val="43137"/>
                    </a:srgbClr>
                  </a:outerShdw>
                </a:effectLst>
                <a:latin typeface="Book Antiqua" pitchFamily="18" charset="0"/>
              </a:rPr>
              <a:t>                                                   </a:t>
            </a:r>
            <a:r>
              <a:rPr lang="it-IT" b="1" i="1" dirty="0" smtClean="0">
                <a:solidFill>
                  <a:srgbClr val="FFCC00"/>
                </a:solidFill>
                <a:effectLst>
                  <a:outerShdw blurRad="38100" dist="38100" dir="2700000" algn="tl">
                    <a:srgbClr val="000000">
                      <a:alpha val="43137"/>
                    </a:srgbClr>
                  </a:outerShdw>
                </a:effectLst>
                <a:latin typeface="Book Antiqua" pitchFamily="18" charset="0"/>
              </a:rPr>
              <a:t>Recupero funzionale completo</a:t>
            </a:r>
            <a:r>
              <a:rPr lang="it-IT" i="1" dirty="0" smtClean="0">
                <a:solidFill>
                  <a:srgbClr val="FFCC00"/>
                </a:solidFill>
                <a:effectLst>
                  <a:outerShdw blurRad="38100" dist="38100" dir="2700000" algn="tl">
                    <a:srgbClr val="000000">
                      <a:alpha val="43137"/>
                    </a:srgbClr>
                  </a:outerShdw>
                </a:effectLst>
                <a:latin typeface="Book Antiqua" pitchFamily="18" charset="0"/>
              </a:rPr>
              <a:t>.</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endParaRPr lang="it-IT" sz="3600" b="1" i="1" u="sng" dirty="0" smtClean="0">
              <a:solidFill>
                <a:srgbClr val="FFCC00"/>
              </a:solidFill>
              <a:effectLst>
                <a:outerShdw blurRad="38100" dist="38100" dir="2700000" algn="tl">
                  <a:srgbClr val="000000">
                    <a:alpha val="43137"/>
                  </a:srgbClr>
                </a:outerShdw>
              </a:effectLst>
              <a:latin typeface="Book Antiqua" pitchFamily="18" charset="0"/>
            </a:endParaRPr>
          </a:p>
          <a:p>
            <a:pPr>
              <a:buNone/>
            </a:pPr>
            <a:endParaRPr lang="it-IT" sz="3600" b="1" i="1" u="sng"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sz="3600" b="1" i="1" u="sng" dirty="0" smtClean="0">
                <a:solidFill>
                  <a:srgbClr val="FFCC00"/>
                </a:solidFill>
                <a:effectLst>
                  <a:outerShdw blurRad="38100" dist="38100" dir="2700000" algn="tl">
                    <a:srgbClr val="000000">
                      <a:alpha val="43137"/>
                    </a:srgbClr>
                  </a:outerShdw>
                </a:effectLst>
                <a:latin typeface="Book Antiqua" pitchFamily="18" charset="0"/>
              </a:rPr>
              <a:t>Neurotmesi</a:t>
            </a:r>
            <a:endParaRPr lang="it-IT" i="1"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Lesione delle cellule nervose e del tessuto connettivo di sostegno. </a:t>
            </a:r>
          </a:p>
          <a:p>
            <a:pPr>
              <a:buNone/>
            </a:pPr>
            <a:endParaRPr lang="it-IT" b="1" i="1"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NO recupero funzionale.</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b="1" i="1" dirty="0" smtClean="0">
                <a:solidFill>
                  <a:srgbClr val="FFCC00"/>
                </a:solidFill>
                <a:effectLst>
                  <a:outerShdw blurRad="38100" dist="38100" dir="2700000" algn="tl">
                    <a:srgbClr val="000000">
                      <a:alpha val="43137"/>
                    </a:srgbClr>
                  </a:outerShdw>
                </a:effectLst>
                <a:latin typeface="Book Antiqua" pitchFamily="18" charset="0"/>
              </a:rPr>
              <a:t>              </a:t>
            </a:r>
          </a:p>
          <a:p>
            <a:pPr>
              <a:buNone/>
            </a:pPr>
            <a:endParaRPr lang="it-IT" sz="3600" b="1" i="1" dirty="0" smtClean="0">
              <a:solidFill>
                <a:srgbClr val="FFC000"/>
              </a:solidFill>
              <a:effectLst>
                <a:outerShdw blurRad="38100" dist="38100" dir="2700000" algn="tl">
                  <a:srgbClr val="000000">
                    <a:alpha val="43137"/>
                  </a:srgbClr>
                </a:outerShdw>
              </a:effectLst>
              <a:latin typeface="Book Antiqua" pitchFamily="18" charset="0"/>
            </a:endParaRPr>
          </a:p>
          <a:p>
            <a:endParaRPr lang="it-IT" dirty="0"/>
          </a:p>
        </p:txBody>
      </p:sp>
      <p:sp>
        <p:nvSpPr>
          <p:cNvPr id="5" name="Freccia in giù 4"/>
          <p:cNvSpPr/>
          <p:nvPr/>
        </p:nvSpPr>
        <p:spPr>
          <a:xfrm flipH="1">
            <a:off x="4716016" y="1340768"/>
            <a:ext cx="288032" cy="360040"/>
          </a:xfrm>
          <a:prstGeom prst="downArrow">
            <a:avLst/>
          </a:prstGeom>
          <a:ln>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it-IT" dirty="0">
              <a:solidFill>
                <a:schemeClr val="bg2">
                  <a:lumMod val="10000"/>
                </a:schemeClr>
              </a:solidFill>
            </a:endParaRPr>
          </a:p>
        </p:txBody>
      </p:sp>
      <p:sp>
        <p:nvSpPr>
          <p:cNvPr id="6" name="Freccia in giù 5"/>
          <p:cNvSpPr/>
          <p:nvPr/>
        </p:nvSpPr>
        <p:spPr>
          <a:xfrm flipH="1">
            <a:off x="4716016" y="2852936"/>
            <a:ext cx="288032" cy="360040"/>
          </a:xfrm>
          <a:prstGeom prst="downArrow">
            <a:avLst/>
          </a:prstGeom>
          <a:ln>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it-IT" dirty="0">
              <a:solidFill>
                <a:schemeClr val="bg2">
                  <a:lumMod val="10000"/>
                </a:schemeClr>
              </a:solidFill>
            </a:endParaRPr>
          </a:p>
        </p:txBody>
      </p:sp>
      <p:sp>
        <p:nvSpPr>
          <p:cNvPr id="7" name="Freccia in giù 6"/>
          <p:cNvSpPr/>
          <p:nvPr/>
        </p:nvSpPr>
        <p:spPr>
          <a:xfrm flipH="1">
            <a:off x="4716016" y="5157192"/>
            <a:ext cx="288032" cy="360040"/>
          </a:xfrm>
          <a:prstGeom prst="downArrow">
            <a:avLst/>
          </a:prstGeom>
          <a:ln>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it-IT" dirty="0" smtClean="0">
                <a:solidFill>
                  <a:schemeClr val="bg2">
                    <a:lumMod val="10000"/>
                  </a:schemeClr>
                </a:solidFill>
              </a:rPr>
              <a:t> </a:t>
            </a:r>
            <a:endParaRPr lang="it-IT"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txBody>
          <a:bodyPr>
            <a:normAutofit fontScale="90000"/>
          </a:bodyPr>
          <a:lstStyle/>
          <a:p>
            <a:r>
              <a:rPr lang="it-IT" sz="2700" b="1" dirty="0" smtClean="0">
                <a:solidFill>
                  <a:srgbClr val="FFC000"/>
                </a:solidFill>
                <a:effectLst>
                  <a:outerShdw blurRad="38100" dist="38100" dir="2700000" algn="tl">
                    <a:srgbClr val="000000">
                      <a:alpha val="43137"/>
                    </a:srgbClr>
                  </a:outerShdw>
                </a:effectLst>
                <a:latin typeface="Book Antiqua" pitchFamily="18" charset="0"/>
              </a:rPr>
              <a:t/>
            </a:r>
            <a:br>
              <a:rPr lang="it-IT" sz="2700" b="1" dirty="0" smtClean="0">
                <a:solidFill>
                  <a:srgbClr val="FFC000"/>
                </a:solidFill>
                <a:effectLst>
                  <a:outerShdw blurRad="38100" dist="38100" dir="2700000" algn="tl">
                    <a:srgbClr val="000000">
                      <a:alpha val="43137"/>
                    </a:srgbClr>
                  </a:outerShdw>
                </a:effectLst>
                <a:latin typeface="Book Antiqua" pitchFamily="18" charset="0"/>
              </a:rPr>
            </a:br>
            <a:r>
              <a:rPr lang="it-IT" sz="3200" b="1" i="1" dirty="0" smtClean="0">
                <a:solidFill>
                  <a:srgbClr val="FFC000"/>
                </a:solidFill>
                <a:effectLst>
                  <a:outerShdw blurRad="38100" dist="38100" dir="2700000" algn="tl">
                    <a:srgbClr val="000000">
                      <a:alpha val="43137"/>
                    </a:srgbClr>
                  </a:outerShdw>
                </a:effectLst>
                <a:latin typeface="Book Antiqua" pitchFamily="18" charset="0"/>
              </a:rPr>
              <a:t>Neurotmesi</a:t>
            </a:r>
            <a:r>
              <a:rPr lang="it-IT" sz="3100" b="1" i="1" dirty="0" smtClean="0">
                <a:solidFill>
                  <a:srgbClr val="FFC000"/>
                </a:solidFill>
                <a:effectLst>
                  <a:outerShdw blurRad="38100" dist="38100" dir="2700000" algn="tl">
                    <a:srgbClr val="000000">
                      <a:alpha val="43137"/>
                    </a:srgbClr>
                  </a:outerShdw>
                </a:effectLst>
                <a:latin typeface="Book Antiqua" pitchFamily="18" charset="0"/>
              </a:rPr>
              <a:t> </a:t>
            </a:r>
            <a:r>
              <a:rPr lang="it-IT" sz="3100" b="1" dirty="0" smtClean="0">
                <a:solidFill>
                  <a:srgbClr val="FFC000"/>
                </a:solidFill>
                <a:effectLst>
                  <a:outerShdw blurRad="38100" dist="38100" dir="2700000" algn="tl">
                    <a:srgbClr val="000000">
                      <a:alpha val="43137"/>
                    </a:srgbClr>
                  </a:outerShdw>
                </a:effectLst>
                <a:latin typeface="Book Antiqua" pitchFamily="18" charset="0"/>
              </a:rPr>
              <a:t> : </a:t>
            </a:r>
            <a:r>
              <a:rPr lang="it-IT" sz="3100" b="1" i="1" dirty="0" smtClean="0">
                <a:solidFill>
                  <a:srgbClr val="FFC000"/>
                </a:solidFill>
                <a:effectLst>
                  <a:outerShdw blurRad="38100" dist="38100" dir="2700000" algn="tl">
                    <a:srgbClr val="000000">
                      <a:alpha val="43137"/>
                    </a:srgbClr>
                  </a:outerShdw>
                </a:effectLst>
                <a:latin typeface="Book Antiqua" pitchFamily="18" charset="0"/>
              </a:rPr>
              <a:t>Classificazione di Sunderland</a:t>
            </a:r>
            <a:r>
              <a:rPr lang="it-IT" sz="3100" dirty="0" smtClean="0">
                <a:solidFill>
                  <a:srgbClr val="FFC000"/>
                </a:solidFill>
                <a:effectLst>
                  <a:outerShdw blurRad="38100" dist="38100" dir="2700000" algn="tl">
                    <a:srgbClr val="000000">
                      <a:alpha val="43137"/>
                    </a:srgbClr>
                  </a:outerShdw>
                </a:effectLst>
                <a:latin typeface="Book Antiqua" pitchFamily="18" charset="0"/>
              </a:rPr>
              <a:t/>
            </a:r>
            <a:br>
              <a:rPr lang="it-IT" sz="3100" dirty="0" smtClean="0">
                <a:solidFill>
                  <a:srgbClr val="FFC000"/>
                </a:solidFill>
                <a:effectLst>
                  <a:outerShdw blurRad="38100" dist="38100" dir="2700000" algn="tl">
                    <a:srgbClr val="000000">
                      <a:alpha val="43137"/>
                    </a:srgbClr>
                  </a:outerShdw>
                </a:effectLst>
                <a:latin typeface="Book Antiqua" pitchFamily="18" charset="0"/>
              </a:rPr>
            </a:br>
            <a:endParaRPr lang="it-IT" sz="3100"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457200" y="1124744"/>
            <a:ext cx="8363272" cy="5328592"/>
          </a:xfrm>
        </p:spPr>
        <p:txBody>
          <a:bodyPr>
            <a:normAutofit/>
          </a:bodyPr>
          <a:lstStyle/>
          <a:p>
            <a:pPr>
              <a:buFont typeface="Wingdings" pitchFamily="2" charset="2"/>
              <a:buChar char="§"/>
            </a:pPr>
            <a:r>
              <a:rPr lang="it-IT" sz="2000" b="1" i="1" u="sng" dirty="0" smtClean="0">
                <a:solidFill>
                  <a:srgbClr val="FFC000"/>
                </a:solidFill>
                <a:effectLst>
                  <a:outerShdw blurRad="38100" dist="38100" dir="2700000" algn="tl">
                    <a:srgbClr val="000000">
                      <a:alpha val="43137"/>
                    </a:srgbClr>
                  </a:outerShdw>
                </a:effectLst>
                <a:latin typeface="Book Antiqua" pitchFamily="18" charset="0"/>
              </a:rPr>
              <a:t>I </a:t>
            </a:r>
            <a:r>
              <a:rPr lang="it-IT" sz="2000" u="sng" dirty="0" smtClean="0">
                <a:solidFill>
                  <a:srgbClr val="FFC000"/>
                </a:solidFill>
                <a:effectLst>
                  <a:outerShdw blurRad="38100" dist="38100" dir="2700000" algn="tl">
                    <a:srgbClr val="000000">
                      <a:alpha val="43137"/>
                    </a:srgbClr>
                  </a:outerShdw>
                </a:effectLst>
                <a:latin typeface="Book Antiqua" pitchFamily="18" charset="0"/>
              </a:rPr>
              <a:t>tipo</a:t>
            </a:r>
            <a:r>
              <a:rPr lang="it-IT" sz="2000" dirty="0" smtClean="0">
                <a:solidFill>
                  <a:srgbClr val="FFC000"/>
                </a:solidFill>
                <a:effectLst>
                  <a:outerShdw blurRad="38100" dist="38100" dir="2700000" algn="tl">
                    <a:srgbClr val="000000">
                      <a:alpha val="43137"/>
                    </a:srgbClr>
                  </a:outerShdw>
                </a:effectLst>
                <a:latin typeface="Book Antiqua" pitchFamily="18" charset="0"/>
              </a:rPr>
              <a:t>: </a:t>
            </a:r>
            <a:r>
              <a:rPr lang="it-IT" sz="2000" dirty="0" err="1" smtClean="0">
                <a:solidFill>
                  <a:srgbClr val="FFC000"/>
                </a:solidFill>
                <a:effectLst>
                  <a:outerShdw blurRad="38100" dist="38100" dir="2700000" algn="tl">
                    <a:srgbClr val="000000">
                      <a:alpha val="43137"/>
                    </a:srgbClr>
                  </a:outerShdw>
                </a:effectLst>
                <a:latin typeface="Book Antiqua" pitchFamily="18" charset="0"/>
              </a:rPr>
              <a:t>epinervio</a:t>
            </a:r>
            <a:r>
              <a:rPr lang="it-IT" sz="2000" dirty="0" smtClean="0">
                <a:solidFill>
                  <a:srgbClr val="FFC000"/>
                </a:solidFill>
                <a:effectLst>
                  <a:outerShdw blurRad="38100" dist="38100" dir="2700000" algn="tl">
                    <a:srgbClr val="000000">
                      <a:alpha val="43137"/>
                    </a:srgbClr>
                  </a:outerShdw>
                </a:effectLst>
                <a:latin typeface="Book Antiqua" pitchFamily="18" charset="0"/>
              </a:rPr>
              <a:t> e </a:t>
            </a:r>
            <a:r>
              <a:rPr lang="it-IT" sz="2000" dirty="0" err="1" smtClean="0">
                <a:solidFill>
                  <a:srgbClr val="FFC000"/>
                </a:solidFill>
                <a:effectLst>
                  <a:outerShdw blurRad="38100" dist="38100" dir="2700000" algn="tl">
                    <a:srgbClr val="000000">
                      <a:alpha val="43137"/>
                    </a:srgbClr>
                  </a:outerShdw>
                </a:effectLst>
                <a:latin typeface="Book Antiqua" pitchFamily="18" charset="0"/>
              </a:rPr>
              <a:t>perinervio</a:t>
            </a:r>
            <a:r>
              <a:rPr lang="it-IT" sz="2000" dirty="0" smtClean="0">
                <a:solidFill>
                  <a:srgbClr val="FFC000"/>
                </a:solidFill>
                <a:effectLst>
                  <a:outerShdw blurRad="38100" dist="38100" dir="2700000" algn="tl">
                    <a:srgbClr val="000000">
                      <a:alpha val="43137"/>
                    </a:srgbClr>
                  </a:outerShdw>
                </a:effectLst>
                <a:latin typeface="Book Antiqua" pitchFamily="18" charset="0"/>
              </a:rPr>
              <a:t> </a:t>
            </a:r>
            <a:r>
              <a:rPr lang="it-IT" sz="2000" dirty="0" smtClean="0">
                <a:solidFill>
                  <a:srgbClr val="FFC000"/>
                </a:solidFill>
                <a:effectLst>
                  <a:outerShdw blurRad="38100" dist="38100" dir="2700000" algn="tl">
                    <a:srgbClr val="000000">
                      <a:alpha val="43137"/>
                    </a:srgbClr>
                  </a:outerShdw>
                </a:effectLst>
                <a:latin typeface="Book Antiqua" pitchFamily="18" charset="0"/>
              </a:rPr>
              <a:t>preservati,  lesione dell’ assone e della guaina connettivale.</a:t>
            </a:r>
          </a:p>
          <a:p>
            <a:pPr>
              <a:buFont typeface="Wingdings" pitchFamily="2" charset="2"/>
              <a:buChar char="§"/>
            </a:pPr>
            <a:endParaRPr lang="it-IT" sz="2000" b="1" i="1" u="sng"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
            </a:pPr>
            <a:r>
              <a:rPr lang="it-IT" sz="2000" b="1" i="1" u="sng" dirty="0" smtClean="0">
                <a:solidFill>
                  <a:srgbClr val="FFC000"/>
                </a:solidFill>
                <a:effectLst>
                  <a:outerShdw blurRad="38100" dist="38100" dir="2700000" algn="tl">
                    <a:srgbClr val="000000">
                      <a:alpha val="43137"/>
                    </a:srgbClr>
                  </a:outerShdw>
                </a:effectLst>
                <a:latin typeface="Book Antiqua" pitchFamily="18" charset="0"/>
              </a:rPr>
              <a:t>II tipo</a:t>
            </a:r>
            <a:r>
              <a:rPr lang="it-IT" sz="2000" dirty="0" smtClean="0">
                <a:solidFill>
                  <a:srgbClr val="FFC000"/>
                </a:solidFill>
                <a:effectLst>
                  <a:outerShdw blurRad="38100" dist="38100" dir="2700000" algn="tl">
                    <a:srgbClr val="000000">
                      <a:alpha val="43137"/>
                    </a:srgbClr>
                  </a:outerShdw>
                </a:effectLst>
                <a:latin typeface="Book Antiqua" pitchFamily="18" charset="0"/>
              </a:rPr>
              <a:t>: lesione del perinevrio ,ma il nervo mantiene la sua continuità.</a:t>
            </a:r>
          </a:p>
          <a:p>
            <a:pPr>
              <a:buFont typeface="Wingdings" pitchFamily="2" charset="2"/>
              <a:buChar char="§"/>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
            </a:pPr>
            <a:r>
              <a:rPr lang="it-IT" sz="2000" b="1" i="1" u="sng" dirty="0" smtClean="0">
                <a:solidFill>
                  <a:srgbClr val="FFC000"/>
                </a:solidFill>
                <a:effectLst>
                  <a:outerShdw blurRad="38100" dist="38100" dir="2700000" algn="tl">
                    <a:srgbClr val="000000">
                      <a:alpha val="43137"/>
                    </a:srgbClr>
                  </a:outerShdw>
                </a:effectLst>
                <a:latin typeface="Book Antiqua" pitchFamily="18" charset="0"/>
              </a:rPr>
              <a:t>III tipo</a:t>
            </a:r>
            <a:r>
              <a:rPr lang="it-IT" sz="2000" b="1" i="1" dirty="0" smtClean="0">
                <a:solidFill>
                  <a:srgbClr val="FFC000"/>
                </a:solidFill>
                <a:effectLst>
                  <a:outerShdw blurRad="38100" dist="38100" dir="2700000" algn="tl">
                    <a:srgbClr val="000000">
                      <a:alpha val="43137"/>
                    </a:srgbClr>
                  </a:outerShdw>
                </a:effectLst>
                <a:latin typeface="Book Antiqua" pitchFamily="18" charset="0"/>
              </a:rPr>
              <a:t>: </a:t>
            </a:r>
            <a:r>
              <a:rPr lang="it-IT" sz="2000" dirty="0" smtClean="0">
                <a:solidFill>
                  <a:srgbClr val="FFC000"/>
                </a:solidFill>
                <a:effectLst>
                  <a:outerShdw blurRad="38100" dist="38100" dir="2700000" algn="tl">
                    <a:srgbClr val="000000">
                      <a:alpha val="43137"/>
                    </a:srgbClr>
                  </a:outerShdw>
                </a:effectLst>
                <a:latin typeface="Book Antiqua" pitchFamily="18" charset="0"/>
              </a:rPr>
              <a:t>completa sezione del nervo</a:t>
            </a:r>
          </a:p>
          <a:p>
            <a:pPr>
              <a:buNone/>
            </a:pPr>
            <a:r>
              <a:rPr lang="it-IT" sz="2000" b="1" dirty="0" smtClean="0">
                <a:solidFill>
                  <a:srgbClr val="FFC000"/>
                </a:solidFill>
                <a:effectLst>
                  <a:outerShdw blurRad="38100" dist="38100" dir="2700000" algn="tl">
                    <a:srgbClr val="000000">
                      <a:alpha val="43137"/>
                    </a:srgbClr>
                  </a:outerShdw>
                </a:effectLst>
                <a:latin typeface="Book Antiqua" pitchFamily="18" charset="0"/>
              </a:rPr>
              <a:t>     </a:t>
            </a:r>
          </a:p>
          <a:p>
            <a:pPr>
              <a:buNone/>
            </a:pPr>
            <a:r>
              <a:rPr lang="it-IT" sz="2000" b="1" i="1" dirty="0" smtClean="0">
                <a:solidFill>
                  <a:srgbClr val="FFC000"/>
                </a:solidFill>
                <a:effectLst>
                  <a:outerShdw blurRad="38100" dist="38100" dir="2700000" algn="tl">
                    <a:srgbClr val="000000">
                      <a:alpha val="43137"/>
                    </a:srgbClr>
                  </a:outerShdw>
                </a:effectLst>
                <a:latin typeface="Book Antiqua" pitchFamily="18" charset="0"/>
              </a:rPr>
              <a:t>    </a:t>
            </a:r>
          </a:p>
          <a:p>
            <a:pPr>
              <a:buNone/>
            </a:pPr>
            <a:r>
              <a:rPr lang="it-IT" sz="2000" b="1" i="1" dirty="0" smtClean="0">
                <a:solidFill>
                  <a:srgbClr val="FFC000"/>
                </a:solidFill>
                <a:effectLst>
                  <a:outerShdw blurRad="38100" dist="38100" dir="2700000" algn="tl">
                    <a:srgbClr val="000000">
                      <a:alpha val="43137"/>
                    </a:srgbClr>
                  </a:outerShdw>
                </a:effectLst>
                <a:latin typeface="Book Antiqua" pitchFamily="18" charset="0"/>
              </a:rPr>
              <a:t> Nelle prime due  categorie di lesione, la continuità del nervo assicura  agli assoni in rigenerazione  la possibilità di raggiungere ,seppur in maniera disordinata e incompleta , le fibre muscolari.              </a:t>
            </a:r>
          </a:p>
          <a:p>
            <a:pPr algn="just">
              <a:buNone/>
            </a:pPr>
            <a:endParaRPr lang="it-IT" sz="2000" b="1" dirty="0" smtClean="0">
              <a:solidFill>
                <a:srgbClr val="FFC000"/>
              </a:solidFill>
              <a:latin typeface="Book Antiqua" pitchFamily="18" charset="0"/>
            </a:endParaRPr>
          </a:p>
          <a:p>
            <a:pPr algn="just">
              <a:buNone/>
            </a:pPr>
            <a:r>
              <a:rPr lang="it-IT" sz="2000" b="1" i="1" dirty="0" smtClean="0">
                <a:solidFill>
                  <a:srgbClr val="FFC000"/>
                </a:solidFill>
                <a:latin typeface="Book Antiqua" pitchFamily="18" charset="0"/>
              </a:rPr>
              <a:t> Nella III categoria  solo la sutura dei monconi può consentire la ricrescita assonale.</a:t>
            </a:r>
            <a:endParaRPr lang="it-IT" sz="2000" b="1" i="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850106"/>
          </a:xfrm>
        </p:spPr>
        <p:txBody>
          <a:bodyPr>
            <a:normAutofit fontScale="90000"/>
          </a:bodyPr>
          <a:lstStyle/>
          <a:p>
            <a:r>
              <a:rPr lang="it-IT" sz="3600" b="1" i="1" dirty="0" smtClean="0">
                <a:solidFill>
                  <a:srgbClr val="FFC000"/>
                </a:solidFill>
                <a:effectLst>
                  <a:outerShdw blurRad="38100" dist="38100" dir="2700000" algn="tl">
                    <a:srgbClr val="000000">
                      <a:alpha val="43137"/>
                    </a:srgbClr>
                  </a:outerShdw>
                </a:effectLst>
                <a:latin typeface="Book Antiqua" pitchFamily="18" charset="0"/>
              </a:rPr>
              <a:t/>
            </a:r>
            <a:br>
              <a:rPr lang="it-IT" sz="3600" b="1" i="1" dirty="0" smtClean="0">
                <a:solidFill>
                  <a:srgbClr val="FFC000"/>
                </a:solidFill>
                <a:effectLst>
                  <a:outerShdw blurRad="38100" dist="38100" dir="2700000" algn="tl">
                    <a:srgbClr val="000000">
                      <a:alpha val="43137"/>
                    </a:srgbClr>
                  </a:outerShdw>
                </a:effectLst>
                <a:latin typeface="Book Antiqua" pitchFamily="18" charset="0"/>
              </a:rPr>
            </a:br>
            <a:r>
              <a:rPr lang="it-IT" sz="3600" b="1" i="1" dirty="0" smtClean="0">
                <a:solidFill>
                  <a:srgbClr val="FFC000"/>
                </a:solidFill>
                <a:effectLst>
                  <a:outerShdw blurRad="38100" dist="38100" dir="2700000" algn="tl">
                    <a:srgbClr val="000000">
                      <a:alpha val="43137"/>
                    </a:srgbClr>
                  </a:outerShdw>
                </a:effectLst>
                <a:latin typeface="Book Antiqua" pitchFamily="18" charset="0"/>
              </a:rPr>
              <a:t>La sincinesia </a:t>
            </a:r>
            <a:r>
              <a:rPr lang="it-IT" sz="3600" dirty="0" smtClean="0">
                <a:solidFill>
                  <a:srgbClr val="FFC000"/>
                </a:solidFill>
                <a:effectLst>
                  <a:outerShdw blurRad="38100" dist="38100" dir="2700000" algn="tl">
                    <a:srgbClr val="000000">
                      <a:alpha val="43137"/>
                    </a:srgbClr>
                  </a:outerShdw>
                </a:effectLst>
                <a:latin typeface="Book Antiqua" pitchFamily="18" charset="0"/>
              </a:rPr>
              <a:t/>
            </a:r>
            <a:br>
              <a:rPr lang="it-IT" sz="3600" dirty="0" smtClean="0">
                <a:solidFill>
                  <a:srgbClr val="FFC000"/>
                </a:solidFill>
                <a:effectLst>
                  <a:outerShdw blurRad="38100" dist="38100" dir="2700000" algn="tl">
                    <a:srgbClr val="000000">
                      <a:alpha val="43137"/>
                    </a:srgbClr>
                  </a:outerShdw>
                </a:effectLst>
                <a:latin typeface="Book Antiqua" pitchFamily="18" charset="0"/>
              </a:rPr>
            </a:br>
            <a:endParaRPr lang="it-IT" sz="3600"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457200" y="908720"/>
            <a:ext cx="8229600" cy="5217443"/>
          </a:xfrm>
        </p:spPr>
        <p:txBody>
          <a:bodyPr>
            <a:normAutofit/>
          </a:bodyPr>
          <a:lstStyle/>
          <a:p>
            <a:pPr>
              <a:buNone/>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buNone/>
            </a:pPr>
            <a:r>
              <a:rPr lang="it-IT" sz="2300" b="1" i="1" dirty="0" smtClean="0">
                <a:solidFill>
                  <a:srgbClr val="FFC000"/>
                </a:solidFill>
                <a:effectLst>
                  <a:outerShdw blurRad="38100" dist="38100" dir="2700000" algn="tl">
                    <a:srgbClr val="000000">
                      <a:alpha val="43137"/>
                    </a:srgbClr>
                  </a:outerShdw>
                </a:effectLst>
                <a:latin typeface="Book Antiqua" pitchFamily="18" charset="0"/>
              </a:rPr>
              <a:t>     I fenomeni rigenerativi conseguenti a neurotmesi (I e II  tipo) possono condurre a una casuale ridistribuzione delle fibre nervose “adduttorie” e “abduttorie” a muscoli che svolgono azioni antagoniste.</a:t>
            </a:r>
            <a:endParaRPr lang="it-IT" sz="2400" b="1" i="1" dirty="0" smtClean="0">
              <a:solidFill>
                <a:srgbClr val="FFC000"/>
              </a:solidFill>
              <a:effectLst>
                <a:outerShdw blurRad="38100" dist="38100" dir="2700000" algn="tl">
                  <a:srgbClr val="000000">
                    <a:alpha val="43137"/>
                  </a:srgbClr>
                </a:outerShdw>
              </a:effectLst>
              <a:latin typeface="Book Antiqua" pitchFamily="18" charset="0"/>
            </a:endParaRPr>
          </a:p>
          <a:p>
            <a:pPr>
              <a:buNone/>
            </a:pPr>
            <a:r>
              <a:rPr lang="it-IT" sz="2000" dirty="0" smtClean="0">
                <a:solidFill>
                  <a:srgbClr val="FFC000"/>
                </a:solidFill>
                <a:effectLst>
                  <a:outerShdw blurRad="38100" dist="38100" dir="2700000" algn="tl">
                    <a:srgbClr val="000000">
                      <a:alpha val="43137"/>
                    </a:srgbClr>
                  </a:outerShdw>
                </a:effectLst>
                <a:latin typeface="Garamond" pitchFamily="18" charset="0"/>
              </a:rPr>
              <a:t>                                          </a:t>
            </a: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buNone/>
            </a:pPr>
            <a:r>
              <a:rPr lang="it-IT" sz="2000" dirty="0" smtClean="0">
                <a:solidFill>
                  <a:srgbClr val="FFC000"/>
                </a:solidFill>
                <a:effectLst>
                  <a:outerShdw blurRad="38100" dist="38100" dir="2700000" algn="tl">
                    <a:srgbClr val="000000">
                      <a:alpha val="43137"/>
                    </a:srgbClr>
                  </a:outerShdw>
                </a:effectLst>
                <a:latin typeface="Book Antiqua" pitchFamily="18" charset="0"/>
              </a:rPr>
              <a:t>                                                  </a:t>
            </a:r>
          </a:p>
          <a:p>
            <a:pPr algn="ctr">
              <a:buNone/>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lgn="ctr">
              <a:buNone/>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lgn="ctr">
              <a:buNone/>
            </a:pPr>
            <a:r>
              <a:rPr lang="it-IT" sz="2300" b="1" i="1" dirty="0" smtClean="0">
                <a:solidFill>
                  <a:srgbClr val="FFC000"/>
                </a:solidFill>
                <a:effectLst>
                  <a:outerShdw blurRad="38100" dist="38100" dir="2700000" algn="tl">
                    <a:srgbClr val="000000">
                      <a:alpha val="43137"/>
                    </a:srgbClr>
                  </a:outerShdw>
                </a:effectLst>
                <a:latin typeface="Book Antiqua" pitchFamily="18" charset="0"/>
              </a:rPr>
              <a:t>I muscoli che eseguono funzioni opposte si contraggono simultaneamente determinando ipomobilità o immobilità della corda vocale.</a:t>
            </a:r>
          </a:p>
          <a:p>
            <a:pPr algn="ctr">
              <a:buNone/>
            </a:pPr>
            <a:r>
              <a:rPr lang="it-IT" sz="2300" b="1" i="1" dirty="0" smtClean="0">
                <a:solidFill>
                  <a:srgbClr val="FFC000"/>
                </a:solidFill>
                <a:effectLst>
                  <a:outerShdw blurRad="38100" dist="38100" dir="2700000" algn="tl">
                    <a:srgbClr val="000000">
                      <a:alpha val="43137"/>
                    </a:srgbClr>
                  </a:outerShdw>
                </a:effectLst>
                <a:latin typeface="Book Antiqua" pitchFamily="18" charset="0"/>
              </a:rPr>
              <a:t>“SINCINESIA”</a:t>
            </a:r>
          </a:p>
        </p:txBody>
      </p:sp>
      <p:sp>
        <p:nvSpPr>
          <p:cNvPr id="6" name="Freccia in giù 5"/>
          <p:cNvSpPr/>
          <p:nvPr/>
        </p:nvSpPr>
        <p:spPr>
          <a:xfrm>
            <a:off x="4499992" y="3284984"/>
            <a:ext cx="360040" cy="504056"/>
          </a:xfrm>
          <a:prstGeom prst="downArrow">
            <a:avLst/>
          </a:prstGeom>
          <a:ln>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it-IT"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60648"/>
            <a:ext cx="8229600" cy="648072"/>
          </a:xfrm>
        </p:spPr>
        <p:txBody>
          <a:bodyPr>
            <a:normAutofit fontScale="90000"/>
          </a:bodyPr>
          <a:lstStyle/>
          <a:p>
            <a:r>
              <a:rPr lang="it-IT" sz="2700" b="1" i="1" dirty="0" smtClean="0">
                <a:solidFill>
                  <a:srgbClr val="FFFF00"/>
                </a:solidFill>
                <a:effectLst>
                  <a:outerShdw blurRad="38100" dist="38100" dir="2700000" algn="tl">
                    <a:srgbClr val="000000">
                      <a:alpha val="43137"/>
                    </a:srgbClr>
                  </a:outerShdw>
                </a:effectLst>
                <a:latin typeface="Book Antiqua" pitchFamily="18" charset="0"/>
              </a:rPr>
              <a:t/>
            </a:r>
            <a:br>
              <a:rPr lang="it-IT" sz="2700" b="1" i="1" dirty="0" smtClean="0">
                <a:solidFill>
                  <a:srgbClr val="FFFF00"/>
                </a:solidFill>
                <a:effectLst>
                  <a:outerShdw blurRad="38100" dist="38100" dir="2700000" algn="tl">
                    <a:srgbClr val="000000">
                      <a:alpha val="43137"/>
                    </a:srgbClr>
                  </a:outerShdw>
                </a:effectLst>
                <a:latin typeface="Book Antiqua" pitchFamily="18" charset="0"/>
              </a:rPr>
            </a:br>
            <a:r>
              <a:rPr lang="it-IT" sz="2700" b="1" i="1" dirty="0" smtClean="0">
                <a:solidFill>
                  <a:srgbClr val="FFFF00"/>
                </a:solidFill>
                <a:effectLst>
                  <a:outerShdw blurRad="38100" dist="38100" dir="2700000" algn="tl">
                    <a:srgbClr val="000000">
                      <a:alpha val="43137"/>
                    </a:srgbClr>
                  </a:outerShdw>
                </a:effectLst>
                <a:latin typeface="Book Antiqua" pitchFamily="18" charset="0"/>
              </a:rPr>
              <a:t/>
            </a:r>
            <a:br>
              <a:rPr lang="it-IT" sz="2700" b="1" i="1" dirty="0" smtClean="0">
                <a:solidFill>
                  <a:srgbClr val="FFFF00"/>
                </a:solidFill>
                <a:effectLst>
                  <a:outerShdw blurRad="38100" dist="38100" dir="2700000" algn="tl">
                    <a:srgbClr val="000000">
                      <a:alpha val="43137"/>
                    </a:srgbClr>
                  </a:outerShdw>
                </a:effectLst>
                <a:latin typeface="Book Antiqua" pitchFamily="18" charset="0"/>
              </a:rPr>
            </a:br>
            <a:r>
              <a:rPr lang="it-IT" sz="2700" b="1" i="1" dirty="0" smtClean="0">
                <a:solidFill>
                  <a:srgbClr val="FFCC00"/>
                </a:solidFill>
                <a:effectLst>
                  <a:outerShdw blurRad="38100" dist="38100" dir="2700000" algn="tl">
                    <a:srgbClr val="000000">
                      <a:alpha val="43137"/>
                    </a:srgbClr>
                  </a:outerShdw>
                </a:effectLst>
                <a:latin typeface="Book Antiqua" pitchFamily="18" charset="0"/>
              </a:rPr>
              <a:t>Classificazione delle sincinesie laringee</a:t>
            </a:r>
            <a:r>
              <a:rPr lang="it-IT" sz="2700" b="1" i="1" dirty="0" smtClean="0">
                <a:solidFill>
                  <a:srgbClr val="FFC000"/>
                </a:solidFill>
                <a:effectLst>
                  <a:outerShdw blurRad="38100" dist="38100" dir="2700000" algn="tl">
                    <a:srgbClr val="000000">
                      <a:alpha val="43137"/>
                    </a:srgbClr>
                  </a:outerShdw>
                </a:effectLst>
                <a:latin typeface="Book Antiqua" pitchFamily="18" charset="0"/>
              </a:rPr>
              <a:t/>
            </a:r>
            <a:br>
              <a:rPr lang="it-IT" sz="2700" b="1" i="1" dirty="0" smtClean="0">
                <a:solidFill>
                  <a:srgbClr val="FFC000"/>
                </a:solidFill>
                <a:effectLst>
                  <a:outerShdw blurRad="38100" dist="38100" dir="2700000" algn="tl">
                    <a:srgbClr val="000000">
                      <a:alpha val="43137"/>
                    </a:srgbClr>
                  </a:outerShdw>
                </a:effectLst>
                <a:latin typeface="Book Antiqua" pitchFamily="18" charset="0"/>
              </a:rPr>
            </a:br>
            <a:r>
              <a:rPr lang="it-IT" sz="2400" b="1" i="1" dirty="0" smtClean="0">
                <a:solidFill>
                  <a:srgbClr val="FFC000"/>
                </a:solidFill>
                <a:effectLst>
                  <a:outerShdw blurRad="38100" dist="38100" dir="2700000" algn="tl">
                    <a:srgbClr val="000000">
                      <a:alpha val="43137"/>
                    </a:srgbClr>
                  </a:outerShdw>
                </a:effectLst>
                <a:latin typeface="Book Antiqua" pitchFamily="18" charset="0"/>
              </a:rPr>
              <a:t/>
            </a:r>
            <a:br>
              <a:rPr lang="it-IT" sz="2400" b="1" i="1" dirty="0" smtClean="0">
                <a:solidFill>
                  <a:srgbClr val="FFC000"/>
                </a:solidFill>
                <a:effectLst>
                  <a:outerShdw blurRad="38100" dist="38100" dir="2700000" algn="tl">
                    <a:srgbClr val="000000">
                      <a:alpha val="43137"/>
                    </a:srgbClr>
                  </a:outerShdw>
                </a:effectLst>
                <a:latin typeface="Book Antiqua" pitchFamily="18" charset="0"/>
              </a:rPr>
            </a:br>
            <a:endParaRPr lang="it-IT" sz="24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179512" y="836712"/>
            <a:ext cx="8640960" cy="5760640"/>
          </a:xfrm>
        </p:spPr>
        <p:txBody>
          <a:bodyPr>
            <a:normAutofit fontScale="92500" lnSpcReduction="20000"/>
          </a:bodyPr>
          <a:lstStyle/>
          <a:p>
            <a:pPr lvl="5">
              <a:buNone/>
            </a:pPr>
            <a:endParaRPr lang="it-IT" sz="800" b="1" u="sng" dirty="0" smtClean="0">
              <a:solidFill>
                <a:srgbClr val="FFC000"/>
              </a:solidFill>
              <a:effectLst>
                <a:outerShdw blurRad="38100" dist="38100" dir="2700000" algn="tl">
                  <a:srgbClr val="000000">
                    <a:alpha val="43137"/>
                  </a:srgbClr>
                </a:outerShdw>
              </a:effectLst>
              <a:latin typeface="Book Antiqua" pitchFamily="18" charset="0"/>
            </a:endParaRPr>
          </a:p>
          <a:p>
            <a:r>
              <a:rPr lang="it-IT" sz="2200" b="1" u="sng" dirty="0" smtClean="0">
                <a:solidFill>
                  <a:srgbClr val="FFC000"/>
                </a:solidFill>
                <a:effectLst>
                  <a:outerShdw blurRad="38100" dist="38100" dir="2700000" algn="tl">
                    <a:srgbClr val="000000">
                      <a:alpha val="43137"/>
                    </a:srgbClr>
                  </a:outerShdw>
                </a:effectLst>
                <a:latin typeface="Book Antiqua" pitchFamily="18" charset="0"/>
              </a:rPr>
              <a:t>Tipo I o “sincinesia favorevole”: </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piccolo / nullo movimento della CVV</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spazio aereo e  voce  normali</a:t>
            </a:r>
          </a:p>
          <a:p>
            <a:pPr lvl="2">
              <a:buNone/>
            </a:pPr>
            <a:endParaRPr lang="it-IT" sz="1200" dirty="0" smtClean="0">
              <a:solidFill>
                <a:srgbClr val="FFC000"/>
              </a:solidFill>
              <a:effectLst>
                <a:outerShdw blurRad="38100" dist="38100" dir="2700000" algn="tl">
                  <a:srgbClr val="000000">
                    <a:alpha val="43137"/>
                  </a:srgbClr>
                </a:outerShdw>
              </a:effectLst>
              <a:latin typeface="Book Antiqua" pitchFamily="18" charset="0"/>
            </a:endParaRPr>
          </a:p>
          <a:p>
            <a:r>
              <a:rPr lang="it-IT" sz="2200" b="1" u="sng" dirty="0" smtClean="0">
                <a:solidFill>
                  <a:srgbClr val="FFC000"/>
                </a:solidFill>
                <a:effectLst>
                  <a:outerShdw blurRad="38100" dist="38100" dir="2700000" algn="tl">
                    <a:srgbClr val="000000">
                      <a:alpha val="43137"/>
                    </a:srgbClr>
                  </a:outerShdw>
                </a:effectLst>
                <a:latin typeface="Book Antiqua" pitchFamily="18" charset="0"/>
              </a:rPr>
              <a:t>Tipo II :  </a:t>
            </a:r>
          </a:p>
          <a:p>
            <a:pPr>
              <a:buNone/>
            </a:pPr>
            <a:r>
              <a:rPr lang="it-IT" sz="1800" dirty="0" smtClean="0">
                <a:solidFill>
                  <a:srgbClr val="FFC000"/>
                </a:solidFill>
                <a:effectLst>
                  <a:outerShdw blurRad="38100" dist="38100" dir="2700000" algn="tl">
                    <a:srgbClr val="000000">
                      <a:alpha val="43137"/>
                    </a:srgbClr>
                  </a:outerShdw>
                </a:effectLst>
                <a:latin typeface="Book Antiqua" pitchFamily="18" charset="0"/>
              </a:rPr>
              <a:t>-     </a:t>
            </a:r>
            <a:r>
              <a:rPr lang="it-IT" sz="1800" dirty="0" err="1" smtClean="0">
                <a:solidFill>
                  <a:srgbClr val="FFC000"/>
                </a:solidFill>
                <a:effectLst>
                  <a:outerShdw blurRad="38100" dist="38100" dir="2700000" algn="tl">
                    <a:srgbClr val="000000">
                      <a:alpha val="43137"/>
                    </a:srgbClr>
                  </a:outerShdw>
                </a:effectLst>
                <a:latin typeface="Book Antiqua" pitchFamily="18" charset="0"/>
              </a:rPr>
              <a:t>CCV</a:t>
            </a:r>
            <a:r>
              <a:rPr lang="it-IT" sz="1800" dirty="0" smtClean="0">
                <a:solidFill>
                  <a:srgbClr val="FFC000"/>
                </a:solidFill>
                <a:effectLst>
                  <a:outerShdw blurRad="38100" dist="38100" dir="2700000" algn="tl">
                    <a:srgbClr val="000000">
                      <a:alpha val="43137"/>
                    </a:srgbClr>
                  </a:outerShdw>
                </a:effectLst>
                <a:latin typeface="Book Antiqua" pitchFamily="18" charset="0"/>
              </a:rPr>
              <a:t> spastica che  può contrarsi senza controllo </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qualità vocale scarsa</a:t>
            </a:r>
          </a:p>
          <a:p>
            <a:pPr lvl="2">
              <a:buNone/>
            </a:pPr>
            <a:endParaRPr lang="it-IT" sz="1200" dirty="0" smtClean="0">
              <a:solidFill>
                <a:srgbClr val="FFC000"/>
              </a:solidFill>
              <a:effectLst>
                <a:outerShdw blurRad="38100" dist="38100" dir="2700000" algn="tl">
                  <a:srgbClr val="000000">
                    <a:alpha val="43137"/>
                  </a:srgbClr>
                </a:outerShdw>
              </a:effectLst>
              <a:latin typeface="Book Antiqua" pitchFamily="18" charset="0"/>
            </a:endParaRPr>
          </a:p>
          <a:p>
            <a:r>
              <a:rPr lang="it-IT" sz="2200" b="1" u="sng" dirty="0" smtClean="0">
                <a:solidFill>
                  <a:srgbClr val="FFC000"/>
                </a:solidFill>
                <a:effectLst>
                  <a:outerShdw blurRad="38100" dist="38100" dir="2700000" algn="tl">
                    <a:srgbClr val="000000">
                      <a:alpha val="43137"/>
                    </a:srgbClr>
                  </a:outerShdw>
                </a:effectLst>
                <a:latin typeface="Book Antiqua" pitchFamily="18" charset="0"/>
              </a:rPr>
              <a:t>Tipo III:  </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tonica adduzione della CVV</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voce  lievemente disfonica  con possibile compromissione dello spazio aereo</a:t>
            </a:r>
          </a:p>
          <a:p>
            <a:pPr lvl="2">
              <a:buNone/>
            </a:pPr>
            <a:endParaRPr lang="it-IT" sz="1200" u="sng" dirty="0" smtClean="0">
              <a:solidFill>
                <a:srgbClr val="FFC000"/>
              </a:solidFill>
              <a:effectLst>
                <a:outerShdw blurRad="38100" dist="38100" dir="2700000" algn="tl">
                  <a:srgbClr val="000000">
                    <a:alpha val="43137"/>
                  </a:srgbClr>
                </a:outerShdw>
              </a:effectLst>
              <a:latin typeface="Book Antiqua" pitchFamily="18" charset="0"/>
            </a:endParaRPr>
          </a:p>
          <a:p>
            <a:r>
              <a:rPr lang="it-IT" sz="2200" b="1" u="sng" dirty="0" smtClean="0">
                <a:solidFill>
                  <a:srgbClr val="FFC000"/>
                </a:solidFill>
                <a:effectLst>
                  <a:outerShdw blurRad="38100" dist="38100" dir="2700000" algn="tl">
                    <a:srgbClr val="000000">
                      <a:alpha val="43137"/>
                    </a:srgbClr>
                  </a:outerShdw>
                </a:effectLst>
                <a:latin typeface="Book Antiqua" pitchFamily="18" charset="0"/>
              </a:rPr>
              <a:t>Tipo IV</a:t>
            </a:r>
            <a:r>
              <a:rPr lang="it-IT" sz="2000" u="sng" dirty="0" smtClean="0">
                <a:solidFill>
                  <a:srgbClr val="FFC000"/>
                </a:solidFill>
                <a:effectLst>
                  <a:outerShdw blurRad="38100" dist="38100" dir="2700000" algn="tl">
                    <a:srgbClr val="000000">
                      <a:alpha val="43137"/>
                    </a:srgbClr>
                  </a:outerShdw>
                </a:effectLst>
                <a:latin typeface="Book Antiqua" pitchFamily="18" charset="0"/>
              </a:rPr>
              <a:t>: </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abduzione tonica della CVV   </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voce ansimante con grave rischio di aspirazione.</a:t>
            </a:r>
          </a:p>
          <a:p>
            <a:pPr>
              <a:buNone/>
            </a:pPr>
            <a:endParaRPr lang="it-IT" sz="1900" dirty="0" smtClean="0">
              <a:solidFill>
                <a:srgbClr val="FFC000"/>
              </a:solidFill>
              <a:effectLst>
                <a:outerShdw blurRad="38100" dist="38100" dir="2700000" algn="tl">
                  <a:srgbClr val="000000">
                    <a:alpha val="43137"/>
                  </a:srgbClr>
                </a:outerShdw>
              </a:effectLst>
              <a:latin typeface="Book Antiqua" pitchFamily="18" charset="0"/>
            </a:endParaRPr>
          </a:p>
          <a:p>
            <a:pPr algn="ctr">
              <a:buNone/>
            </a:pPr>
            <a:r>
              <a:rPr lang="it-IT" sz="2100" b="1" i="1" dirty="0" smtClean="0">
                <a:solidFill>
                  <a:srgbClr val="FFC000"/>
                </a:solidFill>
                <a:effectLst>
                  <a:outerShdw blurRad="38100" dist="38100" dir="2700000" algn="tl">
                    <a:srgbClr val="000000">
                      <a:alpha val="43137"/>
                    </a:srgbClr>
                  </a:outerShdw>
                </a:effectLst>
                <a:latin typeface="Book Antiqua" pitchFamily="18" charset="0"/>
              </a:rPr>
              <a:t>La sincinesia di tipo III deriva dalla maggiore reinnervazione del muscolo cricoaritenoideo laterale in rapporto con le fibre del muscolo cricoaritenoideo posteriore ,mentre nel tipo IV si verifica l’ opposto (Crumley, 2000 ).</a:t>
            </a:r>
            <a:endParaRPr lang="it-IT" sz="2100" b="1" i="1" dirty="0">
              <a:solidFill>
                <a:srgbClr val="FFC000"/>
              </a:solidFill>
              <a:effectLst>
                <a:outerShdw blurRad="38100" dist="38100" dir="2700000" algn="tl">
                  <a:srgbClr val="000000">
                    <a:alpha val="43137"/>
                  </a:srgbClr>
                </a:outerShdw>
              </a:effectLst>
              <a:latin typeface="Book Antiqua"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3600" b="1" i="1" dirty="0" smtClean="0">
                <a:solidFill>
                  <a:srgbClr val="FFC000"/>
                </a:solidFill>
                <a:effectLst>
                  <a:outerShdw blurRad="38100" dist="38100" dir="2700000" algn="tl">
                    <a:srgbClr val="000000">
                      <a:alpha val="43137"/>
                    </a:srgbClr>
                  </a:outerShdw>
                </a:effectLst>
                <a:latin typeface="Book Antiqua" pitchFamily="18" charset="0"/>
              </a:rPr>
              <a:t>Sincinesia e trofismo muscolare  </a:t>
            </a:r>
            <a:r>
              <a:rPr lang="it-IT" sz="2800" b="1" i="1" dirty="0" smtClean="0">
                <a:solidFill>
                  <a:srgbClr val="FFC000"/>
                </a:solidFill>
                <a:effectLst>
                  <a:outerShdw blurRad="38100" dist="38100" dir="2700000" algn="tl">
                    <a:srgbClr val="000000">
                      <a:alpha val="43137"/>
                    </a:srgbClr>
                  </a:outerShdw>
                </a:effectLst>
                <a:latin typeface="Book Antiqua" pitchFamily="18" charset="0"/>
              </a:rPr>
              <a:t/>
            </a:r>
            <a:br>
              <a:rPr lang="it-IT" sz="2800" b="1" i="1" dirty="0" smtClean="0">
                <a:solidFill>
                  <a:srgbClr val="FFC000"/>
                </a:solidFill>
                <a:effectLst>
                  <a:outerShdw blurRad="38100" dist="38100" dir="2700000" algn="tl">
                    <a:srgbClr val="000000">
                      <a:alpha val="43137"/>
                    </a:srgbClr>
                  </a:outerShdw>
                </a:effectLst>
                <a:latin typeface="Book Antiqua" pitchFamily="18" charset="0"/>
              </a:rPr>
            </a:br>
            <a:r>
              <a:rPr lang="it-IT" sz="2800" b="1" dirty="0" smtClean="0">
                <a:solidFill>
                  <a:srgbClr val="FFC000"/>
                </a:solidFill>
                <a:latin typeface="Book Antiqua" pitchFamily="18" charset="0"/>
              </a:rPr>
              <a:t/>
            </a:r>
            <a:br>
              <a:rPr lang="it-IT" sz="2800" b="1" dirty="0" smtClean="0">
                <a:solidFill>
                  <a:srgbClr val="FFC000"/>
                </a:solidFill>
                <a:latin typeface="Book Antiqua" pitchFamily="18" charset="0"/>
              </a:rPr>
            </a:br>
            <a:endParaRPr lang="it-IT" sz="2800" b="1" dirty="0">
              <a:solidFill>
                <a:srgbClr val="FFC000"/>
              </a:solidFill>
              <a:latin typeface="Book Antiqua" pitchFamily="18" charset="0"/>
            </a:endParaRPr>
          </a:p>
        </p:txBody>
      </p:sp>
      <p:sp>
        <p:nvSpPr>
          <p:cNvPr id="3" name="Segnaposto contenuto 2"/>
          <p:cNvSpPr>
            <a:spLocks noGrp="1"/>
          </p:cNvSpPr>
          <p:nvPr>
            <p:ph idx="1"/>
          </p:nvPr>
        </p:nvSpPr>
        <p:spPr>
          <a:xfrm>
            <a:off x="457200" y="764704"/>
            <a:ext cx="8435280" cy="5760640"/>
          </a:xfrm>
        </p:spPr>
        <p:txBody>
          <a:bodyPr>
            <a:normAutofit/>
          </a:bodyPr>
          <a:lstStyle/>
          <a:p>
            <a:pPr>
              <a:buFont typeface="Wingdings" pitchFamily="2" charset="2"/>
              <a:buChar char="§"/>
            </a:pPr>
            <a:endParaRPr lang="it-IT" sz="2100" dirty="0" smtClean="0">
              <a:solidFill>
                <a:srgbClr val="FFC000"/>
              </a:solidFill>
              <a:latin typeface="Book Antiqua" pitchFamily="18" charset="0"/>
            </a:endParaRPr>
          </a:p>
          <a:p>
            <a:pPr>
              <a:buFont typeface="Wingdings" pitchFamily="2" charset="2"/>
              <a:buChar char="Ø"/>
            </a:pPr>
            <a:r>
              <a:rPr lang="it-IT" sz="2100" b="1" dirty="0" smtClean="0">
                <a:solidFill>
                  <a:srgbClr val="FFC000"/>
                </a:solidFill>
                <a:effectLst>
                  <a:outerShdw blurRad="38100" dist="38100" dir="2700000" algn="tl">
                    <a:srgbClr val="000000">
                      <a:alpha val="43137"/>
                    </a:srgbClr>
                  </a:outerShdw>
                </a:effectLst>
                <a:latin typeface="Book Antiqua" pitchFamily="18" charset="0"/>
              </a:rPr>
              <a:t>La paralisi flaccida  determina la progressiva atrofia del muscolo paralitico.</a:t>
            </a:r>
          </a:p>
          <a:p>
            <a:pPr>
              <a:buFont typeface="Wingdings" pitchFamily="2" charset="2"/>
              <a:buChar char="Ø"/>
            </a:pPr>
            <a:endParaRPr lang="it-IT" sz="2100" b="1" dirty="0" smtClean="0">
              <a:solidFill>
                <a:srgbClr val="FFC000"/>
              </a:solidFill>
              <a:effectLst>
                <a:outerShdw blurRad="38100" dist="38100" dir="2700000" algn="tl">
                  <a:srgbClr val="000000">
                    <a:alpha val="43137"/>
                  </a:srgbClr>
                </a:outerShdw>
              </a:effectLst>
              <a:latin typeface="Book Antiqua" pitchFamily="18" charset="0"/>
            </a:endParaRPr>
          </a:p>
          <a:p>
            <a:pPr lvl="3">
              <a:buFont typeface="Wingdings" pitchFamily="2" charset="2"/>
              <a:buChar char="Ø"/>
            </a:pPr>
            <a:endParaRPr lang="it-IT" sz="900" b="1"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2100" b="1" dirty="0" smtClean="0">
                <a:solidFill>
                  <a:srgbClr val="FFC000"/>
                </a:solidFill>
                <a:effectLst>
                  <a:outerShdw blurRad="38100" dist="38100" dir="2700000" algn="tl">
                    <a:srgbClr val="000000">
                      <a:alpha val="43137"/>
                    </a:srgbClr>
                  </a:outerShdw>
                </a:effectLst>
                <a:latin typeface="Book Antiqua" pitchFamily="18" charset="0"/>
              </a:rPr>
              <a:t>A livello laringeo si verifica quanto accade in qualsiasi altro distretto muscolare denervato . </a:t>
            </a:r>
          </a:p>
          <a:p>
            <a:pPr>
              <a:buFont typeface="Wingdings" pitchFamily="2" charset="2"/>
              <a:buChar char="Ø"/>
            </a:pPr>
            <a:endParaRPr lang="it-IT" sz="2100" b="1"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2100" b="1" dirty="0" smtClean="0">
                <a:solidFill>
                  <a:srgbClr val="FFC000"/>
                </a:solidFill>
                <a:effectLst>
                  <a:outerShdw blurRad="38100" dist="38100" dir="2700000" algn="tl">
                    <a:srgbClr val="000000">
                      <a:alpha val="43137"/>
                    </a:srgbClr>
                  </a:outerShdw>
                </a:effectLst>
                <a:latin typeface="Book Antiqua" pitchFamily="18" charset="0"/>
              </a:rPr>
              <a:t>La reinnervazione spontanea previene l’ atrofia muscolare.</a:t>
            </a:r>
          </a:p>
          <a:p>
            <a:pPr lvl="3">
              <a:buNone/>
            </a:pPr>
            <a:r>
              <a:rPr lang="it-IT" sz="900" b="1" dirty="0" smtClean="0">
                <a:solidFill>
                  <a:srgbClr val="FFC000"/>
                </a:solidFill>
                <a:effectLst>
                  <a:outerShdw blurRad="38100" dist="38100" dir="2700000" algn="tl">
                    <a:srgbClr val="000000">
                      <a:alpha val="43137"/>
                    </a:srgbClr>
                  </a:outerShdw>
                </a:effectLst>
                <a:latin typeface="Book Antiqua" pitchFamily="18" charset="0"/>
              </a:rPr>
              <a:t>   </a:t>
            </a:r>
          </a:p>
          <a:p>
            <a:pPr>
              <a:buNone/>
            </a:pPr>
            <a:r>
              <a:rPr lang="it-IT" sz="2100" b="1" dirty="0" smtClean="0">
                <a:solidFill>
                  <a:srgbClr val="FFC000"/>
                </a:solidFill>
                <a:effectLst>
                  <a:outerShdw blurRad="38100" dist="38100" dir="2700000" algn="tl">
                    <a:srgbClr val="000000">
                      <a:alpha val="43137"/>
                    </a:srgbClr>
                  </a:outerShdw>
                </a:effectLst>
                <a:latin typeface="Book Antiqua" pitchFamily="18" charset="0"/>
              </a:rPr>
              <a:t> Shindo e colleghi (1992) dimostrarono quanto detto, dopo lesione del laringeo inferiore , in un modello canino .</a:t>
            </a:r>
          </a:p>
          <a:p>
            <a:pPr>
              <a:buNone/>
            </a:pPr>
            <a:endParaRPr lang="it-IT" sz="21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Book Antiqua" pitchFamily="18" charset="0"/>
              <a:buChar char="–"/>
            </a:pPr>
            <a:r>
              <a:rPr lang="it-IT" sz="2100" dirty="0" smtClean="0">
                <a:solidFill>
                  <a:srgbClr val="FFC000"/>
                </a:solidFill>
                <a:effectLst>
                  <a:outerShdw blurRad="38100" dist="38100" dir="2700000" algn="tl">
                    <a:srgbClr val="000000">
                      <a:alpha val="43137"/>
                    </a:srgbClr>
                  </a:outerShdw>
                </a:effectLst>
                <a:latin typeface="Book Antiqua" pitchFamily="18" charset="0"/>
              </a:rPr>
              <a:t>Dopo 3 mesi   </a:t>
            </a:r>
            <a:r>
              <a:rPr lang="it-IT" sz="2100" dirty="0" smtClean="0">
                <a:solidFill>
                  <a:srgbClr val="FFC000"/>
                </a:solidFill>
                <a:effectLst>
                  <a:outerShdw blurRad="38100" dist="38100" dir="2700000" algn="tl">
                    <a:srgbClr val="000000">
                      <a:alpha val="43137"/>
                    </a:srgbClr>
                  </a:outerShdw>
                </a:effectLst>
                <a:latin typeface="Book Antiqua" pitchFamily="18" charset="0"/>
                <a:sym typeface="Wingdings" pitchFamily="2" charset="2"/>
              </a:rPr>
              <a:t> atrofia del TA  e CAP</a:t>
            </a:r>
          </a:p>
          <a:p>
            <a:pPr>
              <a:buFont typeface="Book Antiqua" pitchFamily="18" charset="0"/>
              <a:buChar char="–"/>
            </a:pPr>
            <a:r>
              <a:rPr lang="it-IT" sz="2100" dirty="0" smtClean="0">
                <a:solidFill>
                  <a:srgbClr val="FFC000"/>
                </a:solidFill>
                <a:effectLst>
                  <a:outerShdw blurRad="38100" dist="38100" dir="2700000" algn="tl">
                    <a:srgbClr val="000000">
                      <a:alpha val="43137"/>
                    </a:srgbClr>
                  </a:outerShdw>
                </a:effectLst>
                <a:latin typeface="Book Antiqua" pitchFamily="18" charset="0"/>
                <a:sym typeface="Wingdings" pitchFamily="2" charset="2"/>
              </a:rPr>
              <a:t>Dopo 6 mesi     incremento diametro fibre muscolari</a:t>
            </a:r>
          </a:p>
          <a:p>
            <a:pPr>
              <a:buFont typeface="Book Antiqua" pitchFamily="18" charset="0"/>
              <a:buChar char="–"/>
            </a:pPr>
            <a:r>
              <a:rPr lang="it-IT" sz="2100" dirty="0" smtClean="0">
                <a:solidFill>
                  <a:srgbClr val="FFC000"/>
                </a:solidFill>
                <a:effectLst>
                  <a:outerShdw blurRad="38100" dist="38100" dir="2700000" algn="tl">
                    <a:srgbClr val="000000">
                      <a:alpha val="43137"/>
                    </a:srgbClr>
                  </a:outerShdw>
                </a:effectLst>
                <a:latin typeface="Book Antiqua" pitchFamily="18" charset="0"/>
                <a:sym typeface="Wingdings" pitchFamily="2" charset="2"/>
              </a:rPr>
              <a:t>Dopo 9 mesi     diametro fibre muscolari simile al normale                                                      </a:t>
            </a:r>
            <a:endParaRPr lang="it-IT" sz="2100" dirty="0" smtClean="0">
              <a:solidFill>
                <a:srgbClr val="FFC000"/>
              </a:solidFill>
              <a:effectLst>
                <a:outerShdw blurRad="38100" dist="38100" dir="2700000" algn="tl">
                  <a:srgbClr val="000000">
                    <a:alpha val="43137"/>
                  </a:srgbClr>
                </a:outerShdw>
              </a:effectLst>
              <a:latin typeface="Book Antiqua" pitchFamily="18" charset="0"/>
            </a:endParaRPr>
          </a:p>
          <a:p>
            <a:pPr>
              <a:buNone/>
            </a:pPr>
            <a:endParaRPr lang="it-IT" sz="2100" dirty="0">
              <a:solidFill>
                <a:srgbClr val="FFC000"/>
              </a:solidFill>
              <a:latin typeface="Book Antiqua"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60648"/>
            <a:ext cx="7772400" cy="720080"/>
          </a:xfrm>
        </p:spPr>
        <p:txBody>
          <a:bodyPr>
            <a:normAutofit fontScale="90000"/>
          </a:bodyPr>
          <a:lstStyle/>
          <a:p>
            <a:r>
              <a:rPr lang="it-IT" sz="3200" b="1" i="1" dirty="0" smtClean="0">
                <a:solidFill>
                  <a:srgbClr val="FFC000"/>
                </a:solidFill>
                <a:effectLst>
                  <a:outerShdw blurRad="38100" dist="38100" dir="2700000" algn="tl">
                    <a:srgbClr val="000000">
                      <a:alpha val="43137"/>
                    </a:srgbClr>
                  </a:outerShdw>
                </a:effectLst>
                <a:latin typeface="Book Antiqua" pitchFamily="18" charset="0"/>
              </a:rPr>
              <a:t/>
            </a:r>
            <a:br>
              <a:rPr lang="it-IT" sz="3200" b="1" i="1" dirty="0" smtClean="0">
                <a:solidFill>
                  <a:srgbClr val="FFC000"/>
                </a:solidFill>
                <a:effectLst>
                  <a:outerShdw blurRad="38100" dist="38100" dir="2700000" algn="tl">
                    <a:srgbClr val="000000">
                      <a:alpha val="43137"/>
                    </a:srgbClr>
                  </a:outerShdw>
                </a:effectLst>
                <a:latin typeface="Book Antiqua" pitchFamily="18" charset="0"/>
              </a:rPr>
            </a:br>
            <a:r>
              <a:rPr lang="it-IT" sz="3200" b="1" i="1" dirty="0" smtClean="0">
                <a:solidFill>
                  <a:srgbClr val="FFC000"/>
                </a:solidFill>
                <a:effectLst>
                  <a:outerShdw blurRad="38100" dist="38100" dir="2700000" algn="tl">
                    <a:srgbClr val="000000">
                      <a:alpha val="43137"/>
                    </a:srgbClr>
                  </a:outerShdw>
                </a:effectLst>
                <a:latin typeface="Book Antiqua" pitchFamily="18" charset="0"/>
              </a:rPr>
              <a:t>Sincinesia e trofismo muscolare </a:t>
            </a:r>
            <a:endParaRPr lang="it-IT" sz="32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ottotitolo 2"/>
          <p:cNvSpPr>
            <a:spLocks noGrp="1"/>
          </p:cNvSpPr>
          <p:nvPr>
            <p:ph type="subTitle" idx="1"/>
          </p:nvPr>
        </p:nvSpPr>
        <p:spPr>
          <a:xfrm>
            <a:off x="899592" y="1628800"/>
            <a:ext cx="7272808" cy="4010000"/>
          </a:xfrm>
        </p:spPr>
        <p:txBody>
          <a:bodyPr>
            <a:noAutofit/>
          </a:bodyPr>
          <a:lstStyle/>
          <a:p>
            <a:pPr lvl="4"/>
            <a:endParaRPr lang="it-IT" sz="1600" b="1" i="1" dirty="0" smtClean="0">
              <a:solidFill>
                <a:srgbClr val="FFC000"/>
              </a:solidFill>
              <a:effectLst>
                <a:outerShdw blurRad="38100" dist="38100" dir="2700000" algn="tl">
                  <a:srgbClr val="000000">
                    <a:alpha val="43137"/>
                  </a:srgbClr>
                </a:outerShdw>
              </a:effectLst>
              <a:latin typeface="Book Antiqua" pitchFamily="18" charset="0"/>
            </a:endParaRPr>
          </a:p>
          <a:p>
            <a:r>
              <a:rPr lang="it-IT" sz="2800" b="1" i="1" dirty="0" smtClean="0">
                <a:solidFill>
                  <a:srgbClr val="FFC000"/>
                </a:solidFill>
                <a:effectLst>
                  <a:outerShdw blurRad="38100" dist="38100" dir="2700000" algn="tl">
                    <a:srgbClr val="000000">
                      <a:alpha val="43137"/>
                    </a:srgbClr>
                  </a:outerShdw>
                </a:effectLst>
                <a:latin typeface="Book Antiqua" pitchFamily="18" charset="0"/>
              </a:rPr>
              <a:t> La reinnervazione  dopo resezione  del nervo laringeo ricorrente  previene  </a:t>
            </a:r>
          </a:p>
          <a:p>
            <a:r>
              <a:rPr lang="it-IT" sz="2800" b="1" i="1" dirty="0" smtClean="0">
                <a:solidFill>
                  <a:srgbClr val="FFC000"/>
                </a:solidFill>
                <a:effectLst>
                  <a:outerShdw blurRad="38100" dist="38100" dir="2700000" algn="tl">
                    <a:srgbClr val="000000">
                      <a:alpha val="43137"/>
                    </a:srgbClr>
                  </a:outerShdw>
                </a:effectLst>
                <a:latin typeface="Book Antiqua" pitchFamily="18" charset="0"/>
              </a:rPr>
              <a:t>l’ atrofia muscolare, </a:t>
            </a:r>
          </a:p>
          <a:p>
            <a:r>
              <a:rPr lang="it-IT" sz="2800" b="1" i="1" dirty="0" smtClean="0">
                <a:solidFill>
                  <a:srgbClr val="FFC000"/>
                </a:solidFill>
                <a:effectLst>
                  <a:outerShdw blurRad="38100" dist="38100" dir="2700000" algn="tl">
                    <a:srgbClr val="000000">
                      <a:alpha val="43137"/>
                    </a:srgbClr>
                  </a:outerShdw>
                </a:effectLst>
                <a:latin typeface="Book Antiqua" pitchFamily="18" charset="0"/>
              </a:rPr>
              <a:t>ma non ripristina il corretto movimento    della corda vocale a causa della</a:t>
            </a:r>
          </a:p>
          <a:p>
            <a:r>
              <a:rPr lang="it-IT" sz="2800" b="1" i="1" dirty="0" smtClean="0">
                <a:solidFill>
                  <a:srgbClr val="FFC000"/>
                </a:solidFill>
                <a:effectLst>
                  <a:outerShdw blurRad="38100" dist="38100" dir="2700000" algn="tl">
                    <a:srgbClr val="000000">
                      <a:alpha val="43137"/>
                    </a:srgbClr>
                  </a:outerShdw>
                </a:effectLst>
                <a:latin typeface="Book Antiqua" pitchFamily="18" charset="0"/>
              </a:rPr>
              <a:t> sincinesia.</a:t>
            </a:r>
            <a:endParaRPr lang="it-IT" sz="2800" b="1" i="1" dirty="0">
              <a:solidFill>
                <a:srgbClr val="FFC000"/>
              </a:solidFill>
              <a:effectLst>
                <a:outerShdw blurRad="38100" dist="38100" dir="2700000" algn="tl">
                  <a:srgbClr val="000000">
                    <a:alpha val="43137"/>
                  </a:srgbClr>
                </a:outerShdw>
              </a:effectLst>
              <a:latin typeface="Book Antiqua"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normAutofit fontScale="90000"/>
          </a:bodyPr>
          <a:lstStyle/>
          <a:p>
            <a:r>
              <a:rPr lang="it-IT" sz="2800" b="1" dirty="0" smtClean="0">
                <a:solidFill>
                  <a:srgbClr val="FFCC00"/>
                </a:solidFill>
                <a:effectLst>
                  <a:outerShdw blurRad="38100" dist="38100" dir="2700000" algn="tl">
                    <a:srgbClr val="000000">
                      <a:alpha val="43137"/>
                    </a:srgbClr>
                  </a:outerShdw>
                </a:effectLst>
                <a:latin typeface="Book Antiqua" pitchFamily="18" charset="0"/>
              </a:rPr>
              <a:t/>
            </a:r>
            <a:br>
              <a:rPr lang="it-IT" sz="2800" b="1" dirty="0" smtClean="0">
                <a:solidFill>
                  <a:srgbClr val="FFCC00"/>
                </a:solidFill>
                <a:effectLst>
                  <a:outerShdw blurRad="38100" dist="38100" dir="2700000" algn="tl">
                    <a:srgbClr val="000000">
                      <a:alpha val="43137"/>
                    </a:srgbClr>
                  </a:outerShdw>
                </a:effectLst>
                <a:latin typeface="Book Antiqua" pitchFamily="18" charset="0"/>
              </a:rPr>
            </a:br>
            <a:r>
              <a:rPr lang="it-IT" sz="3100" b="1" i="1" dirty="0" smtClean="0">
                <a:solidFill>
                  <a:srgbClr val="FFCC00"/>
                </a:solidFill>
                <a:effectLst>
                  <a:outerShdw blurRad="38100" dist="38100" dir="2700000" algn="tl">
                    <a:srgbClr val="000000">
                      <a:alpha val="43137"/>
                    </a:srgbClr>
                  </a:outerShdw>
                </a:effectLst>
                <a:latin typeface="Book Antiqua" pitchFamily="18" charset="0"/>
              </a:rPr>
              <a:t>Posizione delle corde vocali dopo paralisi  ricorrenziale </a:t>
            </a:r>
            <a:endParaRPr lang="it-IT" sz="3100" b="1" i="1" dirty="0">
              <a:solidFill>
                <a:srgbClr val="FFCC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323528" y="1196752"/>
            <a:ext cx="8496944" cy="5184576"/>
          </a:xfrm>
        </p:spPr>
        <p:txBody>
          <a:bodyPr>
            <a:noAutofit/>
          </a:bodyPr>
          <a:lstStyle/>
          <a:p>
            <a:pPr>
              <a:buNone/>
            </a:pPr>
            <a:endParaRPr lang="it-IT" sz="2000" i="1" dirty="0" smtClean="0">
              <a:solidFill>
                <a:srgbClr val="FFC000"/>
              </a:solidFill>
              <a:effectLst>
                <a:outerShdw blurRad="38100" dist="38100" dir="2700000" algn="tl">
                  <a:srgbClr val="000000">
                    <a:alpha val="43137"/>
                  </a:srgbClr>
                </a:outerShdw>
              </a:effectLst>
              <a:latin typeface="Book Antiqua" pitchFamily="18" charset="0"/>
            </a:endParaRPr>
          </a:p>
          <a:p>
            <a:pPr lvl="2">
              <a:buFont typeface="Wingdings" pitchFamily="2" charset="2"/>
              <a:buChar char="§"/>
            </a:pPr>
            <a:endParaRPr lang="it-IT" sz="1200" i="1" u="sng" dirty="0" smtClean="0">
              <a:solidFill>
                <a:srgbClr val="FFC000"/>
              </a:solidFill>
              <a:latin typeface="Book Antiqua" pitchFamily="18" charset="0"/>
            </a:endParaRPr>
          </a:p>
          <a:p>
            <a:pPr lvl="2">
              <a:buFont typeface="Wingdings" pitchFamily="2" charset="2"/>
              <a:buChar char="§"/>
            </a:pPr>
            <a:endParaRPr lang="it-IT" sz="1200" i="1" u="sng" dirty="0" smtClean="0">
              <a:solidFill>
                <a:srgbClr val="FFC000"/>
              </a:solidFill>
              <a:latin typeface="Book Antiqua" pitchFamily="18" charset="0"/>
            </a:endParaRPr>
          </a:p>
          <a:p>
            <a:pPr>
              <a:buFont typeface="Wingdings" pitchFamily="2" charset="2"/>
              <a:buChar char="§"/>
            </a:pPr>
            <a:r>
              <a:rPr lang="it-IT" sz="2200" b="1" i="1" u="sng" dirty="0" smtClean="0">
                <a:solidFill>
                  <a:srgbClr val="FFC000"/>
                </a:solidFill>
                <a:effectLst>
                  <a:outerShdw blurRad="38100" dist="38100" dir="2700000" algn="tl">
                    <a:srgbClr val="000000">
                      <a:alpha val="43137"/>
                    </a:srgbClr>
                  </a:outerShdw>
                </a:effectLst>
                <a:latin typeface="Book Antiqua" pitchFamily="18" charset="0"/>
              </a:rPr>
              <a:t>Teoria di Semon - Rosenbach(800):</a:t>
            </a:r>
            <a:r>
              <a:rPr lang="it-IT" sz="2200" b="1" i="1" dirty="0" smtClean="0">
                <a:solidFill>
                  <a:srgbClr val="FFC000"/>
                </a:solidFill>
                <a:effectLst>
                  <a:outerShdw blurRad="38100" dist="38100" dir="2700000" algn="tl">
                    <a:srgbClr val="000000">
                      <a:alpha val="43137"/>
                    </a:srgbClr>
                  </a:outerShdw>
                </a:effectLst>
                <a:latin typeface="Book Antiqua" pitchFamily="18" charset="0"/>
              </a:rPr>
              <a:t>  </a:t>
            </a:r>
            <a:r>
              <a:rPr lang="it-IT" sz="2200" dirty="0" smtClean="0">
                <a:solidFill>
                  <a:srgbClr val="FFC000"/>
                </a:solidFill>
                <a:effectLst>
                  <a:outerShdw blurRad="38100" dist="38100" dir="2700000" algn="tl">
                    <a:srgbClr val="000000">
                      <a:alpha val="43137"/>
                    </a:srgbClr>
                  </a:outerShdw>
                </a:effectLst>
                <a:latin typeface="Book Antiqua" pitchFamily="18" charset="0"/>
              </a:rPr>
              <a:t>la paralisi del muscolo CTP  è la prima fase di un processo degenerativo ricorrenziale destinato a completarsi con la paralisi degli adduttori.</a:t>
            </a:r>
          </a:p>
          <a:p>
            <a:pPr>
              <a:buNone/>
            </a:pPr>
            <a:endParaRPr lang="it-IT" sz="2200" dirty="0" smtClean="0">
              <a:solidFill>
                <a:srgbClr val="FFC000"/>
              </a:solidFill>
              <a:latin typeface="Book Antiqua" pitchFamily="18" charset="0"/>
            </a:endParaRPr>
          </a:p>
          <a:p>
            <a:pPr>
              <a:buFont typeface="Wingdings" pitchFamily="2" charset="2"/>
              <a:buChar char="§"/>
            </a:pPr>
            <a:endParaRPr lang="it-IT" sz="2000" i="1" u="sng" dirty="0" smtClean="0">
              <a:solidFill>
                <a:srgbClr val="FFC000"/>
              </a:solidFill>
              <a:latin typeface="Book Antiqua" pitchFamily="18" charset="0"/>
            </a:endParaRPr>
          </a:p>
          <a:p>
            <a:pPr>
              <a:buFont typeface="Wingdings" pitchFamily="2" charset="2"/>
              <a:buChar char="§"/>
            </a:pPr>
            <a:r>
              <a:rPr lang="it-IT" sz="2200" b="1" i="1" u="sng" dirty="0" smtClean="0">
                <a:solidFill>
                  <a:srgbClr val="FFC000"/>
                </a:solidFill>
                <a:effectLst>
                  <a:outerShdw blurRad="38100" dist="38100" dir="2700000" algn="tl">
                    <a:srgbClr val="000000">
                      <a:alpha val="43137"/>
                    </a:srgbClr>
                  </a:outerShdw>
                </a:effectLst>
                <a:latin typeface="Book Antiqua" pitchFamily="18" charset="0"/>
              </a:rPr>
              <a:t>Teoria di Wagner (1890)</a:t>
            </a:r>
            <a:r>
              <a:rPr lang="it-IT" sz="2200" i="1" u="sng" dirty="0" smtClean="0">
                <a:solidFill>
                  <a:srgbClr val="FFC000"/>
                </a:solidFill>
                <a:effectLst>
                  <a:outerShdw blurRad="38100" dist="38100" dir="2700000" algn="tl">
                    <a:srgbClr val="000000">
                      <a:alpha val="43137"/>
                    </a:srgbClr>
                  </a:outerShdw>
                </a:effectLst>
                <a:latin typeface="Book Antiqua" pitchFamily="18" charset="0"/>
              </a:rPr>
              <a:t>: </a:t>
            </a:r>
            <a:r>
              <a:rPr lang="it-IT" sz="2200" dirty="0" smtClean="0">
                <a:solidFill>
                  <a:srgbClr val="FFC000"/>
                </a:solidFill>
                <a:effectLst>
                  <a:outerShdw blurRad="38100" dist="38100" dir="2700000" algn="tl">
                    <a:srgbClr val="000000">
                      <a:alpha val="43137"/>
                    </a:srgbClr>
                  </a:outerShdw>
                </a:effectLst>
                <a:latin typeface="Book Antiqua" pitchFamily="18" charset="0"/>
              </a:rPr>
              <a:t>ripresa da Grossman (1897); la posizione “intermedia “ è dovuta alla paralisi associata dei nervi laringeo superiore ed inferiore , mentre quella “paramediana” è la conseguenza dell’ attività del muscolo CT , conservata in caso di paralisi ricorrenziale isolata.</a:t>
            </a:r>
          </a:p>
          <a:p>
            <a:pPr>
              <a:buNone/>
            </a:pPr>
            <a:endParaRPr lang="it-IT" sz="2000" dirty="0" smtClean="0">
              <a:solidFill>
                <a:srgbClr val="FFC000"/>
              </a:solidFill>
              <a:latin typeface="Book Antiqua"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2400" b="1" i="1" dirty="0" smtClean="0">
                <a:solidFill>
                  <a:srgbClr val="FFCC00"/>
                </a:solidFill>
                <a:effectLst>
                  <a:outerShdw blurRad="38100" dist="38100" dir="2700000" algn="tl">
                    <a:srgbClr val="000000">
                      <a:alpha val="43137"/>
                    </a:srgbClr>
                  </a:outerShdw>
                </a:effectLst>
                <a:latin typeface="Book Antiqua" pitchFamily="18" charset="0"/>
              </a:rPr>
              <a:t/>
            </a:r>
            <a:br>
              <a:rPr lang="it-IT" sz="2400" b="1" i="1" dirty="0" smtClean="0">
                <a:solidFill>
                  <a:srgbClr val="FFCC00"/>
                </a:solidFill>
                <a:effectLst>
                  <a:outerShdw blurRad="38100" dist="38100" dir="2700000" algn="tl">
                    <a:srgbClr val="000000">
                      <a:alpha val="43137"/>
                    </a:srgbClr>
                  </a:outerShdw>
                </a:effectLst>
                <a:latin typeface="Book Antiqua" pitchFamily="18" charset="0"/>
              </a:rPr>
            </a:br>
            <a:r>
              <a:rPr lang="it-IT" sz="3100" b="1" i="1" dirty="0" smtClean="0">
                <a:solidFill>
                  <a:srgbClr val="FFCC00"/>
                </a:solidFill>
                <a:effectLst>
                  <a:outerShdw blurRad="38100" dist="38100" dir="2700000" algn="tl">
                    <a:srgbClr val="000000">
                      <a:alpha val="43137"/>
                    </a:srgbClr>
                  </a:outerShdw>
                </a:effectLst>
                <a:latin typeface="Book Antiqua" pitchFamily="18" charset="0"/>
              </a:rPr>
              <a:t>Posizione delle corde vocali dopo paralisi ricorrenziale </a:t>
            </a:r>
            <a:endParaRPr lang="it-IT" sz="3100" b="1" i="1" dirty="0">
              <a:solidFill>
                <a:srgbClr val="FFCC00"/>
              </a:solidFill>
              <a:effectLst>
                <a:outerShdw blurRad="38100" dist="38100" dir="2700000" algn="tl">
                  <a:srgbClr val="000000">
                    <a:alpha val="43137"/>
                  </a:srgbClr>
                </a:outerShdw>
              </a:effectLst>
            </a:endParaRPr>
          </a:p>
        </p:txBody>
      </p:sp>
      <p:sp>
        <p:nvSpPr>
          <p:cNvPr id="3" name="Segnaposto contenuto 2"/>
          <p:cNvSpPr>
            <a:spLocks noGrp="1"/>
          </p:cNvSpPr>
          <p:nvPr>
            <p:ph idx="1"/>
          </p:nvPr>
        </p:nvSpPr>
        <p:spPr/>
        <p:txBody>
          <a:bodyPr>
            <a:normAutofit fontScale="92500" lnSpcReduction="10000"/>
          </a:bodyPr>
          <a:lstStyle/>
          <a:p>
            <a:pPr>
              <a:buNone/>
            </a:pPr>
            <a:endParaRPr lang="it-IT" sz="2000" u="sng" dirty="0" smtClean="0">
              <a:solidFill>
                <a:srgbClr val="FFC000"/>
              </a:solidFill>
              <a:effectLst>
                <a:outerShdw blurRad="38100" dist="38100" dir="2700000" algn="tl">
                  <a:srgbClr val="000000">
                    <a:alpha val="43137"/>
                  </a:srgbClr>
                </a:outerShdw>
              </a:effectLst>
              <a:latin typeface="Book Antiqua" pitchFamily="18" charset="0"/>
            </a:endParaRPr>
          </a:p>
          <a:p>
            <a:pPr>
              <a:buNone/>
            </a:pPr>
            <a:endParaRPr lang="it-IT" sz="2000" u="sng"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
            </a:pPr>
            <a:r>
              <a:rPr lang="it-IT" sz="2200" b="1" u="sng" dirty="0" smtClean="0">
                <a:solidFill>
                  <a:srgbClr val="FFC000"/>
                </a:solidFill>
                <a:effectLst>
                  <a:outerShdw blurRad="38100" dist="38100" dir="2700000" algn="tl">
                    <a:srgbClr val="000000">
                      <a:alpha val="43137"/>
                    </a:srgbClr>
                  </a:outerShdw>
                </a:effectLst>
                <a:latin typeface="Book Antiqua" pitchFamily="18" charset="0"/>
              </a:rPr>
              <a:t>Teoria di Linstead (1994): </a:t>
            </a:r>
            <a:r>
              <a:rPr lang="it-IT" sz="2200" dirty="0" smtClean="0">
                <a:solidFill>
                  <a:srgbClr val="FFC000"/>
                </a:solidFill>
                <a:effectLst>
                  <a:outerShdw blurRad="38100" dist="38100" dir="2700000" algn="tl">
                    <a:srgbClr val="000000">
                      <a:alpha val="43137"/>
                    </a:srgbClr>
                  </a:outerShdw>
                </a:effectLst>
                <a:latin typeface="Book Antiqua" pitchFamily="18" charset="0"/>
              </a:rPr>
              <a:t>la posizione della CVV paretica è determinata da “reinnervazioni non funzionali”e dallo stato di atrofia della muscolatura laringea intrinseca .</a:t>
            </a:r>
          </a:p>
          <a:p>
            <a:pPr>
              <a:buNone/>
            </a:pPr>
            <a:endParaRPr lang="it-IT" sz="2000" u="sng" dirty="0" smtClean="0">
              <a:solidFill>
                <a:srgbClr val="FFC000"/>
              </a:solidFill>
              <a:effectLst>
                <a:outerShdw blurRad="38100" dist="38100" dir="2700000" algn="tl">
                  <a:srgbClr val="000000">
                    <a:alpha val="43137"/>
                  </a:srgbClr>
                </a:outerShdw>
              </a:effectLst>
              <a:latin typeface="Book Antiqua" pitchFamily="18" charset="0"/>
            </a:endParaRPr>
          </a:p>
          <a:p>
            <a:pPr lvl="1">
              <a:buNone/>
            </a:pPr>
            <a:endParaRPr lang="it-IT" sz="1600" u="sng" dirty="0" smtClean="0">
              <a:solidFill>
                <a:srgbClr val="FFC000"/>
              </a:solidFill>
              <a:effectLst>
                <a:outerShdw blurRad="38100" dist="38100" dir="2700000" algn="tl">
                  <a:srgbClr val="000000">
                    <a:alpha val="43137"/>
                  </a:srgbClr>
                </a:outerShdw>
              </a:effectLst>
              <a:latin typeface="Book Antiqua" pitchFamily="18" charset="0"/>
            </a:endParaRPr>
          </a:p>
          <a:p>
            <a:pPr lvl="1">
              <a:buNone/>
            </a:pPr>
            <a:endParaRPr lang="it-IT" sz="1600" u="sng"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
            </a:pPr>
            <a:r>
              <a:rPr lang="it-IT" sz="2200" b="1" u="sng" dirty="0" smtClean="0">
                <a:solidFill>
                  <a:srgbClr val="FFC000"/>
                </a:solidFill>
                <a:effectLst>
                  <a:outerShdw blurRad="38100" dist="38100" dir="2700000" algn="tl">
                    <a:srgbClr val="000000">
                      <a:alpha val="43137"/>
                    </a:srgbClr>
                  </a:outerShdw>
                </a:effectLst>
                <a:latin typeface="Book Antiqua" pitchFamily="18" charset="0"/>
              </a:rPr>
              <a:t>Teoria di Koufman(1995):  </a:t>
            </a:r>
            <a:r>
              <a:rPr lang="it-IT" sz="2200" b="1" dirty="0" smtClean="0">
                <a:solidFill>
                  <a:srgbClr val="FFC000"/>
                </a:solidFill>
                <a:effectLst>
                  <a:outerShdw blurRad="38100" dist="38100" dir="2700000" algn="tl">
                    <a:srgbClr val="000000">
                      <a:alpha val="43137"/>
                    </a:srgbClr>
                  </a:outerShdw>
                </a:effectLst>
                <a:latin typeface="Book Antiqua" pitchFamily="18" charset="0"/>
              </a:rPr>
              <a:t>tanto </a:t>
            </a:r>
            <a:r>
              <a:rPr lang="it-IT" sz="2200" dirty="0" smtClean="0">
                <a:solidFill>
                  <a:srgbClr val="FFC000"/>
                </a:solidFill>
                <a:effectLst>
                  <a:outerShdw blurRad="38100" dist="38100" dir="2700000" algn="tl">
                    <a:srgbClr val="000000">
                      <a:alpha val="43137"/>
                    </a:srgbClr>
                  </a:outerShdw>
                </a:effectLst>
                <a:latin typeface="Book Antiqua" pitchFamily="18" charset="0"/>
              </a:rPr>
              <a:t> l’ integrità del CT quanto il grado di recruitment del muscolo TA  non influenzano la posizione della CVV paretica  .La casualità della reinnervazione è probabilmente responsabile della posizione assunta dalla CVV.</a:t>
            </a:r>
          </a:p>
          <a:p>
            <a:pPr lvl="3">
              <a:buNone/>
            </a:pPr>
            <a:endParaRPr lang="it-IT" dirty="0" smtClean="0">
              <a:effectLst>
                <a:outerShdw blurRad="38100" dist="38100" dir="2700000" algn="tl">
                  <a:srgbClr val="000000">
                    <a:alpha val="43137"/>
                  </a:srgbClr>
                </a:outerShdw>
              </a:effectLst>
              <a:latin typeface="Book Antiqua" pitchFamily="18" charset="0"/>
            </a:endParaRPr>
          </a:p>
          <a:p>
            <a:pPr algn="just">
              <a:buNone/>
            </a:pPr>
            <a:r>
              <a:rPr lang="it-IT" sz="1800" i="1" dirty="0" smtClean="0">
                <a:solidFill>
                  <a:srgbClr val="FFC000"/>
                </a:solidFill>
                <a:effectLst>
                  <a:outerShdw blurRad="38100" dist="38100" dir="2700000" algn="tl">
                    <a:srgbClr val="000000">
                      <a:alpha val="43137"/>
                    </a:srgbClr>
                  </a:outerShdw>
                </a:effectLst>
                <a:latin typeface="Book Antiqua" pitchFamily="18" charset="0"/>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88640"/>
            <a:ext cx="8229600" cy="720080"/>
          </a:xfrm>
        </p:spPr>
        <p:txBody>
          <a:bodyPr>
            <a:normAutofit/>
          </a:bodyPr>
          <a:lstStyle/>
          <a:p>
            <a:r>
              <a:rPr lang="it-IT" sz="4000" b="1" i="1" dirty="0" smtClean="0">
                <a:solidFill>
                  <a:srgbClr val="FFC000"/>
                </a:solidFill>
                <a:effectLst>
                  <a:outerShdw blurRad="38100" dist="38100" dir="2700000" algn="tl">
                    <a:srgbClr val="000000">
                      <a:alpha val="43137"/>
                    </a:srgbClr>
                  </a:outerShdw>
                </a:effectLst>
                <a:latin typeface="Book Antiqua" pitchFamily="18" charset="0"/>
              </a:rPr>
              <a:t>Materiali e metodi </a:t>
            </a:r>
            <a:endParaRPr lang="it-IT" sz="40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323528" y="908720"/>
            <a:ext cx="8363272" cy="5616624"/>
          </a:xfrm>
        </p:spPr>
        <p:txBody>
          <a:bodyPr>
            <a:noAutofit/>
          </a:bodyPr>
          <a:lstStyle/>
          <a:p>
            <a:pPr algn="just">
              <a:buNone/>
            </a:pPr>
            <a:r>
              <a:rPr lang="it-IT" sz="2000" dirty="0" smtClean="0">
                <a:solidFill>
                  <a:srgbClr val="FFC000"/>
                </a:solidFill>
                <a:effectLst>
                  <a:outerShdw blurRad="38100" dist="38100" dir="2700000" algn="tl">
                    <a:srgbClr val="000000">
                      <a:alpha val="43137"/>
                    </a:srgbClr>
                  </a:outerShdw>
                </a:effectLst>
                <a:latin typeface="Book Antiqua" pitchFamily="18" charset="0"/>
              </a:rPr>
              <a:t>  Sono stati inclusi nello studio 12 soggetti  con paralisi laringea (con età compresa tra i 30 e i 68 anni) giunti  alla nostra osservazione presso la Clinica Otorinolaringoiatrica dell’Università di Napoli «Federico II».</a:t>
            </a:r>
          </a:p>
          <a:p>
            <a:pPr>
              <a:buNone/>
            </a:pPr>
            <a:endParaRPr lang="it-IT" sz="1900" dirty="0" smtClean="0">
              <a:solidFill>
                <a:srgbClr val="FFC000"/>
              </a:solidFill>
              <a:latin typeface="Book Antiqua" pitchFamily="18" charset="0"/>
            </a:endParaRPr>
          </a:p>
          <a:p>
            <a:pPr>
              <a:buFont typeface="Book Antiqua" pitchFamily="18" charset="0"/>
              <a:buChar char="–"/>
            </a:pPr>
            <a:r>
              <a:rPr lang="it-IT" sz="2200" b="1" dirty="0" smtClean="0">
                <a:solidFill>
                  <a:srgbClr val="FFC000"/>
                </a:solidFill>
                <a:latin typeface="Book Antiqua" pitchFamily="18" charset="0"/>
              </a:rPr>
              <a:t> 3</a:t>
            </a:r>
            <a:r>
              <a:rPr lang="it-IT" sz="1800" dirty="0" smtClean="0">
                <a:solidFill>
                  <a:srgbClr val="FFC000"/>
                </a:solidFill>
                <a:latin typeface="Book Antiqua" pitchFamily="18" charset="0"/>
              </a:rPr>
              <a:t> </a:t>
            </a:r>
            <a:r>
              <a:rPr lang="it-IT" sz="1800" dirty="0">
                <a:solidFill>
                  <a:srgbClr val="FFC000"/>
                </a:solidFill>
                <a:latin typeface="Book Antiqua" pitchFamily="18" charset="0"/>
              </a:rPr>
              <a:t>con paralisi bilaterale in adduzione </a:t>
            </a:r>
            <a:endParaRPr lang="it-IT" sz="1800" dirty="0" smtClean="0">
              <a:solidFill>
                <a:srgbClr val="FFC000"/>
              </a:solidFill>
              <a:latin typeface="Book Antiqua" pitchFamily="18" charset="0"/>
            </a:endParaRPr>
          </a:p>
          <a:p>
            <a:pPr>
              <a:buFont typeface="Book Antiqua" pitchFamily="18" charset="0"/>
              <a:buChar char="–"/>
            </a:pPr>
            <a:r>
              <a:rPr lang="it-IT" sz="1800" b="1" dirty="0" smtClean="0">
                <a:solidFill>
                  <a:srgbClr val="FFC000"/>
                </a:solidFill>
                <a:latin typeface="Book Antiqua" pitchFamily="18" charset="0"/>
              </a:rPr>
              <a:t> </a:t>
            </a:r>
            <a:r>
              <a:rPr lang="it-IT" sz="2200" b="1" dirty="0" smtClean="0">
                <a:solidFill>
                  <a:srgbClr val="FFC000"/>
                </a:solidFill>
                <a:latin typeface="Book Antiqua" pitchFamily="18" charset="0"/>
              </a:rPr>
              <a:t>3</a:t>
            </a:r>
            <a:r>
              <a:rPr lang="it-IT" sz="1800" dirty="0" smtClean="0">
                <a:solidFill>
                  <a:srgbClr val="FFC000"/>
                </a:solidFill>
                <a:latin typeface="Book Antiqua" pitchFamily="18" charset="0"/>
              </a:rPr>
              <a:t> </a:t>
            </a:r>
            <a:r>
              <a:rPr lang="it-IT" sz="1800" dirty="0">
                <a:solidFill>
                  <a:srgbClr val="FFC000"/>
                </a:solidFill>
                <a:latin typeface="Book Antiqua" pitchFamily="18" charset="0"/>
              </a:rPr>
              <a:t>con paralisi  monolaterale in posizione </a:t>
            </a:r>
            <a:r>
              <a:rPr lang="it-IT" sz="1800" dirty="0" smtClean="0">
                <a:solidFill>
                  <a:srgbClr val="FFC000"/>
                </a:solidFill>
                <a:latin typeface="Book Antiqua" pitchFamily="18" charset="0"/>
              </a:rPr>
              <a:t>abduttoria</a:t>
            </a:r>
          </a:p>
          <a:p>
            <a:pPr>
              <a:buFont typeface="Book Antiqua" pitchFamily="18" charset="0"/>
              <a:buChar char="–"/>
            </a:pPr>
            <a:r>
              <a:rPr lang="it-IT" sz="1800" b="1" dirty="0" smtClean="0">
                <a:solidFill>
                  <a:srgbClr val="FFC000"/>
                </a:solidFill>
                <a:latin typeface="Book Antiqua" pitchFamily="18" charset="0"/>
              </a:rPr>
              <a:t> </a:t>
            </a:r>
            <a:r>
              <a:rPr lang="it-IT" sz="2200" b="1" dirty="0" smtClean="0">
                <a:solidFill>
                  <a:srgbClr val="FFC000"/>
                </a:solidFill>
                <a:latin typeface="Book Antiqua" pitchFamily="18" charset="0"/>
              </a:rPr>
              <a:t>5</a:t>
            </a:r>
            <a:r>
              <a:rPr lang="it-IT" sz="1800" dirty="0" smtClean="0">
                <a:solidFill>
                  <a:srgbClr val="FFC000"/>
                </a:solidFill>
                <a:latin typeface="Book Antiqua" pitchFamily="18" charset="0"/>
              </a:rPr>
              <a:t> con </a:t>
            </a:r>
            <a:r>
              <a:rPr lang="it-IT" sz="1800" dirty="0">
                <a:solidFill>
                  <a:srgbClr val="FFC000"/>
                </a:solidFill>
                <a:latin typeface="Book Antiqua" pitchFamily="18" charset="0"/>
              </a:rPr>
              <a:t>paralisi monolaterale in posizione </a:t>
            </a:r>
            <a:r>
              <a:rPr lang="it-IT" sz="1800" dirty="0" smtClean="0">
                <a:solidFill>
                  <a:srgbClr val="FFC000"/>
                </a:solidFill>
                <a:latin typeface="Book Antiqua" pitchFamily="18" charset="0"/>
              </a:rPr>
              <a:t>paramediana</a:t>
            </a:r>
          </a:p>
          <a:p>
            <a:pPr>
              <a:buFont typeface="Book Antiqua" pitchFamily="18" charset="0"/>
              <a:buChar char="–"/>
            </a:pPr>
            <a:r>
              <a:rPr lang="it-IT" sz="2200" b="1" dirty="0" smtClean="0">
                <a:solidFill>
                  <a:srgbClr val="FFC000"/>
                </a:solidFill>
                <a:latin typeface="Book Antiqua" pitchFamily="18" charset="0"/>
              </a:rPr>
              <a:t> 1</a:t>
            </a:r>
            <a:r>
              <a:rPr lang="it-IT" sz="1800" dirty="0" smtClean="0">
                <a:solidFill>
                  <a:srgbClr val="FFC000"/>
                </a:solidFill>
                <a:latin typeface="Book Antiqua" pitchFamily="18" charset="0"/>
              </a:rPr>
              <a:t> </a:t>
            </a:r>
            <a:r>
              <a:rPr lang="it-IT" sz="1800" dirty="0">
                <a:solidFill>
                  <a:srgbClr val="FFC000"/>
                </a:solidFill>
                <a:latin typeface="Book Antiqua" pitchFamily="18" charset="0"/>
              </a:rPr>
              <a:t>con ipomobilità di una corda vocale</a:t>
            </a:r>
          </a:p>
          <a:p>
            <a:pPr lvl="1">
              <a:buNone/>
            </a:pPr>
            <a:endParaRPr lang="it-IT" sz="1600" dirty="0" smtClean="0">
              <a:solidFill>
                <a:srgbClr val="FFC000"/>
              </a:solidFill>
              <a:latin typeface="Book Antiqua" pitchFamily="18" charset="0"/>
            </a:endParaRPr>
          </a:p>
          <a:p>
            <a:pPr>
              <a:buNone/>
            </a:pPr>
            <a:r>
              <a:rPr lang="it-IT" sz="1900" dirty="0" smtClean="0">
                <a:solidFill>
                  <a:srgbClr val="FFC000"/>
                </a:solidFill>
                <a:latin typeface="Book Antiqua" pitchFamily="18" charset="0"/>
              </a:rPr>
              <a:t>Ciascun </a:t>
            </a:r>
            <a:r>
              <a:rPr lang="it-IT" sz="1900" dirty="0">
                <a:solidFill>
                  <a:srgbClr val="FFC000"/>
                </a:solidFill>
                <a:latin typeface="Book Antiqua" pitchFamily="18" charset="0"/>
              </a:rPr>
              <a:t>soggetto è stato sottoposto, </a:t>
            </a:r>
            <a:r>
              <a:rPr lang="it-IT" sz="1900" dirty="0" smtClean="0">
                <a:solidFill>
                  <a:srgbClr val="FFC000"/>
                </a:solidFill>
                <a:latin typeface="Book Antiqua" pitchFamily="18" charset="0"/>
              </a:rPr>
              <a:t>prima </a:t>
            </a:r>
            <a:r>
              <a:rPr lang="it-IT" sz="1900" dirty="0">
                <a:solidFill>
                  <a:srgbClr val="FFC000"/>
                </a:solidFill>
                <a:latin typeface="Book Antiqua" pitchFamily="18" charset="0"/>
              </a:rPr>
              <a:t>e dopo terapia logopedica</a:t>
            </a:r>
            <a:r>
              <a:rPr lang="it-IT" sz="1900" dirty="0" smtClean="0">
                <a:solidFill>
                  <a:srgbClr val="FFC000"/>
                </a:solidFill>
                <a:latin typeface="Book Antiqua" pitchFamily="18" charset="0"/>
              </a:rPr>
              <a:t>, a:</a:t>
            </a:r>
          </a:p>
          <a:p>
            <a:pPr>
              <a:buNone/>
            </a:pPr>
            <a:endParaRPr lang="it-IT" sz="1900" dirty="0" smtClean="0">
              <a:solidFill>
                <a:srgbClr val="FFC000"/>
              </a:solidFill>
              <a:latin typeface="Book Antiqua" pitchFamily="18" charset="0"/>
            </a:endParaRPr>
          </a:p>
          <a:p>
            <a:pPr>
              <a:buFont typeface="Wingdings" pitchFamily="2" charset="2"/>
              <a:buChar char="Ø"/>
            </a:pPr>
            <a:r>
              <a:rPr lang="it-IT" sz="1900" dirty="0" smtClean="0">
                <a:solidFill>
                  <a:srgbClr val="FFC000"/>
                </a:solidFill>
                <a:latin typeface="Book Antiqua" pitchFamily="18" charset="0"/>
              </a:rPr>
              <a:t>Videolaringoscopia </a:t>
            </a:r>
            <a:r>
              <a:rPr lang="it-IT" sz="1900" dirty="0">
                <a:solidFill>
                  <a:srgbClr val="FFC000"/>
                </a:solidFill>
                <a:latin typeface="Book Antiqua" pitchFamily="18" charset="0"/>
              </a:rPr>
              <a:t>con fibre ottiche </a:t>
            </a:r>
          </a:p>
          <a:p>
            <a:pPr>
              <a:buFont typeface="Wingdings" pitchFamily="2" charset="2"/>
              <a:buChar char="Ø"/>
            </a:pPr>
            <a:r>
              <a:rPr lang="it-IT" sz="1900" dirty="0" smtClean="0">
                <a:solidFill>
                  <a:srgbClr val="FFC000"/>
                </a:solidFill>
                <a:latin typeface="Book Antiqua" pitchFamily="18" charset="0"/>
              </a:rPr>
              <a:t>Spettrografia </a:t>
            </a:r>
            <a:endParaRPr lang="it-IT" sz="1900" dirty="0">
              <a:solidFill>
                <a:srgbClr val="FFC000"/>
              </a:solidFill>
              <a:latin typeface="Book Antiqua" pitchFamily="18" charset="0"/>
            </a:endParaRPr>
          </a:p>
          <a:p>
            <a:pPr>
              <a:buFont typeface="Wingdings" pitchFamily="2" charset="2"/>
              <a:buChar char="Ø"/>
            </a:pPr>
            <a:r>
              <a:rPr lang="it-IT" sz="1900" dirty="0" smtClean="0">
                <a:solidFill>
                  <a:srgbClr val="FFC000"/>
                </a:solidFill>
                <a:latin typeface="Book Antiqua" pitchFamily="18" charset="0"/>
              </a:rPr>
              <a:t>Somministrazione </a:t>
            </a:r>
            <a:r>
              <a:rPr lang="it-IT" sz="1900" dirty="0">
                <a:solidFill>
                  <a:srgbClr val="FFC000"/>
                </a:solidFill>
                <a:latin typeface="Book Antiqua" pitchFamily="18" charset="0"/>
              </a:rPr>
              <a:t>del </a:t>
            </a:r>
            <a:r>
              <a:rPr lang="it-IT" sz="1900" dirty="0" smtClean="0">
                <a:solidFill>
                  <a:srgbClr val="FFC000"/>
                </a:solidFill>
                <a:latin typeface="Book Antiqua" pitchFamily="18" charset="0"/>
              </a:rPr>
              <a:t>VHI (</a:t>
            </a:r>
            <a:r>
              <a:rPr lang="it-IT" sz="1900" dirty="0">
                <a:solidFill>
                  <a:srgbClr val="FFC000"/>
                </a:solidFill>
                <a:latin typeface="Book Antiqua" pitchFamily="18" charset="0"/>
              </a:rPr>
              <a:t>Voice Handicap Index</a:t>
            </a:r>
            <a:r>
              <a:rPr lang="it-IT" sz="2000" dirty="0">
                <a:solidFill>
                  <a:srgbClr val="FFC000"/>
                </a:solidFill>
                <a:latin typeface="Book Antiqua" pitchFamily="18" charset="0"/>
              </a:rPr>
              <a:t>)</a:t>
            </a:r>
          </a:p>
          <a:p>
            <a:pPr>
              <a:buNone/>
            </a:pPr>
            <a:r>
              <a:rPr lang="it-IT" sz="2000" b="1" dirty="0">
                <a:solidFill>
                  <a:srgbClr val="FFC000"/>
                </a:solidFill>
                <a:latin typeface="Book Antiqua" pitchFamily="18" charset="0"/>
              </a:rPr>
              <a:t> </a:t>
            </a:r>
            <a:endParaRPr lang="it-IT" sz="2000" dirty="0">
              <a:solidFill>
                <a:srgbClr val="FFC000"/>
              </a:solidFill>
              <a:latin typeface="Book Antiqua" pitchFamily="18" charset="0"/>
            </a:endParaRPr>
          </a:p>
          <a:p>
            <a:pPr>
              <a:buNone/>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buNone/>
            </a:pPr>
            <a:endParaRPr lang="it-IT" sz="2000" dirty="0">
              <a:solidFill>
                <a:srgbClr val="FFC000"/>
              </a:solidFill>
              <a:effectLst>
                <a:outerShdw blurRad="38100" dist="38100" dir="2700000" algn="tl">
                  <a:srgbClr val="000000">
                    <a:alpha val="43137"/>
                  </a:srgbClr>
                </a:outerShdw>
              </a:effectLst>
              <a:latin typeface="Book Antiqua"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88640"/>
            <a:ext cx="8229600" cy="576064"/>
          </a:xfrm>
        </p:spPr>
        <p:txBody>
          <a:bodyPr>
            <a:normAutofit fontScale="90000"/>
          </a:bodyPr>
          <a:lstStyle/>
          <a:p>
            <a:r>
              <a:rPr lang="it-IT" sz="3200" b="1" i="1" dirty="0" smtClean="0">
                <a:solidFill>
                  <a:srgbClr val="FFC000"/>
                </a:solidFill>
                <a:effectLst>
                  <a:outerShdw blurRad="38100" dist="38100" dir="2700000" algn="tl">
                    <a:srgbClr val="000000">
                      <a:alpha val="43137"/>
                    </a:srgbClr>
                  </a:outerShdw>
                </a:effectLst>
                <a:latin typeface="Book Antiqua" pitchFamily="18" charset="0"/>
              </a:rPr>
              <a:t>Criteri Riabilitativi </a:t>
            </a:r>
            <a:endParaRPr lang="it-IT" sz="32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457200" y="692696"/>
            <a:ext cx="8229600" cy="5904656"/>
          </a:xfrm>
        </p:spPr>
        <p:txBody>
          <a:bodyPr>
            <a:normAutofit lnSpcReduction="10000"/>
          </a:bodyPr>
          <a:lstStyle/>
          <a:p>
            <a:pPr algn="ctr">
              <a:buNone/>
            </a:pPr>
            <a:r>
              <a:rPr lang="it-IT" sz="2200" b="1" dirty="0" smtClean="0">
                <a:solidFill>
                  <a:srgbClr val="FFCC00"/>
                </a:solidFill>
                <a:effectLst>
                  <a:outerShdw blurRad="38100" dist="38100" dir="2700000" algn="tl">
                    <a:srgbClr val="000000">
                      <a:alpha val="43137"/>
                    </a:srgbClr>
                  </a:outerShdw>
                </a:effectLst>
                <a:latin typeface="Book Antiqua" pitchFamily="18" charset="0"/>
              </a:rPr>
              <a:t>Paralisi monolaterale paramediana</a:t>
            </a:r>
          </a:p>
          <a:p>
            <a:pPr algn="ctr">
              <a:buNone/>
            </a:pPr>
            <a:endParaRPr lang="it-IT" sz="2200" b="1" dirty="0" smtClean="0">
              <a:solidFill>
                <a:srgbClr val="FFCC00"/>
              </a:solidFill>
              <a:effectLst>
                <a:outerShdw blurRad="38100" dist="38100" dir="2700000" algn="tl">
                  <a:srgbClr val="000000">
                    <a:alpha val="43137"/>
                  </a:srgbClr>
                </a:outerShdw>
              </a:effectLst>
              <a:latin typeface="Book Antiqua" pitchFamily="18" charset="0"/>
            </a:endParaRPr>
          </a:p>
          <a:p>
            <a:r>
              <a:rPr lang="it-IT" sz="2000" b="1" dirty="0" smtClean="0">
                <a:solidFill>
                  <a:srgbClr val="FFCC00"/>
                </a:solidFill>
                <a:effectLst>
                  <a:outerShdw blurRad="38100" dist="38100" dir="2700000" algn="tl">
                    <a:srgbClr val="000000">
                      <a:alpha val="43137"/>
                    </a:srgbClr>
                  </a:outerShdw>
                </a:effectLst>
                <a:latin typeface="Book Antiqua" pitchFamily="18" charset="0"/>
              </a:rPr>
              <a:t>Terapia  logopedica </a:t>
            </a:r>
            <a:endParaRPr lang="it-IT" sz="2000"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sz="2400" dirty="0" smtClean="0">
                <a:solidFill>
                  <a:srgbClr val="FFCC00"/>
                </a:solidFill>
                <a:effectLst>
                  <a:outerShdw blurRad="38100" dist="38100" dir="2700000" algn="tl">
                    <a:srgbClr val="000000">
                      <a:alpha val="43137"/>
                    </a:srgbClr>
                  </a:outerShdw>
                </a:effectLst>
                <a:latin typeface="Book Antiqua" pitchFamily="18" charset="0"/>
              </a:rPr>
              <a:t> </a:t>
            </a:r>
            <a:r>
              <a:rPr lang="it-IT" sz="1800" u="sng" dirty="0" smtClean="0">
                <a:solidFill>
                  <a:srgbClr val="FFCC00"/>
                </a:solidFill>
                <a:effectLst>
                  <a:outerShdw blurRad="38100" dist="38100" dir="2700000" algn="tl">
                    <a:srgbClr val="000000">
                      <a:alpha val="43137"/>
                    </a:srgbClr>
                  </a:outerShdw>
                </a:effectLst>
                <a:latin typeface="Book Antiqua" pitchFamily="18" charset="0"/>
              </a:rPr>
              <a:t>Protocollo riabilitativo impiegato</a:t>
            </a:r>
            <a:r>
              <a:rPr lang="it-IT" sz="1800" dirty="0" smtClean="0">
                <a:solidFill>
                  <a:srgbClr val="FFCC00"/>
                </a:solidFill>
                <a:effectLst>
                  <a:outerShdw blurRad="38100" dist="38100" dir="2700000" algn="tl">
                    <a:srgbClr val="000000">
                      <a:alpha val="43137"/>
                    </a:srgbClr>
                  </a:outerShdw>
                </a:effectLst>
                <a:latin typeface="Book Antiqua" pitchFamily="18" charset="0"/>
              </a:rPr>
              <a:t>: </a:t>
            </a:r>
          </a:p>
          <a:p>
            <a:pPr lvl="4">
              <a:buNone/>
            </a:pPr>
            <a:endParaRPr lang="it-IT" sz="600" dirty="0" smtClean="0">
              <a:solidFill>
                <a:srgbClr val="FFCC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Attività di counselling </a:t>
            </a:r>
            <a:endParaRPr lang="it-IT" sz="1800" dirty="0" smtClean="0">
              <a:solidFill>
                <a:srgbClr val="FFCC00"/>
              </a:solidFill>
              <a:effectLst>
                <a:outerShdw blurRad="38100" dist="38100" dir="2700000" algn="tl">
                  <a:srgbClr val="000000">
                    <a:alpha val="43137"/>
                  </a:srgbClr>
                </a:outerShdw>
              </a:effectLst>
            </a:endParaRPr>
          </a:p>
          <a:p>
            <a:pPr lvl="2">
              <a:buFont typeface="Wingdings" pitchFamily="2" charset="2"/>
              <a:buChar char="Ø"/>
            </a:pPr>
            <a:endParaRPr lang="it-IT" sz="1400" dirty="0" smtClean="0">
              <a:solidFill>
                <a:srgbClr val="FFCC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Sensibilizzazione e recupero del corretto meccanismo respiratorio costo-diaframmatico, funzionale all’ accordo pneumo-fonico regolare.</a:t>
            </a:r>
          </a:p>
          <a:p>
            <a:pPr lvl="1">
              <a:buFont typeface="Wingdings" pitchFamily="2" charset="2"/>
              <a:buChar char="Ø"/>
            </a:pPr>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Ripristino della chiusura glottica, favorendo l’attività compensatoria dell’ emilaringe controlaterale:</a:t>
            </a:r>
          </a:p>
          <a:p>
            <a:pPr>
              <a:buFontTx/>
              <a:buChar char="-"/>
            </a:pPr>
            <a:r>
              <a:rPr lang="it-IT" sz="1800" dirty="0" smtClean="0">
                <a:solidFill>
                  <a:srgbClr val="FFCC00"/>
                </a:solidFill>
                <a:effectLst>
                  <a:outerShdw blurRad="38100" dist="38100" dir="2700000" algn="tl">
                    <a:srgbClr val="000000">
                      <a:alpha val="43137"/>
                    </a:srgbClr>
                  </a:outerShdw>
                </a:effectLst>
                <a:latin typeface="Book Antiqua" pitchFamily="18" charset="0"/>
              </a:rPr>
              <a:t>Emissione di colpi di tosse in numero crescente</a:t>
            </a:r>
          </a:p>
          <a:p>
            <a:pPr>
              <a:buFontTx/>
              <a:buChar char="-"/>
            </a:pPr>
            <a:r>
              <a:rPr lang="it-IT" sz="1800" dirty="0" smtClean="0">
                <a:solidFill>
                  <a:srgbClr val="FFCC00"/>
                </a:solidFill>
                <a:effectLst>
                  <a:outerShdw blurRad="38100" dist="38100" dir="2700000" algn="tl">
                    <a:srgbClr val="000000">
                      <a:alpha val="43137"/>
                    </a:srgbClr>
                  </a:outerShdw>
                </a:effectLst>
                <a:latin typeface="Book Antiqua" pitchFamily="18" charset="0"/>
              </a:rPr>
              <a:t>Emissione ad intensità sostenuta di vocalizzi tronchi, in numero crescente</a:t>
            </a:r>
          </a:p>
          <a:p>
            <a:pPr lvl="1">
              <a:buFontTx/>
              <a:buChar char="-"/>
            </a:pPr>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Aumento dell’intensità, della  durata  e della tenuta fonatoria:</a:t>
            </a:r>
          </a:p>
          <a:p>
            <a:pPr>
              <a:buFontTx/>
              <a:buChar char="-"/>
            </a:pPr>
            <a:r>
              <a:rPr lang="it-IT" sz="1800" dirty="0" smtClean="0">
                <a:solidFill>
                  <a:srgbClr val="FFCC00"/>
                </a:solidFill>
                <a:effectLst>
                  <a:outerShdw blurRad="38100" dist="38100" dir="2700000" algn="tl">
                    <a:srgbClr val="000000">
                      <a:alpha val="43137"/>
                    </a:srgbClr>
                  </a:outerShdw>
                </a:effectLst>
                <a:latin typeface="Book Antiqua" pitchFamily="18" charset="0"/>
              </a:rPr>
              <a:t>Potenziamento del volume ottimizzando l’ uso delle risonanze </a:t>
            </a:r>
          </a:p>
          <a:p>
            <a:pPr>
              <a:buFontTx/>
              <a:buChar char="-"/>
            </a:pPr>
            <a:r>
              <a:rPr lang="it-IT" sz="1800" dirty="0" smtClean="0">
                <a:solidFill>
                  <a:srgbClr val="FFCC00"/>
                </a:solidFill>
                <a:effectLst>
                  <a:outerShdw blurRad="38100" dist="38100" dir="2700000" algn="tl">
                    <a:srgbClr val="000000">
                      <a:alpha val="43137"/>
                    </a:srgbClr>
                  </a:outerShdw>
                </a:effectLst>
                <a:latin typeface="Book Antiqua" pitchFamily="18" charset="0"/>
              </a:rPr>
              <a:t>Esercizi di rinforzo del tempo massimo fonatorio</a:t>
            </a:r>
          </a:p>
          <a:p>
            <a:pPr lvl="0">
              <a:buFontTx/>
              <a:buChar char="-"/>
            </a:pPr>
            <a:r>
              <a:rPr lang="it-IT" sz="1800" dirty="0" smtClean="0">
                <a:solidFill>
                  <a:srgbClr val="FFCC00"/>
                </a:solidFill>
                <a:effectLst>
                  <a:outerShdw blurRad="38100" dist="38100" dir="2700000" algn="tl">
                    <a:srgbClr val="000000">
                      <a:alpha val="43137"/>
                    </a:srgbClr>
                  </a:outerShdw>
                </a:effectLst>
                <a:latin typeface="Book Antiqua" pitchFamily="18" charset="0"/>
              </a:rPr>
              <a:t>Emissione ad intensità sostenuta di vocali prolungate isolate e variamente associate, prestando attenzione al sostegno vocale </a:t>
            </a:r>
          </a:p>
          <a:p>
            <a:pPr>
              <a:buFontTx/>
              <a:buChar char="-"/>
            </a:pPr>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pPr>
              <a:buFontTx/>
              <a:buChar char="-"/>
            </a:pPr>
            <a:endParaRPr lang="it-IT" sz="1700" dirty="0" smtClean="0">
              <a:solidFill>
                <a:srgbClr val="FFC000"/>
              </a:solidFill>
              <a:effectLst>
                <a:outerShdw blurRad="38100" dist="38100" dir="2700000" algn="tl">
                  <a:srgbClr val="000000">
                    <a:alpha val="43137"/>
                  </a:srgbClr>
                </a:outerShdw>
              </a:effectLst>
              <a:latin typeface="Book Antiqua" pitchFamily="18" charset="0"/>
            </a:endParaRPr>
          </a:p>
          <a:p>
            <a:pPr>
              <a:buNone/>
            </a:pPr>
            <a:endParaRPr lang="it-IT" sz="1700" dirty="0" smtClean="0">
              <a:solidFill>
                <a:srgbClr val="FFC000"/>
              </a:solidFill>
              <a:effectLst>
                <a:outerShdw blurRad="38100" dist="38100" dir="2700000" algn="tl">
                  <a:srgbClr val="000000">
                    <a:alpha val="43137"/>
                  </a:srgbClr>
                </a:outerShdw>
              </a:effectLst>
              <a:latin typeface="Book Antiqua" pitchFamily="18" charset="0"/>
            </a:endParaRPr>
          </a:p>
          <a:p>
            <a:endParaRPr lang="it-IT" sz="1800" dirty="0">
              <a:solidFill>
                <a:srgbClr val="FFC000"/>
              </a:solidFill>
              <a:latin typeface="Book Antiqua"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332656"/>
            <a:ext cx="7715200" cy="432048"/>
          </a:xfrm>
        </p:spPr>
        <p:txBody>
          <a:bodyPr>
            <a:noAutofit/>
          </a:bodyPr>
          <a:lstStyle/>
          <a:p>
            <a:r>
              <a:rPr lang="it-IT" sz="2900" b="1" i="1" dirty="0" smtClean="0">
                <a:solidFill>
                  <a:srgbClr val="FFC000"/>
                </a:solidFill>
                <a:effectLst>
                  <a:outerShdw blurRad="38100" dist="38100" dir="2700000" algn="tl">
                    <a:srgbClr val="000000">
                      <a:alpha val="43137"/>
                    </a:srgbClr>
                  </a:outerShdw>
                </a:effectLst>
                <a:latin typeface="Book Antiqua" pitchFamily="18" charset="0"/>
              </a:rPr>
              <a:t>Criteri Riabilitativi </a:t>
            </a:r>
            <a:endParaRPr lang="it-IT" sz="2900" dirty="0"/>
          </a:p>
        </p:txBody>
      </p:sp>
      <p:sp>
        <p:nvSpPr>
          <p:cNvPr id="3" name="Segnaposto contenuto 2"/>
          <p:cNvSpPr>
            <a:spLocks noGrp="1"/>
          </p:cNvSpPr>
          <p:nvPr>
            <p:ph idx="1"/>
          </p:nvPr>
        </p:nvSpPr>
        <p:spPr>
          <a:xfrm>
            <a:off x="457200" y="836712"/>
            <a:ext cx="8229600" cy="5289451"/>
          </a:xfrm>
        </p:spPr>
        <p:txBody>
          <a:bodyPr>
            <a:normAutofit/>
          </a:bodyPr>
          <a:lstStyle/>
          <a:p>
            <a:pPr>
              <a:buNone/>
            </a:pPr>
            <a:r>
              <a:rPr lang="it-IT" dirty="0" smtClean="0">
                <a:solidFill>
                  <a:srgbClr val="FFCC00"/>
                </a:solidFill>
                <a:effectLst>
                  <a:outerShdw blurRad="38100" dist="38100" dir="2700000" algn="tl">
                    <a:srgbClr val="000000">
                      <a:alpha val="43137"/>
                    </a:srgbClr>
                  </a:outerShdw>
                </a:effectLst>
              </a:rPr>
              <a:t>                      </a:t>
            </a:r>
            <a:r>
              <a:rPr lang="it-IT" sz="2200" b="1" dirty="0" smtClean="0">
                <a:solidFill>
                  <a:srgbClr val="FFC000"/>
                </a:solidFill>
                <a:effectLst>
                  <a:outerShdw blurRad="38100" dist="38100" dir="2700000" algn="tl">
                    <a:srgbClr val="000000">
                      <a:alpha val="43137"/>
                    </a:srgbClr>
                  </a:outerShdw>
                </a:effectLst>
                <a:latin typeface="Book Antiqua" pitchFamily="18" charset="0"/>
              </a:rPr>
              <a:t>Paralisi bilaterale adduttoria</a:t>
            </a:r>
          </a:p>
          <a:p>
            <a:pPr lvl="1">
              <a:buNone/>
            </a:pPr>
            <a:endParaRPr lang="it-IT" sz="14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v"/>
            </a:pPr>
            <a:r>
              <a:rPr lang="it-IT" sz="1900" b="1" dirty="0" smtClean="0">
                <a:solidFill>
                  <a:srgbClr val="FFC000"/>
                </a:solidFill>
                <a:effectLst>
                  <a:outerShdw blurRad="38100" dist="38100" dir="2700000" algn="tl">
                    <a:srgbClr val="000000">
                      <a:alpha val="43137"/>
                    </a:srgbClr>
                  </a:outerShdw>
                </a:effectLst>
                <a:latin typeface="Book Antiqua" pitchFamily="18" charset="0"/>
              </a:rPr>
              <a:t>In un caso sottoposto a tiroidectomia 2 mesi addietro</a:t>
            </a:r>
          </a:p>
          <a:p>
            <a:pPr lvl="3">
              <a:buFont typeface="Wingdings" pitchFamily="2" charset="2"/>
              <a:buChar char="v"/>
            </a:pPr>
            <a:endParaRPr lang="it-IT" sz="1200" dirty="0" smtClean="0">
              <a:solidFill>
                <a:srgbClr val="FFC000"/>
              </a:solidFill>
              <a:effectLst>
                <a:outerShdw blurRad="38100" dist="38100" dir="2700000" algn="tl">
                  <a:srgbClr val="000000">
                    <a:alpha val="43137"/>
                  </a:srgbClr>
                </a:outerShdw>
              </a:effectLst>
              <a:latin typeface="Book Antiqua" pitchFamily="18" charset="0"/>
            </a:endParaRPr>
          </a:p>
          <a:p>
            <a:r>
              <a:rPr lang="it-IT" sz="2400" dirty="0" smtClean="0">
                <a:solidFill>
                  <a:srgbClr val="FFC000"/>
                </a:solidFill>
                <a:effectLst>
                  <a:outerShdw blurRad="38100" dist="38100" dir="2700000" algn="tl">
                    <a:srgbClr val="000000">
                      <a:alpha val="43137"/>
                    </a:srgbClr>
                  </a:outerShdw>
                </a:effectLst>
                <a:latin typeface="Book Antiqua" pitchFamily="18" charset="0"/>
              </a:rPr>
              <a:t> </a:t>
            </a:r>
            <a:r>
              <a:rPr lang="it-IT" sz="2000" b="1" dirty="0" smtClean="0">
                <a:solidFill>
                  <a:srgbClr val="FFCC00"/>
                </a:solidFill>
                <a:effectLst>
                  <a:outerShdw blurRad="38100" dist="38100" dir="2700000" algn="tl">
                    <a:srgbClr val="000000">
                      <a:alpha val="43137"/>
                    </a:srgbClr>
                  </a:outerShdw>
                </a:effectLst>
                <a:latin typeface="Book Antiqua" pitchFamily="18" charset="0"/>
              </a:rPr>
              <a:t>Terapia  logopedica </a:t>
            </a: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buNone/>
            </a:pPr>
            <a:r>
              <a:rPr lang="it-IT" sz="1800" u="sng" dirty="0" smtClean="0">
                <a:solidFill>
                  <a:srgbClr val="FFC000"/>
                </a:solidFill>
                <a:effectLst>
                  <a:outerShdw blurRad="38100" dist="38100" dir="2700000" algn="tl">
                    <a:srgbClr val="000000">
                      <a:alpha val="43137"/>
                    </a:srgbClr>
                  </a:outerShdw>
                </a:effectLst>
                <a:latin typeface="Book Antiqua" pitchFamily="18" charset="0"/>
              </a:rPr>
              <a:t>Protocollo riabilitativo impiegato</a:t>
            </a:r>
            <a:r>
              <a:rPr lang="it-IT" sz="1800" dirty="0" smtClean="0">
                <a:solidFill>
                  <a:srgbClr val="FFC000"/>
                </a:solidFill>
                <a:effectLst>
                  <a:outerShdw blurRad="38100" dist="38100" dir="2700000" algn="tl">
                    <a:srgbClr val="000000">
                      <a:alpha val="43137"/>
                    </a:srgbClr>
                  </a:outerShdw>
                </a:effectLst>
                <a:latin typeface="Book Antiqua" pitchFamily="18" charset="0"/>
              </a:rPr>
              <a:t>: </a:t>
            </a:r>
          </a:p>
          <a:p>
            <a:pPr lvl="2">
              <a:buNone/>
            </a:pPr>
            <a:endParaRPr lang="it-IT" sz="10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Attività di counselling </a:t>
            </a:r>
          </a:p>
          <a:p>
            <a:pPr>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Propriocezione e recupero del meccanismo respiratorio costo –diaframmatico, essenziale per un buon accordo pneumo-fonico.</a:t>
            </a:r>
            <a:endParaRPr lang="it-IT" sz="1800" dirty="0" smtClean="0">
              <a:solidFill>
                <a:srgbClr val="FFC000"/>
              </a:solidFill>
              <a:effectLst>
                <a:outerShdw blurRad="38100" dist="38100" dir="2700000" algn="tl">
                  <a:srgbClr val="000000">
                    <a:alpha val="43137"/>
                  </a:srgbClr>
                </a:outerShdw>
              </a:effectLst>
            </a:endParaRPr>
          </a:p>
          <a:p>
            <a:pPr>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Mobilizzazione delle corde vocali paretiche</a:t>
            </a:r>
            <a:r>
              <a:rPr lang="it-IT" sz="1800" dirty="0" smtClean="0">
                <a:solidFill>
                  <a:srgbClr val="FFC000"/>
                </a:solidFill>
                <a:effectLst>
                  <a:outerShdw blurRad="38100" dist="38100" dir="2700000" algn="tl">
                    <a:srgbClr val="000000">
                      <a:alpha val="43137"/>
                    </a:srgbClr>
                  </a:outerShdw>
                </a:effectLst>
              </a:rPr>
              <a:t> </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esercizi di sniffing monolaterale e bilaterale in numero crescente</a:t>
            </a:r>
          </a:p>
          <a:p>
            <a:pPr>
              <a:buFontTx/>
              <a:buChar char="-"/>
            </a:pPr>
            <a:r>
              <a:rPr lang="it-IT" sz="1800" dirty="0" smtClean="0">
                <a:solidFill>
                  <a:srgbClr val="FFC000"/>
                </a:solidFill>
                <a:effectLst>
                  <a:outerShdw blurRad="38100" dist="38100" dir="2700000" algn="tl">
                    <a:srgbClr val="000000">
                      <a:alpha val="43137"/>
                    </a:srgbClr>
                  </a:outerShdw>
                </a:effectLst>
                <a:latin typeface="Book Antiqua" pitchFamily="18" charset="0"/>
              </a:rPr>
              <a:t>emissione di vocalizzi interrotti con attacco vocale morbido, in numero crescente</a:t>
            </a:r>
            <a:endParaRPr lang="it-IT" sz="1800" dirty="0" smtClean="0">
              <a:solidFill>
                <a:srgbClr val="FFC000"/>
              </a:solidFill>
              <a:effectLst>
                <a:outerShdw blurRad="38100" dist="38100" dir="2700000" algn="tl">
                  <a:srgbClr val="000000">
                    <a:alpha val="43137"/>
                  </a:srgbClr>
                </a:outerShdw>
              </a:effectLst>
            </a:endParaRPr>
          </a:p>
          <a:p>
            <a:pPr lvl="0">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Incremento dell’intensità,  della  durata e  della tenuta fonatoria </a:t>
            </a:r>
            <a:endParaRPr lang="it-IT" sz="1800" dirty="0" smtClean="0">
              <a:solidFill>
                <a:srgbClr val="FFC000"/>
              </a:solidFill>
              <a:effectLst>
                <a:outerShdw blurRad="38100" dist="38100" dir="2700000" algn="tl">
                  <a:srgbClr val="000000">
                    <a:alpha val="43137"/>
                  </a:srgbClr>
                </a:outerShdw>
              </a:effectLst>
            </a:endParaRPr>
          </a:p>
          <a:p>
            <a:pPr>
              <a:buNone/>
            </a:pPr>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pPr>
              <a:buNone/>
            </a:pPr>
            <a:endParaRPr lang="it-IT" sz="1800" b="1" dirty="0" smtClean="0">
              <a:solidFill>
                <a:srgbClr val="FFC000"/>
              </a:solidFill>
              <a:latin typeface="Book Antiqua" pitchFamily="18" charset="0"/>
            </a:endParaRPr>
          </a:p>
          <a:p>
            <a:pPr>
              <a:buNone/>
            </a:pPr>
            <a:endParaRPr lang="it-IT" sz="1800" b="1" dirty="0">
              <a:solidFill>
                <a:srgbClr val="FFC000"/>
              </a:solidFill>
              <a:latin typeface="Book Antiqua"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2051720" y="188640"/>
            <a:ext cx="5040560" cy="792088"/>
          </a:xfrm>
        </p:spPr>
        <p:txBody>
          <a:bodyPr>
            <a:noAutofit/>
          </a:bodyPr>
          <a:lstStyle/>
          <a:p>
            <a:r>
              <a:rPr lang="it-IT" sz="2900" b="1" i="1" dirty="0" smtClean="0">
                <a:solidFill>
                  <a:srgbClr val="FFCC00"/>
                </a:solidFill>
                <a:effectLst>
                  <a:outerShdw blurRad="38100" dist="38100" dir="2700000" algn="tl">
                    <a:srgbClr val="000000">
                      <a:alpha val="43137"/>
                    </a:srgbClr>
                  </a:outerShdw>
                </a:effectLst>
                <a:latin typeface="Book Antiqua" pitchFamily="18" charset="0"/>
              </a:rPr>
              <a:t>Criteri Riabilitativi </a:t>
            </a:r>
            <a:endParaRPr lang="it-IT" sz="2900" dirty="0">
              <a:solidFill>
                <a:srgbClr val="FFCC00"/>
              </a:solidFill>
            </a:endParaRPr>
          </a:p>
        </p:txBody>
      </p:sp>
      <p:sp>
        <p:nvSpPr>
          <p:cNvPr id="3" name="Sottotitolo 2"/>
          <p:cNvSpPr>
            <a:spLocks noGrp="1"/>
          </p:cNvSpPr>
          <p:nvPr>
            <p:ph type="subTitle" idx="1"/>
          </p:nvPr>
        </p:nvSpPr>
        <p:spPr>
          <a:xfrm>
            <a:off x="539552" y="908720"/>
            <a:ext cx="7488832" cy="5328592"/>
          </a:xfrm>
        </p:spPr>
        <p:txBody>
          <a:bodyPr>
            <a:normAutofit/>
          </a:bodyPr>
          <a:lstStyle/>
          <a:p>
            <a:r>
              <a:rPr lang="it-IT" sz="2200" b="1" dirty="0" smtClean="0">
                <a:solidFill>
                  <a:srgbClr val="FFC000"/>
                </a:solidFill>
                <a:effectLst>
                  <a:outerShdw blurRad="38100" dist="38100" dir="2700000" algn="tl">
                    <a:srgbClr val="000000">
                      <a:alpha val="43137"/>
                    </a:srgbClr>
                  </a:outerShdw>
                </a:effectLst>
                <a:latin typeface="Book Antiqua" pitchFamily="18" charset="0"/>
              </a:rPr>
              <a:t>         Paralisi bilaterale adduttoria</a:t>
            </a:r>
          </a:p>
          <a:p>
            <a:pPr lvl="3"/>
            <a:endParaRPr lang="it-IT" sz="1000" b="1" dirty="0" smtClean="0">
              <a:solidFill>
                <a:srgbClr val="FFC000"/>
              </a:solidFill>
              <a:effectLst>
                <a:outerShdw blurRad="38100" dist="38100" dir="2700000" algn="tl">
                  <a:srgbClr val="000000">
                    <a:alpha val="43137"/>
                  </a:srgbClr>
                </a:outerShdw>
              </a:effectLst>
              <a:latin typeface="Book Antiqua" pitchFamily="18" charset="0"/>
            </a:endParaRPr>
          </a:p>
          <a:p>
            <a:pPr algn="l">
              <a:buFont typeface="Wingdings" pitchFamily="2" charset="2"/>
              <a:buChar char="v"/>
            </a:pPr>
            <a:r>
              <a:rPr lang="it-IT" sz="1900" b="1" dirty="0" smtClean="0">
                <a:solidFill>
                  <a:srgbClr val="FFC000"/>
                </a:solidFill>
                <a:effectLst>
                  <a:outerShdw blurRad="38100" dist="38100" dir="2700000" algn="tl">
                    <a:srgbClr val="000000">
                      <a:alpha val="43137"/>
                    </a:srgbClr>
                  </a:outerShdw>
                </a:effectLst>
                <a:latin typeface="Book Antiqua" pitchFamily="18" charset="0"/>
              </a:rPr>
              <a:t>In due casi di paralisi permanente</a:t>
            </a:r>
          </a:p>
          <a:p>
            <a:pPr algn="l"/>
            <a:endParaRPr lang="it-IT" sz="1900" dirty="0" smtClean="0">
              <a:solidFill>
                <a:srgbClr val="FFC000"/>
              </a:solidFill>
              <a:effectLst>
                <a:outerShdw blurRad="38100" dist="38100" dir="2700000" algn="tl">
                  <a:srgbClr val="000000">
                    <a:alpha val="43137"/>
                  </a:srgbClr>
                </a:outerShdw>
              </a:effectLst>
              <a:latin typeface="Book Antiqua" pitchFamily="18" charset="0"/>
            </a:endParaRPr>
          </a:p>
          <a:p>
            <a:pPr algn="l">
              <a:buFont typeface="Arial" pitchFamily="34" charset="0"/>
              <a:buChar char="•"/>
            </a:pPr>
            <a:r>
              <a:rPr lang="it-IT" sz="2000" dirty="0" smtClean="0">
                <a:solidFill>
                  <a:srgbClr val="FFC000"/>
                </a:solidFill>
                <a:effectLst>
                  <a:outerShdw blurRad="38100" dist="38100" dir="2700000" algn="tl">
                    <a:srgbClr val="000000">
                      <a:alpha val="43137"/>
                    </a:srgbClr>
                  </a:outerShdw>
                </a:effectLst>
                <a:latin typeface="Book Antiqua" pitchFamily="18" charset="0"/>
              </a:rPr>
              <a:t>   </a:t>
            </a:r>
            <a:r>
              <a:rPr lang="it-IT" sz="2000" b="1" dirty="0" smtClean="0">
                <a:solidFill>
                  <a:srgbClr val="FFC000"/>
                </a:solidFill>
                <a:effectLst>
                  <a:outerShdw blurRad="38100" dist="38100" dir="2700000" algn="tl">
                    <a:srgbClr val="000000">
                      <a:alpha val="43137"/>
                    </a:srgbClr>
                  </a:outerShdw>
                </a:effectLst>
                <a:latin typeface="Book Antiqua" pitchFamily="18" charset="0"/>
              </a:rPr>
              <a:t>Terapia chirurgica </a:t>
            </a:r>
          </a:p>
          <a:p>
            <a:pPr algn="l"/>
            <a:r>
              <a:rPr lang="it-IT" sz="1800" dirty="0" smtClean="0">
                <a:solidFill>
                  <a:srgbClr val="FFC000"/>
                </a:solidFill>
                <a:effectLst>
                  <a:outerShdw blurRad="38100" dist="38100" dir="2700000" algn="tl">
                    <a:srgbClr val="000000">
                      <a:alpha val="43137"/>
                    </a:srgbClr>
                  </a:outerShdw>
                </a:effectLst>
                <a:latin typeface="Book Antiqua" pitchFamily="18" charset="0"/>
              </a:rPr>
              <a:t>-  Aritenoidectomia con laser a CO 2 per garantire la  pervietà stabile delle vie aeree.  </a:t>
            </a:r>
          </a:p>
          <a:p>
            <a:pPr lvl="2" algn="l">
              <a:buFont typeface="Arial" pitchFamily="34" charset="0"/>
              <a:buChar char="•"/>
            </a:pPr>
            <a:endParaRPr lang="it-IT" sz="1000" dirty="0" smtClean="0">
              <a:solidFill>
                <a:srgbClr val="FFC000"/>
              </a:solidFill>
              <a:effectLst>
                <a:outerShdw blurRad="38100" dist="38100" dir="2700000" algn="tl">
                  <a:srgbClr val="000000">
                    <a:alpha val="43137"/>
                  </a:srgbClr>
                </a:outerShdw>
              </a:effectLst>
              <a:latin typeface="Book Antiqua" pitchFamily="18" charset="0"/>
            </a:endParaRPr>
          </a:p>
          <a:p>
            <a:pPr algn="l">
              <a:buFont typeface="Arial" pitchFamily="34" charset="0"/>
              <a:buChar char="•"/>
            </a:pPr>
            <a:r>
              <a:rPr lang="it-IT" sz="2000" dirty="0" smtClean="0">
                <a:solidFill>
                  <a:srgbClr val="FFC000"/>
                </a:solidFill>
                <a:effectLst>
                  <a:outerShdw blurRad="38100" dist="38100" dir="2700000" algn="tl">
                    <a:srgbClr val="000000">
                      <a:alpha val="43137"/>
                    </a:srgbClr>
                  </a:outerShdw>
                </a:effectLst>
                <a:latin typeface="Book Antiqua" pitchFamily="18" charset="0"/>
              </a:rPr>
              <a:t>   </a:t>
            </a:r>
            <a:r>
              <a:rPr lang="it-IT" sz="2000" b="1" dirty="0" smtClean="0">
                <a:solidFill>
                  <a:srgbClr val="FFC000"/>
                </a:solidFill>
                <a:effectLst>
                  <a:outerShdw blurRad="38100" dist="38100" dir="2700000" algn="tl">
                    <a:srgbClr val="000000">
                      <a:alpha val="43137"/>
                    </a:srgbClr>
                  </a:outerShdw>
                </a:effectLst>
                <a:latin typeface="Book Antiqua" pitchFamily="18" charset="0"/>
              </a:rPr>
              <a:t>Terapia logopedica post-chirurgia</a:t>
            </a: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lgn="l"/>
            <a:r>
              <a:rPr lang="it-IT" sz="2400" dirty="0" smtClean="0">
                <a:solidFill>
                  <a:srgbClr val="FFC000"/>
                </a:solidFill>
                <a:effectLst>
                  <a:outerShdw blurRad="38100" dist="38100" dir="2700000" algn="tl">
                    <a:srgbClr val="000000">
                      <a:alpha val="43137"/>
                    </a:srgbClr>
                  </a:outerShdw>
                </a:effectLst>
                <a:latin typeface="Book Antiqua" pitchFamily="18" charset="0"/>
              </a:rPr>
              <a:t> </a:t>
            </a:r>
            <a:r>
              <a:rPr lang="it-IT" sz="1800" u="sng" dirty="0" smtClean="0">
                <a:solidFill>
                  <a:srgbClr val="FFC000"/>
                </a:solidFill>
                <a:effectLst>
                  <a:outerShdw blurRad="38100" dist="38100" dir="2700000" algn="tl">
                    <a:srgbClr val="000000">
                      <a:alpha val="43137"/>
                    </a:srgbClr>
                  </a:outerShdw>
                </a:effectLst>
                <a:latin typeface="Book Antiqua" pitchFamily="18" charset="0"/>
              </a:rPr>
              <a:t>Protocollo riabilitativo impiegato</a:t>
            </a:r>
            <a:r>
              <a:rPr lang="it-IT" sz="1800" dirty="0" smtClean="0">
                <a:solidFill>
                  <a:srgbClr val="FFC000"/>
                </a:solidFill>
                <a:effectLst>
                  <a:outerShdw blurRad="38100" dist="38100" dir="2700000" algn="tl">
                    <a:srgbClr val="000000">
                      <a:alpha val="43137"/>
                    </a:srgbClr>
                  </a:outerShdw>
                </a:effectLst>
                <a:latin typeface="Book Antiqua" pitchFamily="18" charset="0"/>
              </a:rPr>
              <a:t>:</a:t>
            </a:r>
          </a:p>
          <a:p>
            <a:pPr algn="l">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Attività di counselling </a:t>
            </a:r>
          </a:p>
          <a:p>
            <a:pPr algn="l">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Propriocezione e recupero del meccanismo respiratorio costo –diaframmatico</a:t>
            </a:r>
          </a:p>
          <a:p>
            <a:pPr algn="l">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Miglioramento della performance respiratoria </a:t>
            </a:r>
          </a:p>
          <a:p>
            <a:pPr algn="l">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Acquisizione del sinergismo pneumo – fonico</a:t>
            </a:r>
          </a:p>
          <a:p>
            <a:pPr algn="l">
              <a:buFont typeface="Wingdings" pitchFamily="2" charset="2"/>
              <a:buChar char="Ø"/>
            </a:pPr>
            <a:r>
              <a:rPr lang="it-IT" sz="1800" dirty="0" smtClean="0">
                <a:solidFill>
                  <a:srgbClr val="FFC000"/>
                </a:solidFill>
                <a:effectLst>
                  <a:outerShdw blurRad="38100" dist="38100" dir="2700000" algn="tl">
                    <a:srgbClr val="000000">
                      <a:alpha val="43137"/>
                    </a:srgbClr>
                  </a:outerShdw>
                </a:effectLst>
                <a:latin typeface="Book Antiqua" pitchFamily="18" charset="0"/>
              </a:rPr>
              <a:t> Miglioramento del timbro vocale e della tenuta fonatoria.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19256" cy="562074"/>
          </a:xfrm>
        </p:spPr>
        <p:txBody>
          <a:bodyPr>
            <a:normAutofit fontScale="90000"/>
          </a:bodyPr>
          <a:lstStyle/>
          <a:p>
            <a:r>
              <a:rPr lang="it-IT" sz="2900" b="1" i="1" dirty="0" smtClean="0">
                <a:solidFill>
                  <a:srgbClr val="FFC000"/>
                </a:solidFill>
                <a:effectLst>
                  <a:outerShdw blurRad="38100" dist="38100" dir="2700000" algn="tl">
                    <a:srgbClr val="000000">
                      <a:alpha val="43137"/>
                    </a:srgbClr>
                  </a:outerShdw>
                </a:effectLst>
                <a:latin typeface="Book Antiqua" pitchFamily="18" charset="0"/>
              </a:rPr>
              <a:t/>
            </a:r>
            <a:br>
              <a:rPr lang="it-IT" sz="2900" b="1" i="1" dirty="0" smtClean="0">
                <a:solidFill>
                  <a:srgbClr val="FFC000"/>
                </a:solidFill>
                <a:effectLst>
                  <a:outerShdw blurRad="38100" dist="38100" dir="2700000" algn="tl">
                    <a:srgbClr val="000000">
                      <a:alpha val="43137"/>
                    </a:srgbClr>
                  </a:outerShdw>
                </a:effectLst>
                <a:latin typeface="Book Antiqua" pitchFamily="18" charset="0"/>
              </a:rPr>
            </a:br>
            <a:r>
              <a:rPr lang="it-IT" sz="3200" b="1" i="1" dirty="0" smtClean="0">
                <a:solidFill>
                  <a:srgbClr val="FFCC00"/>
                </a:solidFill>
                <a:effectLst>
                  <a:outerShdw blurRad="38100" dist="38100" dir="2700000" algn="tl">
                    <a:srgbClr val="000000">
                      <a:alpha val="43137"/>
                    </a:srgbClr>
                  </a:outerShdw>
                </a:effectLst>
                <a:latin typeface="Book Antiqua" pitchFamily="18" charset="0"/>
              </a:rPr>
              <a:t>Criteri Riabilitativi </a:t>
            </a:r>
            <a:endParaRPr lang="it-IT" sz="3200" dirty="0">
              <a:solidFill>
                <a:srgbClr val="FFCC00"/>
              </a:solidFill>
            </a:endParaRPr>
          </a:p>
        </p:txBody>
      </p:sp>
      <p:sp>
        <p:nvSpPr>
          <p:cNvPr id="3" name="Segnaposto contenuto 2"/>
          <p:cNvSpPr>
            <a:spLocks noGrp="1"/>
          </p:cNvSpPr>
          <p:nvPr>
            <p:ph idx="1"/>
          </p:nvPr>
        </p:nvSpPr>
        <p:spPr>
          <a:xfrm>
            <a:off x="457200" y="908720"/>
            <a:ext cx="8229600" cy="5217443"/>
          </a:xfrm>
        </p:spPr>
        <p:txBody>
          <a:bodyPr>
            <a:normAutofit fontScale="92500" lnSpcReduction="10000"/>
          </a:bodyPr>
          <a:lstStyle/>
          <a:p>
            <a:pPr lvl="2">
              <a:buNone/>
            </a:pPr>
            <a:r>
              <a:rPr lang="it-IT" sz="1400" b="1" dirty="0" smtClean="0">
                <a:solidFill>
                  <a:srgbClr val="FFC000"/>
                </a:solidFill>
                <a:effectLst>
                  <a:outerShdw blurRad="38100" dist="38100" dir="2700000" algn="tl">
                    <a:srgbClr val="000000">
                      <a:alpha val="43137"/>
                    </a:srgbClr>
                  </a:outerShdw>
                </a:effectLst>
                <a:latin typeface="Book Antiqua" pitchFamily="18" charset="0"/>
              </a:rPr>
              <a:t>                         </a:t>
            </a:r>
          </a:p>
          <a:p>
            <a:pPr algn="ctr">
              <a:buNone/>
            </a:pPr>
            <a:r>
              <a:rPr lang="it-IT" sz="2200" b="1" dirty="0" smtClean="0">
                <a:solidFill>
                  <a:srgbClr val="FFCC00"/>
                </a:solidFill>
                <a:effectLst>
                  <a:outerShdw blurRad="38100" dist="38100" dir="2700000" algn="tl">
                    <a:srgbClr val="000000">
                      <a:alpha val="43137"/>
                    </a:srgbClr>
                  </a:outerShdw>
                </a:effectLst>
                <a:latin typeface="Book Antiqua" pitchFamily="18" charset="0"/>
              </a:rPr>
              <a:t>  Paralisi monolaterale abduttoria</a:t>
            </a:r>
          </a:p>
          <a:p>
            <a:pPr algn="ctr">
              <a:buNone/>
            </a:pPr>
            <a:endParaRPr lang="it-IT" sz="2200" b="1" dirty="0" smtClean="0">
              <a:solidFill>
                <a:srgbClr val="FFCC00"/>
              </a:solidFill>
              <a:effectLst>
                <a:outerShdw blurRad="38100" dist="38100" dir="2700000" algn="tl">
                  <a:srgbClr val="000000">
                    <a:alpha val="43137"/>
                  </a:srgbClr>
                </a:outerShdw>
              </a:effectLst>
              <a:latin typeface="Book Antiqua" pitchFamily="18" charset="0"/>
            </a:endParaRPr>
          </a:p>
          <a:p>
            <a:r>
              <a:rPr lang="it-IT" sz="2200" b="1" dirty="0" smtClean="0">
                <a:solidFill>
                  <a:srgbClr val="FFCC00"/>
                </a:solidFill>
                <a:effectLst>
                  <a:outerShdw blurRad="38100" dist="38100" dir="2700000" algn="tl">
                    <a:srgbClr val="000000">
                      <a:alpha val="43137"/>
                    </a:srgbClr>
                  </a:outerShdw>
                </a:effectLst>
                <a:latin typeface="Book Antiqua" pitchFamily="18" charset="0"/>
              </a:rPr>
              <a:t>Terapia chirurgica </a:t>
            </a:r>
          </a:p>
          <a:p>
            <a:pPr>
              <a:buNone/>
            </a:pPr>
            <a:r>
              <a:rPr lang="it-IT" sz="1800" dirty="0" smtClean="0">
                <a:solidFill>
                  <a:srgbClr val="FFCC00"/>
                </a:solidFill>
                <a:effectLst>
                  <a:outerShdw blurRad="38100" dist="38100" dir="2700000" algn="tl">
                    <a:srgbClr val="000000">
                      <a:alpha val="43137"/>
                    </a:srgbClr>
                  </a:outerShdw>
                </a:effectLst>
                <a:latin typeface="Book Antiqua" pitchFamily="18" charset="0"/>
              </a:rPr>
              <a:t>-     Medializzazione della corda vocale fissa attraverso  iniezione intra-cordale di Vox Implant , in microlaringoscopia diretta.  </a:t>
            </a:r>
          </a:p>
          <a:p>
            <a:pPr lvl="2">
              <a:buNone/>
            </a:pPr>
            <a:endParaRPr lang="it-IT" sz="1000" dirty="0" smtClean="0">
              <a:solidFill>
                <a:srgbClr val="FFCC00"/>
              </a:solidFill>
              <a:effectLst>
                <a:outerShdw blurRad="38100" dist="38100" dir="2700000" algn="tl">
                  <a:srgbClr val="000000">
                    <a:alpha val="43137"/>
                  </a:srgbClr>
                </a:outerShdw>
              </a:effectLst>
              <a:latin typeface="Book Antiqua" pitchFamily="18" charset="0"/>
            </a:endParaRPr>
          </a:p>
          <a:p>
            <a:r>
              <a:rPr lang="it-IT" sz="2200" b="1" dirty="0" smtClean="0">
                <a:solidFill>
                  <a:srgbClr val="FFCC00"/>
                </a:solidFill>
                <a:effectLst>
                  <a:outerShdw blurRad="38100" dist="38100" dir="2700000" algn="tl">
                    <a:srgbClr val="000000">
                      <a:alpha val="43137"/>
                    </a:srgbClr>
                  </a:outerShdw>
                </a:effectLst>
                <a:latin typeface="Book Antiqua" pitchFamily="18" charset="0"/>
              </a:rPr>
              <a:t>Terapia logopedica post-chirurgia  </a:t>
            </a:r>
          </a:p>
          <a:p>
            <a:pPr lvl="3">
              <a:buNone/>
            </a:pPr>
            <a:r>
              <a:rPr lang="it-IT" sz="600"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sz="1800" dirty="0" smtClean="0">
                <a:solidFill>
                  <a:srgbClr val="FFCC00"/>
                </a:solidFill>
                <a:effectLst>
                  <a:outerShdw blurRad="38100" dist="38100" dir="2700000" algn="tl">
                    <a:srgbClr val="000000">
                      <a:alpha val="43137"/>
                    </a:srgbClr>
                  </a:outerShdw>
                </a:effectLst>
                <a:latin typeface="Book Antiqua" pitchFamily="18" charset="0"/>
              </a:rPr>
              <a:t>  </a:t>
            </a:r>
            <a:r>
              <a:rPr lang="it-IT" sz="1800" u="sng" dirty="0" smtClean="0">
                <a:solidFill>
                  <a:srgbClr val="FFCC00"/>
                </a:solidFill>
                <a:effectLst>
                  <a:outerShdw blurRad="38100" dist="38100" dir="2700000" algn="tl">
                    <a:srgbClr val="000000">
                      <a:alpha val="43137"/>
                    </a:srgbClr>
                  </a:outerShdw>
                </a:effectLst>
                <a:latin typeface="Book Antiqua" pitchFamily="18" charset="0"/>
              </a:rPr>
              <a:t>Protocollo riabilitativo impiegato</a:t>
            </a:r>
            <a:r>
              <a:rPr lang="it-IT" sz="1800" dirty="0" smtClean="0">
                <a:solidFill>
                  <a:srgbClr val="FFCC00"/>
                </a:solidFill>
                <a:effectLst>
                  <a:outerShdw blurRad="38100" dist="38100" dir="2700000" algn="tl">
                    <a:srgbClr val="000000">
                      <a:alpha val="43137"/>
                    </a:srgbClr>
                  </a:outerShdw>
                </a:effectLst>
                <a:latin typeface="Book Antiqua" pitchFamily="18" charset="0"/>
              </a:rPr>
              <a:t>:</a:t>
            </a: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Attività di counselling </a:t>
            </a: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Propriocezione e recupero del meccanismo respiratorio costo –diaframmatico </a:t>
            </a: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Acquisizione dell’ accordo pneumo-fonico</a:t>
            </a:r>
          </a:p>
          <a:p>
            <a:pPr>
              <a:buFont typeface="Wingdings" pitchFamily="2" charset="2"/>
              <a:buChar char="Ø"/>
            </a:pPr>
            <a:r>
              <a:rPr lang="it-IT" sz="1800" dirty="0" smtClean="0">
                <a:solidFill>
                  <a:srgbClr val="FFCC00"/>
                </a:solidFill>
                <a:effectLst>
                  <a:outerShdw blurRad="38100" dist="38100" dir="2700000" algn="tl">
                    <a:srgbClr val="000000">
                      <a:alpha val="43137"/>
                    </a:srgbClr>
                  </a:outerShdw>
                </a:effectLst>
                <a:latin typeface="Book Antiqua" pitchFamily="18" charset="0"/>
              </a:rPr>
              <a:t>Potenziamento della tenuta fonatoria e della proiezione vocale </a:t>
            </a:r>
          </a:p>
          <a:p>
            <a:pPr>
              <a:buNone/>
            </a:pPr>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pPr>
              <a:buNone/>
            </a:pPr>
            <a:endParaRPr lang="it-IT" sz="1800"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sz="1800" dirty="0" smtClean="0">
                <a:solidFill>
                  <a:srgbClr val="FFCC00"/>
                </a:solidFill>
                <a:effectLst>
                  <a:outerShdw blurRad="38100" dist="38100" dir="2700000" algn="tl">
                    <a:srgbClr val="000000">
                      <a:alpha val="43137"/>
                    </a:srgbClr>
                  </a:outerShdw>
                </a:effectLst>
                <a:latin typeface="Book Antiqua" pitchFamily="18" charset="0"/>
              </a:rPr>
              <a:t> Il Training logopedico post-operatorio è necessario per stabilizzare il risultato chirurgico ed evitare la comparsa di meccanismi ipercinetici che possono interferire negativamente con la qualità vocale</a:t>
            </a:r>
            <a:r>
              <a:rPr lang="it-IT" sz="1800" dirty="0" smtClean="0">
                <a:solidFill>
                  <a:srgbClr val="FFC000"/>
                </a:solidFill>
                <a:effectLst>
                  <a:outerShdw blurRad="38100" dist="38100" dir="2700000" algn="tl">
                    <a:srgbClr val="000000">
                      <a:alpha val="43137"/>
                    </a:srgbClr>
                  </a:outerShdw>
                </a:effectLst>
                <a:latin typeface="Book Antiqua" pitchFamily="18" charset="0"/>
              </a:rPr>
              <a:t>.</a:t>
            </a:r>
          </a:p>
        </p:txBody>
      </p:sp>
      <p:sp>
        <p:nvSpPr>
          <p:cNvPr id="4" name="Freccia in giù 3"/>
          <p:cNvSpPr/>
          <p:nvPr/>
        </p:nvSpPr>
        <p:spPr>
          <a:xfrm>
            <a:off x="4355976" y="4797152"/>
            <a:ext cx="216024" cy="360040"/>
          </a:xfrm>
          <a:prstGeom prst="downArrow">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88640"/>
            <a:ext cx="8229600" cy="576064"/>
          </a:xfrm>
        </p:spPr>
        <p:txBody>
          <a:bodyPr>
            <a:normAutofit fontScale="90000"/>
          </a:bodyPr>
          <a:lstStyle/>
          <a:p>
            <a:r>
              <a:rPr lang="it-IT" sz="3600" b="1" i="1" dirty="0" smtClean="0">
                <a:solidFill>
                  <a:srgbClr val="FFCC00"/>
                </a:solidFill>
                <a:effectLst>
                  <a:outerShdw blurRad="38100" dist="38100" dir="2700000" algn="tl">
                    <a:srgbClr val="000000">
                      <a:alpha val="43137"/>
                    </a:srgbClr>
                  </a:outerShdw>
                </a:effectLst>
                <a:latin typeface="Book Antiqua" pitchFamily="18" charset="0"/>
              </a:rPr>
              <a:t/>
            </a:r>
            <a:br>
              <a:rPr lang="it-IT" sz="3600" b="1" i="1" dirty="0" smtClean="0">
                <a:solidFill>
                  <a:srgbClr val="FFCC00"/>
                </a:solidFill>
                <a:effectLst>
                  <a:outerShdw blurRad="38100" dist="38100" dir="2700000" algn="tl">
                    <a:srgbClr val="000000">
                      <a:alpha val="43137"/>
                    </a:srgbClr>
                  </a:outerShdw>
                </a:effectLst>
                <a:latin typeface="Book Antiqua" pitchFamily="18" charset="0"/>
              </a:rPr>
            </a:br>
            <a:r>
              <a:rPr lang="it-IT" sz="3600" b="1" i="1" dirty="0" smtClean="0">
                <a:solidFill>
                  <a:srgbClr val="FFCC00"/>
                </a:solidFill>
                <a:effectLst>
                  <a:outerShdw blurRad="38100" dist="38100" dir="2700000" algn="tl">
                    <a:srgbClr val="000000">
                      <a:alpha val="43137"/>
                    </a:srgbClr>
                  </a:outerShdw>
                </a:effectLst>
                <a:latin typeface="Book Antiqua" pitchFamily="18" charset="0"/>
              </a:rPr>
              <a:t>Risultati</a:t>
            </a:r>
            <a:r>
              <a:rPr lang="it-IT" b="1" i="1" dirty="0" smtClean="0">
                <a:solidFill>
                  <a:srgbClr val="FFCC00"/>
                </a:solidFill>
                <a:effectLst>
                  <a:outerShdw blurRad="38100" dist="38100" dir="2700000" algn="tl">
                    <a:srgbClr val="000000">
                      <a:alpha val="43137"/>
                    </a:srgbClr>
                  </a:outerShdw>
                </a:effectLst>
                <a:latin typeface="Book Antiqua" pitchFamily="18" charset="0"/>
              </a:rPr>
              <a:t> </a:t>
            </a:r>
            <a:br>
              <a:rPr lang="it-IT" b="1" i="1" dirty="0" smtClean="0">
                <a:solidFill>
                  <a:srgbClr val="FFCC00"/>
                </a:solidFill>
                <a:effectLst>
                  <a:outerShdw blurRad="38100" dist="38100" dir="2700000" algn="tl">
                    <a:srgbClr val="000000">
                      <a:alpha val="43137"/>
                    </a:srgbClr>
                  </a:outerShdw>
                </a:effectLst>
                <a:latin typeface="Book Antiqua" pitchFamily="18" charset="0"/>
              </a:rPr>
            </a:br>
            <a:endParaRPr lang="it-IT" b="1" i="1" dirty="0">
              <a:solidFill>
                <a:srgbClr val="FFCC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323528" y="692696"/>
            <a:ext cx="8496944" cy="5760640"/>
          </a:xfrm>
        </p:spPr>
        <p:txBody>
          <a:bodyPr>
            <a:normAutofit fontScale="40000" lnSpcReduction="20000"/>
          </a:bodyPr>
          <a:lstStyle/>
          <a:p>
            <a:pPr>
              <a:buNone/>
            </a:pPr>
            <a:r>
              <a:rPr lang="it-IT" sz="4500" dirty="0" smtClean="0">
                <a:solidFill>
                  <a:srgbClr val="FFCC00"/>
                </a:solidFill>
                <a:effectLst>
                  <a:outerShdw blurRad="38100" dist="38100" dir="2700000" algn="tl">
                    <a:srgbClr val="000000">
                      <a:alpha val="43137"/>
                    </a:srgbClr>
                  </a:outerShdw>
                </a:effectLst>
                <a:latin typeface="Book Antiqua" pitchFamily="18" charset="0"/>
              </a:rPr>
              <a:t>In tutti i casi , al termine del trattamento logopedico, si rilevava:</a:t>
            </a:r>
          </a:p>
          <a:p>
            <a:pPr>
              <a:buNone/>
            </a:pPr>
            <a:r>
              <a:rPr lang="it-IT" sz="4500"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sz="4500" dirty="0" smtClean="0">
                <a:solidFill>
                  <a:srgbClr val="FFCC00"/>
                </a:solidFill>
                <a:effectLst>
                  <a:outerShdw blurRad="38100" dist="38100" dir="2700000" algn="tl">
                    <a:srgbClr val="000000">
                      <a:alpha val="43137"/>
                    </a:srgbClr>
                  </a:outerShdw>
                </a:effectLst>
                <a:latin typeface="Book Antiqua" pitchFamily="18" charset="0"/>
              </a:rPr>
              <a:t>     Timbro vocale </a:t>
            </a:r>
          </a:p>
          <a:p>
            <a:pPr lvl="8">
              <a:buNone/>
            </a:pPr>
            <a:r>
              <a:rPr lang="it-IT" sz="3300" dirty="0" smtClean="0">
                <a:solidFill>
                  <a:srgbClr val="FFCC00"/>
                </a:solidFill>
                <a:effectLst>
                  <a:outerShdw blurRad="38100" dist="38100" dir="2700000" algn="tl">
                    <a:srgbClr val="000000">
                      <a:alpha val="43137"/>
                    </a:srgbClr>
                  </a:outerShdw>
                </a:effectLst>
                <a:latin typeface="Book Antiqua" pitchFamily="18" charset="0"/>
              </a:rPr>
              <a:t> </a:t>
            </a:r>
          </a:p>
          <a:p>
            <a:pPr>
              <a:buNone/>
            </a:pPr>
            <a:r>
              <a:rPr lang="it-IT" sz="4500" dirty="0" smtClean="0">
                <a:solidFill>
                  <a:srgbClr val="FFCC00"/>
                </a:solidFill>
                <a:effectLst>
                  <a:outerShdw blurRad="38100" dist="38100" dir="2700000" algn="tl">
                    <a:srgbClr val="000000">
                      <a:alpha val="43137"/>
                    </a:srgbClr>
                  </a:outerShdw>
                </a:effectLst>
                <a:latin typeface="Book Antiqua" pitchFamily="18" charset="0"/>
              </a:rPr>
              <a:t>     Durata fonatoria</a:t>
            </a:r>
          </a:p>
          <a:p>
            <a:pPr lvl="8">
              <a:buNone/>
            </a:pPr>
            <a:endParaRPr lang="it-IT" sz="3300" dirty="0" smtClean="0">
              <a:solidFill>
                <a:srgbClr val="FFCC00"/>
              </a:solidFill>
              <a:effectLst>
                <a:outerShdw blurRad="38100" dist="38100" dir="2700000" algn="tl">
                  <a:srgbClr val="000000">
                    <a:alpha val="43137"/>
                  </a:srgbClr>
                </a:outerShdw>
              </a:effectLst>
              <a:latin typeface="Book Antiqua" pitchFamily="18" charset="0"/>
            </a:endParaRPr>
          </a:p>
          <a:p>
            <a:pPr>
              <a:buNone/>
            </a:pPr>
            <a:r>
              <a:rPr lang="it-IT" sz="4500" dirty="0" smtClean="0">
                <a:solidFill>
                  <a:srgbClr val="FFCC00"/>
                </a:solidFill>
                <a:effectLst>
                  <a:outerShdw blurRad="38100" dist="38100" dir="2700000" algn="tl">
                    <a:srgbClr val="000000">
                      <a:alpha val="43137"/>
                    </a:srgbClr>
                  </a:outerShdw>
                </a:effectLst>
                <a:latin typeface="Book Antiqua" pitchFamily="18" charset="0"/>
              </a:rPr>
              <a:t>     Disagio psico-fisico (VHI)</a:t>
            </a:r>
          </a:p>
          <a:p>
            <a:pPr lvl="8"/>
            <a:endParaRPr lang="it-IT" sz="3300" i="1" dirty="0" smtClean="0">
              <a:solidFill>
                <a:srgbClr val="FFCC00"/>
              </a:solidFill>
              <a:latin typeface="Book Antiqua" pitchFamily="18" charset="0"/>
            </a:endParaRPr>
          </a:p>
          <a:p>
            <a:pPr>
              <a:buFont typeface="Wingdings" pitchFamily="2" charset="2"/>
              <a:buChar char="§"/>
            </a:pPr>
            <a:r>
              <a:rPr lang="it-IT" sz="5000" b="1" i="1" dirty="0" smtClean="0">
                <a:solidFill>
                  <a:srgbClr val="FFCC00"/>
                </a:solidFill>
                <a:effectLst>
                  <a:outerShdw blurRad="38100" dist="38100" dir="2700000" algn="tl">
                    <a:srgbClr val="000000">
                      <a:alpha val="43137"/>
                    </a:srgbClr>
                  </a:outerShdw>
                </a:effectLst>
                <a:latin typeface="Book Antiqua" pitchFamily="18" charset="0"/>
              </a:rPr>
              <a:t>Paralisi monolaterale in posizione paramediana : </a:t>
            </a:r>
          </a:p>
          <a:p>
            <a:pPr lvl="0">
              <a:buFontTx/>
              <a:buChar char="-"/>
            </a:pPr>
            <a:r>
              <a:rPr lang="it-IT" sz="4300" dirty="0" smtClean="0">
                <a:solidFill>
                  <a:srgbClr val="FFCC00"/>
                </a:solidFill>
                <a:effectLst>
                  <a:outerShdw blurRad="38100" dist="38100" dir="2700000" algn="tl">
                    <a:srgbClr val="000000">
                      <a:alpha val="43137"/>
                    </a:srgbClr>
                  </a:outerShdw>
                </a:effectLst>
                <a:latin typeface="Book Antiqua" pitchFamily="18" charset="0"/>
              </a:rPr>
              <a:t>soddisfacente recupero di armonici </a:t>
            </a:r>
          </a:p>
          <a:p>
            <a:pPr lvl="0">
              <a:buFontTx/>
              <a:buChar char="-"/>
            </a:pPr>
            <a:r>
              <a:rPr lang="it-IT" sz="4300" dirty="0" smtClean="0">
                <a:solidFill>
                  <a:srgbClr val="FFCC00"/>
                </a:solidFill>
                <a:effectLst>
                  <a:outerShdw blurRad="38100" dist="38100" dir="2700000" algn="tl">
                    <a:srgbClr val="000000">
                      <a:alpha val="43137"/>
                    </a:srgbClr>
                  </a:outerShdw>
                </a:effectLst>
                <a:latin typeface="Book Antiqua" pitchFamily="18" charset="0"/>
              </a:rPr>
              <a:t> compenso glottico completo</a:t>
            </a:r>
          </a:p>
          <a:p>
            <a:pPr lvl="0">
              <a:buNone/>
            </a:pPr>
            <a:endParaRPr lang="it-IT" sz="5000" b="1" i="1" dirty="0" smtClean="0">
              <a:solidFill>
                <a:srgbClr val="FFC000"/>
              </a:solidFill>
              <a:latin typeface="Book Antiqua" pitchFamily="18" charset="0"/>
            </a:endParaRPr>
          </a:p>
          <a:p>
            <a:pPr lvl="0">
              <a:buFont typeface="Wingdings" pitchFamily="2" charset="2"/>
              <a:buChar char="§"/>
            </a:pPr>
            <a:r>
              <a:rPr lang="it-IT" sz="5000" b="1" i="1" dirty="0" smtClean="0">
                <a:solidFill>
                  <a:srgbClr val="FFCC00"/>
                </a:solidFill>
                <a:effectLst>
                  <a:outerShdw blurRad="38100" dist="38100" dir="2700000" algn="tl">
                    <a:srgbClr val="000000">
                      <a:alpha val="43137"/>
                    </a:srgbClr>
                  </a:outerShdw>
                </a:effectLst>
                <a:latin typeface="Book Antiqua" pitchFamily="18" charset="0"/>
              </a:rPr>
              <a:t>Paralisi bilaterale adduttoria: </a:t>
            </a:r>
          </a:p>
          <a:p>
            <a:pPr lvl="0">
              <a:buNone/>
            </a:pPr>
            <a:r>
              <a:rPr lang="it-IT" sz="4500" dirty="0" smtClean="0">
                <a:solidFill>
                  <a:srgbClr val="FFCC00"/>
                </a:solidFill>
                <a:effectLst>
                  <a:outerShdw blurRad="38100" dist="38100" dir="2700000" algn="tl">
                    <a:srgbClr val="000000">
                      <a:alpha val="43137"/>
                    </a:srgbClr>
                  </a:outerShdw>
                </a:effectLst>
                <a:latin typeface="Book Antiqua" pitchFamily="18" charset="0"/>
              </a:rPr>
              <a:t>-     </a:t>
            </a:r>
            <a:r>
              <a:rPr lang="it-IT" sz="4300" dirty="0" smtClean="0">
                <a:solidFill>
                  <a:srgbClr val="FFCC00"/>
                </a:solidFill>
                <a:effectLst>
                  <a:outerShdw blurRad="38100" dist="38100" dir="2700000" algn="tl">
                    <a:srgbClr val="000000">
                      <a:alpha val="43137"/>
                    </a:srgbClr>
                  </a:outerShdw>
                </a:effectLst>
                <a:latin typeface="Book Antiqua" pitchFamily="18" charset="0"/>
              </a:rPr>
              <a:t>ripresa completa della motilità  di entrambe le CV , in un caso sottoposto a intervento di tiroidectomia soltanto 2 mesi addietro.</a:t>
            </a:r>
          </a:p>
          <a:p>
            <a:pPr lvl="0">
              <a:buFontTx/>
              <a:buChar char="-"/>
            </a:pPr>
            <a:r>
              <a:rPr lang="it-IT" sz="4300" dirty="0" smtClean="0">
                <a:solidFill>
                  <a:srgbClr val="FFCC00"/>
                </a:solidFill>
                <a:effectLst>
                  <a:outerShdw blurRad="38100" dist="38100" dir="2700000" algn="tl">
                    <a:srgbClr val="000000">
                      <a:alpha val="43137"/>
                    </a:srgbClr>
                  </a:outerShdw>
                </a:effectLst>
                <a:latin typeface="Book Antiqua" pitchFamily="18" charset="0"/>
              </a:rPr>
              <a:t>miglioramento del  timbro vocale e stabilizzazione della tenuta fonatoria ,dopo terapia logopedica,  in due casi sottoposti ad intervento di aritenoidectomia </a:t>
            </a:r>
          </a:p>
          <a:p>
            <a:pPr>
              <a:buNone/>
            </a:pPr>
            <a:endParaRPr lang="it-IT" sz="5000" b="1" i="1" dirty="0" smtClean="0">
              <a:solidFill>
                <a:srgbClr val="FFCC00"/>
              </a:solidFill>
              <a:effectLst>
                <a:outerShdw blurRad="38100" dist="38100" dir="2700000" algn="tl">
                  <a:srgbClr val="000000">
                    <a:alpha val="43137"/>
                  </a:srgbClr>
                </a:outerShdw>
              </a:effectLst>
              <a:latin typeface="Book Antiqua" pitchFamily="18" charset="0"/>
            </a:endParaRPr>
          </a:p>
          <a:p>
            <a:pPr>
              <a:buFont typeface="Wingdings" pitchFamily="2" charset="2"/>
              <a:buChar char="§"/>
            </a:pPr>
            <a:r>
              <a:rPr lang="it-IT" sz="5000" b="1" i="1" dirty="0" smtClean="0">
                <a:solidFill>
                  <a:srgbClr val="FFCC00"/>
                </a:solidFill>
                <a:effectLst>
                  <a:outerShdw blurRad="38100" dist="38100" dir="2700000" algn="tl">
                    <a:srgbClr val="000000">
                      <a:alpha val="43137"/>
                    </a:srgbClr>
                  </a:outerShdw>
                </a:effectLst>
                <a:latin typeface="Book Antiqua" pitchFamily="18" charset="0"/>
              </a:rPr>
              <a:t>Paralisi  monolaterale abduttoria</a:t>
            </a:r>
            <a:r>
              <a:rPr lang="it-IT" dirty="0" smtClean="0">
                <a:solidFill>
                  <a:srgbClr val="FFCC00"/>
                </a:solidFill>
                <a:effectLst>
                  <a:outerShdw blurRad="38100" dist="38100" dir="2700000" algn="tl">
                    <a:srgbClr val="000000">
                      <a:alpha val="43137"/>
                    </a:srgbClr>
                  </a:outerShdw>
                </a:effectLst>
              </a:rPr>
              <a:t>:</a:t>
            </a:r>
          </a:p>
          <a:p>
            <a:pPr lvl="0">
              <a:buFontTx/>
              <a:buChar char="-"/>
            </a:pPr>
            <a:r>
              <a:rPr lang="it-IT" sz="4300" dirty="0" smtClean="0">
                <a:solidFill>
                  <a:srgbClr val="FFCC00"/>
                </a:solidFill>
                <a:effectLst>
                  <a:outerShdw blurRad="38100" dist="38100" dir="2700000" algn="tl">
                    <a:srgbClr val="000000">
                      <a:alpha val="43137"/>
                    </a:srgbClr>
                  </a:outerShdw>
                </a:effectLst>
                <a:latin typeface="Book Antiqua" pitchFamily="18" charset="0"/>
              </a:rPr>
              <a:t>compenso fonatorio completo  con incremento del numero di armonici </a:t>
            </a:r>
          </a:p>
          <a:p>
            <a:pPr lvl="0">
              <a:buFontTx/>
              <a:buChar char="-"/>
            </a:pPr>
            <a:r>
              <a:rPr lang="it-IT" sz="4300" dirty="0" smtClean="0">
                <a:solidFill>
                  <a:srgbClr val="FFCC00"/>
                </a:solidFill>
                <a:effectLst>
                  <a:outerShdw blurRad="38100" dist="38100" dir="2700000" algn="tl">
                    <a:srgbClr val="000000">
                      <a:alpha val="43137"/>
                    </a:srgbClr>
                  </a:outerShdw>
                </a:effectLst>
                <a:latin typeface="Book Antiqua" pitchFamily="18" charset="0"/>
              </a:rPr>
              <a:t>miglioramento della disfagia per liquidi  </a:t>
            </a:r>
          </a:p>
          <a:p>
            <a:endParaRPr lang="it-IT" sz="4500" dirty="0" smtClean="0">
              <a:solidFill>
                <a:srgbClr val="FFC000"/>
              </a:solidFill>
              <a:latin typeface="Book Antiqua" pitchFamily="18" charset="0"/>
            </a:endParaRPr>
          </a:p>
        </p:txBody>
      </p:sp>
      <p:sp>
        <p:nvSpPr>
          <p:cNvPr id="6" name="Freccia in su 5"/>
          <p:cNvSpPr/>
          <p:nvPr/>
        </p:nvSpPr>
        <p:spPr>
          <a:xfrm flipH="1">
            <a:off x="539552" y="1268760"/>
            <a:ext cx="45719" cy="144016"/>
          </a:xfrm>
          <a:prstGeom prst="upArrow">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Calibri" pitchFamily="34" charset="0"/>
              <a:buChar char="↑"/>
            </a:pPr>
            <a:endParaRPr lang="it-IT" dirty="0"/>
          </a:p>
        </p:txBody>
      </p:sp>
      <p:sp>
        <p:nvSpPr>
          <p:cNvPr id="7" name="Freccia in su 6"/>
          <p:cNvSpPr/>
          <p:nvPr/>
        </p:nvSpPr>
        <p:spPr>
          <a:xfrm>
            <a:off x="539552" y="1772816"/>
            <a:ext cx="45719" cy="144016"/>
          </a:xfrm>
          <a:prstGeom prst="upArrow">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reccia in giù 7"/>
          <p:cNvSpPr/>
          <p:nvPr/>
        </p:nvSpPr>
        <p:spPr>
          <a:xfrm>
            <a:off x="539552" y="2276872"/>
            <a:ext cx="45719" cy="144016"/>
          </a:xfrm>
          <a:prstGeom prst="downArrow">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80528" y="0"/>
            <a:ext cx="8856984" cy="764704"/>
          </a:xfrm>
        </p:spPr>
        <p:txBody>
          <a:bodyPr>
            <a:normAutofit fontScale="90000"/>
          </a:bodyPr>
          <a:lstStyle/>
          <a:p>
            <a:pPr algn="l"/>
            <a:r>
              <a:rPr lang="it-IT" sz="2800" b="1" dirty="0" smtClean="0">
                <a:solidFill>
                  <a:srgbClr val="FFFF00"/>
                </a:solidFill>
              </a:rPr>
              <a:t>              </a:t>
            </a:r>
            <a:r>
              <a:rPr lang="it-IT" sz="2800" b="1" dirty="0" smtClean="0">
                <a:solidFill>
                  <a:srgbClr val="FFCC00"/>
                </a:solidFill>
                <a:effectLst>
                  <a:outerShdw blurRad="38100" dist="38100" dir="2700000" algn="tl">
                    <a:srgbClr val="000000">
                      <a:alpha val="43137"/>
                    </a:srgbClr>
                  </a:outerShdw>
                </a:effectLst>
                <a:latin typeface="Book Antiqua" pitchFamily="18" charset="0"/>
              </a:rPr>
              <a:t>Paralisi monolaterale paramediana pre trattamento </a:t>
            </a:r>
            <a:endParaRPr lang="it-IT" sz="2800" b="1" dirty="0">
              <a:solidFill>
                <a:srgbClr val="FFCC00"/>
              </a:solidFill>
              <a:effectLst>
                <a:outerShdw blurRad="38100" dist="38100" dir="2700000" algn="tl">
                  <a:srgbClr val="000000">
                    <a:alpha val="43137"/>
                  </a:srgbClr>
                </a:outerShdw>
              </a:effectLst>
              <a:latin typeface="Book Antiqua" pitchFamily="18" charset="0"/>
            </a:endParaRPr>
          </a:p>
        </p:txBody>
      </p:sp>
      <p:pic>
        <p:nvPicPr>
          <p:cNvPr id="4" name="Segnaposto contenuto 3" descr="PAR MONOL PRE LOG.JPG"/>
          <p:cNvPicPr>
            <a:picLocks noGrp="1" noChangeAspect="1"/>
          </p:cNvPicPr>
          <p:nvPr>
            <p:ph idx="1"/>
          </p:nvPr>
        </p:nvPicPr>
        <p:blipFill>
          <a:blip r:embed="rId2" cstate="print"/>
          <a:stretch>
            <a:fillRect/>
          </a:stretch>
        </p:blipFill>
        <p:spPr>
          <a:xfrm>
            <a:off x="755576" y="692696"/>
            <a:ext cx="7632848" cy="2592287"/>
          </a:xfrm>
        </p:spPr>
      </p:pic>
      <p:pic>
        <p:nvPicPr>
          <p:cNvPr id="5" name="Immagine 4" descr="PAR POST LOG.JPG"/>
          <p:cNvPicPr>
            <a:picLocks noChangeAspect="1"/>
          </p:cNvPicPr>
          <p:nvPr/>
        </p:nvPicPr>
        <p:blipFill>
          <a:blip r:embed="rId3" cstate="print"/>
          <a:stretch>
            <a:fillRect/>
          </a:stretch>
        </p:blipFill>
        <p:spPr>
          <a:xfrm>
            <a:off x="683567" y="3861048"/>
            <a:ext cx="7632851" cy="2736304"/>
          </a:xfrm>
          <a:prstGeom prst="rect">
            <a:avLst/>
          </a:prstGeom>
        </p:spPr>
      </p:pic>
      <p:sp>
        <p:nvSpPr>
          <p:cNvPr id="6" name="Rettangolo 5"/>
          <p:cNvSpPr/>
          <p:nvPr/>
        </p:nvSpPr>
        <p:spPr>
          <a:xfrm>
            <a:off x="0" y="2924944"/>
            <a:ext cx="8316416" cy="830997"/>
          </a:xfrm>
          <a:prstGeom prst="rect">
            <a:avLst/>
          </a:prstGeom>
        </p:spPr>
        <p:txBody>
          <a:bodyPr wrap="square">
            <a:spAutoFit/>
          </a:bodyPr>
          <a:lstStyle/>
          <a:p>
            <a:r>
              <a:rPr lang="it-IT" sz="2400" b="1" dirty="0" smtClean="0">
                <a:solidFill>
                  <a:srgbClr val="FFFF00"/>
                </a:solidFill>
              </a:rPr>
              <a:t>                                                    </a:t>
            </a:r>
          </a:p>
          <a:p>
            <a:r>
              <a:rPr lang="it-IT" sz="2400" b="1" dirty="0" smtClean="0">
                <a:solidFill>
                  <a:srgbClr val="FFFF00"/>
                </a:solidFill>
              </a:rPr>
              <a:t>           </a:t>
            </a:r>
            <a:r>
              <a:rPr lang="it-IT" sz="2400" b="1" dirty="0" smtClean="0">
                <a:solidFill>
                  <a:srgbClr val="FFCC00"/>
                </a:solidFill>
                <a:effectLst>
                  <a:outerShdw blurRad="38100" dist="38100" dir="2700000" algn="tl">
                    <a:srgbClr val="000000">
                      <a:alpha val="43137"/>
                    </a:srgbClr>
                  </a:outerShdw>
                </a:effectLst>
                <a:latin typeface="Book Antiqua" pitchFamily="18" charset="0"/>
              </a:rPr>
              <a:t>Paralisi monolaterale paramediana post trattamento </a:t>
            </a:r>
            <a:endParaRPr lang="it-IT" sz="2400" dirty="0">
              <a:solidFill>
                <a:srgbClr val="FFCC00"/>
              </a:solidFill>
              <a:effectLst>
                <a:outerShdw blurRad="38100" dist="38100" dir="2700000" algn="tl">
                  <a:srgbClr val="000000">
                    <a:alpha val="43137"/>
                  </a:srgbClr>
                </a:outerShdw>
              </a:effectLst>
              <a:latin typeface="Book Antiqua"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611560" y="404664"/>
            <a:ext cx="7992888" cy="5234136"/>
          </a:xfrm>
        </p:spPr>
        <p:txBody>
          <a:bodyPr/>
          <a:lstStyle/>
          <a:p>
            <a:pPr algn="l"/>
            <a:r>
              <a:rPr lang="it-IT" b="1" i="1" dirty="0" smtClean="0">
                <a:solidFill>
                  <a:srgbClr val="FFC000"/>
                </a:solidFill>
                <a:effectLst>
                  <a:outerShdw blurRad="38100" dist="38100" dir="2700000" algn="tl">
                    <a:srgbClr val="000000">
                      <a:alpha val="43137"/>
                    </a:srgbClr>
                  </a:outerShdw>
                </a:effectLst>
                <a:latin typeface="Book Antiqua" pitchFamily="18" charset="0"/>
              </a:rPr>
              <a:t>         Paralisi monolaterale abduttoria </a:t>
            </a:r>
          </a:p>
          <a:p>
            <a:pPr algn="l"/>
            <a:r>
              <a:rPr lang="it-IT" sz="2400" b="1" i="1" dirty="0" smtClean="0">
                <a:solidFill>
                  <a:srgbClr val="FFC000"/>
                </a:solidFill>
                <a:effectLst>
                  <a:outerShdw blurRad="38100" dist="38100" dir="2700000" algn="tl">
                    <a:srgbClr val="000000">
                      <a:alpha val="43137"/>
                    </a:srgbClr>
                  </a:outerShdw>
                </a:effectLst>
                <a:latin typeface="Book Antiqua" pitchFamily="18" charset="0"/>
              </a:rPr>
              <a:t>   Pre – trattamento                             Post – trattamento </a:t>
            </a:r>
          </a:p>
        </p:txBody>
      </p:sp>
      <p:pic>
        <p:nvPicPr>
          <p:cNvPr id="1026" name="Picture 2" descr="C:\Users\sara\Pictures\2013-11-12 pre trattamento\pre trattamento 001.jpg"/>
          <p:cNvPicPr>
            <a:picLocks noChangeAspect="1" noChangeArrowheads="1"/>
          </p:cNvPicPr>
          <p:nvPr/>
        </p:nvPicPr>
        <p:blipFill>
          <a:blip r:embed="rId3" cstate="print"/>
          <a:srcRect/>
          <a:stretch>
            <a:fillRect/>
          </a:stretch>
        </p:blipFill>
        <p:spPr bwMode="auto">
          <a:xfrm>
            <a:off x="395536" y="1496505"/>
            <a:ext cx="3888432" cy="4956830"/>
          </a:xfrm>
          <a:prstGeom prst="rect">
            <a:avLst/>
          </a:prstGeom>
          <a:noFill/>
        </p:spPr>
      </p:pic>
      <p:pic>
        <p:nvPicPr>
          <p:cNvPr id="1027" name="Picture 3" descr="C:\Users\sara\Pictures\2013-11-12 dopo trattamento\dopo trattamento 001.jpg"/>
          <p:cNvPicPr>
            <a:picLocks noChangeAspect="1" noChangeArrowheads="1"/>
          </p:cNvPicPr>
          <p:nvPr/>
        </p:nvPicPr>
        <p:blipFill>
          <a:blip r:embed="rId4" cstate="print"/>
          <a:srcRect/>
          <a:stretch>
            <a:fillRect/>
          </a:stretch>
        </p:blipFill>
        <p:spPr bwMode="auto">
          <a:xfrm>
            <a:off x="5004048" y="1484784"/>
            <a:ext cx="3672408" cy="496855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476672"/>
            <a:ext cx="8229600" cy="792088"/>
          </a:xfrm>
        </p:spPr>
        <p:txBody>
          <a:bodyPr>
            <a:normAutofit fontScale="90000"/>
          </a:bodyPr>
          <a:lstStyle/>
          <a:p>
            <a:r>
              <a:rPr lang="it-IT" sz="3200" b="1" i="1" u="sng" dirty="0" smtClean="0">
                <a:solidFill>
                  <a:srgbClr val="FFCC00"/>
                </a:solidFill>
                <a:effectLst>
                  <a:outerShdw blurRad="38100" dist="38100" dir="2700000" algn="tl">
                    <a:srgbClr val="000000">
                      <a:alpha val="43137"/>
                    </a:srgbClr>
                  </a:outerShdw>
                </a:effectLst>
                <a:latin typeface="Book Antiqua" pitchFamily="18" charset="0"/>
              </a:rPr>
              <a:t/>
            </a:r>
            <a:br>
              <a:rPr lang="it-IT" sz="3200" b="1" i="1" u="sng" dirty="0" smtClean="0">
                <a:solidFill>
                  <a:srgbClr val="FFCC00"/>
                </a:solidFill>
                <a:effectLst>
                  <a:outerShdw blurRad="38100" dist="38100" dir="2700000" algn="tl">
                    <a:srgbClr val="000000">
                      <a:alpha val="43137"/>
                    </a:srgbClr>
                  </a:outerShdw>
                </a:effectLst>
                <a:latin typeface="Book Antiqua" pitchFamily="18" charset="0"/>
              </a:rPr>
            </a:br>
            <a:r>
              <a:rPr lang="it-IT" sz="3200" b="1" i="1" u="sng" dirty="0" smtClean="0">
                <a:solidFill>
                  <a:srgbClr val="FFCC00"/>
                </a:solidFill>
                <a:effectLst>
                  <a:outerShdw blurRad="38100" dist="38100" dir="2700000" algn="tl">
                    <a:srgbClr val="000000">
                      <a:alpha val="43137"/>
                    </a:srgbClr>
                  </a:outerShdw>
                </a:effectLst>
                <a:latin typeface="Book Antiqua" pitchFamily="18" charset="0"/>
              </a:rPr>
              <a:t/>
            </a:r>
            <a:br>
              <a:rPr lang="it-IT" sz="3200" b="1" i="1" u="sng" dirty="0" smtClean="0">
                <a:solidFill>
                  <a:srgbClr val="FFCC00"/>
                </a:solidFill>
                <a:effectLst>
                  <a:outerShdw blurRad="38100" dist="38100" dir="2700000" algn="tl">
                    <a:srgbClr val="000000">
                      <a:alpha val="43137"/>
                    </a:srgbClr>
                  </a:outerShdw>
                </a:effectLst>
                <a:latin typeface="Book Antiqua" pitchFamily="18" charset="0"/>
              </a:rPr>
            </a:br>
            <a:r>
              <a:rPr lang="it-IT" sz="4900" b="1" i="1" dirty="0" smtClean="0">
                <a:solidFill>
                  <a:srgbClr val="FFCC00"/>
                </a:solidFill>
                <a:effectLst>
                  <a:outerShdw blurRad="38100" dist="38100" dir="2700000" algn="tl">
                    <a:srgbClr val="000000">
                      <a:alpha val="43137"/>
                    </a:srgbClr>
                  </a:outerShdw>
                </a:effectLst>
                <a:latin typeface="Book Antiqua" pitchFamily="18" charset="0"/>
              </a:rPr>
              <a:t>Compensi spontanei </a:t>
            </a:r>
            <a:r>
              <a:rPr lang="it-IT" sz="3200" b="1" i="1" u="sng" dirty="0" smtClean="0">
                <a:solidFill>
                  <a:srgbClr val="FFCC00"/>
                </a:solidFill>
                <a:effectLst>
                  <a:outerShdw blurRad="38100" dist="38100" dir="2700000" algn="tl">
                    <a:srgbClr val="000000">
                      <a:alpha val="43137"/>
                    </a:srgbClr>
                  </a:outerShdw>
                </a:effectLst>
                <a:latin typeface="Book Antiqua" pitchFamily="18" charset="0"/>
              </a:rPr>
              <a:t/>
            </a:r>
            <a:br>
              <a:rPr lang="it-IT" sz="3200" b="1" i="1" u="sng" dirty="0" smtClean="0">
                <a:solidFill>
                  <a:srgbClr val="FFCC00"/>
                </a:solidFill>
                <a:effectLst>
                  <a:outerShdw blurRad="38100" dist="38100" dir="2700000" algn="tl">
                    <a:srgbClr val="000000">
                      <a:alpha val="43137"/>
                    </a:srgbClr>
                  </a:outerShdw>
                </a:effectLst>
                <a:latin typeface="Book Antiqua" pitchFamily="18" charset="0"/>
              </a:rPr>
            </a:br>
            <a:r>
              <a:rPr lang="it-IT" sz="3200" b="1" i="1" u="sng" dirty="0" smtClean="0">
                <a:solidFill>
                  <a:srgbClr val="FFCC00"/>
                </a:solidFill>
                <a:effectLst>
                  <a:outerShdw blurRad="38100" dist="38100" dir="2700000" algn="tl">
                    <a:srgbClr val="000000">
                      <a:alpha val="43137"/>
                    </a:srgbClr>
                  </a:outerShdw>
                </a:effectLst>
                <a:latin typeface="Book Antiqua" pitchFamily="18" charset="0"/>
              </a:rPr>
              <a:t/>
            </a:r>
            <a:br>
              <a:rPr lang="it-IT" sz="3200" b="1" i="1" u="sng" dirty="0" smtClean="0">
                <a:solidFill>
                  <a:srgbClr val="FFCC00"/>
                </a:solidFill>
                <a:effectLst>
                  <a:outerShdw blurRad="38100" dist="38100" dir="2700000" algn="tl">
                    <a:srgbClr val="000000">
                      <a:alpha val="43137"/>
                    </a:srgbClr>
                  </a:outerShdw>
                </a:effectLst>
                <a:latin typeface="Book Antiqua" pitchFamily="18" charset="0"/>
              </a:rPr>
            </a:br>
            <a:r>
              <a:rPr lang="it-IT" sz="3200" b="1" i="1" dirty="0" smtClean="0">
                <a:solidFill>
                  <a:srgbClr val="FFCC00"/>
                </a:solidFill>
                <a:effectLst>
                  <a:outerShdw blurRad="38100" dist="38100" dir="2700000" algn="tl">
                    <a:srgbClr val="000000">
                      <a:alpha val="43137"/>
                    </a:srgbClr>
                  </a:outerShdw>
                </a:effectLst>
                <a:latin typeface="Book Antiqua" pitchFamily="18" charset="0"/>
              </a:rPr>
              <a:t>Compenso prolasso controlaterale </a:t>
            </a:r>
            <a:endParaRPr lang="it-IT" sz="3200" b="1" i="1" dirty="0">
              <a:solidFill>
                <a:srgbClr val="FFCC00"/>
              </a:solidFill>
              <a:effectLst>
                <a:outerShdw blurRad="38100" dist="38100" dir="2700000" algn="tl">
                  <a:srgbClr val="000000">
                    <a:alpha val="43137"/>
                  </a:srgbClr>
                </a:outerShdw>
              </a:effectLst>
              <a:latin typeface="Book Antiqua" pitchFamily="18" charset="0"/>
            </a:endParaRPr>
          </a:p>
        </p:txBody>
      </p:sp>
      <p:pic>
        <p:nvPicPr>
          <p:cNvPr id="4" name="PAR DX PROLASSO SINISTRA.wmv">
            <a:hlinkClick r:id="" action="ppaction://media"/>
          </p:cNvPr>
          <p:cNvPicPr>
            <a:picLocks noGrp="1" noRot="1" noChangeAspect="1"/>
          </p:cNvPicPr>
          <p:nvPr>
            <p:ph idx="1"/>
            <a:videoFile r:link="rId1"/>
          </p:nvPr>
        </p:nvPicPr>
        <p:blipFill>
          <a:blip r:embed="rId3" cstate="print"/>
          <a:stretch>
            <a:fillRect/>
          </a:stretch>
        </p:blipFill>
        <p:spPr>
          <a:xfrm>
            <a:off x="2123728" y="2420888"/>
            <a:ext cx="4824536" cy="36004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499992" y="274638"/>
            <a:ext cx="4186808" cy="2290266"/>
          </a:xfrm>
        </p:spPr>
        <p:txBody>
          <a:bodyPr>
            <a:normAutofit/>
          </a:bodyPr>
          <a:lstStyle/>
          <a:p>
            <a:r>
              <a:rPr lang="it-IT" dirty="0" smtClean="0">
                <a:solidFill>
                  <a:srgbClr val="FFC000"/>
                </a:solidFill>
                <a:effectLst>
                  <a:outerShdw blurRad="38100" dist="38100" dir="2700000" algn="tl">
                    <a:srgbClr val="000000">
                      <a:alpha val="43137"/>
                    </a:srgbClr>
                  </a:outerShdw>
                </a:effectLst>
                <a:latin typeface="Book Antiqua" pitchFamily="18" charset="0"/>
              </a:rPr>
              <a:t/>
            </a:r>
            <a:br>
              <a:rPr lang="it-IT" dirty="0" smtClean="0">
                <a:solidFill>
                  <a:srgbClr val="FFC000"/>
                </a:solidFill>
                <a:effectLst>
                  <a:outerShdw blurRad="38100" dist="38100" dir="2700000" algn="tl">
                    <a:srgbClr val="000000">
                      <a:alpha val="43137"/>
                    </a:srgbClr>
                  </a:outerShdw>
                </a:effectLst>
                <a:latin typeface="Book Antiqua" pitchFamily="18" charset="0"/>
              </a:rPr>
            </a:br>
            <a:r>
              <a:rPr lang="it-IT" i="1" dirty="0" smtClean="0">
                <a:solidFill>
                  <a:srgbClr val="FFC000"/>
                </a:solidFill>
                <a:effectLst>
                  <a:outerShdw blurRad="38100" dist="38100" dir="2700000" algn="tl">
                    <a:srgbClr val="000000">
                      <a:alpha val="43137"/>
                    </a:srgbClr>
                  </a:outerShdw>
                </a:effectLst>
                <a:latin typeface="Book Antiqua" pitchFamily="18" charset="0"/>
              </a:rPr>
              <a:t>Compenso </a:t>
            </a:r>
            <a:br>
              <a:rPr lang="it-IT" i="1" dirty="0" smtClean="0">
                <a:solidFill>
                  <a:srgbClr val="FFC000"/>
                </a:solidFill>
                <a:effectLst>
                  <a:outerShdw blurRad="38100" dist="38100" dir="2700000" algn="tl">
                    <a:srgbClr val="000000">
                      <a:alpha val="43137"/>
                    </a:srgbClr>
                  </a:outerShdw>
                </a:effectLst>
                <a:latin typeface="Book Antiqua" pitchFamily="18" charset="0"/>
              </a:rPr>
            </a:br>
            <a:r>
              <a:rPr lang="it-IT" i="1" dirty="0" smtClean="0">
                <a:solidFill>
                  <a:srgbClr val="FFC000"/>
                </a:solidFill>
                <a:effectLst>
                  <a:outerShdw blurRad="38100" dist="38100" dir="2700000" algn="tl">
                    <a:srgbClr val="000000">
                      <a:alpha val="43137"/>
                    </a:srgbClr>
                  </a:outerShdw>
                </a:effectLst>
                <a:latin typeface="Book Antiqua" pitchFamily="18" charset="0"/>
              </a:rPr>
              <a:t>false corde </a:t>
            </a:r>
            <a:endParaRPr lang="it-IT" i="1" dirty="0">
              <a:solidFill>
                <a:srgbClr val="FFC000"/>
              </a:solidFill>
              <a:effectLst>
                <a:outerShdw blurRad="38100" dist="38100" dir="2700000" algn="tl">
                  <a:srgbClr val="000000">
                    <a:alpha val="43137"/>
                  </a:srgbClr>
                </a:outerShdw>
              </a:effectLst>
              <a:latin typeface="Book Antiqua" pitchFamily="18" charset="0"/>
            </a:endParaRPr>
          </a:p>
        </p:txBody>
      </p:sp>
      <p:pic>
        <p:nvPicPr>
          <p:cNvPr id="5" name="PAR ARITENOIDEC.wmv">
            <a:hlinkClick r:id="" action="ppaction://media"/>
          </p:cNvPr>
          <p:cNvPicPr>
            <a:picLocks noRot="1" noChangeAspect="1"/>
          </p:cNvPicPr>
          <p:nvPr>
            <a:videoFile r:link="rId1"/>
          </p:nvPr>
        </p:nvPicPr>
        <p:blipFill>
          <a:blip r:embed="rId4" cstate="print"/>
          <a:stretch>
            <a:fillRect/>
          </a:stretch>
        </p:blipFill>
        <p:spPr>
          <a:xfrm>
            <a:off x="4572000" y="3645024"/>
            <a:ext cx="4032448" cy="2753965"/>
          </a:xfrm>
          <a:prstGeom prst="rect">
            <a:avLst/>
          </a:prstGeom>
        </p:spPr>
      </p:pic>
      <p:pic>
        <p:nvPicPr>
          <p:cNvPr id="4" name="PARALISI e FALSE CORDE.wmv">
            <a:hlinkClick r:id="" action="ppaction://media"/>
          </p:cNvPr>
          <p:cNvPicPr>
            <a:picLocks noGrp="1" noRot="1" noChangeAspect="1"/>
          </p:cNvPicPr>
          <p:nvPr>
            <p:ph idx="1"/>
            <a:videoFile r:link="rId2"/>
          </p:nvPr>
        </p:nvPicPr>
        <p:blipFill>
          <a:blip r:embed="rId5" cstate="print">
            <a:lum bright="6000" contrast="5000"/>
          </a:blip>
          <a:stretch>
            <a:fillRect/>
          </a:stretch>
        </p:blipFill>
        <p:spPr>
          <a:xfrm>
            <a:off x="251520" y="476671"/>
            <a:ext cx="4104456" cy="3078343"/>
          </a:xfrm>
          <a:prstGeom prst="rect">
            <a:avLst/>
          </a:prstGeom>
          <a:scene3d>
            <a:camera prst="orthographicFront"/>
            <a:lightRig rig="threePt" dir="t"/>
          </a:scene3d>
          <a:sp3d prstMaterial="matte"/>
        </p:spPr>
      </p:pic>
      <p:sp>
        <p:nvSpPr>
          <p:cNvPr id="6" name="Rettangolo 5"/>
          <p:cNvSpPr/>
          <p:nvPr/>
        </p:nvSpPr>
        <p:spPr>
          <a:xfrm>
            <a:off x="611560" y="4259994"/>
            <a:ext cx="2952327" cy="1446550"/>
          </a:xfrm>
          <a:prstGeom prst="rect">
            <a:avLst/>
          </a:prstGeom>
        </p:spPr>
        <p:txBody>
          <a:bodyPr wrap="square">
            <a:spAutoFit/>
          </a:bodyPr>
          <a:lstStyle/>
          <a:p>
            <a:pPr algn="ctr"/>
            <a:r>
              <a:rPr lang="it-IT" sz="4400" i="1" dirty="0" smtClean="0">
                <a:solidFill>
                  <a:srgbClr val="FFC000"/>
                </a:solidFill>
                <a:effectLst>
                  <a:outerShdw blurRad="38100" dist="38100" dir="2700000" algn="tl">
                    <a:srgbClr val="000000">
                      <a:alpha val="43137"/>
                    </a:srgbClr>
                  </a:outerShdw>
                </a:effectLst>
                <a:latin typeface="Book Antiqua" pitchFamily="18" charset="0"/>
              </a:rPr>
              <a:t>Compenso      falsetto  </a:t>
            </a:r>
            <a:endParaRPr lang="it-IT" sz="4400" i="1" dirty="0">
              <a:solidFill>
                <a:srgbClr val="FFC000"/>
              </a:solidFill>
              <a:effectLst>
                <a:outerShdw blurRad="38100" dist="38100" dir="2700000" algn="tl">
                  <a:srgbClr val="000000">
                    <a:alpha val="43137"/>
                  </a:srgbClr>
                </a:outerShdw>
              </a:effectLst>
              <a:latin typeface="Book Antiqua"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video>
              <p:cMediaNode>
                <p:cTn id="13"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23528" y="188640"/>
            <a:ext cx="8229600" cy="576064"/>
          </a:xfrm>
        </p:spPr>
        <p:txBody>
          <a:bodyPr>
            <a:noAutofit/>
          </a:bodyPr>
          <a:lstStyle/>
          <a:p>
            <a:r>
              <a:rPr lang="it-IT" sz="3200" b="1" i="1" dirty="0" smtClean="0">
                <a:solidFill>
                  <a:srgbClr val="FFC000"/>
                </a:solidFill>
                <a:effectLst>
                  <a:outerShdw blurRad="38100" dist="38100" dir="2700000" algn="tl">
                    <a:srgbClr val="000000">
                      <a:alpha val="43137"/>
                    </a:srgbClr>
                  </a:outerShdw>
                </a:effectLst>
                <a:latin typeface="Book Antiqua" pitchFamily="18" charset="0"/>
              </a:rPr>
              <a:t>Considerazioni </a:t>
            </a:r>
            <a:endParaRPr lang="it-IT" sz="32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a:xfrm>
            <a:off x="457200" y="836712"/>
            <a:ext cx="8229600" cy="5544616"/>
          </a:xfrm>
        </p:spPr>
        <p:txBody>
          <a:bodyPr>
            <a:noAutofit/>
          </a:bodyPr>
          <a:lstStyle/>
          <a:p>
            <a:pPr lvl="0"/>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lvl="0">
              <a:buFont typeface="Wingdings" pitchFamily="2" charset="2"/>
              <a:buChar char="v"/>
            </a:pPr>
            <a:r>
              <a:rPr lang="it-IT" sz="2200" dirty="0" smtClean="0">
                <a:solidFill>
                  <a:srgbClr val="FFC000"/>
                </a:solidFill>
                <a:effectLst>
                  <a:outerShdw blurRad="38100" dist="38100" dir="2700000" algn="tl">
                    <a:srgbClr val="000000">
                      <a:alpha val="43137"/>
                    </a:srgbClr>
                  </a:outerShdw>
                </a:effectLst>
                <a:latin typeface="Book Antiqua" pitchFamily="18" charset="0"/>
              </a:rPr>
              <a:t>Necessità di  intervento chirurgico di aritenoidectomia solo dopo un congruo periodo di attesa ( 6-8 mesi) per il recupero spontaneo.</a:t>
            </a:r>
          </a:p>
          <a:p>
            <a:pPr lvl="0">
              <a:buFont typeface="Wingdings" pitchFamily="2" charset="2"/>
              <a:buChar char="v"/>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lvl="0">
              <a:buFont typeface="Wingdings" pitchFamily="2" charset="2"/>
              <a:buChar char="v"/>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lvl="0">
              <a:buFont typeface="Wingdings" pitchFamily="2" charset="2"/>
              <a:buChar char="v"/>
            </a:pPr>
            <a:r>
              <a:rPr lang="it-IT" sz="2200" dirty="0" smtClean="0">
                <a:solidFill>
                  <a:srgbClr val="FFC000"/>
                </a:solidFill>
                <a:effectLst>
                  <a:outerShdw blurRad="38100" dist="38100" dir="2700000" algn="tl">
                    <a:srgbClr val="000000">
                      <a:alpha val="43137"/>
                    </a:srgbClr>
                  </a:outerShdw>
                </a:effectLst>
                <a:latin typeface="Book Antiqua" pitchFamily="18" charset="0"/>
              </a:rPr>
              <a:t>Efficacia del trattamento riabilitativo logopedico post - aritenoidectomia  nella stabilizzazione dell’ assetto glottico acquisito dopo tale intervento.</a:t>
            </a:r>
          </a:p>
          <a:p>
            <a:pPr lvl="0">
              <a:buNone/>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lvl="0">
              <a:buNone/>
            </a:pPr>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lvl="0">
              <a:buFont typeface="Wingdings" pitchFamily="2" charset="2"/>
              <a:buChar char="v"/>
            </a:pPr>
            <a:r>
              <a:rPr lang="it-IT" sz="2200" dirty="0" smtClean="0">
                <a:solidFill>
                  <a:srgbClr val="FFC000"/>
                </a:solidFill>
                <a:effectLst>
                  <a:outerShdw blurRad="38100" dist="38100" dir="2700000" algn="tl">
                    <a:srgbClr val="000000">
                      <a:alpha val="43137"/>
                    </a:srgbClr>
                  </a:outerShdw>
                </a:effectLst>
                <a:latin typeface="Book Antiqua" pitchFamily="18" charset="0"/>
              </a:rPr>
              <a:t>Utilità  del trattamento riabilitativo post- infiltrazione di Vox Implant, in relazione al miglioramento dei parametri vocali      ( in part. tenuta e durata).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04664"/>
            <a:ext cx="8229600" cy="5721499"/>
          </a:xfrm>
        </p:spPr>
        <p:txBody>
          <a:bodyPr/>
          <a:lstStyle/>
          <a:p>
            <a:endParaRPr lang="it-IT" sz="20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v"/>
            </a:pPr>
            <a:r>
              <a:rPr lang="it-IT" sz="2200" dirty="0" smtClean="0">
                <a:solidFill>
                  <a:srgbClr val="FFC000"/>
                </a:solidFill>
                <a:effectLst>
                  <a:outerShdw blurRad="38100" dist="38100" dir="2700000" algn="tl">
                    <a:srgbClr val="000000">
                      <a:alpha val="43137"/>
                    </a:srgbClr>
                  </a:outerShdw>
                </a:effectLst>
                <a:latin typeface="Book Antiqua" pitchFamily="18" charset="0"/>
              </a:rPr>
              <a:t>La comorbilità con altra patologia, es: prolasso cordale monolaterale,  determina  un recupero più rapido ed efficace del compenso fonatorio.</a:t>
            </a:r>
          </a:p>
          <a:p>
            <a:pPr>
              <a:buFont typeface="Wingdings" pitchFamily="2" charset="2"/>
              <a:buChar char="v"/>
            </a:pPr>
            <a:endParaRPr lang="it-IT" sz="22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v"/>
            </a:pPr>
            <a:r>
              <a:rPr lang="it-IT" sz="2200" dirty="0" smtClean="0">
                <a:solidFill>
                  <a:srgbClr val="FFC000"/>
                </a:solidFill>
                <a:effectLst>
                  <a:outerShdw blurRad="38100" dist="38100" dir="2700000" algn="tl">
                    <a:srgbClr val="000000">
                      <a:alpha val="43137"/>
                    </a:srgbClr>
                  </a:outerShdw>
                </a:effectLst>
                <a:latin typeface="Book Antiqua" pitchFamily="18" charset="0"/>
              </a:rPr>
              <a:t>La posizione e il tono della corda vocale, in caso di paralisi , rappresentano parametri ancora poco prevedibili dalle strumentazioni in nostro possesso</a:t>
            </a:r>
            <a:r>
              <a:rPr lang="it-IT" sz="2200" dirty="0" smtClean="0">
                <a:solidFill>
                  <a:srgbClr val="FFC000"/>
                </a:solidFill>
                <a:effectLst>
                  <a:outerShdw blurRad="38100" dist="38100" dir="2700000" algn="tl">
                    <a:srgbClr val="000000">
                      <a:alpha val="43137"/>
                    </a:srgbClr>
                  </a:outerShdw>
                </a:effectLst>
              </a:rPr>
              <a:t>.</a:t>
            </a:r>
          </a:p>
          <a:p>
            <a:endParaRPr lang="it-IT" sz="2200" dirty="0" smtClean="0">
              <a:solidFill>
                <a:srgbClr val="FFC000"/>
              </a:solidFill>
              <a:effectLst>
                <a:outerShdw blurRad="38100" dist="38100" dir="2700000" algn="tl">
                  <a:srgbClr val="000000">
                    <a:alpha val="43137"/>
                  </a:srgbClr>
                </a:outerShdw>
              </a:effectLst>
            </a:endParaRPr>
          </a:p>
          <a:p>
            <a:endParaRPr lang="it-IT" sz="2200" dirty="0" smtClean="0">
              <a:solidFill>
                <a:srgbClr val="FFC000"/>
              </a:solidFill>
              <a:effectLst>
                <a:outerShdw blurRad="38100" dist="38100" dir="2700000" algn="tl">
                  <a:srgbClr val="000000">
                    <a:alpha val="43137"/>
                  </a:srgbClr>
                </a:outerShdw>
              </a:effectLst>
            </a:endParaRPr>
          </a:p>
          <a:p>
            <a:pPr>
              <a:buNone/>
            </a:pPr>
            <a:r>
              <a:rPr lang="it-IT" sz="2200" dirty="0" smtClean="0">
                <a:solidFill>
                  <a:srgbClr val="FFC000"/>
                </a:solidFill>
                <a:effectLst>
                  <a:outerShdw blurRad="38100" dist="38100" dir="2700000" algn="tl">
                    <a:srgbClr val="000000">
                      <a:alpha val="43137"/>
                    </a:srgbClr>
                  </a:outerShdw>
                </a:effectLst>
                <a:latin typeface="Book Antiqua" pitchFamily="18" charset="0"/>
              </a:rPr>
              <a:t>     Valutazione foniatrico- logopedica eseguita in tandem e integrata con il test soggettivo VHI , indice del  disagio psicologico, ma anche delle prospettive motivazionali al trattamento riabilitativo</a:t>
            </a:r>
            <a:r>
              <a:rPr lang="it-IT" sz="2000" dirty="0" smtClean="0">
                <a:solidFill>
                  <a:srgbClr val="FFC000"/>
                </a:solidFill>
                <a:effectLst>
                  <a:outerShdw blurRad="38100" dist="38100" dir="2700000" algn="tl">
                    <a:srgbClr val="000000">
                      <a:alpha val="43137"/>
                    </a:srgbClr>
                  </a:outerShdw>
                </a:effectLst>
              </a:rPr>
              <a:t>.</a:t>
            </a:r>
            <a:endParaRPr lang="it-IT" sz="2000" dirty="0">
              <a:effectLst>
                <a:outerShdw blurRad="38100" dist="38100" dir="2700000" algn="tl">
                  <a:srgbClr val="000000">
                    <a:alpha val="43137"/>
                  </a:srgbClr>
                </a:outerShdw>
              </a:effectLst>
            </a:endParaRPr>
          </a:p>
        </p:txBody>
      </p:sp>
      <p:sp>
        <p:nvSpPr>
          <p:cNvPr id="5" name="Freccia in giù 4"/>
          <p:cNvSpPr/>
          <p:nvPr/>
        </p:nvSpPr>
        <p:spPr>
          <a:xfrm>
            <a:off x="4355976" y="3501008"/>
            <a:ext cx="288032" cy="504056"/>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t-IT"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800" b="1" i="1" dirty="0" smtClean="0">
                <a:solidFill>
                  <a:srgbClr val="FFC000"/>
                </a:solidFill>
                <a:effectLst>
                  <a:outerShdw blurRad="38100" dist="38100" dir="2700000" algn="tl">
                    <a:srgbClr val="000000">
                      <a:alpha val="43137"/>
                    </a:srgbClr>
                  </a:outerShdw>
                </a:effectLst>
                <a:latin typeface="Book Antiqua" pitchFamily="18" charset="0"/>
              </a:rPr>
              <a:t>Considerazioni di carattere medico legale </a:t>
            </a:r>
            <a:endParaRPr lang="it-IT" sz="2800" b="1" i="1" dirty="0">
              <a:solidFill>
                <a:srgbClr val="FFC000"/>
              </a:solidFill>
              <a:effectLst>
                <a:outerShdw blurRad="38100" dist="38100" dir="2700000" algn="tl">
                  <a:srgbClr val="000000">
                    <a:alpha val="43137"/>
                  </a:srgbClr>
                </a:outerShdw>
              </a:effectLst>
              <a:latin typeface="Book Antiqua" pitchFamily="18" charset="0"/>
            </a:endParaRPr>
          </a:p>
        </p:txBody>
      </p:sp>
      <p:sp>
        <p:nvSpPr>
          <p:cNvPr id="3" name="Segnaposto contenuto 2"/>
          <p:cNvSpPr>
            <a:spLocks noGrp="1"/>
          </p:cNvSpPr>
          <p:nvPr>
            <p:ph idx="1"/>
          </p:nvPr>
        </p:nvSpPr>
        <p:spPr/>
        <p:txBody>
          <a:bodyPr>
            <a:normAutofit/>
          </a:bodyPr>
          <a:lstStyle/>
          <a:p>
            <a:pPr>
              <a:buFont typeface="Wingdings" pitchFamily="2" charset="2"/>
              <a:buChar char="v"/>
            </a:pPr>
            <a:r>
              <a:rPr lang="it-IT" sz="2000" dirty="0" smtClean="0">
                <a:solidFill>
                  <a:srgbClr val="FFC000"/>
                </a:solidFill>
                <a:effectLst>
                  <a:outerShdw blurRad="38100" dist="38100" dir="2700000" algn="tl">
                    <a:srgbClr val="000000">
                      <a:alpha val="43137"/>
                    </a:srgbClr>
                  </a:outerShdw>
                </a:effectLst>
                <a:latin typeface="Book Antiqua" pitchFamily="18" charset="0"/>
              </a:rPr>
              <a:t>Le problematiche derivanti dall’innervazione spontanea, rendono spesso variabile il quadro obiettivo sulla posizione definitiva della corda vocale </a:t>
            </a:r>
            <a:r>
              <a:rPr lang="it-IT" sz="2000" i="1" dirty="0" smtClean="0">
                <a:solidFill>
                  <a:srgbClr val="FFC000"/>
                </a:solidFill>
                <a:effectLst>
                  <a:outerShdw blurRad="38100" dist="38100" dir="2700000" algn="tl">
                    <a:srgbClr val="000000">
                      <a:alpha val="43137"/>
                    </a:srgbClr>
                  </a:outerShdw>
                </a:effectLst>
                <a:latin typeface="Book Antiqua" pitchFamily="18" charset="0"/>
              </a:rPr>
              <a:t>(incremento paradossale del tono muscolare a distanza</a:t>
            </a:r>
            <a:r>
              <a:rPr lang="it-IT" sz="2000" dirty="0" smtClean="0">
                <a:solidFill>
                  <a:srgbClr val="FFC000"/>
                </a:solidFill>
                <a:effectLst>
                  <a:outerShdw blurRad="38100" dist="38100" dir="2700000" algn="tl">
                    <a:srgbClr val="000000">
                      <a:alpha val="43137"/>
                    </a:srgbClr>
                  </a:outerShdw>
                </a:effectLst>
                <a:latin typeface="Book Antiqua" pitchFamily="18" charset="0"/>
              </a:rPr>
              <a:t>).</a:t>
            </a:r>
          </a:p>
          <a:p>
            <a:pPr>
              <a:buNone/>
            </a:pPr>
            <a:endParaRPr lang="it-IT" sz="2400" dirty="0" smtClean="0">
              <a:solidFill>
                <a:srgbClr val="FFC000"/>
              </a:solidFill>
              <a:effectLst>
                <a:outerShdw blurRad="38100" dist="38100" dir="2700000" algn="tl">
                  <a:srgbClr val="000000">
                    <a:alpha val="43137"/>
                  </a:srgbClr>
                </a:outerShdw>
              </a:effectLst>
              <a:latin typeface="Book Antiqua" pitchFamily="18" charset="0"/>
            </a:endParaRPr>
          </a:p>
          <a:p>
            <a:pPr>
              <a:buFont typeface="Wingdings" pitchFamily="2" charset="2"/>
              <a:buChar char="v"/>
            </a:pPr>
            <a:r>
              <a:rPr lang="it-IT" sz="2000" dirty="0" smtClean="0">
                <a:solidFill>
                  <a:srgbClr val="FFC000"/>
                </a:solidFill>
                <a:effectLst>
                  <a:outerShdw blurRad="38100" dist="38100" dir="2700000" algn="tl">
                    <a:srgbClr val="000000">
                      <a:alpha val="43137"/>
                    </a:srgbClr>
                  </a:outerShdw>
                </a:effectLst>
                <a:latin typeface="Book Antiqua" pitchFamily="18" charset="0"/>
              </a:rPr>
              <a:t>La motilità aritenoidea residua, in caso di paralisi ricorrenziale monolaterale, è da attribuirsi all’ azione del muscolo IA , che è innervato da entrambi i nervi ricorrenti. </a:t>
            </a:r>
          </a:p>
          <a:p>
            <a:pPr>
              <a:buNone/>
            </a:pPr>
            <a:endParaRPr lang="it-IT" sz="2400" dirty="0" smtClean="0">
              <a:solidFill>
                <a:srgbClr val="FFC000"/>
              </a:solidFill>
              <a:effectLst>
                <a:outerShdw blurRad="38100" dist="38100" dir="2700000" algn="tl">
                  <a:srgbClr val="000000">
                    <a:alpha val="43137"/>
                  </a:srgbClr>
                </a:outerShdw>
              </a:effectLst>
              <a:latin typeface="Book Antiqua" pitchFamily="18" charset="0"/>
            </a:endParaRPr>
          </a:p>
          <a:p>
            <a:pPr algn="ctr">
              <a:buNone/>
            </a:pPr>
            <a:endParaRPr lang="it-IT" sz="2000" b="1" dirty="0" smtClean="0">
              <a:solidFill>
                <a:srgbClr val="FFC000"/>
              </a:solidFill>
              <a:effectLst>
                <a:outerShdw blurRad="38100" dist="38100" dir="2700000" algn="tl">
                  <a:srgbClr val="000000">
                    <a:alpha val="43137"/>
                  </a:srgbClr>
                </a:outerShdw>
              </a:effectLst>
              <a:latin typeface="Book Antiqua" pitchFamily="18" charset="0"/>
            </a:endParaRPr>
          </a:p>
          <a:p>
            <a:pPr algn="ctr">
              <a:buNone/>
            </a:pPr>
            <a:r>
              <a:rPr lang="it-IT" sz="2000" b="1" dirty="0" smtClean="0">
                <a:solidFill>
                  <a:srgbClr val="FFC000"/>
                </a:solidFill>
                <a:effectLst>
                  <a:outerShdw blurRad="38100" dist="38100" dir="2700000" algn="tl">
                    <a:srgbClr val="000000">
                      <a:alpha val="43137"/>
                    </a:srgbClr>
                  </a:outerShdw>
                </a:effectLst>
                <a:latin typeface="Book Antiqua" pitchFamily="18" charset="0"/>
              </a:rPr>
              <a:t>Notevole importanza in caso di valutazione peritale in sede di  responsabilità civile</a:t>
            </a:r>
          </a:p>
          <a:p>
            <a:pPr>
              <a:buNone/>
            </a:pPr>
            <a:endParaRPr lang="it-IT" sz="2400" dirty="0" smtClean="0">
              <a:solidFill>
                <a:srgbClr val="FFC000"/>
              </a:solidFill>
              <a:effectLst>
                <a:outerShdw blurRad="38100" dist="38100" dir="2700000" algn="tl">
                  <a:srgbClr val="000000">
                    <a:alpha val="43137"/>
                  </a:srgbClr>
                </a:outerShdw>
              </a:effectLst>
              <a:latin typeface="Book Antiqua" pitchFamily="18" charset="0"/>
            </a:endParaRPr>
          </a:p>
          <a:p>
            <a:endParaRPr lang="it-IT" dirty="0">
              <a:solidFill>
                <a:srgbClr val="FFC000"/>
              </a:solidFill>
              <a:effectLst>
                <a:outerShdw blurRad="38100" dist="38100" dir="2700000" algn="tl">
                  <a:srgbClr val="000000">
                    <a:alpha val="43137"/>
                  </a:srgbClr>
                </a:outerShdw>
              </a:effectLst>
              <a:latin typeface="Book Antiqua" pitchFamily="18" charset="0"/>
            </a:endParaRPr>
          </a:p>
        </p:txBody>
      </p:sp>
      <p:sp>
        <p:nvSpPr>
          <p:cNvPr id="4" name="Freccia in giù 3"/>
          <p:cNvSpPr/>
          <p:nvPr/>
        </p:nvSpPr>
        <p:spPr>
          <a:xfrm flipH="1">
            <a:off x="4427984" y="4149080"/>
            <a:ext cx="288032" cy="432048"/>
          </a:xfrm>
          <a:prstGeom prst="down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t-IT"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normAutofit/>
          </a:bodyPr>
          <a:lstStyle/>
          <a:p>
            <a:pPr algn="ctr">
              <a:buNone/>
            </a:pPr>
            <a:r>
              <a:rPr lang="it-IT" sz="1600" b="1" i="1" dirty="0" smtClean="0">
                <a:solidFill>
                  <a:srgbClr val="FFC000"/>
                </a:solidFill>
                <a:effectLst>
                  <a:outerShdw blurRad="38100" dist="38100" dir="2700000" algn="tl">
                    <a:srgbClr val="000000">
                      <a:alpha val="43137"/>
                    </a:srgbClr>
                  </a:outerShdw>
                </a:effectLst>
                <a:latin typeface="Book Antiqua" pitchFamily="18" charset="0"/>
              </a:rPr>
              <a:t>Grazie per </a:t>
            </a:r>
          </a:p>
          <a:p>
            <a:pPr algn="ctr">
              <a:buNone/>
            </a:pPr>
            <a:r>
              <a:rPr lang="it-IT" sz="1600" b="1" i="1" dirty="0" smtClean="0">
                <a:solidFill>
                  <a:srgbClr val="FFC000"/>
                </a:solidFill>
                <a:effectLst>
                  <a:outerShdw blurRad="38100" dist="38100" dir="2700000" algn="tl">
                    <a:srgbClr val="000000">
                      <a:alpha val="43137"/>
                    </a:srgbClr>
                  </a:outerShdw>
                </a:effectLst>
                <a:latin typeface="Book Antiqua" pitchFamily="18" charset="0"/>
              </a:rPr>
              <a:t>l’attenzione </a:t>
            </a:r>
            <a:endParaRPr lang="it-IT" sz="1600" b="1" i="1" dirty="0">
              <a:solidFill>
                <a:srgbClr val="FFC000"/>
              </a:solidFill>
              <a:effectLst>
                <a:outerShdw blurRad="38100" dist="38100" dir="2700000" algn="tl">
                  <a:srgbClr val="000000">
                    <a:alpha val="43137"/>
                  </a:srgbClr>
                </a:outerShdw>
              </a:effectLst>
              <a:latin typeface="Book Antiqua"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Galassia">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1945</TotalTime>
  <Words>1480</Words>
  <Application>Microsoft Office PowerPoint</Application>
  <PresentationFormat>Presentazione su schermo (4:3)</PresentationFormat>
  <Paragraphs>256</Paragraphs>
  <Slides>24</Slides>
  <Notes>2</Notes>
  <HiddenSlides>0</HiddenSlides>
  <MMClips>3</MMClips>
  <ScaleCrop>false</ScaleCrop>
  <HeadingPairs>
    <vt:vector size="4" baseType="variant">
      <vt:variant>
        <vt:lpstr>Tema</vt:lpstr>
      </vt:variant>
      <vt:variant>
        <vt:i4>1</vt:i4>
      </vt:variant>
      <vt:variant>
        <vt:lpstr>Titoli diapositive</vt:lpstr>
      </vt:variant>
      <vt:variant>
        <vt:i4>24</vt:i4>
      </vt:variant>
    </vt:vector>
  </HeadingPairs>
  <TitlesOfParts>
    <vt:vector size="25" baseType="lpstr">
      <vt:lpstr>Tema di Office</vt:lpstr>
      <vt:lpstr>Paralisi e Paresi delle corde vocali</vt:lpstr>
      <vt:lpstr> Entità della lesione neurale </vt:lpstr>
      <vt:lpstr>Diapositiva 3</vt:lpstr>
      <vt:lpstr> Neurotmesi  : Classificazione di Sunderland </vt:lpstr>
      <vt:lpstr> La sincinesia  </vt:lpstr>
      <vt:lpstr>  Classificazione delle sincinesie laringee  </vt:lpstr>
      <vt:lpstr>Sincinesia e trofismo muscolare    </vt:lpstr>
      <vt:lpstr> Sincinesia e trofismo muscolare </vt:lpstr>
      <vt:lpstr> Posizione delle corde vocali dopo paralisi  ricorrenziale </vt:lpstr>
      <vt:lpstr> Posizione delle corde vocali dopo paralisi ricorrenziale </vt:lpstr>
      <vt:lpstr>Materiali e metodi </vt:lpstr>
      <vt:lpstr>Criteri Riabilitativi </vt:lpstr>
      <vt:lpstr>Criteri Riabilitativi </vt:lpstr>
      <vt:lpstr>Criteri Riabilitativi </vt:lpstr>
      <vt:lpstr> Criteri Riabilitativi </vt:lpstr>
      <vt:lpstr> Risultati  </vt:lpstr>
      <vt:lpstr>              Paralisi monolaterale paramediana pre trattamento </vt:lpstr>
      <vt:lpstr>Diapositiva 18</vt:lpstr>
      <vt:lpstr>  Compensi spontanei   Compenso prolasso controlaterale </vt:lpstr>
      <vt:lpstr> Compenso  false corde </vt:lpstr>
      <vt:lpstr>Considerazioni </vt:lpstr>
      <vt:lpstr>Diapositiva 22</vt:lpstr>
      <vt:lpstr>Considerazioni di carattere medico legale </vt:lpstr>
      <vt:lpstr>Diapositiva 24</vt:lpstr>
    </vt:vector>
  </TitlesOfParts>
  <Company>Alice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sara</dc:creator>
  <cp:lastModifiedBy>pc</cp:lastModifiedBy>
  <cp:revision>70</cp:revision>
  <dcterms:created xsi:type="dcterms:W3CDTF">2013-10-26T09:12:48Z</dcterms:created>
  <dcterms:modified xsi:type="dcterms:W3CDTF">2016-06-20T11:38:36Z</dcterms:modified>
</cp:coreProperties>
</file>