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2"/>
  </p:notes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</p:sldIdLst>
  <p:sldSz cx="9144000" cy="6858000" type="screen4x3"/>
  <p:notesSz cx="6858000" cy="994568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EB13EB-6C37-4B77-A225-494B8AD898E6}" type="datetimeFigureOut">
              <a:rPr lang="it-IT" smtClean="0"/>
              <a:t>19/06/2016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724400"/>
            <a:ext cx="5486400" cy="44751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0388DF-2122-432B-980A-B4BC4197813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4716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E468D-4F04-477F-AD87-B737F231C5A5}" type="datetimeFigureOut">
              <a:rPr lang="it-IT" smtClean="0"/>
              <a:t>19/06/2016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3789-DC46-4860-B242-C1361959A4C7}" type="slidenum">
              <a:rPr lang="it-IT" smtClean="0"/>
              <a:t>‹N›</a:t>
            </a:fld>
            <a:endParaRPr lang="it-IT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E468D-4F04-477F-AD87-B737F231C5A5}" type="datetimeFigureOut">
              <a:rPr lang="it-IT" smtClean="0"/>
              <a:t>19/06/2016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3789-DC46-4860-B242-C1361959A4C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E468D-4F04-477F-AD87-B737F231C5A5}" type="datetimeFigureOut">
              <a:rPr lang="it-IT" smtClean="0"/>
              <a:t>19/06/2016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3789-DC46-4860-B242-C1361959A4C7}" type="slidenum">
              <a:rPr lang="it-IT" smtClean="0"/>
              <a:t>‹N›</a:t>
            </a:fld>
            <a:endParaRPr lang="it-IT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E468D-4F04-477F-AD87-B737F231C5A5}" type="datetimeFigureOut">
              <a:rPr lang="it-IT" smtClean="0"/>
              <a:t>19/06/2016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3789-DC46-4860-B242-C1361959A4C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E468D-4F04-477F-AD87-B737F231C5A5}" type="datetimeFigureOut">
              <a:rPr lang="it-IT" smtClean="0"/>
              <a:t>19/06/2016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3789-DC46-4860-B242-C1361959A4C7}" type="slidenum">
              <a:rPr lang="it-IT" smtClean="0"/>
              <a:t>‹N›</a:t>
            </a:fld>
            <a:endParaRPr lang="it-IT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E468D-4F04-477F-AD87-B737F231C5A5}" type="datetimeFigureOut">
              <a:rPr lang="it-IT" smtClean="0"/>
              <a:t>19/06/2016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3789-DC46-4860-B242-C1361959A4C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E468D-4F04-477F-AD87-B737F231C5A5}" type="datetimeFigureOut">
              <a:rPr lang="it-IT" smtClean="0"/>
              <a:t>19/06/2016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3789-DC46-4860-B242-C1361959A4C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E468D-4F04-477F-AD87-B737F231C5A5}" type="datetimeFigureOut">
              <a:rPr lang="it-IT" smtClean="0"/>
              <a:t>19/06/2016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3789-DC46-4860-B242-C1361959A4C7}" type="slidenum">
              <a:rPr lang="it-IT" smtClean="0"/>
              <a:t>‹N›</a:t>
            </a:fld>
            <a:endParaRPr lang="it-IT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E468D-4F04-477F-AD87-B737F231C5A5}" type="datetimeFigureOut">
              <a:rPr lang="it-IT" smtClean="0"/>
              <a:t>19/06/2016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3789-DC46-4860-B242-C1361959A4C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E468D-4F04-477F-AD87-B737F231C5A5}" type="datetimeFigureOut">
              <a:rPr lang="it-IT" smtClean="0"/>
              <a:t>19/06/2016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3789-DC46-4860-B242-C1361959A4C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E468D-4F04-477F-AD87-B737F231C5A5}" type="datetimeFigureOut">
              <a:rPr lang="it-IT" smtClean="0"/>
              <a:t>19/06/2016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33789-DC46-4860-B242-C1361959A4C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24E468D-4F04-477F-AD87-B737F231C5A5}" type="datetimeFigureOut">
              <a:rPr lang="it-IT" smtClean="0"/>
              <a:t>19/06/2016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DD533789-DC46-4860-B242-C1361959A4C7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/>
              <a:t> </a:t>
            </a:r>
            <a:br>
              <a:rPr lang="it-IT" b="1" dirty="0"/>
            </a:br>
            <a:r>
              <a:rPr lang="it-IT" b="1" i="1" dirty="0"/>
              <a:t>GIUSEPPE ACOCELLA</a:t>
            </a:r>
            <a:br>
              <a:rPr lang="it-IT" b="1" i="1" dirty="0"/>
            </a:br>
            <a:r>
              <a:rPr lang="it-IT" b="1" i="1" dirty="0" smtClean="0"/>
              <a:t/>
            </a:r>
            <a:br>
              <a:rPr lang="it-IT" b="1" i="1" dirty="0" smtClean="0"/>
            </a:br>
            <a:r>
              <a:rPr lang="it-IT" b="1" i="1" dirty="0" smtClean="0"/>
              <a:t>ETICA PROFESSIONALE</a:t>
            </a:r>
            <a:r>
              <a:rPr lang="it-IT" dirty="0"/>
              <a:t> </a:t>
            </a:r>
            <a:br>
              <a:rPr lang="it-IT" dirty="0"/>
            </a:br>
            <a:r>
              <a:rPr lang="it-IT" dirty="0" smtClean="0"/>
              <a:t>TRA TEORIA E PRASSI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 smtClean="0"/>
              <a:t>Morale, diritto, deontologia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31058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La deontologia tra diritto e morale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 La </a:t>
            </a:r>
            <a:r>
              <a:rPr lang="it-IT" b="1" dirty="0" smtClean="0"/>
              <a:t>deontologia</a:t>
            </a:r>
            <a:r>
              <a:rPr lang="it-IT" dirty="0" smtClean="0"/>
              <a:t> (dottrina dei doveri, riferita all’esercizio di una attività professionale), </a:t>
            </a:r>
            <a:r>
              <a:rPr lang="it-IT" dirty="0"/>
              <a:t>se da un lato ricorre, come il diritto, a prescrizioni relative alle azioni da intraprendere o da cui astenersi, normalmente accompagnate da sanzioni disciplinari, correndo spesso il rischio di limitarsi a “scimmiottare” le indicazioni delle norme giuridiche, limitandosi ad esserne una semplificata redazione, dall’altro deve riferirsi all’etica professionale come fondamento della stessa identità professionale, e pertanto non può procedere esclusivamente per prescrizioni, e la sanzione non è comminabile in modo formalizzato</a:t>
            </a:r>
          </a:p>
        </p:txBody>
      </p:sp>
    </p:spTree>
    <p:extLst>
      <p:ext uri="{BB962C8B-B14F-4D97-AF65-F5344CB8AC3E}">
        <p14:creationId xmlns:p14="http://schemas.microsoft.com/office/powerpoint/2010/main" val="232091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i="1" dirty="0" smtClean="0"/>
              <a:t>Diritto e morale</a:t>
            </a:r>
            <a:r>
              <a:rPr lang="it-IT" b="1" i="1" dirty="0"/>
              <a:t/>
            </a:r>
            <a:br>
              <a:rPr lang="it-IT" b="1" i="1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Se la </a:t>
            </a:r>
            <a:r>
              <a:rPr lang="it-IT" b="1" i="1" dirty="0"/>
              <a:t>morale </a:t>
            </a:r>
            <a:r>
              <a:rPr lang="it-IT" dirty="0"/>
              <a:t>– </a:t>
            </a:r>
            <a:r>
              <a:rPr lang="it-IT" dirty="0" smtClean="0"/>
              <a:t>universale e caratterizzata </a:t>
            </a:r>
            <a:r>
              <a:rPr lang="it-IT" dirty="0"/>
              <a:t>da un basso grado di formalizzazione - riguarda il foro interno, e pertanto disciplina la dimensione personale e non tollera adattamenti ambientali o circostanze temporali, il </a:t>
            </a:r>
            <a:r>
              <a:rPr lang="it-IT" b="1" i="1" dirty="0"/>
              <a:t>diritto </a:t>
            </a:r>
            <a:r>
              <a:rPr lang="it-IT" dirty="0"/>
              <a:t>– contraddistinto da </a:t>
            </a:r>
            <a:r>
              <a:rPr lang="it-IT" dirty="0" smtClean="0"/>
              <a:t>una </a:t>
            </a:r>
            <a:r>
              <a:rPr lang="it-IT" dirty="0"/>
              <a:t>alta formalizzazione che ha segnato l’età della razionalizzazione del diritto </a:t>
            </a:r>
            <a:r>
              <a:rPr lang="it-IT" dirty="0" smtClean="0"/>
              <a:t>- riguarda </a:t>
            </a:r>
            <a:r>
              <a:rPr lang="it-IT" dirty="0"/>
              <a:t>invece i comportamenti esteriori, ha caratteri di generalità ed astrattezza, si rivolge a tutti indistintamente, e tiene conto di circostanze, condizionamenti temporali e ambientali.</a:t>
            </a:r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400160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b="1" i="1" dirty="0" smtClean="0"/>
              <a:t>I principi deontologici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i </a:t>
            </a:r>
            <a:r>
              <a:rPr lang="it-IT" b="1" i="1" dirty="0"/>
              <a:t>principi deontologici </a:t>
            </a:r>
            <a:r>
              <a:rPr lang="it-IT" dirty="0"/>
              <a:t>si collocano appunto tra </a:t>
            </a:r>
            <a:r>
              <a:rPr lang="it-IT" dirty="0" smtClean="0"/>
              <a:t>morale e diritto, tra teoria </a:t>
            </a:r>
            <a:r>
              <a:rPr lang="it-IT" dirty="0"/>
              <a:t>e prassi, e dunque è necessario intendersi sui caratteri fondamentali di ciò che intendiamo per deontologia nel campo delle professioni. </a:t>
            </a:r>
            <a:r>
              <a:rPr lang="it-IT" dirty="0" smtClean="0"/>
              <a:t>Da sempre si sottolinea </a:t>
            </a:r>
            <a:r>
              <a:rPr lang="it-IT" dirty="0"/>
              <a:t>la necessità di garantire </a:t>
            </a:r>
            <a:r>
              <a:rPr lang="it-IT" dirty="0" smtClean="0"/>
              <a:t>che i principi abbiano a fondamento della professione la </a:t>
            </a:r>
            <a:r>
              <a:rPr lang="it-IT" dirty="0"/>
              <a:t>competenza (a tutela del soggetto fruitore delle prestazioni professionali</a:t>
            </a:r>
            <a:r>
              <a:rPr lang="it-IT" dirty="0" smtClean="0"/>
              <a:t>) e l’ambito di discrezionalità che le necessita, </a:t>
            </a:r>
            <a:r>
              <a:rPr lang="it-IT" dirty="0"/>
              <a:t>ma garantendo comunque i diritti dell’utente, in specie quelli meritevoli di tutela costituzionale </a:t>
            </a:r>
            <a:r>
              <a:rPr lang="it-IT" dirty="0" smtClean="0"/>
              <a:t>come </a:t>
            </a:r>
            <a:r>
              <a:rPr lang="it-IT" dirty="0"/>
              <a:t>diritti legati alla persona. </a:t>
            </a:r>
          </a:p>
        </p:txBody>
      </p:sp>
    </p:spTree>
    <p:extLst>
      <p:ext uri="{BB962C8B-B14F-4D97-AF65-F5344CB8AC3E}">
        <p14:creationId xmlns:p14="http://schemas.microsoft.com/office/powerpoint/2010/main" val="65138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i="1" dirty="0" smtClean="0"/>
              <a:t/>
            </a:r>
            <a:br>
              <a:rPr lang="it-IT" b="1" i="1" dirty="0" smtClean="0"/>
            </a:br>
            <a:r>
              <a:rPr lang="it-IT" b="1" i="1" dirty="0"/>
              <a:t/>
            </a:r>
            <a:br>
              <a:rPr lang="it-IT" b="1" i="1" dirty="0"/>
            </a:br>
            <a:r>
              <a:rPr lang="it-IT" b="1" i="1" dirty="0" smtClean="0"/>
              <a:t/>
            </a:r>
            <a:br>
              <a:rPr lang="it-IT" b="1" i="1" dirty="0" smtClean="0"/>
            </a:br>
            <a:r>
              <a:rPr lang="it-IT" b="1" i="1" dirty="0" smtClean="0"/>
              <a:t>Discrezionalità  e responsabilità, ovvero l’equilibrio tra libertà professionale e diritti costituzionali</a:t>
            </a:r>
            <a:br>
              <a:rPr lang="it-IT" b="1" i="1" dirty="0" smtClean="0"/>
            </a:br>
            <a:r>
              <a:rPr lang="it-IT" b="1" i="1" dirty="0" smtClean="0"/>
              <a:t/>
            </a:r>
            <a:br>
              <a:rPr lang="it-IT" b="1" i="1" dirty="0" smtClean="0"/>
            </a:br>
            <a:r>
              <a:rPr lang="it-IT" b="1" i="1" dirty="0"/>
              <a:t/>
            </a:r>
            <a:br>
              <a:rPr lang="it-IT" b="1" i="1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spcAft>
                <a:spcPts val="0"/>
              </a:spcAft>
            </a:pPr>
            <a:r>
              <a:rPr lang="it-IT" dirty="0">
                <a:latin typeface="Cambria"/>
                <a:ea typeface="Times New Roman"/>
                <a:cs typeface="Calibri"/>
              </a:rPr>
              <a:t> </a:t>
            </a:r>
            <a:endParaRPr lang="it-IT" dirty="0" smtClean="0">
              <a:latin typeface="Cambria"/>
              <a:ea typeface="Times New Roman"/>
              <a:cs typeface="Calibri"/>
            </a:endParaRPr>
          </a:p>
          <a:p>
            <a:r>
              <a:rPr lang="it-IT" dirty="0"/>
              <a:t> La deontologia professionale si è di fatto delineata tenendo conto di questi orientamenti. In </a:t>
            </a:r>
            <a:r>
              <a:rPr lang="it-IT" dirty="0" smtClean="0"/>
              <a:t>un ambito, </a:t>
            </a:r>
            <a:r>
              <a:rPr lang="it-IT" dirty="0"/>
              <a:t>come quello del servizio </a:t>
            </a:r>
            <a:r>
              <a:rPr lang="it-IT" dirty="0" smtClean="0"/>
              <a:t>sociale, </a:t>
            </a:r>
            <a:r>
              <a:rPr lang="it-IT" dirty="0"/>
              <a:t>libertà professionale </a:t>
            </a:r>
            <a:r>
              <a:rPr lang="it-IT" dirty="0" smtClean="0"/>
              <a:t>(dell’assistente sociale) e </a:t>
            </a:r>
            <a:r>
              <a:rPr lang="it-IT" dirty="0"/>
              <a:t>diritti costituzionalmente garantiti </a:t>
            </a:r>
            <a:r>
              <a:rPr lang="it-IT" dirty="0" smtClean="0"/>
              <a:t>(della persona che usufruisce del servizio) si affermano </a:t>
            </a:r>
            <a:r>
              <a:rPr lang="it-IT" dirty="0"/>
              <a:t>come i due </a:t>
            </a:r>
            <a:r>
              <a:rPr lang="it-IT" dirty="0" smtClean="0"/>
              <a:t>interessi da bilanciare   </a:t>
            </a:r>
          </a:p>
          <a:p>
            <a:r>
              <a:rPr lang="it-IT" dirty="0"/>
              <a:t> In realtà il tema etico vero, che sta a fondamento di tutte le vere questioni che emergono in questo ambito, è quello </a:t>
            </a:r>
            <a:r>
              <a:rPr lang="it-IT" dirty="0" smtClean="0"/>
              <a:t>della </a:t>
            </a:r>
            <a:r>
              <a:rPr lang="it-IT" i="1" dirty="0"/>
              <a:t>responsabilità della conoscenza</a:t>
            </a:r>
            <a:r>
              <a:rPr lang="it-IT" dirty="0"/>
              <a:t>. La conoscenza </a:t>
            </a:r>
            <a:r>
              <a:rPr lang="it-IT" dirty="0" smtClean="0"/>
              <a:t>- che </a:t>
            </a:r>
            <a:r>
              <a:rPr lang="it-IT" dirty="0"/>
              <a:t>consente l’esercizio di abilità professionali </a:t>
            </a:r>
            <a:r>
              <a:rPr lang="it-IT" dirty="0" smtClean="0"/>
              <a:t>- si </a:t>
            </a:r>
            <a:r>
              <a:rPr lang="it-IT" dirty="0"/>
              <a:t>costituisce come potere a disposizione di colui che la acquisisce </a:t>
            </a:r>
            <a:r>
              <a:rPr lang="it-IT" dirty="0" smtClean="0"/>
              <a:t>o </a:t>
            </a:r>
            <a:r>
              <a:rPr lang="it-IT" dirty="0"/>
              <a:t>comporta una </a:t>
            </a:r>
            <a:r>
              <a:rPr lang="it-IT" b="1" i="1" dirty="0"/>
              <a:t>responsabilità</a:t>
            </a:r>
            <a:r>
              <a:rPr lang="it-IT" i="1" dirty="0"/>
              <a:t> </a:t>
            </a:r>
            <a:r>
              <a:rPr lang="it-IT" dirty="0"/>
              <a:t>etica e sociale nei confronti della comunità e </a:t>
            </a:r>
            <a:r>
              <a:rPr lang="it-IT" dirty="0" smtClean="0"/>
              <a:t>dell’utente </a:t>
            </a:r>
            <a:r>
              <a:rPr lang="it-IT" dirty="0"/>
              <a:t>?</a:t>
            </a:r>
            <a:r>
              <a:rPr lang="it-IT" dirty="0" smtClean="0"/>
              <a:t> 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90071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i="1" dirty="0" smtClean="0"/>
              <a:t>Il politeismo dei valori nell’età</a:t>
            </a:r>
            <a:br>
              <a:rPr lang="it-IT" b="1" i="1" dirty="0" smtClean="0"/>
            </a:br>
            <a:r>
              <a:rPr lang="it-IT" b="1" i="1" dirty="0" smtClean="0"/>
              <a:t>contemporanea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it-IT" dirty="0" smtClean="0"/>
          </a:p>
          <a:p>
            <a:r>
              <a:rPr lang="it-IT" dirty="0" smtClean="0"/>
              <a:t>la </a:t>
            </a:r>
            <a:r>
              <a:rPr lang="it-IT" dirty="0"/>
              <a:t>diretta conseguenzialità tra obbligazione morale ed obbligazione giuridica è entrata in crisi nell’età del politeismo dei valori, e dunque l’una e l’altra sfera – assumendo </a:t>
            </a:r>
            <a:r>
              <a:rPr lang="it-IT" dirty="0" smtClean="0"/>
              <a:t>etica e diritto valenze </a:t>
            </a:r>
            <a:r>
              <a:rPr lang="it-IT" dirty="0"/>
              <a:t>diverse -  hanno comportato anche una differente concezione della deontologia </a:t>
            </a:r>
            <a:r>
              <a:rPr lang="it-IT" dirty="0" smtClean="0"/>
              <a:t>professionale (in relazione alla quale si è rivelato paradossalmente più cogente il diritto, ed incerta l’etica priva di riconoscimento universale)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96759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i="1" dirty="0"/>
              <a:t>La </a:t>
            </a:r>
            <a:r>
              <a:rPr lang="it-IT" b="1" i="1" dirty="0" smtClean="0"/>
              <a:t>professione secondo </a:t>
            </a:r>
            <a:r>
              <a:rPr lang="it-IT" b="1" i="1" dirty="0" err="1"/>
              <a:t>M</a:t>
            </a:r>
            <a:r>
              <a:rPr lang="it-IT" b="1" i="1" dirty="0" err="1" smtClean="0"/>
              <a:t>ax</a:t>
            </a:r>
            <a:r>
              <a:rPr lang="it-IT" b="1" i="1" dirty="0" smtClean="0"/>
              <a:t> Weber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la professione </a:t>
            </a:r>
            <a:r>
              <a:rPr lang="it-IT" dirty="0" smtClean="0"/>
              <a:t>(</a:t>
            </a:r>
            <a:r>
              <a:rPr lang="it-IT" dirty="0" err="1" smtClean="0"/>
              <a:t>Max</a:t>
            </a:r>
            <a:r>
              <a:rPr lang="it-IT" dirty="0" smtClean="0"/>
              <a:t> Weber) </a:t>
            </a:r>
            <a:r>
              <a:rPr lang="it-IT" dirty="0"/>
              <a:t>riguarda il possesso di competenze e abilità alle quali è legata l’acquisizione </a:t>
            </a:r>
            <a:r>
              <a:rPr lang="it-IT" i="1" dirty="0"/>
              <a:t>individuale</a:t>
            </a:r>
            <a:r>
              <a:rPr lang="it-IT" dirty="0"/>
              <a:t> delle conoscenze ed abilità</a:t>
            </a:r>
            <a:r>
              <a:rPr lang="it-IT" i="1" dirty="0"/>
              <a:t> necessarie</a:t>
            </a:r>
            <a:r>
              <a:rPr lang="it-IT" dirty="0"/>
              <a:t>, </a:t>
            </a:r>
            <a:r>
              <a:rPr lang="it-IT" dirty="0" smtClean="0"/>
              <a:t>ma sempre tenendo presente </a:t>
            </a:r>
            <a:r>
              <a:rPr lang="it-IT" dirty="0"/>
              <a:t>che di professione si può parlare quando conoscenze ed abilità sono </a:t>
            </a:r>
            <a:r>
              <a:rPr lang="it-IT" i="1" dirty="0"/>
              <a:t>comuni a coloro che la esercitano</a:t>
            </a:r>
            <a:r>
              <a:rPr lang="it-IT" dirty="0"/>
              <a:t>, rendendo possibili prestazione e continuità dell’attività in </a:t>
            </a:r>
            <a:r>
              <a:rPr lang="it-IT" dirty="0" smtClean="0"/>
              <a:t>oggetto.</a:t>
            </a:r>
          </a:p>
          <a:p>
            <a:r>
              <a:rPr lang="it-IT" dirty="0" smtClean="0"/>
              <a:t>l’etica della </a:t>
            </a:r>
            <a:r>
              <a:rPr lang="it-IT" i="1" dirty="0" smtClean="0"/>
              <a:t>responsabilità</a:t>
            </a:r>
            <a:r>
              <a:rPr lang="it-IT" dirty="0" smtClean="0"/>
              <a:t> </a:t>
            </a:r>
            <a:r>
              <a:rPr lang="it-IT" dirty="0"/>
              <a:t>comporta </a:t>
            </a:r>
            <a:r>
              <a:rPr lang="it-IT" dirty="0" smtClean="0"/>
              <a:t>che la </a:t>
            </a:r>
            <a:r>
              <a:rPr lang="it-IT" dirty="0"/>
              <a:t>competenza acquisita negli studi e nella </a:t>
            </a:r>
            <a:r>
              <a:rPr lang="it-IT" i="1" dirty="0" smtClean="0"/>
              <a:t>pratica</a:t>
            </a:r>
            <a:r>
              <a:rPr lang="it-IT" dirty="0" smtClean="0"/>
              <a:t> professionale</a:t>
            </a:r>
            <a:r>
              <a:rPr lang="it-IT" i="1" dirty="0" smtClean="0"/>
              <a:t> comune</a:t>
            </a:r>
            <a:r>
              <a:rPr lang="it-IT" dirty="0" smtClean="0"/>
              <a:t> nell’esercizio presente della professione si saldi al passato ed al futuro, per affrontare le variazioni dovute al progressivo adattamento imposto dalla ricerca del modello d’eccellenza che si ridefinisce continuamente.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1496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i="1" dirty="0" smtClean="0"/>
              <a:t>L’etica professionale si connette  infatti all’identità professionale</a:t>
            </a:r>
            <a:endParaRPr lang="it-IT" b="1" i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it-IT" dirty="0" smtClean="0"/>
          </a:p>
          <a:p>
            <a:r>
              <a:rPr lang="it-IT" dirty="0" smtClean="0"/>
              <a:t>la </a:t>
            </a:r>
            <a:r>
              <a:rPr lang="it-IT" dirty="0"/>
              <a:t>professione implica un insieme di regole e alcuni modelli di eccellenza, ai quali il partecipante si uniforma, contribuendo a definire una tavola di </a:t>
            </a:r>
            <a:r>
              <a:rPr lang="it-IT" i="1" dirty="0"/>
              <a:t>valori professionali</a:t>
            </a:r>
            <a:r>
              <a:rPr lang="it-IT" dirty="0"/>
              <a:t> che ne esplicitano una </a:t>
            </a:r>
            <a:r>
              <a:rPr lang="it-IT" i="1" dirty="0"/>
              <a:t>etica</a:t>
            </a:r>
            <a:r>
              <a:rPr lang="it-IT" dirty="0"/>
              <a:t>, in relazione con gli altri colleghi che nel passato e nel presente esercitano la medesima attività, contribuendo a definirne i caratteri per il futuro, giacché si ereditano conoscenze, stili di comportamento continuamente sottoposti a revisione</a:t>
            </a:r>
          </a:p>
        </p:txBody>
      </p:sp>
    </p:spTree>
    <p:extLst>
      <p:ext uri="{BB962C8B-B14F-4D97-AF65-F5344CB8AC3E}">
        <p14:creationId xmlns:p14="http://schemas.microsoft.com/office/powerpoint/2010/main" val="111743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b="1" i="1" dirty="0" smtClean="0"/>
              <a:t>I codici etico-deontologici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i</a:t>
            </a:r>
            <a:r>
              <a:rPr lang="it-IT" dirty="0" smtClean="0"/>
              <a:t>l </a:t>
            </a:r>
            <a:r>
              <a:rPr lang="it-IT" dirty="0"/>
              <a:t>codice </a:t>
            </a:r>
            <a:r>
              <a:rPr lang="it-IT" i="1" dirty="0"/>
              <a:t>etico</a:t>
            </a:r>
            <a:r>
              <a:rPr lang="it-IT" dirty="0"/>
              <a:t> - mostrandosi applicabile ai comportamenti professionali dell’assistente sociale in modo assolutamente </a:t>
            </a:r>
            <a:r>
              <a:rPr lang="it-IT" dirty="0" smtClean="0"/>
              <a:t>generico - </a:t>
            </a:r>
            <a:r>
              <a:rPr lang="it-IT" dirty="0"/>
              <a:t>corre </a:t>
            </a:r>
            <a:r>
              <a:rPr lang="it-IT" dirty="0" smtClean="0"/>
              <a:t>il rischio di </a:t>
            </a:r>
            <a:r>
              <a:rPr lang="it-IT" dirty="0"/>
              <a:t>proclamare </a:t>
            </a:r>
            <a:r>
              <a:rPr lang="it-IT" dirty="0" smtClean="0"/>
              <a:t>l’adesione a comportamenti già riconducibili </a:t>
            </a:r>
            <a:r>
              <a:rPr lang="it-IT" dirty="0"/>
              <a:t>alla normativa </a:t>
            </a:r>
            <a:r>
              <a:rPr lang="it-IT" dirty="0" smtClean="0"/>
              <a:t>generale sui doveri professionali, finendo per svalutare la propria specificità e, paradossalmente, </a:t>
            </a:r>
            <a:r>
              <a:rPr lang="it-IT" dirty="0"/>
              <a:t>accrescere </a:t>
            </a:r>
            <a:r>
              <a:rPr lang="it-IT" dirty="0" smtClean="0"/>
              <a:t>il valore delle disposizioni generali e ordinarie di carattere strettamente normativo.</a:t>
            </a:r>
          </a:p>
          <a:p>
            <a:r>
              <a:rPr lang="it-IT" dirty="0" smtClean="0"/>
              <a:t>Se dunque i </a:t>
            </a:r>
            <a:r>
              <a:rPr lang="it-IT" dirty="0"/>
              <a:t>“codici </a:t>
            </a:r>
            <a:r>
              <a:rPr lang="it-IT" dirty="0" smtClean="0"/>
              <a:t>deontologici” finiscono per </a:t>
            </a:r>
            <a:r>
              <a:rPr lang="it-IT" dirty="0"/>
              <a:t>optare per il più rigido </a:t>
            </a:r>
            <a:r>
              <a:rPr lang="it-IT" dirty="0" smtClean="0"/>
              <a:t>formalismo, abbandonando </a:t>
            </a:r>
            <a:r>
              <a:rPr lang="it-IT" dirty="0"/>
              <a:t>la dimensione etica che li aveva </a:t>
            </a:r>
            <a:r>
              <a:rPr lang="it-IT" dirty="0" smtClean="0"/>
              <a:t>generati, diventa indispensabile la garanzia costituita</a:t>
            </a:r>
            <a:r>
              <a:rPr lang="it-IT" dirty="0"/>
              <a:t> da </a:t>
            </a:r>
            <a:r>
              <a:rPr lang="it-IT" dirty="0" smtClean="0"/>
              <a:t>un ordine professionale </a:t>
            </a:r>
            <a:r>
              <a:rPr lang="it-IT" dirty="0"/>
              <a:t>cui sia riconosciuta una funzione pubblica</a:t>
            </a:r>
            <a:r>
              <a:rPr lang="it-IT" dirty="0" smtClean="0"/>
              <a:t>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847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i="1" dirty="0" smtClean="0"/>
              <a:t>Codice deontologico </a:t>
            </a:r>
            <a:br>
              <a:rPr lang="it-IT" b="1" i="1" dirty="0" smtClean="0"/>
            </a:br>
            <a:r>
              <a:rPr lang="it-IT" b="1" i="1" dirty="0" smtClean="0"/>
              <a:t>tra diritto e morale</a:t>
            </a:r>
            <a:r>
              <a:rPr lang="it-IT" b="1" i="1" dirty="0"/>
              <a:t/>
            </a:r>
            <a:br>
              <a:rPr lang="it-IT" b="1" i="1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La </a:t>
            </a:r>
            <a:r>
              <a:rPr lang="it-IT" i="1" dirty="0" err="1"/>
              <a:t>giuridificazione</a:t>
            </a:r>
            <a:r>
              <a:rPr lang="it-IT" i="1" dirty="0"/>
              <a:t> </a:t>
            </a:r>
            <a:r>
              <a:rPr lang="it-IT" dirty="0"/>
              <a:t>dell’etica professionale, infatti, finisce per negare la natura etica di scelte compiute non più in nome di una opzione morale (che per se stessa </a:t>
            </a:r>
            <a:r>
              <a:rPr lang="it-IT" dirty="0" err="1"/>
              <a:t>é</a:t>
            </a:r>
            <a:r>
              <a:rPr lang="it-IT" dirty="0"/>
              <a:t> totalmente libera da vincoli e sanzioni), </a:t>
            </a:r>
            <a:r>
              <a:rPr lang="it-IT" dirty="0" smtClean="0"/>
              <a:t>ma </a:t>
            </a:r>
            <a:r>
              <a:rPr lang="it-IT" dirty="0"/>
              <a:t>piuttosto  in virtù di comandi cogenti che finiscono però per </a:t>
            </a:r>
            <a:r>
              <a:rPr lang="it-IT" i="1" dirty="0"/>
              <a:t>appiattire </a:t>
            </a:r>
            <a:r>
              <a:rPr lang="it-IT" dirty="0"/>
              <a:t>le prescrizioni del codice su obbligazioni di carattere strettamente </a:t>
            </a:r>
            <a:r>
              <a:rPr lang="it-IT" dirty="0" smtClean="0"/>
              <a:t>giuridico.</a:t>
            </a:r>
          </a:p>
          <a:p>
            <a:r>
              <a:rPr lang="it-IT" dirty="0" smtClean="0"/>
              <a:t>Pertanto il codice deontologico deve riflettere i caratteri di una </a:t>
            </a:r>
            <a:r>
              <a:rPr lang="it-IT" dirty="0"/>
              <a:t>professione </a:t>
            </a:r>
            <a:r>
              <a:rPr lang="it-IT" dirty="0" smtClean="0"/>
              <a:t>che prevede </a:t>
            </a:r>
            <a:r>
              <a:rPr lang="it-IT" dirty="0"/>
              <a:t>una “conoscenza socialmente rilevante destinata a contribuire al bene pubblico”, </a:t>
            </a:r>
            <a:r>
              <a:rPr lang="it-IT" dirty="0" smtClean="0"/>
              <a:t>mettendo </a:t>
            </a:r>
            <a:r>
              <a:rPr lang="it-IT" dirty="0"/>
              <a:t>al centro proprio l’interesse </a:t>
            </a:r>
            <a:r>
              <a:rPr lang="it-IT" dirty="0" smtClean="0"/>
              <a:t>generale </a:t>
            </a:r>
            <a:r>
              <a:rPr lang="it-IT" dirty="0"/>
              <a:t>a garantire il benessere </a:t>
            </a:r>
            <a:r>
              <a:rPr lang="it-IT" dirty="0" smtClean="0"/>
              <a:t>dell’utente e salvaguardando la responsabilità e libertà della professione.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729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ia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o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iar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215</TotalTime>
  <Words>864</Words>
  <Application>Microsoft Office PowerPoint</Application>
  <PresentationFormat>Presentazione su schermo (4:3)</PresentationFormat>
  <Paragraphs>27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1" baseType="lpstr">
      <vt:lpstr>Chiaro</vt:lpstr>
      <vt:lpstr>  GIUSEPPE ACOCELLA  ETICA PROFESSIONALE  TRA TEORIA E PRASSI</vt:lpstr>
      <vt:lpstr>La deontologia tra diritto e morale</vt:lpstr>
      <vt:lpstr>Diritto e morale </vt:lpstr>
      <vt:lpstr>I principi deontologici</vt:lpstr>
      <vt:lpstr>   Discrezionalità  e responsabilità, ovvero l’equilibrio tra libertà professionale e diritti costituzionali   </vt:lpstr>
      <vt:lpstr>Il politeismo dei valori nell’età contemporanea</vt:lpstr>
      <vt:lpstr>La professione secondo Max Weber </vt:lpstr>
      <vt:lpstr>L’etica professionale si connette  infatti all’identità professionale</vt:lpstr>
      <vt:lpstr>I codici etico-deontologici</vt:lpstr>
      <vt:lpstr>Codice deontologico  tra diritto e morale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LEGALITA’ ED ETICA DELLA COMUNICAZIONE    GIUSEPPE ACOCELLA</dc:title>
  <dc:creator>Utente</dc:creator>
  <cp:lastModifiedBy>Utente</cp:lastModifiedBy>
  <cp:revision>20</cp:revision>
  <cp:lastPrinted>2016-02-15T12:30:59Z</cp:lastPrinted>
  <dcterms:created xsi:type="dcterms:W3CDTF">2016-01-10T09:33:12Z</dcterms:created>
  <dcterms:modified xsi:type="dcterms:W3CDTF">2016-06-19T07:27:41Z</dcterms:modified>
</cp:coreProperties>
</file>