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upload.wikimedia.org/wikipedia/commons/3/3e/Phocomelia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it.wikipedia.org/wiki/File:Talidomide_struttura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it.wikipedia.org/wiki/File:Talidomide_struttura.P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t.wikipedia.org/wiki/File:Cleft_lip_child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762000" y="381000"/>
            <a:ext cx="76962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teratogenesi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(dal greco "</a:t>
            </a:r>
            <a:r>
              <a:rPr lang="it-IT" sz="2000" i="1" dirty="0" smtClean="0">
                <a:latin typeface="Times New Roman" pitchFamily="18" charset="0"/>
                <a:cs typeface="Times New Roman" pitchFamily="18" charset="0"/>
              </a:rPr>
              <a:t>creazione di mostri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") indica lo sviluppo anormale di alcune regioni del feto durante la gravidanza, che si traduce nella nascita di un bambino che presenta gravi difetti congeniti. </a:t>
            </a:r>
          </a:p>
          <a:p>
            <a:pPr algn="just"/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La scienza che studia le malformazioni e le anomalie congenite è detta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teratologia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È detta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teratogena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una sostanza che può provocare tali malformazioni qualora la madre venga esposta ad essa durante la gravidanza o, in alcuni casi, anche prima di essa.</a:t>
            </a:r>
          </a:p>
          <a:p>
            <a:pPr algn="just"/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Tra queste malformazioni rientrano alcuni difetti che in alcuni gravi casi possono rivelarsi anche mortali per il neonato: focomelia, </a:t>
            </a:r>
            <a:r>
              <a:rPr lang="it-IT" sz="2000" smtClean="0">
                <a:latin typeface="Times New Roman" pitchFamily="18" charset="0"/>
                <a:cs typeface="Times New Roman" pitchFamily="18" charset="0"/>
              </a:rPr>
              <a:t>labbro </a:t>
            </a:r>
            <a:r>
              <a:rPr lang="it-IT" sz="2000" smtClean="0">
                <a:latin typeface="Times New Roman" pitchFamily="18" charset="0"/>
                <a:cs typeface="Times New Roman" pitchFamily="18" charset="0"/>
              </a:rPr>
              <a:t>leporino 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o difetti alle pareti cardiache.</a:t>
            </a: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Molte sono le sostanze teratogene riconosciute, tra le più tristemente famose rientrano la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talidomide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it-IT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l'Agente Arancio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; ma anche l'abuso di alcol o il fumo di sigaretta possono avere effetti teratogeni. La </a:t>
            </a:r>
            <a:r>
              <a:rPr lang="it-IT" sz="2000" i="1" dirty="0" err="1" smtClean="0">
                <a:latin typeface="Times New Roman" pitchFamily="18" charset="0"/>
                <a:cs typeface="Times New Roman" pitchFamily="18" charset="0"/>
              </a:rPr>
              <a:t>teratogenicità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può essere anche un effetto collaterale di alcuni farmaci, usati per trattare malattie comuni.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28600" y="387489"/>
            <a:ext cx="85344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focomelia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("arto da foca") è una grave malformazione congenita per cui gli arti superiori o inferiori non sono sviluppati in parte o in toto.</a:t>
            </a: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La malformazione può essere mono o bilaterale ed interessare porzioni più o meno estese degli arti interessati. Nei casi più gravi sono presenti solo abbozzi rudimentali di dita all'altezza della spalla.</a:t>
            </a:r>
          </a:p>
          <a:p>
            <a:pPr algn="just"/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Focomelia da </a:t>
            </a:r>
            <a:r>
              <a:rPr lang="it-IT" sz="2000" b="1" dirty="0" err="1" smtClean="0">
                <a:latin typeface="Times New Roman" pitchFamily="18" charset="0"/>
                <a:cs typeface="Times New Roman" pitchFamily="18" charset="0"/>
              </a:rPr>
              <a:t>Talidomide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Durante gli anni sessanta si osservò un incremento netto dell'incidenza di focomelia. Studi successivi dimostrarono che questo evento era correlato con l'uso durante la gravidanza di un sedativo quale la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talidomide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, distribuito dalla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Grunenthal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GmbH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con il nome commerciale di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Contergan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. Questo farmaco è composto da una miscela racemica nella quale di uno dei due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enantiomeri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si è successivamente dimostrato possedere attività teratogena. </a:t>
            </a:r>
          </a:p>
          <a:p>
            <a:pPr algn="just"/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Fu uno scandalo che scosse profondamente la società, il mondo della medicina e della ricerca scientifica inducendo ad una maggior cautela e a un maggior numero di prove sperimentali prima di immettere sul mercato nuovi farmaci. 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Phocomeli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673100"/>
            <a:ext cx="8711446" cy="549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rmula di struttura">
            <a:hlinkClick r:id="rId2" tooltip="formula di struttur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3400425"/>
            <a:ext cx="3444729" cy="2085975"/>
          </a:xfrm>
          <a:prstGeom prst="rect">
            <a:avLst/>
          </a:prstGeom>
          <a:noFill/>
        </p:spPr>
      </p:pic>
      <p:sp>
        <p:nvSpPr>
          <p:cNvPr id="3" name="Rettangolo 2"/>
          <p:cNvSpPr/>
          <p:nvPr/>
        </p:nvSpPr>
        <p:spPr>
          <a:xfrm>
            <a:off x="381000" y="228600"/>
            <a:ext cx="8458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it-IT" sz="2000" b="1" dirty="0" err="1" smtClean="0">
                <a:latin typeface="Times New Roman" pitchFamily="18" charset="0"/>
                <a:cs typeface="Times New Roman" pitchFamily="18" charset="0"/>
              </a:rPr>
              <a:t>talidomide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è un farmaco che fu venduto negli anni '50 e '60 come sedativo, anti-nausea e ipnotico, rivolto in particolar modo alle donne in gravidanza. </a:t>
            </a:r>
          </a:p>
          <a:p>
            <a:pPr algn="just"/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Si trattava di un farmaco che aveva un profilo rischi/benefici estremamente favorevole rispetto agli altri medicinali disponibili all'epoca per lo stesso scopo (i barbiturici). </a:t>
            </a:r>
          </a:p>
          <a:p>
            <a:pPr algn="just"/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Venne ritirato dal commercio alla fine del 1961, dopo essere stato diffuso in 50 paesi sotto quaranta nomi commerciali.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rmula di struttura">
            <a:hlinkClick r:id="rId2" tooltip="formula di struttur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76200"/>
            <a:ext cx="3444729" cy="2085975"/>
          </a:xfrm>
          <a:prstGeom prst="rect">
            <a:avLst/>
          </a:prstGeom>
          <a:noFill/>
        </p:spPr>
      </p:pic>
      <p:sp>
        <p:nvSpPr>
          <p:cNvPr id="4" name="Rettangolo 3"/>
          <p:cNvSpPr/>
          <p:nvPr/>
        </p:nvSpPr>
        <p:spPr>
          <a:xfrm>
            <a:off x="304800" y="2286000"/>
            <a:ext cx="8458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Mentre era in corso il processo penale riguardante la nascita di neonati deformi, la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Chemie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Grünenthal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e vari altri laboratori ripresero le prove su animali, ma tutte le specie impiegate (cani, gatti, topi, ratti e ben 150 specie e sottospecie diverse di conigli) diedero risultati negativi.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381000" y="3912275"/>
            <a:ext cx="8305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talidomide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è ancora oggi un farmaco utilizzato, è efficace nel trattamento dei gravi dolori dei malati di lebbra. L'effetto di inibizione dell'angiogenesi e il potere selettivo inibitore della sintesi di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Tumor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Necrosis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Factor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(TNF) del farmaco, ha riacceso l'interesse clinico per l'uso della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talidomide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in molte patologie, variabili dall'AIDS al cancro. </a:t>
            </a: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Attualmente è in atto la sperimentazione, con risultati positivi, nella cura del mieloma multiplo, dove viene somministrato in associazione con un cortisonico, e presenta alcuni effetti collaterali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3/3a/Cleft_lip_child.jpg/200px-Cleft_lip_chil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905000"/>
            <a:ext cx="5354595" cy="3962400"/>
          </a:xfrm>
          <a:prstGeom prst="rect">
            <a:avLst/>
          </a:prstGeom>
          <a:noFill/>
        </p:spPr>
      </p:pic>
      <p:sp>
        <p:nvSpPr>
          <p:cNvPr id="3" name="Rettangolo 2"/>
          <p:cNvSpPr/>
          <p:nvPr/>
        </p:nvSpPr>
        <p:spPr>
          <a:xfrm>
            <a:off x="304800" y="381000"/>
            <a:ext cx="8458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Il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labbro leporino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o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labiopalatoschisi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è una malformazione congenita dovuta a un'anomalia di sviluppo.</a:t>
            </a:r>
          </a:p>
          <a:p>
            <a:pPr algn="just"/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In Italia ha una incidenza di circa un 1.5 casi ogni mille, circa 800 l'anno.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584</Words>
  <Application>Microsoft Office PowerPoint</Application>
  <PresentationFormat>Presentazione su schermo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Principale</dc:creator>
  <cp:lastModifiedBy>Armando</cp:lastModifiedBy>
  <cp:revision>4</cp:revision>
  <dcterms:created xsi:type="dcterms:W3CDTF">2006-08-16T00:00:00Z</dcterms:created>
  <dcterms:modified xsi:type="dcterms:W3CDTF">2017-10-21T10:09:22Z</dcterms:modified>
</cp:coreProperties>
</file>