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1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18/11/2017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18/11/2017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7F49D355-16BD-4E45-BD9A-5EA878CF7CBD}" type="datetimeFigureOut">
              <a:rPr lang="it-IT" smtClean="0"/>
              <a:t>18/11/2017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F49D355-16BD-4E45-BD9A-5EA878CF7CBD}" type="datetimeFigureOut">
              <a:rPr lang="it-IT" smtClean="0"/>
              <a:t>18/11/2017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F49D355-16BD-4E45-BD9A-5EA878CF7CBD}" type="datetimeFigureOut">
              <a:rPr lang="it-IT" smtClean="0"/>
              <a:t>18/11/2017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7F49D355-16BD-4E45-BD9A-5EA878CF7CBD}" type="datetimeFigureOut">
              <a:rPr lang="it-IT" smtClean="0"/>
              <a:t>18/11/2017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F49D355-16BD-4E45-BD9A-5EA878CF7CBD}" type="datetimeFigureOut">
              <a:rPr lang="it-IT" smtClean="0"/>
              <a:t>18/11/2017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18/11/2017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7F49D355-16BD-4E45-BD9A-5EA878CF7CBD}" type="datetimeFigureOut">
              <a:rPr lang="it-IT" smtClean="0"/>
              <a:t>18/11/2017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18/11/2017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F49D355-16BD-4E45-BD9A-5EA878CF7CBD}" type="datetimeFigureOut">
              <a:rPr lang="it-IT" smtClean="0"/>
              <a:t>18/11/2017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7A41E1B-4F70-4964-A407-84C68BE8251C}"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49D355-16BD-4E45-BD9A-5EA878CF7CBD}" type="datetimeFigureOut">
              <a:rPr lang="it-IT" smtClean="0"/>
              <a:t>18/11/2017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A41E1B-4F70-4964-A407-84C68BE8251C}" type="slidenum">
              <a:rPr lang="it-IT" smtClean="0"/>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79512" y="116632"/>
            <a:ext cx="8712968" cy="6370975"/>
          </a:xfrm>
          <a:prstGeom prst="rect">
            <a:avLst/>
          </a:prstGeom>
        </p:spPr>
        <p:txBody>
          <a:bodyPr wrap="square">
            <a:spAutoFit/>
          </a:bodyPr>
          <a:lstStyle/>
          <a:p>
            <a:pPr algn="just"/>
            <a:r>
              <a:rPr lang="it-IT" sz="2400" dirty="0">
                <a:latin typeface="Times New Roman" panose="02020603050405020304" pitchFamily="18" charset="0"/>
                <a:cs typeface="Times New Roman" panose="02020603050405020304" pitchFamily="18" charset="0"/>
              </a:rPr>
              <a:t>Il </a:t>
            </a:r>
            <a:r>
              <a:rPr lang="it-IT" sz="2400" b="1" dirty="0">
                <a:latin typeface="Times New Roman" panose="02020603050405020304" pitchFamily="18" charset="0"/>
                <a:cs typeface="Times New Roman" panose="02020603050405020304" pitchFamily="18" charset="0"/>
              </a:rPr>
              <a:t>botulismo</a:t>
            </a:r>
            <a:r>
              <a:rPr lang="it-IT" sz="2400" dirty="0">
                <a:latin typeface="Times New Roman" panose="02020603050405020304" pitchFamily="18" charset="0"/>
                <a:cs typeface="Times New Roman" panose="02020603050405020304" pitchFamily="18" charset="0"/>
              </a:rPr>
              <a:t> è una malattia causata da un'intossicazione alimentare, provocata dall'ingestione di alimenti nei quali è presente la tossina del </a:t>
            </a:r>
            <a:r>
              <a:rPr lang="it-IT" sz="2400" i="1" dirty="0" err="1">
                <a:latin typeface="Times New Roman" panose="02020603050405020304" pitchFamily="18" charset="0"/>
                <a:cs typeface="Times New Roman" panose="02020603050405020304" pitchFamily="18" charset="0"/>
              </a:rPr>
              <a:t>Clostridium</a:t>
            </a:r>
            <a:r>
              <a:rPr lang="it-IT" sz="2400" i="1" dirty="0">
                <a:latin typeface="Times New Roman" panose="02020603050405020304" pitchFamily="18" charset="0"/>
                <a:cs typeface="Times New Roman" panose="02020603050405020304" pitchFamily="18" charset="0"/>
              </a:rPr>
              <a:t> </a:t>
            </a:r>
            <a:r>
              <a:rPr lang="it-IT" sz="2400" i="1" dirty="0" err="1">
                <a:latin typeface="Times New Roman" panose="02020603050405020304" pitchFamily="18" charset="0"/>
                <a:cs typeface="Times New Roman" panose="02020603050405020304" pitchFamily="18" charset="0"/>
              </a:rPr>
              <a:t>botulinum</a:t>
            </a:r>
            <a:r>
              <a:rPr lang="it-IT" sz="2400" dirty="0">
                <a:latin typeface="Times New Roman" panose="02020603050405020304" pitchFamily="18" charset="0"/>
                <a:cs typeface="Times New Roman" panose="02020603050405020304" pitchFamily="18" charset="0"/>
              </a:rPr>
              <a:t>, batterio </a:t>
            </a:r>
            <a:r>
              <a:rPr lang="it-IT" sz="2400" dirty="0" err="1">
                <a:latin typeface="Times New Roman" panose="02020603050405020304" pitchFamily="18" charset="0"/>
                <a:cs typeface="Times New Roman" panose="02020603050405020304" pitchFamily="18" charset="0"/>
              </a:rPr>
              <a:t>Gram</a:t>
            </a:r>
            <a:r>
              <a:rPr lang="it-IT" sz="2400" dirty="0">
                <a:latin typeface="Times New Roman" panose="02020603050405020304" pitchFamily="18" charset="0"/>
                <a:cs typeface="Times New Roman" panose="02020603050405020304" pitchFamily="18" charset="0"/>
              </a:rPr>
              <a:t> +.</a:t>
            </a:r>
          </a:p>
          <a:p>
            <a:pPr algn="just"/>
            <a:r>
              <a:rPr lang="it-IT" sz="2400" dirty="0">
                <a:latin typeface="Times New Roman" panose="02020603050405020304" pitchFamily="18" charset="0"/>
                <a:cs typeface="Times New Roman" panose="02020603050405020304" pitchFamily="18" charset="0"/>
              </a:rPr>
              <a:t>Il quadro clinico è caratterizzato da pupille fisse, dilatate, mucose secche, paralisi muscolare discendente progressiva, che parte dal capo e va verso le braccia, ed elevata mortalità: i malati di botulismo muoiono per paralisi respiratoria.</a:t>
            </a:r>
          </a:p>
          <a:p>
            <a:pPr algn="just"/>
            <a:r>
              <a:rPr lang="it-IT" sz="2400" dirty="0">
                <a:latin typeface="Times New Roman" panose="02020603050405020304" pitchFamily="18" charset="0"/>
                <a:cs typeface="Times New Roman" panose="02020603050405020304" pitchFamily="18" charset="0"/>
              </a:rPr>
              <a:t>Le possibilità di sopravvivenza dal botulismo aumentano in funzione dell'immediatezza con cui si fa ricorso ai soccorsi; l'antagonismo alla tossina botulinica è possibile con la somministrazione di un'antitossina nelle prime ore dalla comparsa dei sintomi. Quando compaiono gravi segni di rigidità cefalica e facciale è necessario un soccorso immediato, con ricovero d'urgenza in reparto di rianimazione, somministrando ossigeno in </a:t>
            </a:r>
            <a:r>
              <a:rPr lang="it-IT" sz="2400" dirty="0" err="1">
                <a:latin typeface="Times New Roman" panose="02020603050405020304" pitchFamily="18" charset="0"/>
                <a:cs typeface="Times New Roman" panose="02020603050405020304" pitchFamily="18" charset="0"/>
              </a:rPr>
              <a:t>sovrapressione</a:t>
            </a:r>
            <a:r>
              <a:rPr lang="it-IT" sz="2400" dirty="0">
                <a:latin typeface="Times New Roman" panose="02020603050405020304" pitchFamily="18" charset="0"/>
                <a:cs typeface="Times New Roman" panose="02020603050405020304" pitchFamily="18" charset="0"/>
              </a:rPr>
              <a:t> durante il </a:t>
            </a:r>
            <a:r>
              <a:rPr lang="it-IT" sz="2400" dirty="0" smtClean="0">
                <a:latin typeface="Times New Roman" panose="02020603050405020304" pitchFamily="18" charset="0"/>
                <a:cs typeface="Times New Roman" panose="02020603050405020304" pitchFamily="18" charset="0"/>
              </a:rPr>
              <a:t>tragitto, </a:t>
            </a:r>
            <a:r>
              <a:rPr lang="it-IT" sz="2400" dirty="0">
                <a:latin typeface="Times New Roman" panose="02020603050405020304" pitchFamily="18" charset="0"/>
                <a:cs typeface="Times New Roman" panose="02020603050405020304" pitchFamily="18" charset="0"/>
              </a:rPr>
              <a:t>fino anche all'intubazione. Il recupero è molto lento e la maggior parte dei pazienti va incontro a guarigione dopo settimane o mesi</a:t>
            </a:r>
            <a:r>
              <a:rPr lang="it-IT" sz="2400" dirty="0" smtClean="0">
                <a:latin typeface="Times New Roman" panose="02020603050405020304" pitchFamily="18" charset="0"/>
                <a:cs typeface="Times New Roman" panose="02020603050405020304" pitchFamily="18" charset="0"/>
              </a:rPr>
              <a:t>.</a:t>
            </a:r>
            <a:endParaRPr lang="it-IT" sz="2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9623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07504" y="44624"/>
            <a:ext cx="8856984" cy="6555641"/>
          </a:xfrm>
          <a:prstGeom prst="rect">
            <a:avLst/>
          </a:prstGeom>
        </p:spPr>
        <p:txBody>
          <a:bodyPr wrap="square">
            <a:spAutoFit/>
          </a:bodyPr>
          <a:lstStyle/>
          <a:p>
            <a:pPr algn="just"/>
            <a:r>
              <a:rPr lang="it-IT" sz="2000" dirty="0">
                <a:latin typeface="Times New Roman" panose="02020603050405020304" pitchFamily="18" charset="0"/>
                <a:cs typeface="Times New Roman" panose="02020603050405020304" pitchFamily="18" charset="0"/>
              </a:rPr>
              <a:t>La </a:t>
            </a:r>
            <a:r>
              <a:rPr lang="it-IT" sz="2000" b="1" dirty="0">
                <a:latin typeface="Times New Roman" panose="02020603050405020304" pitchFamily="18" charset="0"/>
                <a:cs typeface="Times New Roman" panose="02020603050405020304" pitchFamily="18" charset="0"/>
              </a:rPr>
              <a:t>tossina botulinica</a:t>
            </a:r>
            <a:r>
              <a:rPr lang="it-IT" sz="2000" dirty="0">
                <a:latin typeface="Times New Roman" panose="02020603050405020304" pitchFamily="18" charset="0"/>
                <a:cs typeface="Times New Roman" panose="02020603050405020304" pitchFamily="18" charset="0"/>
              </a:rPr>
              <a:t> </a:t>
            </a:r>
            <a:r>
              <a:rPr lang="it-IT" sz="2000" dirty="0" smtClean="0">
                <a:latin typeface="Times New Roman" panose="02020603050405020304" pitchFamily="18" charset="0"/>
                <a:cs typeface="Times New Roman" panose="02020603050405020304" pitchFamily="18" charset="0"/>
              </a:rPr>
              <a:t>è la proteina più </a:t>
            </a:r>
            <a:r>
              <a:rPr lang="it-IT" sz="2000" dirty="0">
                <a:latin typeface="Times New Roman" panose="02020603050405020304" pitchFamily="18" charset="0"/>
                <a:cs typeface="Times New Roman" panose="02020603050405020304" pitchFamily="18" charset="0"/>
              </a:rPr>
              <a:t>tossica finora </a:t>
            </a:r>
            <a:r>
              <a:rPr lang="it-IT" sz="2000" dirty="0" smtClean="0">
                <a:latin typeface="Times New Roman" panose="02020603050405020304" pitchFamily="18" charset="0"/>
                <a:cs typeface="Times New Roman" panose="02020603050405020304" pitchFamily="18" charset="0"/>
              </a:rPr>
              <a:t>conosciuta; fonte </a:t>
            </a:r>
            <a:r>
              <a:rPr lang="it-IT" sz="2000" dirty="0">
                <a:latin typeface="Times New Roman" panose="02020603050405020304" pitchFamily="18" charset="0"/>
                <a:cs typeface="Times New Roman" panose="02020603050405020304" pitchFamily="18" charset="0"/>
              </a:rPr>
              <a:t>di avvelenamento </a:t>
            </a:r>
            <a:r>
              <a:rPr lang="it-IT" sz="2000" dirty="0" smtClean="0">
                <a:latin typeface="Times New Roman" panose="02020603050405020304" pitchFamily="18" charset="0"/>
                <a:cs typeface="Times New Roman" panose="02020603050405020304" pitchFamily="18" charset="0"/>
              </a:rPr>
              <a:t>alimentare nel </a:t>
            </a:r>
            <a:r>
              <a:rPr lang="it-IT" sz="2000" dirty="0">
                <a:latin typeface="Times New Roman" panose="02020603050405020304" pitchFamily="18" charset="0"/>
                <a:cs typeface="Times New Roman" panose="02020603050405020304" pitchFamily="18" charset="0"/>
              </a:rPr>
              <a:t>caso in cui si consumino preparati a base di carne o conserve </a:t>
            </a:r>
            <a:r>
              <a:rPr lang="it-IT" sz="2000" dirty="0" smtClean="0">
                <a:latin typeface="Times New Roman" panose="02020603050405020304" pitchFamily="18" charset="0"/>
                <a:cs typeface="Times New Roman" panose="02020603050405020304" pitchFamily="18" charset="0"/>
              </a:rPr>
              <a:t>contaminate. </a:t>
            </a:r>
          </a:p>
          <a:p>
            <a:pPr algn="just"/>
            <a:endParaRPr lang="it-IT" sz="2000" dirty="0">
              <a:latin typeface="Times New Roman" panose="02020603050405020304" pitchFamily="18" charset="0"/>
              <a:cs typeface="Times New Roman" panose="02020603050405020304" pitchFamily="18" charset="0"/>
            </a:endParaRPr>
          </a:p>
          <a:p>
            <a:pPr algn="just"/>
            <a:r>
              <a:rPr lang="it-IT" sz="2000" dirty="0" smtClean="0">
                <a:latin typeface="Times New Roman" panose="02020603050405020304" pitchFamily="18" charset="0"/>
                <a:cs typeface="Times New Roman" panose="02020603050405020304" pitchFamily="18" charset="0"/>
              </a:rPr>
              <a:t>Trova </a:t>
            </a:r>
            <a:r>
              <a:rPr lang="it-IT" sz="2000" dirty="0">
                <a:latin typeface="Times New Roman" panose="02020603050405020304" pitchFamily="18" charset="0"/>
                <a:cs typeface="Times New Roman" panose="02020603050405020304" pitchFamily="18" charset="0"/>
              </a:rPr>
              <a:t>anche utilizzo in ambito </a:t>
            </a:r>
            <a:r>
              <a:rPr lang="it-IT" sz="2000" dirty="0" smtClean="0">
                <a:latin typeface="Times New Roman" panose="02020603050405020304" pitchFamily="18" charset="0"/>
                <a:cs typeface="Times New Roman" panose="02020603050405020304" pitchFamily="18" charset="0"/>
              </a:rPr>
              <a:t>medico: </a:t>
            </a:r>
            <a:r>
              <a:rPr lang="it-IT" sz="2000" b="1" dirty="0" err="1" smtClean="0">
                <a:latin typeface="Times New Roman" panose="02020603050405020304" pitchFamily="18" charset="0"/>
                <a:cs typeface="Times New Roman" panose="02020603050405020304" pitchFamily="18" charset="0"/>
              </a:rPr>
              <a:t>Botox</a:t>
            </a:r>
            <a:r>
              <a:rPr lang="it-IT" sz="2000" dirty="0" smtClean="0">
                <a:latin typeface="Times New Roman" panose="02020603050405020304" pitchFamily="18" charset="0"/>
                <a:cs typeface="Times New Roman" panose="02020603050405020304" pitchFamily="18" charset="0"/>
              </a:rPr>
              <a:t> </a:t>
            </a:r>
            <a:r>
              <a:rPr lang="it-IT" sz="2000" dirty="0">
                <a:latin typeface="Times New Roman" panose="02020603050405020304" pitchFamily="18" charset="0"/>
                <a:cs typeface="Times New Roman" panose="02020603050405020304" pitchFamily="18" charset="0"/>
              </a:rPr>
              <a:t>è il nome commerciale maggiormente conosciuto della preparazione farmacologica che utilizza quale principio attivo questa tossina</a:t>
            </a:r>
            <a:r>
              <a:rPr lang="it-IT" sz="2000" dirty="0" smtClean="0">
                <a:latin typeface="Times New Roman" panose="02020603050405020304" pitchFamily="18" charset="0"/>
                <a:cs typeface="Times New Roman" panose="02020603050405020304" pitchFamily="18" charset="0"/>
              </a:rPr>
              <a:t>.</a:t>
            </a:r>
          </a:p>
          <a:p>
            <a:pPr algn="just"/>
            <a:endParaRPr lang="it-IT" sz="2000" dirty="0" smtClean="0">
              <a:latin typeface="Times New Roman" panose="02020603050405020304" pitchFamily="18" charset="0"/>
              <a:cs typeface="Times New Roman" panose="02020603050405020304" pitchFamily="18" charset="0"/>
            </a:endParaRPr>
          </a:p>
          <a:p>
            <a:pPr algn="just"/>
            <a:r>
              <a:rPr lang="it-IT" sz="2000" dirty="0">
                <a:latin typeface="Times New Roman" panose="02020603050405020304" pitchFamily="18" charset="0"/>
                <a:cs typeface="Times New Roman" panose="02020603050405020304" pitchFamily="18" charset="0"/>
              </a:rPr>
              <a:t>Esistono sette tipi di tossina botulinica </a:t>
            </a:r>
            <a:r>
              <a:rPr lang="it-IT" sz="2000" dirty="0" smtClean="0">
                <a:latin typeface="Times New Roman" panose="02020603050405020304" pitchFamily="18" charset="0"/>
                <a:cs typeface="Times New Roman" panose="02020603050405020304" pitchFamily="18" charset="0"/>
              </a:rPr>
              <a:t>distinti</a:t>
            </a:r>
            <a:r>
              <a:rPr lang="it-IT" sz="2000" dirty="0">
                <a:latin typeface="Times New Roman" panose="02020603050405020304" pitchFamily="18" charset="0"/>
                <a:cs typeface="Times New Roman" panose="02020603050405020304" pitchFamily="18" charset="0"/>
              </a:rPr>
              <a:t>, descritti dalle lettere dell'alfabeto dalla A alla </a:t>
            </a:r>
            <a:r>
              <a:rPr lang="it-IT" sz="2000" dirty="0" smtClean="0">
                <a:latin typeface="Times New Roman" panose="02020603050405020304" pitchFamily="18" charset="0"/>
                <a:cs typeface="Times New Roman" panose="02020603050405020304" pitchFamily="18" charset="0"/>
              </a:rPr>
              <a:t>G. </a:t>
            </a:r>
          </a:p>
          <a:p>
            <a:pPr algn="just"/>
            <a:endParaRPr lang="it-IT" sz="2000" dirty="0">
              <a:latin typeface="Times New Roman" panose="02020603050405020304" pitchFamily="18" charset="0"/>
              <a:cs typeface="Times New Roman" panose="02020603050405020304" pitchFamily="18" charset="0"/>
            </a:endParaRPr>
          </a:p>
          <a:p>
            <a:pPr algn="just"/>
            <a:r>
              <a:rPr lang="it-IT" sz="2000" dirty="0" smtClean="0">
                <a:latin typeface="Times New Roman" panose="02020603050405020304" pitchFamily="18" charset="0"/>
                <a:cs typeface="Times New Roman" panose="02020603050405020304" pitchFamily="18" charset="0"/>
              </a:rPr>
              <a:t>La </a:t>
            </a:r>
            <a:r>
              <a:rPr lang="it-IT" sz="2000" dirty="0">
                <a:latin typeface="Times New Roman" panose="02020603050405020304" pitchFamily="18" charset="0"/>
                <a:cs typeface="Times New Roman" panose="02020603050405020304" pitchFamily="18" charset="0"/>
              </a:rPr>
              <a:t>tossina botulinica è un polipeptide a catena doppia, con una catena di 100 </a:t>
            </a:r>
            <a:r>
              <a:rPr lang="it-IT" sz="2000" dirty="0" err="1">
                <a:latin typeface="Times New Roman" panose="02020603050405020304" pitchFamily="18" charset="0"/>
                <a:cs typeface="Times New Roman" panose="02020603050405020304" pitchFamily="18" charset="0"/>
              </a:rPr>
              <a:t>kDa</a:t>
            </a:r>
            <a:r>
              <a:rPr lang="it-IT" sz="2000" dirty="0">
                <a:latin typeface="Times New Roman" panose="02020603050405020304" pitchFamily="18" charset="0"/>
                <a:cs typeface="Times New Roman" panose="02020603050405020304" pitchFamily="18" charset="0"/>
              </a:rPr>
              <a:t> legata tramite ponti disolfuro a un'altra catena di 50 </a:t>
            </a:r>
            <a:r>
              <a:rPr lang="it-IT" sz="2000" dirty="0" err="1">
                <a:latin typeface="Times New Roman" panose="02020603050405020304" pitchFamily="18" charset="0"/>
                <a:cs typeface="Times New Roman" panose="02020603050405020304" pitchFamily="18" charset="0"/>
              </a:rPr>
              <a:t>kDa</a:t>
            </a:r>
            <a:r>
              <a:rPr lang="it-IT" sz="2000" dirty="0">
                <a:latin typeface="Times New Roman" panose="02020603050405020304" pitchFamily="18" charset="0"/>
                <a:cs typeface="Times New Roman" panose="02020603050405020304" pitchFamily="18" charset="0"/>
              </a:rPr>
              <a:t>. La catena leggera è un enzima proteasi che attacca una delle proteine </a:t>
            </a:r>
            <a:r>
              <a:rPr lang="it-IT" sz="2000" dirty="0" smtClean="0">
                <a:latin typeface="Times New Roman" panose="02020603050405020304" pitchFamily="18" charset="0"/>
                <a:cs typeface="Times New Roman" panose="02020603050405020304" pitchFamily="18" charset="0"/>
              </a:rPr>
              <a:t>della </a:t>
            </a:r>
            <a:r>
              <a:rPr lang="it-IT" sz="2000" dirty="0">
                <a:latin typeface="Times New Roman" panose="02020603050405020304" pitchFamily="18" charset="0"/>
                <a:cs typeface="Times New Roman" panose="02020603050405020304" pitchFamily="18" charset="0"/>
              </a:rPr>
              <a:t>giunzione </a:t>
            </a:r>
            <a:r>
              <a:rPr lang="it-IT" sz="2000" dirty="0" smtClean="0">
                <a:latin typeface="Times New Roman" panose="02020603050405020304" pitchFamily="18" charset="0"/>
                <a:cs typeface="Times New Roman" panose="02020603050405020304" pitchFamily="18" charset="0"/>
              </a:rPr>
              <a:t>neuromuscolare, impedendo il rilascio di acetilcolina. </a:t>
            </a:r>
            <a:r>
              <a:rPr lang="it-IT" sz="2000" dirty="0">
                <a:latin typeface="Times New Roman" panose="02020603050405020304" pitchFamily="18" charset="0"/>
                <a:cs typeface="Times New Roman" panose="02020603050405020304" pitchFamily="18" charset="0"/>
              </a:rPr>
              <a:t>Inibendo il rilascio di questo neurotrasmettitore, la tossina interferisce con l'impulso nervoso e causa </a:t>
            </a:r>
            <a:r>
              <a:rPr lang="it-IT" sz="2000" dirty="0" smtClean="0">
                <a:latin typeface="Times New Roman" panose="02020603050405020304" pitchFamily="18" charset="0"/>
                <a:cs typeface="Times New Roman" panose="02020603050405020304" pitchFamily="18" charset="0"/>
              </a:rPr>
              <a:t>paralisi flaccida </a:t>
            </a:r>
            <a:r>
              <a:rPr lang="it-IT" sz="2000" dirty="0">
                <a:latin typeface="Times New Roman" panose="02020603050405020304" pitchFamily="18" charset="0"/>
                <a:cs typeface="Times New Roman" panose="02020603050405020304" pitchFamily="18" charset="0"/>
              </a:rPr>
              <a:t>dei muscoli caratteristica del </a:t>
            </a:r>
            <a:r>
              <a:rPr lang="it-IT" sz="2000" dirty="0" smtClean="0">
                <a:latin typeface="Times New Roman" panose="02020603050405020304" pitchFamily="18" charset="0"/>
                <a:cs typeface="Times New Roman" panose="02020603050405020304" pitchFamily="18" charset="0"/>
              </a:rPr>
              <a:t>botulismo.</a:t>
            </a:r>
            <a:endParaRPr lang="it-IT" sz="2000" dirty="0">
              <a:latin typeface="Times New Roman" panose="02020603050405020304" pitchFamily="18" charset="0"/>
              <a:cs typeface="Times New Roman" panose="02020603050405020304" pitchFamily="18" charset="0"/>
            </a:endParaRPr>
          </a:p>
          <a:p>
            <a:pPr algn="just"/>
            <a:endParaRPr lang="it-IT" sz="2000" dirty="0" smtClean="0">
              <a:latin typeface="Times New Roman" panose="02020603050405020304" pitchFamily="18" charset="0"/>
              <a:cs typeface="Times New Roman" panose="02020603050405020304" pitchFamily="18" charset="0"/>
            </a:endParaRPr>
          </a:p>
          <a:p>
            <a:pPr algn="just"/>
            <a:r>
              <a:rPr lang="it-IT" sz="2000" dirty="0" smtClean="0">
                <a:latin typeface="Times New Roman" panose="02020603050405020304" pitchFamily="18" charset="0"/>
                <a:cs typeface="Times New Roman" panose="02020603050405020304" pitchFamily="18" charset="0"/>
              </a:rPr>
              <a:t>I </a:t>
            </a:r>
            <a:r>
              <a:rPr lang="it-IT" sz="2000" dirty="0">
                <a:latin typeface="Times New Roman" panose="02020603050405020304" pitchFamily="18" charset="0"/>
                <a:cs typeface="Times New Roman" panose="02020603050405020304" pitchFamily="18" charset="0"/>
              </a:rPr>
              <a:t>sintomi causati dalla tossina botulinica sono </a:t>
            </a:r>
            <a:r>
              <a:rPr lang="it-IT" sz="2000" dirty="0" smtClean="0">
                <a:latin typeface="Times New Roman" panose="02020603050405020304" pitchFamily="18" charset="0"/>
                <a:cs typeface="Times New Roman" panose="02020603050405020304" pitchFamily="18" charset="0"/>
              </a:rPr>
              <a:t>paralisi flaccida</a:t>
            </a:r>
            <a:r>
              <a:rPr lang="it-IT" sz="2000" dirty="0">
                <a:latin typeface="Times New Roman" panose="02020603050405020304" pitchFamily="18" charset="0"/>
                <a:cs typeface="Times New Roman" panose="02020603050405020304" pitchFamily="18" charset="0"/>
              </a:rPr>
              <a:t>, debolezza </a:t>
            </a:r>
            <a:r>
              <a:rPr lang="it-IT" sz="2000" dirty="0" smtClean="0">
                <a:latin typeface="Times New Roman" panose="02020603050405020304" pitchFamily="18" charset="0"/>
                <a:cs typeface="Times New Roman" panose="02020603050405020304" pitchFamily="18" charset="0"/>
              </a:rPr>
              <a:t>muscolare, </a:t>
            </a:r>
            <a:r>
              <a:rPr lang="it-IT" sz="2000" dirty="0">
                <a:latin typeface="Times New Roman" panose="02020603050405020304" pitchFamily="18" charset="0"/>
                <a:cs typeface="Times New Roman" panose="02020603050405020304" pitchFamily="18" charset="0"/>
              </a:rPr>
              <a:t>difficoltà del movimento, scoordinazione dei muscoli della faringe e dei muscoli volontari, e nei casi mortali, paralisi dei muscoli respiratori</a:t>
            </a:r>
            <a:r>
              <a:rPr lang="it-IT" sz="2000" dirty="0" smtClean="0">
                <a:latin typeface="Times New Roman" panose="02020603050405020304" pitchFamily="18" charset="0"/>
                <a:cs typeface="Times New Roman" panose="02020603050405020304" pitchFamily="18" charset="0"/>
              </a:rPr>
              <a:t>.</a:t>
            </a:r>
            <a:endParaRPr lang="it-IT"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03985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07504" y="44624"/>
            <a:ext cx="8856984" cy="4524315"/>
          </a:xfrm>
          <a:prstGeom prst="rect">
            <a:avLst/>
          </a:prstGeom>
        </p:spPr>
        <p:txBody>
          <a:bodyPr wrap="square">
            <a:spAutoFit/>
          </a:bodyPr>
          <a:lstStyle/>
          <a:p>
            <a:pPr algn="just"/>
            <a:r>
              <a:rPr lang="it-IT" sz="2400" i="1" dirty="0" smtClean="0">
                <a:latin typeface="Times New Roman" panose="02020603050405020304" pitchFamily="18" charset="0"/>
                <a:cs typeface="Times New Roman" panose="02020603050405020304" pitchFamily="18" charset="0"/>
              </a:rPr>
              <a:t>Sulla </a:t>
            </a:r>
            <a:r>
              <a:rPr lang="it-IT" sz="2400" i="1" dirty="0">
                <a:latin typeface="Times New Roman" panose="02020603050405020304" pitchFamily="18" charset="0"/>
                <a:cs typeface="Times New Roman" panose="02020603050405020304" pitchFamily="18" charset="0"/>
              </a:rPr>
              <a:t>base di un LD</a:t>
            </a:r>
            <a:r>
              <a:rPr lang="it-IT" sz="2400" i="1" baseline="-25000" dirty="0">
                <a:latin typeface="Times New Roman" panose="02020603050405020304" pitchFamily="18" charset="0"/>
                <a:cs typeface="Times New Roman" panose="02020603050405020304" pitchFamily="18" charset="0"/>
              </a:rPr>
              <a:t>50</a:t>
            </a:r>
            <a:r>
              <a:rPr lang="it-IT" sz="2400" i="1" dirty="0">
                <a:latin typeface="Times New Roman" panose="02020603050405020304" pitchFamily="18" charset="0"/>
                <a:cs typeface="Times New Roman" panose="02020603050405020304" pitchFamily="18" charset="0"/>
              </a:rPr>
              <a:t> pari a 1,3-2,1 </a:t>
            </a:r>
            <a:r>
              <a:rPr lang="it-IT" sz="2400" i="1" dirty="0" err="1">
                <a:latin typeface="Times New Roman" panose="02020603050405020304" pitchFamily="18" charset="0"/>
                <a:cs typeface="Times New Roman" panose="02020603050405020304" pitchFamily="18" charset="0"/>
              </a:rPr>
              <a:t>ng</a:t>
            </a:r>
            <a:r>
              <a:rPr lang="it-IT" sz="2400" i="1" dirty="0">
                <a:latin typeface="Times New Roman" panose="02020603050405020304" pitchFamily="18" charset="0"/>
                <a:cs typeface="Times New Roman" panose="02020603050405020304" pitchFamily="18" charset="0"/>
              </a:rPr>
              <a:t>/kg intravenoso o intramuscolare e 10-13 </a:t>
            </a:r>
            <a:r>
              <a:rPr lang="it-IT" sz="2400" i="1" dirty="0" err="1">
                <a:latin typeface="Times New Roman" panose="02020603050405020304" pitchFamily="18" charset="0"/>
                <a:cs typeface="Times New Roman" panose="02020603050405020304" pitchFamily="18" charset="0"/>
              </a:rPr>
              <a:t>ng</a:t>
            </a:r>
            <a:r>
              <a:rPr lang="it-IT" sz="2400" i="1" dirty="0">
                <a:latin typeface="Times New Roman" panose="02020603050405020304" pitchFamily="18" charset="0"/>
                <a:cs typeface="Times New Roman" panose="02020603050405020304" pitchFamily="18" charset="0"/>
              </a:rPr>
              <a:t>/kg per </a:t>
            </a:r>
            <a:r>
              <a:rPr lang="it-IT" sz="2400" i="1" dirty="0" smtClean="0">
                <a:latin typeface="Times New Roman" panose="02020603050405020304" pitchFamily="18" charset="0"/>
                <a:cs typeface="Times New Roman" panose="02020603050405020304" pitchFamily="18" charset="0"/>
              </a:rPr>
              <a:t>inalazione, </a:t>
            </a:r>
            <a:r>
              <a:rPr lang="it-IT" sz="2400" i="1" dirty="0">
                <a:latin typeface="Times New Roman" panose="02020603050405020304" pitchFamily="18" charset="0"/>
                <a:cs typeface="Times New Roman" panose="02020603050405020304" pitchFamily="18" charset="0"/>
              </a:rPr>
              <a:t>pochi ettogrammi (o chilogrammi per via aerea) di questa tossina potrebbero teoricamente uccidere tutti gli esseri umani presenti sulla Terra (a scopo comparativo, la stricnina richiederebbe 400 tonnellate per uccidere tutti gli esseri umani</a:t>
            </a:r>
            <a:r>
              <a:rPr lang="it-IT" sz="2400" i="1" dirty="0" smtClean="0">
                <a:latin typeface="Times New Roman" panose="02020603050405020304" pitchFamily="18" charset="0"/>
                <a:cs typeface="Times New Roman" panose="02020603050405020304" pitchFamily="18" charset="0"/>
              </a:rPr>
              <a:t>).</a:t>
            </a:r>
          </a:p>
          <a:p>
            <a:pPr algn="just"/>
            <a:endParaRPr lang="it-IT" sz="2400" dirty="0">
              <a:latin typeface="Times New Roman" panose="02020603050405020304" pitchFamily="18" charset="0"/>
              <a:cs typeface="Times New Roman" panose="02020603050405020304" pitchFamily="18" charset="0"/>
            </a:endParaRPr>
          </a:p>
          <a:p>
            <a:pPr algn="just"/>
            <a:r>
              <a:rPr lang="it-IT" sz="2400" dirty="0" smtClean="0">
                <a:latin typeface="Times New Roman" panose="02020603050405020304" pitchFamily="18" charset="0"/>
                <a:cs typeface="Times New Roman" panose="02020603050405020304" pitchFamily="18" charset="0"/>
              </a:rPr>
              <a:t>La </a:t>
            </a:r>
            <a:r>
              <a:rPr lang="it-IT" sz="2400" dirty="0">
                <a:latin typeface="Times New Roman" panose="02020603050405020304" pitchFamily="18" charset="0"/>
                <a:cs typeface="Times New Roman" panose="02020603050405020304" pitchFamily="18" charset="0"/>
              </a:rPr>
              <a:t>tossina è rapidamente distrutta dal calore, ad esempio tramite la cottura dei </a:t>
            </a:r>
            <a:r>
              <a:rPr lang="it-IT" sz="2400" dirty="0" smtClean="0">
                <a:latin typeface="Times New Roman" panose="02020603050405020304" pitchFamily="18" charset="0"/>
                <a:cs typeface="Times New Roman" panose="02020603050405020304" pitchFamily="18" charset="0"/>
              </a:rPr>
              <a:t>cibi.</a:t>
            </a:r>
            <a:r>
              <a:rPr lang="it-IT" sz="2400" baseline="30000" dirty="0">
                <a:latin typeface="Times New Roman" panose="02020603050405020304" pitchFamily="18" charset="0"/>
                <a:cs typeface="Times New Roman" panose="02020603050405020304" pitchFamily="18" charset="0"/>
              </a:rPr>
              <a:t> </a:t>
            </a:r>
            <a:endParaRPr lang="it-IT" sz="2400" baseline="30000" dirty="0" smtClean="0">
              <a:latin typeface="Times New Roman" panose="02020603050405020304" pitchFamily="18" charset="0"/>
              <a:cs typeface="Times New Roman" panose="02020603050405020304" pitchFamily="18" charset="0"/>
            </a:endParaRPr>
          </a:p>
          <a:p>
            <a:pPr algn="just"/>
            <a:r>
              <a:rPr lang="it-IT" sz="2400" dirty="0" smtClean="0">
                <a:latin typeface="Times New Roman" panose="02020603050405020304" pitchFamily="18" charset="0"/>
                <a:cs typeface="Times New Roman" panose="02020603050405020304" pitchFamily="18" charset="0"/>
              </a:rPr>
              <a:t>Comunque</a:t>
            </a:r>
            <a:r>
              <a:rPr lang="it-IT" sz="2400" dirty="0">
                <a:latin typeface="Times New Roman" panose="02020603050405020304" pitchFamily="18" charset="0"/>
                <a:cs typeface="Times New Roman" panose="02020603050405020304" pitchFamily="18" charset="0"/>
              </a:rPr>
              <a:t>, le spore sono resistenti al riscaldamento a 100 °C per un lungo periodo di tempo.</a:t>
            </a:r>
          </a:p>
          <a:p>
            <a:pPr algn="just"/>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265638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350</Words>
  <Application>Microsoft Office PowerPoint</Application>
  <PresentationFormat>Presentazione su schermo (4:3)</PresentationFormat>
  <Paragraphs>16</Paragraphs>
  <Slides>3</Slides>
  <Notes>0</Notes>
  <HiddenSlides>0</HiddenSlides>
  <MMClips>0</MMClips>
  <ScaleCrop>false</ScaleCrop>
  <HeadingPairs>
    <vt:vector size="4" baseType="variant">
      <vt:variant>
        <vt:lpstr>Tema</vt:lpstr>
      </vt:variant>
      <vt:variant>
        <vt:i4>1</vt:i4>
      </vt:variant>
      <vt:variant>
        <vt:lpstr>Titoli diapositive</vt:lpstr>
      </vt:variant>
      <vt:variant>
        <vt:i4>3</vt:i4>
      </vt:variant>
    </vt:vector>
  </HeadingPairs>
  <TitlesOfParts>
    <vt:vector size="4" baseType="lpstr">
      <vt:lpstr>Tema di Office</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Armando</dc:creator>
  <cp:lastModifiedBy>Armando</cp:lastModifiedBy>
  <cp:revision>2</cp:revision>
  <dcterms:created xsi:type="dcterms:W3CDTF">2017-11-18T11:17:00Z</dcterms:created>
  <dcterms:modified xsi:type="dcterms:W3CDTF">2017-11-18T11:28:30Z</dcterms:modified>
</cp:coreProperties>
</file>