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9144000" cy="6858000" type="screen4x3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11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9D355-16BD-4E45-BD9A-5EA878CF7CBD}" type="datetimeFigureOut">
              <a:rPr lang="it-IT" smtClean="0"/>
              <a:t>26/11/2017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41E1B-4F70-4964-A407-84C68BE8251C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9D355-16BD-4E45-BD9A-5EA878CF7CBD}" type="datetimeFigureOut">
              <a:rPr lang="it-IT" smtClean="0"/>
              <a:t>26/11/2017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41E1B-4F70-4964-A407-84C68BE8251C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9D355-16BD-4E45-BD9A-5EA878CF7CBD}" type="datetimeFigureOut">
              <a:rPr lang="it-IT" smtClean="0"/>
              <a:t>26/11/2017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41E1B-4F70-4964-A407-84C68BE8251C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9D355-16BD-4E45-BD9A-5EA878CF7CBD}" type="datetimeFigureOut">
              <a:rPr lang="it-IT" smtClean="0"/>
              <a:t>26/11/2017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41E1B-4F70-4964-A407-84C68BE8251C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9D355-16BD-4E45-BD9A-5EA878CF7CBD}" type="datetimeFigureOut">
              <a:rPr lang="it-IT" smtClean="0"/>
              <a:t>26/11/2017</a:t>
            </a:fld>
            <a:endParaRPr lang="it-IT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41E1B-4F70-4964-A407-84C68BE8251C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9D355-16BD-4E45-BD9A-5EA878CF7CBD}" type="datetimeFigureOut">
              <a:rPr lang="it-IT" smtClean="0"/>
              <a:t>26/11/2017</a:t>
            </a:fld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41E1B-4F70-4964-A407-84C68BE8251C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9D355-16BD-4E45-BD9A-5EA878CF7CBD}" type="datetimeFigureOut">
              <a:rPr lang="it-IT" smtClean="0"/>
              <a:t>26/11/2017</a:t>
            </a:fld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41E1B-4F70-4964-A407-84C68BE8251C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9D355-16BD-4E45-BD9A-5EA878CF7CBD}" type="datetimeFigureOut">
              <a:rPr lang="it-IT" smtClean="0"/>
              <a:t>26/11/2017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41E1B-4F70-4964-A407-84C68BE8251C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9D355-16BD-4E45-BD9A-5EA878CF7CBD}" type="datetimeFigureOut">
              <a:rPr lang="it-IT" smtClean="0"/>
              <a:t>26/11/2017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41E1B-4F70-4964-A407-84C68BE8251C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9D355-16BD-4E45-BD9A-5EA878CF7CBD}" type="datetimeFigureOut">
              <a:rPr lang="it-IT" smtClean="0"/>
              <a:t>26/11/2017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41E1B-4F70-4964-A407-84C68BE8251C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9D355-16BD-4E45-BD9A-5EA878CF7CBD}" type="datetimeFigureOut">
              <a:rPr lang="it-IT" smtClean="0"/>
              <a:t>26/11/2017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41E1B-4F70-4964-A407-84C68BE8251C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49D355-16BD-4E45-BD9A-5EA878CF7CBD}" type="datetimeFigureOut">
              <a:rPr lang="it-IT" smtClean="0"/>
              <a:t>26/11/2017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A41E1B-4F70-4964-A407-84C68BE8251C}" type="slidenum">
              <a:rPr lang="it-IT" smtClean="0"/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ttangolo 7"/>
          <p:cNvSpPr/>
          <p:nvPr/>
        </p:nvSpPr>
        <p:spPr>
          <a:xfrm>
            <a:off x="179512" y="188640"/>
            <a:ext cx="8604448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it-IT" dirty="0">
                <a:latin typeface="Times New Roman" panose="02020603050405020304" pitchFamily="18" charset="0"/>
                <a:cs typeface="Times New Roman" panose="02020603050405020304" pitchFamily="18" charset="0"/>
              </a:rPr>
              <a:t>Il </a:t>
            </a:r>
            <a:r>
              <a:rPr lang="it-IT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chinino</a:t>
            </a:r>
            <a:r>
              <a:rPr lang="it-IT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formula chimica C</a:t>
            </a:r>
            <a:r>
              <a:rPr lang="it-IT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</a:t>
            </a:r>
            <a:r>
              <a:rPr lang="it-IT" dirty="0"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it-IT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24</a:t>
            </a:r>
            <a:r>
              <a:rPr lang="it-IT" dirty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it-IT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it-IT" dirty="0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it-IT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it-IT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è un alcaloide naturale avente proprietà antipiretiche, antimalariche e </a:t>
            </a:r>
            <a:r>
              <a:rPr lang="it-IT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analgesiche.</a:t>
            </a:r>
          </a:p>
          <a:p>
            <a:pPr algn="just"/>
            <a:r>
              <a:rPr lang="it-IT" dirty="0">
                <a:latin typeface="Times New Roman" panose="02020603050405020304" pitchFamily="18" charset="0"/>
                <a:cs typeface="Times New Roman" panose="02020603050405020304" pitchFamily="18" charset="0"/>
              </a:rPr>
              <a:t>La prima apparizione in Italia </a:t>
            </a:r>
            <a:r>
              <a:rPr lang="it-IT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è datata 1612…nel </a:t>
            </a:r>
            <a:r>
              <a:rPr lang="it-IT" dirty="0">
                <a:latin typeface="Times New Roman" panose="02020603050405020304" pitchFamily="18" charset="0"/>
                <a:cs typeface="Times New Roman" panose="02020603050405020304" pitchFamily="18" charset="0"/>
              </a:rPr>
              <a:t>1928 la febbre bubbonica dell'intero stato della Nigeria fu debellata con l'uso sistematico di chinino in basse concentrazioni (5-10%) mescolato con acqua, succo di limone, cacao e menta.</a:t>
            </a:r>
          </a:p>
          <a:p>
            <a:pPr algn="just"/>
            <a:endParaRPr lang="it-IT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it-IT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it-IT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it-IT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it-IT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it-IT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it-IT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</a:t>
            </a:r>
          </a:p>
          <a:p>
            <a:pPr algn="just"/>
            <a:r>
              <a:rPr lang="it-IT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it-IT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Chinino                                Clorochina                                 Chinidina</a:t>
            </a:r>
            <a:endParaRPr lang="it-IT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it-IT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it-IT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Medicina</a:t>
            </a:r>
          </a:p>
          <a:p>
            <a:pPr algn="just"/>
            <a:r>
              <a:rPr lang="it-IT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Il </a:t>
            </a:r>
            <a:r>
              <a:rPr lang="it-IT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chinino </a:t>
            </a:r>
            <a:r>
              <a:rPr lang="it-IT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ha </a:t>
            </a:r>
            <a:r>
              <a:rPr lang="it-IT" dirty="0">
                <a:latin typeface="Times New Roman" panose="02020603050405020304" pitchFamily="18" charset="0"/>
                <a:cs typeface="Times New Roman" panose="02020603050405020304" pitchFamily="18" charset="0"/>
              </a:rPr>
              <a:t>una emivita di circa 10 ore e viene metabolizzato dal fegato ed espulso con le urine in circa 24 ore</a:t>
            </a:r>
            <a:r>
              <a:rPr lang="it-IT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it-IT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È </a:t>
            </a:r>
            <a:r>
              <a:rPr lang="it-IT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stato il farmaco principalmente usato per la cura della malaria fino alla scoperta della </a:t>
            </a:r>
            <a:r>
              <a:rPr lang="it-IT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clorochina</a:t>
            </a:r>
            <a:r>
              <a:rPr lang="it-IT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Oggi sta tornando come rimedio principe in quanto verso la clorochina si sono manifestate importanti e diffuse </a:t>
            </a:r>
            <a:r>
              <a:rPr lang="it-IT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resistenze</a:t>
            </a:r>
            <a:r>
              <a:rPr lang="it-IT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È </a:t>
            </a:r>
            <a:r>
              <a:rPr lang="it-IT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it-IT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diastereoisomero</a:t>
            </a:r>
            <a:r>
              <a:rPr lang="it-IT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della </a:t>
            </a:r>
            <a:r>
              <a:rPr lang="it-IT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chinidina</a:t>
            </a:r>
            <a:r>
              <a:rPr lang="it-IT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(farmaco anti-aritmico, impiegato in cardiologia) quindi può dare aritmie fatali </a:t>
            </a:r>
            <a:r>
              <a:rPr lang="it-IT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it-IT" dirty="0">
                <a:latin typeface="Times New Roman" panose="02020603050405020304" pitchFamily="18" charset="0"/>
                <a:cs typeface="Times New Roman" panose="02020603050405020304" pitchFamily="18" charset="0"/>
              </a:rPr>
              <a:t>è controindicato nei pazienti con disturbi della conduzione cardiaca o in terapia cardiologica con </a:t>
            </a:r>
            <a:r>
              <a:rPr lang="it-IT">
                <a:latin typeface="Times New Roman" panose="02020603050405020304" pitchFamily="18" charset="0"/>
                <a:cs typeface="Times New Roman" panose="02020603050405020304" pitchFamily="18" charset="0"/>
              </a:rPr>
              <a:t>farmaci </a:t>
            </a:r>
            <a:r>
              <a:rPr lang="it-IT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digitalici).</a:t>
            </a:r>
            <a:endParaRPr lang="it-IT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8" name="Picture 4" descr="Quinine-2D-skeletal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793068"/>
            <a:ext cx="1800200" cy="12758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1628800"/>
            <a:ext cx="3048000" cy="1557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1988840"/>
            <a:ext cx="1683643" cy="11956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8113048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ttangolo 7"/>
          <p:cNvSpPr/>
          <p:nvPr/>
        </p:nvSpPr>
        <p:spPr>
          <a:xfrm>
            <a:off x="0" y="-27384"/>
            <a:ext cx="8820472" cy="68634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it-IT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Principio attivo</a:t>
            </a:r>
            <a:endParaRPr lang="it-IT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it-IT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La </a:t>
            </a:r>
            <a:r>
              <a:rPr lang="it-IT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sintesi chimica dell'alcaloide chinina fu </a:t>
            </a:r>
            <a:r>
              <a:rPr lang="it-IT" sz="20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scoperta nel 1856</a:t>
            </a:r>
            <a:r>
              <a:rPr lang="it-IT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ma venne effettuata solo nel </a:t>
            </a:r>
            <a:r>
              <a:rPr lang="it-IT" sz="20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1908</a:t>
            </a:r>
            <a:r>
              <a:rPr lang="it-IT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dal chimico Paul </a:t>
            </a:r>
            <a:r>
              <a:rPr lang="it-IT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Rabe</a:t>
            </a:r>
            <a:r>
              <a:rPr lang="it-IT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endParaRPr lang="it-IT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it-IT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Proprietà </a:t>
            </a:r>
            <a:r>
              <a:rPr lang="it-IT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curative</a:t>
            </a:r>
          </a:p>
          <a:p>
            <a:pPr algn="just"/>
            <a:r>
              <a:rPr lang="it-IT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Viene </a:t>
            </a:r>
            <a:r>
              <a:rPr lang="it-IT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somministrato per via endovenosa e agisce stimolando le cellule del pancreas. Questa azione induce </a:t>
            </a:r>
            <a:r>
              <a:rPr lang="it-IT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la cura, lo </a:t>
            </a:r>
            <a:r>
              <a:rPr lang="it-IT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sfebbramento</a:t>
            </a:r>
            <a:r>
              <a:rPr lang="it-IT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ma anche i</a:t>
            </a:r>
            <a:r>
              <a:rPr lang="it-IT" sz="2000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poglicemia</a:t>
            </a:r>
            <a:r>
              <a:rPr lang="it-IT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per cui è necessario monitorare i valori glicemici per la somministrazione di </a:t>
            </a:r>
            <a:r>
              <a:rPr lang="it-IT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glucosio per </a:t>
            </a:r>
            <a:r>
              <a:rPr lang="it-IT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via endovenosa</a:t>
            </a:r>
            <a:r>
              <a:rPr lang="it-IT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endParaRPr lang="it-IT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it-IT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Effetti </a:t>
            </a:r>
            <a:r>
              <a:rPr lang="it-IT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collaterali</a:t>
            </a:r>
          </a:p>
          <a:p>
            <a:pPr algn="just"/>
            <a:r>
              <a:rPr lang="it-IT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Il </a:t>
            </a:r>
            <a:r>
              <a:rPr lang="it-IT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chinino è </a:t>
            </a:r>
            <a:r>
              <a:rPr lang="it-IT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it-IT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farmaco altamente </a:t>
            </a:r>
            <a:r>
              <a:rPr lang="it-IT" sz="20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tossico</a:t>
            </a:r>
            <a:r>
              <a:rPr lang="it-IT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Gli effetti collaterali prendono il nome di </a:t>
            </a:r>
            <a:r>
              <a:rPr lang="it-IT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cinchonismo</a:t>
            </a:r>
            <a:r>
              <a:rPr lang="it-IT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it-IT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 </a:t>
            </a:r>
            <a:r>
              <a:rPr lang="it-IT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consistono in </a:t>
            </a:r>
            <a:r>
              <a:rPr lang="it-IT" sz="20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vomito, diarrea e disturbi visivi ed auditivi</a:t>
            </a:r>
            <a:r>
              <a:rPr lang="it-IT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Questi ultimi, spesso, non sono risolvibili neanche dopo la sospensione della cura</a:t>
            </a:r>
            <a:r>
              <a:rPr lang="it-IT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endParaRPr lang="it-IT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it-IT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Resistenze</a:t>
            </a:r>
          </a:p>
          <a:p>
            <a:pPr algn="just"/>
            <a:r>
              <a:rPr lang="it-IT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Una </a:t>
            </a:r>
            <a:r>
              <a:rPr lang="it-IT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resistenza al farmaco è stata osservata in </a:t>
            </a:r>
            <a:r>
              <a:rPr lang="it-IT" sz="20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Brasile </a:t>
            </a:r>
            <a:r>
              <a:rPr lang="it-IT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già nel </a:t>
            </a:r>
            <a:r>
              <a:rPr lang="it-IT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1910 </a:t>
            </a:r>
            <a:r>
              <a:rPr lang="it-IT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Attualmente sono segnalate delle resistenze </a:t>
            </a:r>
            <a:r>
              <a:rPr lang="it-IT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nel </a:t>
            </a:r>
            <a:r>
              <a:rPr lang="it-IT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sud est asiatico: </a:t>
            </a:r>
            <a:r>
              <a:rPr lang="it-IT" sz="20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Cambogia, </a:t>
            </a:r>
            <a:r>
              <a:rPr lang="it-IT" sz="2000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Vietnam e </a:t>
            </a:r>
            <a:r>
              <a:rPr lang="it-IT" sz="2000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Thailandia</a:t>
            </a:r>
            <a:r>
              <a:rPr lang="it-IT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it-IT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it-IT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it-IT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Altri Usi</a:t>
            </a:r>
            <a:endParaRPr lang="it-IT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it-IT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È presente (in minima quantità) in forma di </a:t>
            </a:r>
            <a:r>
              <a:rPr lang="it-IT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cloridrato </a:t>
            </a:r>
            <a:r>
              <a:rPr lang="it-IT" sz="2000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nell'acqua </a:t>
            </a:r>
            <a:r>
              <a:rPr lang="it-IT" sz="20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tonica, nel </a:t>
            </a:r>
            <a:r>
              <a:rPr lang="it-IT" sz="2000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Martini Rosso</a:t>
            </a:r>
            <a:r>
              <a:rPr lang="it-IT" sz="20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nel Crodino Twist, nel Rosso Antico, nell'</a:t>
            </a:r>
            <a:r>
              <a:rPr lang="it-IT" sz="2000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Aperol</a:t>
            </a:r>
            <a:r>
              <a:rPr lang="it-IT" sz="20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e nella </a:t>
            </a:r>
            <a:r>
              <a:rPr lang="it-IT" sz="2000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Red</a:t>
            </a:r>
            <a:r>
              <a:rPr lang="it-IT" sz="20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it-IT" sz="2000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Bull</a:t>
            </a:r>
            <a:r>
              <a:rPr lang="it-IT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it-IT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590276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</TotalTime>
  <Words>338</Words>
  <Application>Microsoft Office PowerPoint</Application>
  <PresentationFormat>Presentazione su schermo (4:3)</PresentationFormat>
  <Paragraphs>27</Paragraphs>
  <Slides>2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Titoli diapositive</vt:lpstr>
      </vt:variant>
      <vt:variant>
        <vt:i4>2</vt:i4>
      </vt:variant>
    </vt:vector>
  </HeadingPairs>
  <TitlesOfParts>
    <vt:vector size="3" baseType="lpstr">
      <vt:lpstr>Tema di Office</vt:lpstr>
      <vt:lpstr>Presentazione standard di PowerPoint</vt:lpstr>
      <vt:lpstr>Presentazione standard di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Armando</dc:creator>
  <cp:lastModifiedBy>Armando</cp:lastModifiedBy>
  <cp:revision>5</cp:revision>
  <dcterms:created xsi:type="dcterms:W3CDTF">2017-11-23T21:31:28Z</dcterms:created>
  <dcterms:modified xsi:type="dcterms:W3CDTF">2017-11-26T08:11:41Z</dcterms:modified>
</cp:coreProperties>
</file>