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445" autoAdjust="0"/>
  </p:normalViewPr>
  <p:slideViewPr>
    <p:cSldViewPr>
      <p:cViewPr varScale="1">
        <p:scale>
          <a:sx n="69" d="100"/>
          <a:sy n="69" d="100"/>
        </p:scale>
        <p:origin x="-111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F49D355-16BD-4E45-BD9A-5EA878CF7CBD}" type="datetimeFigureOut">
              <a:rPr lang="it-IT" smtClean="0"/>
              <a:t>26/11/2017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F49D355-16BD-4E45-BD9A-5EA878CF7CBD}" type="datetimeFigureOut">
              <a:rPr lang="it-IT" smtClean="0"/>
              <a:t>26/11/2017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F49D355-16BD-4E45-BD9A-5EA878CF7CBD}" type="datetimeFigureOut">
              <a:rPr lang="it-IT" smtClean="0"/>
              <a:t>26/11/2017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7F49D355-16BD-4E45-BD9A-5EA878CF7CBD}" type="datetimeFigureOut">
              <a:rPr lang="it-IT" smtClean="0"/>
              <a:t>26/11/2017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F49D355-16BD-4E45-BD9A-5EA878CF7CBD}" type="datetimeFigureOut">
              <a:rPr lang="it-IT" smtClean="0"/>
              <a:t>26/11/2017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26/11/2017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26/11/2017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26/11/2017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49D355-16BD-4E45-BD9A-5EA878CF7CBD}" type="datetimeFigureOut">
              <a:rPr lang="it-IT" smtClean="0"/>
              <a:t>26/11/2017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A41E1B-4F70-4964-A407-84C68BE8251C}"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07504" y="44624"/>
            <a:ext cx="8784976" cy="6555641"/>
          </a:xfrm>
          <a:prstGeom prst="rect">
            <a:avLst/>
          </a:prstGeom>
        </p:spPr>
        <p:txBody>
          <a:bodyPr wrap="square">
            <a:spAutoFit/>
          </a:bodyPr>
          <a:lstStyle/>
          <a:p>
            <a:pPr algn="just"/>
            <a:r>
              <a:rPr lang="it-IT" sz="2000" dirty="0">
                <a:latin typeface="Times New Roman" panose="02020603050405020304" pitchFamily="18" charset="0"/>
                <a:cs typeface="Times New Roman" panose="02020603050405020304" pitchFamily="18" charset="0"/>
              </a:rPr>
              <a:t>Il </a:t>
            </a:r>
            <a:r>
              <a:rPr lang="it-IT" sz="2000" b="1" dirty="0">
                <a:latin typeface="Times New Roman" panose="02020603050405020304" pitchFamily="18" charset="0"/>
                <a:cs typeface="Times New Roman" panose="02020603050405020304" pitchFamily="18" charset="0"/>
              </a:rPr>
              <a:t>cloralio</a:t>
            </a:r>
            <a:r>
              <a:rPr lang="it-IT" sz="2000" dirty="0">
                <a:latin typeface="Times New Roman" panose="02020603050405020304" pitchFamily="18" charset="0"/>
                <a:cs typeface="Times New Roman" panose="02020603050405020304" pitchFamily="18" charset="0"/>
              </a:rPr>
              <a:t> (o </a:t>
            </a:r>
            <a:r>
              <a:rPr lang="it-IT" sz="2000" dirty="0" err="1">
                <a:latin typeface="Times New Roman" panose="02020603050405020304" pitchFamily="18" charset="0"/>
                <a:cs typeface="Times New Roman" panose="02020603050405020304" pitchFamily="18" charset="0"/>
              </a:rPr>
              <a:t>tricloroacetaldeide</a:t>
            </a:r>
            <a:r>
              <a:rPr lang="it-IT" sz="2000" dirty="0">
                <a:latin typeface="Times New Roman" panose="02020603050405020304" pitchFamily="18" charset="0"/>
                <a:cs typeface="Times New Roman" panose="02020603050405020304" pitchFamily="18" charset="0"/>
              </a:rPr>
              <a:t>) </a:t>
            </a:r>
            <a:r>
              <a:rPr lang="it-IT" sz="2000" dirty="0" smtClean="0">
                <a:latin typeface="Times New Roman" panose="02020603050405020304" pitchFamily="18" charset="0"/>
                <a:cs typeface="Times New Roman" panose="02020603050405020304" pitchFamily="18" charset="0"/>
              </a:rPr>
              <a:t> a temperatura ambiente si </a:t>
            </a:r>
            <a:r>
              <a:rPr lang="it-IT" sz="2000" dirty="0">
                <a:latin typeface="Times New Roman" panose="02020603050405020304" pitchFamily="18" charset="0"/>
                <a:cs typeface="Times New Roman" panose="02020603050405020304" pitchFamily="18" charset="0"/>
              </a:rPr>
              <a:t>presenta come un liquido oleoso, incolore e irritante, dall'odore pungente</a:t>
            </a:r>
            <a:r>
              <a:rPr lang="it-IT" sz="2000" dirty="0" smtClean="0">
                <a:latin typeface="Times New Roman" panose="02020603050405020304" pitchFamily="18" charset="0"/>
                <a:cs typeface="Times New Roman" panose="02020603050405020304" pitchFamily="18" charset="0"/>
              </a:rPr>
              <a:t>.  Talvolta </a:t>
            </a:r>
            <a:r>
              <a:rPr lang="it-IT" sz="2000" dirty="0">
                <a:latin typeface="Times New Roman" panose="02020603050405020304" pitchFamily="18" charset="0"/>
                <a:cs typeface="Times New Roman" panose="02020603050405020304" pitchFamily="18" charset="0"/>
              </a:rPr>
              <a:t>viene confuso con l'</a:t>
            </a:r>
            <a:r>
              <a:rPr lang="it-IT" sz="2000" b="1" dirty="0">
                <a:latin typeface="Times New Roman" panose="02020603050405020304" pitchFamily="18" charset="0"/>
                <a:cs typeface="Times New Roman" panose="02020603050405020304" pitchFamily="18" charset="0"/>
              </a:rPr>
              <a:t>idrato di cloralio</a:t>
            </a:r>
            <a:r>
              <a:rPr lang="it-IT" sz="2000" dirty="0">
                <a:latin typeface="Times New Roman" panose="02020603050405020304" pitchFamily="18" charset="0"/>
                <a:cs typeface="Times New Roman" panose="02020603050405020304" pitchFamily="18" charset="0"/>
              </a:rPr>
              <a:t> (o 2,2,2-tricloro-1,1-etandiolo</a:t>
            </a:r>
            <a:r>
              <a:rPr lang="it-IT" sz="2000" dirty="0" smtClean="0">
                <a:latin typeface="Times New Roman" panose="02020603050405020304" pitchFamily="18" charset="0"/>
                <a:cs typeface="Times New Roman" panose="02020603050405020304" pitchFamily="18" charset="0"/>
              </a:rPr>
              <a:t>), </a:t>
            </a:r>
            <a:r>
              <a:rPr lang="it-IT" sz="2000" dirty="0">
                <a:latin typeface="Times New Roman" panose="02020603050405020304" pitchFamily="18" charset="0"/>
                <a:cs typeface="Times New Roman" panose="02020603050405020304" pitchFamily="18" charset="0"/>
              </a:rPr>
              <a:t>un solido cristallino, biancastro, dall'odore aromatico, penetrante e pungente</a:t>
            </a:r>
            <a:r>
              <a:rPr lang="it-IT" sz="2000" dirty="0" smtClean="0">
                <a:latin typeface="Times New Roman" panose="02020603050405020304" pitchFamily="18" charset="0"/>
                <a:cs typeface="Times New Roman" panose="02020603050405020304" pitchFamily="18" charset="0"/>
              </a:rPr>
              <a:t>. È un composto tossico e irritante. </a:t>
            </a:r>
          </a:p>
          <a:p>
            <a:pPr algn="just"/>
            <a:r>
              <a:rPr lang="it-IT" sz="2000" dirty="0" smtClean="0">
                <a:latin typeface="Times New Roman" panose="02020603050405020304" pitchFamily="18" charset="0"/>
                <a:cs typeface="Times New Roman" panose="02020603050405020304" pitchFamily="18" charset="0"/>
              </a:rPr>
              <a:t>L’idrato </a:t>
            </a:r>
            <a:r>
              <a:rPr lang="it-IT" sz="2000" dirty="0">
                <a:latin typeface="Times New Roman" panose="02020603050405020304" pitchFamily="18" charset="0"/>
                <a:cs typeface="Times New Roman" panose="02020603050405020304" pitchFamily="18" charset="0"/>
              </a:rPr>
              <a:t>di </a:t>
            </a:r>
            <a:r>
              <a:rPr lang="it-IT" sz="2000" dirty="0" smtClean="0">
                <a:latin typeface="Times New Roman" panose="02020603050405020304" pitchFamily="18" charset="0"/>
                <a:cs typeface="Times New Roman" panose="02020603050405020304" pitchFamily="18" charset="0"/>
              </a:rPr>
              <a:t>cloralio non è possibile </a:t>
            </a:r>
            <a:r>
              <a:rPr lang="it-IT" sz="2000" dirty="0">
                <a:latin typeface="Times New Roman" panose="02020603050405020304" pitchFamily="18" charset="0"/>
                <a:cs typeface="Times New Roman" panose="02020603050405020304" pitchFamily="18" charset="0"/>
              </a:rPr>
              <a:t>disidratarlo per tornare al </a:t>
            </a:r>
            <a:r>
              <a:rPr lang="it-IT" sz="2000" dirty="0" smtClean="0">
                <a:latin typeface="Times New Roman" panose="02020603050405020304" pitchFamily="18" charset="0"/>
                <a:cs typeface="Times New Roman" panose="02020603050405020304" pitchFamily="18" charset="0"/>
              </a:rPr>
              <a:t>cloralio. Tende </a:t>
            </a:r>
            <a:r>
              <a:rPr lang="it-IT" sz="2000" dirty="0">
                <a:latin typeface="Times New Roman" panose="02020603050405020304" pitchFamily="18" charset="0"/>
                <a:cs typeface="Times New Roman" panose="02020603050405020304" pitchFamily="18" charset="0"/>
              </a:rPr>
              <a:t>a volatilizzarsi lentamente se viene esposto </a:t>
            </a:r>
            <a:r>
              <a:rPr lang="it-IT" sz="2000" dirty="0" smtClean="0">
                <a:latin typeface="Times New Roman" panose="02020603050405020304" pitchFamily="18" charset="0"/>
                <a:cs typeface="Times New Roman" panose="02020603050405020304" pitchFamily="18" charset="0"/>
              </a:rPr>
              <a:t>all'aria, fonde </a:t>
            </a:r>
            <a:r>
              <a:rPr lang="it-IT" sz="2000" dirty="0">
                <a:latin typeface="Times New Roman" panose="02020603050405020304" pitchFamily="18" charset="0"/>
                <a:cs typeface="Times New Roman" panose="02020603050405020304" pitchFamily="18" charset="0"/>
              </a:rPr>
              <a:t>a circa 55 °</a:t>
            </a:r>
            <a:r>
              <a:rPr lang="it-IT" sz="2000" dirty="0" smtClean="0">
                <a:latin typeface="Times New Roman" panose="02020603050405020304" pitchFamily="18" charset="0"/>
                <a:cs typeface="Times New Roman" panose="02020603050405020304" pitchFamily="18" charset="0"/>
              </a:rPr>
              <a:t>C, </a:t>
            </a:r>
            <a:r>
              <a:rPr lang="it-IT" sz="2000" u="sng" dirty="0" smtClean="0">
                <a:latin typeface="Times New Roman" panose="02020603050405020304" pitchFamily="18" charset="0"/>
                <a:cs typeface="Times New Roman" panose="02020603050405020304" pitchFamily="18" charset="0"/>
              </a:rPr>
              <a:t>solubile </a:t>
            </a:r>
            <a:r>
              <a:rPr lang="it-IT" sz="2000" u="sng" dirty="0">
                <a:latin typeface="Times New Roman" panose="02020603050405020304" pitchFamily="18" charset="0"/>
                <a:cs typeface="Times New Roman" panose="02020603050405020304" pitchFamily="18" charset="0"/>
              </a:rPr>
              <a:t>in rapporto 0,25:1 in acqua, 1:1,5 in etere. Estremamente solubile in olio d'oliva</a:t>
            </a:r>
            <a:r>
              <a:rPr lang="it-IT" sz="2000" dirty="0" smtClean="0">
                <a:latin typeface="Times New Roman" panose="02020603050405020304" pitchFamily="18" charset="0"/>
                <a:cs typeface="Times New Roman" panose="02020603050405020304" pitchFamily="18" charset="0"/>
              </a:rPr>
              <a:t>.</a:t>
            </a:r>
          </a:p>
          <a:p>
            <a:pPr algn="just"/>
            <a:endParaRPr lang="it-IT" sz="2000" b="1" dirty="0" smtClean="0">
              <a:latin typeface="Times New Roman" panose="02020603050405020304" pitchFamily="18" charset="0"/>
              <a:cs typeface="Times New Roman" panose="02020603050405020304" pitchFamily="18" charset="0"/>
            </a:endParaRPr>
          </a:p>
          <a:p>
            <a:pPr algn="just"/>
            <a:r>
              <a:rPr lang="it-IT" sz="2000" b="1" dirty="0" smtClean="0">
                <a:latin typeface="Times New Roman" panose="02020603050405020304" pitchFamily="18" charset="0"/>
                <a:cs typeface="Times New Roman" panose="02020603050405020304" pitchFamily="18" charset="0"/>
              </a:rPr>
              <a:t>Cenni storici</a:t>
            </a:r>
            <a:endParaRPr lang="it-IT" sz="2000" b="1" dirty="0">
              <a:latin typeface="Times New Roman" panose="02020603050405020304" pitchFamily="18" charset="0"/>
              <a:cs typeface="Times New Roman" panose="02020603050405020304" pitchFamily="18" charset="0"/>
            </a:endParaRPr>
          </a:p>
          <a:p>
            <a:pPr algn="just"/>
            <a:r>
              <a:rPr lang="it-IT" sz="2000" dirty="0">
                <a:latin typeface="Times New Roman" panose="02020603050405020304" pitchFamily="18" charset="0"/>
                <a:cs typeface="Times New Roman" panose="02020603050405020304" pitchFamily="18" charset="0"/>
              </a:rPr>
              <a:t>L'idrato di cloralio è stato uno dei primi ipnotici usati per l'induzione del sonno: veniva infatti somministrato circa 30 minuti prima di coricarsi e dopo circa un'ora faceva cadere in un sonno profondo</a:t>
            </a:r>
            <a:r>
              <a:rPr lang="it-IT" sz="2000" dirty="0" smtClean="0">
                <a:latin typeface="Times New Roman" panose="02020603050405020304" pitchFamily="18" charset="0"/>
                <a:cs typeface="Times New Roman" panose="02020603050405020304" pitchFamily="18" charset="0"/>
              </a:rPr>
              <a:t>.</a:t>
            </a:r>
            <a:endParaRPr lang="it-IT" sz="2000" dirty="0">
              <a:latin typeface="Times New Roman" panose="02020603050405020304" pitchFamily="18" charset="0"/>
              <a:cs typeface="Times New Roman" panose="02020603050405020304" pitchFamily="18" charset="0"/>
            </a:endParaRPr>
          </a:p>
          <a:p>
            <a:pPr algn="just"/>
            <a:r>
              <a:rPr lang="it-IT" sz="2000" dirty="0">
                <a:latin typeface="Times New Roman" panose="02020603050405020304" pitchFamily="18" charset="0"/>
                <a:cs typeface="Times New Roman" panose="02020603050405020304" pitchFamily="18" charset="0"/>
              </a:rPr>
              <a:t>Gli effetti </a:t>
            </a:r>
            <a:r>
              <a:rPr lang="it-IT" sz="2000" dirty="0" smtClean="0">
                <a:latin typeface="Times New Roman" panose="02020603050405020304" pitchFamily="18" charset="0"/>
                <a:cs typeface="Times New Roman" panose="02020603050405020304" pitchFamily="18" charset="0"/>
              </a:rPr>
              <a:t>sono </a:t>
            </a:r>
            <a:r>
              <a:rPr lang="it-IT" sz="2000" dirty="0">
                <a:latin typeface="Times New Roman" panose="02020603050405020304" pitchFamily="18" charset="0"/>
                <a:cs typeface="Times New Roman" panose="02020603050405020304" pitchFamily="18" charset="0"/>
              </a:rPr>
              <a:t>sostanzialmente dovuti alla sua biotrasformazione in vivo nel metabolita </a:t>
            </a:r>
            <a:r>
              <a:rPr lang="it-IT" sz="2000" dirty="0" err="1" smtClean="0">
                <a:latin typeface="Times New Roman" panose="02020603050405020304" pitchFamily="18" charset="0"/>
                <a:cs typeface="Times New Roman" panose="02020603050405020304" pitchFamily="18" charset="0"/>
              </a:rPr>
              <a:t>tricloroetanolo</a:t>
            </a:r>
            <a:r>
              <a:rPr lang="it-IT" sz="2000" dirty="0" smtClean="0">
                <a:latin typeface="Times New Roman" panose="02020603050405020304" pitchFamily="18" charset="0"/>
                <a:cs typeface="Times New Roman" panose="02020603050405020304" pitchFamily="18" charset="0"/>
              </a:rPr>
              <a:t>, che ha effetti simili alle </a:t>
            </a:r>
            <a:r>
              <a:rPr lang="it-IT" sz="2000" u="sng" dirty="0">
                <a:latin typeface="Times New Roman" panose="02020603050405020304" pitchFamily="18" charset="0"/>
                <a:cs typeface="Times New Roman" panose="02020603050405020304" pitchFamily="18" charset="0"/>
              </a:rPr>
              <a:t>benzodiazepine ed ai barbiturici</a:t>
            </a:r>
            <a:r>
              <a:rPr lang="it-IT" sz="2000" dirty="0">
                <a:latin typeface="Times New Roman" panose="02020603050405020304" pitchFamily="18" charset="0"/>
                <a:cs typeface="Times New Roman" panose="02020603050405020304" pitchFamily="18" charset="0"/>
              </a:rPr>
              <a:t>. La molecola può comportare </a:t>
            </a:r>
            <a:r>
              <a:rPr lang="it-IT" sz="2000" dirty="0" smtClean="0">
                <a:latin typeface="Times New Roman" panose="02020603050405020304" pitchFamily="18" charset="0"/>
                <a:cs typeface="Times New Roman" panose="02020603050405020304" pitchFamily="18" charset="0"/>
              </a:rPr>
              <a:t>assuefazione così </a:t>
            </a:r>
            <a:r>
              <a:rPr lang="it-IT" sz="2000" dirty="0">
                <a:latin typeface="Times New Roman" panose="02020603050405020304" pitchFamily="18" charset="0"/>
                <a:cs typeface="Times New Roman" panose="02020603050405020304" pitchFamily="18" charset="0"/>
              </a:rPr>
              <a:t>come una brusca interruzione nell'assunzione determina l'insorgenza di una sindrome </a:t>
            </a:r>
            <a:r>
              <a:rPr lang="it-IT" sz="2000" dirty="0" err="1">
                <a:latin typeface="Times New Roman" panose="02020603050405020304" pitchFamily="18" charset="0"/>
                <a:cs typeface="Times New Roman" panose="02020603050405020304" pitchFamily="18" charset="0"/>
              </a:rPr>
              <a:t>astinenziale</a:t>
            </a:r>
            <a:r>
              <a:rPr lang="it-IT" sz="2000" dirty="0">
                <a:latin typeface="Times New Roman" panose="02020603050405020304" pitchFamily="18" charset="0"/>
                <a:cs typeface="Times New Roman" panose="02020603050405020304" pitchFamily="18" charset="0"/>
              </a:rPr>
              <a:t>. </a:t>
            </a:r>
            <a:endParaRPr lang="it-IT" sz="2000" dirty="0" smtClean="0">
              <a:latin typeface="Times New Roman" panose="02020603050405020304" pitchFamily="18" charset="0"/>
              <a:cs typeface="Times New Roman" panose="02020603050405020304" pitchFamily="18" charset="0"/>
            </a:endParaRPr>
          </a:p>
          <a:p>
            <a:pPr algn="just"/>
            <a:endParaRPr lang="it-IT" sz="2000" dirty="0">
              <a:latin typeface="Times New Roman" panose="02020603050405020304" pitchFamily="18" charset="0"/>
              <a:cs typeface="Times New Roman" panose="02020603050405020304" pitchFamily="18" charset="0"/>
            </a:endParaRPr>
          </a:p>
          <a:p>
            <a:pPr algn="just"/>
            <a:r>
              <a:rPr lang="it-IT" sz="2000" dirty="0" smtClean="0">
                <a:latin typeface="Times New Roman" panose="02020603050405020304" pitchFamily="18" charset="0"/>
                <a:cs typeface="Times New Roman" panose="02020603050405020304" pitchFamily="18" charset="0"/>
              </a:rPr>
              <a:t>L'idrato </a:t>
            </a:r>
            <a:r>
              <a:rPr lang="it-IT" sz="2000" dirty="0">
                <a:latin typeface="Times New Roman" panose="02020603050405020304" pitchFamily="18" charset="0"/>
                <a:cs typeface="Times New Roman" panose="02020603050405020304" pitchFamily="18" charset="0"/>
              </a:rPr>
              <a:t>di cloralio può potenziare </a:t>
            </a:r>
            <a:r>
              <a:rPr lang="it-IT" sz="2000" u="sng" dirty="0">
                <a:latin typeface="Times New Roman" panose="02020603050405020304" pitchFamily="18" charset="0"/>
                <a:cs typeface="Times New Roman" panose="02020603050405020304" pitchFamily="18" charset="0"/>
              </a:rPr>
              <a:t>l'azione di sostanze </a:t>
            </a:r>
            <a:r>
              <a:rPr lang="it-IT" sz="2000" u="sng" dirty="0" smtClean="0">
                <a:latin typeface="Times New Roman" panose="02020603050405020304" pitchFamily="18" charset="0"/>
                <a:cs typeface="Times New Roman" panose="02020603050405020304" pitchFamily="18" charset="0"/>
              </a:rPr>
              <a:t>anticoagulanti</a:t>
            </a:r>
            <a:r>
              <a:rPr lang="it-IT" sz="2000" u="sng" baseline="30000" dirty="0">
                <a:latin typeface="Times New Roman" panose="02020603050405020304" pitchFamily="18" charset="0"/>
                <a:cs typeface="Times New Roman" panose="02020603050405020304" pitchFamily="18" charset="0"/>
              </a:rPr>
              <a:t> </a:t>
            </a:r>
            <a:r>
              <a:rPr lang="it-IT" sz="2000" u="sng" dirty="0" smtClean="0">
                <a:latin typeface="Times New Roman" panose="02020603050405020304" pitchFamily="18" charset="0"/>
                <a:cs typeface="Times New Roman" panose="02020603050405020304" pitchFamily="18" charset="0"/>
              </a:rPr>
              <a:t>e </a:t>
            </a:r>
            <a:r>
              <a:rPr lang="it-IT" sz="2000" u="sng" dirty="0">
                <a:latin typeface="Times New Roman" panose="02020603050405020304" pitchFamily="18" charset="0"/>
                <a:cs typeface="Times New Roman" panose="02020603050405020304" pitchFamily="18" charset="0"/>
              </a:rPr>
              <a:t>si ritiene sia debolmente mutageno in vitro e in vivo e potenzialmente </a:t>
            </a:r>
            <a:r>
              <a:rPr lang="it-IT" sz="2000" u="sng" dirty="0" smtClean="0">
                <a:latin typeface="Times New Roman" panose="02020603050405020304" pitchFamily="18" charset="0"/>
                <a:cs typeface="Times New Roman" panose="02020603050405020304" pitchFamily="18" charset="0"/>
              </a:rPr>
              <a:t>carcinogeno</a:t>
            </a:r>
            <a:r>
              <a:rPr lang="it-IT" sz="2000" dirty="0" smtClean="0">
                <a:latin typeface="Times New Roman" panose="02020603050405020304" pitchFamily="18" charset="0"/>
                <a:cs typeface="Times New Roman" panose="02020603050405020304" pitchFamily="18" charset="0"/>
              </a:rPr>
              <a:t>. Usato da alcolizzati, </a:t>
            </a:r>
            <a:r>
              <a:rPr lang="it-IT" sz="2000" dirty="0">
                <a:latin typeface="Times New Roman" panose="02020603050405020304" pitchFamily="18" charset="0"/>
                <a:cs typeface="Times New Roman" panose="02020603050405020304" pitchFamily="18" charset="0"/>
              </a:rPr>
              <a:t>i quali vi ricorrevano per ripristinare il normale ciclo di veglia e di sonno.</a:t>
            </a:r>
          </a:p>
        </p:txBody>
      </p:sp>
    </p:spTree>
    <p:extLst>
      <p:ext uri="{BB962C8B-B14F-4D97-AF65-F5344CB8AC3E}">
        <p14:creationId xmlns:p14="http://schemas.microsoft.com/office/powerpoint/2010/main" val="1449131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79512" y="116632"/>
            <a:ext cx="8640960" cy="3785652"/>
          </a:xfrm>
          <a:prstGeom prst="rect">
            <a:avLst/>
          </a:prstGeom>
          <a:noFill/>
        </p:spPr>
        <p:txBody>
          <a:bodyPr wrap="square" rtlCol="0">
            <a:spAutoFit/>
          </a:bodyPr>
          <a:lstStyle/>
          <a:p>
            <a:pPr algn="just"/>
            <a:r>
              <a:rPr lang="it-IT" sz="2000" b="1" dirty="0">
                <a:latin typeface="Times New Roman" panose="02020603050405020304" pitchFamily="18" charset="0"/>
                <a:cs typeface="Times New Roman" panose="02020603050405020304" pitchFamily="18" charset="0"/>
              </a:rPr>
              <a:t>Il 18 novembre 1978 </a:t>
            </a:r>
            <a:r>
              <a:rPr lang="it-IT" sz="2000" dirty="0" smtClean="0">
                <a:latin typeface="Times New Roman" panose="02020603050405020304" pitchFamily="18" charset="0"/>
                <a:cs typeface="Times New Roman" panose="02020603050405020304" pitchFamily="18" charset="0"/>
              </a:rPr>
              <a:t>avvenne il suicidio </a:t>
            </a:r>
            <a:r>
              <a:rPr lang="it-IT" sz="2000" dirty="0">
                <a:latin typeface="Times New Roman" panose="02020603050405020304" pitchFamily="18" charset="0"/>
                <a:cs typeface="Times New Roman" panose="02020603050405020304" pitchFamily="18" charset="0"/>
              </a:rPr>
              <a:t>di massa di </a:t>
            </a:r>
            <a:r>
              <a:rPr lang="it-IT" sz="2000" b="1" dirty="0" err="1" smtClean="0">
                <a:latin typeface="Times New Roman" panose="02020603050405020304" pitchFamily="18" charset="0"/>
                <a:cs typeface="Times New Roman" panose="02020603050405020304" pitchFamily="18" charset="0"/>
              </a:rPr>
              <a:t>Jonestown</a:t>
            </a:r>
            <a:r>
              <a:rPr lang="it-IT" sz="2000" b="1" dirty="0" smtClean="0">
                <a:latin typeface="Times New Roman" panose="02020603050405020304" pitchFamily="18" charset="0"/>
                <a:cs typeface="Times New Roman" panose="02020603050405020304" pitchFamily="18" charset="0"/>
              </a:rPr>
              <a:t> (</a:t>
            </a:r>
            <a:r>
              <a:rPr lang="it-IT" sz="2000" b="1" dirty="0">
                <a:latin typeface="Times New Roman" panose="02020603050405020304" pitchFamily="18" charset="0"/>
                <a:cs typeface="Times New Roman" panose="02020603050405020304" pitchFamily="18" charset="0"/>
              </a:rPr>
              <a:t>G</a:t>
            </a:r>
            <a:r>
              <a:rPr lang="it-IT" sz="2000" b="1" dirty="0" smtClean="0">
                <a:latin typeface="Times New Roman" panose="02020603050405020304" pitchFamily="18" charset="0"/>
                <a:cs typeface="Times New Roman" panose="02020603050405020304" pitchFamily="18" charset="0"/>
              </a:rPr>
              <a:t>uyana Francese) </a:t>
            </a:r>
            <a:r>
              <a:rPr lang="it-IT" sz="2000" dirty="0">
                <a:latin typeface="Times New Roman" panose="02020603050405020304" pitchFamily="18" charset="0"/>
                <a:cs typeface="Times New Roman" panose="02020603050405020304" pitchFamily="18" charset="0"/>
              </a:rPr>
              <a:t>in cui persero la vita </a:t>
            </a:r>
            <a:r>
              <a:rPr lang="it-IT" sz="2000" b="1" dirty="0">
                <a:latin typeface="Times New Roman" panose="02020603050405020304" pitchFamily="18" charset="0"/>
                <a:cs typeface="Times New Roman" panose="02020603050405020304" pitchFamily="18" charset="0"/>
              </a:rPr>
              <a:t>913 persone, tra cui 276 </a:t>
            </a:r>
            <a:r>
              <a:rPr lang="it-IT" sz="2000" b="1" dirty="0" smtClean="0">
                <a:latin typeface="Times New Roman" panose="02020603050405020304" pitchFamily="18" charset="0"/>
                <a:cs typeface="Times New Roman" panose="02020603050405020304" pitchFamily="18" charset="0"/>
              </a:rPr>
              <a:t>bambini</a:t>
            </a:r>
            <a:r>
              <a:rPr lang="it-IT" sz="2000" dirty="0" smtClean="0">
                <a:latin typeface="Times New Roman" panose="02020603050405020304" pitchFamily="18" charset="0"/>
                <a:cs typeface="Times New Roman" panose="02020603050405020304" pitchFamily="18" charset="0"/>
              </a:rPr>
              <a:t>. </a:t>
            </a:r>
            <a:r>
              <a:rPr lang="it-IT" sz="2000" dirty="0" err="1" smtClean="0">
                <a:latin typeface="Times New Roman" panose="02020603050405020304" pitchFamily="18" charset="0"/>
                <a:cs typeface="Times New Roman" panose="02020603050405020304" pitchFamily="18" charset="0"/>
              </a:rPr>
              <a:t>Jonestown</a:t>
            </a:r>
            <a:r>
              <a:rPr lang="it-IT" sz="2000" dirty="0" smtClean="0">
                <a:latin typeface="Times New Roman" panose="02020603050405020304" pitchFamily="18" charset="0"/>
                <a:cs typeface="Times New Roman" panose="02020603050405020304" pitchFamily="18" charset="0"/>
              </a:rPr>
              <a:t> fu fondata </a:t>
            </a:r>
            <a:r>
              <a:rPr lang="it-IT" sz="2000" dirty="0">
                <a:latin typeface="Times New Roman" panose="02020603050405020304" pitchFamily="18" charset="0"/>
                <a:cs typeface="Times New Roman" panose="02020603050405020304" pitchFamily="18" charset="0"/>
              </a:rPr>
              <a:t>da </a:t>
            </a:r>
            <a:r>
              <a:rPr lang="it-IT" sz="2000" b="1" dirty="0" err="1">
                <a:latin typeface="Times New Roman" panose="02020603050405020304" pitchFamily="18" charset="0"/>
                <a:cs typeface="Times New Roman" panose="02020603050405020304" pitchFamily="18" charset="0"/>
              </a:rPr>
              <a:t>Jim</a:t>
            </a:r>
            <a:r>
              <a:rPr lang="it-IT" sz="2000" b="1" dirty="0">
                <a:latin typeface="Times New Roman" panose="02020603050405020304" pitchFamily="18" charset="0"/>
                <a:cs typeface="Times New Roman" panose="02020603050405020304" pitchFamily="18" charset="0"/>
              </a:rPr>
              <a:t> </a:t>
            </a:r>
            <a:r>
              <a:rPr lang="it-IT" sz="2000" b="1" dirty="0" smtClean="0">
                <a:latin typeface="Times New Roman" panose="02020603050405020304" pitchFamily="18" charset="0"/>
                <a:cs typeface="Times New Roman" panose="02020603050405020304" pitchFamily="18" charset="0"/>
              </a:rPr>
              <a:t>Jones </a:t>
            </a:r>
            <a:r>
              <a:rPr lang="it-IT" sz="2000" dirty="0" smtClean="0">
                <a:latin typeface="Times New Roman" panose="02020603050405020304" pitchFamily="18" charset="0"/>
                <a:cs typeface="Times New Roman" panose="02020603050405020304" pitchFamily="18" charset="0"/>
              </a:rPr>
              <a:t>che si credeva un messia. </a:t>
            </a:r>
            <a:r>
              <a:rPr lang="it-IT" sz="2000" dirty="0">
                <a:latin typeface="Times New Roman" panose="02020603050405020304" pitchFamily="18" charset="0"/>
                <a:cs typeface="Times New Roman" panose="02020603050405020304" pitchFamily="18" charset="0"/>
              </a:rPr>
              <a:t>Coloro che abbandonavano la comune venivano definiti disertori </a:t>
            </a:r>
            <a:r>
              <a:rPr lang="it-IT" sz="2000" dirty="0" smtClean="0">
                <a:latin typeface="Times New Roman" panose="02020603050405020304" pitchFamily="18" charset="0"/>
                <a:cs typeface="Times New Roman" panose="02020603050405020304" pitchFamily="18" charset="0"/>
              </a:rPr>
              <a:t>e puniti. Questa </a:t>
            </a:r>
            <a:r>
              <a:rPr lang="it-IT" sz="2000" dirty="0">
                <a:latin typeface="Times New Roman" panose="02020603050405020304" pitchFamily="18" charset="0"/>
                <a:cs typeface="Times New Roman" panose="02020603050405020304" pitchFamily="18" charset="0"/>
              </a:rPr>
              <a:t>prepotenza nei confronti di alcuni adepti, scatenò il sospetto delle famiglie che ritenevano, a ragione, che i loro parenti fossero trattenuti al campo contro la loro </a:t>
            </a:r>
            <a:r>
              <a:rPr lang="it-IT" sz="2000" dirty="0" smtClean="0">
                <a:latin typeface="Times New Roman" panose="02020603050405020304" pitchFamily="18" charset="0"/>
                <a:cs typeface="Times New Roman" panose="02020603050405020304" pitchFamily="18" charset="0"/>
              </a:rPr>
              <a:t>volontà. Si </a:t>
            </a:r>
            <a:r>
              <a:rPr lang="it-IT" sz="2000" dirty="0">
                <a:latin typeface="Times New Roman" panose="02020603050405020304" pitchFamily="18" charset="0"/>
                <a:cs typeface="Times New Roman" panose="02020603050405020304" pitchFamily="18" charset="0"/>
              </a:rPr>
              <a:t>svolse per tanto un'indagine, durante la quale venne recapitato un biglietto di richiesta d'aiuto e denuncia per le condizioni di schiavitù all'interno della comunità. </a:t>
            </a:r>
            <a:r>
              <a:rPr lang="it-IT" sz="2000" dirty="0" smtClean="0">
                <a:latin typeface="Times New Roman" panose="02020603050405020304" pitchFamily="18" charset="0"/>
                <a:cs typeface="Times New Roman" panose="02020603050405020304" pitchFamily="18" charset="0"/>
              </a:rPr>
              <a:t>Ma la </a:t>
            </a:r>
            <a:r>
              <a:rPr lang="it-IT" sz="2000" dirty="0">
                <a:latin typeface="Times New Roman" panose="02020603050405020304" pitchFamily="18" charset="0"/>
                <a:cs typeface="Times New Roman" panose="02020603050405020304" pitchFamily="18" charset="0"/>
              </a:rPr>
              <a:t>polizia </a:t>
            </a:r>
            <a:r>
              <a:rPr lang="it-IT" sz="2000" dirty="0" smtClean="0">
                <a:latin typeface="Times New Roman" panose="02020603050405020304" pitchFamily="18" charset="0"/>
                <a:cs typeface="Times New Roman" panose="02020603050405020304" pitchFamily="18" charset="0"/>
              </a:rPr>
              <a:t>interna </a:t>
            </a:r>
            <a:r>
              <a:rPr lang="it-IT" sz="2000" dirty="0">
                <a:latin typeface="Times New Roman" panose="02020603050405020304" pitchFamily="18" charset="0"/>
                <a:cs typeface="Times New Roman" panose="02020603050405020304" pitchFamily="18" charset="0"/>
              </a:rPr>
              <a:t>scoprì il tradimento e al momento della partenza della delegazione, il servizio di sicurezza sparò e uccise i 5 membri inviati ad indagare. </a:t>
            </a:r>
            <a:r>
              <a:rPr lang="it-IT" sz="2000" dirty="0" err="1" smtClean="0">
                <a:latin typeface="Times New Roman" panose="02020603050405020304" pitchFamily="18" charset="0"/>
                <a:cs typeface="Times New Roman" panose="02020603050405020304" pitchFamily="18" charset="0"/>
              </a:rPr>
              <a:t>Jim</a:t>
            </a:r>
            <a:r>
              <a:rPr lang="it-IT" sz="2000" dirty="0" smtClean="0">
                <a:latin typeface="Times New Roman" panose="02020603050405020304" pitchFamily="18" charset="0"/>
                <a:cs typeface="Times New Roman" panose="02020603050405020304" pitchFamily="18" charset="0"/>
              </a:rPr>
              <a:t> </a:t>
            </a:r>
            <a:r>
              <a:rPr lang="it-IT" sz="2000" dirty="0">
                <a:latin typeface="Times New Roman" panose="02020603050405020304" pitchFamily="18" charset="0"/>
                <a:cs typeface="Times New Roman" panose="02020603050405020304" pitchFamily="18" charset="0"/>
              </a:rPr>
              <a:t>Jones, venuto a conoscenza dell'attacco, convocò un'assemblea generale nella quale avanzò la richiesta ai membri del movimento di effettuare un "suicidio di massa". </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4365104"/>
            <a:ext cx="2494722" cy="1659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77072"/>
            <a:ext cx="6255403" cy="2604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3193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179512" y="116632"/>
            <a:ext cx="8640960" cy="3416320"/>
          </a:xfrm>
          <a:prstGeom prst="rect">
            <a:avLst/>
          </a:prstGeom>
          <a:noFill/>
        </p:spPr>
        <p:txBody>
          <a:bodyPr wrap="square" rtlCol="0">
            <a:spAutoFit/>
          </a:bodyPr>
          <a:lstStyle/>
          <a:p>
            <a:pPr algn="just"/>
            <a:r>
              <a:rPr lang="it-IT" dirty="0" smtClean="0">
                <a:latin typeface="Times New Roman" panose="02020603050405020304" pitchFamily="18" charset="0"/>
                <a:cs typeface="Times New Roman" panose="02020603050405020304" pitchFamily="18" charset="0"/>
              </a:rPr>
              <a:t>Solamente </a:t>
            </a:r>
            <a:r>
              <a:rPr lang="it-IT" dirty="0">
                <a:latin typeface="Times New Roman" panose="02020603050405020304" pitchFamily="18" charset="0"/>
                <a:cs typeface="Times New Roman" panose="02020603050405020304" pitchFamily="18" charset="0"/>
              </a:rPr>
              <a:t>una persona prese la parola e si disse </a:t>
            </a:r>
            <a:r>
              <a:rPr lang="it-IT" dirty="0" smtClean="0">
                <a:latin typeface="Times New Roman" panose="02020603050405020304" pitchFamily="18" charset="0"/>
                <a:cs typeface="Times New Roman" panose="02020603050405020304" pitchFamily="18" charset="0"/>
              </a:rPr>
              <a:t>contrariata. Si </a:t>
            </a:r>
            <a:r>
              <a:rPr lang="it-IT" dirty="0">
                <a:latin typeface="Times New Roman" panose="02020603050405020304" pitchFamily="18" charset="0"/>
                <a:cs typeface="Times New Roman" panose="02020603050405020304" pitchFamily="18" charset="0"/>
              </a:rPr>
              <a:t>portò quindi un bidone con la </a:t>
            </a:r>
            <a:r>
              <a:rPr lang="it-IT" u="sng" dirty="0">
                <a:latin typeface="Times New Roman" panose="02020603050405020304" pitchFamily="18" charset="0"/>
                <a:cs typeface="Times New Roman" panose="02020603050405020304" pitchFamily="18" charset="0"/>
              </a:rPr>
              <a:t>bevanda preparata a base di succo di frutta, cianuro di potassio, Valium, idrato di cloralio (un anestetico) e cloruro di potassio</a:t>
            </a:r>
            <a:r>
              <a:rPr lang="it-IT" dirty="0">
                <a:latin typeface="Times New Roman" panose="02020603050405020304" pitchFamily="18" charset="0"/>
                <a:cs typeface="Times New Roman" panose="02020603050405020304" pitchFamily="18" charset="0"/>
              </a:rPr>
              <a:t>. Gli aiutanti portarono bicchieri di carta e pacchi di siringhe. Il padiglione era circondato dalle guardie, una ventina delle quali erano </a:t>
            </a:r>
            <a:r>
              <a:rPr lang="it-IT" dirty="0" smtClean="0">
                <a:latin typeface="Times New Roman" panose="02020603050405020304" pitchFamily="18" charset="0"/>
                <a:cs typeface="Times New Roman" panose="02020603050405020304" pitchFamily="18" charset="0"/>
              </a:rPr>
              <a:t>armate. Molte </a:t>
            </a:r>
            <a:r>
              <a:rPr lang="it-IT" dirty="0">
                <a:latin typeface="Times New Roman" panose="02020603050405020304" pitchFamily="18" charset="0"/>
                <a:cs typeface="Times New Roman" panose="02020603050405020304" pitchFamily="18" charset="0"/>
              </a:rPr>
              <a:t>madri portarono i loro figli e somministrarono loro “il preparato” se questi erano troppo piccoli per farlo da soli. Jones aveva ordinato di iniziare dai bambini. Dopo aver bevuto, le persone si sedevano tranquillamente nei campi vicino al padiglione, molti di loro in lacrime. </a:t>
            </a:r>
            <a:r>
              <a:rPr lang="it-IT" dirty="0" smtClean="0">
                <a:latin typeface="Times New Roman" panose="02020603050405020304" pitchFamily="18" charset="0"/>
                <a:cs typeface="Times New Roman" panose="02020603050405020304" pitchFamily="18" charset="0"/>
              </a:rPr>
              <a:t>Le </a:t>
            </a:r>
            <a:r>
              <a:rPr lang="it-IT" dirty="0">
                <a:latin typeface="Times New Roman" panose="02020603050405020304" pitchFamily="18" charset="0"/>
                <a:cs typeface="Times New Roman" panose="02020603050405020304" pitchFamily="18" charset="0"/>
              </a:rPr>
              <a:t>guardie circolavano spostando i cadaveri in file ordinate e iniettando il veleno a chi era troppo spaventato per farlo da solo o a chi opponeva resistenza. Anche gli animali della comunità vennero uccisi con il veleno o con un proiettile. </a:t>
            </a:r>
            <a:r>
              <a:rPr lang="it-IT" b="1" dirty="0" smtClean="0">
                <a:latin typeface="Times New Roman" panose="02020603050405020304" pitchFamily="18" charset="0"/>
                <a:cs typeface="Times New Roman" panose="02020603050405020304" pitchFamily="18" charset="0"/>
              </a:rPr>
              <a:t>Il </a:t>
            </a:r>
            <a:r>
              <a:rPr lang="it-IT" b="1" dirty="0">
                <a:latin typeface="Times New Roman" panose="02020603050405020304" pitchFamily="18" charset="0"/>
                <a:cs typeface="Times New Roman" panose="02020603050405020304" pitchFamily="18" charset="0"/>
              </a:rPr>
              <a:t>costo di mezzo kg di cianuro, sufficiente ad uccidere quasi 1000 persone, fu di 8,85 </a:t>
            </a:r>
            <a:r>
              <a:rPr lang="it-IT" b="1" dirty="0" smtClean="0">
                <a:latin typeface="Times New Roman" panose="02020603050405020304" pitchFamily="18" charset="0"/>
                <a:cs typeface="Times New Roman" panose="02020603050405020304" pitchFamily="18" charset="0"/>
              </a:rPr>
              <a:t>dollari.</a:t>
            </a:r>
            <a:r>
              <a:rPr lang="it-IT" dirty="0" smtClean="0">
                <a:latin typeface="Times New Roman" panose="02020603050405020304" pitchFamily="18" charset="0"/>
                <a:cs typeface="Times New Roman" panose="02020603050405020304" pitchFamily="18" charset="0"/>
              </a:rPr>
              <a:t> </a:t>
            </a:r>
            <a:r>
              <a:rPr lang="it-IT" dirty="0" err="1" smtClean="0">
                <a:latin typeface="Times New Roman" panose="02020603050405020304" pitchFamily="18" charset="0"/>
                <a:cs typeface="Times New Roman" panose="02020603050405020304" pitchFamily="18" charset="0"/>
              </a:rPr>
              <a:t>Jim</a:t>
            </a:r>
            <a:r>
              <a:rPr lang="it-IT" dirty="0" smtClean="0">
                <a:latin typeface="Times New Roman" panose="02020603050405020304" pitchFamily="18" charset="0"/>
                <a:cs typeface="Times New Roman" panose="02020603050405020304" pitchFamily="18" charset="0"/>
              </a:rPr>
              <a:t> </a:t>
            </a:r>
            <a:r>
              <a:rPr lang="it-IT" dirty="0">
                <a:latin typeface="Times New Roman" panose="02020603050405020304" pitchFamily="18" charset="0"/>
                <a:cs typeface="Times New Roman" panose="02020603050405020304" pitchFamily="18" charset="0"/>
              </a:rPr>
              <a:t>Jones attese che </a:t>
            </a:r>
            <a:r>
              <a:rPr lang="it-IT" dirty="0" err="1">
                <a:latin typeface="Times New Roman" panose="02020603050405020304" pitchFamily="18" charset="0"/>
                <a:cs typeface="Times New Roman" panose="02020603050405020304" pitchFamily="18" charset="0"/>
              </a:rPr>
              <a:t>che</a:t>
            </a:r>
            <a:r>
              <a:rPr lang="it-IT" dirty="0">
                <a:latin typeface="Times New Roman" panose="02020603050405020304" pitchFamily="18" charset="0"/>
                <a:cs typeface="Times New Roman" panose="02020603050405020304" pitchFamily="18" charset="0"/>
              </a:rPr>
              <a:t> tutti esalassero il loro ultimo respiro e si sparò un colpo di pistola alla tempia</a:t>
            </a:r>
            <a:r>
              <a:rPr lang="it-IT" dirty="0" smtClean="0">
                <a:latin typeface="Times New Roman" panose="02020603050405020304" pitchFamily="18" charset="0"/>
                <a:cs typeface="Times New Roman" panose="02020603050405020304" pitchFamily="18" charset="0"/>
              </a:rPr>
              <a:t>.</a:t>
            </a:r>
            <a:endParaRPr lang="it-IT"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861048"/>
            <a:ext cx="2638425" cy="1733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4797152"/>
            <a:ext cx="2514600" cy="181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6136" y="4005064"/>
            <a:ext cx="2828925"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685067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TotalTime>
  <Words>452</Words>
  <Application>Microsoft Office PowerPoint</Application>
  <PresentationFormat>Presentazione su schermo (4:3)</PresentationFormat>
  <Paragraphs>10</Paragraphs>
  <Slides>3</Slides>
  <Notes>0</Notes>
  <HiddenSlides>0</HiddenSlides>
  <MMClips>0</MMClips>
  <ScaleCrop>false</ScaleCrop>
  <HeadingPairs>
    <vt:vector size="4" baseType="variant">
      <vt:variant>
        <vt:lpstr>Tema</vt:lpstr>
      </vt:variant>
      <vt:variant>
        <vt:i4>1</vt:i4>
      </vt:variant>
      <vt:variant>
        <vt:lpstr>Titoli diapositive</vt:lpstr>
      </vt:variant>
      <vt:variant>
        <vt:i4>3</vt:i4>
      </vt:variant>
    </vt:vector>
  </HeadingPairs>
  <TitlesOfParts>
    <vt:vector size="4" baseType="lpstr">
      <vt:lpstr>Tema di Office</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Armando</dc:creator>
  <cp:lastModifiedBy>Armando</cp:lastModifiedBy>
  <cp:revision>5</cp:revision>
  <dcterms:created xsi:type="dcterms:W3CDTF">2017-11-25T14:44:22Z</dcterms:created>
  <dcterms:modified xsi:type="dcterms:W3CDTF">2017-11-26T08:13:56Z</dcterms:modified>
</cp:coreProperties>
</file>