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28"/>
  </p:notesMasterIdLst>
  <p:sldIdLst>
    <p:sldId id="257" r:id="rId3"/>
    <p:sldId id="259" r:id="rId4"/>
    <p:sldId id="258" r:id="rId5"/>
    <p:sldId id="271" r:id="rId6"/>
    <p:sldId id="260" r:id="rId7"/>
    <p:sldId id="261" r:id="rId8"/>
    <p:sldId id="262" r:id="rId9"/>
    <p:sldId id="272" r:id="rId10"/>
    <p:sldId id="265" r:id="rId11"/>
    <p:sldId id="263" r:id="rId12"/>
    <p:sldId id="264" r:id="rId13"/>
    <p:sldId id="266" r:id="rId14"/>
    <p:sldId id="269" r:id="rId15"/>
    <p:sldId id="267" r:id="rId16"/>
    <p:sldId id="273" r:id="rId17"/>
    <p:sldId id="270" r:id="rId18"/>
    <p:sldId id="274" r:id="rId19"/>
    <p:sldId id="275" r:id="rId20"/>
    <p:sldId id="276" r:id="rId21"/>
    <p:sldId id="277" r:id="rId22"/>
    <p:sldId id="278" r:id="rId23"/>
    <p:sldId id="279" r:id="rId24"/>
    <p:sldId id="280" r:id="rId25"/>
    <p:sldId id="281" r:id="rId26"/>
    <p:sldId id="282" r:id="rId27"/>
  </p:sldIdLst>
  <p:sldSz cx="9144000" cy="6858000" type="screen4x3"/>
  <p:notesSz cx="6858000" cy="9144000"/>
  <p:defaultTex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579" autoAdjust="0"/>
    <p:restoredTop sz="94698" autoAdjust="0"/>
  </p:normalViewPr>
  <p:slideViewPr>
    <p:cSldViewPr>
      <p:cViewPr varScale="1">
        <p:scale>
          <a:sx n="102" d="100"/>
          <a:sy n="102" d="100"/>
        </p:scale>
        <p:origin x="-312" y="-102"/>
      </p:cViewPr>
      <p:guideLst>
        <p:guide orient="horz" pos="2160"/>
        <p:guide pos="2880"/>
      </p:guideLst>
    </p:cSldViewPr>
  </p:slideViewPr>
  <p:outlineViewPr>
    <p:cViewPr>
      <p:scale>
        <a:sx n="33" d="100"/>
        <a:sy n="33" d="100"/>
      </p:scale>
      <p:origin x="0" y="0"/>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notesMaster" Target="notesMasters/notesMaster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intestazione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it-IT"/>
          </a:p>
        </p:txBody>
      </p:sp>
      <p:sp>
        <p:nvSpPr>
          <p:cNvPr id="3" name="Segnaposto data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74361C4-2DD5-4190-B38D-6CF6B27CD60F}" type="datetimeFigureOut">
              <a:rPr lang="it-IT" smtClean="0"/>
              <a:t>13/01/2018</a:t>
            </a:fld>
            <a:endParaRPr lang="it-IT"/>
          </a:p>
        </p:txBody>
      </p:sp>
      <p:sp>
        <p:nvSpPr>
          <p:cNvPr id="4" name="Segnaposto immagine diapositiva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it-IT"/>
          </a:p>
        </p:txBody>
      </p:sp>
      <p:sp>
        <p:nvSpPr>
          <p:cNvPr id="5" name="Segnaposto note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6" name="Segnaposto piè di pagina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it-IT"/>
          </a:p>
        </p:txBody>
      </p:sp>
      <p:sp>
        <p:nvSpPr>
          <p:cNvPr id="7" name="Segnaposto numero diapositiva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5C453143-434B-426B-BDB8-7A132F149B39}" type="slidenum">
              <a:rPr lang="it-IT" smtClean="0"/>
              <a:t>‹N›</a:t>
            </a:fld>
            <a:endParaRPr lang="it-IT"/>
          </a:p>
        </p:txBody>
      </p:sp>
    </p:spTree>
    <p:extLst>
      <p:ext uri="{BB962C8B-B14F-4D97-AF65-F5344CB8AC3E}">
        <p14:creationId xmlns:p14="http://schemas.microsoft.com/office/powerpoint/2010/main" val="362837840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p:cNvSpPr>
            <a:spLocks noGrp="1"/>
          </p:cNvSpPr>
          <p:nvPr>
            <p:ph type="ctrTitle"/>
          </p:nvPr>
        </p:nvSpPr>
        <p:spPr>
          <a:xfrm>
            <a:off x="685800" y="2130425"/>
            <a:ext cx="7772400" cy="1470025"/>
          </a:xfrm>
        </p:spPr>
        <p:txBody>
          <a:bodyPr/>
          <a:lstStyle/>
          <a:p>
            <a:r>
              <a:rPr lang="it-IT" smtClean="0"/>
              <a:t>Fare clic per modificare lo stile del titolo</a:t>
            </a:r>
            <a:endParaRPr lang="it-IT"/>
          </a:p>
        </p:txBody>
      </p:sp>
      <p:sp>
        <p:nvSpPr>
          <p:cNvPr id="3" name="Sottotitolo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it-IT" smtClean="0"/>
              <a:t>Fare clic per modificare lo stile del sottotitolo dello schema</a:t>
            </a:r>
            <a:endParaRPr lang="it-IT"/>
          </a:p>
        </p:txBody>
      </p:sp>
      <p:sp>
        <p:nvSpPr>
          <p:cNvPr id="4" name="Segnaposto data 3"/>
          <p:cNvSpPr>
            <a:spLocks noGrp="1"/>
          </p:cNvSpPr>
          <p:nvPr>
            <p:ph type="dt" sz="half" idx="10"/>
          </p:nvPr>
        </p:nvSpPr>
        <p:spPr/>
        <p:txBody>
          <a:bodyPr/>
          <a:lstStyle/>
          <a:p>
            <a:fld id="{528858A6-A46C-4763-B03A-63CDF134DDCC}" type="datetimeFigureOut">
              <a:rPr lang="it-IT" smtClean="0"/>
              <a:t>13/01/2018</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7B91502F-4684-4195-A763-583F1C5F3295}" type="slidenum">
              <a:rPr lang="it-IT" smtClean="0"/>
              <a:t>‹N›</a:t>
            </a:fld>
            <a:endParaRPr lang="it-IT"/>
          </a:p>
        </p:txBody>
      </p:sp>
    </p:spTree>
    <p:extLst>
      <p:ext uri="{BB962C8B-B14F-4D97-AF65-F5344CB8AC3E}">
        <p14:creationId xmlns:p14="http://schemas.microsoft.com/office/powerpoint/2010/main" val="6144181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idx="1"/>
          </p:nvPr>
        </p:nvSpPr>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528858A6-A46C-4763-B03A-63CDF134DDCC}" type="datetimeFigureOut">
              <a:rPr lang="it-IT" smtClean="0"/>
              <a:t>13/01/2018</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7B91502F-4684-4195-A763-583F1C5F3295}" type="slidenum">
              <a:rPr lang="it-IT" smtClean="0"/>
              <a:t>‹N›</a:t>
            </a:fld>
            <a:endParaRPr lang="it-IT"/>
          </a:p>
        </p:txBody>
      </p:sp>
    </p:spTree>
    <p:extLst>
      <p:ext uri="{BB962C8B-B14F-4D97-AF65-F5344CB8AC3E}">
        <p14:creationId xmlns:p14="http://schemas.microsoft.com/office/powerpoint/2010/main" val="109473502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722313" y="4406900"/>
            <a:ext cx="7772400" cy="1362075"/>
          </a:xfrm>
        </p:spPr>
        <p:txBody>
          <a:bodyPr anchor="t"/>
          <a:lstStyle>
            <a:lvl1pPr algn="l">
              <a:defRPr sz="4000" b="1" cap="all"/>
            </a:lvl1pPr>
          </a:lstStyle>
          <a:p>
            <a:r>
              <a:rPr lang="it-IT" smtClean="0"/>
              <a:t>Fare clic per modificare lo stile del titolo</a:t>
            </a:r>
            <a:endParaRPr lang="it-IT"/>
          </a:p>
        </p:txBody>
      </p:sp>
      <p:sp>
        <p:nvSpPr>
          <p:cNvPr id="3" name="Segnaposto testo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it-IT" smtClean="0"/>
              <a:t>Fare clic per modificare stili del testo dello schema</a:t>
            </a:r>
          </a:p>
        </p:txBody>
      </p:sp>
      <p:sp>
        <p:nvSpPr>
          <p:cNvPr id="4" name="Segnaposto data 3"/>
          <p:cNvSpPr>
            <a:spLocks noGrp="1"/>
          </p:cNvSpPr>
          <p:nvPr>
            <p:ph type="dt" sz="half" idx="10"/>
          </p:nvPr>
        </p:nvSpPr>
        <p:spPr/>
        <p:txBody>
          <a:bodyPr/>
          <a:lstStyle/>
          <a:p>
            <a:fld id="{528858A6-A46C-4763-B03A-63CDF134DDCC}" type="datetimeFigureOut">
              <a:rPr lang="it-IT" smtClean="0"/>
              <a:t>13/01/2018</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7B91502F-4684-4195-A763-583F1C5F3295}" type="slidenum">
              <a:rPr lang="it-IT" smtClean="0"/>
              <a:t>‹N›</a:t>
            </a:fld>
            <a:endParaRPr lang="it-IT"/>
          </a:p>
        </p:txBody>
      </p:sp>
    </p:spTree>
    <p:extLst>
      <p:ext uri="{BB962C8B-B14F-4D97-AF65-F5344CB8AC3E}">
        <p14:creationId xmlns:p14="http://schemas.microsoft.com/office/powerpoint/2010/main" val="188899088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contenuto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data 4"/>
          <p:cNvSpPr>
            <a:spLocks noGrp="1"/>
          </p:cNvSpPr>
          <p:nvPr>
            <p:ph type="dt" sz="half" idx="10"/>
          </p:nvPr>
        </p:nvSpPr>
        <p:spPr/>
        <p:txBody>
          <a:bodyPr/>
          <a:lstStyle/>
          <a:p>
            <a:fld id="{528858A6-A46C-4763-B03A-63CDF134DDCC}" type="datetimeFigureOut">
              <a:rPr lang="it-IT" smtClean="0"/>
              <a:t>13/01/2018</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7B91502F-4684-4195-A763-583F1C5F3295}" type="slidenum">
              <a:rPr lang="it-IT" smtClean="0"/>
              <a:t>‹N›</a:t>
            </a:fld>
            <a:endParaRPr lang="it-IT"/>
          </a:p>
        </p:txBody>
      </p:sp>
    </p:spTree>
    <p:extLst>
      <p:ext uri="{BB962C8B-B14F-4D97-AF65-F5344CB8AC3E}">
        <p14:creationId xmlns:p14="http://schemas.microsoft.com/office/powerpoint/2010/main" val="37732499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lvl1pPr>
              <a:defRPr/>
            </a:lvl1pPr>
          </a:lstStyle>
          <a:p>
            <a:r>
              <a:rPr lang="it-IT" smtClean="0"/>
              <a:t>Fare clic per modificare lo stile del titolo</a:t>
            </a:r>
            <a:endParaRPr lang="it-IT"/>
          </a:p>
        </p:txBody>
      </p:sp>
      <p:sp>
        <p:nvSpPr>
          <p:cNvPr id="3" name="Segnaposto testo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4" name="Segnaposto contenuto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testo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6" name="Segnaposto contenuto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7" name="Segnaposto data 6"/>
          <p:cNvSpPr>
            <a:spLocks noGrp="1"/>
          </p:cNvSpPr>
          <p:nvPr>
            <p:ph type="dt" sz="half" idx="10"/>
          </p:nvPr>
        </p:nvSpPr>
        <p:spPr/>
        <p:txBody>
          <a:bodyPr/>
          <a:lstStyle/>
          <a:p>
            <a:fld id="{528858A6-A46C-4763-B03A-63CDF134DDCC}" type="datetimeFigureOut">
              <a:rPr lang="it-IT" smtClean="0"/>
              <a:t>13/01/2018</a:t>
            </a:fld>
            <a:endParaRPr lang="it-IT"/>
          </a:p>
        </p:txBody>
      </p:sp>
      <p:sp>
        <p:nvSpPr>
          <p:cNvPr id="8" name="Segnaposto piè di pagina 7"/>
          <p:cNvSpPr>
            <a:spLocks noGrp="1"/>
          </p:cNvSpPr>
          <p:nvPr>
            <p:ph type="ftr" sz="quarter" idx="11"/>
          </p:nvPr>
        </p:nvSpPr>
        <p:spPr/>
        <p:txBody>
          <a:bodyPr/>
          <a:lstStyle/>
          <a:p>
            <a:endParaRPr lang="it-IT"/>
          </a:p>
        </p:txBody>
      </p:sp>
      <p:sp>
        <p:nvSpPr>
          <p:cNvPr id="9" name="Segnaposto numero diapositiva 8"/>
          <p:cNvSpPr>
            <a:spLocks noGrp="1"/>
          </p:cNvSpPr>
          <p:nvPr>
            <p:ph type="sldNum" sz="quarter" idx="12"/>
          </p:nvPr>
        </p:nvSpPr>
        <p:spPr/>
        <p:txBody>
          <a:bodyPr/>
          <a:lstStyle/>
          <a:p>
            <a:fld id="{7B91502F-4684-4195-A763-583F1C5F3295}" type="slidenum">
              <a:rPr lang="it-IT" smtClean="0"/>
              <a:t>‹N›</a:t>
            </a:fld>
            <a:endParaRPr lang="it-IT"/>
          </a:p>
        </p:txBody>
      </p:sp>
    </p:spTree>
    <p:extLst>
      <p:ext uri="{BB962C8B-B14F-4D97-AF65-F5344CB8AC3E}">
        <p14:creationId xmlns:p14="http://schemas.microsoft.com/office/powerpoint/2010/main" val="404076534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data 2"/>
          <p:cNvSpPr>
            <a:spLocks noGrp="1"/>
          </p:cNvSpPr>
          <p:nvPr>
            <p:ph type="dt" sz="half" idx="10"/>
          </p:nvPr>
        </p:nvSpPr>
        <p:spPr/>
        <p:txBody>
          <a:bodyPr/>
          <a:lstStyle/>
          <a:p>
            <a:fld id="{528858A6-A46C-4763-B03A-63CDF134DDCC}" type="datetimeFigureOut">
              <a:rPr lang="it-IT" smtClean="0"/>
              <a:t>13/01/2018</a:t>
            </a:fld>
            <a:endParaRPr lang="it-IT"/>
          </a:p>
        </p:txBody>
      </p:sp>
      <p:sp>
        <p:nvSpPr>
          <p:cNvPr id="4" name="Segnaposto piè di pagina 3"/>
          <p:cNvSpPr>
            <a:spLocks noGrp="1"/>
          </p:cNvSpPr>
          <p:nvPr>
            <p:ph type="ftr" sz="quarter" idx="11"/>
          </p:nvPr>
        </p:nvSpPr>
        <p:spPr/>
        <p:txBody>
          <a:bodyPr/>
          <a:lstStyle/>
          <a:p>
            <a:endParaRPr lang="it-IT"/>
          </a:p>
        </p:txBody>
      </p:sp>
      <p:sp>
        <p:nvSpPr>
          <p:cNvPr id="5" name="Segnaposto numero diapositiva 4"/>
          <p:cNvSpPr>
            <a:spLocks noGrp="1"/>
          </p:cNvSpPr>
          <p:nvPr>
            <p:ph type="sldNum" sz="quarter" idx="12"/>
          </p:nvPr>
        </p:nvSpPr>
        <p:spPr/>
        <p:txBody>
          <a:bodyPr/>
          <a:lstStyle/>
          <a:p>
            <a:fld id="{7B91502F-4684-4195-A763-583F1C5F3295}" type="slidenum">
              <a:rPr lang="it-IT" smtClean="0"/>
              <a:t>‹N›</a:t>
            </a:fld>
            <a:endParaRPr lang="it-IT"/>
          </a:p>
        </p:txBody>
      </p:sp>
    </p:spTree>
    <p:extLst>
      <p:ext uri="{BB962C8B-B14F-4D97-AF65-F5344CB8AC3E}">
        <p14:creationId xmlns:p14="http://schemas.microsoft.com/office/powerpoint/2010/main" val="393011206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Segnaposto data 1"/>
          <p:cNvSpPr>
            <a:spLocks noGrp="1"/>
          </p:cNvSpPr>
          <p:nvPr>
            <p:ph type="dt" sz="half" idx="10"/>
          </p:nvPr>
        </p:nvSpPr>
        <p:spPr/>
        <p:txBody>
          <a:bodyPr/>
          <a:lstStyle/>
          <a:p>
            <a:fld id="{528858A6-A46C-4763-B03A-63CDF134DDCC}" type="datetimeFigureOut">
              <a:rPr lang="it-IT" smtClean="0"/>
              <a:t>13/01/2018</a:t>
            </a:fld>
            <a:endParaRPr lang="it-IT"/>
          </a:p>
        </p:txBody>
      </p:sp>
      <p:sp>
        <p:nvSpPr>
          <p:cNvPr id="3" name="Segnaposto piè di pagina 2"/>
          <p:cNvSpPr>
            <a:spLocks noGrp="1"/>
          </p:cNvSpPr>
          <p:nvPr>
            <p:ph type="ftr" sz="quarter" idx="11"/>
          </p:nvPr>
        </p:nvSpPr>
        <p:spPr/>
        <p:txBody>
          <a:bodyPr/>
          <a:lstStyle/>
          <a:p>
            <a:endParaRPr lang="it-IT"/>
          </a:p>
        </p:txBody>
      </p:sp>
      <p:sp>
        <p:nvSpPr>
          <p:cNvPr id="4" name="Segnaposto numero diapositiva 3"/>
          <p:cNvSpPr>
            <a:spLocks noGrp="1"/>
          </p:cNvSpPr>
          <p:nvPr>
            <p:ph type="sldNum" sz="quarter" idx="12"/>
          </p:nvPr>
        </p:nvSpPr>
        <p:spPr/>
        <p:txBody>
          <a:bodyPr/>
          <a:lstStyle/>
          <a:p>
            <a:fld id="{7B91502F-4684-4195-A763-583F1C5F3295}" type="slidenum">
              <a:rPr lang="it-IT" smtClean="0"/>
              <a:t>‹N›</a:t>
            </a:fld>
            <a:endParaRPr lang="it-IT"/>
          </a:p>
        </p:txBody>
      </p:sp>
    </p:spTree>
    <p:extLst>
      <p:ext uri="{BB962C8B-B14F-4D97-AF65-F5344CB8AC3E}">
        <p14:creationId xmlns:p14="http://schemas.microsoft.com/office/powerpoint/2010/main" val="96474750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457200" y="273050"/>
            <a:ext cx="3008313" cy="1162050"/>
          </a:xfrm>
        </p:spPr>
        <p:txBody>
          <a:bodyPr anchor="b"/>
          <a:lstStyle>
            <a:lvl1pPr algn="l">
              <a:defRPr sz="2000" b="1"/>
            </a:lvl1pPr>
          </a:lstStyle>
          <a:p>
            <a:r>
              <a:rPr lang="it-IT" smtClean="0"/>
              <a:t>Fare clic per modificare lo stile del titolo</a:t>
            </a:r>
            <a:endParaRPr lang="it-IT"/>
          </a:p>
        </p:txBody>
      </p:sp>
      <p:sp>
        <p:nvSpPr>
          <p:cNvPr id="3" name="Segnaposto contenuto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testo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Segnaposto data 4"/>
          <p:cNvSpPr>
            <a:spLocks noGrp="1"/>
          </p:cNvSpPr>
          <p:nvPr>
            <p:ph type="dt" sz="half" idx="10"/>
          </p:nvPr>
        </p:nvSpPr>
        <p:spPr/>
        <p:txBody>
          <a:bodyPr/>
          <a:lstStyle/>
          <a:p>
            <a:fld id="{528858A6-A46C-4763-B03A-63CDF134DDCC}" type="datetimeFigureOut">
              <a:rPr lang="it-IT" smtClean="0"/>
              <a:t>13/01/2018</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7B91502F-4684-4195-A763-583F1C5F3295}" type="slidenum">
              <a:rPr lang="it-IT" smtClean="0"/>
              <a:t>‹N›</a:t>
            </a:fld>
            <a:endParaRPr lang="it-IT"/>
          </a:p>
        </p:txBody>
      </p:sp>
    </p:spTree>
    <p:extLst>
      <p:ext uri="{BB962C8B-B14F-4D97-AF65-F5344CB8AC3E}">
        <p14:creationId xmlns:p14="http://schemas.microsoft.com/office/powerpoint/2010/main" val="28675665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1792288" y="4800600"/>
            <a:ext cx="5486400" cy="566738"/>
          </a:xfrm>
        </p:spPr>
        <p:txBody>
          <a:bodyPr anchor="b"/>
          <a:lstStyle>
            <a:lvl1pPr algn="l">
              <a:defRPr sz="2000" b="1"/>
            </a:lvl1pPr>
          </a:lstStyle>
          <a:p>
            <a:r>
              <a:rPr lang="it-IT" smtClean="0"/>
              <a:t>Fare clic per modificare lo stile del titolo</a:t>
            </a:r>
            <a:endParaRPr lang="it-IT"/>
          </a:p>
        </p:txBody>
      </p:sp>
      <p:sp>
        <p:nvSpPr>
          <p:cNvPr id="3" name="Segnaposto immagin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it-IT"/>
          </a:p>
        </p:txBody>
      </p:sp>
      <p:sp>
        <p:nvSpPr>
          <p:cNvPr id="4" name="Segnaposto testo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Segnaposto data 4"/>
          <p:cNvSpPr>
            <a:spLocks noGrp="1"/>
          </p:cNvSpPr>
          <p:nvPr>
            <p:ph type="dt" sz="half" idx="10"/>
          </p:nvPr>
        </p:nvSpPr>
        <p:spPr/>
        <p:txBody>
          <a:bodyPr/>
          <a:lstStyle/>
          <a:p>
            <a:fld id="{528858A6-A46C-4763-B03A-63CDF134DDCC}" type="datetimeFigureOut">
              <a:rPr lang="it-IT" smtClean="0"/>
              <a:t>13/01/2018</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7B91502F-4684-4195-A763-583F1C5F3295}" type="slidenum">
              <a:rPr lang="it-IT" smtClean="0"/>
              <a:t>‹N›</a:t>
            </a:fld>
            <a:endParaRPr lang="it-IT"/>
          </a:p>
        </p:txBody>
      </p:sp>
    </p:spTree>
    <p:extLst>
      <p:ext uri="{BB962C8B-B14F-4D97-AF65-F5344CB8AC3E}">
        <p14:creationId xmlns:p14="http://schemas.microsoft.com/office/powerpoint/2010/main" val="232646606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testo verticale 2"/>
          <p:cNvSpPr>
            <a:spLocks noGrp="1"/>
          </p:cNvSpPr>
          <p:nvPr>
            <p:ph type="body" orient="vert" idx="1"/>
          </p:nvPr>
        </p:nvSpPr>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528858A6-A46C-4763-B03A-63CDF134DDCC}" type="datetimeFigureOut">
              <a:rPr lang="it-IT" smtClean="0"/>
              <a:t>13/01/2018</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7B91502F-4684-4195-A763-583F1C5F3295}" type="slidenum">
              <a:rPr lang="it-IT" smtClean="0"/>
              <a:t>‹N›</a:t>
            </a:fld>
            <a:endParaRPr lang="it-IT"/>
          </a:p>
        </p:txBody>
      </p:sp>
    </p:spTree>
    <p:extLst>
      <p:ext uri="{BB962C8B-B14F-4D97-AF65-F5344CB8AC3E}">
        <p14:creationId xmlns:p14="http://schemas.microsoft.com/office/powerpoint/2010/main" val="8802463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6629400" y="274638"/>
            <a:ext cx="2057400" cy="5851525"/>
          </a:xfrm>
        </p:spPr>
        <p:txBody>
          <a:bodyPr vert="eaVert"/>
          <a:lstStyle/>
          <a:p>
            <a:r>
              <a:rPr lang="it-IT" smtClean="0"/>
              <a:t>Fare clic per modificare lo stile del titolo</a:t>
            </a:r>
            <a:endParaRPr lang="it-IT"/>
          </a:p>
        </p:txBody>
      </p:sp>
      <p:sp>
        <p:nvSpPr>
          <p:cNvPr id="3" name="Segnaposto testo verticale 2"/>
          <p:cNvSpPr>
            <a:spLocks noGrp="1"/>
          </p:cNvSpPr>
          <p:nvPr>
            <p:ph type="body" orient="vert" idx="1"/>
          </p:nvPr>
        </p:nvSpPr>
        <p:spPr>
          <a:xfrm>
            <a:off x="457200" y="274638"/>
            <a:ext cx="6019800" cy="5851525"/>
          </a:xfrm>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528858A6-A46C-4763-B03A-63CDF134DDCC}" type="datetimeFigureOut">
              <a:rPr lang="it-IT" smtClean="0"/>
              <a:t>13/01/2018</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7B91502F-4684-4195-A763-583F1C5F3295}" type="slidenum">
              <a:rPr lang="it-IT" smtClean="0"/>
              <a:t>‹N›</a:t>
            </a:fld>
            <a:endParaRPr lang="it-IT"/>
          </a:p>
        </p:txBody>
      </p:sp>
    </p:spTree>
    <p:extLst>
      <p:ext uri="{BB962C8B-B14F-4D97-AF65-F5344CB8AC3E}">
        <p14:creationId xmlns:p14="http://schemas.microsoft.com/office/powerpoint/2010/main" val="309998753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p:cNvSpPr>
            <a:spLocks noGrp="1"/>
          </p:cNvSpPr>
          <p:nvPr>
            <p:ph type="ctrTitle"/>
          </p:nvPr>
        </p:nvSpPr>
        <p:spPr>
          <a:xfrm>
            <a:off x="685800" y="2130425"/>
            <a:ext cx="7772400" cy="1470025"/>
          </a:xfrm>
        </p:spPr>
        <p:txBody>
          <a:bodyPr/>
          <a:lstStyle/>
          <a:p>
            <a:r>
              <a:rPr lang="it-IT" smtClean="0"/>
              <a:t>Fare clic per modificare lo stile del titolo</a:t>
            </a:r>
            <a:endParaRPr lang="it-IT"/>
          </a:p>
        </p:txBody>
      </p:sp>
      <p:sp>
        <p:nvSpPr>
          <p:cNvPr id="3" name="Sottotitolo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it-IT" smtClean="0"/>
              <a:t>Fare clic per modificare lo stile del sottotitolo dello schema</a:t>
            </a:r>
            <a:endParaRPr lang="it-IT"/>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it-IT">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it-IT">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669C87C0-78EB-4582-8F16-633C8760A1C0}" type="slidenum">
              <a:rPr lang="en-US" altLang="it-IT">
                <a:solidFill>
                  <a:srgbClr val="000000"/>
                </a:solidFill>
              </a:rPr>
              <a:pPr>
                <a:defRPr/>
              </a:pPr>
              <a:t>‹N›</a:t>
            </a:fld>
            <a:endParaRPr lang="en-US" altLang="it-IT">
              <a:solidFill>
                <a:srgbClr val="000000"/>
              </a:solidFill>
            </a:endParaRPr>
          </a:p>
        </p:txBody>
      </p:sp>
    </p:spTree>
    <p:extLst>
      <p:ext uri="{BB962C8B-B14F-4D97-AF65-F5344CB8AC3E}">
        <p14:creationId xmlns:p14="http://schemas.microsoft.com/office/powerpoint/2010/main" val="384330100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idx="1"/>
          </p:nvPr>
        </p:nvSpPr>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it-IT">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it-IT">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97F1D5D2-C0FD-421C-BD68-A57C054F8584}" type="slidenum">
              <a:rPr lang="en-US" altLang="it-IT">
                <a:solidFill>
                  <a:srgbClr val="000000"/>
                </a:solidFill>
              </a:rPr>
              <a:pPr>
                <a:defRPr/>
              </a:pPr>
              <a:t>‹N›</a:t>
            </a:fld>
            <a:endParaRPr lang="en-US" altLang="it-IT">
              <a:solidFill>
                <a:srgbClr val="000000"/>
              </a:solidFill>
            </a:endParaRPr>
          </a:p>
        </p:txBody>
      </p:sp>
    </p:spTree>
    <p:extLst>
      <p:ext uri="{BB962C8B-B14F-4D97-AF65-F5344CB8AC3E}">
        <p14:creationId xmlns:p14="http://schemas.microsoft.com/office/powerpoint/2010/main" val="380845835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722313" y="4406900"/>
            <a:ext cx="7772400" cy="1362075"/>
          </a:xfrm>
        </p:spPr>
        <p:txBody>
          <a:bodyPr anchor="t"/>
          <a:lstStyle>
            <a:lvl1pPr algn="l">
              <a:defRPr sz="4000" b="1" cap="all"/>
            </a:lvl1pPr>
          </a:lstStyle>
          <a:p>
            <a:r>
              <a:rPr lang="it-IT" smtClean="0"/>
              <a:t>Fare clic per modificare lo stile del titolo</a:t>
            </a:r>
            <a:endParaRPr lang="it-IT"/>
          </a:p>
        </p:txBody>
      </p:sp>
      <p:sp>
        <p:nvSpPr>
          <p:cNvPr id="3" name="Segnaposto testo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it-IT" smtClean="0"/>
              <a:t>Fare clic per modificare stili del testo dello schema</a:t>
            </a:r>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it-IT">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it-IT">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189F81DD-9DEF-4146-A8E0-3433C1C692D9}" type="slidenum">
              <a:rPr lang="en-US" altLang="it-IT">
                <a:solidFill>
                  <a:srgbClr val="000000"/>
                </a:solidFill>
              </a:rPr>
              <a:pPr>
                <a:defRPr/>
              </a:pPr>
              <a:t>‹N›</a:t>
            </a:fld>
            <a:endParaRPr lang="en-US" altLang="it-IT">
              <a:solidFill>
                <a:srgbClr val="000000"/>
              </a:solidFill>
            </a:endParaRPr>
          </a:p>
        </p:txBody>
      </p:sp>
    </p:spTree>
    <p:extLst>
      <p:ext uri="{BB962C8B-B14F-4D97-AF65-F5344CB8AC3E}">
        <p14:creationId xmlns:p14="http://schemas.microsoft.com/office/powerpoint/2010/main" val="343030985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contenuto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it-IT">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ltLang="it-IT">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253536CF-3CDD-4A0F-BF0F-F43CEBFACECA}" type="slidenum">
              <a:rPr lang="en-US" altLang="it-IT">
                <a:solidFill>
                  <a:srgbClr val="000000"/>
                </a:solidFill>
              </a:rPr>
              <a:pPr>
                <a:defRPr/>
              </a:pPr>
              <a:t>‹N›</a:t>
            </a:fld>
            <a:endParaRPr lang="en-US" altLang="it-IT">
              <a:solidFill>
                <a:srgbClr val="000000"/>
              </a:solidFill>
            </a:endParaRPr>
          </a:p>
        </p:txBody>
      </p:sp>
    </p:spTree>
    <p:extLst>
      <p:ext uri="{BB962C8B-B14F-4D97-AF65-F5344CB8AC3E}">
        <p14:creationId xmlns:p14="http://schemas.microsoft.com/office/powerpoint/2010/main" val="283134697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lvl1pPr>
              <a:defRPr/>
            </a:lvl1pPr>
          </a:lstStyle>
          <a:p>
            <a:r>
              <a:rPr lang="it-IT" smtClean="0"/>
              <a:t>Fare clic per modificare lo stile del titolo</a:t>
            </a:r>
            <a:endParaRPr lang="it-IT"/>
          </a:p>
        </p:txBody>
      </p:sp>
      <p:sp>
        <p:nvSpPr>
          <p:cNvPr id="3" name="Segnaposto testo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4" name="Segnaposto contenuto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testo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6" name="Segnaposto contenuto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7" name="Rectangle 4"/>
          <p:cNvSpPr>
            <a:spLocks noGrp="1" noChangeArrowheads="1"/>
          </p:cNvSpPr>
          <p:nvPr>
            <p:ph type="dt" sz="half" idx="10"/>
          </p:nvPr>
        </p:nvSpPr>
        <p:spPr>
          <a:ln/>
        </p:spPr>
        <p:txBody>
          <a:bodyPr/>
          <a:lstStyle>
            <a:lvl1pPr>
              <a:defRPr/>
            </a:lvl1pPr>
          </a:lstStyle>
          <a:p>
            <a:pPr>
              <a:defRPr/>
            </a:pPr>
            <a:endParaRPr lang="en-US" altLang="it-IT">
              <a:solidFill>
                <a:srgbClr val="000000"/>
              </a:solidFill>
            </a:endParaRPr>
          </a:p>
        </p:txBody>
      </p:sp>
      <p:sp>
        <p:nvSpPr>
          <p:cNvPr id="8" name="Rectangle 5"/>
          <p:cNvSpPr>
            <a:spLocks noGrp="1" noChangeArrowheads="1"/>
          </p:cNvSpPr>
          <p:nvPr>
            <p:ph type="ftr" sz="quarter" idx="11"/>
          </p:nvPr>
        </p:nvSpPr>
        <p:spPr>
          <a:ln/>
        </p:spPr>
        <p:txBody>
          <a:bodyPr/>
          <a:lstStyle>
            <a:lvl1pPr>
              <a:defRPr/>
            </a:lvl1pPr>
          </a:lstStyle>
          <a:p>
            <a:pPr>
              <a:defRPr/>
            </a:pPr>
            <a:endParaRPr lang="en-US" altLang="it-IT">
              <a:solidFill>
                <a:srgbClr val="000000"/>
              </a:solidFill>
            </a:endParaRPr>
          </a:p>
        </p:txBody>
      </p:sp>
      <p:sp>
        <p:nvSpPr>
          <p:cNvPr id="9" name="Rectangle 6"/>
          <p:cNvSpPr>
            <a:spLocks noGrp="1" noChangeArrowheads="1"/>
          </p:cNvSpPr>
          <p:nvPr>
            <p:ph type="sldNum" sz="quarter" idx="12"/>
          </p:nvPr>
        </p:nvSpPr>
        <p:spPr>
          <a:ln/>
        </p:spPr>
        <p:txBody>
          <a:bodyPr/>
          <a:lstStyle>
            <a:lvl1pPr>
              <a:defRPr/>
            </a:lvl1pPr>
          </a:lstStyle>
          <a:p>
            <a:pPr>
              <a:defRPr/>
            </a:pPr>
            <a:fld id="{AE72544F-0F9C-4881-957D-9F2E9E219485}" type="slidenum">
              <a:rPr lang="en-US" altLang="it-IT">
                <a:solidFill>
                  <a:srgbClr val="000000"/>
                </a:solidFill>
              </a:rPr>
              <a:pPr>
                <a:defRPr/>
              </a:pPr>
              <a:t>‹N›</a:t>
            </a:fld>
            <a:endParaRPr lang="en-US" altLang="it-IT">
              <a:solidFill>
                <a:srgbClr val="000000"/>
              </a:solidFill>
            </a:endParaRPr>
          </a:p>
        </p:txBody>
      </p:sp>
    </p:spTree>
    <p:extLst>
      <p:ext uri="{BB962C8B-B14F-4D97-AF65-F5344CB8AC3E}">
        <p14:creationId xmlns:p14="http://schemas.microsoft.com/office/powerpoint/2010/main" val="180728879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Rectangle 4"/>
          <p:cNvSpPr>
            <a:spLocks noGrp="1" noChangeArrowheads="1"/>
          </p:cNvSpPr>
          <p:nvPr>
            <p:ph type="dt" sz="half" idx="10"/>
          </p:nvPr>
        </p:nvSpPr>
        <p:spPr>
          <a:ln/>
        </p:spPr>
        <p:txBody>
          <a:bodyPr/>
          <a:lstStyle>
            <a:lvl1pPr>
              <a:defRPr/>
            </a:lvl1pPr>
          </a:lstStyle>
          <a:p>
            <a:pPr>
              <a:defRPr/>
            </a:pPr>
            <a:endParaRPr lang="en-US" altLang="it-IT">
              <a:solidFill>
                <a:srgbClr val="000000"/>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en-US" altLang="it-IT">
              <a:solidFill>
                <a:srgbClr val="000000"/>
              </a:solidFill>
            </a:endParaRPr>
          </a:p>
        </p:txBody>
      </p:sp>
      <p:sp>
        <p:nvSpPr>
          <p:cNvPr id="5" name="Rectangle 6"/>
          <p:cNvSpPr>
            <a:spLocks noGrp="1" noChangeArrowheads="1"/>
          </p:cNvSpPr>
          <p:nvPr>
            <p:ph type="sldNum" sz="quarter" idx="12"/>
          </p:nvPr>
        </p:nvSpPr>
        <p:spPr>
          <a:ln/>
        </p:spPr>
        <p:txBody>
          <a:bodyPr/>
          <a:lstStyle>
            <a:lvl1pPr>
              <a:defRPr/>
            </a:lvl1pPr>
          </a:lstStyle>
          <a:p>
            <a:pPr>
              <a:defRPr/>
            </a:pPr>
            <a:fld id="{5325B757-8D5C-4870-AE6F-0CCC20F3DA04}" type="slidenum">
              <a:rPr lang="en-US" altLang="it-IT">
                <a:solidFill>
                  <a:srgbClr val="000000"/>
                </a:solidFill>
              </a:rPr>
              <a:pPr>
                <a:defRPr/>
              </a:pPr>
              <a:t>‹N›</a:t>
            </a:fld>
            <a:endParaRPr lang="en-US" altLang="it-IT">
              <a:solidFill>
                <a:srgbClr val="000000"/>
              </a:solidFill>
            </a:endParaRPr>
          </a:p>
        </p:txBody>
      </p:sp>
    </p:spTree>
    <p:extLst>
      <p:ext uri="{BB962C8B-B14F-4D97-AF65-F5344CB8AC3E}">
        <p14:creationId xmlns:p14="http://schemas.microsoft.com/office/powerpoint/2010/main" val="35199002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ltLang="it-IT">
              <a:solidFill>
                <a:srgbClr val="000000"/>
              </a:solidFill>
            </a:endParaRPr>
          </a:p>
        </p:txBody>
      </p:sp>
      <p:sp>
        <p:nvSpPr>
          <p:cNvPr id="3" name="Rectangle 5"/>
          <p:cNvSpPr>
            <a:spLocks noGrp="1" noChangeArrowheads="1"/>
          </p:cNvSpPr>
          <p:nvPr>
            <p:ph type="ftr" sz="quarter" idx="11"/>
          </p:nvPr>
        </p:nvSpPr>
        <p:spPr>
          <a:ln/>
        </p:spPr>
        <p:txBody>
          <a:bodyPr/>
          <a:lstStyle>
            <a:lvl1pPr>
              <a:defRPr/>
            </a:lvl1pPr>
          </a:lstStyle>
          <a:p>
            <a:pPr>
              <a:defRPr/>
            </a:pPr>
            <a:endParaRPr lang="en-US" altLang="it-IT">
              <a:solidFill>
                <a:srgbClr val="000000"/>
              </a:solidFill>
            </a:endParaRPr>
          </a:p>
        </p:txBody>
      </p:sp>
      <p:sp>
        <p:nvSpPr>
          <p:cNvPr id="4" name="Rectangle 6"/>
          <p:cNvSpPr>
            <a:spLocks noGrp="1" noChangeArrowheads="1"/>
          </p:cNvSpPr>
          <p:nvPr>
            <p:ph type="sldNum" sz="quarter" idx="12"/>
          </p:nvPr>
        </p:nvSpPr>
        <p:spPr>
          <a:ln/>
        </p:spPr>
        <p:txBody>
          <a:bodyPr/>
          <a:lstStyle>
            <a:lvl1pPr>
              <a:defRPr/>
            </a:lvl1pPr>
          </a:lstStyle>
          <a:p>
            <a:pPr>
              <a:defRPr/>
            </a:pPr>
            <a:fld id="{5A92180B-796A-4014-8C8A-A414C0D03E5A}" type="slidenum">
              <a:rPr lang="en-US" altLang="it-IT">
                <a:solidFill>
                  <a:srgbClr val="000000"/>
                </a:solidFill>
              </a:rPr>
              <a:pPr>
                <a:defRPr/>
              </a:pPr>
              <a:t>‹N›</a:t>
            </a:fld>
            <a:endParaRPr lang="en-US" altLang="it-IT">
              <a:solidFill>
                <a:srgbClr val="000000"/>
              </a:solidFill>
            </a:endParaRPr>
          </a:p>
        </p:txBody>
      </p:sp>
    </p:spTree>
    <p:extLst>
      <p:ext uri="{BB962C8B-B14F-4D97-AF65-F5344CB8AC3E}">
        <p14:creationId xmlns:p14="http://schemas.microsoft.com/office/powerpoint/2010/main" val="196449354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457200" y="273050"/>
            <a:ext cx="3008313" cy="1162050"/>
          </a:xfrm>
        </p:spPr>
        <p:txBody>
          <a:bodyPr anchor="b"/>
          <a:lstStyle>
            <a:lvl1pPr algn="l">
              <a:defRPr sz="2000" b="1"/>
            </a:lvl1pPr>
          </a:lstStyle>
          <a:p>
            <a:r>
              <a:rPr lang="it-IT" smtClean="0"/>
              <a:t>Fare clic per modificare lo stile del titolo</a:t>
            </a:r>
            <a:endParaRPr lang="it-IT"/>
          </a:p>
        </p:txBody>
      </p:sp>
      <p:sp>
        <p:nvSpPr>
          <p:cNvPr id="3" name="Segnaposto contenuto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testo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it-IT">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ltLang="it-IT">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CEC518A3-F5F5-47E7-912D-D09B6D5B74B3}" type="slidenum">
              <a:rPr lang="en-US" altLang="it-IT">
                <a:solidFill>
                  <a:srgbClr val="000000"/>
                </a:solidFill>
              </a:rPr>
              <a:pPr>
                <a:defRPr/>
              </a:pPr>
              <a:t>‹N›</a:t>
            </a:fld>
            <a:endParaRPr lang="en-US" altLang="it-IT">
              <a:solidFill>
                <a:srgbClr val="000000"/>
              </a:solidFill>
            </a:endParaRPr>
          </a:p>
        </p:txBody>
      </p:sp>
    </p:spTree>
    <p:extLst>
      <p:ext uri="{BB962C8B-B14F-4D97-AF65-F5344CB8AC3E}">
        <p14:creationId xmlns:p14="http://schemas.microsoft.com/office/powerpoint/2010/main" val="409214263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1792288" y="4800600"/>
            <a:ext cx="5486400" cy="566738"/>
          </a:xfrm>
        </p:spPr>
        <p:txBody>
          <a:bodyPr anchor="b"/>
          <a:lstStyle>
            <a:lvl1pPr algn="l">
              <a:defRPr sz="2000" b="1"/>
            </a:lvl1pPr>
          </a:lstStyle>
          <a:p>
            <a:r>
              <a:rPr lang="it-IT" smtClean="0"/>
              <a:t>Fare clic per modificare lo stile del titolo</a:t>
            </a:r>
            <a:endParaRPr lang="it-IT"/>
          </a:p>
        </p:txBody>
      </p:sp>
      <p:sp>
        <p:nvSpPr>
          <p:cNvPr id="3" name="Segnaposto immagin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it-IT" noProof="0" smtClean="0"/>
          </a:p>
        </p:txBody>
      </p:sp>
      <p:sp>
        <p:nvSpPr>
          <p:cNvPr id="4" name="Segnaposto testo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it-IT">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ltLang="it-IT">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9FA6EF83-F7C2-4D6F-B398-5D788FFEEE7C}" type="slidenum">
              <a:rPr lang="en-US" altLang="it-IT">
                <a:solidFill>
                  <a:srgbClr val="000000"/>
                </a:solidFill>
              </a:rPr>
              <a:pPr>
                <a:defRPr/>
              </a:pPr>
              <a:t>‹N›</a:t>
            </a:fld>
            <a:endParaRPr lang="en-US" altLang="it-IT">
              <a:solidFill>
                <a:srgbClr val="000000"/>
              </a:solidFill>
            </a:endParaRPr>
          </a:p>
        </p:txBody>
      </p:sp>
    </p:spTree>
    <p:extLst>
      <p:ext uri="{BB962C8B-B14F-4D97-AF65-F5344CB8AC3E}">
        <p14:creationId xmlns:p14="http://schemas.microsoft.com/office/powerpoint/2010/main" val="124247584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testo verticale 2"/>
          <p:cNvSpPr>
            <a:spLocks noGrp="1"/>
          </p:cNvSpPr>
          <p:nvPr>
            <p:ph type="body" orient="vert" idx="1"/>
          </p:nvPr>
        </p:nvSpPr>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it-IT">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it-IT">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49D6EC80-FCD1-4577-AA75-FE911851F0D5}" type="slidenum">
              <a:rPr lang="en-US" altLang="it-IT">
                <a:solidFill>
                  <a:srgbClr val="000000"/>
                </a:solidFill>
              </a:rPr>
              <a:pPr>
                <a:defRPr/>
              </a:pPr>
              <a:t>‹N›</a:t>
            </a:fld>
            <a:endParaRPr lang="en-US" altLang="it-IT">
              <a:solidFill>
                <a:srgbClr val="000000"/>
              </a:solidFill>
            </a:endParaRPr>
          </a:p>
        </p:txBody>
      </p:sp>
    </p:spTree>
    <p:extLst>
      <p:ext uri="{BB962C8B-B14F-4D97-AF65-F5344CB8AC3E}">
        <p14:creationId xmlns:p14="http://schemas.microsoft.com/office/powerpoint/2010/main" val="301679401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1_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6629400" y="274638"/>
            <a:ext cx="2057400" cy="5851525"/>
          </a:xfrm>
        </p:spPr>
        <p:txBody>
          <a:bodyPr vert="eaVert"/>
          <a:lstStyle/>
          <a:p>
            <a:r>
              <a:rPr lang="it-IT" smtClean="0"/>
              <a:t>Fare clic per modificare lo stile del titolo</a:t>
            </a:r>
            <a:endParaRPr lang="it-IT"/>
          </a:p>
        </p:txBody>
      </p:sp>
      <p:sp>
        <p:nvSpPr>
          <p:cNvPr id="3" name="Segnaposto testo verticale 2"/>
          <p:cNvSpPr>
            <a:spLocks noGrp="1"/>
          </p:cNvSpPr>
          <p:nvPr>
            <p:ph type="body" orient="vert" idx="1"/>
          </p:nvPr>
        </p:nvSpPr>
        <p:spPr>
          <a:xfrm>
            <a:off x="457200" y="274638"/>
            <a:ext cx="6019800" cy="5851525"/>
          </a:xfrm>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it-IT">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it-IT">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DF0A1223-AA97-47A6-B1CC-8CD29DD31386}" type="slidenum">
              <a:rPr lang="en-US" altLang="it-IT">
                <a:solidFill>
                  <a:srgbClr val="000000"/>
                </a:solidFill>
              </a:rPr>
              <a:pPr>
                <a:defRPr/>
              </a:pPr>
              <a:t>‹N›</a:t>
            </a:fld>
            <a:endParaRPr lang="en-US" altLang="it-IT">
              <a:solidFill>
                <a:srgbClr val="000000"/>
              </a:solidFill>
            </a:endParaRPr>
          </a:p>
        </p:txBody>
      </p:sp>
    </p:spTree>
    <p:extLst>
      <p:ext uri="{BB962C8B-B14F-4D97-AF65-F5344CB8AC3E}">
        <p14:creationId xmlns:p14="http://schemas.microsoft.com/office/powerpoint/2010/main" val="89773988"/>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xAndObj" preserve="1">
  <p:cSld name="Titolo, testo e contenuto">
    <p:spTree>
      <p:nvGrpSpPr>
        <p:cNvPr id="1" name=""/>
        <p:cNvGrpSpPr/>
        <p:nvPr/>
      </p:nvGrpSpPr>
      <p:grpSpPr>
        <a:xfrm>
          <a:off x="0" y="0"/>
          <a:ext cx="0" cy="0"/>
          <a:chOff x="0" y="0"/>
          <a:chExt cx="0" cy="0"/>
        </a:xfrm>
      </p:grpSpPr>
      <p:sp>
        <p:nvSpPr>
          <p:cNvPr id="2" name="Titolo 1"/>
          <p:cNvSpPr>
            <a:spLocks noGrp="1"/>
          </p:cNvSpPr>
          <p:nvPr>
            <p:ph type="title"/>
          </p:nvPr>
        </p:nvSpPr>
        <p:spPr>
          <a:xfrm>
            <a:off x="457200" y="274638"/>
            <a:ext cx="8229600" cy="1143000"/>
          </a:xfrm>
        </p:spPr>
        <p:txBody>
          <a:bodyPr/>
          <a:lstStyle/>
          <a:p>
            <a:r>
              <a:rPr lang="it-IT" smtClean="0"/>
              <a:t>Fare clic per modificare lo stile del titolo</a:t>
            </a:r>
            <a:endParaRPr lang="it-IT"/>
          </a:p>
        </p:txBody>
      </p:sp>
      <p:sp>
        <p:nvSpPr>
          <p:cNvPr id="3" name="Segnaposto testo 2"/>
          <p:cNvSpPr>
            <a:spLocks noGrp="1"/>
          </p:cNvSpPr>
          <p:nvPr>
            <p:ph type="body" sz="half" idx="1"/>
          </p:nvPr>
        </p:nvSpPr>
        <p:spPr>
          <a:xfrm>
            <a:off x="457200" y="1600200"/>
            <a:ext cx="4038600" cy="4525963"/>
          </a:xfrm>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contenuto 3"/>
          <p:cNvSpPr>
            <a:spLocks noGrp="1"/>
          </p:cNvSpPr>
          <p:nvPr>
            <p:ph sz="half" idx="2"/>
          </p:nvPr>
        </p:nvSpPr>
        <p:spPr>
          <a:xfrm>
            <a:off x="4648200" y="1600200"/>
            <a:ext cx="4038600" cy="4525963"/>
          </a:xfrm>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it-IT">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ltLang="it-IT">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CF13FA3B-2979-4B49-8766-65F054D9CBB4}" type="slidenum">
              <a:rPr lang="en-US" altLang="it-IT">
                <a:solidFill>
                  <a:srgbClr val="000000"/>
                </a:solidFill>
              </a:rPr>
              <a:pPr>
                <a:defRPr/>
              </a:pPr>
              <a:t>‹N›</a:t>
            </a:fld>
            <a:endParaRPr lang="en-US" altLang="it-IT">
              <a:solidFill>
                <a:srgbClr val="000000"/>
              </a:solidFill>
            </a:endParaRPr>
          </a:p>
        </p:txBody>
      </p:sp>
    </p:spTree>
    <p:extLst>
      <p:ext uri="{BB962C8B-B14F-4D97-AF65-F5344CB8AC3E}">
        <p14:creationId xmlns:p14="http://schemas.microsoft.com/office/powerpoint/2010/main" val="55248586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theme" Target="../theme/theme2.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titolo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it-IT" smtClean="0"/>
              <a:t>Fare clic per modificare lo stile del titolo</a:t>
            </a:r>
            <a:endParaRPr lang="it-IT"/>
          </a:p>
        </p:txBody>
      </p:sp>
      <p:sp>
        <p:nvSpPr>
          <p:cNvPr id="3" name="Segnaposto testo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28858A6-A46C-4763-B03A-63CDF134DDCC}" type="datetimeFigureOut">
              <a:rPr lang="it-IT" smtClean="0"/>
              <a:t>13/01/2018</a:t>
            </a:fld>
            <a:endParaRPr lang="it-IT"/>
          </a:p>
        </p:txBody>
      </p:sp>
      <p:sp>
        <p:nvSpPr>
          <p:cNvPr id="5" name="Segnaposto piè di pagina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it-IT"/>
          </a:p>
        </p:txBody>
      </p:sp>
      <p:sp>
        <p:nvSpPr>
          <p:cNvPr id="6" name="Segnaposto numero diapositiva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B91502F-4684-4195-A763-583F1C5F3295}" type="slidenum">
              <a:rPr lang="it-IT" smtClean="0"/>
              <a:t>‹N›</a:t>
            </a:fld>
            <a:endParaRPr lang="it-IT"/>
          </a:p>
        </p:txBody>
      </p:sp>
    </p:spTree>
    <p:extLst>
      <p:ext uri="{BB962C8B-B14F-4D97-AF65-F5344CB8AC3E}">
        <p14:creationId xmlns:p14="http://schemas.microsoft.com/office/powerpoint/2010/main" val="379621575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altLang="it-IT" smtClean="0"/>
              <a:t>Click to edit Master title style</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it-IT" smtClean="0"/>
              <a:t>Click to edit Master text styles</a:t>
            </a:r>
          </a:p>
          <a:p>
            <a:pPr lvl="1"/>
            <a:r>
              <a:rPr lang="en-US" altLang="it-IT" smtClean="0"/>
              <a:t>Second level</a:t>
            </a:r>
          </a:p>
          <a:p>
            <a:pPr lvl="2"/>
            <a:r>
              <a:rPr lang="en-US" altLang="it-IT" smtClean="0"/>
              <a:t>Third level</a:t>
            </a:r>
          </a:p>
          <a:p>
            <a:pPr lvl="3"/>
            <a:r>
              <a:rPr lang="en-US" altLang="it-IT" smtClean="0"/>
              <a:t>Fourth level</a:t>
            </a:r>
          </a:p>
          <a:p>
            <a:pPr lvl="4"/>
            <a:r>
              <a:rPr lang="en-US" altLang="it-IT" smtClean="0"/>
              <a:t>Fifth level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defRPr/>
            </a:pPr>
            <a:endParaRPr lang="en-US" altLang="it-IT">
              <a:solidFill>
                <a:srgbClr val="000000"/>
              </a:solidFill>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lvl1pPr>
          </a:lstStyle>
          <a:p>
            <a:pPr fontAlgn="base">
              <a:spcBef>
                <a:spcPct val="0"/>
              </a:spcBef>
              <a:spcAft>
                <a:spcPct val="0"/>
              </a:spcAft>
              <a:defRPr/>
            </a:pPr>
            <a:endParaRPr lang="en-US" altLang="it-IT">
              <a:solidFill>
                <a:srgbClr val="000000"/>
              </a:solidFill>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vl1pPr>
          </a:lstStyle>
          <a:p>
            <a:pPr fontAlgn="base">
              <a:spcBef>
                <a:spcPct val="0"/>
              </a:spcBef>
              <a:spcAft>
                <a:spcPct val="0"/>
              </a:spcAft>
              <a:defRPr/>
            </a:pPr>
            <a:fld id="{DD172047-196F-48B7-B7AC-CCE49EFD6A15}" type="slidenum">
              <a:rPr lang="en-US" altLang="it-IT">
                <a:solidFill>
                  <a:srgbClr val="000000"/>
                </a:solidFill>
              </a:rPr>
              <a:pPr fontAlgn="base">
                <a:spcBef>
                  <a:spcPct val="0"/>
                </a:spcBef>
                <a:spcAft>
                  <a:spcPct val="0"/>
                </a:spcAft>
                <a:defRPr/>
              </a:pPr>
              <a:t>‹N›</a:t>
            </a:fld>
            <a:endParaRPr lang="en-US" altLang="it-IT">
              <a:solidFill>
                <a:srgbClr val="000000"/>
              </a:solidFill>
            </a:endParaRPr>
          </a:p>
        </p:txBody>
      </p:sp>
    </p:spTree>
    <p:extLst>
      <p:ext uri="{BB962C8B-B14F-4D97-AF65-F5344CB8AC3E}">
        <p14:creationId xmlns:p14="http://schemas.microsoft.com/office/powerpoint/2010/main" val="341785045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hyperlink" Target="https://it.wikipedia.org/wiki/Base_dati" TargetMode="Externa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fontScale="90000"/>
          </a:bodyPr>
          <a:lstStyle/>
          <a:p>
            <a:r>
              <a:rPr lang="it-IT" dirty="0" smtClean="0"/>
              <a:t>SISTEMI DI SUPPORTO ALLE DECISIONI</a:t>
            </a:r>
            <a:br>
              <a:rPr lang="it-IT" dirty="0" smtClean="0"/>
            </a:br>
            <a:r>
              <a:rPr lang="it-IT" dirty="0" smtClean="0"/>
              <a:t>SSD</a:t>
            </a:r>
            <a:br>
              <a:rPr lang="it-IT" dirty="0" smtClean="0"/>
            </a:br>
            <a:endParaRPr lang="it-IT" dirty="0"/>
          </a:p>
        </p:txBody>
      </p:sp>
      <p:sp>
        <p:nvSpPr>
          <p:cNvPr id="3" name="Segnaposto contenuto 2"/>
          <p:cNvSpPr>
            <a:spLocks noGrp="1"/>
          </p:cNvSpPr>
          <p:nvPr>
            <p:ph idx="1"/>
          </p:nvPr>
        </p:nvSpPr>
        <p:spPr/>
        <p:txBody>
          <a:bodyPr>
            <a:normAutofit fontScale="70000" lnSpcReduction="20000"/>
          </a:bodyPr>
          <a:lstStyle/>
          <a:p>
            <a:pPr>
              <a:lnSpc>
                <a:spcPct val="170000"/>
              </a:lnSpc>
            </a:pPr>
            <a:r>
              <a:rPr lang="it-IT" dirty="0" smtClean="0"/>
              <a:t>Un </a:t>
            </a:r>
            <a:r>
              <a:rPr lang="it-IT" dirty="0" err="1" smtClean="0"/>
              <a:t>Decision</a:t>
            </a:r>
            <a:r>
              <a:rPr lang="it-IT" dirty="0" smtClean="0"/>
              <a:t> </a:t>
            </a:r>
            <a:r>
              <a:rPr lang="it-IT" dirty="0" err="1" smtClean="0"/>
              <a:t>Support</a:t>
            </a:r>
            <a:r>
              <a:rPr lang="it-IT" dirty="0" smtClean="0"/>
              <a:t> System (DSS) è un sistema software che fornisce supporto a tutti coloro che devono prendere decisioni strategiche di fronte a </a:t>
            </a:r>
            <a:r>
              <a:rPr lang="it-IT" b="1" dirty="0" smtClean="0"/>
              <a:t>problemi che non possono essere risolti con i modelli della ricerca operativa</a:t>
            </a:r>
            <a:r>
              <a:rPr lang="it-IT" dirty="0" smtClean="0"/>
              <a:t>.</a:t>
            </a:r>
          </a:p>
          <a:p>
            <a:pPr>
              <a:lnSpc>
                <a:spcPct val="170000"/>
              </a:lnSpc>
            </a:pPr>
            <a:r>
              <a:rPr lang="it-IT" dirty="0" smtClean="0"/>
              <a:t>Integrando, con il GIS, la componente geografica, un Sistema di Supporto alle Decisioni Territoriali (</a:t>
            </a:r>
            <a:r>
              <a:rPr lang="it-IT" dirty="0" err="1" smtClean="0"/>
              <a:t>Spatial</a:t>
            </a:r>
            <a:r>
              <a:rPr lang="it-IT" dirty="0" smtClean="0"/>
              <a:t> </a:t>
            </a:r>
            <a:r>
              <a:rPr lang="it-IT" dirty="0" err="1" smtClean="0"/>
              <a:t>Decision</a:t>
            </a:r>
            <a:r>
              <a:rPr lang="it-IT" dirty="0" smtClean="0"/>
              <a:t> </a:t>
            </a:r>
            <a:r>
              <a:rPr lang="it-IT" dirty="0" err="1" smtClean="0"/>
              <a:t>Support</a:t>
            </a:r>
            <a:r>
              <a:rPr lang="it-IT" dirty="0" smtClean="0"/>
              <a:t> System – SDSS) è destinato alle </a:t>
            </a:r>
            <a:r>
              <a:rPr lang="it-IT" b="1" dirty="0" smtClean="0"/>
              <a:t>analisi territoriali complesse</a:t>
            </a:r>
            <a:endParaRPr lang="it-IT" b="1" dirty="0"/>
          </a:p>
        </p:txBody>
      </p:sp>
    </p:spTree>
    <p:extLst>
      <p:ext uri="{BB962C8B-B14F-4D97-AF65-F5344CB8AC3E}">
        <p14:creationId xmlns:p14="http://schemas.microsoft.com/office/powerpoint/2010/main" val="419381598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a:t>analisi territoriali complesse </a:t>
            </a:r>
            <a:endParaRPr lang="it-IT" dirty="0"/>
          </a:p>
        </p:txBody>
      </p:sp>
      <p:sp>
        <p:nvSpPr>
          <p:cNvPr id="3" name="Segnaposto contenuto 2"/>
          <p:cNvSpPr>
            <a:spLocks noGrp="1"/>
          </p:cNvSpPr>
          <p:nvPr>
            <p:ph idx="1"/>
          </p:nvPr>
        </p:nvSpPr>
        <p:spPr/>
        <p:txBody>
          <a:bodyPr>
            <a:normAutofit/>
          </a:bodyPr>
          <a:lstStyle/>
          <a:p>
            <a:pPr marL="0" indent="0" algn="ctr">
              <a:buNone/>
            </a:pPr>
            <a:r>
              <a:rPr lang="it-IT" sz="2400" dirty="0" smtClean="0"/>
              <a:t>costituiscono </a:t>
            </a:r>
            <a:r>
              <a:rPr lang="it-IT" sz="2400" dirty="0" smtClean="0"/>
              <a:t>non semplicemente interrogazioni finalizzate al monitoraggio del singolo aspetto </a:t>
            </a:r>
            <a:r>
              <a:rPr lang="it-IT" sz="2400" dirty="0" smtClean="0"/>
              <a:t>informativo</a:t>
            </a:r>
          </a:p>
          <a:p>
            <a:pPr marL="0" indent="0" algn="ctr">
              <a:buNone/>
            </a:pPr>
            <a:r>
              <a:rPr lang="it-IT" sz="2400" dirty="0" smtClean="0"/>
              <a:t>ma </a:t>
            </a:r>
            <a:r>
              <a:rPr lang="it-IT" sz="2400" dirty="0" smtClean="0"/>
              <a:t>piuttosto quadri di sintesi su aspetti di forte impatto sulle politiche complessive di investimento e sulle strategie che possono essere </a:t>
            </a:r>
            <a:r>
              <a:rPr lang="it-IT" sz="2400" dirty="0" smtClean="0"/>
              <a:t>intraprese </a:t>
            </a:r>
          </a:p>
          <a:p>
            <a:pPr marL="0" indent="0" algn="ctr">
              <a:buNone/>
            </a:pPr>
            <a:r>
              <a:rPr lang="it-IT" sz="2400" dirty="0" smtClean="0"/>
              <a:t>nonché </a:t>
            </a:r>
            <a:r>
              <a:rPr lang="it-IT" sz="2400" dirty="0" smtClean="0"/>
              <a:t>la gestione dei “feedback” successivi.</a:t>
            </a:r>
            <a:endParaRPr lang="it-IT" sz="2400" dirty="0"/>
          </a:p>
        </p:txBody>
      </p:sp>
    </p:spTree>
    <p:extLst>
      <p:ext uri="{BB962C8B-B14F-4D97-AF65-F5344CB8AC3E}">
        <p14:creationId xmlns:p14="http://schemas.microsoft.com/office/powerpoint/2010/main" val="337189010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fontScale="90000"/>
          </a:bodyPr>
          <a:lstStyle/>
          <a:p>
            <a:r>
              <a:rPr lang="en-GB" dirty="0"/>
              <a:t>(SDSS – SPATIAL DECISION SUPPORT SYSTEMS)</a:t>
            </a:r>
            <a:r>
              <a:rPr lang="it-IT" dirty="0"/>
              <a:t/>
            </a:r>
            <a:br>
              <a:rPr lang="it-IT" dirty="0"/>
            </a:br>
            <a:endParaRPr lang="it-IT" dirty="0"/>
          </a:p>
        </p:txBody>
      </p:sp>
      <p:sp>
        <p:nvSpPr>
          <p:cNvPr id="3" name="Segnaposto contenuto 2"/>
          <p:cNvSpPr>
            <a:spLocks noGrp="1"/>
          </p:cNvSpPr>
          <p:nvPr>
            <p:ph idx="1"/>
          </p:nvPr>
        </p:nvSpPr>
        <p:spPr/>
        <p:txBody>
          <a:bodyPr>
            <a:normAutofit/>
          </a:bodyPr>
          <a:lstStyle/>
          <a:p>
            <a:pPr marL="0" indent="0" algn="ctr">
              <a:buNone/>
            </a:pPr>
            <a:r>
              <a:rPr lang="it-IT" sz="2400" dirty="0"/>
              <a:t>La funzione principale di un SDSS è quella di </a:t>
            </a:r>
            <a:r>
              <a:rPr lang="it-IT" sz="2400" dirty="0" smtClean="0"/>
              <a:t>estrarre</a:t>
            </a:r>
          </a:p>
          <a:p>
            <a:pPr marL="0" indent="0" algn="ctr">
              <a:buNone/>
            </a:pPr>
            <a:r>
              <a:rPr lang="it-IT" sz="2400" dirty="0" smtClean="0"/>
              <a:t> </a:t>
            </a:r>
            <a:r>
              <a:rPr lang="it-IT" sz="2400" b="1" dirty="0"/>
              <a:t>in poco tempo </a:t>
            </a:r>
            <a:r>
              <a:rPr lang="it-IT" sz="2400" dirty="0"/>
              <a:t>e in modo </a:t>
            </a:r>
            <a:r>
              <a:rPr lang="it-IT" sz="2400" dirty="0" smtClean="0"/>
              <a:t>versatile</a:t>
            </a:r>
          </a:p>
          <a:p>
            <a:pPr marL="0" indent="0" algn="ctr">
              <a:buNone/>
            </a:pPr>
            <a:r>
              <a:rPr lang="it-IT" sz="2400" dirty="0" smtClean="0"/>
              <a:t> </a:t>
            </a:r>
            <a:r>
              <a:rPr lang="it-IT" sz="2400" dirty="0"/>
              <a:t>le </a:t>
            </a:r>
            <a:r>
              <a:rPr lang="it-IT" sz="2400" b="1" dirty="0"/>
              <a:t>informazioni, provenienti da una rilevante quantità di </a:t>
            </a:r>
            <a:r>
              <a:rPr lang="it-IT" sz="2400" b="1" dirty="0" smtClean="0"/>
              <a:t>dati</a:t>
            </a:r>
          </a:p>
          <a:p>
            <a:pPr marL="0" indent="0" algn="ctr">
              <a:buNone/>
            </a:pPr>
            <a:r>
              <a:rPr lang="it-IT" sz="2400" dirty="0" smtClean="0"/>
              <a:t> </a:t>
            </a:r>
            <a:r>
              <a:rPr lang="it-IT" sz="2400" dirty="0"/>
              <a:t>e fornire quadri informativi territoriali sotto forma di </a:t>
            </a:r>
            <a:endParaRPr lang="it-IT" sz="2400" dirty="0" smtClean="0"/>
          </a:p>
          <a:p>
            <a:pPr marL="0" indent="0" algn="ctr">
              <a:buNone/>
            </a:pPr>
            <a:r>
              <a:rPr lang="it-IT" sz="2400" b="1" dirty="0" smtClean="0"/>
              <a:t>report</a:t>
            </a:r>
            <a:r>
              <a:rPr lang="it-IT" sz="2400" dirty="0"/>
              <a:t>, </a:t>
            </a:r>
            <a:endParaRPr lang="it-IT" sz="2400" dirty="0" smtClean="0"/>
          </a:p>
          <a:p>
            <a:pPr marL="0" indent="0" algn="ctr">
              <a:buNone/>
            </a:pPr>
            <a:r>
              <a:rPr lang="it-IT" sz="2400" b="1" dirty="0" smtClean="0"/>
              <a:t>mappe </a:t>
            </a:r>
            <a:r>
              <a:rPr lang="it-IT" sz="2400" b="1" dirty="0"/>
              <a:t>tematiche</a:t>
            </a:r>
            <a:r>
              <a:rPr lang="it-IT" sz="2400" dirty="0"/>
              <a:t>, </a:t>
            </a:r>
            <a:endParaRPr lang="it-IT" sz="2400" dirty="0" smtClean="0"/>
          </a:p>
          <a:p>
            <a:pPr marL="0" indent="0" algn="ctr">
              <a:buNone/>
            </a:pPr>
            <a:r>
              <a:rPr lang="it-IT" sz="2400" b="1" dirty="0" smtClean="0"/>
              <a:t>presentazioni </a:t>
            </a:r>
            <a:r>
              <a:rPr lang="it-IT" sz="2400" b="1" dirty="0"/>
              <a:t>supportate da GIS</a:t>
            </a:r>
            <a:r>
              <a:rPr lang="it-IT" sz="2400" dirty="0" smtClean="0"/>
              <a:t>,</a:t>
            </a:r>
          </a:p>
          <a:p>
            <a:pPr marL="0" indent="0" algn="ctr">
              <a:buNone/>
            </a:pPr>
            <a:r>
              <a:rPr lang="it-IT" sz="2400" dirty="0" smtClean="0"/>
              <a:t> </a:t>
            </a:r>
            <a:r>
              <a:rPr lang="it-IT" sz="2400" dirty="0"/>
              <a:t>su richieste anche di rilevante complessità da parte di specifiche tipologie di </a:t>
            </a:r>
            <a:r>
              <a:rPr lang="it-IT" sz="2400" dirty="0" smtClean="0"/>
              <a:t>utenti</a:t>
            </a:r>
            <a:r>
              <a:rPr lang="it-IT" sz="2400" dirty="0" smtClean="0"/>
              <a:t>.</a:t>
            </a:r>
            <a:endParaRPr lang="it-IT" sz="2400" dirty="0" smtClean="0"/>
          </a:p>
        </p:txBody>
      </p:sp>
    </p:spTree>
    <p:extLst>
      <p:ext uri="{BB962C8B-B14F-4D97-AF65-F5344CB8AC3E}">
        <p14:creationId xmlns:p14="http://schemas.microsoft.com/office/powerpoint/2010/main" val="157100547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fontScale="90000"/>
          </a:bodyPr>
          <a:lstStyle/>
          <a:p>
            <a:r>
              <a:rPr lang="en-US" dirty="0"/>
              <a:t>(SDSS – SPATIAL DECISION SUPPORT SYSTEMS</a:t>
            </a:r>
            <a:r>
              <a:rPr lang="en-US" dirty="0" smtClean="0"/>
              <a:t>)</a:t>
            </a:r>
            <a:endParaRPr lang="it-IT" dirty="0"/>
          </a:p>
        </p:txBody>
      </p:sp>
      <p:sp>
        <p:nvSpPr>
          <p:cNvPr id="3" name="Segnaposto contenuto 2"/>
          <p:cNvSpPr>
            <a:spLocks noGrp="1"/>
          </p:cNvSpPr>
          <p:nvPr>
            <p:ph idx="1"/>
          </p:nvPr>
        </p:nvSpPr>
        <p:spPr/>
        <p:txBody>
          <a:bodyPr/>
          <a:lstStyle/>
          <a:p>
            <a:endParaRPr lang="it-IT" dirty="0" smtClean="0"/>
          </a:p>
          <a:p>
            <a:pPr marL="0" indent="0">
              <a:buNone/>
            </a:pPr>
            <a:r>
              <a:rPr lang="it-IT" dirty="0" smtClean="0"/>
              <a:t>In </a:t>
            </a:r>
            <a:r>
              <a:rPr lang="it-IT" dirty="0"/>
              <a:t>altri termini, tutto ciò che si possa interrogare in forma incrociata tramite gli strumenti tipici della </a:t>
            </a:r>
            <a:r>
              <a:rPr lang="it-IT" b="1" dirty="0"/>
              <a:t>Location Intelligence </a:t>
            </a:r>
            <a:r>
              <a:rPr lang="it-IT" dirty="0"/>
              <a:t>(ovvero la Business Intelligence associata alle funzionalità GIS).</a:t>
            </a:r>
          </a:p>
          <a:p>
            <a:endParaRPr lang="it-IT" dirty="0"/>
          </a:p>
        </p:txBody>
      </p:sp>
    </p:spTree>
    <p:extLst>
      <p:ext uri="{BB962C8B-B14F-4D97-AF65-F5344CB8AC3E}">
        <p14:creationId xmlns:p14="http://schemas.microsoft.com/office/powerpoint/2010/main" val="359002650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DSS</a:t>
            </a:r>
            <a:endParaRPr lang="it-IT" dirty="0"/>
          </a:p>
        </p:txBody>
      </p:sp>
      <p:sp>
        <p:nvSpPr>
          <p:cNvPr id="3" name="Segnaposto contenuto 2"/>
          <p:cNvSpPr>
            <a:spLocks noGrp="1"/>
          </p:cNvSpPr>
          <p:nvPr>
            <p:ph idx="1"/>
          </p:nvPr>
        </p:nvSpPr>
        <p:spPr/>
        <p:txBody>
          <a:bodyPr>
            <a:normAutofit fontScale="77500" lnSpcReduction="20000"/>
          </a:bodyPr>
          <a:lstStyle/>
          <a:p>
            <a:r>
              <a:rPr lang="it-IT" dirty="0" smtClean="0"/>
              <a:t>Un SSD, usando vari strumenti, permette di aumentare l'efficacia dell'analisi in quanto è in grado di </a:t>
            </a:r>
            <a:r>
              <a:rPr lang="it-IT" b="1" dirty="0" smtClean="0"/>
              <a:t>generare un set di opzioni alternative </a:t>
            </a:r>
            <a:r>
              <a:rPr lang="it-IT" dirty="0" smtClean="0"/>
              <a:t>che il decisore può valutare.</a:t>
            </a:r>
          </a:p>
          <a:p>
            <a:r>
              <a:rPr lang="it-IT" dirty="0" smtClean="0"/>
              <a:t>Le opzioni alternative, prefigurate in questo modo, possono essere prese direttamente in considerazione, oppure usate per perfezionare le analisi. In questo modo il decisore ha la possibilità di avere pieno controllo del processo decisionale ma anche di </a:t>
            </a:r>
            <a:r>
              <a:rPr lang="it-IT" b="1" dirty="0" smtClean="0"/>
              <a:t>strutturare in modo corretto il processo</a:t>
            </a:r>
            <a:r>
              <a:rPr lang="it-IT" dirty="0" smtClean="0"/>
              <a:t> stesso.</a:t>
            </a:r>
          </a:p>
          <a:p>
            <a:r>
              <a:rPr lang="it-IT" dirty="0"/>
              <a:t>In sintesi, i SSD sono progettati in modo specifico per favorire lo studio del problema e fornire assistenza interattiva ai decisori per risolvere </a:t>
            </a:r>
            <a:r>
              <a:rPr lang="it-IT" b="1" dirty="0"/>
              <a:t>problemi semi-strutturati</a:t>
            </a:r>
            <a:r>
              <a:rPr lang="it-IT" dirty="0"/>
              <a:t>.</a:t>
            </a:r>
          </a:p>
          <a:p>
            <a:endParaRPr lang="it-IT" dirty="0"/>
          </a:p>
        </p:txBody>
      </p:sp>
    </p:spTree>
    <p:extLst>
      <p:ext uri="{BB962C8B-B14F-4D97-AF65-F5344CB8AC3E}">
        <p14:creationId xmlns:p14="http://schemas.microsoft.com/office/powerpoint/2010/main" val="326630954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dirty="0" smtClean="0"/>
              <a:t>gli aspetti essenziali di un </a:t>
            </a:r>
            <a:r>
              <a:rPr lang="it-IT" dirty="0" smtClean="0"/>
              <a:t>DSS</a:t>
            </a:r>
            <a:endParaRPr lang="it-IT" dirty="0"/>
          </a:p>
        </p:txBody>
      </p:sp>
      <p:sp>
        <p:nvSpPr>
          <p:cNvPr id="3" name="Segnaposto contenuto 2"/>
          <p:cNvSpPr>
            <a:spLocks noGrp="1"/>
          </p:cNvSpPr>
          <p:nvPr>
            <p:ph idx="1"/>
          </p:nvPr>
        </p:nvSpPr>
        <p:spPr/>
        <p:txBody>
          <a:bodyPr/>
          <a:lstStyle/>
          <a:p>
            <a:r>
              <a:rPr lang="it-IT" dirty="0" smtClean="0"/>
              <a:t>1.	facilità d'uso alla portata di tutti gli </a:t>
            </a:r>
            <a:r>
              <a:rPr lang="it-IT" dirty="0" smtClean="0"/>
              <a:t>utenti</a:t>
            </a:r>
            <a:endParaRPr lang="it-IT" dirty="0" smtClean="0"/>
          </a:p>
          <a:p>
            <a:r>
              <a:rPr lang="it-IT" dirty="0" smtClean="0"/>
              <a:t>2.	ambiente </a:t>
            </a:r>
            <a:r>
              <a:rPr lang="it-IT" dirty="0" smtClean="0"/>
              <a:t>interattivo</a:t>
            </a:r>
            <a:endParaRPr lang="it-IT" dirty="0" smtClean="0"/>
          </a:p>
          <a:p>
            <a:r>
              <a:rPr lang="it-IT" dirty="0" smtClean="0"/>
              <a:t>3.	possibilità per il sistema di fornire supporto al processo </a:t>
            </a:r>
            <a:r>
              <a:rPr lang="it-IT" dirty="0" smtClean="0"/>
              <a:t>decisionale</a:t>
            </a:r>
            <a:endParaRPr lang="it-IT" dirty="0" smtClean="0"/>
          </a:p>
          <a:p>
            <a:r>
              <a:rPr lang="it-IT" dirty="0" smtClean="0"/>
              <a:t>4.	efficacia nell'utilizzo dei modelli e nell'analisi dei dati.</a:t>
            </a:r>
          </a:p>
          <a:p>
            <a:endParaRPr lang="it-IT" dirty="0"/>
          </a:p>
        </p:txBody>
      </p:sp>
    </p:spTree>
    <p:extLst>
      <p:ext uri="{BB962C8B-B14F-4D97-AF65-F5344CB8AC3E}">
        <p14:creationId xmlns:p14="http://schemas.microsoft.com/office/powerpoint/2010/main" val="313036167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Autofit/>
          </a:bodyPr>
          <a:lstStyle/>
          <a:p>
            <a:r>
              <a:rPr lang="it-IT" sz="3600" dirty="0" smtClean="0"/>
              <a:t>Secondo Armostrong &amp; </a:t>
            </a:r>
            <a:r>
              <a:rPr lang="it-IT" sz="3600" dirty="0" err="1" smtClean="0"/>
              <a:t>Densham</a:t>
            </a:r>
            <a:r>
              <a:rPr lang="it-IT" sz="3600" dirty="0" smtClean="0"/>
              <a:t> (1990) un </a:t>
            </a:r>
            <a:r>
              <a:rPr lang="it-IT" sz="3600" dirty="0" smtClean="0"/>
              <a:t>SDSS </a:t>
            </a:r>
            <a:r>
              <a:rPr lang="it-IT" sz="3600" dirty="0" smtClean="0"/>
              <a:t>consiste di 5 moduli integrati </a:t>
            </a:r>
            <a:endParaRPr lang="it-IT" sz="3600" dirty="0"/>
          </a:p>
        </p:txBody>
      </p:sp>
      <p:sp>
        <p:nvSpPr>
          <p:cNvPr id="3" name="Segnaposto contenuto 2"/>
          <p:cNvSpPr>
            <a:spLocks noGrp="1"/>
          </p:cNvSpPr>
          <p:nvPr>
            <p:ph idx="1"/>
          </p:nvPr>
        </p:nvSpPr>
        <p:spPr/>
        <p:txBody>
          <a:bodyPr>
            <a:normAutofit/>
          </a:bodyPr>
          <a:lstStyle/>
          <a:p>
            <a:pPr marL="0" indent="0">
              <a:buNone/>
            </a:pPr>
            <a:endParaRPr lang="it-IT" dirty="0" smtClean="0"/>
          </a:p>
          <a:p>
            <a:pPr marL="0" indent="0">
              <a:buNone/>
            </a:pPr>
            <a:r>
              <a:rPr lang="it-IT" dirty="0" smtClean="0"/>
              <a:t>1.  Data </a:t>
            </a:r>
            <a:r>
              <a:rPr lang="it-IT" dirty="0" smtClean="0"/>
              <a:t>Base Management System - DBMS</a:t>
            </a:r>
          </a:p>
          <a:p>
            <a:pPr marL="0" indent="0">
              <a:buNone/>
            </a:pPr>
            <a:r>
              <a:rPr lang="it-IT" dirty="0" smtClean="0"/>
              <a:t>2.  Applicativi </a:t>
            </a:r>
            <a:r>
              <a:rPr lang="it-IT" dirty="0" smtClean="0"/>
              <a:t>per analisi spaziali</a:t>
            </a:r>
          </a:p>
          <a:p>
            <a:pPr marL="514350" indent="-514350">
              <a:buAutoNum type="arabicPeriod" startAt="3"/>
            </a:pPr>
            <a:r>
              <a:rPr lang="it-IT" dirty="0" err="1" smtClean="0"/>
              <a:t>ModelBase</a:t>
            </a:r>
            <a:r>
              <a:rPr lang="it-IT" dirty="0" smtClean="0"/>
              <a:t> </a:t>
            </a:r>
            <a:r>
              <a:rPr lang="it-IT" dirty="0" smtClean="0"/>
              <a:t>Management System </a:t>
            </a:r>
            <a:endParaRPr lang="it-IT" dirty="0" smtClean="0"/>
          </a:p>
          <a:p>
            <a:pPr marL="514350" indent="-514350">
              <a:buAutoNum type="arabicPeriod" startAt="3"/>
            </a:pPr>
            <a:r>
              <a:rPr lang="it-IT" dirty="0" smtClean="0"/>
              <a:t>Generatore </a:t>
            </a:r>
            <a:r>
              <a:rPr lang="it-IT" dirty="0" smtClean="0"/>
              <a:t>di report</a:t>
            </a:r>
          </a:p>
          <a:p>
            <a:pPr marL="514350" indent="-514350">
              <a:buAutoNum type="arabicPeriod" startAt="5"/>
            </a:pPr>
            <a:r>
              <a:rPr lang="it-IT" dirty="0" smtClean="0"/>
              <a:t>Interfaccia </a:t>
            </a:r>
            <a:r>
              <a:rPr lang="it-IT" dirty="0" smtClean="0"/>
              <a:t>grafica – </a:t>
            </a:r>
            <a:r>
              <a:rPr lang="it-IT" dirty="0" smtClean="0"/>
              <a:t>GUI </a:t>
            </a:r>
            <a:endParaRPr lang="it-IT" dirty="0"/>
          </a:p>
        </p:txBody>
      </p:sp>
    </p:spTree>
    <p:extLst>
      <p:ext uri="{BB962C8B-B14F-4D97-AF65-F5344CB8AC3E}">
        <p14:creationId xmlns:p14="http://schemas.microsoft.com/office/powerpoint/2010/main" val="61127610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ttangolo 1"/>
          <p:cNvSpPr/>
          <p:nvPr/>
        </p:nvSpPr>
        <p:spPr>
          <a:xfrm>
            <a:off x="1043608" y="2690336"/>
            <a:ext cx="7488832" cy="2246769"/>
          </a:xfrm>
          <a:prstGeom prst="rect">
            <a:avLst/>
          </a:prstGeom>
        </p:spPr>
        <p:txBody>
          <a:bodyPr wrap="square">
            <a:spAutoFit/>
          </a:bodyPr>
          <a:lstStyle/>
          <a:p>
            <a:r>
              <a:rPr lang="it-IT" sz="2800" dirty="0"/>
              <a:t>I 5 moduli sono caratteristiche standard di un software GIS, dunque per implementare un SSD manca solo l’interfaccia dedicata (vedi </a:t>
            </a:r>
            <a:r>
              <a:rPr lang="it-IT" sz="2800" dirty="0" err="1"/>
              <a:t>iTER</a:t>
            </a:r>
            <a:r>
              <a:rPr lang="it-IT" sz="2800" dirty="0"/>
              <a:t> </a:t>
            </a:r>
            <a:r>
              <a:rPr lang="it-IT" sz="2800" dirty="0" err="1"/>
              <a:t>StatPortal</a:t>
            </a:r>
            <a:r>
              <a:rPr lang="it-IT" sz="2800" dirty="0"/>
              <a:t>) e la componente delle competenze specifiche del “decisore”</a:t>
            </a:r>
          </a:p>
        </p:txBody>
      </p:sp>
    </p:spTree>
    <p:extLst>
      <p:ext uri="{BB962C8B-B14F-4D97-AF65-F5344CB8AC3E}">
        <p14:creationId xmlns:p14="http://schemas.microsoft.com/office/powerpoint/2010/main" val="388046002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Sistema software</a:t>
            </a:r>
            <a:endParaRPr lang="it-IT" dirty="0"/>
          </a:p>
        </p:txBody>
      </p:sp>
      <p:sp>
        <p:nvSpPr>
          <p:cNvPr id="3" name="Segnaposto contenuto 2"/>
          <p:cNvSpPr>
            <a:spLocks noGrp="1"/>
          </p:cNvSpPr>
          <p:nvPr>
            <p:ph idx="1"/>
          </p:nvPr>
        </p:nvSpPr>
        <p:spPr/>
        <p:txBody>
          <a:bodyPr>
            <a:normAutofit fontScale="85000" lnSpcReduction="20000"/>
          </a:bodyPr>
          <a:lstStyle/>
          <a:p>
            <a:pPr marL="0" indent="0">
              <a:buNone/>
            </a:pPr>
            <a:r>
              <a:rPr lang="it-IT" dirty="0" smtClean="0"/>
              <a:t>si </a:t>
            </a:r>
            <a:r>
              <a:rPr lang="it-IT" dirty="0" smtClean="0"/>
              <a:t>divide in tre componenti:</a:t>
            </a:r>
          </a:p>
          <a:p>
            <a:pPr marL="0" indent="0">
              <a:buNone/>
            </a:pPr>
            <a:r>
              <a:rPr lang="it-IT" dirty="0" smtClean="0"/>
              <a:t>•	DBMS (Database Management </a:t>
            </a:r>
            <a:r>
              <a:rPr lang="it-IT" dirty="0" smtClean="0"/>
              <a:t>System) permette </a:t>
            </a:r>
            <a:r>
              <a:rPr lang="it-IT" dirty="0" smtClean="0"/>
              <a:t>di definire schematicamente l'organizzazione dei </a:t>
            </a:r>
            <a:r>
              <a:rPr lang="it-IT" dirty="0" smtClean="0"/>
              <a:t>dati, </a:t>
            </a:r>
            <a:r>
              <a:rPr lang="it-IT" dirty="0" smtClean="0"/>
              <a:t>memorizzarli, modificarli, </a:t>
            </a:r>
            <a:r>
              <a:rPr lang="it-IT" dirty="0" smtClean="0"/>
              <a:t>gestirli, ed estrarli.</a:t>
            </a:r>
            <a:endParaRPr lang="it-IT" dirty="0" smtClean="0"/>
          </a:p>
          <a:p>
            <a:pPr marL="0" indent="0">
              <a:buNone/>
            </a:pPr>
            <a:r>
              <a:rPr lang="it-IT" dirty="0" smtClean="0"/>
              <a:t>•	MBMS (Model </a:t>
            </a:r>
            <a:r>
              <a:rPr lang="it-IT" dirty="0" err="1" smtClean="0"/>
              <a:t>Based</a:t>
            </a:r>
            <a:r>
              <a:rPr lang="it-IT" dirty="0" smtClean="0"/>
              <a:t> Management System), facilita la memorizzazione, la modifica e l'uso dei modelli. Il ruolo di un MBMS è simile a quello di un DBMS differenziato solo nella gestione delle procedure, ma non dei dati.</a:t>
            </a:r>
          </a:p>
          <a:p>
            <a:pPr marL="0" indent="0">
              <a:buNone/>
            </a:pPr>
            <a:r>
              <a:rPr lang="it-IT" dirty="0" smtClean="0"/>
              <a:t>•	DGMS (</a:t>
            </a:r>
            <a:r>
              <a:rPr lang="it-IT" dirty="0" err="1" smtClean="0"/>
              <a:t>Dialogue</a:t>
            </a:r>
            <a:r>
              <a:rPr lang="it-IT" dirty="0" smtClean="0"/>
              <a:t> Generation and Management System</a:t>
            </a:r>
            <a:r>
              <a:rPr lang="it-IT" dirty="0" smtClean="0"/>
              <a:t>) disegna </a:t>
            </a:r>
            <a:r>
              <a:rPr lang="it-IT" dirty="0" smtClean="0"/>
              <a:t>l'interfaccia utente, </a:t>
            </a:r>
            <a:r>
              <a:rPr lang="it-IT" dirty="0" smtClean="0"/>
              <a:t>ha </a:t>
            </a:r>
            <a:r>
              <a:rPr lang="it-IT" dirty="0" smtClean="0"/>
              <a:t>il compito di rendere più accessibile l'operazione che l'utente esegue sul DSS. </a:t>
            </a:r>
            <a:r>
              <a:rPr lang="it-IT" dirty="0" smtClean="0"/>
              <a:t>E’ l</a:t>
            </a:r>
            <a:r>
              <a:rPr lang="it-IT" dirty="0" smtClean="0"/>
              <a:t>a </a:t>
            </a:r>
            <a:r>
              <a:rPr lang="it-IT" dirty="0" smtClean="0"/>
              <a:t>capacità di comunicazione del sistema.</a:t>
            </a:r>
          </a:p>
          <a:p>
            <a:endParaRPr lang="it-IT" dirty="0"/>
          </a:p>
        </p:txBody>
      </p:sp>
    </p:spTree>
    <p:extLst>
      <p:ext uri="{BB962C8B-B14F-4D97-AF65-F5344CB8AC3E}">
        <p14:creationId xmlns:p14="http://schemas.microsoft.com/office/powerpoint/2010/main" val="120414422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DATABASE Base </a:t>
            </a:r>
            <a:r>
              <a:rPr lang="it-IT" dirty="0"/>
              <a:t>dati</a:t>
            </a:r>
          </a:p>
        </p:txBody>
      </p:sp>
      <p:sp>
        <p:nvSpPr>
          <p:cNvPr id="3" name="Segnaposto contenuto 2"/>
          <p:cNvSpPr>
            <a:spLocks noGrp="1"/>
          </p:cNvSpPr>
          <p:nvPr>
            <p:ph idx="1"/>
          </p:nvPr>
        </p:nvSpPr>
        <p:spPr/>
        <p:txBody>
          <a:bodyPr/>
          <a:lstStyle/>
          <a:p>
            <a:r>
              <a:rPr lang="it-IT" dirty="0"/>
              <a:t>La </a:t>
            </a:r>
            <a:r>
              <a:rPr lang="it-IT" u="sng" dirty="0">
                <a:hlinkClick r:id="rId2" tooltip="Base dati"/>
              </a:rPr>
              <a:t>base dati</a:t>
            </a:r>
            <a:r>
              <a:rPr lang="it-IT" dirty="0"/>
              <a:t> raccoglie informazioni e dati che interessano l'utente. Questi dati sono indipendenti rispetto ai dati gestionali e sono spesso integrati con informazioni esterne. </a:t>
            </a:r>
            <a:endParaRPr lang="it-IT" dirty="0" smtClean="0"/>
          </a:p>
          <a:p>
            <a:r>
              <a:rPr lang="it-IT" dirty="0" smtClean="0"/>
              <a:t>Da </a:t>
            </a:r>
            <a:r>
              <a:rPr lang="it-IT" dirty="0"/>
              <a:t>quanto detto si deduce che la struttura del DSS dipende sia dal problema che si deve affrontare sia dall'utente che lo utilizza.</a:t>
            </a:r>
          </a:p>
        </p:txBody>
      </p:sp>
    </p:spTree>
    <p:extLst>
      <p:ext uri="{BB962C8B-B14F-4D97-AF65-F5344CB8AC3E}">
        <p14:creationId xmlns:p14="http://schemas.microsoft.com/office/powerpoint/2010/main" val="336959628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MODEL BASE </a:t>
            </a:r>
            <a:r>
              <a:rPr lang="it-IT" dirty="0" err="1" smtClean="0"/>
              <a:t>Base</a:t>
            </a:r>
            <a:r>
              <a:rPr lang="it-IT" dirty="0" smtClean="0"/>
              <a:t> dei </a:t>
            </a:r>
            <a:r>
              <a:rPr lang="it-IT" dirty="0" smtClean="0"/>
              <a:t>modelli </a:t>
            </a:r>
            <a:endParaRPr lang="it-IT" dirty="0"/>
          </a:p>
        </p:txBody>
      </p:sp>
      <p:sp>
        <p:nvSpPr>
          <p:cNvPr id="3" name="Segnaposto contenuto 2"/>
          <p:cNvSpPr>
            <a:spLocks noGrp="1"/>
          </p:cNvSpPr>
          <p:nvPr>
            <p:ph idx="1"/>
          </p:nvPr>
        </p:nvSpPr>
        <p:spPr/>
        <p:txBody>
          <a:bodyPr>
            <a:normAutofit/>
          </a:bodyPr>
          <a:lstStyle/>
          <a:p>
            <a:pPr marL="0" indent="0">
              <a:buNone/>
            </a:pPr>
            <a:r>
              <a:rPr lang="it-IT" dirty="0" smtClean="0"/>
              <a:t>analizza </a:t>
            </a:r>
            <a:r>
              <a:rPr lang="it-IT" dirty="0" smtClean="0"/>
              <a:t>dati in riferimento ad un determinato </a:t>
            </a:r>
            <a:r>
              <a:rPr lang="it-IT" dirty="0" smtClean="0"/>
              <a:t>problema: una </a:t>
            </a:r>
            <a:r>
              <a:rPr lang="it-IT" dirty="0" smtClean="0"/>
              <a:t>base di modelli contiene le procedure necessarie a risolvere i problemi dell'utente, la sua funzione </a:t>
            </a:r>
            <a:r>
              <a:rPr lang="it-IT" dirty="0" smtClean="0"/>
              <a:t>è </a:t>
            </a:r>
            <a:r>
              <a:rPr lang="it-IT" dirty="0" smtClean="0"/>
              <a:t>quella di organizzare la gestione di tutti i modelli per consolidare il processo di elaborazione dei dati, al fine razionalizzare il processo decisionale interno.</a:t>
            </a:r>
            <a:endParaRPr lang="it-IT" dirty="0"/>
          </a:p>
        </p:txBody>
      </p:sp>
    </p:spTree>
    <p:extLst>
      <p:ext uri="{BB962C8B-B14F-4D97-AF65-F5344CB8AC3E}">
        <p14:creationId xmlns:p14="http://schemas.microsoft.com/office/powerpoint/2010/main" val="253102555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Autofit/>
          </a:bodyPr>
          <a:lstStyle/>
          <a:p>
            <a:r>
              <a:rPr lang="it-IT" sz="3600" dirty="0" smtClean="0"/>
              <a:t>strumenti di management, analisi e reporting on </a:t>
            </a:r>
            <a:r>
              <a:rPr lang="it-IT" sz="3600" dirty="0" err="1" smtClean="0"/>
              <a:t>demand</a:t>
            </a:r>
            <a:endParaRPr lang="it-IT" sz="3600" dirty="0"/>
          </a:p>
        </p:txBody>
      </p:sp>
      <p:sp>
        <p:nvSpPr>
          <p:cNvPr id="3" name="Segnaposto contenuto 2"/>
          <p:cNvSpPr>
            <a:spLocks noGrp="1"/>
          </p:cNvSpPr>
          <p:nvPr>
            <p:ph idx="1"/>
          </p:nvPr>
        </p:nvSpPr>
        <p:spPr/>
        <p:txBody>
          <a:bodyPr>
            <a:normAutofit fontScale="70000" lnSpcReduction="20000"/>
          </a:bodyPr>
          <a:lstStyle/>
          <a:p>
            <a:pPr marL="0" indent="0">
              <a:buNone/>
            </a:pPr>
            <a:r>
              <a:rPr lang="it-IT" dirty="0" smtClean="0"/>
              <a:t>1. Analisi </a:t>
            </a:r>
            <a:r>
              <a:rPr lang="it-IT" dirty="0" smtClean="0"/>
              <a:t>territoriale e statistica in grado di </a:t>
            </a:r>
            <a:r>
              <a:rPr lang="it-IT" dirty="0" smtClean="0"/>
              <a:t>creare automaticamente </a:t>
            </a:r>
            <a:r>
              <a:rPr lang="it-IT" dirty="0" smtClean="0"/>
              <a:t>conoscenza operando su fonti dati strutturate e non </a:t>
            </a:r>
            <a:r>
              <a:rPr lang="it-IT" dirty="0" smtClean="0"/>
              <a:t>strutturate</a:t>
            </a:r>
            <a:endParaRPr lang="it-IT" dirty="0"/>
          </a:p>
          <a:p>
            <a:pPr marL="0" indent="0">
              <a:buNone/>
            </a:pPr>
            <a:r>
              <a:rPr lang="it-IT" dirty="0" smtClean="0"/>
              <a:t> 2</a:t>
            </a:r>
            <a:r>
              <a:rPr lang="it-IT" dirty="0" smtClean="0"/>
              <a:t>. Accedere a risorse </a:t>
            </a:r>
            <a:r>
              <a:rPr lang="it-IT" dirty="0" smtClean="0"/>
              <a:t>distribuite</a:t>
            </a:r>
            <a:endParaRPr lang="it-IT" dirty="0" smtClean="0"/>
          </a:p>
          <a:p>
            <a:pPr marL="0" indent="0">
              <a:buNone/>
            </a:pPr>
            <a:r>
              <a:rPr lang="it-IT" dirty="0" smtClean="0"/>
              <a:t>3. Disporre di uno specifico ambiente di community studiato esplicitamente per il target </a:t>
            </a:r>
            <a:r>
              <a:rPr lang="it-IT" dirty="0" smtClean="0"/>
              <a:t>di utenza </a:t>
            </a:r>
            <a:r>
              <a:rPr lang="it-IT" dirty="0" smtClean="0"/>
              <a:t>del </a:t>
            </a:r>
            <a:r>
              <a:rPr lang="it-IT" dirty="0" smtClean="0"/>
              <a:t>sistema</a:t>
            </a:r>
            <a:endParaRPr lang="it-IT" dirty="0" smtClean="0"/>
          </a:p>
          <a:p>
            <a:pPr marL="0" indent="0">
              <a:buNone/>
            </a:pPr>
            <a:r>
              <a:rPr lang="it-IT" dirty="0" smtClean="0"/>
              <a:t>4. Disporre di ambienti di accesso alle elaborazioni statistiche specifici per i profili </a:t>
            </a:r>
            <a:r>
              <a:rPr lang="it-IT" dirty="0" smtClean="0"/>
              <a:t>utente</a:t>
            </a:r>
            <a:endParaRPr lang="it-IT" dirty="0" smtClean="0"/>
          </a:p>
          <a:p>
            <a:pPr marL="0" indent="0">
              <a:buNone/>
            </a:pPr>
            <a:r>
              <a:rPr lang="it-IT" dirty="0" smtClean="0"/>
              <a:t>5. La presentazione visiva di misure di </a:t>
            </a:r>
            <a:r>
              <a:rPr lang="it-IT" dirty="0" smtClean="0"/>
              <a:t>performance</a:t>
            </a:r>
            <a:endParaRPr lang="it-IT" dirty="0" smtClean="0"/>
          </a:p>
          <a:p>
            <a:pPr marL="0" indent="0">
              <a:buNone/>
            </a:pPr>
            <a:r>
              <a:rPr lang="it-IT" dirty="0" smtClean="0"/>
              <a:t>6. Possibilità, a fronte di analisi anche complesse, di identificare e correggere le </a:t>
            </a:r>
            <a:r>
              <a:rPr lang="it-IT" dirty="0" smtClean="0"/>
              <a:t>tendenze negative</a:t>
            </a:r>
            <a:endParaRPr lang="it-IT" dirty="0" smtClean="0"/>
          </a:p>
          <a:p>
            <a:pPr marL="0" indent="0">
              <a:buNone/>
            </a:pPr>
            <a:r>
              <a:rPr lang="it-IT" dirty="0" smtClean="0"/>
              <a:t>7. Misurare l'efficienza nei processi </a:t>
            </a:r>
            <a:r>
              <a:rPr lang="it-IT" dirty="0" smtClean="0"/>
              <a:t>analizzati</a:t>
            </a:r>
            <a:endParaRPr lang="it-IT" dirty="0" smtClean="0"/>
          </a:p>
          <a:p>
            <a:pPr marL="0" indent="0">
              <a:buNone/>
            </a:pPr>
            <a:r>
              <a:rPr lang="it-IT" dirty="0" smtClean="0"/>
              <a:t>8. </a:t>
            </a:r>
            <a:r>
              <a:rPr lang="it-IT" dirty="0" smtClean="0"/>
              <a:t>Generare </a:t>
            </a:r>
            <a:r>
              <a:rPr lang="it-IT" dirty="0" smtClean="0"/>
              <a:t>report dettagliati che mostrano le nuove </a:t>
            </a:r>
            <a:r>
              <a:rPr lang="it-IT" dirty="0" smtClean="0"/>
              <a:t>tendenze</a:t>
            </a:r>
            <a:endParaRPr lang="it-IT" dirty="0" smtClean="0"/>
          </a:p>
          <a:p>
            <a:pPr marL="0" indent="0">
              <a:buNone/>
            </a:pPr>
            <a:r>
              <a:rPr lang="it-IT" dirty="0" smtClean="0"/>
              <a:t>9. Allineare le strategie e gli obiettivi </a:t>
            </a:r>
            <a:r>
              <a:rPr lang="it-IT" dirty="0" smtClean="0"/>
              <a:t>dell'organizzazione</a:t>
            </a:r>
            <a:endParaRPr lang="it-IT" dirty="0" smtClean="0"/>
          </a:p>
          <a:p>
            <a:pPr marL="0" indent="0">
              <a:buNone/>
            </a:pPr>
            <a:r>
              <a:rPr lang="it-IT" dirty="0" smtClean="0"/>
              <a:t>10. Razionalizzazione di tempi e </a:t>
            </a:r>
            <a:r>
              <a:rPr lang="it-IT" dirty="0" smtClean="0"/>
              <a:t>risorse</a:t>
            </a:r>
            <a:endParaRPr lang="it-IT" dirty="0"/>
          </a:p>
        </p:txBody>
      </p:sp>
    </p:spTree>
    <p:extLst>
      <p:ext uri="{BB962C8B-B14F-4D97-AF65-F5344CB8AC3E}">
        <p14:creationId xmlns:p14="http://schemas.microsoft.com/office/powerpoint/2010/main" val="36402385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467544" y="260648"/>
            <a:ext cx="8229600" cy="1143000"/>
          </a:xfrm>
        </p:spPr>
        <p:txBody>
          <a:bodyPr>
            <a:normAutofit/>
          </a:bodyPr>
          <a:lstStyle/>
          <a:p>
            <a:r>
              <a:rPr lang="it-IT" b="1" dirty="0" smtClean="0"/>
              <a:t>elementi </a:t>
            </a:r>
            <a:r>
              <a:rPr lang="it-IT" b="1" dirty="0"/>
              <a:t>“logici” </a:t>
            </a:r>
            <a:r>
              <a:rPr lang="it-IT" b="1" dirty="0" smtClean="0"/>
              <a:t>funzionali</a:t>
            </a:r>
            <a:endParaRPr lang="it-IT" dirty="0"/>
          </a:p>
        </p:txBody>
      </p:sp>
      <p:sp>
        <p:nvSpPr>
          <p:cNvPr id="3" name="Segnaposto contenuto 2"/>
          <p:cNvSpPr>
            <a:spLocks noGrp="1"/>
          </p:cNvSpPr>
          <p:nvPr>
            <p:ph idx="1"/>
          </p:nvPr>
        </p:nvSpPr>
        <p:spPr/>
        <p:txBody>
          <a:bodyPr>
            <a:normAutofit/>
          </a:bodyPr>
          <a:lstStyle/>
          <a:p>
            <a:r>
              <a:rPr lang="en-GB" dirty="0"/>
              <a:t>1. ETL (Extraction, Transformation, Loading);</a:t>
            </a:r>
            <a:endParaRPr lang="it-IT" dirty="0"/>
          </a:p>
          <a:p>
            <a:r>
              <a:rPr lang="en-GB" dirty="0"/>
              <a:t>2. Staging area;</a:t>
            </a:r>
            <a:endParaRPr lang="it-IT" dirty="0"/>
          </a:p>
          <a:p>
            <a:r>
              <a:rPr lang="it-IT" dirty="0"/>
              <a:t>3. Geo </a:t>
            </a:r>
            <a:r>
              <a:rPr lang="it-IT" dirty="0" err="1"/>
              <a:t>Datawarehouse</a:t>
            </a:r>
            <a:r>
              <a:rPr lang="it-IT" dirty="0"/>
              <a:t> </a:t>
            </a:r>
            <a:endParaRPr lang="it-IT" dirty="0" smtClean="0"/>
          </a:p>
          <a:p>
            <a:r>
              <a:rPr lang="it-IT" dirty="0" smtClean="0"/>
              <a:t>4</a:t>
            </a:r>
            <a:r>
              <a:rPr lang="it-IT" dirty="0"/>
              <a:t>. Geo OLAP;</a:t>
            </a:r>
          </a:p>
          <a:p>
            <a:r>
              <a:rPr lang="it-IT" dirty="0"/>
              <a:t>5. Analisi statistica;</a:t>
            </a:r>
          </a:p>
          <a:p>
            <a:r>
              <a:rPr lang="it-IT" dirty="0"/>
              <a:t>6. Query e reporting;</a:t>
            </a:r>
          </a:p>
          <a:p>
            <a:r>
              <a:rPr lang="it-IT" dirty="0"/>
              <a:t>7. Navigazione delle informazioni.</a:t>
            </a:r>
          </a:p>
          <a:p>
            <a:endParaRPr lang="it-IT" dirty="0"/>
          </a:p>
        </p:txBody>
      </p:sp>
    </p:spTree>
    <p:extLst>
      <p:ext uri="{BB962C8B-B14F-4D97-AF65-F5344CB8AC3E}">
        <p14:creationId xmlns:p14="http://schemas.microsoft.com/office/powerpoint/2010/main" val="247487370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dirty="0" err="1" smtClean="0"/>
              <a:t>I.Ter</a:t>
            </a:r>
            <a:r>
              <a:rPr lang="it-IT" dirty="0" smtClean="0"/>
              <a:t> </a:t>
            </a:r>
            <a:r>
              <a:rPr lang="it-IT" dirty="0" smtClean="0"/>
              <a:t>SSD</a:t>
            </a:r>
            <a:endParaRPr lang="it-IT" dirty="0"/>
          </a:p>
        </p:txBody>
      </p:sp>
      <p:sp>
        <p:nvSpPr>
          <p:cNvPr id="3" name="Segnaposto contenuto 2"/>
          <p:cNvSpPr>
            <a:spLocks noGrp="1"/>
          </p:cNvSpPr>
          <p:nvPr>
            <p:ph idx="1"/>
          </p:nvPr>
        </p:nvSpPr>
        <p:spPr>
          <a:xfrm>
            <a:off x="395536" y="1556792"/>
            <a:ext cx="8229600" cy="4525963"/>
          </a:xfrm>
        </p:spPr>
        <p:txBody>
          <a:bodyPr>
            <a:noAutofit/>
          </a:bodyPr>
          <a:lstStyle/>
          <a:p>
            <a:pPr marL="0" indent="0">
              <a:buNone/>
            </a:pPr>
            <a:r>
              <a:rPr lang="it-IT" sz="2000" dirty="0" smtClean="0"/>
              <a:t>1. Acquisizione di dati </a:t>
            </a:r>
            <a:r>
              <a:rPr lang="it-IT" sz="2000" dirty="0" smtClean="0"/>
              <a:t>eterogenei: dati </a:t>
            </a:r>
            <a:r>
              <a:rPr lang="it-IT" sz="2000" dirty="0" smtClean="0"/>
              <a:t>già in possesso dell'Amministrazione</a:t>
            </a:r>
            <a:r>
              <a:rPr lang="it-IT" sz="2000" dirty="0" smtClean="0"/>
              <a:t>, ed integrazione </a:t>
            </a:r>
            <a:r>
              <a:rPr lang="it-IT" sz="2000" dirty="0" smtClean="0"/>
              <a:t>con dati provenienti da banche dati esterne con </a:t>
            </a:r>
            <a:r>
              <a:rPr lang="it-IT" sz="2000" dirty="0" smtClean="0"/>
              <a:t>produzione </a:t>
            </a:r>
            <a:r>
              <a:rPr lang="it-IT" sz="2000" dirty="0" smtClean="0"/>
              <a:t>di dati grezzi di base per le successive </a:t>
            </a:r>
            <a:r>
              <a:rPr lang="it-IT" sz="2000" dirty="0" smtClean="0"/>
              <a:t>elaborazioni</a:t>
            </a:r>
          </a:p>
          <a:p>
            <a:pPr marL="0" indent="0">
              <a:buNone/>
            </a:pPr>
            <a:r>
              <a:rPr lang="it-IT" sz="2000" dirty="0" smtClean="0"/>
              <a:t>2</a:t>
            </a:r>
            <a:r>
              <a:rPr lang="it-IT" sz="2000" dirty="0" smtClean="0"/>
              <a:t>. Consentire in maniera visuale, ad utenti autorizzati, di eseguire l'upload o il download </a:t>
            </a:r>
            <a:r>
              <a:rPr lang="it-IT" sz="2000" dirty="0" smtClean="0"/>
              <a:t>dei dati </a:t>
            </a:r>
            <a:r>
              <a:rPr lang="it-IT" sz="2000" dirty="0" smtClean="0"/>
              <a:t>grezzi e la loro memorizzazione in archivio (o </a:t>
            </a:r>
            <a:r>
              <a:rPr lang="it-IT" sz="2000" dirty="0" err="1" smtClean="0"/>
              <a:t>staging</a:t>
            </a:r>
            <a:r>
              <a:rPr lang="it-IT" sz="2000" dirty="0" smtClean="0"/>
              <a:t> area</a:t>
            </a:r>
            <a:r>
              <a:rPr lang="it-IT" sz="2000" dirty="0" smtClean="0"/>
              <a:t>)</a:t>
            </a:r>
            <a:endParaRPr lang="it-IT" sz="2000" dirty="0" smtClean="0"/>
          </a:p>
          <a:p>
            <a:pPr marL="0" indent="0">
              <a:buNone/>
            </a:pPr>
            <a:r>
              <a:rPr lang="it-IT" sz="2000" dirty="0" smtClean="0"/>
              <a:t>3. Consentire di ottenere dati tramite processi di data </a:t>
            </a:r>
            <a:r>
              <a:rPr lang="it-IT" sz="2000" dirty="0" err="1" smtClean="0"/>
              <a:t>cleaning</a:t>
            </a:r>
            <a:r>
              <a:rPr lang="it-IT" sz="2000" dirty="0" smtClean="0"/>
              <a:t> ed ETL (</a:t>
            </a:r>
            <a:r>
              <a:rPr lang="it-IT" sz="2000" dirty="0" smtClean="0"/>
              <a:t>estrazione, trasformazione </a:t>
            </a:r>
            <a:r>
              <a:rPr lang="it-IT" sz="2000" dirty="0" smtClean="0"/>
              <a:t>e caricamento). In particolare il data </a:t>
            </a:r>
            <a:r>
              <a:rPr lang="it-IT" sz="2000" dirty="0" err="1" smtClean="0"/>
              <a:t>cleaning</a:t>
            </a:r>
            <a:r>
              <a:rPr lang="it-IT" sz="2000" dirty="0" smtClean="0"/>
              <a:t> </a:t>
            </a:r>
            <a:r>
              <a:rPr lang="it-IT" sz="2000" dirty="0" smtClean="0"/>
              <a:t>permette, </a:t>
            </a:r>
            <a:r>
              <a:rPr lang="it-IT" sz="2000" dirty="0" smtClean="0"/>
              <a:t>in base ad </a:t>
            </a:r>
            <a:r>
              <a:rPr lang="it-IT" sz="2000" dirty="0" smtClean="0"/>
              <a:t>un insieme </a:t>
            </a:r>
            <a:r>
              <a:rPr lang="it-IT" sz="2000" dirty="0" smtClean="0"/>
              <a:t>di regole precostituite e/o configurabili ex-novo, l'epurazione dall'archivio di </a:t>
            </a:r>
            <a:r>
              <a:rPr lang="it-IT" sz="2000" dirty="0" smtClean="0"/>
              <a:t>dati non </a:t>
            </a:r>
            <a:r>
              <a:rPr lang="it-IT" sz="2000" dirty="0" smtClean="0"/>
              <a:t>consistenti ovvero la correzione degli </a:t>
            </a:r>
            <a:r>
              <a:rPr lang="it-IT" sz="2000" dirty="0" smtClean="0"/>
              <a:t>stessi</a:t>
            </a:r>
            <a:endParaRPr lang="it-IT" sz="2000" dirty="0" smtClean="0"/>
          </a:p>
          <a:p>
            <a:pPr marL="0" indent="0">
              <a:buNone/>
            </a:pPr>
            <a:r>
              <a:rPr lang="it-IT" sz="2000" dirty="0" smtClean="0"/>
              <a:t>4. Creazione di un </a:t>
            </a:r>
            <a:r>
              <a:rPr lang="it-IT" sz="2000" dirty="0" err="1" smtClean="0"/>
              <a:t>Datawarehouse</a:t>
            </a:r>
            <a:r>
              <a:rPr lang="it-IT" sz="2000" dirty="0" smtClean="0"/>
              <a:t> e dei relativi Data </a:t>
            </a:r>
            <a:r>
              <a:rPr lang="it-IT" sz="2000" dirty="0" err="1" smtClean="0"/>
              <a:t>Mart</a:t>
            </a:r>
            <a:r>
              <a:rPr lang="it-IT" sz="2000" dirty="0" smtClean="0"/>
              <a:t> contenenti dati </a:t>
            </a:r>
            <a:r>
              <a:rPr lang="it-IT" sz="2000" dirty="0" err="1" smtClean="0"/>
              <a:t>georeferenziati</a:t>
            </a:r>
            <a:endParaRPr lang="it-IT" sz="2000" dirty="0" smtClean="0"/>
          </a:p>
          <a:p>
            <a:pPr marL="0" indent="0">
              <a:buNone/>
            </a:pPr>
            <a:r>
              <a:rPr lang="it-IT" sz="2000" dirty="0" smtClean="0"/>
              <a:t>5</a:t>
            </a:r>
            <a:r>
              <a:rPr lang="it-IT" sz="2000" dirty="0" smtClean="0"/>
              <a:t>. Realizzare un </a:t>
            </a:r>
            <a:r>
              <a:rPr lang="it-IT" sz="2000" dirty="0" smtClean="0"/>
              <a:t>sistema di </a:t>
            </a:r>
            <a:r>
              <a:rPr lang="it-IT" sz="2000" dirty="0" smtClean="0"/>
              <a:t>sostegno alle </a:t>
            </a:r>
            <a:r>
              <a:rPr lang="it-IT" sz="2000" dirty="0"/>
              <a:t>decisioni, corredato da funzioni di analisi statistiche, </a:t>
            </a:r>
            <a:r>
              <a:rPr lang="it-IT" sz="2000" dirty="0" smtClean="0"/>
              <a:t>con </a:t>
            </a:r>
            <a:r>
              <a:rPr lang="it-IT" sz="2000" dirty="0" smtClean="0"/>
              <a:t>l’opzione di indicizzazione anche per criterio geografico o </a:t>
            </a:r>
            <a:r>
              <a:rPr lang="it-IT" sz="2000" dirty="0" smtClean="0"/>
              <a:t>tematico</a:t>
            </a:r>
            <a:endParaRPr lang="it-IT" sz="2000" dirty="0" smtClean="0"/>
          </a:p>
        </p:txBody>
      </p:sp>
    </p:spTree>
    <p:extLst>
      <p:ext uri="{BB962C8B-B14F-4D97-AF65-F5344CB8AC3E}">
        <p14:creationId xmlns:p14="http://schemas.microsoft.com/office/powerpoint/2010/main" val="216452061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err="1"/>
              <a:t>I.Ter</a:t>
            </a:r>
            <a:r>
              <a:rPr lang="it-IT" dirty="0"/>
              <a:t> SSD</a:t>
            </a:r>
          </a:p>
        </p:txBody>
      </p:sp>
      <p:sp>
        <p:nvSpPr>
          <p:cNvPr id="3" name="Segnaposto contenuto 2"/>
          <p:cNvSpPr>
            <a:spLocks noGrp="1"/>
          </p:cNvSpPr>
          <p:nvPr>
            <p:ph idx="1"/>
          </p:nvPr>
        </p:nvSpPr>
        <p:spPr/>
        <p:txBody>
          <a:bodyPr>
            <a:normAutofit fontScale="55000" lnSpcReduction="20000"/>
          </a:bodyPr>
          <a:lstStyle/>
          <a:p>
            <a:pPr marL="0" indent="0">
              <a:buNone/>
            </a:pPr>
            <a:r>
              <a:rPr lang="it-IT" sz="4200" dirty="0"/>
              <a:t>6. Gestione del profilo di </a:t>
            </a:r>
            <a:r>
              <a:rPr lang="it-IT" sz="4200" dirty="0" smtClean="0"/>
              <a:t>utenza che </a:t>
            </a:r>
            <a:r>
              <a:rPr lang="it-IT" sz="4200" dirty="0"/>
              <a:t>preveda espressamente </a:t>
            </a:r>
            <a:r>
              <a:rPr lang="it-IT" sz="4200" dirty="0" smtClean="0"/>
              <a:t>l’accesso ai contenuti Data </a:t>
            </a:r>
            <a:r>
              <a:rPr lang="it-IT" sz="4200" dirty="0"/>
              <a:t>in base al ruolo dell'utente, a qualsiasi livello di completezza </a:t>
            </a:r>
            <a:r>
              <a:rPr lang="it-IT" sz="4200" dirty="0" smtClean="0"/>
              <a:t>e validazione</a:t>
            </a:r>
            <a:r>
              <a:rPr lang="it-IT" sz="4200" dirty="0"/>
              <a:t>, comprensivi di metadati, con possibilità di </a:t>
            </a:r>
            <a:r>
              <a:rPr lang="it-IT" sz="4200" dirty="0" err="1"/>
              <a:t>query</a:t>
            </a:r>
            <a:r>
              <a:rPr lang="it-IT" sz="4200" dirty="0"/>
              <a:t> e reportistica completa, </a:t>
            </a:r>
            <a:r>
              <a:rPr lang="it-IT" sz="4200" dirty="0" smtClean="0"/>
              <a:t>senza tuttavia </a:t>
            </a:r>
            <a:r>
              <a:rPr lang="it-IT" sz="4200" dirty="0"/>
              <a:t>poter modificare gli stessi dati;</a:t>
            </a:r>
          </a:p>
          <a:p>
            <a:pPr marL="0" indent="0">
              <a:buNone/>
            </a:pPr>
            <a:r>
              <a:rPr lang="it-IT" sz="4200" dirty="0"/>
              <a:t>7. Funzioni evolute dedicate soprattutto alla migliore capacità di gestione del Data </a:t>
            </a:r>
            <a:r>
              <a:rPr lang="it-IT" sz="4200" dirty="0" err="1"/>
              <a:t>Mining</a:t>
            </a:r>
            <a:r>
              <a:rPr lang="it-IT" sz="4200" dirty="0"/>
              <a:t> </a:t>
            </a:r>
            <a:r>
              <a:rPr lang="it-IT" sz="4200" dirty="0" smtClean="0"/>
              <a:t>e delle </a:t>
            </a:r>
            <a:r>
              <a:rPr lang="it-IT" sz="4200" dirty="0"/>
              <a:t>caratteristiche di reportistica ed output finale, nonché di interoperabilità con </a:t>
            </a:r>
            <a:r>
              <a:rPr lang="it-IT" sz="4200" dirty="0" smtClean="0"/>
              <a:t>fornitori di </a:t>
            </a:r>
            <a:r>
              <a:rPr lang="it-IT" sz="4200" dirty="0"/>
              <a:t>dati istituzionali esterni alla Regione Campania;</a:t>
            </a:r>
          </a:p>
          <a:p>
            <a:pPr marL="0" indent="0">
              <a:buNone/>
            </a:pPr>
            <a:r>
              <a:rPr lang="it-IT" sz="4200" dirty="0"/>
              <a:t>8. Le funzionalità di </a:t>
            </a:r>
            <a:r>
              <a:rPr lang="it-IT" sz="4200" dirty="0" err="1"/>
              <a:t>I.Ter</a:t>
            </a:r>
            <a:r>
              <a:rPr lang="it-IT" sz="4200" dirty="0"/>
              <a:t> SSD </a:t>
            </a:r>
            <a:r>
              <a:rPr lang="it-IT" sz="4200" dirty="0" smtClean="0"/>
              <a:t>sono fruibili </a:t>
            </a:r>
            <a:r>
              <a:rPr lang="it-IT" sz="4200" dirty="0"/>
              <a:t>anche attraverso le comuni </a:t>
            </a:r>
            <a:r>
              <a:rPr lang="it-IT" sz="4200" dirty="0" smtClean="0"/>
              <a:t>piattaforme di </a:t>
            </a:r>
            <a:r>
              <a:rPr lang="it-IT" sz="4200" dirty="0"/>
              <a:t>mobile </a:t>
            </a:r>
            <a:r>
              <a:rPr lang="it-IT" sz="4200" dirty="0" err="1"/>
              <a:t>computing</a:t>
            </a:r>
            <a:r>
              <a:rPr lang="it-IT" sz="4200" dirty="0"/>
              <a:t>;</a:t>
            </a:r>
          </a:p>
          <a:p>
            <a:pPr marL="0" indent="0">
              <a:buNone/>
            </a:pPr>
            <a:r>
              <a:rPr lang="it-IT" sz="4200" dirty="0"/>
              <a:t>9. Funzioni specifiche dedicate alla Catalogazione Cronologica delle Analisi complesse, </a:t>
            </a:r>
            <a:r>
              <a:rPr lang="it-IT" sz="4200" dirty="0" smtClean="0"/>
              <a:t>ove sia </a:t>
            </a:r>
            <a:r>
              <a:rPr lang="it-IT" sz="4200" dirty="0"/>
              <a:t>possibile mettere a raffronto tali </a:t>
            </a:r>
            <a:r>
              <a:rPr lang="it-IT" sz="4200" dirty="0" smtClean="0"/>
              <a:t>quadri</a:t>
            </a:r>
          </a:p>
          <a:p>
            <a:pPr marL="0" indent="0">
              <a:buNone/>
            </a:pPr>
            <a:r>
              <a:rPr lang="it-IT" sz="4200" dirty="0"/>
              <a:t>10. Funzioni evolute di </a:t>
            </a:r>
            <a:r>
              <a:rPr lang="it-IT" sz="4200" dirty="0" err="1"/>
              <a:t>sharing</a:t>
            </a:r>
            <a:r>
              <a:rPr lang="it-IT" sz="4200" dirty="0"/>
              <a:t> e </a:t>
            </a:r>
            <a:r>
              <a:rPr lang="it-IT" sz="4200" dirty="0" err="1"/>
              <a:t>publishing</a:t>
            </a:r>
            <a:r>
              <a:rPr lang="it-IT" sz="4200" dirty="0"/>
              <a:t>.</a:t>
            </a:r>
          </a:p>
          <a:p>
            <a:endParaRPr lang="it-IT" dirty="0"/>
          </a:p>
          <a:p>
            <a:endParaRPr lang="it-IT" dirty="0"/>
          </a:p>
        </p:txBody>
      </p:sp>
    </p:spTree>
    <p:extLst>
      <p:ext uri="{BB962C8B-B14F-4D97-AF65-F5344CB8AC3E}">
        <p14:creationId xmlns:p14="http://schemas.microsoft.com/office/powerpoint/2010/main" val="85784691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fontScale="90000"/>
          </a:bodyPr>
          <a:lstStyle/>
          <a:p>
            <a:r>
              <a:rPr lang="it-IT" u="sng" dirty="0"/>
              <a:t>Applicazioni nel campo della pianificazione territoriale</a:t>
            </a:r>
            <a:endParaRPr lang="it-IT" dirty="0"/>
          </a:p>
        </p:txBody>
      </p:sp>
      <p:sp>
        <p:nvSpPr>
          <p:cNvPr id="3" name="Segnaposto contenuto 2"/>
          <p:cNvSpPr>
            <a:spLocks noGrp="1"/>
          </p:cNvSpPr>
          <p:nvPr>
            <p:ph idx="1"/>
          </p:nvPr>
        </p:nvSpPr>
        <p:spPr/>
        <p:txBody>
          <a:bodyPr>
            <a:normAutofit fontScale="85000" lnSpcReduction="10000"/>
          </a:bodyPr>
          <a:lstStyle/>
          <a:p>
            <a:r>
              <a:rPr lang="it-IT" dirty="0" smtClean="0"/>
              <a:t>1. Uso di SSD come strumento </a:t>
            </a:r>
            <a:r>
              <a:rPr lang="it-IT" dirty="0" err="1" smtClean="0"/>
              <a:t>user-friendly</a:t>
            </a:r>
            <a:r>
              <a:rPr lang="it-IT" dirty="0" smtClean="0"/>
              <a:t>, grafico, esplicativo e testuale per colmare la distanza tra la natura formale e complessa dei modelli matematici ed il mondo pragmatico dei decisori</a:t>
            </a:r>
          </a:p>
          <a:p>
            <a:r>
              <a:rPr lang="it-IT" dirty="0" smtClean="0"/>
              <a:t>2. Applicazioni dirette nel campo della pianificazione, in quanto permette di gestire in modo efficiente la complessità delle banche dati da considerare</a:t>
            </a:r>
          </a:p>
          <a:p>
            <a:r>
              <a:rPr lang="it-IT" dirty="0" smtClean="0"/>
              <a:t>3. Uso di SSD per articolare e stabilire gli obiettivi e generare scenari in </a:t>
            </a:r>
            <a:r>
              <a:rPr lang="it-IT" b="1" dirty="0" smtClean="0"/>
              <a:t>situazioni semi-strutturate</a:t>
            </a:r>
            <a:r>
              <a:rPr lang="it-IT" dirty="0" smtClean="0"/>
              <a:t>: nella zonizzazione, localizzazione di funzioni urbane, scelta di siti.</a:t>
            </a:r>
          </a:p>
          <a:p>
            <a:endParaRPr lang="it-IT" dirty="0"/>
          </a:p>
        </p:txBody>
      </p:sp>
    </p:spTree>
    <p:extLst>
      <p:ext uri="{BB962C8B-B14F-4D97-AF65-F5344CB8AC3E}">
        <p14:creationId xmlns:p14="http://schemas.microsoft.com/office/powerpoint/2010/main" val="206179595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2"/>
          <p:cNvSpPr>
            <a:spLocks noGrp="1" noChangeArrowheads="1"/>
          </p:cNvSpPr>
          <p:nvPr>
            <p:ph type="title"/>
          </p:nvPr>
        </p:nvSpPr>
        <p:spPr/>
        <p:txBody>
          <a:bodyPr/>
          <a:lstStyle/>
          <a:p>
            <a:pPr eaLnBrk="1" hangingPunct="1"/>
            <a:r>
              <a:rPr lang="en-US" altLang="it-IT" smtClean="0"/>
              <a:t>Using GIS</a:t>
            </a:r>
          </a:p>
        </p:txBody>
      </p:sp>
      <p:sp>
        <p:nvSpPr>
          <p:cNvPr id="3075" name="Rectangle 3"/>
          <p:cNvSpPr>
            <a:spLocks noGrp="1" noChangeArrowheads="1"/>
          </p:cNvSpPr>
          <p:nvPr>
            <p:ph type="body" idx="1"/>
          </p:nvPr>
        </p:nvSpPr>
        <p:spPr/>
        <p:txBody>
          <a:bodyPr/>
          <a:lstStyle/>
          <a:p>
            <a:pPr eaLnBrk="1" hangingPunct="1"/>
            <a:r>
              <a:rPr lang="en-US" altLang="it-IT" smtClean="0"/>
              <a:t>GIS and computers can synthesize data and perform analysis and modeling</a:t>
            </a:r>
          </a:p>
          <a:p>
            <a:pPr eaLnBrk="1" hangingPunct="1"/>
            <a:r>
              <a:rPr lang="en-US" altLang="it-IT" smtClean="0"/>
              <a:t>But PEOPLE make decisions!</a:t>
            </a:r>
          </a:p>
          <a:p>
            <a:pPr eaLnBrk="1" hangingPunct="1"/>
            <a:r>
              <a:rPr lang="en-US" altLang="it-IT" smtClean="0"/>
              <a:t>How can GIS be used as part of the decision-making process?</a:t>
            </a:r>
          </a:p>
          <a:p>
            <a:pPr eaLnBrk="1" hangingPunct="1"/>
            <a:r>
              <a:rPr lang="en-US" altLang="it-IT" smtClean="0"/>
              <a:t>Decisions can be top down (managers) or bottom-up (public participation)</a:t>
            </a:r>
          </a:p>
        </p:txBody>
      </p:sp>
    </p:spTree>
    <p:extLst>
      <p:ext uri="{BB962C8B-B14F-4D97-AF65-F5344CB8AC3E}">
        <p14:creationId xmlns:p14="http://schemas.microsoft.com/office/powerpoint/2010/main" val="266338398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p:txBody>
          <a:bodyPr/>
          <a:lstStyle/>
          <a:p>
            <a:pPr eaLnBrk="1" hangingPunct="1"/>
            <a:r>
              <a:rPr lang="en-US" altLang="it-IT" smtClean="0"/>
              <a:t>Spatial Decision Problems</a:t>
            </a:r>
          </a:p>
        </p:txBody>
      </p:sp>
      <p:sp>
        <p:nvSpPr>
          <p:cNvPr id="4099" name="Rectangle 3"/>
          <p:cNvSpPr>
            <a:spLocks noGrp="1" noChangeArrowheads="1"/>
          </p:cNvSpPr>
          <p:nvPr>
            <p:ph type="body" idx="1"/>
          </p:nvPr>
        </p:nvSpPr>
        <p:spPr/>
        <p:txBody>
          <a:bodyPr/>
          <a:lstStyle/>
          <a:p>
            <a:pPr eaLnBrk="1" hangingPunct="1">
              <a:lnSpc>
                <a:spcPct val="90000"/>
              </a:lnSpc>
              <a:buFontTx/>
              <a:buNone/>
            </a:pPr>
            <a:r>
              <a:rPr lang="en-US" altLang="it-IT" sz="2400" smtClean="0"/>
              <a:t> The main characteristics of spatial decision problems include: </a:t>
            </a:r>
          </a:p>
          <a:p>
            <a:pPr lvl="1" eaLnBrk="1" hangingPunct="1">
              <a:lnSpc>
                <a:spcPct val="90000"/>
              </a:lnSpc>
            </a:pPr>
            <a:r>
              <a:rPr lang="en-US" altLang="it-IT" sz="2000" smtClean="0"/>
              <a:t>Many alternatives, </a:t>
            </a:r>
          </a:p>
          <a:p>
            <a:pPr lvl="1" eaLnBrk="1" hangingPunct="1">
              <a:lnSpc>
                <a:spcPct val="90000"/>
              </a:lnSpc>
            </a:pPr>
            <a:r>
              <a:rPr lang="en-US" altLang="it-IT" sz="2000" smtClean="0"/>
              <a:t>Consequences of the decision alternatives are spatially variable </a:t>
            </a:r>
          </a:p>
          <a:p>
            <a:pPr lvl="1" eaLnBrk="1" hangingPunct="1">
              <a:lnSpc>
                <a:spcPct val="90000"/>
              </a:lnSpc>
            </a:pPr>
            <a:r>
              <a:rPr lang="en-US" altLang="it-IT" sz="2000" smtClean="0"/>
              <a:t>Each alternative is evaluated on the basis of multiple criteria, </a:t>
            </a:r>
          </a:p>
          <a:p>
            <a:pPr lvl="1" eaLnBrk="1" hangingPunct="1">
              <a:lnSpc>
                <a:spcPct val="90000"/>
              </a:lnSpc>
            </a:pPr>
            <a:r>
              <a:rPr lang="en-US" altLang="it-IT" sz="2000" smtClean="0"/>
              <a:t>Some of the criteria are qualitative others quantitative</a:t>
            </a:r>
          </a:p>
          <a:p>
            <a:pPr lvl="1" eaLnBrk="1" hangingPunct="1">
              <a:lnSpc>
                <a:spcPct val="90000"/>
              </a:lnSpc>
            </a:pPr>
            <a:r>
              <a:rPr lang="en-US" altLang="it-IT" sz="2000" smtClean="0"/>
              <a:t>More then one decision maker (or interest group) involved in  the decision-making process</a:t>
            </a:r>
          </a:p>
          <a:p>
            <a:pPr lvl="1" eaLnBrk="1" hangingPunct="1">
              <a:lnSpc>
                <a:spcPct val="90000"/>
              </a:lnSpc>
            </a:pPr>
            <a:r>
              <a:rPr lang="en-US" altLang="it-IT" sz="2000" smtClean="0"/>
              <a:t>Decision makers have different preferences on evaluation criteria and decision consequences</a:t>
            </a:r>
          </a:p>
          <a:p>
            <a:pPr lvl="1" eaLnBrk="1" hangingPunct="1">
              <a:lnSpc>
                <a:spcPct val="90000"/>
              </a:lnSpc>
            </a:pPr>
            <a:r>
              <a:rPr lang="en-US" altLang="it-IT" sz="2000" smtClean="0"/>
              <a:t>Decisions are often surrounded by uncertainty</a:t>
            </a:r>
          </a:p>
          <a:p>
            <a:pPr lvl="1" eaLnBrk="1" hangingPunct="1">
              <a:lnSpc>
                <a:spcPct val="90000"/>
              </a:lnSpc>
            </a:pPr>
            <a:r>
              <a:rPr lang="en-US" altLang="it-IT" sz="2400" smtClean="0"/>
              <a:t>NIMBYism etc. </a:t>
            </a:r>
          </a:p>
        </p:txBody>
      </p:sp>
    </p:spTree>
    <p:extLst>
      <p:ext uri="{BB962C8B-B14F-4D97-AF65-F5344CB8AC3E}">
        <p14:creationId xmlns:p14="http://schemas.microsoft.com/office/powerpoint/2010/main" val="313899662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p:txBody>
          <a:bodyPr/>
          <a:lstStyle/>
          <a:p>
            <a:pPr eaLnBrk="1" hangingPunct="1"/>
            <a:r>
              <a:rPr lang="en-US" altLang="it-IT" smtClean="0"/>
              <a:t>Historical Background</a:t>
            </a:r>
          </a:p>
        </p:txBody>
      </p:sp>
      <p:sp>
        <p:nvSpPr>
          <p:cNvPr id="5123" name="Rectangle 3"/>
          <p:cNvSpPr>
            <a:spLocks noGrp="1" noChangeArrowheads="1"/>
          </p:cNvSpPr>
          <p:nvPr>
            <p:ph type="body" idx="1"/>
          </p:nvPr>
        </p:nvSpPr>
        <p:spPr/>
        <p:txBody>
          <a:bodyPr/>
          <a:lstStyle/>
          <a:p>
            <a:pPr eaLnBrk="1" hangingPunct="1">
              <a:lnSpc>
                <a:spcPct val="80000"/>
              </a:lnSpc>
            </a:pPr>
            <a:r>
              <a:rPr lang="en-US" altLang="it-IT" sz="2400" smtClean="0"/>
              <a:t>Decision Support System (DSS) based on work by Herbert A. Simon in 1950s and 1960s (Simon 1960); </a:t>
            </a:r>
          </a:p>
          <a:p>
            <a:pPr eaLnBrk="1" hangingPunct="1">
              <a:lnSpc>
                <a:spcPct val="80000"/>
              </a:lnSpc>
            </a:pPr>
            <a:r>
              <a:rPr lang="en-US" altLang="it-IT" sz="2400" smtClean="0"/>
              <a:t>DSS evolved  during the 1970s and 80s </a:t>
            </a:r>
          </a:p>
          <a:p>
            <a:pPr eaLnBrk="1" hangingPunct="1">
              <a:lnSpc>
                <a:spcPct val="80000"/>
              </a:lnSpc>
            </a:pPr>
            <a:r>
              <a:rPr lang="en-US" altLang="it-IT" sz="2400" smtClean="0"/>
              <a:t>SDSS concept has evolved in parallel</a:t>
            </a:r>
          </a:p>
          <a:p>
            <a:pPr eaLnBrk="1" hangingPunct="1">
              <a:lnSpc>
                <a:spcPct val="80000"/>
              </a:lnSpc>
            </a:pPr>
            <a:r>
              <a:rPr lang="en-US" altLang="it-IT" sz="2400" smtClean="0"/>
              <a:t>IBM's Geodata Analysis and Display System 1970s earliest large DSS </a:t>
            </a:r>
          </a:p>
          <a:p>
            <a:pPr eaLnBrk="1" hangingPunct="1">
              <a:lnSpc>
                <a:spcPct val="80000"/>
              </a:lnSpc>
            </a:pPr>
            <a:r>
              <a:rPr lang="en-US" altLang="it-IT" sz="2400" smtClean="0"/>
              <a:t>SDSS has been associated with the need to expand the GIS capabilities for complex, ill-defined, spatial decision problems</a:t>
            </a:r>
          </a:p>
          <a:p>
            <a:pPr eaLnBrk="1" hangingPunct="1">
              <a:lnSpc>
                <a:spcPct val="80000"/>
              </a:lnSpc>
            </a:pPr>
            <a:r>
              <a:rPr lang="en-US" altLang="it-IT" sz="2400" smtClean="0"/>
              <a:t>Major growth in research, development, and applications of SDSS in the last 10 years</a:t>
            </a:r>
          </a:p>
          <a:p>
            <a:pPr eaLnBrk="1" hangingPunct="1">
              <a:lnSpc>
                <a:spcPct val="80000"/>
              </a:lnSpc>
            </a:pPr>
            <a:r>
              <a:rPr lang="en-US" altLang="it-IT" sz="2400" smtClean="0"/>
              <a:t>Many threads with different, but related names, such as collaborative SDSS, group SDSS, environmental DSS, spatial knowledge based and expert systems, PPGIS</a:t>
            </a:r>
          </a:p>
        </p:txBody>
      </p:sp>
    </p:spTree>
    <p:extLst>
      <p:ext uri="{BB962C8B-B14F-4D97-AF65-F5344CB8AC3E}">
        <p14:creationId xmlns:p14="http://schemas.microsoft.com/office/powerpoint/2010/main" val="3772048893"/>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p:txBody>
          <a:bodyPr/>
          <a:lstStyle/>
          <a:p>
            <a:pPr eaLnBrk="1" hangingPunct="1"/>
            <a:r>
              <a:rPr lang="en-US" altLang="it-IT" smtClean="0"/>
              <a:t>GIS and Decision Support</a:t>
            </a:r>
          </a:p>
        </p:txBody>
      </p:sp>
      <p:sp>
        <p:nvSpPr>
          <p:cNvPr id="6147" name="Rectangle 3"/>
          <p:cNvSpPr>
            <a:spLocks noGrp="1" noChangeArrowheads="1"/>
          </p:cNvSpPr>
          <p:nvPr>
            <p:ph type="body" idx="1"/>
          </p:nvPr>
        </p:nvSpPr>
        <p:spPr/>
        <p:txBody>
          <a:bodyPr/>
          <a:lstStyle/>
          <a:p>
            <a:pPr eaLnBrk="1" hangingPunct="1"/>
            <a:r>
              <a:rPr lang="en-US" altLang="it-IT" smtClean="0"/>
              <a:t>GISystems have limited capabilities to support  the design and choice phases of the decision-making process</a:t>
            </a:r>
          </a:p>
          <a:p>
            <a:pPr eaLnBrk="1" hangingPunct="1"/>
            <a:r>
              <a:rPr lang="en-US" altLang="it-IT" smtClean="0"/>
              <a:t>GIS provides a static modeling environment , reducing their scope as decision support tools</a:t>
            </a:r>
          </a:p>
          <a:p>
            <a:pPr eaLnBrk="1" hangingPunct="1"/>
            <a:r>
              <a:rPr lang="en-US" altLang="it-IT" smtClean="0"/>
              <a:t>Especially so in the context of problems involving collaborative decision-making</a:t>
            </a:r>
          </a:p>
        </p:txBody>
      </p:sp>
    </p:spTree>
    <p:extLst>
      <p:ext uri="{BB962C8B-B14F-4D97-AF65-F5344CB8AC3E}">
        <p14:creationId xmlns:p14="http://schemas.microsoft.com/office/powerpoint/2010/main" val="305444798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p:txBody>
          <a:bodyPr/>
          <a:lstStyle/>
          <a:p>
            <a:pPr eaLnBrk="1" hangingPunct="1"/>
            <a:r>
              <a:rPr lang="en-US" altLang="it-IT" smtClean="0"/>
              <a:t>What is SDSS?</a:t>
            </a:r>
          </a:p>
        </p:txBody>
      </p:sp>
      <p:sp>
        <p:nvSpPr>
          <p:cNvPr id="7171" name="Rectangle 3"/>
          <p:cNvSpPr>
            <a:spLocks noGrp="1" noChangeArrowheads="1"/>
          </p:cNvSpPr>
          <p:nvPr>
            <p:ph type="body" idx="1"/>
          </p:nvPr>
        </p:nvSpPr>
        <p:spPr/>
        <p:txBody>
          <a:bodyPr/>
          <a:lstStyle/>
          <a:p>
            <a:pPr eaLnBrk="1" hangingPunct="1"/>
            <a:r>
              <a:rPr lang="en-US" altLang="it-IT" sz="2800" smtClean="0"/>
              <a:t>SDSS is  an interactive, computer-based system designed to</a:t>
            </a:r>
            <a:r>
              <a:rPr lang="en-US" altLang="it-IT" sz="2800" b="1" smtClean="0"/>
              <a:t> </a:t>
            </a:r>
            <a:r>
              <a:rPr lang="en-US" altLang="it-IT" sz="2800" b="1" i="1" smtClean="0"/>
              <a:t>support</a:t>
            </a:r>
            <a:r>
              <a:rPr lang="en-US" altLang="it-IT" sz="2800" i="1" smtClean="0"/>
              <a:t> </a:t>
            </a:r>
            <a:r>
              <a:rPr lang="en-US" altLang="it-IT" sz="2800" smtClean="0"/>
              <a:t>a user or group of users in achieving a higher </a:t>
            </a:r>
            <a:r>
              <a:rPr lang="en-US" altLang="it-IT" sz="2800" b="1" i="1" smtClean="0"/>
              <a:t>effectiveness</a:t>
            </a:r>
            <a:r>
              <a:rPr lang="en-US" altLang="it-IT" sz="2800" smtClean="0"/>
              <a:t> of decision making while solving a </a:t>
            </a:r>
            <a:r>
              <a:rPr lang="en-US" altLang="it-IT" sz="2800" b="1" i="1" smtClean="0"/>
              <a:t>semi-structured spatial decision problem</a:t>
            </a:r>
            <a:r>
              <a:rPr lang="en-US" altLang="it-IT" sz="2800" smtClean="0"/>
              <a:t>; </a:t>
            </a:r>
          </a:p>
          <a:p>
            <a:pPr eaLnBrk="1" hangingPunct="1"/>
            <a:r>
              <a:rPr lang="en-US" altLang="it-IT" sz="2800" smtClean="0"/>
              <a:t>The three terms (semi-structured spatial problems, effectiveness, and decision support) capture the essence of the SDSS concept</a:t>
            </a:r>
          </a:p>
        </p:txBody>
      </p:sp>
    </p:spTree>
    <p:extLst>
      <p:ext uri="{BB962C8B-B14F-4D97-AF65-F5344CB8AC3E}">
        <p14:creationId xmlns:p14="http://schemas.microsoft.com/office/powerpoint/2010/main" val="183603223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p:txBody>
          <a:bodyPr/>
          <a:lstStyle/>
          <a:p>
            <a:pPr eaLnBrk="1" hangingPunct="1"/>
            <a:r>
              <a:rPr lang="en-US" altLang="it-IT" smtClean="0"/>
              <a:t>Components of SDSS</a:t>
            </a:r>
          </a:p>
        </p:txBody>
      </p:sp>
      <p:sp>
        <p:nvSpPr>
          <p:cNvPr id="8195" name="Rectangle 3"/>
          <p:cNvSpPr>
            <a:spLocks noGrp="1" noChangeArrowheads="1"/>
          </p:cNvSpPr>
          <p:nvPr>
            <p:ph type="body" idx="1"/>
          </p:nvPr>
        </p:nvSpPr>
        <p:spPr/>
        <p:txBody>
          <a:bodyPr/>
          <a:lstStyle/>
          <a:p>
            <a:pPr eaLnBrk="1" hangingPunct="1">
              <a:lnSpc>
                <a:spcPct val="90000"/>
              </a:lnSpc>
            </a:pPr>
            <a:r>
              <a:rPr lang="en-US" altLang="it-IT" b="1" i="1" smtClean="0"/>
              <a:t>Data Base Management System</a:t>
            </a:r>
            <a:r>
              <a:rPr lang="en-US" altLang="it-IT" smtClean="0"/>
              <a:t> contains the functions to manage the </a:t>
            </a:r>
            <a:r>
              <a:rPr lang="en-US" altLang="it-IT" b="1" i="1" smtClean="0"/>
              <a:t>geographic data base</a:t>
            </a:r>
            <a:endParaRPr lang="en-US" altLang="it-IT" smtClean="0"/>
          </a:p>
          <a:p>
            <a:pPr eaLnBrk="1" hangingPunct="1">
              <a:lnSpc>
                <a:spcPct val="90000"/>
              </a:lnSpc>
            </a:pPr>
            <a:r>
              <a:rPr lang="en-US" altLang="it-IT" b="1" i="1" smtClean="0"/>
              <a:t>Model Base Management System</a:t>
            </a:r>
            <a:r>
              <a:rPr lang="en-US" altLang="it-IT" smtClean="0"/>
              <a:t> contains the functions to manage the </a:t>
            </a:r>
            <a:r>
              <a:rPr lang="en-US" altLang="it-IT" b="1" i="1" smtClean="0"/>
              <a:t>model base</a:t>
            </a:r>
            <a:r>
              <a:rPr lang="en-US" altLang="it-IT" smtClean="0"/>
              <a:t>; </a:t>
            </a:r>
          </a:p>
          <a:p>
            <a:pPr eaLnBrk="1" hangingPunct="1">
              <a:lnSpc>
                <a:spcPct val="90000"/>
              </a:lnSpc>
            </a:pPr>
            <a:r>
              <a:rPr lang="en-US" altLang="it-IT" b="1" i="1" smtClean="0"/>
              <a:t>Dialog Generation and Management System</a:t>
            </a:r>
            <a:r>
              <a:rPr lang="en-US" altLang="it-IT" smtClean="0"/>
              <a:t> manages the interface  between the user and the rest of the system. </a:t>
            </a:r>
          </a:p>
        </p:txBody>
      </p:sp>
    </p:spTree>
    <p:extLst>
      <p:ext uri="{BB962C8B-B14F-4D97-AF65-F5344CB8AC3E}">
        <p14:creationId xmlns:p14="http://schemas.microsoft.com/office/powerpoint/2010/main" val="234985428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p:txBody>
          <a:bodyPr/>
          <a:lstStyle/>
          <a:p>
            <a:pPr eaLnBrk="1" hangingPunct="1"/>
            <a:r>
              <a:rPr lang="en-US" altLang="it-IT" smtClean="0"/>
              <a:t>DSS Tools</a:t>
            </a:r>
          </a:p>
        </p:txBody>
      </p:sp>
      <p:sp>
        <p:nvSpPr>
          <p:cNvPr id="9219" name="Rectangle 3"/>
          <p:cNvSpPr>
            <a:spLocks noGrp="1" noChangeArrowheads="1"/>
          </p:cNvSpPr>
          <p:nvPr>
            <p:ph type="body" idx="1"/>
          </p:nvPr>
        </p:nvSpPr>
        <p:spPr/>
        <p:txBody>
          <a:bodyPr/>
          <a:lstStyle/>
          <a:p>
            <a:pPr eaLnBrk="1" hangingPunct="1">
              <a:lnSpc>
                <a:spcPct val="80000"/>
              </a:lnSpc>
            </a:pPr>
            <a:r>
              <a:rPr lang="en-US" altLang="it-IT" sz="2200" smtClean="0"/>
              <a:t>Procedural programming languages and code libraries (e.g., VB, AML, Avenue, TransCAD - Caliper Script macro language, MapInfo - MapBasic); </a:t>
            </a:r>
          </a:p>
          <a:p>
            <a:pPr eaLnBrk="1" hangingPunct="1">
              <a:lnSpc>
                <a:spcPct val="80000"/>
              </a:lnSpc>
            </a:pPr>
            <a:r>
              <a:rPr lang="en-US" altLang="it-IT" sz="2200" smtClean="0"/>
              <a:t>Visual progamming language (e.g. STELLA, Cantata and Khoros); </a:t>
            </a:r>
          </a:p>
          <a:p>
            <a:pPr eaLnBrk="1" hangingPunct="1">
              <a:lnSpc>
                <a:spcPct val="80000"/>
              </a:lnSpc>
            </a:pPr>
            <a:r>
              <a:rPr lang="en-US" altLang="it-IT" sz="2200" smtClean="0"/>
              <a:t>Inter-application communication software (e.g. dynamic data exchange (DDE), object linking (OLE), open database connectivity (ODBC)); </a:t>
            </a:r>
          </a:p>
          <a:p>
            <a:pPr eaLnBrk="1" hangingPunct="1">
              <a:lnSpc>
                <a:spcPct val="80000"/>
              </a:lnSpc>
            </a:pPr>
            <a:r>
              <a:rPr lang="en-US" altLang="it-IT" sz="2200" smtClean="0"/>
              <a:t>Simulation languages and software (e.g. SIMULINK, SIMULA); </a:t>
            </a:r>
          </a:p>
          <a:p>
            <a:pPr eaLnBrk="1" hangingPunct="1">
              <a:lnSpc>
                <a:spcPct val="80000"/>
              </a:lnSpc>
            </a:pPr>
            <a:r>
              <a:rPr lang="en-US" altLang="it-IT" sz="2200" smtClean="0"/>
              <a:t>Application programming interfaces (API) (e.g. the IBM's geoManager API, Java Advanced Imaging API, TransCAD's API); </a:t>
            </a:r>
          </a:p>
          <a:p>
            <a:pPr eaLnBrk="1" hangingPunct="1">
              <a:lnSpc>
                <a:spcPct val="80000"/>
              </a:lnSpc>
            </a:pPr>
            <a:r>
              <a:rPr lang="en-US" altLang="it-IT" sz="2200" smtClean="0"/>
              <a:t>Applets  (e.g. GISApplet,  Microsoft Visual J++), </a:t>
            </a:r>
          </a:p>
          <a:p>
            <a:pPr eaLnBrk="1" hangingPunct="1">
              <a:lnSpc>
                <a:spcPct val="80000"/>
              </a:lnSpc>
            </a:pPr>
            <a:r>
              <a:rPr lang="en-US" altLang="it-IT" sz="2200" smtClean="0"/>
              <a:t>Visual interfaces, graphics and color subroutines (e.g. graphical user interfaces – GUI, OpenGL, SVG, etc.)</a:t>
            </a:r>
          </a:p>
        </p:txBody>
      </p:sp>
    </p:spTree>
    <p:extLst>
      <p:ext uri="{BB962C8B-B14F-4D97-AF65-F5344CB8AC3E}">
        <p14:creationId xmlns:p14="http://schemas.microsoft.com/office/powerpoint/2010/main" val="268138787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p:txBody>
          <a:bodyPr/>
          <a:lstStyle/>
          <a:p>
            <a:pPr eaLnBrk="1" hangingPunct="1"/>
            <a:r>
              <a:rPr lang="en-US" altLang="it-IT" smtClean="0"/>
              <a:t>DSS Generator</a:t>
            </a:r>
          </a:p>
        </p:txBody>
      </p:sp>
      <p:sp>
        <p:nvSpPr>
          <p:cNvPr id="10243" name="Rectangle 3"/>
          <p:cNvSpPr>
            <a:spLocks noGrp="1" noChangeArrowheads="1"/>
          </p:cNvSpPr>
          <p:nvPr>
            <p:ph type="body" idx="1"/>
          </p:nvPr>
        </p:nvSpPr>
        <p:spPr/>
        <p:txBody>
          <a:bodyPr/>
          <a:lstStyle/>
          <a:p>
            <a:pPr eaLnBrk="1" hangingPunct="1">
              <a:lnSpc>
                <a:spcPct val="90000"/>
              </a:lnSpc>
            </a:pPr>
            <a:r>
              <a:rPr lang="en-US" altLang="it-IT" sz="2400" smtClean="0"/>
              <a:t>Package of related hardware and software which provides a set of capabilities to quickly and easily build a specific SDSS</a:t>
            </a:r>
          </a:p>
          <a:p>
            <a:pPr eaLnBrk="1" hangingPunct="1">
              <a:lnSpc>
                <a:spcPct val="90000"/>
              </a:lnSpc>
            </a:pPr>
            <a:r>
              <a:rPr lang="en-US" altLang="it-IT" sz="2400" smtClean="0"/>
              <a:t>GISystems (e.g. ARC/INFO, ArcView, ARCNetwork, Spatial Analyst, MapObjects LT, GRASS, IDRISI, MapInfo, TransCAD)</a:t>
            </a:r>
          </a:p>
          <a:p>
            <a:pPr eaLnBrk="1" hangingPunct="1">
              <a:lnSpc>
                <a:spcPct val="90000"/>
              </a:lnSpc>
            </a:pPr>
            <a:r>
              <a:rPr lang="en-US" altLang="it-IT" sz="2400" smtClean="0"/>
              <a:t>Database packages  (e.g. dBase, Access, Paradox); </a:t>
            </a:r>
          </a:p>
          <a:p>
            <a:pPr eaLnBrk="1" hangingPunct="1">
              <a:lnSpc>
                <a:spcPct val="90000"/>
              </a:lnSpc>
            </a:pPr>
            <a:r>
              <a:rPr lang="en-US" altLang="it-IT" sz="2400" smtClean="0"/>
              <a:t>Decision analysis and optimization software (e.g. LINDO, EXPERT CHOICE, LOGICAL DECISION); </a:t>
            </a:r>
          </a:p>
          <a:p>
            <a:pPr eaLnBrk="1" hangingPunct="1">
              <a:lnSpc>
                <a:spcPct val="90000"/>
              </a:lnSpc>
            </a:pPr>
            <a:r>
              <a:rPr lang="en-US" altLang="it-IT" sz="2400" smtClean="0"/>
              <a:t>Statistical and geostatistical software (e.g. S-PLUS, SPSS, SAS); </a:t>
            </a:r>
          </a:p>
          <a:p>
            <a:pPr eaLnBrk="1" hangingPunct="1">
              <a:lnSpc>
                <a:spcPct val="90000"/>
              </a:lnSpc>
            </a:pPr>
            <a:r>
              <a:rPr lang="en-US" altLang="it-IT" sz="2400" smtClean="0"/>
              <a:t>Simulation (e.g. Spatial Modeling Environment) </a:t>
            </a:r>
          </a:p>
        </p:txBody>
      </p:sp>
    </p:spTree>
    <p:extLst>
      <p:ext uri="{BB962C8B-B14F-4D97-AF65-F5344CB8AC3E}">
        <p14:creationId xmlns:p14="http://schemas.microsoft.com/office/powerpoint/2010/main" val="186421366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p:txBody>
          <a:bodyPr/>
          <a:lstStyle/>
          <a:p>
            <a:pPr eaLnBrk="1" hangingPunct="1"/>
            <a:r>
              <a:rPr lang="en-US" altLang="it-IT" smtClean="0"/>
              <a:t>Specific DSS</a:t>
            </a:r>
          </a:p>
        </p:txBody>
      </p:sp>
      <p:sp>
        <p:nvSpPr>
          <p:cNvPr id="11267" name="Rectangle 3"/>
          <p:cNvSpPr>
            <a:spLocks noGrp="1" noChangeArrowheads="1"/>
          </p:cNvSpPr>
          <p:nvPr>
            <p:ph type="body" idx="1"/>
          </p:nvPr>
        </p:nvSpPr>
        <p:spPr>
          <a:xfrm>
            <a:off x="457200" y="1447800"/>
            <a:ext cx="8229600" cy="4678363"/>
          </a:xfrm>
        </p:spPr>
        <p:txBody>
          <a:bodyPr/>
          <a:lstStyle/>
          <a:p>
            <a:pPr eaLnBrk="1" hangingPunct="1">
              <a:lnSpc>
                <a:spcPct val="80000"/>
              </a:lnSpc>
            </a:pPr>
            <a:r>
              <a:rPr lang="en-US" altLang="it-IT" sz="2800" smtClean="0"/>
              <a:t>Systems devoted to the analysis of a particular set of decision problems</a:t>
            </a:r>
          </a:p>
          <a:p>
            <a:pPr eaLnBrk="1" hangingPunct="1">
              <a:lnSpc>
                <a:spcPct val="80000"/>
              </a:lnSpc>
            </a:pPr>
            <a:r>
              <a:rPr lang="en-US" altLang="it-IT" sz="2800" smtClean="0"/>
              <a:t>Support decision makers in tackling semi-structured problems</a:t>
            </a:r>
          </a:p>
          <a:p>
            <a:pPr eaLnBrk="1" hangingPunct="1">
              <a:lnSpc>
                <a:spcPct val="80000"/>
              </a:lnSpc>
            </a:pPr>
            <a:r>
              <a:rPr lang="en-US" altLang="it-IT" sz="2800" smtClean="0"/>
              <a:t>Active Response Geographic Information System</a:t>
            </a:r>
          </a:p>
          <a:p>
            <a:pPr eaLnBrk="1" hangingPunct="1">
              <a:lnSpc>
                <a:spcPct val="80000"/>
              </a:lnSpc>
            </a:pPr>
            <a:r>
              <a:rPr lang="en-US" altLang="it-IT" sz="2800" smtClean="0"/>
              <a:t>IDRISI Decision Support</a:t>
            </a:r>
          </a:p>
          <a:p>
            <a:pPr eaLnBrk="1" hangingPunct="1">
              <a:lnSpc>
                <a:spcPct val="80000"/>
              </a:lnSpc>
            </a:pPr>
            <a:r>
              <a:rPr lang="en-US" altLang="it-IT" sz="2800" smtClean="0"/>
              <a:t>GeoMed</a:t>
            </a:r>
          </a:p>
          <a:p>
            <a:pPr eaLnBrk="1" hangingPunct="1">
              <a:lnSpc>
                <a:spcPct val="80000"/>
              </a:lnSpc>
            </a:pPr>
            <a:r>
              <a:rPr lang="en-US" altLang="it-IT" sz="2800" smtClean="0"/>
              <a:t>Spatial Group Choice</a:t>
            </a:r>
          </a:p>
          <a:p>
            <a:pPr eaLnBrk="1" hangingPunct="1">
              <a:lnSpc>
                <a:spcPct val="80000"/>
              </a:lnSpc>
            </a:pPr>
            <a:r>
              <a:rPr lang="en-US" altLang="it-IT" sz="2800" smtClean="0"/>
              <a:t>winR+GIS Spatial Decision Support</a:t>
            </a:r>
          </a:p>
          <a:p>
            <a:pPr eaLnBrk="1" hangingPunct="1">
              <a:lnSpc>
                <a:spcPct val="80000"/>
              </a:lnSpc>
            </a:pPr>
            <a:r>
              <a:rPr lang="en-US" altLang="it-IT" sz="2800" smtClean="0"/>
              <a:t>CommunityVis</a:t>
            </a:r>
          </a:p>
          <a:p>
            <a:pPr eaLnBrk="1" hangingPunct="1">
              <a:lnSpc>
                <a:spcPct val="80000"/>
              </a:lnSpc>
            </a:pPr>
            <a:endParaRPr lang="en-US" altLang="it-IT" sz="2800" smtClean="0"/>
          </a:p>
        </p:txBody>
      </p:sp>
    </p:spTree>
    <p:extLst>
      <p:ext uri="{BB962C8B-B14F-4D97-AF65-F5344CB8AC3E}">
        <p14:creationId xmlns:p14="http://schemas.microsoft.com/office/powerpoint/2010/main" val="3082919614"/>
      </p:ext>
    </p:extLst>
  </p:cSld>
  <p:clrMapOvr>
    <a:masterClrMapping/>
  </p:clrMapOvr>
</p:sld>
</file>

<file path=ppt/theme/theme1.xml><?xml version="1.0" encoding="utf-8"?>
<a:theme xmlns:a="http://schemas.openxmlformats.org/drawingml/2006/main" name="Tema di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i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85</TotalTime>
  <Words>1378</Words>
  <Application>Microsoft Office PowerPoint</Application>
  <PresentationFormat>Presentazione su schermo (4:3)</PresentationFormat>
  <Paragraphs>139</Paragraphs>
  <Slides>25</Slides>
  <Notes>0</Notes>
  <HiddenSlides>0</HiddenSlides>
  <MMClips>0</MMClips>
  <ScaleCrop>false</ScaleCrop>
  <HeadingPairs>
    <vt:vector size="4" baseType="variant">
      <vt:variant>
        <vt:lpstr>Tema</vt:lpstr>
      </vt:variant>
      <vt:variant>
        <vt:i4>2</vt:i4>
      </vt:variant>
      <vt:variant>
        <vt:lpstr>Titoli diapositive</vt:lpstr>
      </vt:variant>
      <vt:variant>
        <vt:i4>25</vt:i4>
      </vt:variant>
    </vt:vector>
  </HeadingPairs>
  <TitlesOfParts>
    <vt:vector size="27" baseType="lpstr">
      <vt:lpstr>Tema di Office</vt:lpstr>
      <vt:lpstr>Default Design</vt:lpstr>
      <vt:lpstr>SISTEMI DI SUPPORTO ALLE DECISIONI SSD </vt:lpstr>
      <vt:lpstr>analisi territoriali complesse </vt:lpstr>
      <vt:lpstr>(SDSS – SPATIAL DECISION SUPPORT SYSTEMS) </vt:lpstr>
      <vt:lpstr>(SDSS – SPATIAL DECISION SUPPORT SYSTEMS)</vt:lpstr>
      <vt:lpstr>DSS</vt:lpstr>
      <vt:lpstr>gli aspetti essenziali di un DSS</vt:lpstr>
      <vt:lpstr>Secondo Armostrong &amp; Densham (1990) un SDSS consiste di 5 moduli integrati </vt:lpstr>
      <vt:lpstr>Presentazione standard di PowerPoint</vt:lpstr>
      <vt:lpstr>Sistema software</vt:lpstr>
      <vt:lpstr>DATABASE Base dati</vt:lpstr>
      <vt:lpstr>MODEL BASE Base dei modelli </vt:lpstr>
      <vt:lpstr>strumenti di management, analisi e reporting on demand</vt:lpstr>
      <vt:lpstr>elementi “logici” funzionali</vt:lpstr>
      <vt:lpstr>I.Ter SSD</vt:lpstr>
      <vt:lpstr>I.Ter SSD</vt:lpstr>
      <vt:lpstr>Applicazioni nel campo della pianificazione territoriale</vt:lpstr>
      <vt:lpstr>Using GIS</vt:lpstr>
      <vt:lpstr>Spatial Decision Problems</vt:lpstr>
      <vt:lpstr>Historical Background</vt:lpstr>
      <vt:lpstr>GIS and Decision Support</vt:lpstr>
      <vt:lpstr>What is SDSS?</vt:lpstr>
      <vt:lpstr>Components of SDSS</vt:lpstr>
      <vt:lpstr>DSS Tools</vt:lpstr>
      <vt:lpstr>DSS Generator</vt:lpstr>
      <vt:lpstr>Specific DSS</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SISTEMI DI SUPPORTO ALLE DECISIONI SSD </dc:title>
  <dc:creator>Amministratore</dc:creator>
  <cp:lastModifiedBy>Amministratore</cp:lastModifiedBy>
  <cp:revision>16</cp:revision>
  <dcterms:created xsi:type="dcterms:W3CDTF">2018-01-13T12:06:39Z</dcterms:created>
  <dcterms:modified xsi:type="dcterms:W3CDTF">2018-01-13T22:00:09Z</dcterms:modified>
</cp:coreProperties>
</file>