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10"/>
  </p:notesMasterIdLst>
  <p:sldIdLst>
    <p:sldId id="256" r:id="rId2"/>
    <p:sldId id="259" r:id="rId3"/>
    <p:sldId id="277" r:id="rId4"/>
    <p:sldId id="278" r:id="rId5"/>
    <p:sldId id="279" r:id="rId6"/>
    <p:sldId id="280" r:id="rId7"/>
    <p:sldId id="281" r:id="rId8"/>
    <p:sldId id="282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1" d="100"/>
          <a:sy n="81" d="100"/>
        </p:scale>
        <p:origin x="1013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3D79BE-EA10-4C3C-B4A8-9980138BE3B3}" type="datetimeFigureOut">
              <a:rPr lang="it-IT" smtClean="0"/>
              <a:pPr/>
              <a:t>11/02/2018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665-9BBC-4259-A0DD-2E1CCC1AD51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6494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FFD4F2-7FDB-48A6-8DE8-D68F81C0386F}" type="datetime1">
              <a:rPr lang="it-IT" smtClean="0"/>
              <a:pPr/>
              <a:t>11/02/2018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it-IT" smtClean="0"/>
              <a:t>Attività di formazione ex D.M. n. 821/2013 - Centro di Ateneo SInAPSi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9F02E78-8B8B-4D89-B076-8819DF7285E4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it-IT" dirty="0" smtClean="0"/>
              <a:t>La normativa sui BES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140527" y="3532909"/>
            <a:ext cx="6400800" cy="1752600"/>
          </a:xfrm>
        </p:spPr>
        <p:txBody>
          <a:bodyPr>
            <a:normAutofit lnSpcReduction="10000"/>
          </a:bodyPr>
          <a:lstStyle/>
          <a:p>
            <a:pPr algn="r"/>
            <a:endParaRPr lang="it-IT" dirty="0" smtClean="0"/>
          </a:p>
          <a:p>
            <a:pPr algn="r"/>
            <a:endParaRPr lang="it-IT" dirty="0"/>
          </a:p>
          <a:p>
            <a:pPr algn="r"/>
            <a:r>
              <a:rPr lang="it-IT" dirty="0" smtClean="0"/>
              <a:t>Prof.ssa </a:t>
            </a:r>
            <a:r>
              <a:rPr lang="it-IT" dirty="0"/>
              <a:t>Maura </a:t>
            </a:r>
            <a:r>
              <a:rPr lang="it-IT" dirty="0" smtClean="0"/>
              <a:t>Striano</a:t>
            </a:r>
          </a:p>
          <a:p>
            <a:pPr algn="r"/>
            <a:r>
              <a:rPr lang="it-IT" i="1" dirty="0" smtClean="0"/>
              <a:t>Università </a:t>
            </a:r>
            <a:r>
              <a:rPr lang="it-IT" i="1" dirty="0"/>
              <a:t>degli Studi di Napoli Federico II</a:t>
            </a:r>
          </a:p>
        </p:txBody>
      </p:sp>
    </p:spTree>
    <p:extLst>
      <p:ext uri="{BB962C8B-B14F-4D97-AF65-F5344CB8AC3E}">
        <p14:creationId xmlns:p14="http://schemas.microsoft.com/office/powerpoint/2010/main" val="2878761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75656" y="797768"/>
            <a:ext cx="7344816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 smtClean="0"/>
              <a:t>La Direttiva Ministeriale 27 dicembre 2012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64568"/>
            <a:ext cx="8363272" cy="4876800"/>
          </a:xfrm>
        </p:spPr>
        <p:txBody>
          <a:bodyPr/>
          <a:lstStyle/>
          <a:p>
            <a:pPr>
              <a:buNone/>
            </a:pPr>
            <a:r>
              <a:rPr lang="it-IT" dirty="0" smtClean="0"/>
              <a:t>La DM </a:t>
            </a:r>
            <a:r>
              <a:rPr lang="it-IT" i="1" dirty="0" smtClean="0"/>
              <a:t>Strumenti d’intervento per alunni con bisogni educativi speciali e organizzazione territoriale per l’inclusione scolastica</a:t>
            </a:r>
          </a:p>
          <a:p>
            <a:r>
              <a:rPr lang="it-IT" dirty="0" smtClean="0"/>
              <a:t>garantisce il diritto all’apprendimento per tutti gli alunni e gli studenti in situazione di difficoltà; </a:t>
            </a:r>
          </a:p>
          <a:p>
            <a:r>
              <a:rPr lang="it-IT" dirty="0" smtClean="0"/>
              <a:t>garantisce a tutti gli studenti in difficoltà il diritto alla personalizzazione dell’apprendimento (</a:t>
            </a:r>
            <a:r>
              <a:rPr lang="it-IT" dirty="0" err="1" smtClean="0"/>
              <a:t>cfr.Legge</a:t>
            </a:r>
            <a:r>
              <a:rPr lang="it-IT" dirty="0" smtClean="0"/>
              <a:t> 53/2003);</a:t>
            </a:r>
          </a:p>
          <a:p>
            <a:r>
              <a:rPr lang="it-IT" dirty="0" smtClean="0"/>
              <a:t>delinea e precisa le strategie inclusive che devono essere seguite della scuola italiana per tutti e per ciascuno.</a:t>
            </a:r>
          </a:p>
          <a:p>
            <a:endParaRPr lang="it-IT" dirty="0"/>
          </a:p>
        </p:txBody>
      </p:sp>
      <p:sp>
        <p:nvSpPr>
          <p:cNvPr id="6" name="Segnaposto piè di pagina 2"/>
          <p:cNvSpPr txBox="1">
            <a:spLocks/>
          </p:cNvSpPr>
          <p:nvPr/>
        </p:nvSpPr>
        <p:spPr>
          <a:xfrm rot="16200000">
            <a:off x="-2405677" y="3458412"/>
            <a:ext cx="5278896" cy="3235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mtClean="0">
                <a:solidFill>
                  <a:schemeClr val="tx1"/>
                </a:solidFill>
              </a:rPr>
              <a:t>Attività di formazione ex D.M. n. 821/2013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763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75656" y="797768"/>
            <a:ext cx="7344816" cy="990600"/>
          </a:xfrm>
        </p:spPr>
        <p:txBody>
          <a:bodyPr/>
          <a:lstStyle/>
          <a:p>
            <a:pPr algn="r"/>
            <a:r>
              <a:rPr lang="it-IT" dirty="0" smtClean="0"/>
              <a:t>I bisogni educativi speciali (BES)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64568"/>
            <a:ext cx="8363272" cy="4876800"/>
          </a:xfrm>
        </p:spPr>
        <p:txBody>
          <a:bodyPr/>
          <a:lstStyle/>
          <a:p>
            <a:pPr>
              <a:buNone/>
            </a:pPr>
            <a:r>
              <a:rPr lang="it-IT" dirty="0" smtClean="0"/>
              <a:t>La DM delinea un’ampia area di Bisogni Educativi Speciali che  comprende: </a:t>
            </a:r>
          </a:p>
          <a:p>
            <a:r>
              <a:rPr lang="it-IT" dirty="0" smtClean="0"/>
              <a:t>svantaggio sociale e culturale;</a:t>
            </a:r>
          </a:p>
          <a:p>
            <a:r>
              <a:rPr lang="it-IT" dirty="0" smtClean="0"/>
              <a:t> disturbi specifici di apprendimento e/o disturbi evolutivi specifici;</a:t>
            </a:r>
          </a:p>
          <a:p>
            <a:r>
              <a:rPr lang="it-IT" dirty="0" smtClean="0"/>
              <a:t> difficoltà derivanti dalla non conoscenza della cultura e della lingua italiana derivata dall’appartenenza a culture diverse</a:t>
            </a:r>
            <a:endParaRPr lang="it-IT" dirty="0"/>
          </a:p>
        </p:txBody>
      </p:sp>
      <p:sp>
        <p:nvSpPr>
          <p:cNvPr id="6" name="Segnaposto piè di pagina 2"/>
          <p:cNvSpPr txBox="1">
            <a:spLocks/>
          </p:cNvSpPr>
          <p:nvPr/>
        </p:nvSpPr>
        <p:spPr>
          <a:xfrm rot="16200000">
            <a:off x="-2405677" y="3458412"/>
            <a:ext cx="5278896" cy="3235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mtClean="0">
                <a:solidFill>
                  <a:schemeClr val="tx1"/>
                </a:solidFill>
              </a:rPr>
              <a:t>Attività di formazione ex D.M. n. 821/2013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636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75656" y="797768"/>
            <a:ext cx="7344816" cy="990600"/>
          </a:xfrm>
        </p:spPr>
        <p:txBody>
          <a:bodyPr/>
          <a:lstStyle/>
          <a:p>
            <a:pPr algn="r"/>
            <a:r>
              <a:rPr lang="it-IT" dirty="0" smtClean="0"/>
              <a:t>Attori coinvolti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64568"/>
            <a:ext cx="8363272" cy="4876800"/>
          </a:xfrm>
        </p:spPr>
        <p:txBody>
          <a:bodyPr/>
          <a:lstStyle/>
          <a:p>
            <a:r>
              <a:rPr lang="it-IT" dirty="0" smtClean="0"/>
              <a:t>Studenti e gruppo classe</a:t>
            </a:r>
          </a:p>
          <a:p>
            <a:r>
              <a:rPr lang="it-IT" dirty="0" smtClean="0"/>
              <a:t>Scuola (Gruppo di Lavoro e Studio d’Istituto; Gruppo di Lavoro per l’Inclusione)</a:t>
            </a:r>
          </a:p>
          <a:p>
            <a:r>
              <a:rPr lang="it-IT" dirty="0" smtClean="0"/>
              <a:t>Consiglio di classe</a:t>
            </a:r>
          </a:p>
          <a:p>
            <a:r>
              <a:rPr lang="it-IT" dirty="0" smtClean="0"/>
              <a:t>Famiglia</a:t>
            </a:r>
          </a:p>
          <a:p>
            <a:r>
              <a:rPr lang="it-IT" dirty="0" smtClean="0"/>
              <a:t>Rete dei CTS </a:t>
            </a:r>
          </a:p>
          <a:p>
            <a:r>
              <a:rPr lang="it-IT" dirty="0" smtClean="0"/>
              <a:t>Rete dei servizi </a:t>
            </a:r>
            <a:r>
              <a:rPr lang="it-IT" dirty="0" err="1" smtClean="0"/>
              <a:t>servizi</a:t>
            </a:r>
            <a:r>
              <a:rPr lang="it-IT" dirty="0" smtClean="0"/>
              <a:t> sociosanitari territoriali (ASL, Servizi sociali e scolastici comunali e </a:t>
            </a:r>
            <a:r>
              <a:rPr lang="it-IT" dirty="0" err="1" smtClean="0"/>
              <a:t>provinciali…</a:t>
            </a:r>
            <a:r>
              <a:rPr lang="it-IT" dirty="0" smtClean="0"/>
              <a:t>)</a:t>
            </a:r>
          </a:p>
          <a:p>
            <a:r>
              <a:rPr lang="it-IT" dirty="0" smtClean="0"/>
              <a:t>Enti del privato sociale e del volontariato</a:t>
            </a:r>
          </a:p>
          <a:p>
            <a:r>
              <a:rPr lang="it-IT" dirty="0" smtClean="0"/>
              <a:t> </a:t>
            </a:r>
            <a:r>
              <a:rPr lang="it-IT" dirty="0" err="1" smtClean="0"/>
              <a:t>Prefetture…</a:t>
            </a:r>
            <a:endParaRPr lang="it-IT" dirty="0" smtClean="0"/>
          </a:p>
          <a:p>
            <a:endParaRPr lang="it-IT" dirty="0"/>
          </a:p>
        </p:txBody>
      </p:sp>
      <p:sp>
        <p:nvSpPr>
          <p:cNvPr id="6" name="Segnaposto piè di pagina 2"/>
          <p:cNvSpPr txBox="1">
            <a:spLocks/>
          </p:cNvSpPr>
          <p:nvPr/>
        </p:nvSpPr>
        <p:spPr>
          <a:xfrm rot="16200000">
            <a:off x="-2405677" y="3458412"/>
            <a:ext cx="5278896" cy="3235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mtClean="0">
                <a:solidFill>
                  <a:schemeClr val="tx1"/>
                </a:solidFill>
              </a:rPr>
              <a:t>Attività di formazione ex D.M. n. 821/2013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636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75656" y="797768"/>
            <a:ext cx="7344816" cy="990600"/>
          </a:xfrm>
        </p:spPr>
        <p:txBody>
          <a:bodyPr/>
          <a:lstStyle/>
          <a:p>
            <a:pPr algn="r"/>
            <a:r>
              <a:rPr lang="it-IT" dirty="0" smtClean="0"/>
              <a:t>Azioni di sistema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64568"/>
            <a:ext cx="8363272" cy="4876800"/>
          </a:xfrm>
        </p:spPr>
        <p:txBody>
          <a:bodyPr/>
          <a:lstStyle/>
          <a:p>
            <a:r>
              <a:rPr lang="it-IT" dirty="0" smtClean="0"/>
              <a:t>Formazione</a:t>
            </a:r>
          </a:p>
          <a:p>
            <a:r>
              <a:rPr lang="it-IT" dirty="0" smtClean="0"/>
              <a:t>Tutoraggio</a:t>
            </a:r>
          </a:p>
          <a:p>
            <a:r>
              <a:rPr lang="it-IT" dirty="0" smtClean="0"/>
              <a:t> Prevenzione</a:t>
            </a:r>
          </a:p>
          <a:p>
            <a:r>
              <a:rPr lang="it-IT" dirty="0" smtClean="0"/>
              <a:t> Monitoraggio</a:t>
            </a:r>
          </a:p>
          <a:p>
            <a:r>
              <a:rPr lang="it-IT" dirty="0" smtClean="0"/>
              <a:t>Valutazione </a:t>
            </a:r>
          </a:p>
          <a:p>
            <a:endParaRPr lang="it-IT" dirty="0"/>
          </a:p>
        </p:txBody>
      </p:sp>
      <p:sp>
        <p:nvSpPr>
          <p:cNvPr id="6" name="Segnaposto piè di pagina 2"/>
          <p:cNvSpPr txBox="1">
            <a:spLocks/>
          </p:cNvSpPr>
          <p:nvPr/>
        </p:nvSpPr>
        <p:spPr>
          <a:xfrm rot="16200000">
            <a:off x="-2405677" y="3458412"/>
            <a:ext cx="5278896" cy="3235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mtClean="0">
                <a:solidFill>
                  <a:schemeClr val="tx1"/>
                </a:solidFill>
              </a:rPr>
              <a:t>Attività di formazione ex D.M. n. 821/2013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636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75656" y="797768"/>
            <a:ext cx="7344816" cy="990600"/>
          </a:xfrm>
        </p:spPr>
        <p:txBody>
          <a:bodyPr/>
          <a:lstStyle/>
          <a:p>
            <a:pPr algn="r"/>
            <a:r>
              <a:rPr lang="it-IT" dirty="0" smtClean="0"/>
              <a:t>Azioni territoriali (i CTS)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64568"/>
            <a:ext cx="8363272" cy="4876800"/>
          </a:xfrm>
        </p:spPr>
        <p:txBody>
          <a:bodyPr/>
          <a:lstStyle/>
          <a:p>
            <a:pPr>
              <a:buNone/>
            </a:pPr>
            <a:r>
              <a:rPr lang="it-IT" b="1" dirty="0" smtClean="0"/>
              <a:t>I </a:t>
            </a:r>
            <a:r>
              <a:rPr lang="it-IT" dirty="0" smtClean="0"/>
              <a:t>Centri Territoriali di Supporto:</a:t>
            </a:r>
          </a:p>
          <a:p>
            <a:r>
              <a:rPr lang="it-IT" dirty="0" smtClean="0"/>
              <a:t>includono i Centri di Documentazione per l’integrazione  scolastica degli alunni con disabilità (CDH) ed i Centri Territoriali di Risorse per l’integrazione scolastica degli alunni con disabilità (CTRH);</a:t>
            </a:r>
          </a:p>
          <a:p>
            <a:r>
              <a:rPr lang="it-IT" dirty="0" smtClean="0"/>
              <a:t> sono l’ interfaccia fra l’Amministrazione e le scuole, e tra le scuole stesse;</a:t>
            </a:r>
          </a:p>
          <a:p>
            <a:r>
              <a:rPr lang="it-IT" dirty="0" smtClean="0"/>
              <a:t> si propongono come rete di supporto: al processo di integrazione; allo sviluppo professionale dei docenti;  alla diffusione delle migliori pratiche.</a:t>
            </a:r>
          </a:p>
          <a:p>
            <a:endParaRPr lang="it-IT" dirty="0"/>
          </a:p>
        </p:txBody>
      </p:sp>
      <p:sp>
        <p:nvSpPr>
          <p:cNvPr id="6" name="Segnaposto piè di pagina 2"/>
          <p:cNvSpPr txBox="1">
            <a:spLocks/>
          </p:cNvSpPr>
          <p:nvPr/>
        </p:nvSpPr>
        <p:spPr>
          <a:xfrm rot="16200000">
            <a:off x="-2405677" y="3458412"/>
            <a:ext cx="5278896" cy="3235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mtClean="0">
                <a:solidFill>
                  <a:schemeClr val="tx1"/>
                </a:solidFill>
              </a:rPr>
              <a:t>Attività di formazione ex D.M. n. 821/2013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636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75656" y="797768"/>
            <a:ext cx="7344816" cy="990600"/>
          </a:xfrm>
        </p:spPr>
        <p:txBody>
          <a:bodyPr/>
          <a:lstStyle/>
          <a:p>
            <a:pPr algn="r"/>
            <a:r>
              <a:rPr lang="it-IT" dirty="0" smtClean="0"/>
              <a:t>Azioni istituzionali (GLI)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64568"/>
            <a:ext cx="8363272" cy="4876800"/>
          </a:xfrm>
        </p:spPr>
        <p:txBody>
          <a:bodyPr>
            <a:normAutofit fontScale="70000" lnSpcReduction="20000"/>
          </a:bodyPr>
          <a:lstStyle/>
          <a:p>
            <a:r>
              <a:rPr lang="it-IT" dirty="0" smtClean="0"/>
              <a:t>rilevazione dei BES presenti nella scuola;</a:t>
            </a:r>
          </a:p>
          <a:p>
            <a:r>
              <a:rPr lang="it-IT" dirty="0" smtClean="0"/>
              <a:t> raccolta e documentazione degli interventi </a:t>
            </a:r>
            <a:r>
              <a:rPr lang="it-IT" dirty="0" err="1" smtClean="0"/>
              <a:t>didattico-educativi</a:t>
            </a:r>
            <a:r>
              <a:rPr lang="it-IT" dirty="0" smtClean="0"/>
              <a:t> posti in essere anche in</a:t>
            </a:r>
          </a:p>
          <a:p>
            <a:r>
              <a:rPr lang="it-IT" dirty="0" smtClean="0"/>
              <a:t>funzione di azioni di apprendimento organizzativo in rete tra scuole e/o in rapporto con</a:t>
            </a:r>
          </a:p>
          <a:p>
            <a:r>
              <a:rPr lang="it-IT" dirty="0" smtClean="0"/>
              <a:t>azioni strategiche dell’Amministrazione;</a:t>
            </a:r>
          </a:p>
          <a:p>
            <a:r>
              <a:rPr lang="it-IT" dirty="0" smtClean="0"/>
              <a:t> focus/confronto sui casi, consulenza e supporto  sulle strategie/metodologie di</a:t>
            </a:r>
          </a:p>
          <a:p>
            <a:r>
              <a:rPr lang="it-IT" dirty="0" smtClean="0"/>
              <a:t>gestione delle classi;</a:t>
            </a:r>
          </a:p>
          <a:p>
            <a:r>
              <a:rPr lang="it-IT" dirty="0" smtClean="0"/>
              <a:t> rilevazione, monitoraggio e valutazione del livello di </a:t>
            </a:r>
            <a:r>
              <a:rPr lang="it-IT" dirty="0" err="1" smtClean="0"/>
              <a:t>inclusività</a:t>
            </a:r>
            <a:r>
              <a:rPr lang="it-IT" dirty="0" smtClean="0"/>
              <a:t> della scuola (cfr. </a:t>
            </a:r>
            <a:r>
              <a:rPr lang="it-IT" dirty="0" err="1" smtClean="0"/>
              <a:t>inclusion</a:t>
            </a:r>
            <a:r>
              <a:rPr lang="it-IT" dirty="0" smtClean="0"/>
              <a:t> </a:t>
            </a:r>
            <a:r>
              <a:rPr lang="it-IT" dirty="0" err="1" smtClean="0"/>
              <a:t>Index</a:t>
            </a:r>
            <a:r>
              <a:rPr lang="it-IT" dirty="0" smtClean="0"/>
              <a:t>);</a:t>
            </a:r>
          </a:p>
          <a:p>
            <a:r>
              <a:rPr lang="it-IT" dirty="0" smtClean="0"/>
              <a:t> raccolta e coordinamento delle proposte formulate dai singoli GLH Operativi sulla base</a:t>
            </a:r>
          </a:p>
          <a:p>
            <a:r>
              <a:rPr lang="it-IT" dirty="0" smtClean="0"/>
              <a:t>delle effettive esigenze, ai sensi dell’art. 1, c. 605, lettera b, della legge 296/2006, tradotte</a:t>
            </a:r>
          </a:p>
          <a:p>
            <a:r>
              <a:rPr lang="it-IT" dirty="0" smtClean="0"/>
              <a:t>in sede di definizione del PEI come stabilito dall'art. 10 comma 5 della Legge 30 luglio</a:t>
            </a:r>
          </a:p>
          <a:p>
            <a:r>
              <a:rPr lang="it-IT" dirty="0" smtClean="0"/>
              <a:t>2010 n. 122 ;</a:t>
            </a:r>
          </a:p>
          <a:p>
            <a:r>
              <a:rPr lang="it-IT" dirty="0" smtClean="0"/>
              <a:t> elaborazione di una proposta di </a:t>
            </a:r>
            <a:r>
              <a:rPr lang="it-IT" b="1" dirty="0" smtClean="0"/>
              <a:t>Piano Annuale per l’</a:t>
            </a:r>
            <a:r>
              <a:rPr lang="it-IT" b="1" dirty="0" err="1" smtClean="0"/>
              <a:t>Inclusività</a:t>
            </a:r>
            <a:r>
              <a:rPr lang="it-IT" b="1" dirty="0" smtClean="0"/>
              <a:t> riferito a tutti gli</a:t>
            </a:r>
          </a:p>
          <a:p>
            <a:r>
              <a:rPr lang="it-IT" dirty="0" smtClean="0"/>
              <a:t>alunni con BES, da redigere al termine di ogni anno scolastico (entro il mese di Giugno).</a:t>
            </a:r>
          </a:p>
          <a:p>
            <a:endParaRPr lang="it-IT" dirty="0"/>
          </a:p>
        </p:txBody>
      </p:sp>
      <p:sp>
        <p:nvSpPr>
          <p:cNvPr id="6" name="Segnaposto piè di pagina 2"/>
          <p:cNvSpPr txBox="1">
            <a:spLocks/>
          </p:cNvSpPr>
          <p:nvPr/>
        </p:nvSpPr>
        <p:spPr>
          <a:xfrm rot="16200000">
            <a:off x="-2405677" y="3458412"/>
            <a:ext cx="5278896" cy="3235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mtClean="0">
                <a:solidFill>
                  <a:schemeClr val="tx1"/>
                </a:solidFill>
              </a:rPr>
              <a:t>Attività di formazione ex D.M. n. 821/2013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636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75656" y="797768"/>
            <a:ext cx="7344816" cy="990600"/>
          </a:xfrm>
        </p:spPr>
        <p:txBody>
          <a:bodyPr/>
          <a:lstStyle/>
          <a:p>
            <a:pPr algn="r"/>
            <a:r>
              <a:rPr lang="it-IT" dirty="0" smtClean="0"/>
              <a:t>Strategie e strumenti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64568"/>
            <a:ext cx="8363272" cy="4876800"/>
          </a:xfrm>
        </p:spPr>
        <p:txBody>
          <a:bodyPr/>
          <a:lstStyle/>
          <a:p>
            <a:endParaRPr lang="it-IT" dirty="0" smtClean="0"/>
          </a:p>
          <a:p>
            <a:r>
              <a:rPr lang="it-IT" dirty="0" smtClean="0"/>
              <a:t>Uso di progettazioni </a:t>
            </a:r>
            <a:r>
              <a:rPr lang="it-IT" dirty="0" err="1" smtClean="0"/>
              <a:t>didattico-educative</a:t>
            </a:r>
            <a:r>
              <a:rPr lang="it-IT" dirty="0" smtClean="0"/>
              <a:t> collegiali calibrate sui livelli minimi attesi per le competenze in uscita;</a:t>
            </a:r>
          </a:p>
          <a:p>
            <a:r>
              <a:rPr lang="it-IT" dirty="0" smtClean="0"/>
              <a:t>Uso di percorsi didattici personalizzati;</a:t>
            </a:r>
          </a:p>
          <a:p>
            <a:r>
              <a:rPr lang="it-IT" dirty="0" smtClean="0"/>
              <a:t>Uso di dispositivi e strumenti dispensativi e compensativi (per studenti con DSA); </a:t>
            </a:r>
          </a:p>
          <a:p>
            <a:r>
              <a:rPr lang="it-IT" dirty="0" smtClean="0"/>
              <a:t>Definizione di Piani Didattici Personalizzati (PDP) secondo modelli esemplificativi scaricabili dal sito del MIUR (http://hubmiur.pubblica.istruzione.it/web/istruzione/dsa) .</a:t>
            </a:r>
          </a:p>
          <a:p>
            <a:endParaRPr lang="it-IT" dirty="0"/>
          </a:p>
        </p:txBody>
      </p:sp>
      <p:sp>
        <p:nvSpPr>
          <p:cNvPr id="6" name="Segnaposto piè di pagina 2"/>
          <p:cNvSpPr txBox="1">
            <a:spLocks/>
          </p:cNvSpPr>
          <p:nvPr/>
        </p:nvSpPr>
        <p:spPr>
          <a:xfrm rot="16200000">
            <a:off x="-2405677" y="3458412"/>
            <a:ext cx="5278896" cy="3235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ctr" defTabSz="914400" rtl="0" eaLnBrk="1" latinLnBrk="0" hangingPunct="1">
              <a:defRPr sz="1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mtClean="0">
                <a:solidFill>
                  <a:schemeClr val="tx1"/>
                </a:solidFill>
              </a:rPr>
              <a:t>Attività di formazione ex D.M. n. 821/2013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6363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aro">
  <a:themeElements>
    <a:clrScheme name="Personalizzato 16">
      <a:dk1>
        <a:srgbClr val="292934"/>
      </a:dk1>
      <a:lt1>
        <a:srgbClr val="FFFFFF"/>
      </a:lt1>
      <a:dk2>
        <a:srgbClr val="FF8519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ar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106</TotalTime>
  <Words>577</Words>
  <Application>Microsoft Office PowerPoint</Application>
  <PresentationFormat>Presentazione su schermo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1" baseType="lpstr">
      <vt:lpstr>Arial</vt:lpstr>
      <vt:lpstr>Calibri</vt:lpstr>
      <vt:lpstr>Chiaro</vt:lpstr>
      <vt:lpstr>La normativa sui BES</vt:lpstr>
      <vt:lpstr>La Direttiva Ministeriale 27 dicembre 2012</vt:lpstr>
      <vt:lpstr>I bisogni educativi speciali (BES)</vt:lpstr>
      <vt:lpstr>Attori coinvolti</vt:lpstr>
      <vt:lpstr>Azioni di sistema</vt:lpstr>
      <vt:lpstr>Azioni territoriali (i CTS)</vt:lpstr>
      <vt:lpstr>Azioni istituzionali (GLI)</vt:lpstr>
      <vt:lpstr>Strategie e strumenti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Corinna Freda</dc:creator>
  <cp:lastModifiedBy>MAURA STRIANO</cp:lastModifiedBy>
  <cp:revision>12</cp:revision>
  <dcterms:created xsi:type="dcterms:W3CDTF">2014-10-13T12:31:06Z</dcterms:created>
  <dcterms:modified xsi:type="dcterms:W3CDTF">2018-02-11T22:17:56Z</dcterms:modified>
</cp:coreProperties>
</file>