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89" r:id="rId1"/>
  </p:sldMasterIdLst>
  <p:sldIdLst>
    <p:sldId id="256" r:id="rId2"/>
    <p:sldId id="268" r:id="rId3"/>
    <p:sldId id="271" r:id="rId4"/>
    <p:sldId id="259" r:id="rId5"/>
    <p:sldId id="258" r:id="rId6"/>
    <p:sldId id="262" r:id="rId7"/>
    <p:sldId id="274" r:id="rId8"/>
    <p:sldId id="273" r:id="rId9"/>
    <p:sldId id="257" r:id="rId10"/>
    <p:sldId id="265" r:id="rId11"/>
    <p:sldId id="266" r:id="rId12"/>
    <p:sldId id="264" r:id="rId13"/>
    <p:sldId id="272" r:id="rId14"/>
    <p:sldId id="270"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5330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78" autoAdjust="0"/>
    <p:restoredTop sz="94660"/>
  </p:normalViewPr>
  <p:slideViewPr>
    <p:cSldViewPr snapToGrid="0">
      <p:cViewPr>
        <p:scale>
          <a:sx n="66" d="100"/>
          <a:sy n="66" d="100"/>
        </p:scale>
        <p:origin x="90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smtClean="0"/>
              <a:t>Fare clic per modificare lo stile del titolo</a:t>
            </a:r>
            <a:endParaRPr lang="it-IT"/>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4AAD347D-5ACD-4C99-B74B-A9C85AD731AF}" type="datetimeFigureOut">
              <a:rPr lang="en-US" smtClean="0"/>
              <a:t>2/12/2018</a:t>
            </a:fld>
            <a:endParaRPr lang="en-US" dirty="0"/>
          </a:p>
        </p:txBody>
      </p:sp>
      <p:sp>
        <p:nvSpPr>
          <p:cNvPr id="5" name="Segnaposto piè di pagina 4"/>
          <p:cNvSpPr>
            <a:spLocks noGrp="1"/>
          </p:cNvSpPr>
          <p:nvPr>
            <p:ph type="ftr" sz="quarter" idx="11"/>
          </p:nvPr>
        </p:nvSpPr>
        <p:spPr/>
        <p:txBody>
          <a:bodyPr/>
          <a:lstStyle/>
          <a:p>
            <a:endParaRPr lang="en-US" dirty="0"/>
          </a:p>
        </p:txBody>
      </p:sp>
      <p:sp>
        <p:nvSpPr>
          <p:cNvPr id="6" name="Segnaposto numero diapositiva 5"/>
          <p:cNvSpPr>
            <a:spLocks noGrp="1"/>
          </p:cNvSpPr>
          <p:nvPr>
            <p:ph type="sldNum" sz="quarter" idx="12"/>
          </p:nvPr>
        </p:nvSpPr>
        <p:spPr/>
        <p:txBody>
          <a:bodyPr/>
          <a:lstStyle/>
          <a:p>
            <a:fld id="{D57F1E4F-1CFF-5643-939E-02111984F565}" type="slidenum">
              <a:rPr lang="en-US" smtClean="0"/>
              <a:t>‹N›</a:t>
            </a:fld>
            <a:endParaRPr lang="en-US" dirty="0"/>
          </a:p>
        </p:txBody>
      </p:sp>
    </p:spTree>
    <p:extLst>
      <p:ext uri="{BB962C8B-B14F-4D97-AF65-F5344CB8AC3E}">
        <p14:creationId xmlns:p14="http://schemas.microsoft.com/office/powerpoint/2010/main" val="12351729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4509A250-FF31-4206-8172-F9D3106AACB1}" type="datetimeFigureOut">
              <a:rPr lang="en-US" smtClean="0"/>
              <a:t>2/12/2018</a:t>
            </a:fld>
            <a:endParaRPr lang="en-US" dirty="0"/>
          </a:p>
        </p:txBody>
      </p:sp>
      <p:sp>
        <p:nvSpPr>
          <p:cNvPr id="5" name="Segnaposto piè di pagina 4"/>
          <p:cNvSpPr>
            <a:spLocks noGrp="1"/>
          </p:cNvSpPr>
          <p:nvPr>
            <p:ph type="ftr" sz="quarter" idx="11"/>
          </p:nvPr>
        </p:nvSpPr>
        <p:spPr/>
        <p:txBody>
          <a:bodyPr/>
          <a:lstStyle/>
          <a:p>
            <a:endParaRPr lang="en-US" dirty="0"/>
          </a:p>
        </p:txBody>
      </p:sp>
      <p:sp>
        <p:nvSpPr>
          <p:cNvPr id="6" name="Segnaposto numero diapositiva 5"/>
          <p:cNvSpPr>
            <a:spLocks noGrp="1"/>
          </p:cNvSpPr>
          <p:nvPr>
            <p:ph type="sldNum" sz="quarter" idx="12"/>
          </p:nvPr>
        </p:nvSpPr>
        <p:spPr/>
        <p:txBody>
          <a:bodyPr/>
          <a:lstStyle/>
          <a:p>
            <a:fld id="{D57F1E4F-1CFF-5643-939E-02111984F565}" type="slidenum">
              <a:rPr lang="en-US" smtClean="0"/>
              <a:t>‹N›</a:t>
            </a:fld>
            <a:endParaRPr lang="en-US" dirty="0"/>
          </a:p>
        </p:txBody>
      </p:sp>
    </p:spTree>
    <p:extLst>
      <p:ext uri="{BB962C8B-B14F-4D97-AF65-F5344CB8AC3E}">
        <p14:creationId xmlns:p14="http://schemas.microsoft.com/office/powerpoint/2010/main" val="19127201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smtClean="0"/>
              <a:t>Fare clic per modificare lo stile del titolo</a:t>
            </a:r>
            <a:endParaRPr lang="it-IT"/>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4509A250-FF31-4206-8172-F9D3106AACB1}" type="datetimeFigureOut">
              <a:rPr lang="en-US" smtClean="0"/>
              <a:t>2/12/2018</a:t>
            </a:fld>
            <a:endParaRPr lang="en-US" dirty="0"/>
          </a:p>
        </p:txBody>
      </p:sp>
      <p:sp>
        <p:nvSpPr>
          <p:cNvPr id="5" name="Segnaposto piè di pagina 4"/>
          <p:cNvSpPr>
            <a:spLocks noGrp="1"/>
          </p:cNvSpPr>
          <p:nvPr>
            <p:ph type="ftr" sz="quarter" idx="11"/>
          </p:nvPr>
        </p:nvSpPr>
        <p:spPr/>
        <p:txBody>
          <a:bodyPr/>
          <a:lstStyle/>
          <a:p>
            <a:endParaRPr lang="en-US" dirty="0"/>
          </a:p>
        </p:txBody>
      </p:sp>
      <p:sp>
        <p:nvSpPr>
          <p:cNvPr id="6" name="Segnaposto numero diapositiva 5"/>
          <p:cNvSpPr>
            <a:spLocks noGrp="1"/>
          </p:cNvSpPr>
          <p:nvPr>
            <p:ph type="sldNum" sz="quarter" idx="12"/>
          </p:nvPr>
        </p:nvSpPr>
        <p:spPr/>
        <p:txBody>
          <a:bodyPr/>
          <a:lstStyle/>
          <a:p>
            <a:fld id="{D57F1E4F-1CFF-5643-939E-02111984F565}" type="slidenum">
              <a:rPr lang="en-US" smtClean="0"/>
              <a:t>‹N›</a:t>
            </a:fld>
            <a:endParaRPr lang="en-US" dirty="0"/>
          </a:p>
        </p:txBody>
      </p:sp>
    </p:spTree>
    <p:extLst>
      <p:ext uri="{BB962C8B-B14F-4D97-AF65-F5344CB8AC3E}">
        <p14:creationId xmlns:p14="http://schemas.microsoft.com/office/powerpoint/2010/main" val="15627512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838200" y="1825625"/>
            <a:ext cx="5181600" cy="435133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6172200" y="1825625"/>
            <a:ext cx="5181600" cy="435133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4509A250-FF31-4206-8172-F9D3106AACB1}" type="datetimeFigureOut">
              <a:rPr lang="en-US" smtClean="0"/>
              <a:t>2/12/2018</a:t>
            </a:fld>
            <a:endParaRPr lang="en-US" dirty="0"/>
          </a:p>
        </p:txBody>
      </p:sp>
      <p:sp>
        <p:nvSpPr>
          <p:cNvPr id="6" name="Segnaposto piè di pagina 5"/>
          <p:cNvSpPr>
            <a:spLocks noGrp="1"/>
          </p:cNvSpPr>
          <p:nvPr>
            <p:ph type="ftr" sz="quarter" idx="11"/>
          </p:nvPr>
        </p:nvSpPr>
        <p:spPr/>
        <p:txBody>
          <a:bodyPr/>
          <a:lstStyle/>
          <a:p>
            <a:endParaRPr lang="en-US" dirty="0"/>
          </a:p>
        </p:txBody>
      </p:sp>
      <p:sp>
        <p:nvSpPr>
          <p:cNvPr id="7" name="Segnaposto numero diapositiva 6"/>
          <p:cNvSpPr>
            <a:spLocks noGrp="1"/>
          </p:cNvSpPr>
          <p:nvPr>
            <p:ph type="sldNum" sz="quarter" idx="12"/>
          </p:nvPr>
        </p:nvSpPr>
        <p:spPr/>
        <p:txBody>
          <a:bodyPr/>
          <a:lstStyle/>
          <a:p>
            <a:fld id="{D57F1E4F-1CFF-5643-939E-02111984F565}" type="slidenum">
              <a:rPr lang="en-US" smtClean="0"/>
              <a:t>‹N›</a:t>
            </a:fld>
            <a:endParaRPr lang="en-US" dirty="0"/>
          </a:p>
        </p:txBody>
      </p:sp>
    </p:spTree>
    <p:extLst>
      <p:ext uri="{BB962C8B-B14F-4D97-AF65-F5344CB8AC3E}">
        <p14:creationId xmlns:p14="http://schemas.microsoft.com/office/powerpoint/2010/main" val="30011998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smtClean="0"/>
              <a:t>Fare clic per modificare lo stile del titolo</a:t>
            </a:r>
            <a:endParaRPr lang="it-IT"/>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4509A250-FF31-4206-8172-F9D3106AACB1}" type="datetimeFigureOut">
              <a:rPr lang="en-US" smtClean="0"/>
              <a:t>2/12/2018</a:t>
            </a:fld>
            <a:endParaRPr lang="en-US" dirty="0"/>
          </a:p>
        </p:txBody>
      </p:sp>
      <p:sp>
        <p:nvSpPr>
          <p:cNvPr id="8" name="Segnaposto piè di pagina 7"/>
          <p:cNvSpPr>
            <a:spLocks noGrp="1"/>
          </p:cNvSpPr>
          <p:nvPr>
            <p:ph type="ftr" sz="quarter" idx="11"/>
          </p:nvPr>
        </p:nvSpPr>
        <p:spPr/>
        <p:txBody>
          <a:bodyPr/>
          <a:lstStyle/>
          <a:p>
            <a:endParaRPr lang="en-US" dirty="0"/>
          </a:p>
        </p:txBody>
      </p:sp>
      <p:sp>
        <p:nvSpPr>
          <p:cNvPr id="9" name="Segnaposto numero diapositiva 8"/>
          <p:cNvSpPr>
            <a:spLocks noGrp="1"/>
          </p:cNvSpPr>
          <p:nvPr>
            <p:ph type="sldNum" sz="quarter" idx="12"/>
          </p:nvPr>
        </p:nvSpPr>
        <p:spPr/>
        <p:txBody>
          <a:bodyPr/>
          <a:lstStyle/>
          <a:p>
            <a:fld id="{D57F1E4F-1CFF-5643-939E-02111984F565}" type="slidenum">
              <a:rPr lang="en-US" smtClean="0"/>
              <a:t>‹N›</a:t>
            </a:fld>
            <a:endParaRPr lang="en-US" dirty="0"/>
          </a:p>
        </p:txBody>
      </p:sp>
    </p:spTree>
    <p:extLst>
      <p:ext uri="{BB962C8B-B14F-4D97-AF65-F5344CB8AC3E}">
        <p14:creationId xmlns:p14="http://schemas.microsoft.com/office/powerpoint/2010/main" val="11729383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4509A250-FF31-4206-8172-F9D3106AACB1}" type="datetimeFigureOut">
              <a:rPr lang="en-US" smtClean="0"/>
              <a:t>2/12/2018</a:t>
            </a:fld>
            <a:endParaRPr lang="en-US" dirty="0"/>
          </a:p>
        </p:txBody>
      </p:sp>
      <p:sp>
        <p:nvSpPr>
          <p:cNvPr id="4" name="Segnaposto piè di pagina 3"/>
          <p:cNvSpPr>
            <a:spLocks noGrp="1"/>
          </p:cNvSpPr>
          <p:nvPr>
            <p:ph type="ftr" sz="quarter" idx="11"/>
          </p:nvPr>
        </p:nvSpPr>
        <p:spPr/>
        <p:txBody>
          <a:bodyPr/>
          <a:lstStyle/>
          <a:p>
            <a:endParaRPr lang="en-US" dirty="0"/>
          </a:p>
        </p:txBody>
      </p:sp>
      <p:sp>
        <p:nvSpPr>
          <p:cNvPr id="5" name="Segnaposto numero diapositiva 4"/>
          <p:cNvSpPr>
            <a:spLocks noGrp="1"/>
          </p:cNvSpPr>
          <p:nvPr>
            <p:ph type="sldNum" sz="quarter" idx="12"/>
          </p:nvPr>
        </p:nvSpPr>
        <p:spPr/>
        <p:txBody>
          <a:bodyPr/>
          <a:lstStyle/>
          <a:p>
            <a:fld id="{D57F1E4F-1CFF-5643-939E-02111984F565}" type="slidenum">
              <a:rPr lang="en-US" smtClean="0"/>
              <a:t>‹N›</a:t>
            </a:fld>
            <a:endParaRPr lang="en-US" dirty="0"/>
          </a:p>
        </p:txBody>
      </p:sp>
    </p:spTree>
    <p:extLst>
      <p:ext uri="{BB962C8B-B14F-4D97-AF65-F5344CB8AC3E}">
        <p14:creationId xmlns:p14="http://schemas.microsoft.com/office/powerpoint/2010/main" val="27397866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4509A250-FF31-4206-8172-F9D3106AACB1}" type="datetimeFigureOut">
              <a:rPr lang="en-US" smtClean="0"/>
              <a:t>2/12/2018</a:t>
            </a:fld>
            <a:endParaRPr lang="en-US" dirty="0"/>
          </a:p>
        </p:txBody>
      </p:sp>
      <p:sp>
        <p:nvSpPr>
          <p:cNvPr id="3" name="Segnaposto piè di pagina 2"/>
          <p:cNvSpPr>
            <a:spLocks noGrp="1"/>
          </p:cNvSpPr>
          <p:nvPr>
            <p:ph type="ftr" sz="quarter" idx="11"/>
          </p:nvPr>
        </p:nvSpPr>
        <p:spPr/>
        <p:txBody>
          <a:bodyPr/>
          <a:lstStyle/>
          <a:p>
            <a:endParaRPr lang="en-US" dirty="0"/>
          </a:p>
        </p:txBody>
      </p:sp>
      <p:sp>
        <p:nvSpPr>
          <p:cNvPr id="4" name="Segnaposto numero diapositiva 3"/>
          <p:cNvSpPr>
            <a:spLocks noGrp="1"/>
          </p:cNvSpPr>
          <p:nvPr>
            <p:ph type="sldNum" sz="quarter" idx="12"/>
          </p:nvPr>
        </p:nvSpPr>
        <p:spPr/>
        <p:txBody>
          <a:bodyPr/>
          <a:lstStyle/>
          <a:p>
            <a:fld id="{D57F1E4F-1CFF-5643-939E-02111984F565}" type="slidenum">
              <a:rPr lang="en-US" smtClean="0"/>
              <a:t>‹N›</a:t>
            </a:fld>
            <a:endParaRPr lang="en-US" dirty="0"/>
          </a:p>
        </p:txBody>
      </p:sp>
    </p:spTree>
    <p:extLst>
      <p:ext uri="{BB962C8B-B14F-4D97-AF65-F5344CB8AC3E}">
        <p14:creationId xmlns:p14="http://schemas.microsoft.com/office/powerpoint/2010/main" val="30197316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4509A250-FF31-4206-8172-F9D3106AACB1}" type="datetimeFigureOut">
              <a:rPr lang="en-US" smtClean="0"/>
              <a:t>2/12/2018</a:t>
            </a:fld>
            <a:endParaRPr lang="en-US" dirty="0"/>
          </a:p>
        </p:txBody>
      </p:sp>
      <p:sp>
        <p:nvSpPr>
          <p:cNvPr id="6" name="Segnaposto piè di pagina 5"/>
          <p:cNvSpPr>
            <a:spLocks noGrp="1"/>
          </p:cNvSpPr>
          <p:nvPr>
            <p:ph type="ftr" sz="quarter" idx="11"/>
          </p:nvPr>
        </p:nvSpPr>
        <p:spPr/>
        <p:txBody>
          <a:bodyPr/>
          <a:lstStyle/>
          <a:p>
            <a:endParaRPr lang="en-US" dirty="0"/>
          </a:p>
        </p:txBody>
      </p:sp>
      <p:sp>
        <p:nvSpPr>
          <p:cNvPr id="7" name="Segnaposto numero diapositiva 6"/>
          <p:cNvSpPr>
            <a:spLocks noGrp="1"/>
          </p:cNvSpPr>
          <p:nvPr>
            <p:ph type="sldNum" sz="quarter" idx="12"/>
          </p:nvPr>
        </p:nvSpPr>
        <p:spPr/>
        <p:txBody>
          <a:bodyPr/>
          <a:lstStyle/>
          <a:p>
            <a:fld id="{D57F1E4F-1CFF-5643-939E-02111984F565}" type="slidenum">
              <a:rPr lang="en-US" smtClean="0"/>
              <a:t>‹N›</a:t>
            </a:fld>
            <a:endParaRPr lang="en-US" dirty="0"/>
          </a:p>
        </p:txBody>
      </p:sp>
    </p:spTree>
    <p:extLst>
      <p:ext uri="{BB962C8B-B14F-4D97-AF65-F5344CB8AC3E}">
        <p14:creationId xmlns:p14="http://schemas.microsoft.com/office/powerpoint/2010/main" val="32263326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4509A250-FF31-4206-8172-F9D3106AACB1}" type="datetimeFigureOut">
              <a:rPr lang="en-US" smtClean="0"/>
              <a:t>2/12/2018</a:t>
            </a:fld>
            <a:endParaRPr lang="en-US" dirty="0"/>
          </a:p>
        </p:txBody>
      </p:sp>
      <p:sp>
        <p:nvSpPr>
          <p:cNvPr id="6" name="Segnaposto piè di pagina 5"/>
          <p:cNvSpPr>
            <a:spLocks noGrp="1"/>
          </p:cNvSpPr>
          <p:nvPr>
            <p:ph type="ftr" sz="quarter" idx="11"/>
          </p:nvPr>
        </p:nvSpPr>
        <p:spPr/>
        <p:txBody>
          <a:bodyPr/>
          <a:lstStyle/>
          <a:p>
            <a:endParaRPr lang="en-US" dirty="0"/>
          </a:p>
        </p:txBody>
      </p:sp>
      <p:sp>
        <p:nvSpPr>
          <p:cNvPr id="7" name="Segnaposto numero diapositiva 6"/>
          <p:cNvSpPr>
            <a:spLocks noGrp="1"/>
          </p:cNvSpPr>
          <p:nvPr>
            <p:ph type="sldNum" sz="quarter" idx="12"/>
          </p:nvPr>
        </p:nvSpPr>
        <p:spPr/>
        <p:txBody>
          <a:bodyPr/>
          <a:lstStyle/>
          <a:p>
            <a:fld id="{D57F1E4F-1CFF-5643-939E-02111984F565}" type="slidenum">
              <a:rPr lang="en-US" smtClean="0"/>
              <a:t>‹N›</a:t>
            </a:fld>
            <a:endParaRPr lang="en-US" dirty="0"/>
          </a:p>
        </p:txBody>
      </p:sp>
    </p:spTree>
    <p:extLst>
      <p:ext uri="{BB962C8B-B14F-4D97-AF65-F5344CB8AC3E}">
        <p14:creationId xmlns:p14="http://schemas.microsoft.com/office/powerpoint/2010/main" val="19000977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4509A250-FF31-4206-8172-F9D3106AACB1}" type="datetimeFigureOut">
              <a:rPr lang="en-US" smtClean="0"/>
              <a:t>2/12/2018</a:t>
            </a:fld>
            <a:endParaRPr lang="en-US" dirty="0"/>
          </a:p>
        </p:txBody>
      </p:sp>
      <p:sp>
        <p:nvSpPr>
          <p:cNvPr id="5" name="Segnaposto piè di pagina 4"/>
          <p:cNvSpPr>
            <a:spLocks noGrp="1"/>
          </p:cNvSpPr>
          <p:nvPr>
            <p:ph type="ftr" sz="quarter" idx="11"/>
          </p:nvPr>
        </p:nvSpPr>
        <p:spPr/>
        <p:txBody>
          <a:bodyPr/>
          <a:lstStyle/>
          <a:p>
            <a:endParaRPr lang="en-US" dirty="0"/>
          </a:p>
        </p:txBody>
      </p:sp>
      <p:sp>
        <p:nvSpPr>
          <p:cNvPr id="6" name="Segnaposto numero diapositiva 5"/>
          <p:cNvSpPr>
            <a:spLocks noGrp="1"/>
          </p:cNvSpPr>
          <p:nvPr>
            <p:ph type="sldNum" sz="quarter" idx="12"/>
          </p:nvPr>
        </p:nvSpPr>
        <p:spPr/>
        <p:txBody>
          <a:bodyPr/>
          <a:lstStyle/>
          <a:p>
            <a:fld id="{D57F1E4F-1CFF-5643-939E-02111984F565}" type="slidenum">
              <a:rPr lang="en-US" smtClean="0"/>
              <a:t>‹N›</a:t>
            </a:fld>
            <a:endParaRPr lang="en-US" dirty="0"/>
          </a:p>
        </p:txBody>
      </p:sp>
    </p:spTree>
    <p:extLst>
      <p:ext uri="{BB962C8B-B14F-4D97-AF65-F5344CB8AC3E}">
        <p14:creationId xmlns:p14="http://schemas.microsoft.com/office/powerpoint/2010/main" val="10993762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4509A250-FF31-4206-8172-F9D3106AACB1}" type="datetimeFigureOut">
              <a:rPr lang="en-US" smtClean="0"/>
              <a:t>2/12/2018</a:t>
            </a:fld>
            <a:endParaRPr lang="en-US" dirty="0"/>
          </a:p>
        </p:txBody>
      </p:sp>
      <p:sp>
        <p:nvSpPr>
          <p:cNvPr id="5" name="Segnaposto piè di pagina 4"/>
          <p:cNvSpPr>
            <a:spLocks noGrp="1"/>
          </p:cNvSpPr>
          <p:nvPr>
            <p:ph type="ftr" sz="quarter" idx="11"/>
          </p:nvPr>
        </p:nvSpPr>
        <p:spPr/>
        <p:txBody>
          <a:bodyPr/>
          <a:lstStyle/>
          <a:p>
            <a:endParaRPr lang="en-US" dirty="0"/>
          </a:p>
        </p:txBody>
      </p:sp>
      <p:sp>
        <p:nvSpPr>
          <p:cNvPr id="6" name="Segnaposto numero diapositiva 5"/>
          <p:cNvSpPr>
            <a:spLocks noGrp="1"/>
          </p:cNvSpPr>
          <p:nvPr>
            <p:ph type="sldNum" sz="quarter" idx="12"/>
          </p:nvPr>
        </p:nvSpPr>
        <p:spPr/>
        <p:txBody>
          <a:bodyPr/>
          <a:lstStyle/>
          <a:p>
            <a:fld id="{D57F1E4F-1CFF-5643-939E-02111984F565}" type="slidenum">
              <a:rPr lang="en-US" smtClean="0"/>
              <a:t>‹N›</a:t>
            </a:fld>
            <a:endParaRPr lang="en-US" dirty="0"/>
          </a:p>
        </p:txBody>
      </p:sp>
    </p:spTree>
    <p:extLst>
      <p:ext uri="{BB962C8B-B14F-4D97-AF65-F5344CB8AC3E}">
        <p14:creationId xmlns:p14="http://schemas.microsoft.com/office/powerpoint/2010/main" val="2084476057"/>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509A250-FF31-4206-8172-F9D3106AACB1}" type="datetimeFigureOut">
              <a:rPr lang="en-US" smtClean="0"/>
              <a:t>2/12/2018</a:t>
            </a:fld>
            <a:endParaRPr lang="en-US" dirty="0"/>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7F1E4F-1CFF-5643-939E-02111984F565}" type="slidenum">
              <a:rPr lang="en-US" smtClean="0"/>
              <a:t>‹N›</a:t>
            </a:fld>
            <a:endParaRPr lang="en-US" dirty="0"/>
          </a:p>
        </p:txBody>
      </p:sp>
    </p:spTree>
    <p:extLst>
      <p:ext uri="{BB962C8B-B14F-4D97-AF65-F5344CB8AC3E}">
        <p14:creationId xmlns:p14="http://schemas.microsoft.com/office/powerpoint/2010/main" val="2554117366"/>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1508999" y="2028938"/>
            <a:ext cx="8825658" cy="3329581"/>
          </a:xfrm>
        </p:spPr>
        <p:txBody>
          <a:bodyPr/>
          <a:lstStyle/>
          <a:p>
            <a:pPr algn="ctr"/>
            <a:r>
              <a:rPr lang="it-IT" sz="5400" b="1" dirty="0" smtClean="0">
                <a:solidFill>
                  <a:schemeClr val="accent2"/>
                </a:solidFill>
              </a:rPr>
              <a:t>Profilo,</a:t>
            </a:r>
            <a:r>
              <a:rPr lang="it-IT" sz="5400" b="1" dirty="0" smtClean="0">
                <a:solidFill>
                  <a:schemeClr val="accent2"/>
                </a:solidFill>
              </a:rPr>
              <a:t> competenze ed epistemologia professionale dell’insegnante</a:t>
            </a:r>
            <a:br>
              <a:rPr lang="it-IT" sz="5400" b="1" dirty="0" smtClean="0">
                <a:solidFill>
                  <a:schemeClr val="accent2"/>
                </a:solidFill>
              </a:rPr>
            </a:br>
            <a:endParaRPr lang="it-IT" sz="5400" b="1" dirty="0">
              <a:solidFill>
                <a:schemeClr val="accent2"/>
              </a:solidFill>
            </a:endParaRPr>
          </a:p>
        </p:txBody>
      </p:sp>
      <p:sp>
        <p:nvSpPr>
          <p:cNvPr id="3" name="Sottotitolo 2"/>
          <p:cNvSpPr>
            <a:spLocks noGrp="1"/>
          </p:cNvSpPr>
          <p:nvPr>
            <p:ph type="subTitle" idx="1"/>
          </p:nvPr>
        </p:nvSpPr>
        <p:spPr>
          <a:xfrm>
            <a:off x="1349828" y="373176"/>
            <a:ext cx="9144000" cy="1655762"/>
          </a:xfrm>
        </p:spPr>
        <p:txBody>
          <a:bodyPr/>
          <a:lstStyle/>
          <a:p>
            <a:r>
              <a:rPr lang="it-IT" b="1" dirty="0" smtClean="0"/>
              <a:t>Pedagogia scolastica</a:t>
            </a:r>
          </a:p>
          <a:p>
            <a:r>
              <a:rPr lang="it-IT" b="1" dirty="0" smtClean="0"/>
              <a:t>I unità </a:t>
            </a:r>
          </a:p>
        </p:txBody>
      </p:sp>
    </p:spTree>
    <p:extLst>
      <p:ext uri="{BB962C8B-B14F-4D97-AF65-F5344CB8AC3E}">
        <p14:creationId xmlns:p14="http://schemas.microsoft.com/office/powerpoint/2010/main" val="396338871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solidFill>
                  <a:srgbClr val="B5330B"/>
                </a:solidFill>
              </a:rPr>
              <a:t>CCL 2018, art. 27</a:t>
            </a:r>
          </a:p>
        </p:txBody>
      </p:sp>
      <p:sp>
        <p:nvSpPr>
          <p:cNvPr id="3" name="Segnaposto contenuto 2"/>
          <p:cNvSpPr>
            <a:spLocks noGrp="1"/>
          </p:cNvSpPr>
          <p:nvPr>
            <p:ph idx="1"/>
          </p:nvPr>
        </p:nvSpPr>
        <p:spPr/>
        <p:txBody>
          <a:bodyPr>
            <a:normAutofit fontScale="92500" lnSpcReduction="10000"/>
          </a:bodyPr>
          <a:lstStyle/>
          <a:p>
            <a:pPr marL="0" indent="0" algn="just">
              <a:buNone/>
            </a:pPr>
            <a:r>
              <a:rPr lang="it-IT" b="1" dirty="0"/>
              <a:t>Art. 27</a:t>
            </a:r>
          </a:p>
          <a:p>
            <a:pPr marL="0" indent="0" algn="just">
              <a:buNone/>
            </a:pPr>
            <a:r>
              <a:rPr lang="it-IT" b="1" dirty="0"/>
              <a:t>Profilo professionale docente</a:t>
            </a:r>
          </a:p>
          <a:p>
            <a:pPr marL="0" indent="0" algn="just">
              <a:buNone/>
            </a:pPr>
            <a:r>
              <a:rPr lang="it-IT" dirty="0" smtClean="0"/>
              <a:t>Il </a:t>
            </a:r>
            <a:r>
              <a:rPr lang="it-IT" dirty="0"/>
              <a:t>profilo professionale dei docenti è costituito da competenze </a:t>
            </a:r>
            <a:r>
              <a:rPr lang="it-IT" dirty="0" smtClean="0"/>
              <a:t>disciplinari, informatiche</a:t>
            </a:r>
            <a:r>
              <a:rPr lang="it-IT" dirty="0"/>
              <a:t>, linguistiche, psicopedagogiche, metodologico-didattiche, </a:t>
            </a:r>
            <a:r>
              <a:rPr lang="it-IT" dirty="0" smtClean="0"/>
              <a:t>organizzativo-relazionali, di </a:t>
            </a:r>
            <a:r>
              <a:rPr lang="it-IT" dirty="0"/>
              <a:t>orientamento e di ricerca, documentazione e valutazione tra </a:t>
            </a:r>
            <a:r>
              <a:rPr lang="it-IT" dirty="0" smtClean="0"/>
              <a:t>loro correlate </a:t>
            </a:r>
            <a:r>
              <a:rPr lang="it-IT" dirty="0"/>
              <a:t>ed interagenti, che si sviluppano col maturare dell’esperienza </a:t>
            </a:r>
            <a:r>
              <a:rPr lang="it-IT" dirty="0" smtClean="0"/>
              <a:t>didattica, l’attività </a:t>
            </a:r>
            <a:r>
              <a:rPr lang="it-IT" dirty="0"/>
              <a:t>di studio e di sistematizzazione della pratica didattica</a:t>
            </a:r>
            <a:r>
              <a:rPr lang="it-IT" dirty="0" smtClean="0"/>
              <a:t>.</a:t>
            </a:r>
          </a:p>
          <a:p>
            <a:pPr marL="0" indent="0" algn="just">
              <a:buNone/>
            </a:pPr>
            <a:r>
              <a:rPr lang="it-IT" dirty="0" smtClean="0"/>
              <a:t> </a:t>
            </a:r>
            <a:r>
              <a:rPr lang="it-IT" dirty="0"/>
              <a:t>I contenuti </a:t>
            </a:r>
            <a:r>
              <a:rPr lang="it-IT" dirty="0" smtClean="0"/>
              <a:t>della prestazione </a:t>
            </a:r>
            <a:r>
              <a:rPr lang="it-IT" dirty="0"/>
              <a:t>professionale del personale docente si definiscono nel quadro </a:t>
            </a:r>
            <a:r>
              <a:rPr lang="it-IT" dirty="0" smtClean="0"/>
              <a:t>degli obiettivi </a:t>
            </a:r>
            <a:r>
              <a:rPr lang="it-IT" dirty="0"/>
              <a:t>generali perseguiti dal sistema nazionale di istruzione e nel rispetto </a:t>
            </a:r>
            <a:r>
              <a:rPr lang="it-IT" dirty="0" smtClean="0"/>
              <a:t>degli indirizzi </a:t>
            </a:r>
            <a:r>
              <a:rPr lang="it-IT" dirty="0"/>
              <a:t>delineati nel piano dell’offerta formativa della scuola</a:t>
            </a:r>
          </a:p>
        </p:txBody>
      </p:sp>
    </p:spTree>
    <p:extLst>
      <p:ext uri="{BB962C8B-B14F-4D97-AF65-F5344CB8AC3E}">
        <p14:creationId xmlns:p14="http://schemas.microsoft.com/office/powerpoint/2010/main" val="12951533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01486" y="365125"/>
            <a:ext cx="10352314" cy="868589"/>
          </a:xfrm>
        </p:spPr>
        <p:txBody>
          <a:bodyPr/>
          <a:lstStyle/>
          <a:p>
            <a:r>
              <a:rPr lang="it-IT" b="1" dirty="0" smtClean="0">
                <a:solidFill>
                  <a:srgbClr val="B5330B"/>
                </a:solidFill>
              </a:rPr>
              <a:t>Competenze indicate dalla CE (2010)</a:t>
            </a:r>
            <a:endParaRPr lang="it-IT" b="1" dirty="0">
              <a:solidFill>
                <a:srgbClr val="B5330B"/>
              </a:solidFill>
            </a:endParaRPr>
          </a:p>
        </p:txBody>
      </p:sp>
      <p:sp>
        <p:nvSpPr>
          <p:cNvPr id="3" name="Segnaposto contenuto 2"/>
          <p:cNvSpPr>
            <a:spLocks noGrp="1"/>
          </p:cNvSpPr>
          <p:nvPr>
            <p:ph idx="1"/>
          </p:nvPr>
        </p:nvSpPr>
        <p:spPr>
          <a:xfrm>
            <a:off x="275772" y="1335314"/>
            <a:ext cx="11078028" cy="5167086"/>
          </a:xfrm>
        </p:spPr>
        <p:txBody>
          <a:bodyPr>
            <a:noAutofit/>
          </a:bodyPr>
          <a:lstStyle/>
          <a:p>
            <a:pPr algn="just"/>
            <a:r>
              <a:rPr lang="en-US" sz="1600" b="1" dirty="0"/>
              <a:t>Work with others: </a:t>
            </a:r>
            <a:r>
              <a:rPr lang="en-US" sz="1600" dirty="0"/>
              <a:t>they work in a profession which should be based on the values of social inclusion and nurturing the potential of every learner. They need to have knowledge of human growth and development and demonstrate self-confidence when engaging with others. They need to be able to work with learners as individuals and support them to develop into fully participating and active members of society. They should also be able to work in ways which increase the collective intelligence of learners and co-operate and collaborate with colleagues to enhance their own learning and teaching. </a:t>
            </a:r>
          </a:p>
          <a:p>
            <a:pPr algn="just"/>
            <a:r>
              <a:rPr lang="en-US" sz="1600" b="1" dirty="0"/>
              <a:t>Work with knowledge, technology and information: </a:t>
            </a:r>
            <a:r>
              <a:rPr lang="en-US" sz="1600" dirty="0"/>
              <a:t>they need to be able to work with a variety of types of knowledge. Their education and professional development should equip them to access, </a:t>
            </a:r>
            <a:r>
              <a:rPr lang="en-US" sz="1600" dirty="0" err="1"/>
              <a:t>analyse</a:t>
            </a:r>
            <a:r>
              <a:rPr lang="en-US" sz="1600" dirty="0"/>
              <a:t>, validate, reflect on and transmit knowledge, making effective use of technology where this is appropriate. Their pedagogic skills should allow them to build and manage learning environments and retain the intellectual freedom to make choices over the delivery of education. Their confidence in the use of ICT should allow them to integrate it effectively into learning and teaching. They should be able to guide and support learners in the networks in which information can be found and built. They should have a good understanding of subject knowledge and view learning as a lifelong journey. Their practical and theoretical skills should also allow them to learn from their own experiences and match a wide range of teaching and learning strategies to the needs of learners. </a:t>
            </a:r>
          </a:p>
          <a:p>
            <a:pPr algn="just"/>
            <a:r>
              <a:rPr lang="en-US" sz="1600" b="1" dirty="0"/>
              <a:t>Work with and in society: </a:t>
            </a:r>
            <a:r>
              <a:rPr lang="en-US" sz="1600" dirty="0"/>
              <a:t>they contribute to preparing learners to be globally responsible in their role as EU citizens. Teachers should be able to promote mobility and </a:t>
            </a:r>
            <a:r>
              <a:rPr lang="en-US" sz="1600" dirty="0" smtClean="0"/>
              <a:t>co-operation </a:t>
            </a:r>
            <a:r>
              <a:rPr lang="en-US" sz="1600" dirty="0"/>
              <a:t>in Europe, and encourage intercultural respect and understanding. They should have an understanding of the balance between respecting and being aware of the diversity of learners’ cultures and identifying common values. They also need to understand the factors that create social cohesion and exclusion in society and be aware of the ethical dimensions of the knowledge society. They should be able to work effectively with the local community, and with partners and stakeholders in education – parents, teacher education institutions, and representative groups. Their experience and expertise should also enable them to contribute to systems of quality assurance. </a:t>
            </a:r>
            <a:r>
              <a:rPr lang="en-US" sz="1600" dirty="0" smtClean="0"/>
              <a:t>Teachers</a:t>
            </a:r>
            <a:r>
              <a:rPr lang="en-US" sz="1600" dirty="0"/>
              <a:t>’ work in all these areas should be embedded in a professional continuum of lifelong learning which includes initial teacher education, induction and continuing professional development , as they cannot be expected to possess all the necessary competences on completing their initial teacher education. </a:t>
            </a:r>
            <a:endParaRPr lang="it-IT" sz="1600" dirty="0"/>
          </a:p>
        </p:txBody>
      </p:sp>
    </p:spTree>
    <p:extLst>
      <p:ext uri="{BB962C8B-B14F-4D97-AF65-F5344CB8AC3E}">
        <p14:creationId xmlns:p14="http://schemas.microsoft.com/office/powerpoint/2010/main" val="13863245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645130" y="939850"/>
            <a:ext cx="9404723" cy="1400530"/>
          </a:xfrm>
        </p:spPr>
        <p:txBody>
          <a:bodyPr/>
          <a:lstStyle/>
          <a:p>
            <a:r>
              <a:rPr lang="it-IT" b="1" dirty="0" smtClean="0">
                <a:solidFill>
                  <a:schemeClr val="accent2"/>
                </a:solidFill>
              </a:rPr>
              <a:t/>
            </a:r>
            <a:br>
              <a:rPr lang="it-IT" b="1" dirty="0" smtClean="0">
                <a:solidFill>
                  <a:schemeClr val="accent2"/>
                </a:solidFill>
              </a:rPr>
            </a:br>
            <a:r>
              <a:rPr lang="it-IT" b="1" dirty="0" smtClean="0">
                <a:solidFill>
                  <a:schemeClr val="accent2"/>
                </a:solidFill>
              </a:rPr>
              <a:t>Quale identità?</a:t>
            </a:r>
            <a:endParaRPr lang="it-IT" b="1" dirty="0">
              <a:solidFill>
                <a:schemeClr val="accent2"/>
              </a:solidFill>
            </a:endParaRPr>
          </a:p>
        </p:txBody>
      </p:sp>
      <p:sp>
        <p:nvSpPr>
          <p:cNvPr id="3" name="Segnaposto contenuto 2"/>
          <p:cNvSpPr>
            <a:spLocks noGrp="1"/>
          </p:cNvSpPr>
          <p:nvPr>
            <p:ph idx="1"/>
          </p:nvPr>
        </p:nvSpPr>
        <p:spPr>
          <a:xfrm>
            <a:off x="874220" y="2444805"/>
            <a:ext cx="8946541" cy="4195481"/>
          </a:xfrm>
        </p:spPr>
        <p:txBody>
          <a:bodyPr/>
          <a:lstStyle/>
          <a:p>
            <a:r>
              <a:rPr lang="it-IT" b="1" dirty="0" smtClean="0">
                <a:solidFill>
                  <a:schemeClr val="accent2"/>
                </a:solidFill>
              </a:rPr>
              <a:t>Trasmettitori di </a:t>
            </a:r>
            <a:r>
              <a:rPr lang="it-IT" b="1" dirty="0" smtClean="0">
                <a:solidFill>
                  <a:schemeClr val="accent2"/>
                </a:solidFill>
              </a:rPr>
              <a:t>conoscenza</a:t>
            </a:r>
            <a:endParaRPr lang="it-IT" dirty="0"/>
          </a:p>
          <a:p>
            <a:pPr>
              <a:buFont typeface="Wingdings" panose="05000000000000000000" pitchFamily="2" charset="2"/>
              <a:buChar char="Ø"/>
            </a:pPr>
            <a:r>
              <a:rPr lang="it-IT" b="1" dirty="0" smtClean="0">
                <a:solidFill>
                  <a:schemeClr val="accent2"/>
                </a:solidFill>
              </a:rPr>
              <a:t>Mediatori e facilitatori di apprendimento</a:t>
            </a:r>
          </a:p>
          <a:p>
            <a:pPr>
              <a:buFont typeface="Wingdings" panose="05000000000000000000" pitchFamily="2" charset="2"/>
              <a:buChar char="Ø"/>
            </a:pPr>
            <a:r>
              <a:rPr lang="it-IT" b="1" dirty="0" smtClean="0">
                <a:solidFill>
                  <a:schemeClr val="accent2"/>
                </a:solidFill>
              </a:rPr>
              <a:t>Ricercatori</a:t>
            </a:r>
          </a:p>
          <a:p>
            <a:pPr>
              <a:buFont typeface="Wingdings" panose="05000000000000000000" pitchFamily="2" charset="2"/>
              <a:buChar char="Ø"/>
            </a:pPr>
            <a:r>
              <a:rPr lang="it-IT" b="1" dirty="0" smtClean="0">
                <a:solidFill>
                  <a:schemeClr val="accent2"/>
                </a:solidFill>
              </a:rPr>
              <a:t>Orientatori</a:t>
            </a:r>
          </a:p>
          <a:p>
            <a:pPr>
              <a:buFont typeface="Wingdings" panose="05000000000000000000" pitchFamily="2" charset="2"/>
              <a:buChar char="Ø"/>
            </a:pPr>
            <a:r>
              <a:rPr lang="it-IT" b="1" dirty="0" smtClean="0">
                <a:solidFill>
                  <a:schemeClr val="accent2"/>
                </a:solidFill>
              </a:rPr>
              <a:t>Educatori </a:t>
            </a:r>
          </a:p>
          <a:p>
            <a:pPr>
              <a:buFont typeface="Wingdings" panose="05000000000000000000" pitchFamily="2" charset="2"/>
              <a:buChar char="Ø"/>
            </a:pPr>
            <a:r>
              <a:rPr lang="it-IT" b="1" dirty="0" smtClean="0">
                <a:solidFill>
                  <a:schemeClr val="accent2"/>
                </a:solidFill>
              </a:rPr>
              <a:t>Funzione riflessiva di sistema</a:t>
            </a:r>
          </a:p>
          <a:p>
            <a:pPr>
              <a:buFont typeface="Wingdings" panose="05000000000000000000" pitchFamily="2" charset="2"/>
              <a:buChar char="Ø"/>
            </a:pPr>
            <a:endParaRPr lang="it-IT" b="1" dirty="0" smtClean="0">
              <a:solidFill>
                <a:schemeClr val="accent2"/>
              </a:solidFill>
            </a:endParaRPr>
          </a:p>
          <a:p>
            <a:pPr marL="0" indent="0">
              <a:buNone/>
            </a:pPr>
            <a:endParaRPr lang="it-IT" dirty="0" smtClean="0"/>
          </a:p>
          <a:p>
            <a:pPr marL="0" indent="0">
              <a:buNone/>
            </a:pPr>
            <a:endParaRPr lang="it-IT" dirty="0" smtClean="0"/>
          </a:p>
          <a:p>
            <a:pPr marL="0" indent="0">
              <a:buNone/>
            </a:pPr>
            <a:endParaRPr lang="it-IT" dirty="0"/>
          </a:p>
          <a:p>
            <a:pPr marL="0" indent="0">
              <a:buNone/>
            </a:pPr>
            <a:endParaRPr lang="it-IT" dirty="0" smtClean="0"/>
          </a:p>
          <a:p>
            <a:pPr marL="0" indent="0">
              <a:buNone/>
            </a:pPr>
            <a:endParaRPr lang="it-IT" b="1" dirty="0" smtClean="0">
              <a:solidFill>
                <a:schemeClr val="accent2"/>
              </a:solidFill>
            </a:endParaRPr>
          </a:p>
          <a:p>
            <a:endParaRPr lang="it-IT" dirty="0"/>
          </a:p>
          <a:p>
            <a:endParaRPr lang="it-IT" dirty="0" smtClean="0"/>
          </a:p>
          <a:p>
            <a:endParaRPr lang="it-IT" dirty="0"/>
          </a:p>
          <a:p>
            <a:pPr marL="0" indent="0">
              <a:buNone/>
            </a:pPr>
            <a:endParaRPr lang="it-IT" dirty="0" smtClean="0"/>
          </a:p>
          <a:p>
            <a:endParaRPr lang="it-IT" dirty="0"/>
          </a:p>
        </p:txBody>
      </p:sp>
    </p:spTree>
    <p:extLst>
      <p:ext uri="{BB962C8B-B14F-4D97-AF65-F5344CB8AC3E}">
        <p14:creationId xmlns:p14="http://schemas.microsoft.com/office/powerpoint/2010/main" val="168269543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645130" y="939850"/>
            <a:ext cx="9404723" cy="1400530"/>
          </a:xfrm>
        </p:spPr>
        <p:txBody>
          <a:bodyPr/>
          <a:lstStyle/>
          <a:p>
            <a:r>
              <a:rPr lang="it-IT" b="1" dirty="0" smtClean="0">
                <a:solidFill>
                  <a:schemeClr val="accent2"/>
                </a:solidFill>
              </a:rPr>
              <a:t/>
            </a:r>
            <a:br>
              <a:rPr lang="it-IT" b="1" dirty="0" smtClean="0">
                <a:solidFill>
                  <a:schemeClr val="accent2"/>
                </a:solidFill>
              </a:rPr>
            </a:br>
            <a:r>
              <a:rPr lang="it-IT" b="1" dirty="0" smtClean="0">
                <a:solidFill>
                  <a:schemeClr val="accent2"/>
                </a:solidFill>
              </a:rPr>
              <a:t>Quali conoscenze e quali </a:t>
            </a:r>
            <a:r>
              <a:rPr lang="it-IT" b="1" dirty="0" err="1" smtClean="0">
                <a:solidFill>
                  <a:schemeClr val="accent2"/>
                </a:solidFill>
              </a:rPr>
              <a:t>saperi</a:t>
            </a:r>
            <a:r>
              <a:rPr lang="it-IT" b="1" dirty="0" smtClean="0">
                <a:solidFill>
                  <a:schemeClr val="accent2"/>
                </a:solidFill>
              </a:rPr>
              <a:t>?</a:t>
            </a:r>
            <a:endParaRPr lang="it-IT" b="1" dirty="0">
              <a:solidFill>
                <a:schemeClr val="accent2"/>
              </a:solidFill>
            </a:endParaRPr>
          </a:p>
        </p:txBody>
      </p:sp>
      <p:sp>
        <p:nvSpPr>
          <p:cNvPr id="3" name="Segnaposto contenuto 2"/>
          <p:cNvSpPr>
            <a:spLocks noGrp="1"/>
          </p:cNvSpPr>
          <p:nvPr>
            <p:ph idx="1"/>
          </p:nvPr>
        </p:nvSpPr>
        <p:spPr>
          <a:xfrm>
            <a:off x="874220" y="2444805"/>
            <a:ext cx="8946541" cy="4195481"/>
          </a:xfrm>
        </p:spPr>
        <p:txBody>
          <a:bodyPr>
            <a:normAutofit fontScale="92500" lnSpcReduction="10000"/>
          </a:bodyPr>
          <a:lstStyle/>
          <a:p>
            <a:r>
              <a:rPr lang="it-IT" b="1" dirty="0" smtClean="0">
                <a:solidFill>
                  <a:schemeClr val="accent2"/>
                </a:solidFill>
              </a:rPr>
              <a:t>Conoscenze e </a:t>
            </a:r>
            <a:r>
              <a:rPr lang="it-IT" b="1" dirty="0" err="1" smtClean="0">
                <a:solidFill>
                  <a:schemeClr val="accent2"/>
                </a:solidFill>
              </a:rPr>
              <a:t>saperi</a:t>
            </a:r>
            <a:r>
              <a:rPr lang="it-IT" b="1" dirty="0" smtClean="0">
                <a:solidFill>
                  <a:schemeClr val="accent2"/>
                </a:solidFill>
              </a:rPr>
              <a:t> disciplinari</a:t>
            </a:r>
          </a:p>
          <a:p>
            <a:pPr marL="0" indent="0">
              <a:buNone/>
            </a:pPr>
            <a:endParaRPr lang="it-IT" b="1" dirty="0" smtClean="0">
              <a:solidFill>
                <a:schemeClr val="accent2"/>
              </a:solidFill>
            </a:endParaRPr>
          </a:p>
          <a:p>
            <a:pPr marL="0" indent="0">
              <a:buNone/>
            </a:pPr>
            <a:r>
              <a:rPr lang="it-IT" dirty="0" smtClean="0"/>
              <a:t>Epistemologie delle discipline, valore d’uso dei </a:t>
            </a:r>
            <a:r>
              <a:rPr lang="it-IT" dirty="0" err="1" smtClean="0"/>
              <a:t>saperi</a:t>
            </a:r>
            <a:r>
              <a:rPr lang="it-IT" dirty="0" smtClean="0"/>
              <a:t>, </a:t>
            </a:r>
            <a:endParaRPr lang="it-IT" dirty="0"/>
          </a:p>
          <a:p>
            <a:r>
              <a:rPr lang="it-IT" b="1" dirty="0" smtClean="0">
                <a:solidFill>
                  <a:schemeClr val="accent2"/>
                </a:solidFill>
              </a:rPr>
              <a:t>Conoscenze e </a:t>
            </a:r>
            <a:r>
              <a:rPr lang="it-IT" b="1" dirty="0" err="1" smtClean="0">
                <a:solidFill>
                  <a:schemeClr val="accent2"/>
                </a:solidFill>
              </a:rPr>
              <a:t>saperi</a:t>
            </a:r>
            <a:r>
              <a:rPr lang="it-IT" b="1" dirty="0" smtClean="0">
                <a:solidFill>
                  <a:schemeClr val="accent2"/>
                </a:solidFill>
              </a:rPr>
              <a:t> di ordine antropologico, psicologico, pedagogico</a:t>
            </a:r>
          </a:p>
          <a:p>
            <a:pPr marL="0" indent="0">
              <a:buNone/>
            </a:pPr>
            <a:r>
              <a:rPr lang="it-IT" dirty="0" smtClean="0"/>
              <a:t>Contesti, culture, dimensioni cognitive e relazionali,  processi formativi ed educativi</a:t>
            </a:r>
          </a:p>
          <a:p>
            <a:pPr>
              <a:buFont typeface="Wingdings" panose="05000000000000000000" pitchFamily="2" charset="2"/>
              <a:buChar char="Ø"/>
            </a:pPr>
            <a:r>
              <a:rPr lang="it-IT" b="1" dirty="0" smtClean="0">
                <a:solidFill>
                  <a:schemeClr val="accent2"/>
                </a:solidFill>
              </a:rPr>
              <a:t>Conoscenze </a:t>
            </a:r>
            <a:r>
              <a:rPr lang="it-IT" b="1" dirty="0">
                <a:solidFill>
                  <a:schemeClr val="accent2"/>
                </a:solidFill>
              </a:rPr>
              <a:t>e </a:t>
            </a:r>
            <a:r>
              <a:rPr lang="it-IT" b="1" dirty="0" err="1">
                <a:solidFill>
                  <a:schemeClr val="accent2"/>
                </a:solidFill>
              </a:rPr>
              <a:t>saperi</a:t>
            </a:r>
            <a:r>
              <a:rPr lang="it-IT" b="1" dirty="0">
                <a:solidFill>
                  <a:schemeClr val="accent2"/>
                </a:solidFill>
              </a:rPr>
              <a:t> di </a:t>
            </a:r>
            <a:r>
              <a:rPr lang="it-IT" b="1" dirty="0" smtClean="0">
                <a:solidFill>
                  <a:schemeClr val="accent2"/>
                </a:solidFill>
              </a:rPr>
              <a:t>ordine metodologico e didattico</a:t>
            </a:r>
          </a:p>
          <a:p>
            <a:pPr marL="0" indent="0">
              <a:buNone/>
            </a:pPr>
            <a:r>
              <a:rPr lang="it-IT" dirty="0" smtClean="0"/>
              <a:t>Mediazione didattica dei </a:t>
            </a:r>
            <a:r>
              <a:rPr lang="it-IT" dirty="0" err="1" smtClean="0"/>
              <a:t>saperi</a:t>
            </a:r>
            <a:r>
              <a:rPr lang="it-IT" dirty="0" smtClean="0"/>
              <a:t>, metodologie, strategie, tecnologie.</a:t>
            </a:r>
          </a:p>
          <a:p>
            <a:pPr marL="0" indent="0">
              <a:buNone/>
            </a:pPr>
            <a:endParaRPr lang="it-IT" dirty="0" smtClean="0"/>
          </a:p>
          <a:p>
            <a:pPr marL="0" indent="0">
              <a:buNone/>
            </a:pPr>
            <a:endParaRPr lang="it-IT" dirty="0"/>
          </a:p>
          <a:p>
            <a:pPr marL="0" indent="0">
              <a:buNone/>
            </a:pPr>
            <a:endParaRPr lang="it-IT" dirty="0" smtClean="0"/>
          </a:p>
          <a:p>
            <a:pPr marL="0" indent="0">
              <a:buNone/>
            </a:pPr>
            <a:endParaRPr lang="it-IT" b="1" dirty="0" smtClean="0">
              <a:solidFill>
                <a:schemeClr val="accent2"/>
              </a:solidFill>
            </a:endParaRPr>
          </a:p>
          <a:p>
            <a:endParaRPr lang="it-IT" dirty="0"/>
          </a:p>
          <a:p>
            <a:endParaRPr lang="it-IT" dirty="0" smtClean="0"/>
          </a:p>
          <a:p>
            <a:endParaRPr lang="it-IT" dirty="0"/>
          </a:p>
          <a:p>
            <a:pPr marL="0" indent="0">
              <a:buNone/>
            </a:pPr>
            <a:endParaRPr lang="it-IT" dirty="0" smtClean="0"/>
          </a:p>
          <a:p>
            <a:endParaRPr lang="it-IT" dirty="0"/>
          </a:p>
        </p:txBody>
      </p:sp>
    </p:spTree>
    <p:extLst>
      <p:ext uri="{BB962C8B-B14F-4D97-AF65-F5344CB8AC3E}">
        <p14:creationId xmlns:p14="http://schemas.microsoft.com/office/powerpoint/2010/main" val="99436984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645130" y="939850"/>
            <a:ext cx="9404723" cy="1400530"/>
          </a:xfrm>
        </p:spPr>
        <p:txBody>
          <a:bodyPr/>
          <a:lstStyle/>
          <a:p>
            <a:r>
              <a:rPr lang="it-IT" b="1" dirty="0" smtClean="0">
                <a:solidFill>
                  <a:schemeClr val="accent2"/>
                </a:solidFill>
              </a:rPr>
              <a:t>Focus dell’engagement </a:t>
            </a:r>
            <a:br>
              <a:rPr lang="it-IT" b="1" dirty="0" smtClean="0">
                <a:solidFill>
                  <a:schemeClr val="accent2"/>
                </a:solidFill>
              </a:rPr>
            </a:br>
            <a:r>
              <a:rPr lang="it-IT" b="1" dirty="0" smtClean="0">
                <a:solidFill>
                  <a:schemeClr val="accent2"/>
                </a:solidFill>
              </a:rPr>
              <a:t>istituzionale e professionale</a:t>
            </a:r>
            <a:endParaRPr lang="it-IT" b="1" dirty="0">
              <a:solidFill>
                <a:schemeClr val="accent2"/>
              </a:solidFill>
            </a:endParaRPr>
          </a:p>
        </p:txBody>
      </p:sp>
      <p:sp>
        <p:nvSpPr>
          <p:cNvPr id="3" name="Segnaposto contenuto 2"/>
          <p:cNvSpPr>
            <a:spLocks noGrp="1"/>
          </p:cNvSpPr>
          <p:nvPr>
            <p:ph idx="1"/>
          </p:nvPr>
        </p:nvSpPr>
        <p:spPr>
          <a:xfrm>
            <a:off x="874220" y="2444805"/>
            <a:ext cx="8946541" cy="4195481"/>
          </a:xfrm>
        </p:spPr>
        <p:txBody>
          <a:bodyPr/>
          <a:lstStyle/>
          <a:p>
            <a:r>
              <a:rPr lang="it-IT" dirty="0"/>
              <a:t>Istruzione</a:t>
            </a:r>
          </a:p>
          <a:p>
            <a:r>
              <a:rPr lang="it-IT" dirty="0"/>
              <a:t>Inculturazione</a:t>
            </a:r>
          </a:p>
          <a:p>
            <a:r>
              <a:rPr lang="it-IT" dirty="0"/>
              <a:t>Socializzazione</a:t>
            </a:r>
          </a:p>
          <a:p>
            <a:r>
              <a:rPr lang="it-IT" dirty="0"/>
              <a:t>Formazione ed educazione</a:t>
            </a:r>
          </a:p>
          <a:p>
            <a:endParaRPr lang="it-IT" dirty="0"/>
          </a:p>
          <a:p>
            <a:pPr marL="0" indent="0">
              <a:buNone/>
            </a:pPr>
            <a:endParaRPr lang="it-IT" b="1" dirty="0" smtClean="0">
              <a:solidFill>
                <a:schemeClr val="accent2"/>
              </a:solidFill>
            </a:endParaRPr>
          </a:p>
          <a:p>
            <a:pPr marL="0" indent="0">
              <a:buNone/>
            </a:pPr>
            <a:r>
              <a:rPr lang="it-IT" dirty="0" smtClean="0"/>
              <a:t>.</a:t>
            </a:r>
          </a:p>
          <a:p>
            <a:pPr marL="0" indent="0">
              <a:buNone/>
            </a:pPr>
            <a:endParaRPr lang="it-IT" dirty="0" smtClean="0"/>
          </a:p>
          <a:p>
            <a:pPr marL="0" indent="0">
              <a:buNone/>
            </a:pPr>
            <a:endParaRPr lang="it-IT" dirty="0"/>
          </a:p>
          <a:p>
            <a:pPr marL="0" indent="0">
              <a:buNone/>
            </a:pPr>
            <a:endParaRPr lang="it-IT" dirty="0" smtClean="0"/>
          </a:p>
          <a:p>
            <a:pPr marL="0" indent="0">
              <a:buNone/>
            </a:pPr>
            <a:endParaRPr lang="it-IT" b="1" dirty="0" smtClean="0">
              <a:solidFill>
                <a:schemeClr val="accent2"/>
              </a:solidFill>
            </a:endParaRPr>
          </a:p>
          <a:p>
            <a:endParaRPr lang="it-IT" dirty="0"/>
          </a:p>
          <a:p>
            <a:endParaRPr lang="it-IT" dirty="0" smtClean="0"/>
          </a:p>
          <a:p>
            <a:endParaRPr lang="it-IT" dirty="0"/>
          </a:p>
          <a:p>
            <a:pPr marL="0" indent="0">
              <a:buNone/>
            </a:pPr>
            <a:endParaRPr lang="it-IT" dirty="0" smtClean="0"/>
          </a:p>
          <a:p>
            <a:endParaRPr lang="it-IT" dirty="0"/>
          </a:p>
        </p:txBody>
      </p:sp>
    </p:spTree>
    <p:extLst>
      <p:ext uri="{BB962C8B-B14F-4D97-AF65-F5344CB8AC3E}">
        <p14:creationId xmlns:p14="http://schemas.microsoft.com/office/powerpoint/2010/main" val="74048111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smtClean="0">
                <a:solidFill>
                  <a:srgbClr val="B5330B"/>
                </a:solidFill>
              </a:rPr>
              <a:t>Engagement e agire professionale </a:t>
            </a:r>
            <a:endParaRPr lang="it-IT" b="1" dirty="0">
              <a:solidFill>
                <a:srgbClr val="B5330B"/>
              </a:solidFill>
            </a:endParaRPr>
          </a:p>
        </p:txBody>
      </p:sp>
      <p:sp>
        <p:nvSpPr>
          <p:cNvPr id="3" name="Segnaposto contenuto 2"/>
          <p:cNvSpPr>
            <a:spLocks noGrp="1"/>
          </p:cNvSpPr>
          <p:nvPr>
            <p:ph idx="1"/>
          </p:nvPr>
        </p:nvSpPr>
        <p:spPr/>
        <p:txBody>
          <a:bodyPr>
            <a:normAutofit fontScale="92500" lnSpcReduction="10000"/>
          </a:bodyPr>
          <a:lstStyle/>
          <a:p>
            <a:r>
              <a:rPr lang="it-IT" dirty="0" smtClean="0"/>
              <a:t>se </a:t>
            </a:r>
            <a:r>
              <a:rPr lang="it-IT" dirty="0"/>
              <a:t>il focus è l’istruzione, l’attenzione si indirizzerà a conoscenze e </a:t>
            </a:r>
            <a:r>
              <a:rPr lang="it-IT" dirty="0" err="1"/>
              <a:t>saperi</a:t>
            </a:r>
            <a:r>
              <a:rPr lang="it-IT" dirty="0"/>
              <a:t> che rispondono a specifici bisogni conoscitivi; </a:t>
            </a:r>
          </a:p>
          <a:p>
            <a:r>
              <a:rPr lang="it-IT" dirty="0" smtClean="0"/>
              <a:t>se </a:t>
            </a:r>
            <a:r>
              <a:rPr lang="it-IT" dirty="0"/>
              <a:t>il focus è l’inculturazione l’attenzione sarà a norme, culture, tradizioni, valori che la scuola, in quanto agenzia educativa, è chiamata a veicolare; </a:t>
            </a:r>
          </a:p>
          <a:p>
            <a:r>
              <a:rPr lang="it-IT" dirty="0" smtClean="0"/>
              <a:t>se </a:t>
            </a:r>
            <a:r>
              <a:rPr lang="it-IT" dirty="0"/>
              <a:t>il focus è la socializzazione, l’attenzione sarà alla costruzione ed alla ricostruzione di forme di relazione e di incontro sulla scorta di modelli e strutture preesistenti ma suscettibili di trasformazione, che consentono di costruire progressivamente un capitale sociale significativo e di agire all’interno dei contesti ; </a:t>
            </a:r>
            <a:endParaRPr lang="it-IT" dirty="0" smtClean="0"/>
          </a:p>
          <a:p>
            <a:r>
              <a:rPr lang="it-IT" dirty="0" smtClean="0"/>
              <a:t>se </a:t>
            </a:r>
            <a:r>
              <a:rPr lang="it-IT" dirty="0"/>
              <a:t>il focus è sulla formazione e sull’ educazione, l’attenzione sarà ai processi di sviluppo e di crescita ed alle azioni volte ad accompagnarli e a sostenerli in tutto l’arco della vita.</a:t>
            </a:r>
          </a:p>
          <a:p>
            <a:endParaRPr lang="it-IT" dirty="0"/>
          </a:p>
        </p:txBody>
      </p:sp>
    </p:spTree>
    <p:extLst>
      <p:ext uri="{BB962C8B-B14F-4D97-AF65-F5344CB8AC3E}">
        <p14:creationId xmlns:p14="http://schemas.microsoft.com/office/powerpoint/2010/main" val="9497270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smtClean="0">
                <a:solidFill>
                  <a:srgbClr val="C00000"/>
                </a:solidFill>
              </a:rPr>
              <a:t>Sé personale /sé professionale</a:t>
            </a:r>
            <a:endParaRPr lang="it-IT" b="1" dirty="0">
              <a:solidFill>
                <a:srgbClr val="C00000"/>
              </a:solidFill>
            </a:endParaRPr>
          </a:p>
        </p:txBody>
      </p:sp>
      <p:sp>
        <p:nvSpPr>
          <p:cNvPr id="3" name="Segnaposto contenuto 2"/>
          <p:cNvSpPr>
            <a:spLocks noGrp="1"/>
          </p:cNvSpPr>
          <p:nvPr>
            <p:ph idx="1"/>
          </p:nvPr>
        </p:nvSpPr>
        <p:spPr/>
        <p:txBody>
          <a:bodyPr>
            <a:normAutofit fontScale="25000" lnSpcReduction="20000"/>
          </a:bodyPr>
          <a:lstStyle/>
          <a:p>
            <a:pPr marL="0" indent="0" algn="just">
              <a:buNone/>
            </a:pPr>
            <a:r>
              <a:rPr lang="it-IT" sz="9600" b="1" dirty="0" err="1" smtClean="0"/>
              <a:t>Sè</a:t>
            </a:r>
            <a:r>
              <a:rPr lang="it-IT" sz="9600" b="1" dirty="0" smtClean="0"/>
              <a:t> </a:t>
            </a:r>
            <a:r>
              <a:rPr lang="it-IT" sz="9600" b="1" dirty="0"/>
              <a:t>personale </a:t>
            </a:r>
            <a:endParaRPr lang="it-IT" sz="9600" dirty="0"/>
          </a:p>
          <a:p>
            <a:pPr marL="0" indent="0" algn="just">
              <a:buNone/>
            </a:pPr>
            <a:r>
              <a:rPr lang="it-IT" sz="9600" dirty="0" smtClean="0"/>
              <a:t> </a:t>
            </a:r>
            <a:r>
              <a:rPr lang="it-IT" sz="9600" dirty="0"/>
              <a:t>intreccio di vissuti, esperienze, ricordi, modelli </a:t>
            </a:r>
            <a:r>
              <a:rPr lang="it-IT" sz="9600" dirty="0" smtClean="0"/>
              <a:t>positivi e </a:t>
            </a:r>
            <a:r>
              <a:rPr lang="it-IT" sz="9600" dirty="0"/>
              <a:t>negativi, che strutturano un’identità individuale e la rendono riconoscibile </a:t>
            </a:r>
            <a:r>
              <a:rPr lang="it-IT" sz="9600" dirty="0" smtClean="0"/>
              <a:t>in una </a:t>
            </a:r>
            <a:r>
              <a:rPr lang="it-IT" sz="9600" dirty="0"/>
              <a:t>continuità di eventi e di relazioni. Esso è sostenuto da credenze, </a:t>
            </a:r>
            <a:r>
              <a:rPr lang="it-IT" sz="9600" dirty="0" smtClean="0"/>
              <a:t>epistemologie, rappresentazioni</a:t>
            </a:r>
            <a:r>
              <a:rPr lang="it-IT" sz="9600" dirty="0"/>
              <a:t>, </a:t>
            </a:r>
            <a:r>
              <a:rPr lang="it-IT" sz="9600" dirty="0" err="1"/>
              <a:t>saperi</a:t>
            </a:r>
            <a:r>
              <a:rPr lang="it-IT" sz="9600" dirty="0"/>
              <a:t>, riferimenti valoriali che orientano la </a:t>
            </a:r>
            <a:r>
              <a:rPr lang="it-IT" sz="9600" dirty="0" smtClean="0"/>
              <a:t>collocazione di </a:t>
            </a:r>
            <a:r>
              <a:rPr lang="it-IT" sz="9600" dirty="0"/>
              <a:t>un individuo all’interno dei contesti di vita e di esperienza, ne </a:t>
            </a:r>
            <a:r>
              <a:rPr lang="it-IT" sz="9600" dirty="0" smtClean="0"/>
              <a:t>organizzano gli </a:t>
            </a:r>
            <a:r>
              <a:rPr lang="it-IT" sz="9600" dirty="0"/>
              <a:t>apprendimenti, ne giustificano le posizioni, le scelte, ne guidano </a:t>
            </a:r>
            <a:r>
              <a:rPr lang="it-IT" sz="9600" dirty="0" smtClean="0"/>
              <a:t>le motivazioni</a:t>
            </a:r>
            <a:r>
              <a:rPr lang="it-IT" sz="9600" dirty="0"/>
              <a:t>.</a:t>
            </a:r>
          </a:p>
          <a:p>
            <a:pPr marL="0" indent="0" algn="just">
              <a:buNone/>
            </a:pPr>
            <a:r>
              <a:rPr lang="it-IT" sz="9600" b="1" dirty="0"/>
              <a:t>S</a:t>
            </a:r>
            <a:r>
              <a:rPr lang="it-IT" sz="9600" b="1" dirty="0" smtClean="0"/>
              <a:t>é professionale</a:t>
            </a:r>
          </a:p>
          <a:p>
            <a:pPr marL="0" indent="0" algn="just">
              <a:buNone/>
            </a:pPr>
            <a:r>
              <a:rPr lang="it-IT" sz="9600" dirty="0" smtClean="0"/>
              <a:t>esperienze</a:t>
            </a:r>
            <a:r>
              <a:rPr lang="it-IT" sz="9600" dirty="0"/>
              <a:t>, ricordi, modelli di </a:t>
            </a:r>
            <a:r>
              <a:rPr lang="it-IT" sz="9600" dirty="0" smtClean="0"/>
              <a:t>pratica professionale </a:t>
            </a:r>
            <a:r>
              <a:rPr lang="it-IT" sz="9600" dirty="0"/>
              <a:t>positivi e negativi, repertori, discussioni con altri colleghi, “</a:t>
            </a:r>
            <a:r>
              <a:rPr lang="it-IT" sz="9600" dirty="0" smtClean="0"/>
              <a:t>storie di </a:t>
            </a:r>
            <a:r>
              <a:rPr lang="it-IT" sz="9600" dirty="0"/>
              <a:t>guerra”, è a sua volta sostenuto da credenze, epistemologie, </a:t>
            </a:r>
            <a:r>
              <a:rPr lang="it-IT" sz="9600" dirty="0" err="1"/>
              <a:t>saperi</a:t>
            </a:r>
            <a:r>
              <a:rPr lang="it-IT" sz="9600" dirty="0"/>
              <a:t> </a:t>
            </a:r>
            <a:r>
              <a:rPr lang="it-IT" sz="9600" dirty="0" smtClean="0"/>
              <a:t>e competenze</a:t>
            </a:r>
            <a:r>
              <a:rPr lang="it-IT" sz="9600" dirty="0"/>
              <a:t>, riferimenti a codici di comportamento, a deontologie ed a </a:t>
            </a:r>
            <a:r>
              <a:rPr lang="it-IT" sz="9600" dirty="0" smtClean="0"/>
              <a:t>copioni condivisi </a:t>
            </a:r>
            <a:r>
              <a:rPr lang="it-IT" sz="9600" dirty="0"/>
              <a:t>all’interno di </a:t>
            </a:r>
            <a:r>
              <a:rPr lang="it-IT" sz="9600" dirty="0" smtClean="0"/>
              <a:t>una comunità</a:t>
            </a:r>
            <a:r>
              <a:rPr lang="it-IT" sz="9600" dirty="0"/>
              <a:t>, che orientano le posizioni e le </a:t>
            </a:r>
            <a:r>
              <a:rPr lang="it-IT" sz="9600" dirty="0" smtClean="0"/>
              <a:t>azioni dei </a:t>
            </a:r>
            <a:r>
              <a:rPr lang="it-IT" sz="9600" dirty="0"/>
              <a:t>professionisti in situazione e ne governano - più o meno esplicitamente </a:t>
            </a:r>
            <a:r>
              <a:rPr lang="it-IT" sz="9600" dirty="0" smtClean="0"/>
              <a:t>-le </a:t>
            </a:r>
            <a:r>
              <a:rPr lang="it-IT" sz="9600" dirty="0"/>
              <a:t>pratiche</a:t>
            </a:r>
            <a:r>
              <a:rPr lang="it-IT" sz="8000" dirty="0" smtClean="0"/>
              <a:t>.</a:t>
            </a:r>
            <a:endParaRPr lang="it-IT" sz="8000" dirty="0"/>
          </a:p>
        </p:txBody>
      </p:sp>
    </p:spTree>
    <p:extLst>
      <p:ext uri="{BB962C8B-B14F-4D97-AF65-F5344CB8AC3E}">
        <p14:creationId xmlns:p14="http://schemas.microsoft.com/office/powerpoint/2010/main" val="5151768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smtClean="0">
                <a:solidFill>
                  <a:schemeClr val="accent2"/>
                </a:solidFill>
              </a:rPr>
              <a:t>Quale epistemologia?</a:t>
            </a:r>
            <a:endParaRPr lang="it-IT" b="1" dirty="0">
              <a:solidFill>
                <a:schemeClr val="accent2"/>
              </a:solidFill>
            </a:endParaRPr>
          </a:p>
        </p:txBody>
      </p:sp>
      <p:sp>
        <p:nvSpPr>
          <p:cNvPr id="3" name="Segnaposto contenuto 2"/>
          <p:cNvSpPr>
            <a:spLocks noGrp="1"/>
          </p:cNvSpPr>
          <p:nvPr>
            <p:ph idx="1"/>
          </p:nvPr>
        </p:nvSpPr>
        <p:spPr/>
        <p:txBody>
          <a:bodyPr/>
          <a:lstStyle/>
          <a:p>
            <a:r>
              <a:rPr lang="it-IT" b="1" dirty="0" smtClean="0">
                <a:solidFill>
                  <a:schemeClr val="accent2"/>
                </a:solidFill>
              </a:rPr>
              <a:t>Epistemologia tecnica</a:t>
            </a:r>
          </a:p>
          <a:p>
            <a:pPr marL="0" indent="0">
              <a:buNone/>
            </a:pPr>
            <a:endParaRPr lang="it-IT" b="1" dirty="0" smtClean="0">
              <a:solidFill>
                <a:schemeClr val="accent2"/>
              </a:solidFill>
            </a:endParaRPr>
          </a:p>
          <a:p>
            <a:pPr marL="0" indent="0">
              <a:buNone/>
            </a:pPr>
            <a:r>
              <a:rPr lang="it-IT" dirty="0" smtClean="0"/>
              <a:t>Lineare, applicativa, riferita a protocolli e a standard, fondata sulla applicazione di conoscenze e </a:t>
            </a:r>
            <a:r>
              <a:rPr lang="it-IT" dirty="0" err="1" smtClean="0"/>
              <a:t>saperi</a:t>
            </a:r>
            <a:r>
              <a:rPr lang="it-IT" dirty="0" smtClean="0"/>
              <a:t>.</a:t>
            </a:r>
            <a:endParaRPr lang="it-IT" dirty="0"/>
          </a:p>
          <a:p>
            <a:pPr marL="0" indent="0">
              <a:buNone/>
            </a:pPr>
            <a:endParaRPr lang="it-IT" dirty="0"/>
          </a:p>
          <a:p>
            <a:r>
              <a:rPr lang="it-IT" b="1" dirty="0" smtClean="0">
                <a:solidFill>
                  <a:schemeClr val="accent2"/>
                </a:solidFill>
              </a:rPr>
              <a:t>Epistemologia riflessiva</a:t>
            </a:r>
          </a:p>
          <a:p>
            <a:pPr marL="0" indent="0">
              <a:buNone/>
            </a:pPr>
            <a:r>
              <a:rPr lang="it-IT" dirty="0" smtClean="0"/>
              <a:t>Circolare, euristica, fondata sulla esplorazione dei contesti e su processi di costruzione e messa in circolo di conoscenze e </a:t>
            </a:r>
            <a:r>
              <a:rPr lang="it-IT" dirty="0" err="1" smtClean="0"/>
              <a:t>saperi</a:t>
            </a:r>
            <a:r>
              <a:rPr lang="it-IT" dirty="0" smtClean="0"/>
              <a:t>.</a:t>
            </a:r>
          </a:p>
          <a:p>
            <a:pPr marL="0" indent="0">
              <a:buNone/>
            </a:pPr>
            <a:endParaRPr lang="it-IT" b="1" dirty="0" smtClean="0">
              <a:solidFill>
                <a:schemeClr val="accent2"/>
              </a:solidFill>
            </a:endParaRPr>
          </a:p>
          <a:p>
            <a:endParaRPr lang="it-IT" dirty="0"/>
          </a:p>
          <a:p>
            <a:endParaRPr lang="it-IT" dirty="0" smtClean="0"/>
          </a:p>
          <a:p>
            <a:endParaRPr lang="it-IT" dirty="0"/>
          </a:p>
          <a:p>
            <a:pPr marL="0" indent="0">
              <a:buNone/>
            </a:pPr>
            <a:endParaRPr lang="it-IT" dirty="0" smtClean="0"/>
          </a:p>
          <a:p>
            <a:endParaRPr lang="it-IT" dirty="0"/>
          </a:p>
        </p:txBody>
      </p:sp>
    </p:spTree>
    <p:extLst>
      <p:ext uri="{BB962C8B-B14F-4D97-AF65-F5344CB8AC3E}">
        <p14:creationId xmlns:p14="http://schemas.microsoft.com/office/powerpoint/2010/main" val="357183906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645130" y="939850"/>
            <a:ext cx="9404723" cy="1400530"/>
          </a:xfrm>
        </p:spPr>
        <p:txBody>
          <a:bodyPr/>
          <a:lstStyle/>
          <a:p>
            <a:r>
              <a:rPr lang="it-IT" b="1" dirty="0" smtClean="0">
                <a:solidFill>
                  <a:schemeClr val="accent2"/>
                </a:solidFill>
              </a:rPr>
              <a:t>Riflessività</a:t>
            </a:r>
            <a:endParaRPr lang="it-IT" b="1" dirty="0">
              <a:solidFill>
                <a:schemeClr val="accent2"/>
              </a:solidFill>
            </a:endParaRPr>
          </a:p>
        </p:txBody>
      </p:sp>
      <p:sp>
        <p:nvSpPr>
          <p:cNvPr id="3" name="Segnaposto contenuto 2"/>
          <p:cNvSpPr>
            <a:spLocks noGrp="1"/>
          </p:cNvSpPr>
          <p:nvPr>
            <p:ph idx="1"/>
          </p:nvPr>
        </p:nvSpPr>
        <p:spPr>
          <a:xfrm>
            <a:off x="645130" y="1819517"/>
            <a:ext cx="10600802" cy="4195481"/>
          </a:xfrm>
        </p:spPr>
        <p:txBody>
          <a:bodyPr>
            <a:normAutofit fontScale="77500" lnSpcReduction="20000"/>
          </a:bodyPr>
          <a:lstStyle/>
          <a:p>
            <a:pPr marL="0" indent="0">
              <a:buNone/>
            </a:pPr>
            <a:r>
              <a:rPr lang="it-IT" sz="2600" dirty="0" smtClean="0"/>
              <a:t>Struttura antropologica (</a:t>
            </a:r>
            <a:r>
              <a:rPr lang="it-IT" sz="2600" dirty="0" err="1" smtClean="0"/>
              <a:t>Luhmann</a:t>
            </a:r>
            <a:r>
              <a:rPr lang="it-IT" sz="2600" dirty="0" smtClean="0"/>
              <a:t> e </a:t>
            </a:r>
            <a:r>
              <a:rPr lang="it-IT" sz="2600" dirty="0" err="1" smtClean="0"/>
              <a:t>Schorr</a:t>
            </a:r>
            <a:r>
              <a:rPr lang="it-IT" sz="2600" dirty="0" smtClean="0"/>
              <a:t>, 1979) che sostiene l’apprendimento, la </a:t>
            </a:r>
            <a:r>
              <a:rPr lang="it-IT" sz="2600" dirty="0" smtClean="0"/>
              <a:t>costruzione </a:t>
            </a:r>
            <a:r>
              <a:rPr lang="it-IT" sz="2600" dirty="0" smtClean="0"/>
              <a:t>della conoscenza, la comprensione e la costruzione di significati ed è articolato in differenti funzioni:</a:t>
            </a:r>
          </a:p>
          <a:p>
            <a:r>
              <a:rPr lang="it-IT" sz="2600" dirty="0" smtClean="0"/>
              <a:t>Pensare</a:t>
            </a:r>
          </a:p>
          <a:p>
            <a:r>
              <a:rPr lang="it-IT" sz="2600" dirty="0" smtClean="0"/>
              <a:t>Rappresentare</a:t>
            </a:r>
          </a:p>
          <a:p>
            <a:r>
              <a:rPr lang="it-IT" sz="2600" dirty="0" smtClean="0"/>
              <a:t>Agire</a:t>
            </a:r>
          </a:p>
          <a:p>
            <a:pPr marL="0" indent="0">
              <a:buNone/>
            </a:pPr>
            <a:endParaRPr lang="it-IT" sz="2600" dirty="0" smtClean="0"/>
          </a:p>
          <a:p>
            <a:pPr marL="0" indent="0">
              <a:buNone/>
            </a:pPr>
            <a:r>
              <a:rPr lang="it-IT" sz="2600" dirty="0" smtClean="0"/>
              <a:t>E’ </a:t>
            </a:r>
            <a:r>
              <a:rPr lang="it-IT" sz="2600" dirty="0"/>
              <a:t>una forza attiva </a:t>
            </a:r>
            <a:r>
              <a:rPr lang="it-IT" sz="2600" dirty="0" smtClean="0"/>
              <a:t>funzionale all’</a:t>
            </a:r>
            <a:r>
              <a:rPr lang="it-IT" sz="2600" dirty="0"/>
              <a:t> </a:t>
            </a:r>
            <a:r>
              <a:rPr lang="it-IT" sz="2600" dirty="0" smtClean="0"/>
              <a:t>autocontrollo ed alla auto-regolazione dei sistemi </a:t>
            </a:r>
            <a:r>
              <a:rPr lang="it-IT" sz="2600" dirty="0" smtClean="0"/>
              <a:t>educativi </a:t>
            </a:r>
            <a:r>
              <a:rPr lang="it-IT" sz="2600" dirty="0" smtClean="0"/>
              <a:t>per </a:t>
            </a:r>
            <a:r>
              <a:rPr lang="it-IT" sz="2600" dirty="0" err="1" smtClean="0"/>
              <a:t>sempificare</a:t>
            </a:r>
            <a:r>
              <a:rPr lang="it-IT" sz="2600" dirty="0" smtClean="0"/>
              <a:t> i  crescenti livelli di complessità che caratterizzano i processi educativi.</a:t>
            </a:r>
          </a:p>
          <a:p>
            <a:pPr marL="0" indent="0">
              <a:buNone/>
            </a:pPr>
            <a:r>
              <a:rPr lang="it-IT" sz="2600" dirty="0" smtClean="0"/>
              <a:t>Consente di </a:t>
            </a:r>
            <a:r>
              <a:rPr lang="it-IT" sz="2600" dirty="0" err="1" smtClean="0"/>
              <a:t>operazionalizzare</a:t>
            </a:r>
            <a:r>
              <a:rPr lang="it-IT" sz="2600" dirty="0" smtClean="0"/>
              <a:t> specifici e situazionali casi di riflessione orientati </a:t>
            </a:r>
            <a:r>
              <a:rPr lang="it-IT" sz="2600" dirty="0" smtClean="0"/>
              <a:t>all’esplorazione </a:t>
            </a:r>
            <a:r>
              <a:rPr lang="it-IT" sz="2600" dirty="0" smtClean="0"/>
              <a:t>di questioni problematiche emergenti dai processi e dalle pratiche, creando connessioni tra differenti azioni educative; iscrivendo specifiche situazioni ed esperienze in una cornice sistemica dotata di senso e di significato. </a:t>
            </a:r>
            <a:endParaRPr lang="it-IT" sz="2600" b="1" dirty="0" smtClean="0">
              <a:solidFill>
                <a:schemeClr val="accent2"/>
              </a:solidFill>
            </a:endParaRPr>
          </a:p>
          <a:p>
            <a:pPr marL="0" indent="0">
              <a:buNone/>
            </a:pPr>
            <a:r>
              <a:rPr lang="it-IT" dirty="0" smtClean="0"/>
              <a:t>.</a:t>
            </a:r>
          </a:p>
          <a:p>
            <a:pPr marL="0" indent="0">
              <a:buNone/>
            </a:pPr>
            <a:endParaRPr lang="it-IT" dirty="0" smtClean="0"/>
          </a:p>
          <a:p>
            <a:pPr marL="0" indent="0">
              <a:buNone/>
            </a:pPr>
            <a:endParaRPr lang="it-IT" dirty="0"/>
          </a:p>
          <a:p>
            <a:pPr marL="0" indent="0">
              <a:buNone/>
            </a:pPr>
            <a:endParaRPr lang="it-IT" dirty="0" smtClean="0"/>
          </a:p>
          <a:p>
            <a:pPr marL="0" indent="0">
              <a:buNone/>
            </a:pPr>
            <a:endParaRPr lang="it-IT" b="1" dirty="0" smtClean="0">
              <a:solidFill>
                <a:schemeClr val="accent2"/>
              </a:solidFill>
            </a:endParaRPr>
          </a:p>
          <a:p>
            <a:endParaRPr lang="it-IT" dirty="0"/>
          </a:p>
          <a:p>
            <a:endParaRPr lang="it-IT" dirty="0" smtClean="0"/>
          </a:p>
          <a:p>
            <a:endParaRPr lang="it-IT" dirty="0"/>
          </a:p>
          <a:p>
            <a:pPr marL="0" indent="0">
              <a:buNone/>
            </a:pPr>
            <a:endParaRPr lang="it-IT" dirty="0" smtClean="0"/>
          </a:p>
          <a:p>
            <a:endParaRPr lang="it-IT" dirty="0"/>
          </a:p>
        </p:txBody>
      </p:sp>
    </p:spTree>
    <p:extLst>
      <p:ext uri="{BB962C8B-B14F-4D97-AF65-F5344CB8AC3E}">
        <p14:creationId xmlns:p14="http://schemas.microsoft.com/office/powerpoint/2010/main" val="130377300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645130" y="939850"/>
            <a:ext cx="9404723" cy="1400530"/>
          </a:xfrm>
        </p:spPr>
        <p:txBody>
          <a:bodyPr/>
          <a:lstStyle/>
          <a:p>
            <a:r>
              <a:rPr lang="it-IT" b="1" dirty="0" smtClean="0">
                <a:solidFill>
                  <a:schemeClr val="accent2"/>
                </a:solidFill>
              </a:rPr>
              <a:t>Riflessione</a:t>
            </a:r>
            <a:endParaRPr lang="it-IT" b="1" dirty="0">
              <a:solidFill>
                <a:schemeClr val="accent2"/>
              </a:solidFill>
            </a:endParaRPr>
          </a:p>
        </p:txBody>
      </p:sp>
      <p:sp>
        <p:nvSpPr>
          <p:cNvPr id="3" name="Segnaposto contenuto 2"/>
          <p:cNvSpPr>
            <a:spLocks noGrp="1"/>
          </p:cNvSpPr>
          <p:nvPr>
            <p:ph idx="1"/>
          </p:nvPr>
        </p:nvSpPr>
        <p:spPr>
          <a:xfrm>
            <a:off x="645130" y="1819517"/>
            <a:ext cx="10600802" cy="4195481"/>
          </a:xfrm>
        </p:spPr>
        <p:txBody>
          <a:bodyPr>
            <a:normAutofit fontScale="25000" lnSpcReduction="20000"/>
          </a:bodyPr>
          <a:lstStyle/>
          <a:p>
            <a:pPr marL="0" indent="0">
              <a:buNone/>
            </a:pPr>
            <a:endParaRPr lang="it-IT" sz="9600" dirty="0" smtClean="0"/>
          </a:p>
          <a:p>
            <a:pPr marL="0" indent="0">
              <a:buNone/>
            </a:pPr>
            <a:r>
              <a:rPr lang="it-IT" sz="9600" dirty="0" smtClean="0"/>
              <a:t>Doppia matrice:</a:t>
            </a:r>
          </a:p>
          <a:p>
            <a:pPr marL="0" indent="0">
              <a:buNone/>
            </a:pPr>
            <a:endParaRPr lang="it-IT" sz="9600" dirty="0"/>
          </a:p>
          <a:p>
            <a:pPr>
              <a:buFont typeface="Wingdings" panose="05000000000000000000" pitchFamily="2" charset="2"/>
              <a:buChar char="Ø"/>
            </a:pPr>
            <a:r>
              <a:rPr lang="it-IT" sz="6400" dirty="0" smtClean="0"/>
              <a:t>Euristica   (pragmatismo)</a:t>
            </a:r>
          </a:p>
          <a:p>
            <a:pPr>
              <a:buFont typeface="Wingdings" panose="05000000000000000000" pitchFamily="2" charset="2"/>
              <a:buChar char="Ø"/>
            </a:pPr>
            <a:endParaRPr lang="it-IT" sz="6400" dirty="0"/>
          </a:p>
          <a:p>
            <a:pPr>
              <a:buFont typeface="Wingdings" panose="05000000000000000000" pitchFamily="2" charset="2"/>
              <a:buChar char="Ø"/>
            </a:pPr>
            <a:r>
              <a:rPr lang="it-IT" sz="6400" dirty="0" smtClean="0"/>
              <a:t>Critico-riflessiva (teoria critica)</a:t>
            </a:r>
          </a:p>
          <a:p>
            <a:pPr marL="0" indent="0">
              <a:buNone/>
            </a:pPr>
            <a:endParaRPr lang="it-IT" sz="6400" dirty="0"/>
          </a:p>
          <a:p>
            <a:pPr marL="0" indent="0" algn="just">
              <a:buNone/>
            </a:pPr>
            <a:r>
              <a:rPr lang="it-IT" sz="6400" dirty="0" smtClean="0"/>
              <a:t>Funzione essenziale per l’autopoiesi dei sistemi educativi che possono mantenersi solo attraverso un continuo processo di rinnovamento e trasformazione, che richiedono un impegno continuo, sistematico e specifico delle professioni educative. </a:t>
            </a:r>
          </a:p>
          <a:p>
            <a:pPr marL="0" indent="0" algn="just">
              <a:buNone/>
            </a:pPr>
            <a:endParaRPr lang="it-IT" sz="6400" dirty="0" smtClean="0"/>
          </a:p>
          <a:p>
            <a:pPr marL="0" indent="0" algn="just">
              <a:buNone/>
            </a:pPr>
            <a:r>
              <a:rPr lang="it-IT" sz="6400" dirty="0" smtClean="0"/>
              <a:t>Sostiene la creazione di spazi multipli di incontro, comunicazione, e discorso al cui interno gli agenti educativi definiscono le loro identità personali e professionali in modo significativo, attraverso il doppio </a:t>
            </a:r>
            <a:r>
              <a:rPr lang="it-IT" sz="6400" dirty="0" err="1" smtClean="0"/>
              <a:t>riflerimento</a:t>
            </a:r>
            <a:r>
              <a:rPr lang="it-IT" sz="6400" dirty="0" smtClean="0"/>
              <a:t> a se stessi </a:t>
            </a:r>
            <a:r>
              <a:rPr lang="it-IT" sz="6400" dirty="0" err="1" smtClean="0"/>
              <a:t>ae</a:t>
            </a:r>
            <a:r>
              <a:rPr lang="it-IT" sz="6400" dirty="0" smtClean="0"/>
              <a:t> agli altri ed ai sistemi di cui sono parte. </a:t>
            </a:r>
            <a:endParaRPr lang="it-IT" sz="6400" dirty="0"/>
          </a:p>
          <a:p>
            <a:pPr marL="0" indent="0">
              <a:buNone/>
            </a:pPr>
            <a:endParaRPr lang="it-IT" sz="6400" b="1" dirty="0" smtClean="0">
              <a:solidFill>
                <a:schemeClr val="accent2"/>
              </a:solidFill>
            </a:endParaRPr>
          </a:p>
          <a:p>
            <a:pPr marL="0" indent="0">
              <a:buNone/>
            </a:pPr>
            <a:r>
              <a:rPr lang="it-IT" sz="6400" dirty="0" smtClean="0"/>
              <a:t>.</a:t>
            </a:r>
          </a:p>
          <a:p>
            <a:pPr marL="0" indent="0">
              <a:buNone/>
            </a:pPr>
            <a:endParaRPr lang="it-IT" sz="5600" dirty="0" smtClean="0"/>
          </a:p>
          <a:p>
            <a:pPr marL="0" indent="0">
              <a:buNone/>
            </a:pPr>
            <a:endParaRPr lang="it-IT" sz="5600" dirty="0"/>
          </a:p>
          <a:p>
            <a:pPr marL="0" indent="0">
              <a:buNone/>
            </a:pPr>
            <a:endParaRPr lang="it-IT" sz="5600" dirty="0" smtClean="0"/>
          </a:p>
          <a:p>
            <a:pPr marL="0" indent="0">
              <a:buNone/>
            </a:pPr>
            <a:endParaRPr lang="it-IT" sz="5600" b="1" dirty="0" smtClean="0">
              <a:solidFill>
                <a:schemeClr val="accent2"/>
              </a:solidFill>
            </a:endParaRPr>
          </a:p>
          <a:p>
            <a:endParaRPr lang="it-IT" sz="5600" dirty="0"/>
          </a:p>
          <a:p>
            <a:endParaRPr lang="it-IT" sz="5600" dirty="0" smtClean="0"/>
          </a:p>
          <a:p>
            <a:endParaRPr lang="it-IT" sz="5600" dirty="0"/>
          </a:p>
          <a:p>
            <a:pPr marL="0" indent="0">
              <a:buNone/>
            </a:pPr>
            <a:endParaRPr lang="it-IT" sz="5600" dirty="0" smtClean="0"/>
          </a:p>
          <a:p>
            <a:endParaRPr lang="it-IT" sz="5600" dirty="0"/>
          </a:p>
        </p:txBody>
      </p:sp>
    </p:spTree>
    <p:extLst>
      <p:ext uri="{BB962C8B-B14F-4D97-AF65-F5344CB8AC3E}">
        <p14:creationId xmlns:p14="http://schemas.microsoft.com/office/powerpoint/2010/main" val="31301797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517383" y="563333"/>
            <a:ext cx="9404723" cy="1400530"/>
          </a:xfrm>
        </p:spPr>
        <p:txBody>
          <a:bodyPr/>
          <a:lstStyle/>
          <a:p>
            <a:r>
              <a:rPr lang="it-IT" sz="3600" b="1" dirty="0" smtClean="0">
                <a:solidFill>
                  <a:schemeClr val="accent2"/>
                </a:solidFill>
              </a:rPr>
              <a:t>Identità professionale tra riflessività e riflessione</a:t>
            </a:r>
            <a:endParaRPr lang="it-IT" sz="3600" b="1" dirty="0">
              <a:solidFill>
                <a:schemeClr val="accent2"/>
              </a:solidFill>
            </a:endParaRPr>
          </a:p>
        </p:txBody>
      </p:sp>
      <p:sp>
        <p:nvSpPr>
          <p:cNvPr id="3" name="Segnaposto contenuto 2"/>
          <p:cNvSpPr>
            <a:spLocks noGrp="1"/>
          </p:cNvSpPr>
          <p:nvPr>
            <p:ph idx="1"/>
          </p:nvPr>
        </p:nvSpPr>
        <p:spPr>
          <a:xfrm>
            <a:off x="645130" y="1819517"/>
            <a:ext cx="10313156" cy="4195481"/>
          </a:xfrm>
        </p:spPr>
        <p:txBody>
          <a:bodyPr>
            <a:normAutofit fontScale="92500" lnSpcReduction="10000"/>
          </a:bodyPr>
          <a:lstStyle/>
          <a:p>
            <a:pPr algn="just"/>
            <a:r>
              <a:rPr lang="it-IT" dirty="0" smtClean="0"/>
              <a:t>Implicata </a:t>
            </a:r>
            <a:r>
              <a:rPr lang="it-IT" dirty="0"/>
              <a:t>in processi </a:t>
            </a:r>
            <a:r>
              <a:rPr lang="it-IT" dirty="0" err="1"/>
              <a:t>intrasoggettivi</a:t>
            </a:r>
            <a:r>
              <a:rPr lang="it-IT" dirty="0"/>
              <a:t> ed </a:t>
            </a:r>
            <a:r>
              <a:rPr lang="it-IT" dirty="0" err="1"/>
              <a:t>intersogettivi</a:t>
            </a:r>
            <a:r>
              <a:rPr lang="it-IT" dirty="0"/>
              <a:t> auto referenziali ed auto organizzativi </a:t>
            </a:r>
            <a:r>
              <a:rPr lang="it-IT" dirty="0" smtClean="0"/>
              <a:t> </a:t>
            </a:r>
            <a:r>
              <a:rPr lang="it-IT" dirty="0"/>
              <a:t>orientati a chiarire, definire, </a:t>
            </a:r>
            <a:r>
              <a:rPr lang="it-IT" dirty="0" smtClean="0"/>
              <a:t>specificare </a:t>
            </a:r>
            <a:r>
              <a:rPr lang="it-IT" dirty="0"/>
              <a:t>funzioni ruoli, </a:t>
            </a:r>
            <a:r>
              <a:rPr lang="it-IT" dirty="0" smtClean="0"/>
              <a:t>procedure</a:t>
            </a:r>
            <a:r>
              <a:rPr lang="it-IT" dirty="0"/>
              <a:t>, e ad identificare questioni problematiche collegate alla identità ed alla funzione dei sistemi e degli agenti operanti al loro interno. </a:t>
            </a:r>
          </a:p>
          <a:p>
            <a:pPr algn="just"/>
            <a:r>
              <a:rPr lang="it-IT" dirty="0" smtClean="0"/>
              <a:t>Impegnata </a:t>
            </a:r>
            <a:r>
              <a:rPr lang="it-IT" dirty="0"/>
              <a:t>nell’esplorazione del senso e del significato delle pratiche in cui sono implicati, e nel ridefinirne le cornici secondo diverse prospettive di </a:t>
            </a:r>
            <a:r>
              <a:rPr lang="it-IT" dirty="0" smtClean="0"/>
              <a:t>significato</a:t>
            </a:r>
            <a:r>
              <a:rPr lang="it-IT" dirty="0"/>
              <a:t>. </a:t>
            </a:r>
          </a:p>
          <a:p>
            <a:pPr algn="just"/>
            <a:r>
              <a:rPr lang="it-IT" dirty="0" err="1" smtClean="0"/>
              <a:t>E’una</a:t>
            </a:r>
            <a:r>
              <a:rPr lang="it-IT" dirty="0" smtClean="0"/>
              <a:t> funzione di sostegno ai sistemi educativi in una continua destrutturazione e ristrutturazione, sulla base della capacità degli agenti educativi di pensare nel contesto della pratica e di ripresentare le pratiche e le situazioni secondo nuove prospettive e modelli. </a:t>
            </a:r>
          </a:p>
          <a:p>
            <a:pPr marL="0" indent="0">
              <a:buNone/>
            </a:pPr>
            <a:endParaRPr lang="it-IT" dirty="0"/>
          </a:p>
          <a:p>
            <a:pPr marL="0" indent="0">
              <a:buNone/>
            </a:pPr>
            <a:endParaRPr lang="it-IT" dirty="0" smtClean="0"/>
          </a:p>
          <a:p>
            <a:pPr marL="0" indent="0">
              <a:buNone/>
            </a:pPr>
            <a:endParaRPr lang="it-IT" b="1" dirty="0" smtClean="0">
              <a:solidFill>
                <a:schemeClr val="accent2"/>
              </a:solidFill>
            </a:endParaRPr>
          </a:p>
          <a:p>
            <a:endParaRPr lang="it-IT" dirty="0"/>
          </a:p>
          <a:p>
            <a:endParaRPr lang="it-IT" dirty="0" smtClean="0"/>
          </a:p>
          <a:p>
            <a:endParaRPr lang="it-IT" dirty="0"/>
          </a:p>
          <a:p>
            <a:pPr marL="0" indent="0">
              <a:buNone/>
            </a:pPr>
            <a:endParaRPr lang="it-IT" dirty="0" smtClean="0"/>
          </a:p>
          <a:p>
            <a:endParaRPr lang="it-IT" dirty="0"/>
          </a:p>
        </p:txBody>
      </p:sp>
    </p:spTree>
    <p:extLst>
      <p:ext uri="{BB962C8B-B14F-4D97-AF65-F5344CB8AC3E}">
        <p14:creationId xmlns:p14="http://schemas.microsoft.com/office/powerpoint/2010/main" val="40956312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smtClean="0">
                <a:solidFill>
                  <a:srgbClr val="C00000"/>
                </a:solidFill>
              </a:rPr>
              <a:t>Un modello riflessivo di formazione iniziale ed in servizio degli insegnanti</a:t>
            </a:r>
            <a:endParaRPr lang="it-IT" b="1" dirty="0">
              <a:solidFill>
                <a:srgbClr val="C00000"/>
              </a:solidFill>
            </a:endParaRPr>
          </a:p>
        </p:txBody>
      </p:sp>
      <p:sp>
        <p:nvSpPr>
          <p:cNvPr id="3" name="Segnaposto contenuto 2"/>
          <p:cNvSpPr>
            <a:spLocks noGrp="1"/>
          </p:cNvSpPr>
          <p:nvPr>
            <p:ph idx="1"/>
          </p:nvPr>
        </p:nvSpPr>
        <p:spPr/>
        <p:txBody>
          <a:bodyPr/>
          <a:lstStyle/>
          <a:p>
            <a:pPr marL="0" indent="0" algn="just">
              <a:buNone/>
            </a:pPr>
            <a:r>
              <a:rPr lang="it-IT" dirty="0" smtClean="0"/>
              <a:t>	Percorsi </a:t>
            </a:r>
            <a:r>
              <a:rPr lang="it-IT" dirty="0"/>
              <a:t>di </a:t>
            </a:r>
            <a:r>
              <a:rPr lang="it-IT" dirty="0" smtClean="0"/>
              <a:t>co-costruzione e </a:t>
            </a:r>
            <a:r>
              <a:rPr lang="it-IT" dirty="0" err="1" smtClean="0"/>
              <a:t>ri</a:t>
            </a:r>
            <a:r>
              <a:rPr lang="it-IT" dirty="0" smtClean="0"/>
              <a:t>-costruzione </a:t>
            </a:r>
            <a:r>
              <a:rPr lang="it-IT" dirty="0"/>
              <a:t>(tra insegnanti novizi ed esperti) di </a:t>
            </a:r>
            <a:r>
              <a:rPr lang="it-IT" dirty="0" smtClean="0"/>
              <a:t>attività ed esperienze: </a:t>
            </a:r>
          </a:p>
          <a:p>
            <a:pPr algn="just"/>
            <a:r>
              <a:rPr lang="it-IT" dirty="0" smtClean="0"/>
              <a:t>giocate </a:t>
            </a:r>
            <a:r>
              <a:rPr lang="it-IT" dirty="0"/>
              <a:t>all’interno dei contesti di </a:t>
            </a:r>
            <a:r>
              <a:rPr lang="it-IT" dirty="0" smtClean="0"/>
              <a:t>pratica; </a:t>
            </a:r>
          </a:p>
          <a:p>
            <a:pPr algn="just"/>
            <a:r>
              <a:rPr lang="it-IT" dirty="0" smtClean="0"/>
              <a:t>negoziate </a:t>
            </a:r>
            <a:r>
              <a:rPr lang="it-IT" dirty="0"/>
              <a:t>con il </a:t>
            </a:r>
            <a:r>
              <a:rPr lang="it-IT" dirty="0" smtClean="0"/>
              <a:t>contesto, </a:t>
            </a:r>
            <a:r>
              <a:rPr lang="it-IT" dirty="0"/>
              <a:t>riconosciuto come un elemento determinante, essenziale, costitutivo della professionalità stessa dell’insegnante. </a:t>
            </a:r>
          </a:p>
          <a:p>
            <a:endParaRPr lang="it-IT" dirty="0"/>
          </a:p>
        </p:txBody>
      </p:sp>
    </p:spTree>
    <p:extLst>
      <p:ext uri="{BB962C8B-B14F-4D97-AF65-F5344CB8AC3E}">
        <p14:creationId xmlns:p14="http://schemas.microsoft.com/office/powerpoint/2010/main" val="23500741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548640" y="729778"/>
            <a:ext cx="10887456" cy="5736335"/>
          </a:xfrm>
        </p:spPr>
        <p:txBody>
          <a:bodyPr>
            <a:normAutofit fontScale="62500" lnSpcReduction="20000"/>
          </a:bodyPr>
          <a:lstStyle/>
          <a:p>
            <a:pPr marL="0" indent="0" algn="just">
              <a:buNone/>
            </a:pPr>
            <a:r>
              <a:rPr lang="it-IT" dirty="0"/>
              <a:t>La classe quella mattina era stata insopportabile. Avevano rumoreggiato per tutto il tempo, costringendo l’insegnante ad alzare enormemente la voce e a minacciare provvedimenti disciplinari.</a:t>
            </a:r>
          </a:p>
          <a:p>
            <a:pPr marL="0" indent="0" algn="just">
              <a:buNone/>
            </a:pPr>
            <a:r>
              <a:rPr lang="it-IT" dirty="0"/>
              <a:t>Sopra un brusio continuo aleggiavano le parole di Pirandello che la professoressa leggeva, fermandosi spesso a commentarlo.</a:t>
            </a:r>
          </a:p>
          <a:p>
            <a:pPr marL="0" indent="0" algn="just">
              <a:buNone/>
            </a:pPr>
            <a:r>
              <a:rPr lang="it-IT" dirty="0"/>
              <a:t>Ma chissà se quelle parole avrebbero mai raggiunto le orecchie e il cuore di quei ragazzi tanto esuberanti eppure così inconsapevolmente tristi da non provare emozioni.</a:t>
            </a:r>
          </a:p>
          <a:p>
            <a:pPr marL="0" indent="0" algn="just">
              <a:buNone/>
            </a:pPr>
            <a:r>
              <a:rPr lang="it-IT" dirty="0"/>
              <a:t>Forse appena trovati a casa avrebbero acceso la televisione per vedere il grande fratello”. Mi chiedevo se io sarei riuscita ad insegnare ad una classe come quella, neppure particolarmente indisciplinata, ma certo di livello intellettuale scoraggiante. E mi chiedevo quanto quei ragazzi rappresentassero la loro generazione.</a:t>
            </a:r>
          </a:p>
          <a:p>
            <a:pPr marL="0" indent="0" algn="just">
              <a:buNone/>
            </a:pPr>
            <a:r>
              <a:rPr lang="it-IT" dirty="0"/>
              <a:t>Verso la fine della lezione la professoressa tentò di estorcere qualche commento, di suscitare qualche pensiero in quelle teste piene di capelli e di gel. Dopo molte sollecitazioni qualcuno aprì bocca per esprimere banali considerazioni. Ancora più sconcertante fu l’intervento di uno studente particolarmente poco dotato, che pronunciò parole incomprensibili.</a:t>
            </a:r>
          </a:p>
          <a:p>
            <a:pPr marL="0" indent="0" algn="just">
              <a:buNone/>
            </a:pPr>
            <a:r>
              <a:rPr lang="it-IT" dirty="0"/>
              <a:t>Ma mi accorsi che a quelle parole la professoressa parve illuminarsi, ascoltò il ragazzo e poi gli disse convinta: “bravo !!”</a:t>
            </a:r>
          </a:p>
          <a:p>
            <a:pPr marL="0" indent="0" algn="just">
              <a:buNone/>
            </a:pPr>
            <a:r>
              <a:rPr lang="it-IT" dirty="0"/>
              <a:t>Il suono della campanella mise fine a quella pena.</a:t>
            </a:r>
          </a:p>
          <a:p>
            <a:pPr marL="0" indent="0" algn="just">
              <a:buNone/>
            </a:pPr>
            <a:r>
              <a:rPr lang="it-IT" dirty="0"/>
              <a:t>Mentre uscivano chiesi alla professoressa : “ma come fai a continuare?”.</a:t>
            </a:r>
          </a:p>
          <a:p>
            <a:pPr marL="0" indent="0" algn="just">
              <a:buNone/>
            </a:pPr>
            <a:r>
              <a:rPr lang="it-IT" dirty="0"/>
              <a:t>Mi rispose: “so che può sembrarti strano, ma ogni giorno la cosa che voglio fare è entrare nelle classi a fare il mio lavoro. Quel ragazzo che ha parlato per ultimo ha detto cose sciocche, ma è la prima volta che mi interviene senza essere interrogato.”</a:t>
            </a:r>
          </a:p>
          <a:p>
            <a:pPr marL="0" indent="0" algn="just">
              <a:buNone/>
            </a:pPr>
            <a:r>
              <a:rPr lang="it-IT" dirty="0"/>
              <a:t>Mi chiesi se avrei mai imparato quella lezione di entusiasmo e di umiltà.</a:t>
            </a:r>
          </a:p>
        </p:txBody>
      </p:sp>
    </p:spTree>
    <p:extLst>
      <p:ext uri="{BB962C8B-B14F-4D97-AF65-F5344CB8AC3E}">
        <p14:creationId xmlns:p14="http://schemas.microsoft.com/office/powerpoint/2010/main" val="3300914809"/>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210</TotalTime>
  <Words>1627</Words>
  <Application>Microsoft Office PowerPoint</Application>
  <PresentationFormat>Widescreen</PresentationFormat>
  <Paragraphs>139</Paragraphs>
  <Slides>14</Slides>
  <Notes>0</Notes>
  <HiddenSlides>0</HiddenSlides>
  <MMClips>0</MMClips>
  <ScaleCrop>false</ScaleCrop>
  <HeadingPairs>
    <vt:vector size="6" baseType="variant">
      <vt:variant>
        <vt:lpstr>Caratteri utilizzati</vt:lpstr>
      </vt:variant>
      <vt:variant>
        <vt:i4>4</vt:i4>
      </vt:variant>
      <vt:variant>
        <vt:lpstr>Tema</vt:lpstr>
      </vt:variant>
      <vt:variant>
        <vt:i4>1</vt:i4>
      </vt:variant>
      <vt:variant>
        <vt:lpstr>Titoli diapositive</vt:lpstr>
      </vt:variant>
      <vt:variant>
        <vt:i4>14</vt:i4>
      </vt:variant>
    </vt:vector>
  </HeadingPairs>
  <TitlesOfParts>
    <vt:vector size="19" baseType="lpstr">
      <vt:lpstr>Arial</vt:lpstr>
      <vt:lpstr>Calibri</vt:lpstr>
      <vt:lpstr>Calibri Light</vt:lpstr>
      <vt:lpstr>Wingdings</vt:lpstr>
      <vt:lpstr>Tema di Office</vt:lpstr>
      <vt:lpstr>Profilo, competenze ed epistemologia professionale dell’insegnante </vt:lpstr>
      <vt:lpstr>CCL 2018, art. 27</vt:lpstr>
      <vt:lpstr>Competenze indicate dalla CE (2010)</vt:lpstr>
      <vt:lpstr> Quale identità?</vt:lpstr>
      <vt:lpstr> Quali conoscenze e quali saperi?</vt:lpstr>
      <vt:lpstr>Focus dell’engagement  istituzionale e professionale</vt:lpstr>
      <vt:lpstr>Engagement e agire professionale </vt:lpstr>
      <vt:lpstr>Sé personale /sé professionale</vt:lpstr>
      <vt:lpstr>Quale epistemologia?</vt:lpstr>
      <vt:lpstr>Riflessività</vt:lpstr>
      <vt:lpstr>Riflessione</vt:lpstr>
      <vt:lpstr>Identità professionale tra riflessività e riflessione</vt:lpstr>
      <vt:lpstr>Un modello riflessivo di formazione iniziale ed in servizio degli insegnanti</vt:lpstr>
      <vt:lpstr>Presentazione standard di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Riflessione e riflessività nella  formazione e nello sviluppo professionale degli insegnanti</dc:title>
  <dc:creator>Maura Striano</dc:creator>
  <cp:lastModifiedBy>Maura Striano</cp:lastModifiedBy>
  <cp:revision>24</cp:revision>
  <dcterms:created xsi:type="dcterms:W3CDTF">2017-10-13T07:53:31Z</dcterms:created>
  <dcterms:modified xsi:type="dcterms:W3CDTF">2018-02-12T22:24:26Z</dcterms:modified>
</cp:coreProperties>
</file>