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9" r:id="rId1"/>
  </p:sldMasterIdLst>
  <p:sldIdLst>
    <p:sldId id="256" r:id="rId2"/>
    <p:sldId id="268" r:id="rId3"/>
    <p:sldId id="275" r:id="rId4"/>
    <p:sldId id="276" r:id="rId5"/>
    <p:sldId id="277" r:id="rId6"/>
    <p:sldId id="278" r:id="rId7"/>
    <p:sldId id="274" r:id="rId8"/>
    <p:sldId id="27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172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72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75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199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93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78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73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332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09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37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47605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smtClean="0"/>
              <a:t>2/14/2018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117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gabriellagiudici.it/33121-2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eccani.it/enciclopedia/socializzazione_(Enciclopedia-delle-scienze-sociali)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08999" y="2028938"/>
            <a:ext cx="8825658" cy="3329581"/>
          </a:xfrm>
        </p:spPr>
        <p:txBody>
          <a:bodyPr>
            <a:normAutofit/>
          </a:bodyPr>
          <a:lstStyle/>
          <a:p>
            <a:r>
              <a:rPr lang="it-IT" sz="5400" b="1" dirty="0"/>
              <a:t>P</a:t>
            </a:r>
            <a:r>
              <a:rPr lang="it-IT" sz="5400" b="1" dirty="0" smtClean="0"/>
              <a:t>edagogia </a:t>
            </a:r>
            <a:r>
              <a:rPr lang="it-IT" sz="5400" b="1" dirty="0"/>
              <a:t>e ricerca educativa come fonti delle pratiche professionali</a:t>
            </a:r>
            <a:br>
              <a:rPr lang="it-IT" sz="5400" b="1" dirty="0"/>
            </a:br>
            <a:endParaRPr lang="it-IT" sz="5400" b="1" dirty="0">
              <a:solidFill>
                <a:schemeClr val="accent2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49828" y="373176"/>
            <a:ext cx="9144000" cy="1655762"/>
          </a:xfrm>
        </p:spPr>
        <p:txBody>
          <a:bodyPr/>
          <a:lstStyle/>
          <a:p>
            <a:r>
              <a:rPr lang="it-IT" b="1" dirty="0" smtClean="0"/>
              <a:t>Pedagogia scolastica</a:t>
            </a:r>
          </a:p>
          <a:p>
            <a:r>
              <a:rPr lang="it-IT" b="1" dirty="0" smtClean="0"/>
              <a:t>II unità </a:t>
            </a:r>
          </a:p>
        </p:txBody>
      </p:sp>
    </p:spTree>
    <p:extLst>
      <p:ext uri="{BB962C8B-B14F-4D97-AF65-F5344CB8AC3E}">
        <p14:creationId xmlns:p14="http://schemas.microsoft.com/office/powerpoint/2010/main" val="396338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Le categorie pedagogiche a servizio della pratica: </a:t>
            </a:r>
            <a:r>
              <a:rPr lang="it-IT" b="1" dirty="0" smtClean="0">
                <a:solidFill>
                  <a:srgbClr val="FF0000"/>
                </a:solidFill>
              </a:rPr>
              <a:t>formazione</a:t>
            </a:r>
            <a:r>
              <a:rPr lang="it-IT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it-IT" sz="7200" b="1" dirty="0" smtClean="0"/>
              <a:t>Processo non intenzionale di ordine </a:t>
            </a:r>
            <a:r>
              <a:rPr lang="it-IT" sz="7200" b="1" dirty="0" err="1" smtClean="0"/>
              <a:t>bio</a:t>
            </a:r>
            <a:r>
              <a:rPr lang="it-IT" sz="7200" b="1" dirty="0" smtClean="0"/>
              <a:t>-antropologico e culturale che realizza la formazione umana in quanto specie  e in quanto singole individualità.</a:t>
            </a:r>
          </a:p>
          <a:p>
            <a:pPr marL="0" indent="0" algn="just">
              <a:buNone/>
            </a:pPr>
            <a:endParaRPr lang="it-IT" sz="7200" b="1" dirty="0" smtClean="0"/>
          </a:p>
          <a:p>
            <a:pPr marL="0" indent="0" algn="just">
              <a:buNone/>
            </a:pPr>
            <a:r>
              <a:rPr lang="it-IT" sz="7200" b="1" dirty="0" smtClean="0">
                <a:solidFill>
                  <a:srgbClr val="FF0000"/>
                </a:solidFill>
              </a:rPr>
              <a:t>Elementi costitutivi</a:t>
            </a:r>
          </a:p>
          <a:p>
            <a:pPr algn="just"/>
            <a:r>
              <a:rPr lang="it-IT" sz="7200" b="1" dirty="0" smtClean="0"/>
              <a:t>ontogenesi/filogenesi</a:t>
            </a:r>
          </a:p>
          <a:p>
            <a:pPr algn="just"/>
            <a:r>
              <a:rPr lang="it-IT" sz="7200" b="1" dirty="0" smtClean="0"/>
              <a:t>ambiente</a:t>
            </a:r>
          </a:p>
          <a:p>
            <a:pPr algn="just"/>
            <a:r>
              <a:rPr lang="it-IT" sz="7200" b="1" dirty="0" smtClean="0"/>
              <a:t>ambiente antropizzato</a:t>
            </a:r>
          </a:p>
          <a:p>
            <a:pPr algn="just"/>
            <a:r>
              <a:rPr lang="it-IT" sz="7200" b="1" dirty="0" smtClean="0"/>
              <a:t>cultura (artefatti-materiali e immateriali)</a:t>
            </a:r>
          </a:p>
          <a:p>
            <a:pPr algn="just"/>
            <a:r>
              <a:rPr lang="it-IT" sz="7200" b="1" dirty="0" smtClean="0"/>
              <a:t>tessuto sociale (comunità/società)</a:t>
            </a:r>
          </a:p>
          <a:p>
            <a:pPr marL="0" indent="0" algn="just">
              <a:buNone/>
            </a:pPr>
            <a:endParaRPr lang="it-IT" sz="7200" b="1" dirty="0"/>
          </a:p>
          <a:p>
            <a:pPr marL="0" indent="0" algn="just">
              <a:buNone/>
            </a:pPr>
            <a:r>
              <a:rPr lang="it-IT" sz="7200" b="1" dirty="0" smtClean="0">
                <a:solidFill>
                  <a:srgbClr val="FF0000"/>
                </a:solidFill>
              </a:rPr>
              <a:t>Ambiti</a:t>
            </a:r>
            <a:endParaRPr lang="it-IT" sz="7200" b="1" dirty="0">
              <a:solidFill>
                <a:srgbClr val="FF0000"/>
              </a:solidFill>
            </a:endParaRPr>
          </a:p>
          <a:p>
            <a:pPr algn="just"/>
            <a:r>
              <a:rPr lang="it-IT" sz="7200" b="1" dirty="0" smtClean="0"/>
              <a:t>Formali </a:t>
            </a:r>
          </a:p>
          <a:p>
            <a:pPr algn="just"/>
            <a:r>
              <a:rPr lang="it-IT" sz="7200" b="1" dirty="0" smtClean="0"/>
              <a:t>Non formali</a:t>
            </a:r>
          </a:p>
          <a:p>
            <a:pPr algn="just"/>
            <a:r>
              <a:rPr lang="it-IT" sz="7200" b="1" dirty="0" smtClean="0"/>
              <a:t>Informali</a:t>
            </a:r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r>
              <a:rPr lang="it-IT" b="1" dirty="0" smtClean="0"/>
              <a:t> </a:t>
            </a:r>
            <a:r>
              <a:rPr lang="it-IT" b="1" dirty="0"/>
              <a:t/>
            </a:r>
            <a:br>
              <a:rPr lang="it-IT" b="1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5153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Le categorie pedagogiche a servizio della pratica: </a:t>
            </a:r>
            <a:r>
              <a:rPr lang="it-IT" b="1" dirty="0" smtClean="0">
                <a:solidFill>
                  <a:srgbClr val="FF0000"/>
                </a:solidFill>
              </a:rPr>
              <a:t>educazione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b="1" dirty="0"/>
              <a:t/>
            </a:r>
            <a:br>
              <a:rPr lang="it-IT" b="1" dirty="0"/>
            </a:br>
            <a:r>
              <a:rPr lang="it-IT" b="1" dirty="0" smtClean="0"/>
              <a:t>Processo intenzionale (riferito a fini, obiettivi, memorie, modelli, progettualità,  teorie, tradizioni, scopi, valori condivisi e negoziati) orientato alla promozione della crescita e dello sviluppo umano e sociale. </a:t>
            </a:r>
          </a:p>
          <a:p>
            <a:pPr marL="0" indent="0" algn="just">
              <a:buNone/>
            </a:pPr>
            <a:r>
              <a:rPr lang="it-IT" b="1" dirty="0" smtClean="0">
                <a:solidFill>
                  <a:srgbClr val="C00000"/>
                </a:solidFill>
              </a:rPr>
              <a:t>Elementi costitutivi</a:t>
            </a:r>
          </a:p>
          <a:p>
            <a:pPr marL="0" indent="0" algn="just">
              <a:buNone/>
            </a:pPr>
            <a:r>
              <a:rPr lang="it-IT" b="1" dirty="0" smtClean="0"/>
              <a:t>Intenzionalità</a:t>
            </a:r>
          </a:p>
          <a:p>
            <a:pPr marL="0" indent="0" algn="just">
              <a:buNone/>
            </a:pPr>
            <a:r>
              <a:rPr lang="it-IT" b="1" dirty="0" smtClean="0"/>
              <a:t>Fini</a:t>
            </a:r>
          </a:p>
          <a:p>
            <a:pPr marL="0" indent="0" algn="just">
              <a:buNone/>
            </a:pPr>
            <a:r>
              <a:rPr lang="it-IT" b="1" dirty="0" smtClean="0"/>
              <a:t>Teorie</a:t>
            </a:r>
          </a:p>
          <a:p>
            <a:pPr marL="0" indent="0" algn="just">
              <a:buNone/>
            </a:pPr>
            <a:r>
              <a:rPr lang="it-IT" b="1" dirty="0" smtClean="0"/>
              <a:t>Modelli</a:t>
            </a:r>
          </a:p>
          <a:p>
            <a:pPr marL="0" indent="0" algn="just">
              <a:buNone/>
            </a:pP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43670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Le categorie pedagogiche a servizio della pratica: </a:t>
            </a:r>
            <a:r>
              <a:rPr lang="it-IT" b="1" dirty="0" smtClean="0">
                <a:solidFill>
                  <a:srgbClr val="FF0000"/>
                </a:solidFill>
              </a:rPr>
              <a:t>istruzione 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it-IT" b="1" dirty="0"/>
              <a:t/>
            </a:r>
            <a:br>
              <a:rPr lang="it-IT" b="1" dirty="0"/>
            </a:br>
            <a:r>
              <a:rPr lang="it-IT" b="1" dirty="0" err="1"/>
              <a:t>istruzióne</a:t>
            </a:r>
            <a:r>
              <a:rPr lang="it-IT" dirty="0"/>
              <a:t> (</a:t>
            </a:r>
            <a:r>
              <a:rPr lang="it-IT" dirty="0" err="1"/>
              <a:t>ant</a:t>
            </a:r>
            <a:r>
              <a:rPr lang="it-IT" dirty="0"/>
              <a:t>. </a:t>
            </a:r>
            <a:r>
              <a:rPr lang="it-IT" b="1" dirty="0" err="1"/>
              <a:t>instruzióne</a:t>
            </a:r>
            <a:r>
              <a:rPr lang="it-IT" dirty="0"/>
              <a:t>) s. f. [dal </a:t>
            </a:r>
            <a:r>
              <a:rPr lang="it-IT" dirty="0" err="1"/>
              <a:t>lat</a:t>
            </a:r>
            <a:r>
              <a:rPr lang="it-IT" dirty="0"/>
              <a:t>. </a:t>
            </a:r>
            <a:r>
              <a:rPr lang="it-IT" i="1" dirty="0" err="1"/>
              <a:t>instructio</a:t>
            </a:r>
            <a:r>
              <a:rPr lang="it-IT" dirty="0"/>
              <a:t> -</a:t>
            </a:r>
            <a:r>
              <a:rPr lang="it-IT" i="1" dirty="0" err="1"/>
              <a:t>onis</a:t>
            </a:r>
            <a:r>
              <a:rPr lang="it-IT" dirty="0"/>
              <a:t>, </a:t>
            </a:r>
            <a:r>
              <a:rPr lang="it-IT" dirty="0" err="1"/>
              <a:t>der</a:t>
            </a:r>
            <a:r>
              <a:rPr lang="it-IT" dirty="0"/>
              <a:t>. di </a:t>
            </a:r>
            <a:r>
              <a:rPr lang="it-IT" i="1" dirty="0" err="1"/>
              <a:t>instruĕre</a:t>
            </a:r>
            <a:r>
              <a:rPr lang="it-IT" dirty="0"/>
              <a:t>: v. istruire]. </a:t>
            </a:r>
            <a:r>
              <a:rPr lang="it-IT" dirty="0" smtClean="0"/>
              <a:t>L’attività</a:t>
            </a:r>
            <a:r>
              <a:rPr lang="it-IT" dirty="0"/>
              <a:t>, l’opera svolta per istruire attraverso l’insegnamento (o anche, in qualche caso, solo mediante l’addestramento), e il risultato o frutto di tale attività; in senso passivo, il venire istruito: </a:t>
            </a:r>
            <a:r>
              <a:rPr lang="it-IT" i="1" dirty="0"/>
              <a:t>attendere all’i</a:t>
            </a:r>
            <a:r>
              <a:rPr lang="it-IT" dirty="0"/>
              <a:t>. </a:t>
            </a:r>
            <a:r>
              <a:rPr lang="it-IT" i="1" dirty="0"/>
              <a:t>dei giovani</a:t>
            </a:r>
            <a:r>
              <a:rPr lang="it-IT" dirty="0"/>
              <a:t> (diverso da </a:t>
            </a:r>
            <a:r>
              <a:rPr lang="it-IT" i="1" dirty="0"/>
              <a:t>educazione</a:t>
            </a:r>
            <a:r>
              <a:rPr lang="it-IT" dirty="0"/>
              <a:t>, che ha </a:t>
            </a:r>
            <a:r>
              <a:rPr lang="it-IT" dirty="0" err="1"/>
              <a:t>sign</a:t>
            </a:r>
            <a:r>
              <a:rPr lang="it-IT" dirty="0"/>
              <a:t>. più ampio e implica un’azione diretta sullo spirito più che sull’intelletto</a:t>
            </a:r>
            <a:r>
              <a:rPr lang="it-IT" dirty="0" smtClean="0"/>
              <a:t>).</a:t>
            </a:r>
          </a:p>
          <a:p>
            <a:pPr marL="0" indent="0">
              <a:buNone/>
            </a:pPr>
            <a:r>
              <a:rPr lang="it-IT" b="1" dirty="0"/>
              <a:t>http://www.treccani.it/vocabolario/istruzione/</a:t>
            </a:r>
            <a:endParaRPr lang="it-IT" dirty="0"/>
          </a:p>
          <a:p>
            <a:pPr marL="0" indent="0">
              <a:buNone/>
            </a:pPr>
            <a:r>
              <a:rPr lang="it-IT" dirty="0" smtClean="0"/>
              <a:t>«Sembrerebbe </a:t>
            </a:r>
            <a:r>
              <a:rPr lang="it-IT" dirty="0"/>
              <a:t>che oggi educare sia esibire valori e istruire trasmettere tecniche. Con un po’ </a:t>
            </a:r>
            <a:r>
              <a:rPr lang="it-IT" dirty="0" smtClean="0"/>
              <a:t>di psicologia </a:t>
            </a:r>
            <a:r>
              <a:rPr lang="it-IT" dirty="0"/>
              <a:t>a fare da cuscinetto. Così anche l’idea di istruzione, oltre a quella di formazione, </a:t>
            </a:r>
            <a:r>
              <a:rPr lang="it-IT" dirty="0" smtClean="0"/>
              <a:t>è totalmente </a:t>
            </a:r>
            <a:r>
              <a:rPr lang="it-IT" dirty="0"/>
              <a:t>vanificata. Istruire significa immettere in una struttura, costruire e far </a:t>
            </a:r>
            <a:r>
              <a:rPr lang="it-IT" dirty="0" smtClean="0"/>
              <a:t>costruire qualcosa </a:t>
            </a:r>
            <a:r>
              <a:rPr lang="it-IT" dirty="0"/>
              <a:t>entro una struttura determinata, non semplicemente trasmettere </a:t>
            </a:r>
            <a:r>
              <a:rPr lang="it-IT" dirty="0" smtClean="0"/>
              <a:t>informazioni. Cominciamo </a:t>
            </a:r>
            <a:r>
              <a:rPr lang="it-IT" dirty="0"/>
              <a:t>intanto a considerare la dialettica tra educazione e istruzione come una </a:t>
            </a:r>
            <a:r>
              <a:rPr lang="it-IT" dirty="0" smtClean="0"/>
              <a:t>vera dialettica </a:t>
            </a:r>
            <a:r>
              <a:rPr lang="it-IT" dirty="0"/>
              <a:t>e non un falso dilemma. Come una dialettica complessa che rinvia alle </a:t>
            </a:r>
            <a:r>
              <a:rPr lang="it-IT" dirty="0" smtClean="0"/>
              <a:t>grandi strutture </a:t>
            </a:r>
            <a:r>
              <a:rPr lang="it-IT" dirty="0"/>
              <a:t>di senso del discorso pedagogico e non come l’invenzione di qualche </a:t>
            </a:r>
            <a:r>
              <a:rPr lang="it-IT" dirty="0" smtClean="0"/>
              <a:t>pedagogista. Non </a:t>
            </a:r>
            <a:r>
              <a:rPr lang="it-IT" dirty="0"/>
              <a:t>si tratta di un dilemma ma di un sistema di opzioni che assumono valori di </a:t>
            </a:r>
            <a:r>
              <a:rPr lang="it-IT" dirty="0" smtClean="0"/>
              <a:t>posizione differenti </a:t>
            </a:r>
            <a:r>
              <a:rPr lang="it-IT" dirty="0"/>
              <a:t>a seconda di come, dove, quando, con chi e in che contesto si parla di formazione </a:t>
            </a:r>
            <a:r>
              <a:rPr lang="it-IT" dirty="0" smtClean="0"/>
              <a:t>e di scuola» (Massa, 1997).</a:t>
            </a:r>
            <a:endParaRPr lang="it-IT" b="1" dirty="0" smtClean="0"/>
          </a:p>
          <a:p>
            <a:pPr marL="0" indent="0" algn="just">
              <a:buNone/>
            </a:pPr>
            <a:endParaRPr lang="it-IT" b="1" dirty="0"/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endParaRPr lang="it-IT" b="1" dirty="0"/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3073037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Le categorie pedagogiche a servizio della pratica: </a:t>
            </a:r>
            <a:r>
              <a:rPr lang="it-IT" b="1" dirty="0" smtClean="0">
                <a:solidFill>
                  <a:srgbClr val="FF0000"/>
                </a:solidFill>
              </a:rPr>
              <a:t>inculturazione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it-IT" b="1" dirty="0" smtClean="0"/>
              <a:t>Fonti:</a:t>
            </a:r>
          </a:p>
          <a:p>
            <a:pPr marL="0" indent="0" algn="just">
              <a:buNone/>
            </a:pPr>
            <a:r>
              <a:rPr lang="it-IT" b="1" dirty="0" smtClean="0"/>
              <a:t>Antropologia</a:t>
            </a:r>
          </a:p>
          <a:p>
            <a:pPr marL="0" indent="0" algn="just">
              <a:buNone/>
            </a:pPr>
            <a:r>
              <a:rPr lang="it-IT" b="1" dirty="0" smtClean="0"/>
              <a:t>Sociologia</a:t>
            </a:r>
          </a:p>
          <a:p>
            <a:pPr marL="0" indent="0" algn="just">
              <a:buNone/>
            </a:pPr>
            <a:r>
              <a:rPr lang="it-IT" b="1" dirty="0" smtClean="0"/>
              <a:t>Teologia</a:t>
            </a:r>
          </a:p>
          <a:p>
            <a:pPr marL="0" indent="0" algn="just">
              <a:buNone/>
            </a:pPr>
            <a:endParaRPr lang="it-IT" b="1" dirty="0"/>
          </a:p>
          <a:p>
            <a:pPr marL="0" indent="0" algn="just">
              <a:buNone/>
            </a:pPr>
            <a:r>
              <a:rPr lang="it-IT" dirty="0" smtClean="0"/>
              <a:t>Processo di apprendimento della cultura di appartenenza attraverso costumi, credenze, linguaggi, rappresentazioni, simboli (distinto dal processo di «acculturazione»).</a:t>
            </a:r>
          </a:p>
          <a:p>
            <a:pPr marL="0" indent="0" algn="just">
              <a:buNone/>
            </a:pPr>
            <a:endParaRPr lang="it-IT" b="1" dirty="0"/>
          </a:p>
          <a:p>
            <a:pPr marL="0" indent="0" algn="just">
              <a:buNone/>
            </a:pPr>
            <a:r>
              <a:rPr lang="it-IT" b="1" dirty="0">
                <a:hlinkClick r:id="rId2"/>
              </a:rPr>
              <a:t>http://gabriellagiudici.it/33121-2</a:t>
            </a:r>
            <a:r>
              <a:rPr lang="it-IT" b="1" dirty="0" smtClean="0">
                <a:hlinkClick r:id="rId2"/>
              </a:rPr>
              <a:t>/</a:t>
            </a:r>
            <a:endParaRPr lang="it-IT" b="1" dirty="0" smtClean="0"/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r>
              <a:rPr lang="it-IT" b="1" dirty="0"/>
              <a:t/>
            </a:r>
            <a:br>
              <a:rPr lang="it-IT" b="1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60139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Le categorie pedagogiche a servizio della pratica: </a:t>
            </a:r>
            <a:r>
              <a:rPr lang="it-IT" b="1" dirty="0" smtClean="0">
                <a:solidFill>
                  <a:srgbClr val="FF0000"/>
                </a:solidFill>
              </a:rPr>
              <a:t>socializzazione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it-IT" b="1" dirty="0"/>
              <a:t/>
            </a:r>
            <a:br>
              <a:rPr lang="it-IT" b="1" dirty="0"/>
            </a:br>
            <a:r>
              <a:rPr lang="it-IT" b="1" dirty="0" smtClean="0"/>
              <a:t>Fonti:</a:t>
            </a:r>
          </a:p>
          <a:p>
            <a:pPr marL="0" indent="0" algn="just">
              <a:buNone/>
            </a:pPr>
            <a:r>
              <a:rPr lang="it-IT" b="1" dirty="0" smtClean="0"/>
              <a:t>Antropologia</a:t>
            </a:r>
          </a:p>
          <a:p>
            <a:pPr marL="0" indent="0" algn="just">
              <a:buNone/>
            </a:pPr>
            <a:r>
              <a:rPr lang="it-IT" b="1" dirty="0" smtClean="0"/>
              <a:t>Psicologia sociale</a:t>
            </a:r>
          </a:p>
          <a:p>
            <a:pPr marL="0" indent="0" algn="just">
              <a:buNone/>
            </a:pPr>
            <a:r>
              <a:rPr lang="it-IT" b="1" dirty="0" smtClean="0"/>
              <a:t>Sociologia</a:t>
            </a:r>
          </a:p>
          <a:p>
            <a:pPr marL="0" indent="0" algn="just">
              <a:buNone/>
            </a:pPr>
            <a:r>
              <a:rPr lang="it-IT" dirty="0" smtClean="0"/>
              <a:t>Complesso </a:t>
            </a:r>
            <a:r>
              <a:rPr lang="it-IT" dirty="0"/>
              <a:t>processo attraverso il quale l'individuo diventa un essere sociale, integrandosi </a:t>
            </a:r>
            <a:r>
              <a:rPr lang="it-IT" dirty="0" smtClean="0"/>
              <a:t>(attraverso un processo di adattamento) in </a:t>
            </a:r>
            <a:r>
              <a:rPr lang="it-IT" dirty="0"/>
              <a:t>varie strutture e relazioni sociali, rappresentate dalla classe, dalla famiglia, dai reticoli, dalla scuola e dall'ambiente di lavoro.</a:t>
            </a:r>
            <a:endParaRPr lang="it-IT" b="1" dirty="0"/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r>
              <a:rPr lang="it-IT" b="1" dirty="0">
                <a:hlinkClick r:id="rId2"/>
              </a:rPr>
              <a:t>http://www.treccani.it/enciclopedia/socializzazione_%28Enciclopedia-delle-scienze-sociali%29</a:t>
            </a:r>
            <a:r>
              <a:rPr lang="it-IT" b="1" dirty="0" smtClean="0">
                <a:hlinkClick r:id="rId2"/>
              </a:rPr>
              <a:t>/</a:t>
            </a:r>
            <a:endParaRPr lang="it-IT" b="1" dirty="0" smtClean="0"/>
          </a:p>
          <a:p>
            <a:pPr marL="0" indent="0" algn="just">
              <a:buNone/>
            </a:pPr>
            <a:endParaRPr lang="it-IT" b="1" dirty="0" smtClean="0"/>
          </a:p>
          <a:p>
            <a:pPr marL="0" indent="0" algn="just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92724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B5330B"/>
                </a:solidFill>
              </a:rPr>
              <a:t>Engagement istituzionale e agire professionale  </a:t>
            </a:r>
            <a:endParaRPr lang="it-IT" b="1" dirty="0">
              <a:solidFill>
                <a:srgbClr val="B5330B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se </a:t>
            </a:r>
            <a:r>
              <a:rPr lang="it-IT" dirty="0"/>
              <a:t>il focus è l’i</a:t>
            </a:r>
            <a:r>
              <a:rPr lang="it-IT" b="1" dirty="0"/>
              <a:t>struzione</a:t>
            </a:r>
            <a:r>
              <a:rPr lang="it-IT" dirty="0"/>
              <a:t>, l’attenzione si indirizzerà a conoscenze e </a:t>
            </a:r>
            <a:r>
              <a:rPr lang="it-IT" dirty="0" err="1"/>
              <a:t>saperi</a:t>
            </a:r>
            <a:r>
              <a:rPr lang="it-IT" dirty="0"/>
              <a:t> che rispondono a specifici bisogni conoscitivi; </a:t>
            </a:r>
          </a:p>
          <a:p>
            <a:r>
              <a:rPr lang="it-IT" dirty="0" smtClean="0"/>
              <a:t>se </a:t>
            </a:r>
            <a:r>
              <a:rPr lang="it-IT" dirty="0"/>
              <a:t>il focus è l’</a:t>
            </a:r>
            <a:r>
              <a:rPr lang="it-IT" b="1" dirty="0"/>
              <a:t>inculturazione</a:t>
            </a:r>
            <a:r>
              <a:rPr lang="it-IT" dirty="0"/>
              <a:t> l’attenzione sarà a norme, culture, tradizioni, valori che la scuola, in quanto agenzia educativa, è chiamata a veicolare; </a:t>
            </a:r>
          </a:p>
          <a:p>
            <a:r>
              <a:rPr lang="it-IT" dirty="0" smtClean="0"/>
              <a:t>se </a:t>
            </a:r>
            <a:r>
              <a:rPr lang="it-IT" dirty="0"/>
              <a:t>il focus è la </a:t>
            </a:r>
            <a:r>
              <a:rPr lang="it-IT" b="1" dirty="0"/>
              <a:t>socializzazione</a:t>
            </a:r>
            <a:r>
              <a:rPr lang="it-IT" dirty="0"/>
              <a:t>, l’attenzione sarà alla costruzione ed alla ricostruzione di forme di relazione e di incontro sulla scorta di modelli e strutture preesistenti ma suscettibili di trasformazione, che consentono di costruire progressivamente un capitale sociale significativo e di agire all’interno dei contesti ; </a:t>
            </a:r>
            <a:endParaRPr lang="it-IT" dirty="0" smtClean="0"/>
          </a:p>
          <a:p>
            <a:r>
              <a:rPr lang="it-IT" dirty="0" smtClean="0"/>
              <a:t>se </a:t>
            </a:r>
            <a:r>
              <a:rPr lang="it-IT" dirty="0"/>
              <a:t>il focus è sulla </a:t>
            </a:r>
            <a:r>
              <a:rPr lang="it-IT" b="1" dirty="0"/>
              <a:t>formazione e sull’ educazione</a:t>
            </a:r>
            <a:r>
              <a:rPr lang="it-IT" dirty="0"/>
              <a:t>, l’attenzione sarà ai processi di sviluppo e di crescita ed alle azioni volte ad accompagnarli e a sostenerli in tutto l’arco della vita.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9727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Teorie implicite, senso comune e modelli pedagogici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dirty="0" smtClean="0"/>
              <a:t>«Il </a:t>
            </a:r>
            <a:r>
              <a:rPr lang="it-IT" dirty="0"/>
              <a:t>“modello” educativo </a:t>
            </a:r>
            <a:r>
              <a:rPr lang="it-IT" dirty="0" smtClean="0"/>
              <a:t>rappresenta uno </a:t>
            </a:r>
            <a:r>
              <a:rPr lang="it-IT" dirty="0"/>
              <a:t>“schema” che salda in una medesima </a:t>
            </a:r>
            <a:r>
              <a:rPr lang="it-IT" dirty="0" smtClean="0"/>
              <a:t>configurazione </a:t>
            </a:r>
            <a:r>
              <a:rPr lang="it-IT" dirty="0"/>
              <a:t>concettuale la </a:t>
            </a:r>
            <a:r>
              <a:rPr lang="it-IT" dirty="0" smtClean="0"/>
              <a:t>componente teleologica </a:t>
            </a:r>
            <a:r>
              <a:rPr lang="it-IT" dirty="0"/>
              <a:t>(una </a:t>
            </a:r>
            <a:r>
              <a:rPr lang="it-IT" dirty="0" smtClean="0"/>
              <a:t>finalità </a:t>
            </a:r>
            <a:r>
              <a:rPr lang="it-IT" dirty="0"/>
              <a:t>da perseguire) con quella pratica (i </a:t>
            </a:r>
            <a:r>
              <a:rPr lang="it-IT" dirty="0" smtClean="0"/>
              <a:t>concreti modi </a:t>
            </a:r>
            <a:r>
              <a:rPr lang="it-IT" dirty="0"/>
              <a:t>di fare educazione). Esso riveste essenzialmente una funzione “</a:t>
            </a:r>
            <a:r>
              <a:rPr lang="it-IT" dirty="0" smtClean="0"/>
              <a:t>norma</a:t>
            </a:r>
            <a:r>
              <a:rPr lang="it-IT" dirty="0"/>
              <a:t>tiva”: guida e </a:t>
            </a:r>
            <a:r>
              <a:rPr lang="it-IT" dirty="0" smtClean="0"/>
              <a:t>giustifica </a:t>
            </a:r>
            <a:r>
              <a:rPr lang="it-IT" dirty="0"/>
              <a:t>la pratica alla luce di una </a:t>
            </a:r>
            <a:r>
              <a:rPr lang="it-IT" dirty="0" smtClean="0"/>
              <a:t>finalità» [….]</a:t>
            </a:r>
          </a:p>
          <a:p>
            <a:pPr algn="just"/>
            <a:r>
              <a:rPr lang="it-IT" dirty="0" smtClean="0"/>
              <a:t>«Dal </a:t>
            </a:r>
            <a:r>
              <a:rPr lang="it-IT" dirty="0"/>
              <a:t>punto di vista descrittivo, il modello è </a:t>
            </a:r>
            <a:r>
              <a:rPr lang="it-IT" dirty="0" smtClean="0"/>
              <a:t>specificabile </a:t>
            </a:r>
            <a:r>
              <a:rPr lang="it-IT" dirty="0"/>
              <a:t>secondo la </a:t>
            </a:r>
            <a:r>
              <a:rPr lang="it-IT" dirty="0" smtClean="0"/>
              <a:t>sua “struttura</a:t>
            </a:r>
            <a:r>
              <a:rPr lang="it-IT" dirty="0"/>
              <a:t>” (gli elementi concreti, materiali ed empirici, da cui è formato), </a:t>
            </a:r>
            <a:r>
              <a:rPr lang="it-IT" dirty="0" smtClean="0"/>
              <a:t>ma il </a:t>
            </a:r>
            <a:r>
              <a:rPr lang="it-IT" dirty="0"/>
              <a:t>suo </a:t>
            </a:r>
            <a:r>
              <a:rPr lang="it-IT" dirty="0" smtClean="0"/>
              <a:t>significato </a:t>
            </a:r>
            <a:r>
              <a:rPr lang="it-IT" dirty="0"/>
              <a:t>pedagogico diventa intelligibile alla luce della </a:t>
            </a:r>
            <a:r>
              <a:rPr lang="it-IT" dirty="0" smtClean="0"/>
              <a:t>finalità formativa che </a:t>
            </a:r>
            <a:r>
              <a:rPr lang="it-IT" dirty="0"/>
              <a:t>ne informa e ne </a:t>
            </a:r>
            <a:r>
              <a:rPr lang="it-IT" dirty="0" smtClean="0"/>
              <a:t>giustifica </a:t>
            </a:r>
            <a:r>
              <a:rPr lang="it-IT" dirty="0"/>
              <a:t>la struttura stessa. La “struttura” </a:t>
            </a:r>
            <a:r>
              <a:rPr lang="it-IT" dirty="0" smtClean="0"/>
              <a:t>del modello </a:t>
            </a:r>
            <a:r>
              <a:rPr lang="it-IT" dirty="0"/>
              <a:t>ne rappresenta anche gli aspetti invarianti, che gli conferiscono </a:t>
            </a:r>
            <a:r>
              <a:rPr lang="it-IT" dirty="0" smtClean="0"/>
              <a:t>un carattere </a:t>
            </a:r>
            <a:r>
              <a:rPr lang="it-IT" dirty="0"/>
              <a:t>“tipico” al di là delle </a:t>
            </a:r>
            <a:r>
              <a:rPr lang="it-IT" dirty="0" smtClean="0"/>
              <a:t>differenze </a:t>
            </a:r>
            <a:r>
              <a:rPr lang="it-IT" dirty="0"/>
              <a:t>tra le sue realizzazioni storiche </a:t>
            </a:r>
            <a:r>
              <a:rPr lang="it-IT" dirty="0" smtClean="0"/>
              <a:t>in sistemi </a:t>
            </a:r>
            <a:r>
              <a:rPr lang="it-IT" dirty="0"/>
              <a:t>educativi veri e propri. I “sistemi” educativi sono perciò le forme </a:t>
            </a:r>
            <a:r>
              <a:rPr lang="it-IT" dirty="0" smtClean="0"/>
              <a:t>di organizzazione </a:t>
            </a:r>
            <a:r>
              <a:rPr lang="it-IT" dirty="0"/>
              <a:t>storico-sociale dell’educazione, e ciascuno di essi è legato </a:t>
            </a:r>
            <a:r>
              <a:rPr lang="it-IT" dirty="0" smtClean="0"/>
              <a:t>ad un </a:t>
            </a:r>
            <a:r>
              <a:rPr lang="it-IT" dirty="0"/>
              <a:t>modello </a:t>
            </a:r>
            <a:r>
              <a:rPr lang="it-IT" dirty="0" smtClean="0"/>
              <a:t>ideale» (Baldacci, 2010).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862341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462</Words>
  <Application>Microsoft Office PowerPoint</Application>
  <PresentationFormat>Widescreen</PresentationFormat>
  <Paragraphs>60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di Office</vt:lpstr>
      <vt:lpstr>Pedagogia e ricerca educativa come fonti delle pratiche professionali </vt:lpstr>
      <vt:lpstr>Le categorie pedagogiche a servizio della pratica: formazione </vt:lpstr>
      <vt:lpstr>Le categorie pedagogiche a servizio della pratica: educazione</vt:lpstr>
      <vt:lpstr>Le categorie pedagogiche a servizio della pratica: istruzione </vt:lpstr>
      <vt:lpstr>Le categorie pedagogiche a servizio della pratica: inculturazione</vt:lpstr>
      <vt:lpstr>Le categorie pedagogiche a servizio della pratica: socializzazione</vt:lpstr>
      <vt:lpstr>Engagement istituzionale e agire professionale  </vt:lpstr>
      <vt:lpstr>Teorie implicite, senso comune e modelli pedagogici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Riflessione e riflessività nella  formazione e nello sviluppo professionale degli insegnanti</dc:title>
  <dc:creator>Maura Striano</dc:creator>
  <cp:lastModifiedBy>Maura Striano</cp:lastModifiedBy>
  <cp:revision>32</cp:revision>
  <dcterms:created xsi:type="dcterms:W3CDTF">2017-10-13T07:53:31Z</dcterms:created>
  <dcterms:modified xsi:type="dcterms:W3CDTF">2018-02-14T08:03:30Z</dcterms:modified>
</cp:coreProperties>
</file>