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256" r:id="rId2"/>
    <p:sldId id="257" r:id="rId3"/>
    <p:sldId id="278" r:id="rId4"/>
    <p:sldId id="261" r:id="rId5"/>
    <p:sldId id="260" r:id="rId6"/>
    <p:sldId id="258" r:id="rId7"/>
    <p:sldId id="262" r:id="rId8"/>
    <p:sldId id="263" r:id="rId9"/>
    <p:sldId id="265" r:id="rId10"/>
    <p:sldId id="279" r:id="rId11"/>
    <p:sldId id="266" r:id="rId12"/>
    <p:sldId id="280" r:id="rId13"/>
    <p:sldId id="271" r:id="rId14"/>
    <p:sldId id="272" r:id="rId15"/>
    <p:sldId id="273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90" r:id="rId25"/>
    <p:sldId id="291" r:id="rId26"/>
    <p:sldId id="292" r:id="rId27"/>
    <p:sldId id="295" r:id="rId28"/>
    <p:sldId id="294" r:id="rId29"/>
    <p:sldId id="296" r:id="rId30"/>
    <p:sldId id="297" r:id="rId31"/>
    <p:sldId id="298" r:id="rId32"/>
    <p:sldId id="299" r:id="rId33"/>
    <p:sldId id="300" r:id="rId34"/>
    <p:sldId id="301" r:id="rId35"/>
    <p:sldId id="302" r:id="rId36"/>
    <p:sldId id="304" r:id="rId37"/>
    <p:sldId id="305" r:id="rId38"/>
    <p:sldId id="303" r:id="rId39"/>
    <p:sldId id="306" r:id="rId40"/>
    <p:sldId id="307" r:id="rId41"/>
    <p:sldId id="309" r:id="rId42"/>
    <p:sldId id="310" r:id="rId43"/>
    <p:sldId id="311" r:id="rId44"/>
    <p:sldId id="312" r:id="rId45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E2196B-DB8A-4228-ADDE-5AE81AE62699}" type="datetimeFigureOut">
              <a:rPr lang="it-IT" smtClean="0"/>
              <a:t>08/02/2018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ECF0B0-CD86-4D9B-BBB0-E7069C58AC5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67194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7E6A4-708A-4546-817A-6A29606CC92D}" type="datetimeFigureOut">
              <a:rPr lang="it-IT" smtClean="0"/>
              <a:t>08/02/2018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5265F-CBAA-40CC-BDC9-8B829229B8B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069981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7E6A4-708A-4546-817A-6A29606CC92D}" type="datetimeFigureOut">
              <a:rPr lang="it-IT" smtClean="0"/>
              <a:t>08/02/2018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5265F-CBAA-40CC-BDC9-8B829229B8B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21350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7E6A4-708A-4546-817A-6A29606CC92D}" type="datetimeFigureOut">
              <a:rPr lang="it-IT" smtClean="0"/>
              <a:t>08/02/2018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5265F-CBAA-40CC-BDC9-8B829229B8B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17936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7E6A4-708A-4546-817A-6A29606CC92D}" type="datetimeFigureOut">
              <a:rPr lang="it-IT" smtClean="0"/>
              <a:t>08/02/2018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5265F-CBAA-40CC-BDC9-8B829229B8B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492544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7E6A4-708A-4546-817A-6A29606CC92D}" type="datetimeFigureOut">
              <a:rPr lang="it-IT" smtClean="0"/>
              <a:t>08/02/2018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5265F-CBAA-40CC-BDC9-8B829229B8B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24658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7E6A4-708A-4546-817A-6A29606CC92D}" type="datetimeFigureOut">
              <a:rPr lang="it-IT" smtClean="0"/>
              <a:t>08/02/2018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5265F-CBAA-40CC-BDC9-8B829229B8B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39211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7E6A4-708A-4546-817A-6A29606CC92D}" type="datetimeFigureOut">
              <a:rPr lang="it-IT" smtClean="0"/>
              <a:t>08/02/2018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5265F-CBAA-40CC-BDC9-8B829229B8B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960978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7E6A4-708A-4546-817A-6A29606CC92D}" type="datetimeFigureOut">
              <a:rPr lang="it-IT" smtClean="0"/>
              <a:t>08/02/2018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5265F-CBAA-40CC-BDC9-8B829229B8B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204529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7E6A4-708A-4546-817A-6A29606CC92D}" type="datetimeFigureOut">
              <a:rPr lang="it-IT" smtClean="0"/>
              <a:t>08/02/2018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5265F-CBAA-40CC-BDC9-8B829229B8B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073731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7E6A4-708A-4546-817A-6A29606CC92D}" type="datetimeFigureOut">
              <a:rPr lang="it-IT" smtClean="0"/>
              <a:t>08/02/2018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5265F-CBAA-40CC-BDC9-8B829229B8B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042020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7E6A4-708A-4546-817A-6A29606CC92D}" type="datetimeFigureOut">
              <a:rPr lang="it-IT" smtClean="0"/>
              <a:t>08/02/2018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5265F-CBAA-40CC-BDC9-8B829229B8B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267217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B7E6A4-708A-4546-817A-6A29606CC92D}" type="datetimeFigureOut">
              <a:rPr lang="it-IT" smtClean="0"/>
              <a:t>08/02/2018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C5265F-CBAA-40CC-BDC9-8B829229B8B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40149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>
                <a:solidFill>
                  <a:srgbClr val="FF0000"/>
                </a:solidFill>
              </a:rPr>
              <a:t>L’apprendimento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990600" y="2032000"/>
            <a:ext cx="861889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it-IT" sz="3600" dirty="0" smtClean="0"/>
              <a:t>Il comportamentismo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it-IT" sz="3600" dirty="0" smtClean="0"/>
              <a:t>Il cognitivismo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it-IT" sz="3600" dirty="0" smtClean="0"/>
              <a:t>La teoria dello sviluppo cognitivo di </a:t>
            </a:r>
            <a:r>
              <a:rPr lang="it-IT" sz="3600" dirty="0" err="1" smtClean="0"/>
              <a:t>Piaget</a:t>
            </a:r>
            <a:endParaRPr lang="it-IT" sz="3600" dirty="0" smtClean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it-IT" sz="3600" dirty="0" smtClean="0"/>
              <a:t>L’approccio storico culturale di </a:t>
            </a:r>
            <a:r>
              <a:rPr lang="it-IT" sz="3600" dirty="0" err="1" smtClean="0"/>
              <a:t>Vigotskij</a:t>
            </a:r>
            <a:endParaRPr lang="it-IT" sz="3600" dirty="0" smtClean="0"/>
          </a:p>
        </p:txBody>
      </p:sp>
    </p:spTree>
    <p:extLst>
      <p:ext uri="{BB962C8B-B14F-4D97-AF65-F5344CB8AC3E}">
        <p14:creationId xmlns:p14="http://schemas.microsoft.com/office/powerpoint/2010/main" val="39485068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>
                <a:solidFill>
                  <a:srgbClr val="FF0000"/>
                </a:solidFill>
              </a:rPr>
              <a:t>Il comportamentismo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728134" y="1888067"/>
            <a:ext cx="1104053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smtClean="0"/>
              <a:t>Teoria psicologica nata ai primi del ‘900</a:t>
            </a:r>
          </a:p>
          <a:p>
            <a:endParaRPr lang="it-IT" sz="2400" dirty="0"/>
          </a:p>
          <a:p>
            <a:r>
              <a:rPr lang="it-IT" sz="2400" dirty="0" smtClean="0"/>
              <a:t>Si fonda sul principio stimolo-risposta</a:t>
            </a:r>
          </a:p>
          <a:p>
            <a:endParaRPr lang="it-IT" sz="2400" dirty="0"/>
          </a:p>
          <a:p>
            <a:r>
              <a:rPr lang="it-IT" sz="2400" dirty="0" smtClean="0"/>
              <a:t>Analizza le associazioni tra lo stimolo (fornito ad es. dal docente) e la risposta (fornita ad es. dall’allievo) </a:t>
            </a:r>
            <a:endParaRPr lang="it-IT" sz="2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10032999" y="167746"/>
            <a:ext cx="2068067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it-IT" dirty="0" smtClean="0"/>
              <a:t>Comportamentismo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7275618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>
                <a:solidFill>
                  <a:srgbClr val="FF0000"/>
                </a:solidFill>
              </a:rPr>
              <a:t>I principi di base:</a:t>
            </a:r>
            <a:br>
              <a:rPr lang="it-IT" b="1" dirty="0" smtClean="0">
                <a:solidFill>
                  <a:srgbClr val="FF0000"/>
                </a:solidFill>
              </a:rPr>
            </a:br>
            <a:endParaRPr lang="it-IT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1236134" y="1940925"/>
            <a:ext cx="773045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400" dirty="0" smtClean="0"/>
              <a:t>Oggetto della psicologia sono i comportamenti osservabili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400" dirty="0" smtClean="0"/>
              <a:t>Metodo di studio sperimentale e oggettivo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400" dirty="0" smtClean="0"/>
              <a:t>Costrutti misurabili come stimolo e risposta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400" dirty="0" smtClean="0"/>
              <a:t>Assenza di influenze filosofiche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400" dirty="0" smtClean="0"/>
              <a:t>Continuità animale-uomo (Darwinismo)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400" dirty="0" smtClean="0"/>
              <a:t>Filosofia positivista (</a:t>
            </a:r>
            <a:r>
              <a:rPr lang="it-IT" sz="2400" dirty="0" err="1" smtClean="0"/>
              <a:t>Comte</a:t>
            </a:r>
            <a:r>
              <a:rPr lang="it-IT" sz="2400" dirty="0" smtClean="0"/>
              <a:t>): il fatto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400" dirty="0" smtClean="0"/>
              <a:t>Influenza della riflessologia russa (Pavlov)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10032999" y="167746"/>
            <a:ext cx="2068067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it-IT" dirty="0" smtClean="0"/>
              <a:t>Comportamentismo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7638481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Cos’è l’apprendimento?</a:t>
            </a:r>
            <a:endParaRPr lang="it-IT" b="1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980303" y="1977081"/>
            <a:ext cx="864384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dirty="0" smtClean="0"/>
              <a:t>Associazioni stabili fra risposte dell’individuo e stimoli dell’ambiente</a:t>
            </a:r>
          </a:p>
          <a:p>
            <a:endParaRPr lang="it-IT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 smtClean="0"/>
              <a:t>Come si creano tali associazioni?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 smtClean="0"/>
              <a:t>Come si mantengono nel tempo?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 smtClean="0"/>
              <a:t>Come si estinguono?</a:t>
            </a:r>
            <a:endParaRPr lang="it-IT" sz="2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10032999" y="167746"/>
            <a:ext cx="2068067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it-IT" dirty="0" smtClean="0"/>
              <a:t>Comportamentismo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2576176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Le tre fasi del comportamentismo</a:t>
            </a:r>
            <a:endParaRPr lang="it-IT" b="1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1186248" y="2108886"/>
            <a:ext cx="6617453" cy="27669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it-IT" sz="4000" dirty="0" smtClean="0"/>
              <a:t>Condizionamento classico</a:t>
            </a:r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it-IT" sz="4000" dirty="0" smtClean="0"/>
              <a:t>Condizionamento operante</a:t>
            </a:r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it-IT" sz="4000" dirty="0" smtClean="0"/>
              <a:t>Apprendimento sociale </a:t>
            </a:r>
            <a:endParaRPr lang="it-IT" sz="40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10032999" y="167746"/>
            <a:ext cx="2068067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it-IT" dirty="0" smtClean="0"/>
              <a:t>Comportamentismo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4481071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>
                <a:solidFill>
                  <a:srgbClr val="FF0000"/>
                </a:solidFill>
              </a:rPr>
              <a:t>Il condizionamento classico (o rispondente)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1049867" y="2345267"/>
            <a:ext cx="1086273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smtClean="0"/>
              <a:t>Le associazioni tra lo stimolo e la risposta si basano sulla presenza dei riflessi incondizionati.</a:t>
            </a:r>
          </a:p>
          <a:p>
            <a:endParaRPr lang="it-IT" sz="2400" dirty="0"/>
          </a:p>
          <a:p>
            <a:r>
              <a:rPr lang="it-IT" sz="2400" dirty="0" smtClean="0"/>
              <a:t>Famoso è lo studio di Pavlov sulla risposta del cane al suono della campanella</a:t>
            </a:r>
            <a:endParaRPr lang="it-IT" sz="2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10032999" y="167746"/>
            <a:ext cx="2068067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it-IT" dirty="0" smtClean="0"/>
              <a:t>Comportamentismo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739329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olo 5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70551"/>
          </a:xfrm>
        </p:spPr>
        <p:txBody>
          <a:bodyPr>
            <a:normAutofit/>
          </a:bodyPr>
          <a:lstStyle/>
          <a:p>
            <a:pPr algn="ctr"/>
            <a:r>
              <a:rPr lang="it-IT" sz="3200" dirty="0" smtClean="0">
                <a:latin typeface="Comic Sans MS" panose="030F0702030302020204" pitchFamily="66" charset="0"/>
              </a:rPr>
              <a:t>Il condizionamento classico </a:t>
            </a:r>
            <a:endParaRPr lang="it-IT" sz="3200" dirty="0">
              <a:latin typeface="Comic Sans MS" panose="030F0702030302020204" pitchFamily="66" charset="0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757881" y="165580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it-IT" dirty="0"/>
          </a:p>
        </p:txBody>
      </p:sp>
      <p:pic>
        <p:nvPicPr>
          <p:cNvPr id="9" name="Picture 3" descr="cane pavlo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371600"/>
            <a:ext cx="7010400" cy="495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sellaDiTesto 4"/>
          <p:cNvSpPr txBox="1"/>
          <p:nvPr/>
        </p:nvSpPr>
        <p:spPr>
          <a:xfrm>
            <a:off x="10032999" y="167746"/>
            <a:ext cx="2068067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it-IT" dirty="0" smtClean="0"/>
              <a:t>Comportamentismo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1834853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>
                <a:solidFill>
                  <a:srgbClr val="FF0000"/>
                </a:solidFill>
              </a:rPr>
              <a:t>Il condizionamento operante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914400" y="2520778"/>
            <a:ext cx="108492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smtClean="0"/>
              <a:t>I comportamenti operanti sono volontari e messi in atto dal soggetto anche in assenza di un particolare stimolo</a:t>
            </a:r>
          </a:p>
          <a:p>
            <a:endParaRPr lang="it-IT" sz="2400" dirty="0"/>
          </a:p>
          <a:p>
            <a:r>
              <a:rPr lang="it-IT" sz="2400" dirty="0" smtClean="0"/>
              <a:t>Sono «operanti» perché operano sull’ambiente</a:t>
            </a:r>
            <a:endParaRPr lang="it-IT" sz="2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10032999" y="167746"/>
            <a:ext cx="2068067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it-IT" dirty="0" smtClean="0"/>
              <a:t>Comportamentismo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7991064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5892" y="717276"/>
            <a:ext cx="8501447" cy="5963702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10032999" y="167746"/>
            <a:ext cx="2068067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it-IT" dirty="0" smtClean="0"/>
              <a:t>Comportamentismo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2479219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>
                <a:solidFill>
                  <a:srgbClr val="FF0000"/>
                </a:solidFill>
              </a:rPr>
              <a:t>oppure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1498600" y="2032000"/>
            <a:ext cx="1017959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smtClean="0"/>
              <a:t>Bambino piange (comportamento)</a:t>
            </a:r>
          </a:p>
          <a:p>
            <a:r>
              <a:rPr lang="it-IT" sz="2400" dirty="0" smtClean="0"/>
              <a:t>Adulto prende in braccio il bambino (rinforzo piacevole)</a:t>
            </a:r>
          </a:p>
          <a:p>
            <a:r>
              <a:rPr lang="it-IT" sz="2400" dirty="0" smtClean="0"/>
              <a:t>Il bambino smette di piangere </a:t>
            </a:r>
          </a:p>
          <a:p>
            <a:endParaRPr lang="it-IT" sz="2400" dirty="0"/>
          </a:p>
          <a:p>
            <a:r>
              <a:rPr lang="it-IT" sz="2400" dirty="0" smtClean="0"/>
              <a:t>Il bambino ha appreso che quando piange attiverà una risposta dell’ambiente per lui positiva </a:t>
            </a:r>
          </a:p>
          <a:p>
            <a:endParaRPr lang="it-IT" sz="2400" dirty="0"/>
          </a:p>
          <a:p>
            <a:r>
              <a:rPr lang="it-IT" sz="2400" dirty="0" smtClean="0"/>
              <a:t>Il concetto chiave è «rinforzo». Ad es. lode, rimprovero.</a:t>
            </a:r>
          </a:p>
          <a:p>
            <a:endParaRPr lang="it-IT" sz="2400" dirty="0"/>
          </a:p>
          <a:p>
            <a:r>
              <a:rPr lang="it-IT" sz="2400" dirty="0" smtClean="0"/>
              <a:t>In ambito scolastico il «voto», la «lode» ecc. sono rinforzi</a:t>
            </a:r>
            <a:endParaRPr lang="it-IT" sz="2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10032999" y="167746"/>
            <a:ext cx="2068067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it-IT" dirty="0" smtClean="0"/>
              <a:t>Comportamentismo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9810298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>
                <a:solidFill>
                  <a:srgbClr val="FF0000"/>
                </a:solidFill>
              </a:rPr>
              <a:t>Tipi di stimolo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838200" y="2211572"/>
            <a:ext cx="107267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smtClean="0"/>
              <a:t>Lo stimolo </a:t>
            </a:r>
            <a:r>
              <a:rPr lang="it-IT" sz="2400" dirty="0" err="1" smtClean="0"/>
              <a:t>rinforzatore</a:t>
            </a:r>
            <a:r>
              <a:rPr lang="it-IT" sz="2400" dirty="0" smtClean="0"/>
              <a:t> può essere positivo (produce sensazione piacevole) o negativo (elimina sensazione spiacevole)</a:t>
            </a:r>
          </a:p>
          <a:p>
            <a:endParaRPr lang="it-IT" sz="2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10032999" y="167746"/>
            <a:ext cx="2068067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it-IT" dirty="0" smtClean="0"/>
              <a:t>Comportamentismo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8174926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>
                <a:solidFill>
                  <a:srgbClr val="FF0000"/>
                </a:solidFill>
              </a:rPr>
              <a:t>Apprendimento sociale o per osservazione (Bandura)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10032999" y="167746"/>
            <a:ext cx="2068067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it-IT" dirty="0" smtClean="0"/>
              <a:t>Comportamentismo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8827611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Apprendimento sociale </a:t>
            </a:r>
            <a:endParaRPr lang="it-IT" b="1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610" y="1690688"/>
            <a:ext cx="7471862" cy="4131791"/>
          </a:xfrm>
          <a:prstGeom prst="rect">
            <a:avLst/>
          </a:prstGeom>
        </p:spPr>
      </p:pic>
      <p:sp>
        <p:nvSpPr>
          <p:cNvPr id="5" name="CasellaDiTesto 4"/>
          <p:cNvSpPr txBox="1"/>
          <p:nvPr/>
        </p:nvSpPr>
        <p:spPr>
          <a:xfrm>
            <a:off x="8311978" y="1960605"/>
            <a:ext cx="34434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smtClean="0"/>
              <a:t>Il rinforzo può avvenire anche sul modello</a:t>
            </a:r>
            <a:endParaRPr lang="it-IT" sz="2400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10032999" y="167746"/>
            <a:ext cx="2068067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it-IT" dirty="0" smtClean="0"/>
              <a:t>Comportamentismo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569620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1622" y="2235928"/>
            <a:ext cx="8708167" cy="3628403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10032999" y="167746"/>
            <a:ext cx="2068067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it-IT" dirty="0" smtClean="0"/>
              <a:t>Comportamentismo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149683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Influenze sull’istruzione</a:t>
            </a:r>
            <a:endParaRPr lang="it-IT" b="1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764288" y="1201421"/>
            <a:ext cx="1066342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400" b="1" dirty="0" smtClean="0">
                <a:solidFill>
                  <a:srgbClr val="FF0000"/>
                </a:solidFill>
              </a:rPr>
              <a:t>Principi: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400" dirty="0" smtClean="0"/>
              <a:t>A piccoli passi: l’apprendimento avviene con gradualità (da unità semplici a unità sempre più complesse)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400" dirty="0" smtClean="0"/>
              <a:t>Partecipazione attiva (operante: l’allievo impara a fornire una serie di risposte che gli permettono di ottenere le ricompense attese)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400" dirty="0" smtClean="0"/>
              <a:t>Conoscenza immediata dei risultati (il rinforzo funziona solo se rapido: es. fornire subito una risposta al test. Come per i quiz della patente)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400" dirty="0" smtClean="0"/>
              <a:t>Adattamento dei tempi ai percorsi dell’allievo (l’apprendimento è individualizzato scandito sui tempi dell’allievo)</a:t>
            </a:r>
            <a:endParaRPr lang="it-IT" sz="2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10032999" y="167746"/>
            <a:ext cx="2068067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it-IT" dirty="0" smtClean="0"/>
              <a:t>Comportamentismo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587796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>
                <a:solidFill>
                  <a:srgbClr val="FF0000"/>
                </a:solidFill>
              </a:rPr>
              <a:t>Cosa può fare il docente?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820998" y="1625601"/>
            <a:ext cx="1089625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 smtClean="0"/>
              <a:t>Definire i comportamenti su cui lavorare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 smtClean="0"/>
              <a:t>I comportamenti devono essere osservabili e misurabili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 smtClean="0"/>
              <a:t>Incentivare i comportamenti desiderati attraverso un sistema di rinforzi e punizioni </a:t>
            </a:r>
            <a:endParaRPr lang="it-IT" sz="2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448733" y="3639273"/>
            <a:ext cx="115082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dirty="0" smtClean="0"/>
              <a:t>Nella vita quotidiana, tutti utilizziamo una serie di principi comportamentistici</a:t>
            </a:r>
            <a:endParaRPr lang="it-IT" sz="2800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10032999" y="167746"/>
            <a:ext cx="2068067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it-IT" dirty="0" smtClean="0"/>
              <a:t>Comportamentismo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765534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>
                <a:solidFill>
                  <a:srgbClr val="FF0000"/>
                </a:solidFill>
              </a:rPr>
              <a:t>Il cognitivismo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499533" y="1690688"/>
            <a:ext cx="1118736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smtClean="0"/>
              <a:t>Modello teorico complesso sorto a metà del ‘900 in contrapposizione al comportamentismo</a:t>
            </a:r>
          </a:p>
          <a:p>
            <a:endParaRPr lang="it-IT" sz="2400" dirty="0"/>
          </a:p>
          <a:p>
            <a:r>
              <a:rPr lang="it-IT" sz="2400" dirty="0" smtClean="0"/>
              <a:t>Se il comportamentismo era interessato al «comportamento osservabile», il cognitivismo è interessato a ciò che avviene all’interno della mente.</a:t>
            </a:r>
          </a:p>
          <a:p>
            <a:endParaRPr lang="it-IT" sz="2400" dirty="0"/>
          </a:p>
          <a:p>
            <a:r>
              <a:rPr lang="it-IT" sz="2400" dirty="0" smtClean="0"/>
              <a:t>Quali ragionamenti, processi logici, strategie di pensiero, operazioni mentali vengono utilizzati per risolvere problemi semplici </a:t>
            </a:r>
            <a:r>
              <a:rPr lang="it-IT" sz="2400" smtClean="0"/>
              <a:t>e complessi?</a:t>
            </a:r>
            <a:endParaRPr lang="it-IT" sz="2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10032999" y="167746"/>
            <a:ext cx="1396536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it-IT" dirty="0" smtClean="0"/>
              <a:t>Cognitivismo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2038711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>
                <a:solidFill>
                  <a:srgbClr val="FF0000"/>
                </a:solidFill>
              </a:rPr>
              <a:t>Il cognitivismo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626534" y="1928112"/>
            <a:ext cx="11223393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dirty="0" smtClean="0"/>
              <a:t>Nasce negli anni ‘50 per riconsiderare il ruolo svolto dalla mente nell’elaborare gli stimoli</a:t>
            </a:r>
          </a:p>
          <a:p>
            <a:endParaRPr lang="it-IT" sz="2400" dirty="0"/>
          </a:p>
          <a:p>
            <a:r>
              <a:rPr lang="it-IT" sz="2400" dirty="0" smtClean="0"/>
              <a:t>La metafora del computer (elaboratore di informazioni) è quella dominante </a:t>
            </a:r>
          </a:p>
          <a:p>
            <a:endParaRPr lang="it-IT" sz="2400" dirty="0" smtClean="0"/>
          </a:p>
          <a:p>
            <a:r>
              <a:rPr lang="it-IT" sz="2400" dirty="0" smtClean="0"/>
              <a:t>Critica alla concezione comportamentista della mente come tabula rasa</a:t>
            </a:r>
          </a:p>
          <a:p>
            <a:endParaRPr lang="it-IT" sz="2400" dirty="0"/>
          </a:p>
          <a:p>
            <a:r>
              <a:rPr lang="it-IT" sz="2400" dirty="0" smtClean="0"/>
              <a:t>Non è un modello unitario</a:t>
            </a:r>
          </a:p>
          <a:p>
            <a:endParaRPr lang="it-IT" sz="2400" dirty="0"/>
          </a:p>
          <a:p>
            <a:r>
              <a:rPr lang="it-IT" sz="2400" dirty="0" smtClean="0"/>
              <a:t>E’ alla base degli studi sulla intelligenza artificiale (</a:t>
            </a:r>
            <a:r>
              <a:rPr lang="it-IT" sz="2400" dirty="0" err="1" smtClean="0"/>
              <a:t>processamento</a:t>
            </a:r>
            <a:r>
              <a:rPr lang="it-IT" sz="2400" dirty="0" smtClean="0"/>
              <a:t> delle informazioni)</a:t>
            </a:r>
            <a:endParaRPr lang="it-IT" sz="2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10032999" y="167746"/>
            <a:ext cx="1396536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it-IT" dirty="0" smtClean="0"/>
              <a:t>Cognitivismo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008962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Metafora del computer</a:t>
            </a:r>
            <a:endParaRPr lang="it-IT" dirty="0"/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8312" y="1512887"/>
            <a:ext cx="6727792" cy="5048779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8204200" y="2108200"/>
            <a:ext cx="327369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 smtClean="0"/>
              <a:t>La mente umana è paragonata ad un processore di informazioni</a:t>
            </a:r>
            <a:endParaRPr lang="it-IT" sz="2800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10032999" y="167746"/>
            <a:ext cx="1396536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it-IT" dirty="0" smtClean="0"/>
              <a:t>Cognitivismo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0591742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>
                <a:solidFill>
                  <a:srgbClr val="FF0000"/>
                </a:solidFill>
              </a:rPr>
              <a:t>La conoscenza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10032999" y="167746"/>
            <a:ext cx="1396536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it-IT" dirty="0" smtClean="0"/>
              <a:t>Cognitivismo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1713409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La conoscenza </a:t>
            </a:r>
            <a:endParaRPr lang="it-IT" b="1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963827" y="1944130"/>
            <a:ext cx="106185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 smtClean="0">
                <a:solidFill>
                  <a:srgbClr val="FF0000"/>
                </a:solidFill>
              </a:rPr>
              <a:t>Conoscenza dichiarativa </a:t>
            </a:r>
            <a:r>
              <a:rPr lang="it-IT" sz="2400" dirty="0" smtClean="0"/>
              <a:t>= sapere (ad es. conosco l’argomento di storia, conosco le moltiplicazioni)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963827" y="2906779"/>
            <a:ext cx="105609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 smtClean="0">
                <a:solidFill>
                  <a:srgbClr val="FF0000"/>
                </a:solidFill>
              </a:rPr>
              <a:t>Conoscenza procedurale </a:t>
            </a:r>
            <a:r>
              <a:rPr lang="it-IT" sz="2400" dirty="0" smtClean="0"/>
              <a:t>= saper fare (come usare un oggetto: ad es. conosco il modo di fare moltiplicazioni a mente a due cifre; ma anche, saper guidare la macchina, ecc.)</a:t>
            </a:r>
          </a:p>
        </p:txBody>
      </p:sp>
      <p:sp>
        <p:nvSpPr>
          <p:cNvPr id="16" name="CasellaDiTesto 15"/>
          <p:cNvSpPr txBox="1"/>
          <p:nvPr/>
        </p:nvSpPr>
        <p:spPr>
          <a:xfrm>
            <a:off x="984421" y="4368172"/>
            <a:ext cx="1022315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 smtClean="0">
                <a:solidFill>
                  <a:srgbClr val="FF0000"/>
                </a:solidFill>
              </a:rPr>
              <a:t>Conoscenza </a:t>
            </a:r>
            <a:r>
              <a:rPr lang="it-IT" sz="2400" b="1" dirty="0" err="1" smtClean="0">
                <a:solidFill>
                  <a:srgbClr val="FF0000"/>
                </a:solidFill>
              </a:rPr>
              <a:t>autoregolativa</a:t>
            </a:r>
            <a:r>
              <a:rPr lang="it-IT" sz="2400" b="1" dirty="0" smtClean="0">
                <a:solidFill>
                  <a:srgbClr val="FF0000"/>
                </a:solidFill>
              </a:rPr>
              <a:t> </a:t>
            </a:r>
            <a:r>
              <a:rPr lang="it-IT" sz="2400" dirty="0" smtClean="0"/>
              <a:t>(a volte chiamata </a:t>
            </a:r>
            <a:r>
              <a:rPr lang="it-IT" sz="2400" dirty="0" err="1" smtClean="0"/>
              <a:t>metacognizione</a:t>
            </a:r>
            <a:r>
              <a:rPr lang="it-IT" sz="2400" dirty="0" smtClean="0"/>
              <a:t>) = sapere di sapere (ad es. sono consapevole che i calcoli a mente possono essere eseguiti utilizzando diverse strategie ma so anche che quella che riesco meglio a padroneggiare è basata sullo scomporre decine e unità)</a:t>
            </a:r>
            <a:endParaRPr lang="it-IT" sz="2400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10032999" y="167746"/>
            <a:ext cx="1396536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it-IT" dirty="0" smtClean="0"/>
              <a:t>Cognitivismo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1211276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>
                <a:solidFill>
                  <a:srgbClr val="FF0000"/>
                </a:solidFill>
              </a:rPr>
              <a:t>Conoscenze metacognitive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4" name="CasellaDiTesto 3"/>
          <p:cNvSpPr txBox="1"/>
          <p:nvPr/>
        </p:nvSpPr>
        <p:spPr>
          <a:xfrm>
            <a:off x="905934" y="1761066"/>
            <a:ext cx="1103206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Il processo metacognitivo tende a fare diventare consapevole ciò che è spesso inconsapevole</a:t>
            </a:r>
          </a:p>
          <a:p>
            <a:endParaRPr lang="it-IT" dirty="0"/>
          </a:p>
          <a:p>
            <a:r>
              <a:rPr lang="it-IT" dirty="0" smtClean="0"/>
              <a:t>Ha a che fare con la conoscenza di sé</a:t>
            </a:r>
          </a:p>
          <a:p>
            <a:endParaRPr lang="it-IT" dirty="0"/>
          </a:p>
          <a:p>
            <a:r>
              <a:rPr lang="it-IT" dirty="0" smtClean="0"/>
              <a:t>Con la capacità di utilizzare strategie efficaci</a:t>
            </a:r>
          </a:p>
          <a:p>
            <a:endParaRPr lang="it-IT" dirty="0"/>
          </a:p>
          <a:p>
            <a:r>
              <a:rPr lang="it-IT" dirty="0" smtClean="0"/>
              <a:t>In ambito scolastico è qualcosa di molto vicino al «metodo di studio». Più lo studente possiede abilità metacognitive più è in grado di ottimizzare l’apprendimento. </a:t>
            </a:r>
          </a:p>
          <a:p>
            <a:endParaRPr lang="it-IT" dirty="0"/>
          </a:p>
          <a:p>
            <a:r>
              <a:rPr lang="it-IT" dirty="0" smtClean="0"/>
              <a:t>Studiare da solo o in compagnia? Con la musica o nel silenzio? Leggere a voce alta o no? Ripetere o no? Sottolineare? Fare schemi? Prendere appunti? </a:t>
            </a:r>
          </a:p>
          <a:p>
            <a:endParaRPr lang="it-IT" dirty="0"/>
          </a:p>
          <a:p>
            <a:r>
              <a:rPr lang="it-IT" dirty="0" smtClean="0"/>
              <a:t>Non esiste la tecnica che funzioni per tutti. L’abilità sta nel riconoscere la tecnica che funziona per la singola persona.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10032999" y="167746"/>
            <a:ext cx="1396536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it-IT" dirty="0" smtClean="0"/>
              <a:t>Cognitivismo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7345018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>
                <a:solidFill>
                  <a:srgbClr val="FF0000"/>
                </a:solidFill>
              </a:rPr>
              <a:t>Applicazioni educative del cognitivismo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524934" y="1888067"/>
            <a:ext cx="1071879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 smtClean="0"/>
              <a:t>Programmi di intervento metacognitivo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 smtClean="0"/>
              <a:t>Atteggiamento strategico (scegliere la strategia migliore)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 smtClean="0"/>
              <a:t>Potenziare le abilità carenti attraverso la scomposizione di compiti complessi in unità semplici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 smtClean="0"/>
              <a:t>Trovare via alternative per la soluzione dei compiti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 smtClean="0"/>
              <a:t>Favorire il dialogo tra alunni allo scopo di identificare le diverse strategie per conoscere un argomento e/o risolvere un problema</a:t>
            </a:r>
            <a:endParaRPr lang="it-IT" sz="2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10032999" y="167746"/>
            <a:ext cx="1396536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it-IT" dirty="0" smtClean="0"/>
              <a:t>Cognitivismo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7226858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err="1" smtClean="0"/>
              <a:t>Piaget</a:t>
            </a:r>
            <a:r>
              <a:rPr lang="it-IT" b="1" dirty="0" smtClean="0"/>
              <a:t> e </a:t>
            </a:r>
            <a:r>
              <a:rPr lang="it-IT" b="1" dirty="0" err="1" smtClean="0"/>
              <a:t>Vigotskij</a:t>
            </a:r>
            <a:endParaRPr lang="it-IT" b="1" dirty="0"/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1979" y="2396696"/>
            <a:ext cx="1628775" cy="2476500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7941" y="2396696"/>
            <a:ext cx="1781432" cy="2536066"/>
          </a:xfrm>
          <a:prstGeom prst="rect">
            <a:avLst/>
          </a:prstGeom>
        </p:spPr>
      </p:pic>
      <p:sp>
        <p:nvSpPr>
          <p:cNvPr id="8" name="CasellaDiTesto 7"/>
          <p:cNvSpPr txBox="1"/>
          <p:nvPr/>
        </p:nvSpPr>
        <p:spPr>
          <a:xfrm>
            <a:off x="4493755" y="3173281"/>
            <a:ext cx="2921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b="1" dirty="0" smtClean="0"/>
              <a:t>Anno di nascita: 1896</a:t>
            </a:r>
            <a:endParaRPr lang="it-IT" sz="2400" b="1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3048001" y="5394538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 smtClean="0"/>
              <a:t>1980</a:t>
            </a:r>
            <a:endParaRPr lang="it-IT" b="1" dirty="0"/>
          </a:p>
        </p:txBody>
      </p:sp>
      <p:sp>
        <p:nvSpPr>
          <p:cNvPr id="10" name="CasellaDiTesto 9"/>
          <p:cNvSpPr txBox="1"/>
          <p:nvPr/>
        </p:nvSpPr>
        <p:spPr>
          <a:xfrm>
            <a:off x="8182285" y="5394538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 smtClean="0"/>
              <a:t>1934</a:t>
            </a:r>
            <a:endParaRPr lang="it-IT" b="1" dirty="0"/>
          </a:p>
        </p:txBody>
      </p:sp>
      <p:sp>
        <p:nvSpPr>
          <p:cNvPr id="11" name="CasellaDiTesto 10"/>
          <p:cNvSpPr txBox="1"/>
          <p:nvPr/>
        </p:nvSpPr>
        <p:spPr>
          <a:xfrm>
            <a:off x="10971291" y="180459"/>
            <a:ext cx="765018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it-IT" dirty="0" err="1" smtClean="0"/>
              <a:t>Piaget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11713528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Domanda chiave per l’apprendimento</a:t>
            </a:r>
            <a:endParaRPr lang="it-IT" b="1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2512540" y="2743200"/>
            <a:ext cx="17029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200" dirty="0" smtClean="0"/>
              <a:t>Sviluppo </a:t>
            </a:r>
            <a:endParaRPr lang="it-IT" sz="32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6260757" y="2804755"/>
            <a:ext cx="24493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dirty="0" smtClean="0"/>
              <a:t>apprendimento</a:t>
            </a:r>
            <a:endParaRPr lang="it-IT" sz="2800" dirty="0"/>
          </a:p>
        </p:txBody>
      </p:sp>
      <p:sp>
        <p:nvSpPr>
          <p:cNvPr id="5" name="Freccia circolare in giù 4"/>
          <p:cNvSpPr/>
          <p:nvPr/>
        </p:nvSpPr>
        <p:spPr>
          <a:xfrm>
            <a:off x="3872143" y="2011680"/>
            <a:ext cx="2731914" cy="73152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  <p:sp>
        <p:nvSpPr>
          <p:cNvPr id="6" name="Freccia circolare in giù 5"/>
          <p:cNvSpPr/>
          <p:nvPr/>
        </p:nvSpPr>
        <p:spPr>
          <a:xfrm rot="10800000">
            <a:off x="3811788" y="3857267"/>
            <a:ext cx="2731914" cy="73152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5050388" y="2238456"/>
            <a:ext cx="3754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200" dirty="0" smtClean="0"/>
              <a:t>?</a:t>
            </a:r>
            <a:endParaRPr lang="it-IT" sz="3200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5050388" y="3778271"/>
            <a:ext cx="3754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200" dirty="0" smtClean="0"/>
              <a:t>?</a:t>
            </a:r>
            <a:endParaRPr lang="it-IT" sz="3200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528997" y="4892338"/>
            <a:ext cx="1072726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 smtClean="0"/>
              <a:t>L’intervento educativo deve attendere il raggiungimento dei processi di sviluppo</a:t>
            </a:r>
          </a:p>
          <a:p>
            <a:r>
              <a:rPr lang="it-IT" sz="2800" dirty="0" smtClean="0"/>
              <a:t>O l’intervento educativo può anticipare i processi di sviluppo perché esso li promuove e sostiene?</a:t>
            </a:r>
            <a:endParaRPr lang="it-IT" sz="2800" dirty="0"/>
          </a:p>
        </p:txBody>
      </p:sp>
      <p:sp>
        <p:nvSpPr>
          <p:cNvPr id="10" name="CasellaDiTesto 9"/>
          <p:cNvSpPr txBox="1"/>
          <p:nvPr/>
        </p:nvSpPr>
        <p:spPr>
          <a:xfrm>
            <a:off x="10971291" y="180459"/>
            <a:ext cx="765018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it-IT" dirty="0" err="1" smtClean="0"/>
              <a:t>Piaget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10587382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>
                <a:solidFill>
                  <a:srgbClr val="FF0000"/>
                </a:solidFill>
              </a:rPr>
              <a:t>I concetti chiave di </a:t>
            </a:r>
            <a:r>
              <a:rPr lang="it-IT" b="1" dirty="0" err="1" smtClean="0">
                <a:solidFill>
                  <a:srgbClr val="FF0000"/>
                </a:solidFill>
              </a:rPr>
              <a:t>Piaget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10971291" y="180459"/>
            <a:ext cx="765018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it-IT" dirty="0" err="1" smtClean="0"/>
              <a:t>Piaget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1737233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>
                <a:solidFill>
                  <a:srgbClr val="FF0000"/>
                </a:solidFill>
              </a:rPr>
              <a:t>Universalismo</a:t>
            </a:r>
            <a:endParaRPr lang="it-IT" b="1" dirty="0">
              <a:solidFill>
                <a:srgbClr val="FF0000"/>
              </a:solidFill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0" y="2286000"/>
            <a:ext cx="2990850" cy="2990850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6096000" y="3098799"/>
            <a:ext cx="55033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 smtClean="0"/>
              <a:t>Tutti i bambini seguono lo stesso percorso di sviluppo cognitivo</a:t>
            </a:r>
            <a:endParaRPr lang="it-IT" sz="2800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10971291" y="180459"/>
            <a:ext cx="765018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it-IT" dirty="0" err="1" smtClean="0"/>
              <a:t>Piaget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96258892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>
                <a:solidFill>
                  <a:srgbClr val="FF0000"/>
                </a:solidFill>
              </a:rPr>
              <a:t>Schemi mentali 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6863806" y="2190015"/>
            <a:ext cx="448999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 smtClean="0"/>
              <a:t>È una struttura di pensiero o azione attraverso cui interpretiamo la realtà </a:t>
            </a:r>
            <a:r>
              <a:rPr lang="it-IT" sz="2400" dirty="0"/>
              <a:t>o </a:t>
            </a:r>
            <a:r>
              <a:rPr lang="it-IT" sz="2400" dirty="0" smtClean="0"/>
              <a:t>«insieme </a:t>
            </a:r>
            <a:r>
              <a:rPr lang="it-IT" sz="2400" dirty="0"/>
              <a:t>di comportamenti, azioni, informazioni e interpretazioni capaci di guidare comportamenti </a:t>
            </a:r>
            <a:r>
              <a:rPr lang="it-IT" sz="2400" dirty="0" smtClean="0"/>
              <a:t>intelligenti»</a:t>
            </a:r>
            <a:endParaRPr lang="it-IT" sz="2400" dirty="0"/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192" y="2086032"/>
            <a:ext cx="5163609" cy="3213439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420247" y="5510149"/>
            <a:ext cx="64435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Quale schema mentale è necessario per capire questa immagine?</a:t>
            </a:r>
            <a:endParaRPr lang="it-IT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10971291" y="180459"/>
            <a:ext cx="765018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it-IT" dirty="0" err="1" smtClean="0"/>
              <a:t>Piaget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37101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>
                <a:solidFill>
                  <a:srgbClr val="FF0000"/>
                </a:solidFill>
              </a:rPr>
              <a:t>Utilizzo dello schema: assimilazione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575733" y="2294466"/>
            <a:ext cx="1063413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smtClean="0"/>
              <a:t>Il bambino utilizza lo schema già posseduto per relazionarsi alla realtà. Ad es. bambino possiede lo schema «mettere in colonna» per fare dei calcoli e lo utilizzerà ogni qual volta deve fare un calcolo.</a:t>
            </a:r>
          </a:p>
          <a:p>
            <a:endParaRPr lang="it-IT" sz="2400" dirty="0"/>
          </a:p>
          <a:p>
            <a:r>
              <a:rPr lang="it-IT" sz="2400" dirty="0" smtClean="0"/>
              <a:t>Oppure:</a:t>
            </a:r>
          </a:p>
          <a:p>
            <a:endParaRPr lang="it-IT" sz="2400" dirty="0"/>
          </a:p>
          <a:p>
            <a:r>
              <a:rPr lang="it-IT" sz="2400" dirty="0" smtClean="0"/>
              <a:t>Il bambino di 1 anno mette in bocca tutti gli oggetti perché questo è lo schema prevalente per conoscere la realtà</a:t>
            </a:r>
            <a:endParaRPr lang="it-IT" sz="2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10971291" y="180459"/>
            <a:ext cx="765018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it-IT" dirty="0" err="1" smtClean="0"/>
              <a:t>Piaget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82670923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Modifica degli schemi: </a:t>
            </a:r>
            <a:r>
              <a:rPr lang="it-IT" b="1" dirty="0" smtClean="0">
                <a:solidFill>
                  <a:srgbClr val="FF0000"/>
                </a:solidFill>
              </a:rPr>
              <a:t>accomodamento</a:t>
            </a:r>
            <a:endParaRPr lang="it-IT" b="1" dirty="0">
              <a:solidFill>
                <a:srgbClr val="FF0000"/>
              </a:solidFill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5800" y="1492779"/>
            <a:ext cx="7620000" cy="3686175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457201" y="5664200"/>
            <a:ext cx="1115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Quando gli schemi posseduti non si adattano più alla realtà nasce l’esigenza di modificare gli schemi attraverso il processo dell’accomodamento</a:t>
            </a:r>
            <a:endParaRPr lang="it-IT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10971291" y="180459"/>
            <a:ext cx="765018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it-IT" dirty="0" err="1" smtClean="0"/>
              <a:t>Piaget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18670579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>
                <a:solidFill>
                  <a:srgbClr val="FF0000"/>
                </a:solidFill>
              </a:rPr>
              <a:t>Adattamento e equilibrio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711200" y="1908387"/>
            <a:ext cx="1076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smtClean="0"/>
              <a:t>Adattamento= Processo continuo di assimilazione e accomodamento alla ricerca dell’equilibrio che da </a:t>
            </a:r>
            <a:r>
              <a:rPr lang="it-IT" sz="2400" dirty="0" err="1" smtClean="0"/>
              <a:t>Piaget</a:t>
            </a:r>
            <a:r>
              <a:rPr lang="it-IT" sz="2400" dirty="0" smtClean="0"/>
              <a:t> è considerato il fine di ogni  sviluppo</a:t>
            </a:r>
            <a:endParaRPr lang="it-IT" sz="2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10971291" y="180459"/>
            <a:ext cx="765018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it-IT" dirty="0" err="1" smtClean="0"/>
              <a:t>Piaget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71205449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>
                <a:solidFill>
                  <a:srgbClr val="FF0000"/>
                </a:solidFill>
              </a:rPr>
              <a:t>Lo sviluppo per stadi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2329392" y="1690688"/>
            <a:ext cx="6454780" cy="3440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9144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3716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8288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70000"/>
              </a:lnSpc>
              <a:buFontTx/>
              <a:buAutoNum type="arabicPeriod"/>
            </a:pPr>
            <a:r>
              <a:rPr lang="it-IT" altLang="it-IT" sz="3200" b="1" dirty="0">
                <a:latin typeface="Verdana" panose="020B0604030504040204" pitchFamily="34" charset="0"/>
              </a:rPr>
              <a:t>S</a:t>
            </a:r>
            <a:r>
              <a:rPr lang="it-IT" altLang="it-IT" sz="3200" dirty="0">
                <a:latin typeface="Verdana" panose="020B0604030504040204" pitchFamily="34" charset="0"/>
              </a:rPr>
              <a:t>enso-motorio (0-2)</a:t>
            </a:r>
          </a:p>
          <a:p>
            <a:pPr>
              <a:lnSpc>
                <a:spcPct val="170000"/>
              </a:lnSpc>
              <a:buFontTx/>
              <a:buAutoNum type="arabicPeriod"/>
            </a:pPr>
            <a:r>
              <a:rPr lang="it-IT" altLang="it-IT" sz="3200" b="1" dirty="0" err="1">
                <a:latin typeface="Verdana" panose="020B0604030504040204" pitchFamily="34" charset="0"/>
              </a:rPr>
              <a:t>P</a:t>
            </a:r>
            <a:r>
              <a:rPr lang="it-IT" altLang="it-IT" sz="3200" dirty="0" err="1">
                <a:latin typeface="Verdana" panose="020B0604030504040204" pitchFamily="34" charset="0"/>
              </a:rPr>
              <a:t>re</a:t>
            </a:r>
            <a:r>
              <a:rPr lang="it-IT" altLang="it-IT" sz="3200" dirty="0">
                <a:latin typeface="Verdana" panose="020B0604030504040204" pitchFamily="34" charset="0"/>
              </a:rPr>
              <a:t>-operatorio (2-7)</a:t>
            </a:r>
          </a:p>
          <a:p>
            <a:pPr>
              <a:lnSpc>
                <a:spcPct val="170000"/>
              </a:lnSpc>
              <a:buFontTx/>
              <a:buAutoNum type="arabicPeriod"/>
            </a:pPr>
            <a:r>
              <a:rPr lang="it-IT" altLang="it-IT" sz="3200" dirty="0">
                <a:latin typeface="Verdana" panose="020B0604030504040204" pitchFamily="34" charset="0"/>
              </a:rPr>
              <a:t>Operatorio </a:t>
            </a:r>
            <a:r>
              <a:rPr lang="it-IT" altLang="it-IT" sz="3200" b="1" dirty="0">
                <a:latin typeface="Verdana" panose="020B0604030504040204" pitchFamily="34" charset="0"/>
              </a:rPr>
              <a:t>C</a:t>
            </a:r>
            <a:r>
              <a:rPr lang="it-IT" altLang="it-IT" sz="3200" dirty="0" smtClean="0">
                <a:latin typeface="Verdana" panose="020B0604030504040204" pitchFamily="34" charset="0"/>
              </a:rPr>
              <a:t>oncreto (7-11) </a:t>
            </a:r>
            <a:endParaRPr lang="it-IT" altLang="it-IT" sz="3200" dirty="0">
              <a:latin typeface="Verdana" panose="020B0604030504040204" pitchFamily="34" charset="0"/>
            </a:endParaRPr>
          </a:p>
          <a:p>
            <a:pPr>
              <a:lnSpc>
                <a:spcPct val="170000"/>
              </a:lnSpc>
              <a:buFontTx/>
              <a:buAutoNum type="arabicPeriod"/>
            </a:pPr>
            <a:r>
              <a:rPr lang="it-IT" altLang="it-IT" sz="3200" dirty="0">
                <a:latin typeface="Verdana" panose="020B0604030504040204" pitchFamily="34" charset="0"/>
              </a:rPr>
              <a:t>Operatorio </a:t>
            </a:r>
            <a:r>
              <a:rPr lang="it-IT" altLang="it-IT" sz="3200" b="1" dirty="0">
                <a:latin typeface="Verdana" panose="020B0604030504040204" pitchFamily="34" charset="0"/>
              </a:rPr>
              <a:t>F</a:t>
            </a:r>
            <a:r>
              <a:rPr lang="it-IT" altLang="it-IT" sz="3200" dirty="0" smtClean="0">
                <a:latin typeface="Verdana" panose="020B0604030504040204" pitchFamily="34" charset="0"/>
              </a:rPr>
              <a:t>ormale </a:t>
            </a:r>
            <a:r>
              <a:rPr lang="it-IT" altLang="it-IT" sz="3200" dirty="0">
                <a:latin typeface="Verdana" panose="020B0604030504040204" pitchFamily="34" charset="0"/>
              </a:rPr>
              <a:t>&gt; </a:t>
            </a:r>
            <a:r>
              <a:rPr lang="it-IT" altLang="it-IT" sz="3200" dirty="0" smtClean="0">
                <a:latin typeface="Verdana" panose="020B0604030504040204" pitchFamily="34" charset="0"/>
              </a:rPr>
              <a:t>11</a:t>
            </a:r>
            <a:endParaRPr lang="it-IT" altLang="it-IT" sz="3200" dirty="0">
              <a:latin typeface="Verdana" panose="020B0604030504040204" pitchFamily="34" charset="0"/>
            </a:endParaRPr>
          </a:p>
        </p:txBody>
      </p:sp>
      <p:sp>
        <p:nvSpPr>
          <p:cNvPr id="4" name="CasellaDiTesto 3"/>
          <p:cNvSpPr txBox="1"/>
          <p:nvPr/>
        </p:nvSpPr>
        <p:spPr>
          <a:xfrm>
            <a:off x="838201" y="5477933"/>
            <a:ext cx="1051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Ogni stadio ha i propri schemi mentali e organizzazione. Quindi i bambini prima di entrare in uno stadio successivo non sono in grado di risolvere alcuni compiti</a:t>
            </a:r>
            <a:endParaRPr lang="it-IT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10971291" y="180459"/>
            <a:ext cx="765018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it-IT" dirty="0" err="1" smtClean="0"/>
              <a:t>Piaget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4427173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>
                <a:solidFill>
                  <a:srgbClr val="FF0000"/>
                </a:solidFill>
              </a:rPr>
              <a:t>Influenze sulla educazione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838200" y="1353521"/>
            <a:ext cx="1089042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800" dirty="0" smtClean="0"/>
              <a:t>L’insegnante deve comprendere a quale stadio di sviluppo si trovi il bambino. Se il bambino non possiede un certo schema mentale non apprenderà. Non è possibile fare «salti». Non si può accelerare lo sviluppo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800" dirty="0" smtClean="0"/>
              <a:t>L’idea dei cicli scolastici è in gran parte fondata sulle teorie di </a:t>
            </a:r>
            <a:r>
              <a:rPr lang="it-IT" sz="2800" dirty="0" err="1" smtClean="0"/>
              <a:t>Piaget</a:t>
            </a:r>
            <a:endParaRPr lang="it-IT" sz="2800" dirty="0" smtClean="0"/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800" dirty="0" smtClean="0"/>
              <a:t>L’insegnante più che valutare i contenuti della performance di un allievo deve contribuire alla crescita delle strutture e degli schemi di pensiero sottostanti.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10971291" y="180459"/>
            <a:ext cx="765018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it-IT" dirty="0" err="1" smtClean="0"/>
              <a:t>Piaget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81069012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>
                <a:solidFill>
                  <a:srgbClr val="FF0000"/>
                </a:solidFill>
              </a:rPr>
              <a:t>Influenze sulla educazione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3" name="Rettangolo 2"/>
          <p:cNvSpPr/>
          <p:nvPr/>
        </p:nvSpPr>
        <p:spPr>
          <a:xfrm>
            <a:off x="990599" y="1324240"/>
            <a:ext cx="1044786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400" dirty="0"/>
              <a:t>La conoscenza non va trasmessa ma costruita attivamente dal soggetto che apprende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400" dirty="0"/>
              <a:t>Prevalentemente attraverso l’azione e la manipolazione di oggetti (l’adulto deve riconoscere il livello di sviluppo cognitivo del bambino)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400" dirty="0"/>
              <a:t>Non è possibile «fare salti» ma occorre creare ambienti stimolanti in grado di creare un «conflitto</a:t>
            </a:r>
            <a:r>
              <a:rPr lang="it-IT" sz="2400" dirty="0" smtClean="0"/>
              <a:t>».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400" dirty="0" smtClean="0"/>
              <a:t>Il conflitto è necessario per l’avanzamento della conoscenza. Conflitto tra i propri schemi mentali e la realtà. Il confronto con i pari è per </a:t>
            </a:r>
            <a:r>
              <a:rPr lang="it-IT" sz="2400" dirty="0" err="1" smtClean="0"/>
              <a:t>Piaget</a:t>
            </a:r>
            <a:r>
              <a:rPr lang="it-IT" sz="2400" dirty="0" smtClean="0"/>
              <a:t> più importante del confronto con gli adulti. </a:t>
            </a:r>
            <a:endParaRPr lang="it-IT" sz="2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10971291" y="180459"/>
            <a:ext cx="765018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it-IT" dirty="0" err="1" smtClean="0"/>
              <a:t>Piaget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52161348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err="1" smtClean="0">
                <a:solidFill>
                  <a:srgbClr val="FF0000"/>
                </a:solidFill>
              </a:rPr>
              <a:t>Vigotskij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4" name="CasellaDiTesto 3"/>
          <p:cNvSpPr txBox="1"/>
          <p:nvPr/>
        </p:nvSpPr>
        <p:spPr>
          <a:xfrm>
            <a:off x="838200" y="1407224"/>
            <a:ext cx="1118497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it-IT" sz="3600" dirty="0" smtClean="0"/>
              <a:t>Materialismo storico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it-IT" sz="3600" dirty="0" smtClean="0"/>
              <a:t>Primato del contesto storico-sociale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it-IT" sz="3600" dirty="0" smtClean="0"/>
              <a:t>Differenza tra funzioni psichiche superiori e funzioni psichiche inferiori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it-IT" sz="3600" dirty="0" smtClean="0"/>
              <a:t>Ruolo dell’azione e degli strumenti (artefatti)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it-IT" sz="3600" dirty="0" smtClean="0"/>
              <a:t>Dall’</a:t>
            </a:r>
            <a:r>
              <a:rPr lang="it-IT" sz="3600" dirty="0" err="1" smtClean="0"/>
              <a:t>interpsichico</a:t>
            </a:r>
            <a:r>
              <a:rPr lang="it-IT" sz="3600" dirty="0" smtClean="0"/>
              <a:t> all’intrapsichico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it-IT" sz="3600" dirty="0" smtClean="0"/>
              <a:t>Studio delle attività quotidiane – concrete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it-IT" sz="3600" dirty="0" smtClean="0"/>
              <a:t>ZONA DI SVILUPPO PROSSIMALE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10971291" y="180459"/>
            <a:ext cx="976549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it-IT" dirty="0" err="1" smtClean="0"/>
              <a:t>Vigotskij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57923404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>
                <a:solidFill>
                  <a:srgbClr val="FF0000"/>
                </a:solidFill>
              </a:rPr>
              <a:t>Teoria Socio-culturale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4" name="Rettangolo 3"/>
          <p:cNvSpPr/>
          <p:nvPr/>
        </p:nvSpPr>
        <p:spPr>
          <a:xfrm>
            <a:off x="1083734" y="1749955"/>
            <a:ext cx="1027006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it-IT" sz="2400" dirty="0" smtClean="0"/>
              <a:t>Teoria </a:t>
            </a:r>
            <a:r>
              <a:rPr lang="it-IT" sz="2400" dirty="0"/>
              <a:t>che enfatizza il ruolo nello sviluppo del dialogo cooperativo tra bambini e membri della società che possiedono più nozioni. </a:t>
            </a:r>
          </a:p>
          <a:p>
            <a:pPr>
              <a:buFont typeface="Verdana" panose="020B0604030504040204" pitchFamily="34" charset="0"/>
              <a:buNone/>
              <a:defRPr/>
            </a:pPr>
            <a:r>
              <a:rPr lang="it-IT" sz="2400" dirty="0"/>
              <a:t>	I bambini imparano la cultura della loro comunità (il modo di pensare e di comportarsi) attraverso tali interazioni.</a:t>
            </a:r>
          </a:p>
          <a:p>
            <a:pPr>
              <a:buFont typeface="Verdana" panose="020B0604030504040204" pitchFamily="34" charset="0"/>
              <a:buNone/>
              <a:defRPr/>
            </a:pPr>
            <a:endParaRPr lang="it-IT" sz="2400" dirty="0"/>
          </a:p>
          <a:p>
            <a:pPr>
              <a:defRPr/>
            </a:pPr>
            <a:r>
              <a:rPr lang="it-IT" sz="2400" dirty="0" err="1"/>
              <a:t>Vygotsky</a:t>
            </a:r>
            <a:r>
              <a:rPr lang="it-IT" sz="2400" dirty="0"/>
              <a:t> riteneva che le attività umane avessero luogo in determinati scenari culturali e che non potessero essere comprese al di fuori di tali contesti.</a:t>
            </a:r>
          </a:p>
          <a:p>
            <a:pPr algn="ctr">
              <a:buFont typeface="Verdana" panose="020B0604030504040204" pitchFamily="34" charset="0"/>
              <a:buNone/>
              <a:defRPr/>
            </a:pPr>
            <a:r>
              <a:rPr lang="it-IT" sz="2400" dirty="0">
                <a:sym typeface="Symbol"/>
              </a:rPr>
              <a:t></a:t>
            </a:r>
            <a:endParaRPr lang="it-IT" sz="2400" dirty="0"/>
          </a:p>
          <a:p>
            <a:pPr marL="457200" indent="-457200" algn="ctr">
              <a:buFont typeface="Verdana" panose="020B0604030504040204" pitchFamily="34" charset="0"/>
              <a:buNone/>
              <a:defRPr/>
            </a:pPr>
            <a:r>
              <a:rPr lang="it-IT" sz="2400" dirty="0"/>
              <a:t>1. Livello sociale</a:t>
            </a:r>
          </a:p>
          <a:p>
            <a:pPr marL="457200" indent="-457200" algn="ctr">
              <a:buFont typeface="Verdana" panose="020B0604030504040204" pitchFamily="34" charset="0"/>
              <a:buNone/>
              <a:defRPr/>
            </a:pPr>
            <a:r>
              <a:rPr lang="it-IT" sz="2400" dirty="0"/>
              <a:t>2. Livello individuale</a:t>
            </a:r>
            <a:endParaRPr lang="it-IT" sz="2400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10971291" y="180459"/>
            <a:ext cx="976549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it-IT" dirty="0" err="1" smtClean="0"/>
              <a:t>Vigotskij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1583401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934" y="231837"/>
            <a:ext cx="11150600" cy="6193861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10971291" y="180459"/>
            <a:ext cx="976549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it-IT" dirty="0" err="1" smtClean="0"/>
              <a:t>Vigotskij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16571307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54000" y="365125"/>
            <a:ext cx="11099800" cy="1325563"/>
          </a:xfrm>
        </p:spPr>
        <p:txBody>
          <a:bodyPr/>
          <a:lstStyle/>
          <a:p>
            <a:r>
              <a:rPr lang="it-IT" b="1" dirty="0" smtClean="0"/>
              <a:t>Concetto chiave = </a:t>
            </a:r>
            <a:r>
              <a:rPr lang="it-IT" b="1" dirty="0" smtClean="0">
                <a:solidFill>
                  <a:srgbClr val="FF0000"/>
                </a:solidFill>
              </a:rPr>
              <a:t>Z</a:t>
            </a:r>
            <a:r>
              <a:rPr lang="it-IT" b="1" dirty="0" smtClean="0"/>
              <a:t>ona di Sviluppo </a:t>
            </a:r>
            <a:r>
              <a:rPr lang="it-IT" b="1" dirty="0" smtClean="0">
                <a:solidFill>
                  <a:srgbClr val="FF0000"/>
                </a:solidFill>
              </a:rPr>
              <a:t>P</a:t>
            </a:r>
            <a:r>
              <a:rPr lang="it-IT" b="1" dirty="0" smtClean="0"/>
              <a:t>rossimale</a:t>
            </a:r>
            <a:endParaRPr lang="it-IT" b="1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702734" y="2641600"/>
            <a:ext cx="1081193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 smtClean="0"/>
              <a:t>Si riferisce allo spazio potenziale di apprendimento del bambino. Ciò che ciascuno di noi è pronto ad apprendere ma può raggiungere quell’area di nuovi apprendimenti solo con l’aiuto di qualcuno più esperto (adulti ma anche pari)</a:t>
            </a:r>
            <a:endParaRPr lang="it-IT" sz="28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10971291" y="180459"/>
            <a:ext cx="976549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it-IT" dirty="0" err="1" smtClean="0"/>
              <a:t>Vigotskij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19645912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>
                <a:solidFill>
                  <a:srgbClr val="FF0000"/>
                </a:solidFill>
              </a:rPr>
              <a:t>Zona di sviluppo prossimale </a:t>
            </a:r>
            <a:endParaRPr lang="it-IT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Risultati immagini per zona sviluppo prossima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823" y="1517015"/>
            <a:ext cx="5953125" cy="498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461504" y="1877568"/>
            <a:ext cx="449884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dirty="0" smtClean="0"/>
              <a:t>Componente soggettiva: imitazione (fa quello che fa l’adulto</a:t>
            </a:r>
          </a:p>
          <a:p>
            <a:endParaRPr lang="it-IT" sz="3600" dirty="0"/>
          </a:p>
          <a:p>
            <a:r>
              <a:rPr lang="it-IT" sz="3600" dirty="0" smtClean="0"/>
              <a:t>Componente sociale: relazione con l’adulto (fiducia) </a:t>
            </a:r>
            <a:endParaRPr lang="it-IT" sz="3600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10971291" y="180459"/>
            <a:ext cx="976549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it-IT" dirty="0" err="1" smtClean="0"/>
              <a:t>Vigotskij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41307323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>
                <a:solidFill>
                  <a:srgbClr val="FF0000"/>
                </a:solidFill>
              </a:rPr>
              <a:t>Implicazioni per l’insegnamento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677333" y="1998133"/>
            <a:ext cx="1067646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smtClean="0"/>
              <a:t>L’adulto (insegnante) spinge l’alunno ad </a:t>
            </a:r>
            <a:r>
              <a:rPr lang="it-IT" sz="2400" dirty="0" err="1" smtClean="0"/>
              <a:t>ad</a:t>
            </a:r>
            <a:r>
              <a:rPr lang="it-IT" sz="2400" dirty="0" smtClean="0"/>
              <a:t> operare al di là della propria competenza attuale</a:t>
            </a:r>
          </a:p>
          <a:p>
            <a:endParaRPr lang="it-IT" sz="2400" dirty="0"/>
          </a:p>
          <a:p>
            <a:r>
              <a:rPr lang="it-IT" sz="2400" dirty="0" smtClean="0"/>
              <a:t>Il raggiungimento della zona di sviluppo prossimale avviene attraverso una funzione svolta dal docente detta «</a:t>
            </a:r>
            <a:r>
              <a:rPr lang="it-IT" sz="2400" dirty="0" err="1" smtClean="0"/>
              <a:t>scaffolding</a:t>
            </a:r>
            <a:r>
              <a:rPr lang="it-IT" sz="2400" dirty="0" smtClean="0"/>
              <a:t>»</a:t>
            </a:r>
            <a:endParaRPr lang="it-IT" sz="2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10971291" y="180459"/>
            <a:ext cx="976549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it-IT" dirty="0" err="1" smtClean="0"/>
              <a:t>Vigotskij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58325047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err="1" smtClean="0">
                <a:solidFill>
                  <a:srgbClr val="FF0000"/>
                </a:solidFill>
              </a:rPr>
              <a:t>Scaffolding</a:t>
            </a:r>
            <a:endParaRPr lang="it-IT" b="1" dirty="0">
              <a:solidFill>
                <a:srgbClr val="FF0000"/>
              </a:solidFill>
            </a:endParaRPr>
          </a:p>
        </p:txBody>
      </p:sp>
      <p:pic>
        <p:nvPicPr>
          <p:cNvPr id="3074" name="Picture 2" descr="Risultati immagini per scaffolding brun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45006"/>
            <a:ext cx="5399477" cy="4053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Risultati immagini per scaffolding metodolog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7591" y="1690688"/>
            <a:ext cx="6076950" cy="4562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sellaDiTesto 4"/>
          <p:cNvSpPr txBox="1"/>
          <p:nvPr/>
        </p:nvSpPr>
        <p:spPr>
          <a:xfrm>
            <a:off x="10971291" y="180459"/>
            <a:ext cx="976549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it-IT" dirty="0" err="1" smtClean="0"/>
              <a:t>Vigotskij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9317348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sz="6000" b="1" dirty="0" smtClean="0">
                <a:solidFill>
                  <a:srgbClr val="FF0000"/>
                </a:solidFill>
              </a:rPr>
              <a:t>Fasi </a:t>
            </a:r>
            <a:r>
              <a:rPr lang="it-IT" sz="6000" b="1" dirty="0" err="1" smtClean="0">
                <a:solidFill>
                  <a:srgbClr val="FF0000"/>
                </a:solidFill>
              </a:rPr>
              <a:t>scaffolding</a:t>
            </a:r>
            <a:endParaRPr lang="it-IT" sz="60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90587" y="1860804"/>
            <a:ext cx="11210826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it-IT" sz="4000" b="1" dirty="0" smtClean="0"/>
              <a:t>Imitazione  (fare come l’adulto)</a:t>
            </a:r>
          </a:p>
          <a:p>
            <a:pPr marL="742950" indent="-742950">
              <a:buFont typeface="+mj-lt"/>
              <a:buAutoNum type="arabicPeriod"/>
            </a:pPr>
            <a:r>
              <a:rPr lang="it-IT" sz="4000" b="1" dirty="0" smtClean="0"/>
              <a:t>Appropriazione (fare sotto supervisione adulto)</a:t>
            </a:r>
          </a:p>
          <a:p>
            <a:pPr marL="742950" indent="-742950">
              <a:buFont typeface="+mj-lt"/>
              <a:buAutoNum type="arabicPeriod"/>
            </a:pPr>
            <a:r>
              <a:rPr lang="it-IT" sz="4000" b="1" dirty="0" smtClean="0"/>
              <a:t>Dissolvenza (scomparsa adulto)</a:t>
            </a:r>
          </a:p>
          <a:p>
            <a:pPr marL="742950" indent="-742950">
              <a:buFont typeface="+mj-lt"/>
              <a:buAutoNum type="arabicPeriod"/>
            </a:pPr>
            <a:endParaRPr lang="it-IT" sz="4000" b="1" dirty="0"/>
          </a:p>
          <a:p>
            <a:pPr marL="742950" indent="-742950">
              <a:buFont typeface="+mj-lt"/>
              <a:buAutoNum type="arabicPeriod"/>
            </a:pPr>
            <a:endParaRPr lang="it-IT" sz="4000" b="1" dirty="0" smtClean="0"/>
          </a:p>
          <a:p>
            <a:r>
              <a:rPr lang="it-IT" sz="4000" b="1" dirty="0" smtClean="0"/>
              <a:t>Insegnante come MEDIATORE tra studente e mondo</a:t>
            </a:r>
            <a:endParaRPr lang="it-IT" sz="4000" b="1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10971291" y="180459"/>
            <a:ext cx="976549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it-IT" dirty="0" err="1" smtClean="0"/>
              <a:t>Vigotskij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39681780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Apprendistato cognitivo e conoscenza situata</a:t>
            </a:r>
            <a:endParaRPr lang="it-IT" dirty="0"/>
          </a:p>
        </p:txBody>
      </p:sp>
      <p:sp>
        <p:nvSpPr>
          <p:cNvPr id="3" name="Segnaposto contenuto 2"/>
          <p:cNvSpPr txBox="1">
            <a:spLocks/>
          </p:cNvSpPr>
          <p:nvPr/>
        </p:nvSpPr>
        <p:spPr>
          <a:xfrm>
            <a:off x="1275821" y="1489075"/>
            <a:ext cx="10458979" cy="465931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it-IT" dirty="0" smtClean="0"/>
              <a:t>L’apprendimento è intrinsecamente sociale e inserito in uno specifico scenario culturale (</a:t>
            </a:r>
            <a:r>
              <a:rPr lang="it-IT" dirty="0" err="1" smtClean="0"/>
              <a:t>Vygotsky</a:t>
            </a:r>
            <a:r>
              <a:rPr lang="it-IT" dirty="0" smtClean="0"/>
              <a:t>).</a:t>
            </a:r>
          </a:p>
          <a:p>
            <a:pPr>
              <a:defRPr/>
            </a:pPr>
            <a:r>
              <a:rPr lang="it-IT" b="1" dirty="0" smtClean="0"/>
              <a:t>Apprendimento situato: </a:t>
            </a:r>
            <a:r>
              <a:rPr lang="it-IT" dirty="0" smtClean="0"/>
              <a:t>Concezione secondo cui le capacità sono connesse alla situazione in cui sono apprese, e che sono pertanto difficili da applicare a nuovi scenari.</a:t>
            </a:r>
          </a:p>
          <a:p>
            <a:pPr>
              <a:defRPr/>
            </a:pPr>
            <a:r>
              <a:rPr lang="it-IT" dirty="0" smtClean="0"/>
              <a:t>I costruttivisti concordano sugli scopi dell’apprendimento</a:t>
            </a:r>
          </a:p>
          <a:p>
            <a:pPr algn="ctr">
              <a:buFont typeface="Verdana" panose="020B0604030504040204" pitchFamily="34" charset="0"/>
              <a:buNone/>
              <a:defRPr/>
            </a:pPr>
            <a:r>
              <a:rPr lang="it-IT" dirty="0" smtClean="0">
                <a:sym typeface="Symbol"/>
              </a:rPr>
              <a:t></a:t>
            </a:r>
          </a:p>
          <a:p>
            <a:pPr algn="ctr">
              <a:buFont typeface="Verdana" panose="020B0604030504040204" pitchFamily="34" charset="0"/>
              <a:buNone/>
              <a:defRPr/>
            </a:pPr>
            <a:r>
              <a:rPr lang="it-IT" dirty="0" smtClean="0"/>
              <a:t>lo sviluppo di capacità di individuazione e soluzione di problemi mal strutturati, di pensiero critico, di capacità di ricerca, autodeterminazione e apertura a diverse prospettive</a:t>
            </a:r>
            <a:endParaRPr lang="it-IT" dirty="0" smtClean="0"/>
          </a:p>
        </p:txBody>
      </p:sp>
      <p:sp>
        <p:nvSpPr>
          <p:cNvPr id="4" name="CasellaDiTesto 3"/>
          <p:cNvSpPr txBox="1"/>
          <p:nvPr/>
        </p:nvSpPr>
        <p:spPr>
          <a:xfrm>
            <a:off x="10971291" y="180459"/>
            <a:ext cx="976549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it-IT" dirty="0" err="1" smtClean="0"/>
              <a:t>Vigotskij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62447969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 txBox="1">
            <a:spLocks/>
          </p:cNvSpPr>
          <p:nvPr/>
        </p:nvSpPr>
        <p:spPr>
          <a:xfrm>
            <a:off x="649288" y="896937"/>
            <a:ext cx="10966978" cy="52329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it-IT" b="1" smtClean="0"/>
              <a:t>Apprendimento per indagine</a:t>
            </a:r>
            <a:r>
              <a:rPr lang="it-IT" smtClean="0"/>
              <a:t>: Approccio secondo cui l’insegnante presenta una situazione problematica e gli studenti risolvono il problema raccogliendo i dati e testando le proprie conclusioni.</a:t>
            </a:r>
          </a:p>
          <a:p>
            <a:pPr>
              <a:defRPr/>
            </a:pPr>
            <a:endParaRPr lang="it-IT" smtClean="0"/>
          </a:p>
          <a:p>
            <a:pPr>
              <a:defRPr/>
            </a:pPr>
            <a:r>
              <a:rPr lang="it-IT" b="1" smtClean="0"/>
              <a:t>Apprendimento per problemi: </a:t>
            </a:r>
            <a:r>
              <a:rPr lang="it-IT" smtClean="0"/>
              <a:t>Gli studenti si confrontano con un problema che dà l’avvio alle loro indagini e, allo stesso modo, durante il processo, collaborano per trovare soluzioni e apprendere informazioni valide e nuove abilità.</a:t>
            </a:r>
          </a:p>
          <a:p>
            <a:pPr>
              <a:defRPr/>
            </a:pPr>
            <a:endParaRPr lang="it-IT" smtClean="0"/>
          </a:p>
          <a:p>
            <a:pPr>
              <a:defRPr/>
            </a:pPr>
            <a:r>
              <a:rPr lang="it-IT" b="1" smtClean="0"/>
              <a:t>Apprendistato cognitivo: </a:t>
            </a:r>
            <a:r>
              <a:rPr lang="it-IT" smtClean="0"/>
              <a:t>Una relazione in cui un apprendista meno esperto acquisisce conoscenza e abilità sotto la guida di un esperto.</a:t>
            </a:r>
            <a:endParaRPr lang="it-IT" dirty="0" smtClean="0"/>
          </a:p>
        </p:txBody>
      </p:sp>
      <p:sp>
        <p:nvSpPr>
          <p:cNvPr id="4" name="CasellaDiTesto 3"/>
          <p:cNvSpPr txBox="1"/>
          <p:nvPr/>
        </p:nvSpPr>
        <p:spPr>
          <a:xfrm>
            <a:off x="10971291" y="180459"/>
            <a:ext cx="976549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it-IT" dirty="0" err="1" smtClean="0"/>
              <a:t>Vigotskij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43180990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1682</Words>
  <Application>Microsoft Office PowerPoint</Application>
  <PresentationFormat>Widescreen</PresentationFormat>
  <Paragraphs>235</Paragraphs>
  <Slides>44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44</vt:i4>
      </vt:variant>
    </vt:vector>
  </HeadingPairs>
  <TitlesOfParts>
    <vt:vector size="51" baseType="lpstr">
      <vt:lpstr>Arial</vt:lpstr>
      <vt:lpstr>Calibri</vt:lpstr>
      <vt:lpstr>Calibri Light</vt:lpstr>
      <vt:lpstr>Comic Sans MS</vt:lpstr>
      <vt:lpstr>Symbol</vt:lpstr>
      <vt:lpstr>Verdana</vt:lpstr>
      <vt:lpstr>Tema di Office</vt:lpstr>
      <vt:lpstr>L’apprendimento</vt:lpstr>
      <vt:lpstr>Il comportamentismo</vt:lpstr>
      <vt:lpstr>I principi di base: </vt:lpstr>
      <vt:lpstr>Cos’è l’apprendimento?</vt:lpstr>
      <vt:lpstr>Le tre fasi del comportamentismo</vt:lpstr>
      <vt:lpstr>Il condizionamento classico (o rispondente)</vt:lpstr>
      <vt:lpstr>Il condizionamento classico </vt:lpstr>
      <vt:lpstr>Il condizionamento operante</vt:lpstr>
      <vt:lpstr>Presentazione standard di PowerPoint</vt:lpstr>
      <vt:lpstr>oppure</vt:lpstr>
      <vt:lpstr>Tipi di stimolo</vt:lpstr>
      <vt:lpstr>Apprendimento sociale o per osservazione (Bandura)</vt:lpstr>
      <vt:lpstr>Apprendimento sociale </vt:lpstr>
      <vt:lpstr>Presentazione standard di PowerPoint</vt:lpstr>
      <vt:lpstr>Influenze sull’istruzione</vt:lpstr>
      <vt:lpstr>Cosa può fare il docente?</vt:lpstr>
      <vt:lpstr>Il cognitivismo</vt:lpstr>
      <vt:lpstr>Il cognitivismo</vt:lpstr>
      <vt:lpstr>Metafora del computer</vt:lpstr>
      <vt:lpstr>La conoscenza</vt:lpstr>
      <vt:lpstr>La conoscenza </vt:lpstr>
      <vt:lpstr>Conoscenze metacognitive</vt:lpstr>
      <vt:lpstr>Applicazioni educative del cognitivismo</vt:lpstr>
      <vt:lpstr>Piaget e Vigotskij</vt:lpstr>
      <vt:lpstr>Domanda chiave per l’apprendimento</vt:lpstr>
      <vt:lpstr>I concetti chiave di Piaget</vt:lpstr>
      <vt:lpstr>Universalismo</vt:lpstr>
      <vt:lpstr>Schemi mentali </vt:lpstr>
      <vt:lpstr>Utilizzo dello schema: assimilazione</vt:lpstr>
      <vt:lpstr>Modifica degli schemi: accomodamento</vt:lpstr>
      <vt:lpstr>Adattamento e equilibrio</vt:lpstr>
      <vt:lpstr>Lo sviluppo per stadi</vt:lpstr>
      <vt:lpstr>Influenze sulla educazione</vt:lpstr>
      <vt:lpstr>Influenze sulla educazione</vt:lpstr>
      <vt:lpstr>Vigotskij</vt:lpstr>
      <vt:lpstr>Teoria Socio-culturale</vt:lpstr>
      <vt:lpstr>Presentazione standard di PowerPoint</vt:lpstr>
      <vt:lpstr>Concetto chiave = Zona di Sviluppo Prossimale</vt:lpstr>
      <vt:lpstr>Zona di sviluppo prossimale </vt:lpstr>
      <vt:lpstr>Implicazioni per l’insegnamento</vt:lpstr>
      <vt:lpstr>Scaffolding</vt:lpstr>
      <vt:lpstr>Fasi scaffolding</vt:lpstr>
      <vt:lpstr>Apprendistato cognitivo e conoscenza situata</vt:lpstr>
      <vt:lpstr>Presentazione standard di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L’apprendimento</dc:title>
  <dc:creator>DB</dc:creator>
  <cp:lastModifiedBy>DB</cp:lastModifiedBy>
  <cp:revision>12</cp:revision>
  <dcterms:created xsi:type="dcterms:W3CDTF">2018-02-07T19:28:49Z</dcterms:created>
  <dcterms:modified xsi:type="dcterms:W3CDTF">2018-02-08T16:22:20Z</dcterms:modified>
</cp:coreProperties>
</file>