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handoutMasterIdLst>
    <p:handoutMasterId r:id="rId36"/>
  </p:handoutMasterIdLst>
  <p:sldIdLst>
    <p:sldId id="293" r:id="rId2"/>
    <p:sldId id="327" r:id="rId3"/>
    <p:sldId id="299" r:id="rId4"/>
    <p:sldId id="317" r:id="rId5"/>
    <p:sldId id="319" r:id="rId6"/>
    <p:sldId id="321" r:id="rId7"/>
    <p:sldId id="322" r:id="rId8"/>
    <p:sldId id="328" r:id="rId9"/>
    <p:sldId id="300" r:id="rId10"/>
    <p:sldId id="326" r:id="rId11"/>
    <p:sldId id="318" r:id="rId12"/>
    <p:sldId id="259" r:id="rId13"/>
    <p:sldId id="305" r:id="rId14"/>
    <p:sldId id="311" r:id="rId15"/>
    <p:sldId id="280" r:id="rId16"/>
    <p:sldId id="260" r:id="rId17"/>
    <p:sldId id="275" r:id="rId18"/>
    <p:sldId id="307" r:id="rId19"/>
    <p:sldId id="313" r:id="rId20"/>
    <p:sldId id="309" r:id="rId21"/>
    <p:sldId id="312" r:id="rId22"/>
    <p:sldId id="324" r:id="rId23"/>
    <p:sldId id="288" r:id="rId24"/>
    <p:sldId id="261" r:id="rId25"/>
    <p:sldId id="314" r:id="rId26"/>
    <p:sldId id="289" r:id="rId27"/>
    <p:sldId id="277" r:id="rId28"/>
    <p:sldId id="263" r:id="rId29"/>
    <p:sldId id="290" r:id="rId30"/>
    <p:sldId id="262" r:id="rId31"/>
    <p:sldId id="291" r:id="rId32"/>
    <p:sldId id="292" r:id="rId33"/>
    <p:sldId id="287"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772"/>
    <a:srgbClr val="004475"/>
    <a:srgbClr val="00456D"/>
    <a:srgbClr val="00517B"/>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essuno stile, griglia tabel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34559" autoAdjust="0"/>
    <p:restoredTop sz="70337" autoAdjust="0"/>
  </p:normalViewPr>
  <p:slideViewPr>
    <p:cSldViewPr snapToGrid="0" snapToObjects="1">
      <p:cViewPr>
        <p:scale>
          <a:sx n="74" d="100"/>
          <a:sy n="74" d="100"/>
        </p:scale>
        <p:origin x="-1032" y="-72"/>
      </p:cViewPr>
      <p:guideLst>
        <p:guide orient="horz" pos="2160"/>
        <p:guide pos="2880"/>
      </p:guideLst>
    </p:cSldViewPr>
  </p:slideViewPr>
  <p:outlineViewPr>
    <p:cViewPr>
      <p:scale>
        <a:sx n="33" d="100"/>
        <a:sy n="33" d="100"/>
      </p:scale>
      <p:origin x="0" y="31170"/>
    </p:cViewPr>
  </p:outlineViewPr>
  <p:notesTextViewPr>
    <p:cViewPr>
      <p:scale>
        <a:sx n="100" d="100"/>
        <a:sy n="100" d="100"/>
      </p:scale>
      <p:origin x="0" y="0"/>
    </p:cViewPr>
  </p:notesTextViewPr>
  <p:sorterViewPr>
    <p:cViewPr>
      <p:scale>
        <a:sx n="194" d="100"/>
        <a:sy n="194" d="100"/>
      </p:scale>
      <p:origin x="0" y="2442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6362E3-780A-514C-B6A6-AAB4196CCE4F}" type="datetimeFigureOut">
              <a:rPr lang="en-US" smtClean="0"/>
              <a:pPr/>
              <a:t>12/3/2014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64F5820-552F-894A-ABD3-AAB5E1E1C48F}" type="slidenum">
              <a:rPr lang="en-US" smtClean="0"/>
              <a:pPr/>
              <a:t>‹N›</a:t>
            </a:fld>
            <a:endParaRPr lang="en-US"/>
          </a:p>
        </p:txBody>
      </p:sp>
    </p:spTree>
    <p:extLst>
      <p:ext uri="{BB962C8B-B14F-4D97-AF65-F5344CB8AC3E}">
        <p14:creationId xmlns:p14="http://schemas.microsoft.com/office/powerpoint/2010/main" val="421552768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54D1BEC-A28C-D44D-8E80-FAE985B6792B}" type="datetimeFigureOut">
              <a:rPr lang="en-US" smtClean="0"/>
              <a:pPr/>
              <a:t>12/3/2014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1308ED-229A-9545-9723-42B3A71AD6A0}" type="slidenum">
              <a:rPr lang="en-US" smtClean="0"/>
              <a:pPr/>
              <a:t>‹N›</a:t>
            </a:fld>
            <a:endParaRPr lang="en-US"/>
          </a:p>
        </p:txBody>
      </p:sp>
    </p:spTree>
    <p:extLst>
      <p:ext uri="{BB962C8B-B14F-4D97-AF65-F5344CB8AC3E}">
        <p14:creationId xmlns:p14="http://schemas.microsoft.com/office/powerpoint/2010/main" val="163382340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file:///C:\Users\Carlotta\Downloads\chapter1.docx"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_ENREF_43"/><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_ENREF_36"/></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1</a:t>
            </a:fld>
            <a:endParaRPr lang="en-US"/>
          </a:p>
        </p:txBody>
      </p:sp>
    </p:spTree>
    <p:extLst>
      <p:ext uri="{BB962C8B-B14F-4D97-AF65-F5344CB8AC3E}">
        <p14:creationId xmlns:p14="http://schemas.microsoft.com/office/powerpoint/2010/main" val="23192896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t>Different types of economic evaluation (Cost-Effectiveness, Cost-utility, Cost-Benefit )  that can be performed to provide evidence on the cost and on the effectiveness of interventions affecting human health. </a:t>
            </a:r>
          </a:p>
          <a:p>
            <a:endParaRPr lang="it-IT" dirty="0" smtClean="0"/>
          </a:p>
          <a:p>
            <a:endParaRPr lang="it-IT" dirty="0" smtClean="0"/>
          </a:p>
          <a:p>
            <a:r>
              <a:rPr lang="it-IT" dirty="0" smtClean="0"/>
              <a:t>CBA </a:t>
            </a:r>
            <a:r>
              <a:rPr lang="it-IT" dirty="0" err="1" smtClean="0"/>
              <a:t>is</a:t>
            </a:r>
            <a:r>
              <a:rPr lang="it-IT" dirty="0" smtClean="0"/>
              <a:t> </a:t>
            </a:r>
            <a:r>
              <a:rPr lang="it-IT" dirty="0" err="1" smtClean="0"/>
              <a:t>preferred</a:t>
            </a:r>
            <a:r>
              <a:rPr lang="it-IT" dirty="0" smtClean="0"/>
              <a:t> to CEA and</a:t>
            </a:r>
            <a:r>
              <a:rPr lang="it-IT" baseline="0" dirty="0" smtClean="0"/>
              <a:t> CUA </a:t>
            </a:r>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2</a:t>
            </a:fld>
            <a:endParaRPr lang="en-US"/>
          </a:p>
        </p:txBody>
      </p:sp>
    </p:spTree>
    <p:extLst>
      <p:ext uri="{BB962C8B-B14F-4D97-AF65-F5344CB8AC3E}">
        <p14:creationId xmlns:p14="http://schemas.microsoft.com/office/powerpoint/2010/main" val="3011851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States are required to adopt enforceable plans to achieve and maintain air quality meeting the air quality standards.   State plans also must control emissions that drift across state lines and harm air quality in downwind states.</a:t>
            </a:r>
            <a:r>
              <a:rPr lang="en-US" sz="1200" b="0" i="0" kern="1200" dirty="0" smtClean="0">
                <a:solidFill>
                  <a:schemeClr val="tx1"/>
                </a:solidFill>
                <a:effectLst/>
                <a:latin typeface="+mn-lt"/>
                <a:ea typeface="+mn-ea"/>
                <a:cs typeface="+mn-cs"/>
              </a:rPr>
              <a:t> As a part of the 1990 amendments to the Clean Air Act, Congress required the EPA to conduct "periodic, scientifically reviewed studies to assess the benefits and the costs of the Clean Air Act." In other words, Congress wanted to know whether the Act "was worth it." In the analysis the EPA used dose-response data from the scientific literature available at the time to estimate the effects of a given increment or decrement in the concentration of a given pollutant in the air. They combined these data with values associated with a given health outcome from economics data, reported in terms of cost per case, episode, symptom-day, and so forth. These data were combined with actual measurements of air quality and estimates of air quality if the controls had not been in place. Using the modeling strategies available at the time, the EPA estimated that the Act resulted in a 40 percent reduction in sulfur dioxide, a 30 percent reduction in oxides of nitrogen, a 50 percent reduction in carbon monoxide, and a 45 percent reduction in total suspended particles. The reductions in fine and larger particles were thought to be on the order of 45 percent, based on measurements of total suspended particles. Specific monitoring for particulate matter fractions had not been instituted at that time, so an extrapolation from total suspended particles was required.</a:t>
            </a:r>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3</a:t>
            </a:fld>
            <a:endParaRPr lang="en-US"/>
          </a:p>
        </p:txBody>
      </p:sp>
    </p:spTree>
    <p:extLst>
      <p:ext uri="{BB962C8B-B14F-4D97-AF65-F5344CB8AC3E}">
        <p14:creationId xmlns:p14="http://schemas.microsoft.com/office/powerpoint/2010/main" val="3274922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5</a:t>
            </a:fld>
            <a:endParaRPr lang="en-US"/>
          </a:p>
        </p:txBody>
      </p:sp>
    </p:spTree>
    <p:extLst>
      <p:ext uri="{BB962C8B-B14F-4D97-AF65-F5344CB8AC3E}">
        <p14:creationId xmlns:p14="http://schemas.microsoft.com/office/powerpoint/2010/main" val="1953308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GB" sz="1200" dirty="0" smtClean="0"/>
          </a:p>
          <a:p>
            <a:r>
              <a:rPr lang="en-GB" sz="1200" dirty="0" smtClean="0"/>
              <a:t>A strong age gradient was found in the scope </a:t>
            </a:r>
            <a:r>
              <a:rPr lang="en-GB" sz="1200" dirty="0" err="1" smtClean="0"/>
              <a:t>sensitity</a:t>
            </a:r>
            <a:r>
              <a:rPr lang="en-GB" sz="1200" dirty="0" smtClean="0"/>
              <a:t> test</a:t>
            </a:r>
            <a:r>
              <a:rPr lang="en-GB" sz="1200" baseline="0" dirty="0" smtClean="0"/>
              <a:t> </a:t>
            </a:r>
            <a:endParaRPr lang="en-GB" sz="1200" dirty="0" smtClean="0"/>
          </a:p>
          <a:p>
            <a:endParaRPr lang="en-GB" sz="1200" dirty="0" smtClean="0"/>
          </a:p>
          <a:p>
            <a:r>
              <a:rPr lang="en-GB" sz="1200" dirty="0" smtClean="0"/>
              <a:t>Children and parents’ WTP increases with income. </a:t>
            </a:r>
          </a:p>
          <a:p>
            <a:r>
              <a:rPr lang="en-GB" sz="1200" dirty="0" smtClean="0"/>
              <a:t>In children and parents WTP decreases with age. </a:t>
            </a:r>
          </a:p>
          <a:p>
            <a:r>
              <a:rPr lang="en-GB" sz="1200" dirty="0" smtClean="0"/>
              <a:t>Both boys and fathers are willing to pay significantly more compared to girls and mothers.  </a:t>
            </a:r>
          </a:p>
          <a:p>
            <a:r>
              <a:rPr lang="en-GB" sz="1200" dirty="0" smtClean="0"/>
              <a:t>Children’s’ and parents degree of trust in the relationship between environmental hazards and health does affect both: the likelihood of agreeing to pay for health risk reduction and the amount paid.  </a:t>
            </a:r>
            <a:endParaRPr lang="it-IT" sz="1400" dirty="0" smtClean="0"/>
          </a:p>
          <a:p>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6</a:t>
            </a:fld>
            <a:endParaRPr lang="en-US"/>
          </a:p>
        </p:txBody>
      </p:sp>
    </p:spTree>
    <p:extLst>
      <p:ext uri="{BB962C8B-B14F-4D97-AF65-F5344CB8AC3E}">
        <p14:creationId xmlns:p14="http://schemas.microsoft.com/office/powerpoint/2010/main" val="2950023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GB" sz="1200" dirty="0" smtClean="0"/>
          </a:p>
          <a:p>
            <a:r>
              <a:rPr lang="en-GB" sz="1200" dirty="0" smtClean="0"/>
              <a:t>A strong age gradient was found in the scope </a:t>
            </a:r>
            <a:r>
              <a:rPr lang="en-GB" sz="1200" dirty="0" err="1" smtClean="0"/>
              <a:t>sensitity</a:t>
            </a:r>
            <a:r>
              <a:rPr lang="en-GB" sz="1200" dirty="0" smtClean="0"/>
              <a:t> test</a:t>
            </a:r>
            <a:r>
              <a:rPr lang="en-GB" sz="1200" baseline="0" dirty="0" smtClean="0"/>
              <a:t> </a:t>
            </a:r>
            <a:endParaRPr lang="en-GB" sz="1200" dirty="0" smtClean="0"/>
          </a:p>
          <a:p>
            <a:endParaRPr lang="en-GB" sz="1200" dirty="0" smtClean="0"/>
          </a:p>
          <a:p>
            <a:r>
              <a:rPr lang="en-GB" sz="1200" dirty="0" smtClean="0"/>
              <a:t>Children and parents’ WTP increases with income. </a:t>
            </a:r>
          </a:p>
          <a:p>
            <a:r>
              <a:rPr lang="en-GB" sz="1200" dirty="0" smtClean="0"/>
              <a:t>In children and parents WTP decreases with age. </a:t>
            </a:r>
          </a:p>
          <a:p>
            <a:r>
              <a:rPr lang="en-GB" sz="1200" dirty="0" smtClean="0"/>
              <a:t>Both boys and fathers are willing to pay significantly more compared to girls and mothers.  </a:t>
            </a:r>
          </a:p>
          <a:p>
            <a:r>
              <a:rPr lang="en-GB" sz="1200" dirty="0" smtClean="0"/>
              <a:t>Children’s’ and parents degree of trust in the relationship between environmental hazards and health does affect both: the likelihood of agreeing to pay for health risk reduction and the amount paid.  </a:t>
            </a:r>
            <a:endParaRPr lang="it-IT" sz="1400" dirty="0" smtClean="0"/>
          </a:p>
          <a:p>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7</a:t>
            </a:fld>
            <a:endParaRPr lang="en-US"/>
          </a:p>
        </p:txBody>
      </p:sp>
    </p:spTree>
    <p:extLst>
      <p:ext uri="{BB962C8B-B14F-4D97-AF65-F5344CB8AC3E}">
        <p14:creationId xmlns:p14="http://schemas.microsoft.com/office/powerpoint/2010/main" val="29500235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t>: </a:t>
            </a:r>
            <a:r>
              <a:rPr lang="en-GB" sz="1200" dirty="0" smtClean="0"/>
              <a:t>Exposure to environmental hazards during the gestational period increases the risk of congenital malformations. During their first years of life children are  more vulnerable to environmental related risks because their bodies are still developing and are less able to protect themselves from the effects of pollutants. : Children’s faster metabolism exposes them to higher doses of food, water and air per unit of body weight.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smtClean="0"/>
          </a:p>
          <a:p>
            <a:r>
              <a:rPr lang="en-US" sz="1200" b="0" i="0" u="none" strike="noStrike" kern="1200" baseline="0" dirty="0" smtClean="0">
                <a:solidFill>
                  <a:schemeClr val="tx1"/>
                </a:solidFill>
                <a:latin typeface="+mn-lt"/>
                <a:ea typeface="+mn-ea"/>
                <a:cs typeface="+mn-cs"/>
              </a:rPr>
              <a:t>The relationship between environment and children’s health has been the subject of</a:t>
            </a:r>
          </a:p>
          <a:p>
            <a:r>
              <a:rPr lang="en-US" sz="1200" b="0" i="0" u="none" strike="noStrike" kern="1200" baseline="0" dirty="0" smtClean="0">
                <a:solidFill>
                  <a:schemeClr val="tx1"/>
                </a:solidFill>
                <a:latin typeface="+mn-lt"/>
                <a:ea typeface="+mn-ea"/>
                <a:cs typeface="+mn-cs"/>
              </a:rPr>
              <a:t>an increasing interest these last ten years. This interest has resulted in a growing number</a:t>
            </a:r>
          </a:p>
          <a:p>
            <a:r>
              <a:rPr lang="en-US" sz="1200" b="0" i="0" u="none" strike="noStrike" kern="1200" baseline="0" dirty="0" smtClean="0">
                <a:solidFill>
                  <a:schemeClr val="tx1"/>
                </a:solidFill>
                <a:latin typeface="+mn-lt"/>
                <a:ea typeface="+mn-ea"/>
                <a:cs typeface="+mn-cs"/>
              </a:rPr>
              <a:t>of epidemiological studies aiming at establishing a causal link between environmental</a:t>
            </a:r>
          </a:p>
          <a:p>
            <a:r>
              <a:rPr lang="en-US" sz="1200" b="0" i="0" u="none" strike="noStrike" kern="1200" baseline="0" dirty="0" smtClean="0">
                <a:solidFill>
                  <a:schemeClr val="tx1"/>
                </a:solidFill>
                <a:latin typeface="+mn-lt"/>
                <a:ea typeface="+mn-ea"/>
                <a:cs typeface="+mn-cs"/>
              </a:rPr>
              <a:t>pollution and the health of children. However, the valuation of children’s health strongly</a:t>
            </a:r>
          </a:p>
          <a:p>
            <a:r>
              <a:rPr lang="en-US" sz="1200" b="0" i="0" u="none" strike="noStrike" kern="1200" baseline="0" dirty="0" smtClean="0">
                <a:solidFill>
                  <a:schemeClr val="tx1"/>
                </a:solidFill>
                <a:latin typeface="+mn-lt"/>
                <a:ea typeface="+mn-ea"/>
                <a:cs typeface="+mn-cs"/>
              </a:rPr>
              <a:t>differs from the valuation of adults’ health in several respects and constitutes a real</a:t>
            </a:r>
          </a:p>
          <a:p>
            <a:r>
              <a:rPr lang="en-US" sz="1200" b="0" i="0" u="none" strike="noStrike" kern="1200" baseline="0" dirty="0" smtClean="0">
                <a:solidFill>
                  <a:schemeClr val="tx1"/>
                </a:solidFill>
                <a:latin typeface="+mn-lt"/>
                <a:ea typeface="+mn-ea"/>
                <a:cs typeface="+mn-cs"/>
              </a:rPr>
              <a:t>challenge for analysts as well as for decision-makers. On the one hand, one can note a</a:t>
            </a:r>
          </a:p>
          <a:p>
            <a:r>
              <a:rPr lang="en-US" sz="1200" b="0" i="0" u="none" strike="noStrike" kern="1200" baseline="0" dirty="0" smtClean="0">
                <a:solidFill>
                  <a:schemeClr val="tx1"/>
                </a:solidFill>
                <a:latin typeface="+mn-lt"/>
                <a:ea typeface="+mn-ea"/>
                <a:cs typeface="+mn-cs"/>
              </a:rPr>
              <a:t>difference in terms of risk between adults and children. From their daily </a:t>
            </a:r>
            <a:r>
              <a:rPr lang="en-US" sz="1200" b="0" i="0" u="none" strike="noStrike" kern="1200" baseline="0" dirty="0" err="1" smtClean="0">
                <a:solidFill>
                  <a:schemeClr val="tx1"/>
                </a:solidFill>
                <a:latin typeface="+mn-lt"/>
                <a:ea typeface="+mn-ea"/>
                <a:cs typeface="+mn-cs"/>
              </a:rPr>
              <a:t>behavioural</a:t>
            </a:r>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pattern, adults and children are exposed neither to the same environmental risks, nor to</a:t>
            </a:r>
          </a:p>
          <a:p>
            <a:r>
              <a:rPr lang="en-US" sz="1200" b="0" i="0" u="none" strike="noStrike" kern="1200" baseline="0" dirty="0" smtClean="0">
                <a:solidFill>
                  <a:schemeClr val="tx1"/>
                </a:solidFill>
                <a:latin typeface="+mn-lt"/>
                <a:ea typeface="+mn-ea"/>
                <a:cs typeface="+mn-cs"/>
              </a:rPr>
              <a:t>the same level of risk. Also, from a metabolic point of view, children are more receptive and</a:t>
            </a:r>
          </a:p>
          <a:p>
            <a:r>
              <a:rPr lang="en-US" sz="1200" b="0" i="0" u="none" strike="noStrike" kern="1200" baseline="0" dirty="0" smtClean="0">
                <a:solidFill>
                  <a:schemeClr val="tx1"/>
                </a:solidFill>
                <a:latin typeface="+mn-lt"/>
                <a:ea typeface="+mn-ea"/>
                <a:cs typeface="+mn-cs"/>
              </a:rPr>
              <a:t>more sensitive to pollution than adults, as their bodies are still developing. Thus, even</a:t>
            </a:r>
          </a:p>
          <a:p>
            <a:r>
              <a:rPr lang="en-US" sz="1200" b="0" i="0" u="none" strike="noStrike" kern="1200" baseline="0" dirty="0" smtClean="0">
                <a:solidFill>
                  <a:schemeClr val="tx1"/>
                </a:solidFill>
                <a:latin typeface="+mn-lt"/>
                <a:ea typeface="+mn-ea"/>
                <a:cs typeface="+mn-cs"/>
              </a:rPr>
              <a:t>though they are exposed to the same environmental risk and to a level </a:t>
            </a:r>
            <a:r>
              <a:rPr lang="en-US" sz="1200" b="0" i="1" u="none" strike="noStrike" kern="1200" baseline="0" dirty="0" smtClean="0">
                <a:solidFill>
                  <a:schemeClr val="tx1"/>
                </a:solidFill>
                <a:latin typeface="+mn-lt"/>
                <a:ea typeface="+mn-ea"/>
                <a:cs typeface="+mn-cs"/>
              </a:rPr>
              <a:t>a priori </a:t>
            </a:r>
            <a:r>
              <a:rPr lang="en-US" sz="1200" b="0" i="0" u="none" strike="noStrike" kern="1200" baseline="0" dirty="0" smtClean="0">
                <a:solidFill>
                  <a:schemeClr val="tx1"/>
                </a:solidFill>
                <a:latin typeface="+mn-lt"/>
                <a:ea typeface="+mn-ea"/>
                <a:cs typeface="+mn-cs"/>
              </a:rPr>
              <a:t>identical to</a:t>
            </a:r>
          </a:p>
          <a:p>
            <a:r>
              <a:rPr lang="en-US" sz="1200" b="0" i="0" u="none" strike="noStrike" kern="1200" baseline="0" dirty="0" smtClean="0">
                <a:solidFill>
                  <a:schemeClr val="tx1"/>
                </a:solidFill>
                <a:latin typeface="+mn-lt"/>
                <a:ea typeface="+mn-ea"/>
                <a:cs typeface="+mn-cs"/>
              </a:rPr>
              <a:t>that of adults, the body of a child can be more affected than that of an adult by this form of</a:t>
            </a:r>
          </a:p>
          <a:p>
            <a:r>
              <a:rPr lang="en-US" sz="1200" b="0" i="0" u="none" strike="noStrike" kern="1200" baseline="0" dirty="0" smtClean="0">
                <a:solidFill>
                  <a:schemeClr val="tx1"/>
                </a:solidFill>
                <a:latin typeface="+mn-lt"/>
                <a:ea typeface="+mn-ea"/>
                <a:cs typeface="+mn-cs"/>
              </a:rPr>
              <a:t>pollution. Recent epidemiological studies highlight the particular susceptibility of children</a:t>
            </a:r>
          </a:p>
          <a:p>
            <a:r>
              <a:rPr lang="it-IT" sz="1200" b="0" i="0" u="none" strike="noStrike" kern="1200" baseline="0" dirty="0" smtClean="0">
                <a:solidFill>
                  <a:schemeClr val="tx1"/>
                </a:solidFill>
                <a:latin typeface="+mn-lt"/>
                <a:ea typeface="+mn-ea"/>
                <a:cs typeface="+mn-cs"/>
              </a:rPr>
              <a:t>to </a:t>
            </a:r>
            <a:r>
              <a:rPr lang="it-IT" sz="1200" b="0" i="0" u="none" strike="noStrike" kern="1200" baseline="0" dirty="0" err="1" smtClean="0">
                <a:solidFill>
                  <a:schemeClr val="tx1"/>
                </a:solidFill>
                <a:latin typeface="+mn-lt"/>
                <a:ea typeface="+mn-ea"/>
                <a:cs typeface="+mn-cs"/>
              </a:rPr>
              <a:t>environmental</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pollution</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Tamburlini</a:t>
            </a:r>
            <a:r>
              <a:rPr lang="it-IT" sz="1200" b="0" i="0" u="none" strike="noStrike" kern="1200" baseline="0" dirty="0" smtClean="0">
                <a:solidFill>
                  <a:schemeClr val="tx1"/>
                </a:solidFill>
                <a:latin typeface="+mn-lt"/>
                <a:ea typeface="+mn-ea"/>
                <a:cs typeface="+mn-cs"/>
              </a:rPr>
              <a:t>, 2005).</a:t>
            </a:r>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9</a:t>
            </a:fld>
            <a:endParaRPr lang="en-US"/>
          </a:p>
        </p:txBody>
      </p:sp>
    </p:spTree>
    <p:extLst>
      <p:ext uri="{BB962C8B-B14F-4D97-AF65-F5344CB8AC3E}">
        <p14:creationId xmlns:p14="http://schemas.microsoft.com/office/powerpoint/2010/main" val="523130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GB" sz="1200" kern="1200" dirty="0" smtClean="0">
                <a:solidFill>
                  <a:schemeClr val="tx1"/>
                </a:solidFill>
                <a:effectLst/>
                <a:latin typeface="+mn-lt"/>
                <a:ea typeface="+mn-ea"/>
                <a:cs typeface="+mn-cs"/>
              </a:rPr>
              <a:t>As a result, the most popular approach adopted in cost-benefit analyses is the WTP approach.  The WTP method can be divided in two main categories: revealed and stated preferences. </a:t>
            </a:r>
            <a:r>
              <a:rPr lang="en-US" sz="1200" kern="1200" dirty="0" smtClean="0">
                <a:solidFill>
                  <a:schemeClr val="tx1"/>
                </a:solidFill>
                <a:effectLst/>
                <a:latin typeface="+mn-lt"/>
                <a:ea typeface="+mn-ea"/>
                <a:cs typeface="+mn-cs"/>
              </a:rPr>
              <a:t>The revealed preferences approach uses information from actual behaviors to elicit how much individuals are willing to pay (e.g. price of a bicycle helmet) for reducing health risks, or how much they are prepared to accept for facing a health risk (e.g.  wage rate  relate to the risk of fatal accident while at work).</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It has been suggested that revealed preference techniques provide the most reliable indicator of preferences because estimates are based on actual decisions, rather than on individual choices under hypothetical scenarios [1].  In many cases, however, WTP information cannot be inferred from the market.  Sometimes markets do not yet exist for the effect or cost being evaluated.  Or, where EHIs target children and the elderly, the subjects are outside the workforce</a:t>
            </a:r>
            <a:endParaRPr lang="it-I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Stated choice methods are another approach that can be used to elicit WTP/WTA values for changes in environmental-related health risk. </a:t>
            </a:r>
            <a:r>
              <a:rPr lang="en-GB" sz="1200" kern="1200" dirty="0" smtClean="0">
                <a:solidFill>
                  <a:schemeClr val="tx1"/>
                </a:solidFill>
                <a:effectLst/>
                <a:latin typeface="+mn-lt"/>
                <a:ea typeface="+mn-ea"/>
                <a:cs typeface="+mn-cs"/>
              </a:rPr>
              <a:t>In stated choice studies individuals are directly asked how much they would be willing to pay for an improvement in their health status, or their willingness to accept values for an increased risk. </a:t>
            </a:r>
            <a:r>
              <a:rPr lang="en-US" sz="1200" kern="1200" dirty="0" smtClean="0">
                <a:solidFill>
                  <a:schemeClr val="tx1"/>
                </a:solidFill>
                <a:effectLst/>
                <a:latin typeface="+mn-lt"/>
                <a:ea typeface="+mn-ea"/>
                <a:cs typeface="+mn-cs"/>
              </a:rPr>
              <a:t>Compared with the revealed preference approach, stated preference methods can be used to value any type of risk including latent risks, risks for which there is a lag between the exposure and the onset of the health outcome, and hypothetical risk reduction scenarios (changes in risk arising from policy interventions not yet implemented).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Compared with the COI, stated preference approach has the advantage of taking into account the intangible consequences, for example: premature death and the suffering from an illness. In addition, stated preferences methods can also be used to elicit WTP estimates from individuals who are not in the labour force, and can easily account for different types of risk context.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There are two stated preference techniques for estimating WTP/WTA for environmental health risk reductions, these are: contingent valuation and discrete choice experiments. The Contingent Valuation (CV) approach asks respondents to make a monetary evaluation of the change in health risk presented.  Among the many methodologies for eliciting WTP/WTA values from CV studies, the most common methods are dichotomous choice, open-ended and payment card format[</a:t>
            </a:r>
            <a:r>
              <a:rPr lang="en-GB" sz="1200" u="sng" kern="1200" dirty="0" smtClean="0">
                <a:solidFill>
                  <a:schemeClr val="tx1"/>
                </a:solidFill>
                <a:effectLst/>
                <a:latin typeface="+mn-lt"/>
                <a:ea typeface="+mn-ea"/>
                <a:cs typeface="+mn-cs"/>
                <a:hlinkClick r:id="rId3" action="ppaction://hlinkfile" tooltip="Bateman IJ., 2002 #3037"/>
              </a:rPr>
              <a:t>1</a:t>
            </a:r>
            <a:r>
              <a:rPr lang="en-GB" sz="1200" kern="1200" dirty="0" smtClean="0">
                <a:solidFill>
                  <a:schemeClr val="tx1"/>
                </a:solidFill>
                <a:effectLst/>
                <a:latin typeface="+mn-lt"/>
                <a:ea typeface="+mn-ea"/>
                <a:cs typeface="+mn-cs"/>
              </a:rPr>
              <a:t>].  All the elicitation formats have certain advantages and disadvantages.  For example, compared with dichotomous choice and payment card format, the open-ended format has several major advantages, which include: avoiding starting point bias, avoiding range bias and also avoiding anchoring bias [</a:t>
            </a:r>
            <a:r>
              <a:rPr lang="en-GB" sz="1200" u="sng" kern="1200" dirty="0" smtClean="0">
                <a:solidFill>
                  <a:schemeClr val="tx1"/>
                </a:solidFill>
                <a:effectLst/>
                <a:latin typeface="+mn-lt"/>
                <a:ea typeface="+mn-ea"/>
                <a:cs typeface="+mn-cs"/>
                <a:hlinkClick r:id="rId3" action="ppaction://hlinkfile" tooltip="Bateman IJ., 2002 #3037"/>
              </a:rPr>
              <a:t>1</a:t>
            </a:r>
            <a:r>
              <a:rPr lang="en-GB" sz="1200" kern="1200" dirty="0" smtClean="0">
                <a:solidFill>
                  <a:schemeClr val="tx1"/>
                </a:solidFill>
                <a:effectLst/>
                <a:latin typeface="+mn-lt"/>
                <a:ea typeface="+mn-ea"/>
                <a:cs typeface="+mn-cs"/>
              </a:rPr>
              <a:t>]. However, this method is rarely used given its wider cognitive demands, which often produce non-response or a high proportion of protest and zero answers [</a:t>
            </a:r>
            <a:r>
              <a:rPr lang="en-GB" sz="1200" u="sng" kern="1200" dirty="0" smtClean="0">
                <a:solidFill>
                  <a:schemeClr val="tx1"/>
                </a:solidFill>
                <a:effectLst/>
                <a:latin typeface="+mn-lt"/>
                <a:ea typeface="+mn-ea"/>
                <a:cs typeface="+mn-cs"/>
                <a:hlinkClick r:id="rId3" action="ppaction://hlinkfile" tooltip="Bateman IJ., 2002 #3037"/>
              </a:rPr>
              <a:t>1</a:t>
            </a:r>
            <a:r>
              <a:rPr lang="en-GB" sz="1200" kern="1200" dirty="0" smtClean="0">
                <a:solidFill>
                  <a:schemeClr val="tx1"/>
                </a:solidFill>
                <a:effectLst/>
                <a:latin typeface="+mn-lt"/>
                <a:ea typeface="+mn-ea"/>
                <a:cs typeface="+mn-cs"/>
              </a:rPr>
              <a:t>]. The payment card elicitation method presents respondents with a series of ordered amounts (from the smallest to the largest) and usually asks respondents to indicate the maximum bid they would likely pay for the health risk reduction [</a:t>
            </a:r>
            <a:r>
              <a:rPr lang="en-GB" sz="1200" u="sng" kern="1200" dirty="0" smtClean="0">
                <a:solidFill>
                  <a:schemeClr val="tx1"/>
                </a:solidFill>
                <a:effectLst/>
                <a:latin typeface="+mn-lt"/>
                <a:ea typeface="+mn-ea"/>
                <a:cs typeface="+mn-cs"/>
                <a:hlinkClick r:id="rId3" action="ppaction://hlinkfile" tooltip="Bateman IJ., 2002 #3037"/>
              </a:rPr>
              <a:t>1</a:t>
            </a:r>
            <a:r>
              <a:rPr lang="en-GB" sz="1200" kern="1200" dirty="0" smtClean="0">
                <a:solidFill>
                  <a:schemeClr val="tx1"/>
                </a:solidFill>
                <a:effectLst/>
                <a:latin typeface="+mn-lt"/>
                <a:ea typeface="+mn-ea"/>
                <a:cs typeface="+mn-cs"/>
              </a:rPr>
              <a:t>]. But the payment card is also subject to bias because it requires the analyst to make assumptions about the range and the number of price bids . Compared with open-ended and payment card formats, the single and double bounded elicitation methods are less cognitively demanding. However, both these approaches also have weaknesses. Close ended formats leave less freedom to the respondents to select the exact amount they are willing to pay [</a:t>
            </a:r>
            <a:r>
              <a:rPr lang="en-GB" sz="1200" u="sng" kern="1200" dirty="0" smtClean="0">
                <a:solidFill>
                  <a:schemeClr val="tx1"/>
                </a:solidFill>
                <a:effectLst/>
                <a:latin typeface="+mn-lt"/>
                <a:ea typeface="+mn-ea"/>
                <a:cs typeface="+mn-cs"/>
                <a:hlinkClick r:id="rId3" action="ppaction://hlinkfile" tooltip="Ryan M., 2009 #3112"/>
              </a:rPr>
              <a:t>15</a:t>
            </a:r>
            <a:r>
              <a:rPr lang="en-GB" sz="1200" kern="1200" dirty="0" smtClean="0">
                <a:solidFill>
                  <a:schemeClr val="tx1"/>
                </a:solidFill>
                <a:effectLst/>
                <a:latin typeface="+mn-lt"/>
                <a:ea typeface="+mn-ea"/>
                <a:cs typeface="+mn-cs"/>
              </a:rPr>
              <a:t>].   And both approaches are also subject to anchoring [</a:t>
            </a:r>
            <a:r>
              <a:rPr lang="en-GB" sz="1200" u="sng" kern="1200" dirty="0" smtClean="0">
                <a:solidFill>
                  <a:schemeClr val="tx1"/>
                </a:solidFill>
                <a:effectLst/>
                <a:latin typeface="+mn-lt"/>
                <a:ea typeface="+mn-ea"/>
                <a:cs typeface="+mn-cs"/>
                <a:hlinkClick r:id="rId3" action="ppaction://hlinkfile" tooltip="Bateman IJ., 2002 #3037"/>
              </a:rPr>
              <a:t>1</a:t>
            </a:r>
            <a:r>
              <a:rPr lang="en-GB" sz="1200" kern="1200" dirty="0" smtClean="0">
                <a:solidFill>
                  <a:schemeClr val="tx1"/>
                </a:solidFill>
                <a:effectLst/>
                <a:latin typeface="+mn-lt"/>
                <a:ea typeface="+mn-ea"/>
                <a:cs typeface="+mn-cs"/>
              </a:rPr>
              <a:t>].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Unlike CV studies that directly ask respondents how much they are willing to pay for a specific change (e.g. in health risk), discrete choice experiments (DCEs) present respondents with a number of choice sets in which alternatives, described as a set of attributes, are mutually exclusive [</a:t>
            </a:r>
            <a:r>
              <a:rPr lang="en-GB" sz="1200" u="sng" kern="1200" dirty="0" smtClean="0">
                <a:solidFill>
                  <a:schemeClr val="tx1"/>
                </a:solidFill>
                <a:effectLst/>
                <a:latin typeface="+mn-lt"/>
                <a:ea typeface="+mn-ea"/>
                <a:cs typeface="+mn-cs"/>
                <a:hlinkClick r:id="rId3" action="ppaction://hlinkfile" tooltip="Louvriere J., 2010 #3113"/>
              </a:rPr>
              <a:t>16</a:t>
            </a:r>
            <a:r>
              <a:rPr lang="en-GB" sz="1200" kern="1200" dirty="0" smtClean="0">
                <a:solidFill>
                  <a:schemeClr val="tx1"/>
                </a:solidFill>
                <a:effectLst/>
                <a:latin typeface="+mn-lt"/>
                <a:ea typeface="+mn-ea"/>
                <a:cs typeface="+mn-cs"/>
              </a:rPr>
              <a:t>].  The alternatives presented in each choice set vary in one or more attribute levels. The selected combination of attributes is used to infer indirect information on individual preferences about the parameters considered.  Compared with the CV technique,  DCEs are able to describe a choice situation with a range of attributes that reflect the different characteristics of the particular good being valued and, when the cost factor is included, they allow WTP estimates to be made for changes in different attributes [</a:t>
            </a:r>
            <a:r>
              <a:rPr lang="en-GB" sz="1200" u="sng" kern="1200" dirty="0" smtClean="0">
                <a:solidFill>
                  <a:schemeClr val="tx1"/>
                </a:solidFill>
                <a:effectLst/>
                <a:latin typeface="+mn-lt"/>
                <a:ea typeface="+mn-ea"/>
                <a:cs typeface="+mn-cs"/>
                <a:hlinkClick r:id="rId3" action="ppaction://hlinkfile" tooltip="Ryan M., 2009 #3112"/>
              </a:rPr>
              <a:t>15</a:t>
            </a:r>
            <a:r>
              <a:rPr lang="en-GB" sz="1200"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a:t>
            </a:r>
            <a:endParaRPr lang="it-IT"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Despite the advantages of stated preference methods (e.g. elicit WTP for policies not yet implemented) several authors have suggested that their use of hypothetical scenarios may lead to significantly biased WTP estimates. Hypothetical bias refers to difference between the real payments that respondents make and a stated hypothetical willingness to pay provided in the questionnaire.   Hypothetical bias has been found in stated preferences experiments for both private and public goods [</a:t>
            </a:r>
            <a:r>
              <a:rPr lang="en-US" sz="1200" u="sng" kern="1200" dirty="0" smtClean="0">
                <a:solidFill>
                  <a:schemeClr val="tx1"/>
                </a:solidFill>
                <a:effectLst/>
                <a:latin typeface="+mn-lt"/>
                <a:ea typeface="+mn-ea"/>
                <a:cs typeface="+mn-cs"/>
                <a:hlinkClick r:id="rId3" action="ppaction://hlinkfile" tooltip="Bateman IJ., 2002 #3037"/>
              </a:rPr>
              <a:t>1</a:t>
            </a:r>
            <a:r>
              <a:rPr lang="en-US" sz="1200" kern="1200" dirty="0" smtClean="0">
                <a:solidFill>
                  <a:schemeClr val="tx1"/>
                </a:solidFill>
                <a:effectLst/>
                <a:latin typeface="+mn-lt"/>
                <a:ea typeface="+mn-ea"/>
                <a:cs typeface="+mn-cs"/>
              </a:rPr>
              <a:t>, </a:t>
            </a:r>
            <a:r>
              <a:rPr lang="en-US" sz="1200" u="sng" kern="1200" dirty="0" smtClean="0">
                <a:solidFill>
                  <a:schemeClr val="tx1"/>
                </a:solidFill>
                <a:effectLst/>
                <a:latin typeface="+mn-lt"/>
                <a:ea typeface="+mn-ea"/>
                <a:cs typeface="+mn-cs"/>
                <a:hlinkClick r:id="rId3" action="ppaction://hlinkfile" tooltip="Atkinson, 2008 #3105"/>
              </a:rPr>
              <a:t>17</a:t>
            </a:r>
            <a:r>
              <a:rPr lang="en-US" sz="1200" kern="1200" dirty="0" smtClean="0">
                <a:solidFill>
                  <a:schemeClr val="tx1"/>
                </a:solidFill>
                <a:effectLst/>
                <a:latin typeface="+mn-lt"/>
                <a:ea typeface="+mn-ea"/>
                <a:cs typeface="+mn-cs"/>
              </a:rPr>
              <a:t>]. Evidence from previous studies suggests that hypothetical bias is positively related to the size of the estimated values, it is smaller for WTP compared to WTA studies and it is highly affected by the presence of uncertainty [</a:t>
            </a:r>
            <a:r>
              <a:rPr lang="en-US" sz="1200" u="sng" kern="1200" dirty="0" smtClean="0">
                <a:solidFill>
                  <a:schemeClr val="tx1"/>
                </a:solidFill>
                <a:effectLst/>
                <a:latin typeface="+mn-lt"/>
                <a:ea typeface="+mn-ea"/>
                <a:cs typeface="+mn-cs"/>
                <a:hlinkClick r:id="rId3" action="ppaction://hlinkfile" tooltip="Bateman IJ., 2002 #3037"/>
              </a:rPr>
              <a:t>1</a:t>
            </a:r>
            <a:r>
              <a:rPr lang="en-US" sz="1200" kern="1200" dirty="0" smtClean="0">
                <a:solidFill>
                  <a:schemeClr val="tx1"/>
                </a:solidFill>
                <a:effectLst/>
                <a:latin typeface="+mn-lt"/>
                <a:ea typeface="+mn-ea"/>
                <a:cs typeface="+mn-cs"/>
              </a:rPr>
              <a:t>, </a:t>
            </a:r>
            <a:r>
              <a:rPr lang="en-US" sz="1200" u="sng" kern="1200" dirty="0" smtClean="0">
                <a:solidFill>
                  <a:schemeClr val="tx1"/>
                </a:solidFill>
                <a:effectLst/>
                <a:latin typeface="+mn-lt"/>
                <a:ea typeface="+mn-ea"/>
                <a:cs typeface="+mn-cs"/>
                <a:hlinkClick r:id="rId3" action="ppaction://hlinkfile" tooltip="Brown TC., 2003 #3207"/>
              </a:rPr>
              <a:t>18</a:t>
            </a:r>
            <a:r>
              <a:rPr lang="en-US" sz="1200" kern="1200" dirty="0" smtClean="0">
                <a:solidFill>
                  <a:schemeClr val="tx1"/>
                </a:solidFill>
                <a:effectLst/>
                <a:latin typeface="+mn-lt"/>
                <a:ea typeface="+mn-ea"/>
                <a:cs typeface="+mn-cs"/>
              </a:rPr>
              <a:t>, </a:t>
            </a:r>
            <a:r>
              <a:rPr lang="en-US" sz="1200" u="sng" kern="1200" dirty="0" smtClean="0">
                <a:solidFill>
                  <a:schemeClr val="tx1"/>
                </a:solidFill>
                <a:effectLst/>
                <a:latin typeface="+mn-lt"/>
                <a:ea typeface="+mn-ea"/>
                <a:cs typeface="+mn-cs"/>
                <a:hlinkClick r:id="rId3" action="ppaction://hlinkfile" tooltip="List JA., 2001 #3208"/>
              </a:rPr>
              <a:t>19</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Recent research investigating methods to reduce hypothetical bias suggest that the use of entreaties such as cheap talk may significantly reduce hypothetical bias in stated choice experiments.  For instance the study conducted by Brown et al. showed that the content of ‘cheap talk’ used before asking WTP questions such as urging respondents to act as if they were really asked to spend the money , explaining what is hypothetical bias and how it can influence the study results, can significantly reduce the degree of hypothetical bias[</a:t>
            </a:r>
            <a:r>
              <a:rPr lang="en-US" sz="1200" u="sng" kern="1200" dirty="0" smtClean="0">
                <a:solidFill>
                  <a:schemeClr val="tx1"/>
                </a:solidFill>
                <a:effectLst/>
                <a:latin typeface="+mn-lt"/>
                <a:ea typeface="+mn-ea"/>
                <a:cs typeface="+mn-cs"/>
                <a:hlinkClick r:id="rId3" action="ppaction://hlinkfile" tooltip="Brown TC., 2003 #3207"/>
              </a:rPr>
              <a:t>18</a:t>
            </a:r>
            <a:r>
              <a:rPr lang="en-US" sz="1200" kern="1200" dirty="0" smtClean="0">
                <a:solidFill>
                  <a:schemeClr val="tx1"/>
                </a:solidFill>
                <a:effectLst/>
                <a:latin typeface="+mn-lt"/>
                <a:ea typeface="+mn-ea"/>
                <a:cs typeface="+mn-cs"/>
              </a:rPr>
              <a:t>].</a:t>
            </a:r>
            <a:endParaRPr lang="it-IT" sz="1200" kern="1200" dirty="0" smtClean="0">
              <a:solidFill>
                <a:schemeClr val="tx1"/>
              </a:solidFill>
              <a:effectLst/>
              <a:latin typeface="+mn-lt"/>
              <a:ea typeface="+mn-ea"/>
              <a:cs typeface="+mn-cs"/>
            </a:endParaRPr>
          </a:p>
          <a:p>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10</a:t>
            </a:fld>
            <a:endParaRPr lang="en-US"/>
          </a:p>
        </p:txBody>
      </p:sp>
    </p:spTree>
    <p:extLst>
      <p:ext uri="{BB962C8B-B14F-4D97-AF65-F5344CB8AC3E}">
        <p14:creationId xmlns:p14="http://schemas.microsoft.com/office/powerpoint/2010/main" val="1221748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As a final note, analysts may often lack information on risk and/or valuation, making it difficult to</a:t>
            </a:r>
          </a:p>
          <a:p>
            <a:r>
              <a:rPr lang="en-US" sz="1200" b="0" i="0" u="none" strike="noStrike" kern="1200" baseline="0" dirty="0" smtClean="0">
                <a:solidFill>
                  <a:schemeClr val="tx1"/>
                </a:solidFill>
                <a:latin typeface="+mn-lt"/>
                <a:ea typeface="+mn-ea"/>
                <a:cs typeface="+mn-cs"/>
              </a:rPr>
              <a:t>present first-best valuation estimates specific to children in any analysis.9 In these cases, analysts</a:t>
            </a:r>
          </a:p>
          <a:p>
            <a:r>
              <a:rPr lang="en-US" sz="1200" b="0" i="0" u="none" strike="noStrike" kern="1200" baseline="0" dirty="0" smtClean="0">
                <a:solidFill>
                  <a:schemeClr val="tx1"/>
                </a:solidFill>
                <a:latin typeface="+mn-lt"/>
                <a:ea typeface="+mn-ea"/>
                <a:cs typeface="+mn-cs"/>
              </a:rPr>
              <a:t>should choose one of two alternatives as appropriate. As a second-best option, they might wish</a:t>
            </a:r>
          </a:p>
          <a:p>
            <a:r>
              <a:rPr lang="en-US" sz="1200" b="0" i="0" u="none" strike="noStrike" kern="1200" baseline="0" dirty="0" smtClean="0">
                <a:solidFill>
                  <a:schemeClr val="tx1"/>
                </a:solidFill>
                <a:latin typeface="+mn-lt"/>
                <a:ea typeface="+mn-ea"/>
                <a:cs typeface="+mn-cs"/>
              </a:rPr>
              <a:t>to transfer benefit values estimated for adults to children. Transferred adult values should be</a:t>
            </a:r>
          </a:p>
          <a:p>
            <a:r>
              <a:rPr lang="en-US" sz="1200" b="0" i="0" u="none" strike="noStrike" kern="1200" baseline="0" dirty="0" smtClean="0">
                <a:solidFill>
                  <a:schemeClr val="tx1"/>
                </a:solidFill>
                <a:latin typeface="+mn-lt"/>
                <a:ea typeface="+mn-ea"/>
                <a:cs typeface="+mn-cs"/>
              </a:rPr>
              <a:t>accompanied by a qualitative description of expected differences between children and adults.</a:t>
            </a:r>
          </a:p>
          <a:p>
            <a:r>
              <a:rPr lang="en-US" sz="1200" b="0" i="0" u="none" strike="noStrike" kern="1200" baseline="0" dirty="0" smtClean="0">
                <a:solidFill>
                  <a:schemeClr val="tx1"/>
                </a:solidFill>
                <a:latin typeface="+mn-lt"/>
                <a:ea typeface="+mn-ea"/>
                <a:cs typeface="+mn-cs"/>
              </a:rPr>
              <a:t>Together, Chapters 2 and 3 give guidance for this type of analysis. Box 1.1 shows several</a:t>
            </a:r>
          </a:p>
          <a:p>
            <a:r>
              <a:rPr lang="en-US" sz="1200" b="0" i="0" u="none" strike="noStrike" kern="1200" baseline="0" dirty="0" smtClean="0">
                <a:solidFill>
                  <a:schemeClr val="tx1"/>
                </a:solidFill>
                <a:latin typeface="+mn-lt"/>
                <a:ea typeface="+mn-ea"/>
                <a:cs typeface="+mn-cs"/>
              </a:rPr>
              <a:t>examples where EPA and other agencies have relied on adult values for morbidity and mortality</a:t>
            </a:r>
          </a:p>
          <a:p>
            <a:r>
              <a:rPr lang="en-US" sz="1200" b="0" i="0" u="none" strike="noStrike" kern="1200" baseline="0" dirty="0" smtClean="0">
                <a:solidFill>
                  <a:schemeClr val="tx1"/>
                </a:solidFill>
                <a:latin typeface="+mn-lt"/>
                <a:ea typeface="+mn-ea"/>
                <a:cs typeface="+mn-cs"/>
              </a:rPr>
              <a:t>risk reductions to children. These examples highlight the need for research and analysis targeted</a:t>
            </a:r>
          </a:p>
          <a:p>
            <a:r>
              <a:rPr lang="en-US" sz="1200" b="0" i="0" u="none" strike="noStrike" kern="1200" baseline="0" dirty="0" smtClean="0">
                <a:solidFill>
                  <a:schemeClr val="tx1"/>
                </a:solidFill>
                <a:latin typeface="+mn-lt"/>
                <a:ea typeface="+mn-ea"/>
                <a:cs typeface="+mn-cs"/>
              </a:rPr>
              <a:t>at finding values for children’s health effects. As a third-best option, analysts facing an absence of</a:t>
            </a:r>
          </a:p>
          <a:p>
            <a:r>
              <a:rPr lang="en-US" sz="1200" b="0" i="0" u="none" strike="noStrike" kern="1200" baseline="0" dirty="0" smtClean="0">
                <a:solidFill>
                  <a:schemeClr val="tx1"/>
                </a:solidFill>
                <a:latin typeface="+mn-lt"/>
                <a:ea typeface="+mn-ea"/>
                <a:cs typeface="+mn-cs"/>
              </a:rPr>
              <a:t>appropriate values for transfer might choose to analyze impacts via cost effectiveness, breakeven,</a:t>
            </a:r>
          </a:p>
          <a:p>
            <a:r>
              <a:rPr lang="en-US" sz="1200" b="0" i="0" u="none" strike="noStrike" kern="1200" baseline="0" dirty="0" smtClean="0">
                <a:solidFill>
                  <a:schemeClr val="tx1"/>
                </a:solidFill>
                <a:latin typeface="+mn-lt"/>
                <a:ea typeface="+mn-ea"/>
                <a:cs typeface="+mn-cs"/>
              </a:rPr>
              <a:t>or bounding analyses. Chapter 5 gives guidance for these kinds of analyses.</a:t>
            </a:r>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11</a:t>
            </a:fld>
            <a:endParaRPr lang="en-US"/>
          </a:p>
        </p:txBody>
      </p:sp>
    </p:spTree>
    <p:extLst>
      <p:ext uri="{BB962C8B-B14F-4D97-AF65-F5344CB8AC3E}">
        <p14:creationId xmlns:p14="http://schemas.microsoft.com/office/powerpoint/2010/main" val="12217481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it-IT" sz="1200" b="1" i="0" u="none" strike="noStrike" kern="1200" baseline="0" dirty="0" smtClean="0">
                <a:solidFill>
                  <a:schemeClr val="tx1"/>
                </a:solidFill>
                <a:latin typeface="+mn-lt"/>
                <a:ea typeface="+mn-ea"/>
                <a:cs typeface="+mn-cs"/>
              </a:rPr>
              <a:t>Information </a:t>
            </a:r>
            <a:r>
              <a:rPr lang="it-IT" sz="1200" b="1" i="0" u="none" strike="noStrike" kern="1200" baseline="0" dirty="0" err="1" smtClean="0">
                <a:solidFill>
                  <a:schemeClr val="tx1"/>
                </a:solidFill>
                <a:latin typeface="+mn-lt"/>
                <a:ea typeface="+mn-ea"/>
                <a:cs typeface="+mn-cs"/>
              </a:rPr>
              <a:t>deficiencies</a:t>
            </a:r>
            <a:r>
              <a:rPr lang="it-IT" sz="1200" b="1"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Parents</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might</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not</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possess</a:t>
            </a:r>
            <a:r>
              <a:rPr lang="it-IT" sz="1200" b="0" i="0" u="none" strike="noStrike" kern="1200" baseline="0" dirty="0" smtClean="0">
                <a:solidFill>
                  <a:schemeClr val="tx1"/>
                </a:solidFill>
                <a:latin typeface="+mn-lt"/>
                <a:ea typeface="+mn-ea"/>
                <a:cs typeface="+mn-cs"/>
              </a:rPr>
              <a:t> complete information </a:t>
            </a:r>
            <a:r>
              <a:rPr lang="it-IT" sz="1200" b="0" i="0" u="none" strike="noStrike" kern="1200" baseline="0" dirty="0" err="1" smtClean="0">
                <a:solidFill>
                  <a:schemeClr val="tx1"/>
                </a:solidFill>
                <a:latin typeface="+mn-lt"/>
                <a:ea typeface="+mn-ea"/>
                <a:cs typeface="+mn-cs"/>
              </a:rPr>
              <a:t>regarding</a:t>
            </a:r>
            <a:endParaRPr lang="it-IT"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children’s health and safety risks. For instance, uninformed parents might not be aware of</a:t>
            </a:r>
          </a:p>
          <a:p>
            <a:r>
              <a:rPr lang="en-US" sz="1200" b="0" i="0" u="none" strike="noStrike" kern="1200" baseline="0" dirty="0" smtClean="0">
                <a:solidFill>
                  <a:schemeClr val="tx1"/>
                </a:solidFill>
                <a:latin typeface="+mn-lt"/>
                <a:ea typeface="+mn-ea"/>
                <a:cs typeface="+mn-cs"/>
              </a:rPr>
              <a:t>the impact some of their own actions have on the welfare of their child and may engage in</a:t>
            </a:r>
          </a:p>
          <a:p>
            <a:r>
              <a:rPr lang="en-US" sz="1200" b="0" i="0" u="none" strike="noStrike" kern="1200" baseline="0" dirty="0" smtClean="0">
                <a:solidFill>
                  <a:schemeClr val="tx1"/>
                </a:solidFill>
                <a:latin typeface="+mn-lt"/>
                <a:ea typeface="+mn-ea"/>
                <a:cs typeface="+mn-cs"/>
              </a:rPr>
              <a:t>actions that contribute to illness or injury in their own children. </a:t>
            </a:r>
            <a:r>
              <a:rPr lang="en-US" sz="1200" b="0" i="0" u="none" strike="noStrike" kern="1200" baseline="0" dirty="0" err="1" smtClean="0">
                <a:solidFill>
                  <a:schemeClr val="tx1"/>
                </a:solidFill>
                <a:latin typeface="+mn-lt"/>
                <a:ea typeface="+mn-ea"/>
                <a:cs typeface="+mn-cs"/>
              </a:rPr>
              <a:t>Dickie</a:t>
            </a:r>
            <a:r>
              <a:rPr lang="en-US" sz="1200" b="0" i="0" u="none" strike="noStrike" kern="1200" baseline="0" dirty="0" smtClean="0">
                <a:solidFill>
                  <a:schemeClr val="tx1"/>
                </a:solidFill>
                <a:latin typeface="+mn-lt"/>
                <a:ea typeface="+mn-ea"/>
                <a:cs typeface="+mn-cs"/>
              </a:rPr>
              <a:t> and Nestor (1998)</a:t>
            </a:r>
          </a:p>
          <a:p>
            <a:r>
              <a:rPr lang="en-US" sz="1200" b="0" i="0" u="none" strike="noStrike" kern="1200" baseline="0" dirty="0" smtClean="0">
                <a:solidFill>
                  <a:schemeClr val="tx1"/>
                </a:solidFill>
                <a:latin typeface="+mn-lt"/>
                <a:ea typeface="+mn-ea"/>
                <a:cs typeface="+mn-cs"/>
              </a:rPr>
              <a:t>note some of these actions, including parental smoking, failure of parents to manage</a:t>
            </a:r>
          </a:p>
          <a:p>
            <a:r>
              <a:rPr lang="en-US" sz="1200" b="0" i="0" u="none" strike="noStrike" kern="1200" baseline="0" dirty="0" smtClean="0">
                <a:solidFill>
                  <a:schemeClr val="tx1"/>
                </a:solidFill>
                <a:latin typeface="+mn-lt"/>
                <a:ea typeface="+mn-ea"/>
                <a:cs typeface="+mn-cs"/>
              </a:rPr>
              <a:t>childhood asthma, and resistance to the use of child safety seats. Of course, a similar</a:t>
            </a:r>
          </a:p>
          <a:p>
            <a:r>
              <a:rPr lang="en-US" sz="1200" b="0" i="0" u="none" strike="noStrike" kern="1200" baseline="0" dirty="0" smtClean="0">
                <a:solidFill>
                  <a:schemeClr val="tx1"/>
                </a:solidFill>
                <a:latin typeface="+mn-lt"/>
                <a:ea typeface="+mn-ea"/>
                <a:cs typeface="+mn-cs"/>
              </a:rPr>
              <a:t>concern can be expressed regarding adult ignorance of consequences to his own health</a:t>
            </a:r>
          </a:p>
          <a:p>
            <a:r>
              <a:rPr lang="en-US" sz="1200" b="0" i="0" u="none" strike="noStrike" kern="1200" baseline="0" dirty="0" smtClean="0">
                <a:solidFill>
                  <a:schemeClr val="tx1"/>
                </a:solidFill>
                <a:latin typeface="+mn-lt"/>
                <a:ea typeface="+mn-ea"/>
                <a:cs typeface="+mn-cs"/>
              </a:rPr>
              <a:t>caused by similar actions, such as smoking. That parents are intermediaries representing</a:t>
            </a:r>
          </a:p>
          <a:p>
            <a:r>
              <a:rPr lang="en-US" sz="1200" b="0" i="0" u="none" strike="noStrike" kern="1200" baseline="0" dirty="0" smtClean="0">
                <a:solidFill>
                  <a:schemeClr val="tx1"/>
                </a:solidFill>
                <a:latin typeface="+mn-lt"/>
                <a:ea typeface="+mn-ea"/>
                <a:cs typeface="+mn-cs"/>
              </a:rPr>
              <a:t>children’s interests, however, suggests a greater likelihood of ignorance because the child,</a:t>
            </a:r>
          </a:p>
          <a:p>
            <a:r>
              <a:rPr lang="en-US" sz="1200" b="0" i="0" u="none" strike="noStrike" kern="1200" baseline="0" dirty="0" smtClean="0">
                <a:solidFill>
                  <a:schemeClr val="tx1"/>
                </a:solidFill>
                <a:latin typeface="+mn-lt"/>
                <a:ea typeface="+mn-ea"/>
                <a:cs typeface="+mn-cs"/>
              </a:rPr>
              <a:t>and not the parent, actually experiences the consequences.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t>Paternalistic altruism refers to the situation in which the individual utility function depends on the consumption of other individuals of a particular merit good (e.g. size of the health risk reduction to the child). The non-paternalistic altruist’s utility function depends instead on the others’ welfare (e.g. child’s utility level). </a:t>
            </a:r>
            <a:endParaRPr lang="it-IT"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If the marginal utility of additional consumption is zero for the person consuming the good, higher levels of consumption would not have a positive value to a non-paternalistic altruist but could have to a paternalistic altruist.</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Example of paternalistic vs. Non paternalistic altruism. </a:t>
            </a:r>
            <a:r>
              <a:rPr lang="en-US" sz="1200" b="0" i="0" u="none" strike="noStrike" kern="1200" baseline="0" dirty="0" smtClean="0">
                <a:solidFill>
                  <a:schemeClr val="tx1"/>
                </a:solidFill>
                <a:latin typeface="+mn-lt"/>
                <a:ea typeface="+mn-ea"/>
                <a:cs typeface="+mn-cs"/>
              </a:rPr>
              <a:t>“paternalistic” altruist cares about some particular aspects of a person’s</a:t>
            </a:r>
          </a:p>
          <a:p>
            <a:r>
              <a:rPr lang="en-US" sz="1200" b="0" i="0" u="none" strike="noStrike" kern="1200" baseline="0" dirty="0" smtClean="0">
                <a:solidFill>
                  <a:schemeClr val="tx1"/>
                </a:solidFill>
                <a:latin typeface="+mn-lt"/>
                <a:ea typeface="+mn-ea"/>
                <a:cs typeface="+mn-cs"/>
              </a:rPr>
              <a:t>well-being (</a:t>
            </a:r>
            <a:r>
              <a:rPr lang="en-US" sz="1200" b="0" i="1" u="none" strike="noStrike" kern="1200" baseline="0" dirty="0" smtClean="0">
                <a:solidFill>
                  <a:schemeClr val="tx1"/>
                </a:solidFill>
                <a:latin typeface="+mn-lt"/>
                <a:ea typeface="+mn-ea"/>
                <a:cs typeface="+mn-cs"/>
              </a:rPr>
              <a:t>e.g. </a:t>
            </a:r>
            <a:r>
              <a:rPr lang="en-US" sz="1200" b="0" i="0" u="none" strike="noStrike" kern="1200" baseline="0" dirty="0" smtClean="0">
                <a:solidFill>
                  <a:schemeClr val="tx1"/>
                </a:solidFill>
                <a:latin typeface="+mn-lt"/>
                <a:ea typeface="+mn-ea"/>
                <a:cs typeface="+mn-cs"/>
              </a:rPr>
              <a:t>the level of consumption of safety), but he/she does not take</a:t>
            </a:r>
          </a:p>
          <a:p>
            <a:r>
              <a:rPr lang="en-US" sz="1200" b="0" i="0" u="none" strike="noStrike" kern="1200" baseline="0" dirty="0" smtClean="0">
                <a:solidFill>
                  <a:schemeClr val="tx1"/>
                </a:solidFill>
                <a:latin typeface="+mn-lt"/>
                <a:ea typeface="+mn-ea"/>
                <a:cs typeface="+mn-cs"/>
              </a:rPr>
              <a:t>into account this person’s utility in general. This is often referred to as</a:t>
            </a:r>
          </a:p>
          <a:p>
            <a:r>
              <a:rPr lang="it-IT" sz="1200" b="0" i="1" u="none" strike="noStrike" kern="1200" baseline="0" dirty="0" err="1" smtClean="0">
                <a:solidFill>
                  <a:schemeClr val="tx1"/>
                </a:solidFill>
                <a:latin typeface="+mn-lt"/>
                <a:ea typeface="+mn-ea"/>
                <a:cs typeface="+mn-cs"/>
              </a:rPr>
              <a:t>safety-focused</a:t>
            </a:r>
            <a:r>
              <a:rPr lang="it-IT" sz="1200" b="0" i="1" u="none" strike="noStrike" kern="1200" baseline="0" dirty="0" smtClean="0">
                <a:solidFill>
                  <a:schemeClr val="tx1"/>
                </a:solidFill>
                <a:latin typeface="+mn-lt"/>
                <a:ea typeface="+mn-ea"/>
                <a:cs typeface="+mn-cs"/>
              </a:rPr>
              <a:t> </a:t>
            </a:r>
            <a:r>
              <a:rPr lang="it-IT" sz="1200" b="0" i="1" u="none" strike="noStrike" kern="1200" baseline="0" dirty="0" err="1" smtClean="0">
                <a:solidFill>
                  <a:schemeClr val="tx1"/>
                </a:solidFill>
                <a:latin typeface="+mn-lt"/>
                <a:ea typeface="+mn-ea"/>
                <a:cs typeface="+mn-cs"/>
              </a:rPr>
              <a:t>altruism</a:t>
            </a:r>
            <a:r>
              <a:rPr lang="it-IT" sz="1200" b="0" i="0" u="none" strike="noStrike" kern="1200" baseline="0" dirty="0" smtClean="0">
                <a:solidFill>
                  <a:schemeClr val="tx1"/>
                </a:solidFill>
                <a:latin typeface="+mn-lt"/>
                <a:ea typeface="+mn-ea"/>
                <a:cs typeface="+mn-cs"/>
              </a:rPr>
              <a:t>. In </a:t>
            </a:r>
            <a:r>
              <a:rPr lang="it-IT" sz="1200" b="0" i="0" u="none" strike="noStrike" kern="1200" baseline="0" dirty="0" err="1" smtClean="0">
                <a:solidFill>
                  <a:schemeClr val="tx1"/>
                </a:solidFill>
                <a:latin typeface="+mn-lt"/>
                <a:ea typeface="+mn-ea"/>
                <a:cs typeface="+mn-cs"/>
              </a:rPr>
              <a:t>contrast</a:t>
            </a:r>
            <a:r>
              <a:rPr lang="it-IT" sz="1200" b="0" i="0" u="none" strike="noStrike" kern="1200" baseline="0" dirty="0" smtClean="0">
                <a:solidFill>
                  <a:schemeClr val="tx1"/>
                </a:solidFill>
                <a:latin typeface="+mn-lt"/>
                <a:ea typeface="+mn-ea"/>
                <a:cs typeface="+mn-cs"/>
              </a:rPr>
              <a:t>, a “non-</a:t>
            </a:r>
            <a:r>
              <a:rPr lang="it-IT" sz="1200" b="0" i="0" u="none" strike="noStrike" kern="1200" baseline="0" dirty="0" err="1" smtClean="0">
                <a:solidFill>
                  <a:schemeClr val="tx1"/>
                </a:solidFill>
                <a:latin typeface="+mn-lt"/>
                <a:ea typeface="+mn-ea"/>
                <a:cs typeface="+mn-cs"/>
              </a:rPr>
              <a:t>paternalistic</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altruist</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only</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cares</a:t>
            </a:r>
            <a:endParaRPr lang="it-IT"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about the general utility level of others (determined both by the level of health</a:t>
            </a:r>
          </a:p>
          <a:p>
            <a:r>
              <a:rPr lang="en-US" sz="1200" b="0" i="0" u="none" strike="noStrike" kern="1200" baseline="0" dirty="0" smtClean="0">
                <a:solidFill>
                  <a:schemeClr val="tx1"/>
                </a:solidFill>
                <a:latin typeface="+mn-lt"/>
                <a:ea typeface="+mn-ea"/>
                <a:cs typeface="+mn-cs"/>
              </a:rPr>
              <a:t>and safety they enjoy and consumption of other goods and services). The paternalistic altruist has positive WTP for risk reductions to others even if</a:t>
            </a:r>
          </a:p>
          <a:p>
            <a:r>
              <a:rPr lang="en-US" sz="1200" b="0" i="0" u="none" strike="noStrike" kern="1200" baseline="0" dirty="0" smtClean="0">
                <a:solidFill>
                  <a:schemeClr val="tx1"/>
                </a:solidFill>
                <a:latin typeface="+mn-lt"/>
                <a:ea typeface="+mn-ea"/>
                <a:cs typeface="+mn-cs"/>
              </a:rPr>
              <a:t>their utility levels remain unchanged. If everybody pays the maximum of what</a:t>
            </a:r>
          </a:p>
          <a:p>
            <a:r>
              <a:rPr lang="en-US" sz="1200" b="0" i="0" u="none" strike="noStrike" kern="1200" baseline="0" dirty="0" smtClean="0">
                <a:solidFill>
                  <a:schemeClr val="tx1"/>
                </a:solidFill>
                <a:latin typeface="+mn-lt"/>
                <a:ea typeface="+mn-ea"/>
                <a:cs typeface="+mn-cs"/>
              </a:rPr>
              <a:t>they are willing to pay for a risk reduction accruing to themselves, their utility</a:t>
            </a:r>
          </a:p>
          <a:p>
            <a:r>
              <a:rPr lang="en-US" sz="1200" b="0" i="0" u="none" strike="noStrike" kern="1200" baseline="0" dirty="0" smtClean="0">
                <a:solidFill>
                  <a:schemeClr val="tx1"/>
                </a:solidFill>
                <a:latin typeface="+mn-lt"/>
                <a:ea typeface="+mn-ea"/>
                <a:cs typeface="+mn-cs"/>
              </a:rPr>
              <a:t>levels would remain unchanged as would the levels of non-paternalistic</a:t>
            </a:r>
          </a:p>
          <a:p>
            <a:r>
              <a:rPr lang="en-US" sz="1200" b="0" i="0" u="none" strike="noStrike" kern="1200" baseline="0" dirty="0" smtClean="0">
                <a:solidFill>
                  <a:schemeClr val="tx1"/>
                </a:solidFill>
                <a:latin typeface="+mn-lt"/>
                <a:ea typeface="+mn-ea"/>
                <a:cs typeface="+mn-cs"/>
              </a:rPr>
              <a:t>altruists. Failing to </a:t>
            </a:r>
            <a:r>
              <a:rPr lang="en-US" sz="1200" b="0" i="0" u="none" strike="noStrike" kern="1200" baseline="0" dirty="0" err="1" smtClean="0">
                <a:solidFill>
                  <a:schemeClr val="tx1"/>
                </a:solidFill>
                <a:latin typeface="+mn-lt"/>
                <a:ea typeface="+mn-ea"/>
                <a:cs typeface="+mn-cs"/>
              </a:rPr>
              <a:t>realise</a:t>
            </a:r>
            <a:r>
              <a:rPr lang="en-US" sz="1200" b="0" i="0" u="none" strike="noStrike" kern="1200" baseline="0" dirty="0" smtClean="0">
                <a:solidFill>
                  <a:schemeClr val="tx1"/>
                </a:solidFill>
                <a:latin typeface="+mn-lt"/>
                <a:ea typeface="+mn-ea"/>
                <a:cs typeface="+mn-cs"/>
              </a:rPr>
              <a:t> this and adding the WTP of non-paternalistic</a:t>
            </a:r>
          </a:p>
          <a:p>
            <a:r>
              <a:rPr lang="en-US" sz="1200" b="0" i="0" u="none" strike="noStrike" kern="1200" baseline="0" dirty="0" smtClean="0">
                <a:solidFill>
                  <a:schemeClr val="tx1"/>
                </a:solidFill>
                <a:latin typeface="+mn-lt"/>
                <a:ea typeface="+mn-ea"/>
                <a:cs typeface="+mn-cs"/>
              </a:rPr>
              <a:t>altruists for the increased utility levels of others from risk reduction would</a:t>
            </a:r>
          </a:p>
          <a:p>
            <a:r>
              <a:rPr lang="en-US" sz="1200" b="0" i="0" u="none" strike="noStrike" kern="1200" baseline="0" dirty="0" smtClean="0">
                <a:solidFill>
                  <a:schemeClr val="tx1"/>
                </a:solidFill>
                <a:latin typeface="+mn-lt"/>
                <a:ea typeface="+mn-ea"/>
                <a:cs typeface="+mn-cs"/>
              </a:rPr>
              <a:t>lead to “double counting”. Hence, adding the WTP of the non-paternalistic</a:t>
            </a:r>
          </a:p>
          <a:p>
            <a:r>
              <a:rPr lang="en-US" sz="1200" b="0" i="0" u="none" strike="noStrike" kern="1200" baseline="0" dirty="0" smtClean="0">
                <a:solidFill>
                  <a:schemeClr val="tx1"/>
                </a:solidFill>
                <a:latin typeface="+mn-lt"/>
                <a:ea typeface="+mn-ea"/>
                <a:cs typeface="+mn-cs"/>
              </a:rPr>
              <a:t>altruist to that of the individuals themselves (or their parents as a proxy)</a:t>
            </a:r>
          </a:p>
          <a:p>
            <a:r>
              <a:rPr lang="en-US" sz="1200" b="0" i="0" u="none" strike="noStrike" kern="1200" baseline="0" dirty="0" smtClean="0">
                <a:solidFill>
                  <a:schemeClr val="tx1"/>
                </a:solidFill>
                <a:latin typeface="+mn-lt"/>
                <a:ea typeface="+mn-ea"/>
                <a:cs typeface="+mn-cs"/>
              </a:rPr>
              <a:t>would be inappropriate. As such, it is preferable, and generally agreed, to only</a:t>
            </a:r>
          </a:p>
          <a:p>
            <a:r>
              <a:rPr lang="en-US" sz="1200" b="0" i="0" u="none" strike="noStrike" kern="1200" baseline="0" dirty="0" smtClean="0">
                <a:solidFill>
                  <a:schemeClr val="tx1"/>
                </a:solidFill>
                <a:latin typeface="+mn-lt"/>
                <a:ea typeface="+mn-ea"/>
                <a:cs typeface="+mn-cs"/>
              </a:rPr>
              <a:t>account for the WTP of the “paternalistic” altruist (Takeuchi </a:t>
            </a:r>
            <a:r>
              <a:rPr lang="en-US" sz="1200" b="0" i="1" u="none" strike="noStrike" kern="1200" baseline="0" dirty="0" smtClean="0">
                <a:solidFill>
                  <a:schemeClr val="tx1"/>
                </a:solidFill>
                <a:latin typeface="+mn-lt"/>
                <a:ea typeface="+mn-ea"/>
                <a:cs typeface="+mn-cs"/>
              </a:rPr>
              <a:t>et al. </a:t>
            </a:r>
            <a:r>
              <a:rPr lang="en-US" sz="1200" b="0" i="0" u="none" strike="noStrike" kern="1200" baseline="0" dirty="0" smtClean="0">
                <a:solidFill>
                  <a:schemeClr val="tx1"/>
                </a:solidFill>
                <a:latin typeface="+mn-lt"/>
                <a:ea typeface="+mn-ea"/>
                <a:cs typeface="+mn-cs"/>
              </a:rPr>
              <a:t>2008;</a:t>
            </a:r>
          </a:p>
          <a:p>
            <a:r>
              <a:rPr lang="en-US" sz="1200" b="0" i="0" u="none" strike="noStrike" kern="1200" baseline="0" dirty="0" err="1" smtClean="0">
                <a:solidFill>
                  <a:schemeClr val="tx1"/>
                </a:solidFill>
                <a:latin typeface="+mn-lt"/>
                <a:ea typeface="+mn-ea"/>
                <a:cs typeface="+mn-cs"/>
              </a:rPr>
              <a:t>Harbaugh</a:t>
            </a:r>
            <a:r>
              <a:rPr lang="en-US" sz="1200" b="0" i="0" u="none" strike="noStrike" kern="1200" baseline="0" dirty="0" smtClean="0">
                <a:solidFill>
                  <a:schemeClr val="tx1"/>
                </a:solidFill>
                <a:latin typeface="+mn-lt"/>
                <a:ea typeface="+mn-ea"/>
                <a:cs typeface="+mn-cs"/>
              </a:rPr>
              <a:t>, 1999; Jones-Lee, 1991 and 1992).</a:t>
            </a: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it-IT"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12</a:t>
            </a:fld>
            <a:endParaRPr lang="en-US"/>
          </a:p>
        </p:txBody>
      </p:sp>
    </p:spTree>
    <p:extLst>
      <p:ext uri="{BB962C8B-B14F-4D97-AF65-F5344CB8AC3E}">
        <p14:creationId xmlns:p14="http://schemas.microsoft.com/office/powerpoint/2010/main" val="29932644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endParaRPr lang="en-US" sz="1200" b="0" i="0" u="none" strike="noStrike" kern="1200" baseline="0" dirty="0" smtClean="0">
              <a:solidFill>
                <a:schemeClr val="tx1"/>
              </a:solidFill>
              <a:latin typeface="+mn-lt"/>
              <a:ea typeface="+mn-ea"/>
              <a:cs typeface="+mn-cs"/>
            </a:endParaRPr>
          </a:p>
          <a:p>
            <a:endParaRPr lang="en-US" sz="1200" b="0" i="0" u="none" strike="noStrike" kern="1200" baseline="0" dirty="0" smtClean="0">
              <a:solidFill>
                <a:schemeClr val="tx1"/>
              </a:solidFill>
              <a:latin typeface="+mn-lt"/>
              <a:ea typeface="+mn-ea"/>
              <a:cs typeface="+mn-cs"/>
            </a:endParaRPr>
          </a:p>
          <a:p>
            <a:endParaRPr lang="en-US" sz="1200" b="0" i="0" u="none" strike="noStrike" kern="1200" baseline="0" dirty="0" smtClean="0">
              <a:solidFill>
                <a:schemeClr val="tx1"/>
              </a:solidFill>
              <a:latin typeface="+mn-lt"/>
              <a:ea typeface="+mn-ea"/>
              <a:cs typeface="+mn-cs"/>
            </a:endParaRPr>
          </a:p>
          <a:p>
            <a:r>
              <a:rPr lang="it-IT" sz="1200" dirty="0" smtClean="0"/>
              <a:t>) </a:t>
            </a:r>
            <a:r>
              <a:rPr lang="it-IT" sz="1200" dirty="0" err="1" smtClean="0"/>
              <a:t>Studied</a:t>
            </a:r>
            <a:r>
              <a:rPr lang="it-IT" sz="1200" dirty="0" smtClean="0"/>
              <a:t> </a:t>
            </a:r>
            <a:r>
              <a:rPr lang="it-IT" sz="1200" dirty="0" err="1" smtClean="0"/>
              <a:t>transitivity</a:t>
            </a:r>
            <a:r>
              <a:rPr lang="it-IT" sz="1200" dirty="0" smtClean="0"/>
              <a:t> of </a:t>
            </a:r>
            <a:r>
              <a:rPr lang="it-IT" sz="1200" dirty="0" err="1" smtClean="0"/>
              <a:t>choices</a:t>
            </a:r>
            <a:r>
              <a:rPr lang="it-IT" sz="1200" dirty="0" smtClean="0"/>
              <a:t> </a:t>
            </a:r>
            <a:r>
              <a:rPr lang="it-IT" sz="1200" dirty="0" err="1" smtClean="0"/>
              <a:t>among</a:t>
            </a:r>
            <a:r>
              <a:rPr lang="it-IT" sz="1200" dirty="0" smtClean="0"/>
              <a:t>  </a:t>
            </a:r>
            <a:r>
              <a:rPr lang="en-US" sz="1200" dirty="0" smtClean="0"/>
              <a:t>7- and 11-year-old children and</a:t>
            </a:r>
            <a:r>
              <a:rPr lang="it-IT" sz="1200" dirty="0" smtClean="0"/>
              <a:t> college </a:t>
            </a:r>
            <a:r>
              <a:rPr lang="it-IT" sz="1200" dirty="0" err="1" smtClean="0"/>
              <a:t>undergraduates</a:t>
            </a:r>
            <a:r>
              <a:rPr lang="it-IT" sz="1200" dirty="0" smtClean="0"/>
              <a:t>. </a:t>
            </a:r>
            <a:r>
              <a:rPr lang="it-IT" sz="1200" dirty="0" err="1" smtClean="0"/>
              <a:t>Individuals</a:t>
            </a:r>
            <a:r>
              <a:rPr lang="it-IT" sz="1200" dirty="0" smtClean="0"/>
              <a:t> in the </a:t>
            </a:r>
            <a:r>
              <a:rPr lang="it-IT" sz="1200" dirty="0" err="1" smtClean="0"/>
              <a:t>study</a:t>
            </a:r>
            <a:r>
              <a:rPr lang="it-IT" sz="1200" dirty="0" smtClean="0"/>
              <a:t> </a:t>
            </a:r>
            <a:r>
              <a:rPr lang="it-IT" sz="1200" dirty="0" err="1" smtClean="0"/>
              <a:t>were</a:t>
            </a:r>
            <a:r>
              <a:rPr lang="it-IT" sz="1200" dirty="0" smtClean="0"/>
              <a:t> </a:t>
            </a:r>
            <a:r>
              <a:rPr lang="it-IT" sz="1200" dirty="0" err="1" smtClean="0"/>
              <a:t>presented</a:t>
            </a:r>
            <a:r>
              <a:rPr lang="it-IT" sz="1200" dirty="0" smtClean="0"/>
              <a:t> with 11 </a:t>
            </a:r>
            <a:r>
              <a:rPr lang="it-IT" sz="1200" dirty="0" err="1" smtClean="0"/>
              <a:t>choice</a:t>
            </a:r>
            <a:r>
              <a:rPr lang="it-IT" sz="1200" dirty="0" smtClean="0"/>
              <a:t> sets, in </a:t>
            </a:r>
            <a:r>
              <a:rPr lang="it-IT" sz="1200" dirty="0" err="1" smtClean="0"/>
              <a:t>each</a:t>
            </a:r>
            <a:r>
              <a:rPr lang="it-IT" sz="1200" dirty="0" smtClean="0"/>
              <a:t> </a:t>
            </a:r>
            <a:r>
              <a:rPr lang="it-IT" sz="1200" dirty="0" err="1" smtClean="0"/>
              <a:t>choice</a:t>
            </a:r>
            <a:r>
              <a:rPr lang="it-IT" sz="1200" dirty="0" smtClean="0"/>
              <a:t> sets </a:t>
            </a:r>
            <a:r>
              <a:rPr lang="en-US" sz="1200" dirty="0" smtClean="0"/>
              <a:t>there was a list of between three and seven bundles, each bundle contains a number of small bags of potato chips and boxes of fruit juice.  The study results show that even young children present a low number of GARP violations (4.3) and that the number decrease significantly from 7 years old to 11 years old (mean: 2.01) </a:t>
            </a:r>
            <a:r>
              <a:rPr lang="en-US" sz="1200" i="1" dirty="0" smtClean="0"/>
              <a:t>(</a:t>
            </a:r>
            <a:r>
              <a:rPr lang="en-US" sz="1200" i="1" dirty="0" err="1" smtClean="0"/>
              <a:t>Harbaugh</a:t>
            </a:r>
            <a:r>
              <a:rPr lang="en-US" sz="1200" i="1" dirty="0" smtClean="0"/>
              <a:t> et al. 2001 American Economic Review)</a:t>
            </a:r>
            <a:r>
              <a:rPr lang="en-US" sz="1200" dirty="0" smtClean="0"/>
              <a:t>.</a:t>
            </a:r>
            <a:endParaRPr lang="en-US" sz="1200" b="0" i="0" u="none" strike="noStrike" kern="1200" baseline="0" dirty="0" smtClean="0">
              <a:solidFill>
                <a:schemeClr val="tx1"/>
              </a:solidFill>
              <a:latin typeface="+mn-lt"/>
              <a:ea typeface="+mn-ea"/>
              <a:cs typeface="+mn-cs"/>
            </a:endParaRP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Do children choose rationally? This question</a:t>
            </a:r>
          </a:p>
          <a:p>
            <a:r>
              <a:rPr lang="en-US" sz="1200" b="0" i="0" u="none" strike="noStrike" kern="1200" baseline="0" dirty="0" smtClean="0">
                <a:solidFill>
                  <a:schemeClr val="tx1"/>
                </a:solidFill>
                <a:latin typeface="+mn-lt"/>
                <a:ea typeface="+mn-ea"/>
                <a:cs typeface="+mn-cs"/>
              </a:rPr>
              <a:t>matters for several reasons. If children are incapable of choosing rationally, then there is little point in attempting to use standard economic models to describe their behavior. </a:t>
            </a:r>
            <a:r>
              <a:rPr lang="it-IT" sz="1200" b="0" i="0" u="none" strike="noStrike" kern="1200" baseline="0" dirty="0" smtClean="0">
                <a:solidFill>
                  <a:schemeClr val="tx1"/>
                </a:solidFill>
                <a:latin typeface="+mn-lt"/>
                <a:ea typeface="+mn-ea"/>
                <a:cs typeface="+mn-cs"/>
              </a:rPr>
              <a:t>The </a:t>
            </a:r>
            <a:r>
              <a:rPr lang="it-IT" sz="1200" b="0" i="0" u="none" strike="noStrike" kern="1200" baseline="0" dirty="0" err="1" smtClean="0">
                <a:solidFill>
                  <a:schemeClr val="tx1"/>
                </a:solidFill>
                <a:latin typeface="+mn-lt"/>
                <a:ea typeface="+mn-ea"/>
                <a:cs typeface="+mn-cs"/>
              </a:rPr>
              <a:t>issue</a:t>
            </a:r>
            <a:r>
              <a:rPr lang="it-IT" sz="1200" b="0" i="0" u="none" strike="noStrike" kern="1200" baseline="0" dirty="0" smtClean="0">
                <a:solidFill>
                  <a:schemeClr val="tx1"/>
                </a:solidFill>
                <a:latin typeface="+mn-lt"/>
                <a:ea typeface="+mn-ea"/>
                <a:cs typeface="+mn-cs"/>
              </a:rPr>
              <a:t> of </a:t>
            </a:r>
            <a:r>
              <a:rPr lang="it-IT" sz="1200" b="0" i="0" u="none" strike="noStrike" kern="1200" baseline="0" dirty="0" err="1" smtClean="0">
                <a:solidFill>
                  <a:schemeClr val="tx1"/>
                </a:solidFill>
                <a:latin typeface="+mn-lt"/>
                <a:ea typeface="+mn-ea"/>
                <a:cs typeface="+mn-cs"/>
              </a:rPr>
              <a:t>rational</a:t>
            </a:r>
            <a:r>
              <a:rPr lang="it-IT"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choice by children is important both for justifying this paternalism and for determining the </a:t>
            </a:r>
            <a:r>
              <a:rPr lang="it-IT" sz="1200" b="0" i="0" u="none" strike="noStrike" kern="1200" baseline="0" dirty="0" err="1" smtClean="0">
                <a:solidFill>
                  <a:schemeClr val="tx1"/>
                </a:solidFill>
                <a:latin typeface="+mn-lt"/>
                <a:ea typeface="+mn-ea"/>
                <a:cs typeface="+mn-cs"/>
              </a:rPr>
              <a:t>effectiveness</a:t>
            </a:r>
            <a:r>
              <a:rPr lang="it-IT" sz="1200" b="0" i="0" u="none" strike="noStrike" kern="1200" baseline="0" dirty="0" smtClean="0">
                <a:solidFill>
                  <a:schemeClr val="tx1"/>
                </a:solidFill>
                <a:latin typeface="+mn-lt"/>
                <a:ea typeface="+mn-ea"/>
                <a:cs typeface="+mn-cs"/>
              </a:rPr>
              <a:t> of incentive-</a:t>
            </a:r>
            <a:r>
              <a:rPr lang="it-IT" sz="1200" b="0" i="0" u="none" strike="noStrike" kern="1200" baseline="0" dirty="0" err="1" smtClean="0">
                <a:solidFill>
                  <a:schemeClr val="tx1"/>
                </a:solidFill>
                <a:latin typeface="+mn-lt"/>
                <a:ea typeface="+mn-ea"/>
                <a:cs typeface="+mn-cs"/>
              </a:rPr>
              <a:t>based</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mechanisms</a:t>
            </a:r>
            <a:r>
              <a:rPr lang="it-IT"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for enforcing it. It is also difficult to justify using data on children’s choices to draw inferences about their preferences, or to accurately predict their future behavior, if the choices are </a:t>
            </a:r>
            <a:r>
              <a:rPr lang="it-IT" sz="1200" b="0" i="0" u="none" strike="noStrike" kern="1200" baseline="0" dirty="0" err="1" smtClean="0">
                <a:solidFill>
                  <a:schemeClr val="tx1"/>
                </a:solidFill>
                <a:latin typeface="+mn-lt"/>
                <a:ea typeface="+mn-ea"/>
                <a:cs typeface="+mn-cs"/>
              </a:rPr>
              <a:t>not</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rational</a:t>
            </a:r>
            <a:r>
              <a:rPr lang="it-IT" sz="1200" b="0" i="0" u="none" strike="noStrike" kern="1200" baseline="0" dirty="0" smtClean="0">
                <a:solidFill>
                  <a:schemeClr val="tx1"/>
                </a:solidFill>
                <a:latin typeface="+mn-lt"/>
                <a:ea typeface="+mn-ea"/>
                <a:cs typeface="+mn-cs"/>
              </a:rPr>
              <a:t>. </a:t>
            </a:r>
          </a:p>
          <a:p>
            <a:r>
              <a:rPr lang="en-US" sz="1200" b="0" i="0" u="none" strike="noStrike" kern="1200" baseline="0" dirty="0" smtClean="0">
                <a:solidFill>
                  <a:schemeClr val="tx1"/>
                </a:solidFill>
                <a:latin typeface="+mn-lt"/>
                <a:ea typeface="+mn-ea"/>
                <a:cs typeface="+mn-cs"/>
              </a:rPr>
              <a:t> </a:t>
            </a:r>
            <a:r>
              <a:rPr lang="en-US" sz="1200" b="1" i="0" u="none" strike="noStrike" kern="1200" baseline="0" dirty="0" smtClean="0">
                <a:solidFill>
                  <a:schemeClr val="tx1"/>
                </a:solidFill>
                <a:latin typeface="+mn-lt"/>
                <a:ea typeface="+mn-ea"/>
                <a:cs typeface="+mn-cs"/>
              </a:rPr>
              <a:t>In addition to these reasons, which apply to children as children, there is the fact that children grow into adults. An understanding of the development of rational choice behavior over the lifespan may ultimately tell us something about rational choice by adults .</a:t>
            </a:r>
          </a:p>
          <a:p>
            <a:r>
              <a:rPr lang="it-IT" sz="1200" b="0" i="0" u="none" strike="noStrike" kern="1200" baseline="0" dirty="0" err="1" smtClean="0">
                <a:solidFill>
                  <a:schemeClr val="tx1"/>
                </a:solidFill>
                <a:latin typeface="+mn-lt"/>
                <a:ea typeface="+mn-ea"/>
                <a:cs typeface="+mn-cs"/>
              </a:rPr>
              <a:t>If</a:t>
            </a:r>
            <a:r>
              <a:rPr lang="it-IT" sz="1200" b="0" i="0" u="none" strike="noStrike" kern="1200" baseline="0" dirty="0" smtClean="0">
                <a:solidFill>
                  <a:schemeClr val="tx1"/>
                </a:solidFill>
                <a:latin typeface="+mn-lt"/>
                <a:ea typeface="+mn-ea"/>
                <a:cs typeface="+mn-cs"/>
              </a:rPr>
              <a:t> a </a:t>
            </a:r>
            <a:r>
              <a:rPr lang="en-US" sz="1200" b="0" i="0" u="none" strike="noStrike" kern="1200" baseline="0" dirty="0" smtClean="0">
                <a:solidFill>
                  <a:schemeClr val="tx1"/>
                </a:solidFill>
                <a:latin typeface="+mn-lt"/>
                <a:ea typeface="+mn-ea"/>
                <a:cs typeface="+mn-cs"/>
              </a:rPr>
              <a:t>person picks A when given a choice between A than B, and B when given a choice between B and C, then barring indifference rationality requires that he must pick A when given a choice between A and C. We also examine how rationality, as measured by several different tests of transitivity and by a simple measure of the size of the violations, changes with age and mathematical </a:t>
            </a:r>
            <a:r>
              <a:rPr lang="it-IT" sz="1200" b="0" i="0" u="none" strike="noStrike" kern="1200" baseline="0" dirty="0" err="1" smtClean="0">
                <a:solidFill>
                  <a:schemeClr val="tx1"/>
                </a:solidFill>
                <a:latin typeface="+mn-lt"/>
                <a:ea typeface="+mn-ea"/>
                <a:cs typeface="+mn-cs"/>
              </a:rPr>
              <a:t>ability</a:t>
            </a:r>
            <a:r>
              <a:rPr lang="it-IT" sz="1200" b="0" i="0" u="none" strike="noStrike" kern="1200" baseline="0" dirty="0" smtClean="0">
                <a:solidFill>
                  <a:schemeClr val="tx1"/>
                </a:solidFill>
                <a:latin typeface="+mn-lt"/>
                <a:ea typeface="+mn-ea"/>
                <a:cs typeface="+mn-cs"/>
              </a:rPr>
              <a:t>.</a:t>
            </a:r>
            <a:r>
              <a:rPr lang="en-US" sz="1200" b="0" i="0" u="none" strike="noStrike" kern="1200" baseline="0" dirty="0" smtClean="0">
                <a:solidFill>
                  <a:schemeClr val="tx1"/>
                </a:solidFill>
                <a:latin typeface="+mn-lt"/>
                <a:ea typeface="+mn-ea"/>
                <a:cs typeface="+mn-cs"/>
              </a:rPr>
              <a:t> Hal R. Varian (1982) refined the main theorem in </a:t>
            </a:r>
            <a:r>
              <a:rPr lang="en-US" sz="1200" b="0" i="0" u="none" strike="noStrike" kern="1200" baseline="0" dirty="0" err="1" smtClean="0">
                <a:solidFill>
                  <a:schemeClr val="tx1"/>
                </a:solidFill>
                <a:latin typeface="+mn-lt"/>
                <a:ea typeface="+mn-ea"/>
                <a:cs typeface="+mn-cs"/>
              </a:rPr>
              <a:t>Afriat’s</a:t>
            </a:r>
            <a:r>
              <a:rPr lang="en-US" sz="1200" b="0" i="0" u="none" strike="noStrike" kern="1200" baseline="0" dirty="0" smtClean="0">
                <a:solidFill>
                  <a:schemeClr val="tx1"/>
                </a:solidFill>
                <a:latin typeface="+mn-lt"/>
                <a:ea typeface="+mn-ea"/>
                <a:cs typeface="+mn-cs"/>
              </a:rPr>
              <a:t> paper, and proved that satisfying</a:t>
            </a:r>
          </a:p>
          <a:p>
            <a:r>
              <a:rPr lang="en-US" sz="1200" b="0" i="0" u="none" strike="noStrike" kern="1200" baseline="0" dirty="0" smtClean="0">
                <a:solidFill>
                  <a:schemeClr val="tx1"/>
                </a:solidFill>
                <a:latin typeface="+mn-lt"/>
                <a:ea typeface="+mn-ea"/>
                <a:cs typeface="+mn-cs"/>
              </a:rPr>
              <a:t>the Generalized Axiom of Revealed Preference (GARP) is a necessary and sufficient condition for choice data to be consistent with the maximization of a continuous, concave, locally </a:t>
            </a:r>
            <a:r>
              <a:rPr lang="en-US" sz="1200" b="0" i="0" u="none" strike="noStrike" kern="1200" baseline="0" dirty="0" err="1" smtClean="0">
                <a:solidFill>
                  <a:schemeClr val="tx1"/>
                </a:solidFill>
                <a:latin typeface="+mn-lt"/>
                <a:ea typeface="+mn-ea"/>
                <a:cs typeface="+mn-cs"/>
              </a:rPr>
              <a:t>nonsatiated</a:t>
            </a:r>
            <a:r>
              <a:rPr lang="en-US" sz="1200" b="0" i="0" u="none" strike="noStrike" kern="1200" baseline="0" dirty="0" smtClean="0">
                <a:solidFill>
                  <a:schemeClr val="tx1"/>
                </a:solidFill>
                <a:latin typeface="+mn-lt"/>
                <a:ea typeface="+mn-ea"/>
                <a:cs typeface="+mn-cs"/>
              </a:rPr>
              <a:t>, and weakly monotonic utility</a:t>
            </a:r>
          </a:p>
          <a:p>
            <a:r>
              <a:rPr lang="en-US" sz="1200" b="0" i="0" u="none" strike="noStrike" kern="1200" baseline="0" dirty="0" smtClean="0">
                <a:solidFill>
                  <a:schemeClr val="tx1"/>
                </a:solidFill>
                <a:latin typeface="+mn-lt"/>
                <a:ea typeface="+mn-ea"/>
                <a:cs typeface="+mn-cs"/>
              </a:rPr>
              <a:t>function. This means that if choices satisfy GARP we lose nothing by using standard economic  </a:t>
            </a:r>
            <a:r>
              <a:rPr lang="it-IT" sz="1200" b="0" i="0" u="none" strike="noStrike" kern="1200" baseline="0" dirty="0" err="1" smtClean="0">
                <a:solidFill>
                  <a:schemeClr val="tx1"/>
                </a:solidFill>
                <a:latin typeface="+mn-lt"/>
                <a:ea typeface="+mn-ea"/>
                <a:cs typeface="+mn-cs"/>
              </a:rPr>
              <a:t>models</a:t>
            </a:r>
            <a:r>
              <a:rPr lang="it-IT" sz="1200" b="0" i="0" u="none" strike="noStrike" kern="1200" baseline="0" dirty="0" smtClean="0">
                <a:solidFill>
                  <a:schemeClr val="tx1"/>
                </a:solidFill>
                <a:latin typeface="+mn-lt"/>
                <a:ea typeface="+mn-ea"/>
                <a:cs typeface="+mn-cs"/>
              </a:rPr>
              <a:t> to </a:t>
            </a:r>
            <a:r>
              <a:rPr lang="it-IT" sz="1200" b="0" i="0" u="none" strike="noStrike" kern="1200" baseline="0" dirty="0" err="1" smtClean="0">
                <a:solidFill>
                  <a:schemeClr val="tx1"/>
                </a:solidFill>
                <a:latin typeface="+mn-lt"/>
                <a:ea typeface="+mn-ea"/>
                <a:cs typeface="+mn-cs"/>
              </a:rPr>
              <a:t>analyze</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behavior</a:t>
            </a:r>
            <a:r>
              <a:rPr lang="it-IT" sz="1200" b="0" i="0" u="none" strike="noStrike" kern="1200" baseline="0" dirty="0" smtClean="0">
                <a:solidFill>
                  <a:schemeClr val="tx1"/>
                </a:solidFill>
                <a:latin typeface="+mn-lt"/>
                <a:ea typeface="+mn-ea"/>
                <a:cs typeface="+mn-cs"/>
              </a:rPr>
              <a:t>. The </a:t>
            </a:r>
            <a:r>
              <a:rPr lang="it-IT" sz="1200" b="0" i="0" u="none" strike="noStrike" kern="1200" baseline="0" dirty="0" err="1" smtClean="0">
                <a:solidFill>
                  <a:schemeClr val="tx1"/>
                </a:solidFill>
                <a:latin typeface="+mn-lt"/>
                <a:ea typeface="+mn-ea"/>
                <a:cs typeface="+mn-cs"/>
              </a:rPr>
              <a:t>study</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assumed</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that</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children</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have</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problem</a:t>
            </a:r>
            <a:r>
              <a:rPr lang="it-IT" sz="1200" b="0" i="0" u="none" strike="noStrike" kern="1200" baseline="0" dirty="0" smtClean="0">
                <a:solidFill>
                  <a:schemeClr val="tx1"/>
                </a:solidFill>
                <a:latin typeface="+mn-lt"/>
                <a:ea typeface="+mn-ea"/>
                <a:cs typeface="+mn-cs"/>
              </a:rPr>
              <a:t> in </a:t>
            </a:r>
            <a:r>
              <a:rPr lang="it-IT" sz="1200" b="0" i="0" u="none" strike="noStrike" kern="1200" baseline="0" dirty="0" err="1" smtClean="0">
                <a:solidFill>
                  <a:schemeClr val="tx1"/>
                </a:solidFill>
                <a:latin typeface="+mn-lt"/>
                <a:ea typeface="+mn-ea"/>
                <a:cs typeface="+mn-cs"/>
              </a:rPr>
              <a:t>doig</a:t>
            </a:r>
            <a:r>
              <a:rPr lang="it-IT" sz="1200" b="0" i="0" u="none" strike="noStrike" kern="1200" baseline="0" dirty="0" smtClean="0">
                <a:solidFill>
                  <a:schemeClr val="tx1"/>
                </a:solidFill>
                <a:latin typeface="+mn-lt"/>
                <a:ea typeface="+mn-ea"/>
                <a:cs typeface="+mn-cs"/>
              </a:rPr>
              <a:t> the </a:t>
            </a:r>
            <a:r>
              <a:rPr lang="it-IT" sz="1200" b="0" i="0" u="none" strike="noStrike" kern="1200" baseline="0" dirty="0" err="1" smtClean="0">
                <a:solidFill>
                  <a:schemeClr val="tx1"/>
                </a:solidFill>
                <a:latin typeface="+mn-lt"/>
                <a:ea typeface="+mn-ea"/>
                <a:cs typeface="+mn-cs"/>
              </a:rPr>
              <a:t>maths</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within</a:t>
            </a:r>
            <a:r>
              <a:rPr lang="it-IT" sz="1200" b="0" i="0" u="none" strike="noStrike" kern="1200" baseline="0" dirty="0" smtClean="0">
                <a:solidFill>
                  <a:schemeClr val="tx1"/>
                </a:solidFill>
                <a:latin typeface="+mn-lt"/>
                <a:ea typeface="+mn-ea"/>
                <a:cs typeface="+mn-cs"/>
              </a:rPr>
              <a:t> a budget </a:t>
            </a:r>
            <a:r>
              <a:rPr lang="it-IT" sz="1200" b="0" i="0" u="none" strike="noStrike" kern="1200" baseline="0" dirty="0" err="1" smtClean="0">
                <a:solidFill>
                  <a:schemeClr val="tx1"/>
                </a:solidFill>
                <a:latin typeface="+mn-lt"/>
                <a:ea typeface="+mn-ea"/>
                <a:cs typeface="+mn-cs"/>
              </a:rPr>
              <a:t>constraint</a:t>
            </a:r>
            <a:r>
              <a:rPr lang="it-IT" sz="1200" b="0" i="0" u="none" strike="noStrike" kern="1200" baseline="0" dirty="0" smtClean="0">
                <a:solidFill>
                  <a:schemeClr val="tx1"/>
                </a:solidFill>
                <a:latin typeface="+mn-lt"/>
                <a:ea typeface="+mn-ea"/>
                <a:cs typeface="+mn-cs"/>
              </a:rPr>
              <a:t> </a:t>
            </a:r>
          </a:p>
          <a:p>
            <a:r>
              <a:rPr lang="it-IT" sz="1200" b="0" i="0" u="none" strike="noStrike" kern="1200" baseline="0" dirty="0" smtClean="0">
                <a:solidFill>
                  <a:schemeClr val="tx1"/>
                </a:solidFill>
                <a:latin typeface="+mn-lt"/>
                <a:ea typeface="+mn-ea"/>
                <a:cs typeface="+mn-cs"/>
              </a:rPr>
              <a:t>The </a:t>
            </a:r>
            <a:r>
              <a:rPr lang="it-IT" sz="1200" b="0" i="0" u="none" strike="noStrike" kern="1200" baseline="0" dirty="0" err="1" smtClean="0">
                <a:solidFill>
                  <a:schemeClr val="tx1"/>
                </a:solidFill>
                <a:latin typeface="+mn-lt"/>
                <a:ea typeface="+mn-ea"/>
                <a:cs typeface="+mn-cs"/>
              </a:rPr>
              <a:t>study</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tested</a:t>
            </a:r>
            <a:r>
              <a:rPr lang="it-IT" sz="1200" b="0" i="0" u="none" strike="noStrike" kern="1200" baseline="0" dirty="0" smtClean="0">
                <a:solidFill>
                  <a:schemeClr val="tx1"/>
                </a:solidFill>
                <a:latin typeface="+mn-lt"/>
                <a:ea typeface="+mn-ea"/>
                <a:cs typeface="+mn-cs"/>
              </a:rPr>
              <a:t> for </a:t>
            </a:r>
            <a:r>
              <a:rPr lang="it-IT" sz="1200" b="0" i="0" u="none" strike="noStrike" kern="1200" baseline="0" dirty="0" err="1" smtClean="0">
                <a:solidFill>
                  <a:schemeClr val="tx1"/>
                </a:solidFill>
                <a:latin typeface="+mn-lt"/>
                <a:ea typeface="+mn-ea"/>
                <a:cs typeface="+mn-cs"/>
              </a:rPr>
              <a:t>ratioanlity</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using</a:t>
            </a:r>
            <a:r>
              <a:rPr lang="it-IT" sz="1200" b="0" i="0" u="none" strike="noStrike" kern="1200" baseline="0" dirty="0" smtClean="0">
                <a:solidFill>
                  <a:schemeClr val="tx1"/>
                </a:solidFill>
                <a:latin typeface="+mn-lt"/>
                <a:ea typeface="+mn-ea"/>
                <a:cs typeface="+mn-cs"/>
              </a:rPr>
              <a:t> GARP </a:t>
            </a:r>
            <a:r>
              <a:rPr lang="it-IT" sz="1200" b="0" i="0" u="none" strike="noStrike" kern="1200" baseline="0" dirty="0" err="1" smtClean="0">
                <a:solidFill>
                  <a:schemeClr val="tx1"/>
                </a:solidFill>
                <a:latin typeface="+mn-lt"/>
                <a:ea typeface="+mn-ea"/>
                <a:cs typeface="+mn-cs"/>
              </a:rPr>
              <a:t>however</a:t>
            </a:r>
            <a:r>
              <a:rPr lang="it-IT" sz="1200" b="0" i="0" u="none" strike="noStrike" kern="1200" baseline="0" dirty="0" smtClean="0">
                <a:solidFill>
                  <a:schemeClr val="tx1"/>
                </a:solidFill>
                <a:latin typeface="+mn-lt"/>
                <a:ea typeface="+mn-ea"/>
                <a:cs typeface="+mn-cs"/>
              </a:rPr>
              <a:t> the </a:t>
            </a:r>
            <a:r>
              <a:rPr lang="it-IT" sz="1200" b="0" i="0" u="none" strike="noStrike" kern="1200" baseline="0" dirty="0" err="1" smtClean="0">
                <a:solidFill>
                  <a:schemeClr val="tx1"/>
                </a:solidFill>
                <a:latin typeface="+mn-lt"/>
                <a:ea typeface="+mn-ea"/>
                <a:cs typeface="+mn-cs"/>
              </a:rPr>
              <a:t>authors</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strenghten</a:t>
            </a:r>
            <a:r>
              <a:rPr lang="it-IT" sz="1200" b="0" i="0" u="none" strike="noStrike" kern="1200" baseline="0" dirty="0" smtClean="0">
                <a:solidFill>
                  <a:schemeClr val="tx1"/>
                </a:solidFill>
                <a:latin typeface="+mn-lt"/>
                <a:ea typeface="+mn-ea"/>
                <a:cs typeface="+mn-cs"/>
              </a:rPr>
              <a:t> from </a:t>
            </a:r>
            <a:r>
              <a:rPr lang="it-IT" sz="1200" b="0" i="0" u="none" strike="noStrike" kern="1200" baseline="0" dirty="0" err="1" smtClean="0">
                <a:solidFill>
                  <a:schemeClr val="tx1"/>
                </a:solidFill>
                <a:latin typeface="+mn-lt"/>
                <a:ea typeface="+mn-ea"/>
                <a:cs typeface="+mn-cs"/>
              </a:rPr>
              <a:t>weak</a:t>
            </a:r>
            <a:r>
              <a:rPr lang="it-IT" sz="1200" b="0" i="0" u="none" strike="noStrike" kern="1200" baseline="0" dirty="0" smtClean="0">
                <a:solidFill>
                  <a:schemeClr val="tx1"/>
                </a:solidFill>
                <a:latin typeface="+mn-lt"/>
                <a:ea typeface="+mn-ea"/>
                <a:cs typeface="+mn-cs"/>
              </a:rPr>
              <a:t> to strong </a:t>
            </a:r>
            <a:r>
              <a:rPr lang="it-IT" sz="1200" b="0" i="0" u="none" strike="noStrike" kern="1200" baseline="0" dirty="0" err="1" smtClean="0">
                <a:solidFill>
                  <a:schemeClr val="tx1"/>
                </a:solidFill>
                <a:latin typeface="+mn-lt"/>
                <a:ea typeface="+mn-ea"/>
                <a:cs typeface="+mn-cs"/>
              </a:rPr>
              <a:t>mononic</a:t>
            </a:r>
            <a:r>
              <a:rPr lang="it-IT" sz="1200" b="0" i="0" u="none" strike="noStrike" kern="1200" baseline="0" dirty="0" smtClean="0">
                <a:solidFill>
                  <a:schemeClr val="tx1"/>
                </a:solidFill>
                <a:latin typeface="+mn-lt"/>
                <a:ea typeface="+mn-ea"/>
                <a:cs typeface="+mn-cs"/>
              </a:rPr>
              <a:t> utility </a:t>
            </a:r>
            <a:r>
              <a:rPr lang="it-IT" sz="1200" b="0" i="0" u="none" strike="noStrike" kern="1200" baseline="0" dirty="0" err="1" smtClean="0">
                <a:solidFill>
                  <a:schemeClr val="tx1"/>
                </a:solidFill>
                <a:latin typeface="+mn-lt"/>
                <a:ea typeface="+mn-ea"/>
                <a:cs typeface="+mn-cs"/>
              </a:rPr>
              <a:t>funcsions</a:t>
            </a:r>
            <a:r>
              <a:rPr lang="it-IT" sz="1200" b="0"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However, if we assume utility functions are strongly monotonic, we can use revealed preference to test rationality. Now we can use these choices to say </a:t>
            </a:r>
            <a:r>
              <a:rPr lang="en-US" sz="1200" b="0" i="1" u="none" strike="noStrike" kern="1200" baseline="0" dirty="0" smtClean="0">
                <a:solidFill>
                  <a:schemeClr val="tx1"/>
                </a:solidFill>
                <a:latin typeface="+mn-lt"/>
                <a:ea typeface="+mn-ea"/>
                <a:cs typeface="+mn-cs"/>
              </a:rPr>
              <a:t>u</a:t>
            </a:r>
            <a:r>
              <a:rPr lang="en-US" sz="1200" b="0" i="0" u="none" strike="noStrike" kern="1200" baseline="0" dirty="0" smtClean="0">
                <a:solidFill>
                  <a:schemeClr val="tx1"/>
                </a:solidFill>
                <a:latin typeface="+mn-lt"/>
                <a:ea typeface="+mn-ea"/>
                <a:cs typeface="+mn-cs"/>
              </a:rPr>
              <a:t>(</a:t>
            </a:r>
            <a:r>
              <a:rPr lang="en-US" sz="1200" b="0" i="1" u="none" strike="noStrike" kern="1200" baseline="0" dirty="0" smtClean="0">
                <a:solidFill>
                  <a:schemeClr val="tx1"/>
                </a:solidFill>
                <a:latin typeface="+mn-lt"/>
                <a:ea typeface="+mn-ea"/>
                <a:cs typeface="+mn-cs"/>
              </a:rPr>
              <a:t>a</a:t>
            </a:r>
            <a:r>
              <a:rPr lang="en-US" sz="1200" b="0" i="0" u="none" strike="noStrike" kern="1200" baseline="0" dirty="0" smtClean="0">
                <a:solidFill>
                  <a:schemeClr val="tx1"/>
                </a:solidFill>
                <a:latin typeface="+mn-lt"/>
                <a:ea typeface="+mn-ea"/>
                <a:cs typeface="+mn-cs"/>
              </a:rPr>
              <a:t>) &gt; </a:t>
            </a:r>
            <a:r>
              <a:rPr lang="en-US" sz="1200" b="0" i="1" u="none" strike="noStrike" kern="1200" baseline="0" dirty="0" smtClean="0">
                <a:solidFill>
                  <a:schemeClr val="tx1"/>
                </a:solidFill>
                <a:latin typeface="+mn-lt"/>
                <a:ea typeface="+mn-ea"/>
                <a:cs typeface="+mn-cs"/>
              </a:rPr>
              <a:t>u</a:t>
            </a:r>
            <a:r>
              <a:rPr lang="en-US" sz="1200" b="0" i="0" u="none" strike="noStrike" kern="1200" baseline="0" dirty="0" smtClean="0">
                <a:solidFill>
                  <a:schemeClr val="tx1"/>
                </a:solidFill>
                <a:latin typeface="+mn-lt"/>
                <a:ea typeface="+mn-ea"/>
                <a:cs typeface="+mn-cs"/>
              </a:rPr>
              <a:t>(</a:t>
            </a:r>
            <a:r>
              <a:rPr lang="en-US" sz="1200" b="0" i="1" u="none" strike="noStrike" kern="1200" baseline="0" dirty="0" smtClean="0">
                <a:solidFill>
                  <a:schemeClr val="tx1"/>
                </a:solidFill>
                <a:latin typeface="+mn-lt"/>
                <a:ea typeface="+mn-ea"/>
                <a:cs typeface="+mn-cs"/>
              </a:rPr>
              <a:t>b</a:t>
            </a:r>
            <a:r>
              <a:rPr lang="en-US" sz="1200" b="0" i="0" u="none" strike="noStrike" kern="1200" baseline="0" dirty="0" smtClean="0">
                <a:solidFill>
                  <a:schemeClr val="tx1"/>
                </a:solidFill>
                <a:latin typeface="+mn-lt"/>
                <a:ea typeface="+mn-ea"/>
                <a:cs typeface="+mn-cs"/>
              </a:rPr>
              <a:t>), since </a:t>
            </a:r>
            <a:r>
              <a:rPr lang="en-US" sz="1200" b="0" i="1" u="none" strike="noStrike" kern="1200" baseline="0" dirty="0" smtClean="0">
                <a:solidFill>
                  <a:schemeClr val="tx1"/>
                </a:solidFill>
                <a:latin typeface="+mn-lt"/>
                <a:ea typeface="+mn-ea"/>
                <a:cs typeface="+mn-cs"/>
              </a:rPr>
              <a:t>a </a:t>
            </a:r>
            <a:r>
              <a:rPr lang="en-US" sz="1200" b="0" i="0" u="none" strike="noStrike" kern="1200" baseline="0" dirty="0" smtClean="0">
                <a:solidFill>
                  <a:schemeClr val="tx1"/>
                </a:solidFill>
                <a:latin typeface="+mn-lt"/>
                <a:ea typeface="+mn-ea"/>
                <a:cs typeface="+mn-cs"/>
              </a:rPr>
              <a:t>was chosen</a:t>
            </a:r>
          </a:p>
          <a:p>
            <a:r>
              <a:rPr lang="en-US" sz="1200" b="0" i="0" u="none" strike="noStrike" kern="1200" baseline="0" dirty="0" smtClean="0">
                <a:solidFill>
                  <a:schemeClr val="tx1"/>
                </a:solidFill>
                <a:latin typeface="+mn-lt"/>
                <a:ea typeface="+mn-ea"/>
                <a:cs typeface="+mn-cs"/>
              </a:rPr>
              <a:t>over </a:t>
            </a:r>
            <a:r>
              <a:rPr lang="en-US" sz="1200" b="0" i="1" u="none" strike="noStrike" kern="1200" baseline="0" dirty="0" smtClean="0">
                <a:solidFill>
                  <a:schemeClr val="tx1"/>
                </a:solidFill>
                <a:latin typeface="+mn-lt"/>
                <a:ea typeface="+mn-ea"/>
                <a:cs typeface="+mn-cs"/>
              </a:rPr>
              <a:t>d</a:t>
            </a:r>
            <a:r>
              <a:rPr lang="en-US" sz="1200" b="0" i="0" u="none" strike="noStrike" kern="1200" baseline="0" dirty="0" smtClean="0">
                <a:solidFill>
                  <a:schemeClr val="tx1"/>
                </a:solidFill>
                <a:latin typeface="+mn-lt"/>
                <a:ea typeface="+mn-ea"/>
                <a:cs typeface="+mn-cs"/>
              </a:rPr>
              <a:t>, which by strong monotonicity must provide more utility than </a:t>
            </a:r>
            <a:r>
              <a:rPr lang="en-US" sz="1200" b="0" i="1" u="none" strike="noStrike" kern="1200" baseline="0" dirty="0" smtClean="0">
                <a:solidFill>
                  <a:schemeClr val="tx1"/>
                </a:solidFill>
                <a:latin typeface="+mn-lt"/>
                <a:ea typeface="+mn-ea"/>
                <a:cs typeface="+mn-cs"/>
              </a:rPr>
              <a:t>b</a:t>
            </a:r>
            <a:r>
              <a:rPr lang="en-US" sz="1200" b="0" i="0" u="none" strike="noStrike" kern="1200" baseline="0" dirty="0" smtClean="0">
                <a:solidFill>
                  <a:schemeClr val="tx1"/>
                </a:solidFill>
                <a:latin typeface="+mn-lt"/>
                <a:ea typeface="+mn-ea"/>
                <a:cs typeface="+mn-cs"/>
              </a:rPr>
              <a:t>. A similar argument</a:t>
            </a:r>
          </a:p>
          <a:p>
            <a:r>
              <a:rPr lang="en-US" sz="1200" b="0" i="0" u="none" strike="noStrike" kern="1200" baseline="0" dirty="0" smtClean="0">
                <a:solidFill>
                  <a:schemeClr val="tx1"/>
                </a:solidFill>
                <a:latin typeface="+mn-lt"/>
                <a:ea typeface="+mn-ea"/>
                <a:cs typeface="+mn-cs"/>
              </a:rPr>
              <a:t>would imply </a:t>
            </a:r>
            <a:r>
              <a:rPr lang="en-US" sz="1200" b="0" i="1" u="none" strike="noStrike" kern="1200" baseline="0" dirty="0" smtClean="0">
                <a:solidFill>
                  <a:schemeClr val="tx1"/>
                </a:solidFill>
                <a:latin typeface="+mn-lt"/>
                <a:ea typeface="+mn-ea"/>
                <a:cs typeface="+mn-cs"/>
              </a:rPr>
              <a:t>u</a:t>
            </a:r>
            <a:r>
              <a:rPr lang="en-US" sz="1200" b="0" i="0" u="none" strike="noStrike" kern="1200" baseline="0" dirty="0" smtClean="0">
                <a:solidFill>
                  <a:schemeClr val="tx1"/>
                </a:solidFill>
                <a:latin typeface="+mn-lt"/>
                <a:ea typeface="+mn-ea"/>
                <a:cs typeface="+mn-cs"/>
              </a:rPr>
              <a:t>(</a:t>
            </a:r>
            <a:r>
              <a:rPr lang="en-US" sz="1200" b="0" i="1" u="none" strike="noStrike" kern="1200" baseline="0" dirty="0" smtClean="0">
                <a:solidFill>
                  <a:schemeClr val="tx1"/>
                </a:solidFill>
                <a:latin typeface="+mn-lt"/>
                <a:ea typeface="+mn-ea"/>
                <a:cs typeface="+mn-cs"/>
              </a:rPr>
              <a:t>b</a:t>
            </a:r>
            <a:r>
              <a:rPr lang="en-US" sz="1200" b="0" i="0" u="none" strike="noStrike" kern="1200" baseline="0" dirty="0" smtClean="0">
                <a:solidFill>
                  <a:schemeClr val="tx1"/>
                </a:solidFill>
                <a:latin typeface="+mn-lt"/>
                <a:ea typeface="+mn-ea"/>
                <a:cs typeface="+mn-cs"/>
              </a:rPr>
              <a:t>) &gt; </a:t>
            </a:r>
            <a:r>
              <a:rPr lang="en-US" sz="1200" b="0" i="1" u="none" strike="noStrike" kern="1200" baseline="0" dirty="0" smtClean="0">
                <a:solidFill>
                  <a:schemeClr val="tx1"/>
                </a:solidFill>
                <a:latin typeface="+mn-lt"/>
                <a:ea typeface="+mn-ea"/>
                <a:cs typeface="+mn-cs"/>
              </a:rPr>
              <a:t>u</a:t>
            </a:r>
            <a:r>
              <a:rPr lang="en-US" sz="1200" b="0" i="0" u="none" strike="noStrike" kern="1200" baseline="0" dirty="0" smtClean="0">
                <a:solidFill>
                  <a:schemeClr val="tx1"/>
                </a:solidFill>
                <a:latin typeface="+mn-lt"/>
                <a:ea typeface="+mn-ea"/>
                <a:cs typeface="+mn-cs"/>
              </a:rPr>
              <a:t>(</a:t>
            </a:r>
            <a:r>
              <a:rPr lang="en-US" sz="1200" b="0" i="1" u="none" strike="noStrike" kern="1200" baseline="0" dirty="0" smtClean="0">
                <a:solidFill>
                  <a:schemeClr val="tx1"/>
                </a:solidFill>
                <a:latin typeface="+mn-lt"/>
                <a:ea typeface="+mn-ea"/>
                <a:cs typeface="+mn-cs"/>
              </a:rPr>
              <a:t>a</a:t>
            </a:r>
            <a:r>
              <a:rPr lang="en-US" sz="1200" b="0" i="0" u="none" strike="noStrike" kern="1200" baseline="0" dirty="0" smtClean="0">
                <a:solidFill>
                  <a:schemeClr val="tx1"/>
                </a:solidFill>
                <a:latin typeface="+mn-lt"/>
                <a:ea typeface="+mn-ea"/>
                <a:cs typeface="+mn-cs"/>
              </a:rPr>
              <a:t>), since </a:t>
            </a:r>
            <a:r>
              <a:rPr lang="en-US" sz="1200" b="0" i="1" u="none" strike="noStrike" kern="1200" baseline="0" dirty="0" smtClean="0">
                <a:solidFill>
                  <a:schemeClr val="tx1"/>
                </a:solidFill>
                <a:latin typeface="+mn-lt"/>
                <a:ea typeface="+mn-ea"/>
                <a:cs typeface="+mn-cs"/>
              </a:rPr>
              <a:t>b </a:t>
            </a:r>
            <a:r>
              <a:rPr lang="en-US" sz="1200" b="0" i="0" u="none" strike="noStrike" kern="1200" baseline="0" dirty="0" smtClean="0">
                <a:solidFill>
                  <a:schemeClr val="tx1"/>
                </a:solidFill>
                <a:latin typeface="+mn-lt"/>
                <a:ea typeface="+mn-ea"/>
                <a:cs typeface="+mn-cs"/>
              </a:rPr>
              <a:t>was chosen over </a:t>
            </a:r>
            <a:r>
              <a:rPr lang="en-US" sz="1200" b="0" i="1" u="none" strike="noStrike" kern="1200" baseline="0" dirty="0" smtClean="0">
                <a:solidFill>
                  <a:schemeClr val="tx1"/>
                </a:solidFill>
                <a:latin typeface="+mn-lt"/>
                <a:ea typeface="+mn-ea"/>
                <a:cs typeface="+mn-cs"/>
              </a:rPr>
              <a:t>c </a:t>
            </a:r>
            <a:r>
              <a:rPr lang="en-US" sz="1200" b="0" i="0" u="none" strike="noStrike" kern="1200" baseline="0" dirty="0" smtClean="0">
                <a:solidFill>
                  <a:schemeClr val="tx1"/>
                </a:solidFill>
                <a:latin typeface="+mn-lt"/>
                <a:ea typeface="+mn-ea"/>
                <a:cs typeface="+mn-cs"/>
              </a:rPr>
              <a:t>5 (4,2) which must provide more utility </a:t>
            </a:r>
            <a:r>
              <a:rPr lang="it-IT" sz="1200" b="0" i="0" u="none" strike="noStrike" kern="1200" baseline="0" dirty="0" err="1" smtClean="0">
                <a:solidFill>
                  <a:schemeClr val="tx1"/>
                </a:solidFill>
                <a:latin typeface="+mn-lt"/>
                <a:ea typeface="+mn-ea"/>
                <a:cs typeface="+mn-cs"/>
              </a:rPr>
              <a:t>than</a:t>
            </a:r>
            <a:r>
              <a:rPr lang="it-IT" sz="1200" b="0" i="0" u="none" strike="noStrike" kern="1200" baseline="0" dirty="0" smtClean="0">
                <a:solidFill>
                  <a:schemeClr val="tx1"/>
                </a:solidFill>
                <a:latin typeface="+mn-lt"/>
                <a:ea typeface="+mn-ea"/>
                <a:cs typeface="+mn-cs"/>
              </a:rPr>
              <a:t> </a:t>
            </a:r>
            <a:r>
              <a:rPr lang="it-IT" sz="1200" b="0" i="1" u="none" strike="noStrike" kern="1200" baseline="0" dirty="0" smtClean="0">
                <a:solidFill>
                  <a:schemeClr val="tx1"/>
                </a:solidFill>
                <a:latin typeface="+mn-lt"/>
                <a:ea typeface="+mn-ea"/>
                <a:cs typeface="+mn-cs"/>
              </a:rPr>
              <a:t>a </a:t>
            </a:r>
            <a:r>
              <a:rPr lang="it-IT" sz="1200" b="0" i="0" u="none" strike="noStrike" kern="1200" baseline="0" dirty="0" smtClean="0">
                <a:solidFill>
                  <a:schemeClr val="tx1"/>
                </a:solidFill>
                <a:latin typeface="+mn-lt"/>
                <a:ea typeface="+mn-ea"/>
                <a:cs typeface="+mn-cs"/>
              </a:rPr>
              <a:t>5 (3,2).</a:t>
            </a:r>
            <a:r>
              <a:rPr lang="en-US" sz="1200" b="0" i="0" u="none" strike="noStrike" kern="1200" baseline="0" dirty="0" smtClean="0">
                <a:solidFill>
                  <a:schemeClr val="tx1"/>
                </a:solidFill>
                <a:latin typeface="+mn-lt"/>
                <a:ea typeface="+mn-ea"/>
                <a:cs typeface="+mn-cs"/>
              </a:rPr>
              <a:t> </a:t>
            </a:r>
            <a:r>
              <a:rPr lang="en-US" sz="1200" b="0" i="0" u="none" strike="noStrike" kern="1200" baseline="0" dirty="0" err="1" smtClean="0">
                <a:solidFill>
                  <a:schemeClr val="tx1"/>
                </a:solidFill>
                <a:latin typeface="+mn-lt"/>
                <a:ea typeface="+mn-ea"/>
                <a:cs typeface="+mn-cs"/>
              </a:rPr>
              <a:t>Afriat’s</a:t>
            </a:r>
            <a:r>
              <a:rPr lang="en-US" sz="1200" b="0" i="0" u="none" strike="noStrike" kern="1200" baseline="0" dirty="0" smtClean="0">
                <a:solidFill>
                  <a:schemeClr val="tx1"/>
                </a:solidFill>
                <a:latin typeface="+mn-lt"/>
                <a:ea typeface="+mn-ea"/>
                <a:cs typeface="+mn-cs"/>
              </a:rPr>
              <a:t> (1972) efficiency index, a measure of</a:t>
            </a:r>
          </a:p>
          <a:p>
            <a:r>
              <a:rPr lang="en-US" sz="1200" b="0" i="0" u="none" strike="noStrike" kern="1200" baseline="0" dirty="0" smtClean="0">
                <a:solidFill>
                  <a:schemeClr val="tx1"/>
                </a:solidFill>
                <a:latin typeface="+mn-lt"/>
                <a:ea typeface="+mn-ea"/>
                <a:cs typeface="+mn-cs"/>
              </a:rPr>
              <a:t>the severity of the GARP violations.2 </a:t>
            </a:r>
            <a:r>
              <a:rPr lang="en-US" sz="1200" b="0" i="0" u="none" strike="noStrike" kern="1200" baseline="0" dirty="0" err="1" smtClean="0">
                <a:solidFill>
                  <a:schemeClr val="tx1"/>
                </a:solidFill>
                <a:latin typeface="+mn-lt"/>
                <a:ea typeface="+mn-ea"/>
                <a:cs typeface="+mn-cs"/>
              </a:rPr>
              <a:t>Afriat</a:t>
            </a:r>
            <a:r>
              <a:rPr lang="en-US" sz="1200" b="0" i="0" u="none" strike="noStrike" kern="1200" baseline="0" dirty="0" smtClean="0">
                <a:solidFill>
                  <a:schemeClr val="tx1"/>
                </a:solidFill>
                <a:latin typeface="+mn-lt"/>
                <a:ea typeface="+mn-ea"/>
                <a:cs typeface="+mn-cs"/>
              </a:rPr>
              <a:t> Index The index </a:t>
            </a:r>
            <a:r>
              <a:rPr lang="en-US" sz="1200" b="0" i="1" u="none" strike="noStrike" kern="1200" baseline="0" dirty="0" smtClean="0">
                <a:solidFill>
                  <a:schemeClr val="tx1"/>
                </a:solidFill>
                <a:latin typeface="+mn-lt"/>
                <a:ea typeface="+mn-ea"/>
                <a:cs typeface="+mn-cs"/>
              </a:rPr>
              <a:t>e </a:t>
            </a:r>
            <a:r>
              <a:rPr lang="en-US" sz="1200" b="0" i="0" u="none" strike="noStrike" kern="1200" baseline="0" dirty="0" smtClean="0">
                <a:solidFill>
                  <a:schemeClr val="tx1"/>
                </a:solidFill>
                <a:latin typeface="+mn-lt"/>
                <a:ea typeface="+mn-ea"/>
                <a:cs typeface="+mn-cs"/>
              </a:rPr>
              <a:t>measures the overall efficiency of</a:t>
            </a:r>
          </a:p>
          <a:p>
            <a:r>
              <a:rPr lang="en-US" sz="1200" b="0" i="0" u="none" strike="noStrike" kern="1200" baseline="0" dirty="0" smtClean="0">
                <a:solidFill>
                  <a:schemeClr val="tx1"/>
                </a:solidFill>
                <a:latin typeface="+mn-lt"/>
                <a:ea typeface="+mn-ea"/>
                <a:cs typeface="+mn-cs"/>
              </a:rPr>
              <a:t>the participants’ choices, or 1 2 </a:t>
            </a:r>
            <a:r>
              <a:rPr lang="en-US" sz="1200" b="0" i="1" u="none" strike="noStrike" kern="1200" baseline="0" dirty="0" smtClean="0">
                <a:solidFill>
                  <a:schemeClr val="tx1"/>
                </a:solidFill>
                <a:latin typeface="+mn-lt"/>
                <a:ea typeface="+mn-ea"/>
                <a:cs typeface="+mn-cs"/>
              </a:rPr>
              <a:t>e </a:t>
            </a:r>
            <a:r>
              <a:rPr lang="en-US" sz="1200" b="0" i="0" u="none" strike="noStrike" kern="1200" baseline="0" dirty="0" smtClean="0">
                <a:solidFill>
                  <a:schemeClr val="tx1"/>
                </a:solidFill>
                <a:latin typeface="+mn-lt"/>
                <a:ea typeface="+mn-ea"/>
                <a:cs typeface="+mn-cs"/>
              </a:rPr>
              <a:t>measures the proportion of income that a person wasted by making the choice that violated revealed preference.</a:t>
            </a:r>
            <a:r>
              <a:rPr lang="it-IT" sz="1200" b="0" i="0" u="none" strike="noStrike" kern="1200" baseline="0" dirty="0" smtClean="0">
                <a:solidFill>
                  <a:schemeClr val="tx1"/>
                </a:solidFill>
                <a:latin typeface="+mn-lt"/>
                <a:ea typeface="+mn-ea"/>
                <a:cs typeface="+mn-cs"/>
              </a:rPr>
              <a:t> Some</a:t>
            </a:r>
          </a:p>
          <a:p>
            <a:r>
              <a:rPr lang="en-US" sz="1200" b="0" i="0" u="none" strike="noStrike" kern="1200" baseline="0" dirty="0" smtClean="0">
                <a:solidFill>
                  <a:schemeClr val="tx1"/>
                </a:solidFill>
                <a:latin typeface="+mn-lt"/>
                <a:ea typeface="+mn-ea"/>
                <a:cs typeface="+mn-cs"/>
              </a:rPr>
              <a:t>revealed preference violations are present at all ages. Even the youngest children have considerably</a:t>
            </a:r>
          </a:p>
          <a:p>
            <a:r>
              <a:rPr lang="en-US" sz="1200" b="0" i="0" u="none" strike="noStrike" kern="1200" baseline="0" dirty="0" smtClean="0">
                <a:solidFill>
                  <a:schemeClr val="tx1"/>
                </a:solidFill>
                <a:latin typeface="+mn-lt"/>
                <a:ea typeface="+mn-ea"/>
                <a:cs typeface="+mn-cs"/>
              </a:rPr>
              <a:t>fewer and less severe violations than would be expected if they were choosing randomly. The number of violations decreases noticeably from</a:t>
            </a:r>
          </a:p>
          <a:p>
            <a:r>
              <a:rPr lang="en-US" sz="1200" b="0" i="0" u="none" strike="noStrike" kern="1200" baseline="0" dirty="0" smtClean="0">
                <a:solidFill>
                  <a:schemeClr val="tx1"/>
                </a:solidFill>
                <a:latin typeface="+mn-lt"/>
                <a:ea typeface="+mn-ea"/>
                <a:cs typeface="+mn-cs"/>
              </a:rPr>
              <a:t>age 7 to 11. From age 11 to 21, there is only a small and insignificant further decrease in the rationality </a:t>
            </a:r>
            <a:r>
              <a:rPr lang="it-IT" sz="1200" b="0" i="0" u="none" strike="noStrike" kern="1200" baseline="0" dirty="0" smtClean="0">
                <a:solidFill>
                  <a:schemeClr val="tx1"/>
                </a:solidFill>
                <a:latin typeface="+mn-lt"/>
                <a:ea typeface="+mn-ea"/>
                <a:cs typeface="+mn-cs"/>
              </a:rPr>
              <a:t>of </a:t>
            </a:r>
            <a:r>
              <a:rPr lang="it-IT" sz="1200" b="0" i="0" u="none" strike="noStrike" kern="1200" baseline="0" dirty="0" err="1" smtClean="0">
                <a:solidFill>
                  <a:schemeClr val="tx1"/>
                </a:solidFill>
                <a:latin typeface="+mn-lt"/>
                <a:ea typeface="+mn-ea"/>
                <a:cs typeface="+mn-cs"/>
              </a:rPr>
              <a:t>choices</a:t>
            </a:r>
            <a:endParaRPr lang="it-IT" sz="1200" b="0" i="0" u="none" strike="noStrike" kern="1200" baseline="0" dirty="0" smtClean="0">
              <a:solidFill>
                <a:schemeClr val="tx1"/>
              </a:solidFill>
              <a:latin typeface="+mn-lt"/>
              <a:ea typeface="+mn-ea"/>
              <a:cs typeface="+mn-cs"/>
            </a:endParaRPr>
          </a:p>
          <a:p>
            <a:endParaRPr lang="it-IT" sz="1200" b="0" i="0" u="none" strike="noStrike" kern="1200" baseline="0" dirty="0" smtClean="0">
              <a:solidFill>
                <a:schemeClr val="tx1"/>
              </a:solidFill>
              <a:latin typeface="+mn-lt"/>
              <a:ea typeface="+mn-ea"/>
              <a:cs typeface="+mn-cs"/>
            </a:endParaRPr>
          </a:p>
          <a:p>
            <a:r>
              <a:rPr lang="it-IT" sz="1200" b="0" i="0" u="none" strike="noStrike" kern="1200" baseline="0" dirty="0" err="1" smtClean="0">
                <a:solidFill>
                  <a:schemeClr val="tx1"/>
                </a:solidFill>
                <a:latin typeface="+mn-lt"/>
                <a:ea typeface="+mn-ea"/>
                <a:cs typeface="+mn-cs"/>
              </a:rPr>
              <a:t>Conclusions</a:t>
            </a:r>
            <a:r>
              <a:rPr lang="it-IT" sz="1200" b="0" i="0" u="none" strike="noStrike" kern="1200" baseline="0" dirty="0" smtClean="0">
                <a:solidFill>
                  <a:schemeClr val="tx1"/>
                </a:solidFill>
                <a:latin typeface="+mn-lt"/>
                <a:ea typeface="+mn-ea"/>
                <a:cs typeface="+mn-cs"/>
              </a:rPr>
              <a:t>:</a:t>
            </a:r>
          </a:p>
          <a:p>
            <a:r>
              <a:rPr lang="en-US" sz="1200" b="1" i="0" u="none" strike="noStrike" kern="1200" baseline="0" dirty="0" smtClean="0">
                <a:solidFill>
                  <a:schemeClr val="tx1"/>
                </a:solidFill>
                <a:latin typeface="+mn-lt"/>
                <a:ea typeface="+mn-ea"/>
                <a:cs typeface="+mn-cs"/>
              </a:rPr>
              <a:t>Using this experiment, we find that at age 7 children’s choices about consumption goods show clear evidence of rationality, though also</a:t>
            </a:r>
          </a:p>
          <a:p>
            <a:r>
              <a:rPr lang="en-US" sz="1200" b="1" i="0" u="none" strike="noStrike" kern="1200" baseline="0" dirty="0" smtClean="0">
                <a:solidFill>
                  <a:schemeClr val="tx1"/>
                </a:solidFill>
                <a:latin typeface="+mn-lt"/>
                <a:ea typeface="+mn-ea"/>
                <a:cs typeface="+mn-cs"/>
              </a:rPr>
              <a:t>many inconsistencies. By age 11, choices by children with below-average mathematical ability</a:t>
            </a:r>
          </a:p>
          <a:p>
            <a:r>
              <a:rPr lang="en-US" sz="1200" b="1" i="0" u="none" strike="noStrike" kern="1200" baseline="0" dirty="0" smtClean="0">
                <a:solidFill>
                  <a:schemeClr val="tx1"/>
                </a:solidFill>
                <a:latin typeface="+mn-lt"/>
                <a:ea typeface="+mn-ea"/>
                <a:cs typeface="+mn-cs"/>
              </a:rPr>
              <a:t>are as rational as choices by adults with above-average intelligence, although even these adults’ choices show many inconsistencies.</a:t>
            </a:r>
            <a:r>
              <a:rPr lang="en-US" sz="1200" b="0" i="0" u="none" strike="noStrike" kern="1200" baseline="0" dirty="0" smtClean="0">
                <a:solidFill>
                  <a:schemeClr val="tx1"/>
                </a:solidFill>
                <a:latin typeface="+mn-lt"/>
                <a:ea typeface="+mn-ea"/>
                <a:cs typeface="+mn-cs"/>
              </a:rPr>
              <a:t> Based on our results, we conclude that, to the extent the assumption of utility maximization is</a:t>
            </a:r>
          </a:p>
          <a:p>
            <a:r>
              <a:rPr lang="en-US" sz="1200" b="0" i="0" u="none" strike="noStrike" kern="1200" baseline="0" dirty="0" smtClean="0">
                <a:solidFill>
                  <a:schemeClr val="tx1"/>
                </a:solidFill>
                <a:latin typeface="+mn-lt"/>
                <a:ea typeface="+mn-ea"/>
                <a:cs typeface="+mn-cs"/>
              </a:rPr>
              <a:t>useful for modeling choice behavior by adults, it is also appropriate for children.</a:t>
            </a:r>
            <a:endParaRPr lang="it-IT" sz="1200" b="1" i="0" u="none" strike="noStrike" kern="1200" baseline="0" dirty="0" smtClean="0">
              <a:solidFill>
                <a:schemeClr val="tx1"/>
              </a:solidFill>
              <a:latin typeface="+mn-lt"/>
              <a:ea typeface="+mn-ea"/>
              <a:cs typeface="+mn-cs"/>
            </a:endParaRPr>
          </a:p>
          <a:p>
            <a:endParaRPr lang="it-IT" sz="1200" b="1" i="0" u="none" strike="noStrike" kern="1200" baseline="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13</a:t>
            </a:fld>
            <a:endParaRPr lang="en-US"/>
          </a:p>
        </p:txBody>
      </p:sp>
    </p:spTree>
    <p:extLst>
      <p:ext uri="{BB962C8B-B14F-4D97-AF65-F5344CB8AC3E}">
        <p14:creationId xmlns:p14="http://schemas.microsoft.com/office/powerpoint/2010/main" val="29932644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RISK</a:t>
            </a:r>
          </a:p>
          <a:p>
            <a:r>
              <a:rPr lang="en-GB" sz="1200" kern="1200" dirty="0" smtClean="0">
                <a:solidFill>
                  <a:schemeClr val="tx1"/>
                </a:solidFill>
                <a:effectLst/>
                <a:latin typeface="+mn-lt"/>
                <a:ea typeface="+mn-ea"/>
                <a:cs typeface="+mn-cs"/>
              </a:rPr>
              <a:t>It is difficult to establish an a priori  threshold for the age from which it becomes possible to elicit WTP estimates directly from children. Previous willingness to pay studies show that even adults experience difficulties in grasping concepts about their own health risks. In a  contingent valuation  study conducted by </a:t>
            </a:r>
            <a:r>
              <a:rPr lang="en-GB" sz="1200" kern="1200" dirty="0" err="1" smtClean="0">
                <a:solidFill>
                  <a:schemeClr val="tx1"/>
                </a:solidFill>
                <a:effectLst/>
                <a:latin typeface="+mn-lt"/>
                <a:ea typeface="+mn-ea"/>
                <a:cs typeface="+mn-cs"/>
              </a:rPr>
              <a:t>Krupnick</a:t>
            </a:r>
            <a:r>
              <a:rPr lang="en-GB" sz="1200" kern="1200" dirty="0" smtClean="0">
                <a:solidFill>
                  <a:schemeClr val="tx1"/>
                </a:solidFill>
                <a:effectLst/>
                <a:latin typeface="+mn-lt"/>
                <a:ea typeface="+mn-ea"/>
                <a:cs typeface="+mn-cs"/>
              </a:rPr>
              <a:t> et al. 12% of the respondents choose the “Wrong person” when asked which person 1 or 2 was at higher risk of death (risks were presented using coloured squares scattered over a  grid)[</a:t>
            </a:r>
            <a:r>
              <a:rPr lang="en-GB" sz="1200" u="none" strike="noStrike" kern="1200" dirty="0" smtClean="0">
                <a:solidFill>
                  <a:schemeClr val="tx1"/>
                </a:solidFill>
                <a:effectLst/>
                <a:latin typeface="+mn-lt"/>
                <a:ea typeface="+mn-ea"/>
                <a:cs typeface="+mn-cs"/>
                <a:hlinkClick r:id="rId3" action="ppaction://hlinkfile" tooltip="Krupnick A., 2000 #3027"/>
              </a:rPr>
              <a:t>43</a:t>
            </a:r>
            <a:r>
              <a:rPr lang="en-GB" sz="1200" kern="1200" dirty="0" smtClean="0">
                <a:solidFill>
                  <a:schemeClr val="tx1"/>
                </a:solidFill>
                <a:effectLst/>
                <a:latin typeface="+mn-lt"/>
                <a:ea typeface="+mn-ea"/>
                <a:cs typeface="+mn-cs"/>
              </a:rPr>
              <a:t>].  The objective of this piece of work was to provide preliminary evidence on the ability of children to grasp health risk information and to provide reliable (e.g. scope-sensitive) answers to willingness to pay questions.  From this study we may infer that the ability to understand risk information, when provided with appropriate visual aids in willingness to pay  questions will be likely to increase as children get older. MONEY: There are difficulties in establishing an a priori age threshold above which it becomes possible to obtain WTP estimates from children.  Indeed, it has been shown that adult respondents do not consider budget constraints when answering WTP questions[</a:t>
            </a:r>
            <a:r>
              <a:rPr lang="en-GB" sz="1200" u="none" strike="noStrike" kern="1200" dirty="0" smtClean="0">
                <a:solidFill>
                  <a:schemeClr val="tx1"/>
                </a:solidFill>
                <a:effectLst/>
                <a:latin typeface="+mn-lt"/>
                <a:ea typeface="+mn-ea"/>
                <a:cs typeface="+mn-cs"/>
                <a:hlinkClick r:id="rId4" action="ppaction://hlinkfile" tooltip="Ortiz R.A., 2009  #3044"/>
              </a:rPr>
              <a:t>36</a:t>
            </a:r>
            <a:r>
              <a:rPr lang="en-GB" sz="1200" kern="1200" dirty="0" smtClean="0">
                <a:solidFill>
                  <a:schemeClr val="tx1"/>
                </a:solidFill>
                <a:effectLst/>
                <a:latin typeface="+mn-lt"/>
                <a:ea typeface="+mn-ea"/>
                <a:cs typeface="+mn-cs"/>
              </a:rPr>
              <a:t>].  The main objective of the two experiments described in the present study is to provide evidence of an age gradient in the use and understanding of money. Both the experiments show that as children grow older, and in particular when they turn 9, they have both a higher ability to understand money related   concepts and also display a higher degree of financial autonomy.  In order to compare the use and understanding of money among wider age ranges, including also adolescents and adult individuals, additional research is necessary.  For example, a study involving a larger sample and older age groups   might provide further insights on the development of the use and understanding of money across different age groups.</a:t>
            </a:r>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14</a:t>
            </a:fld>
            <a:endParaRPr lang="en-US" dirty="0"/>
          </a:p>
        </p:txBody>
      </p:sp>
    </p:spTree>
    <p:extLst>
      <p:ext uri="{BB962C8B-B14F-4D97-AF65-F5344CB8AC3E}">
        <p14:creationId xmlns:p14="http://schemas.microsoft.com/office/powerpoint/2010/main" val="1644438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t>The main objective of this study was to quantify the WTP for three health risk reductions of  asthma attack from both a child and a parental perspective. </a:t>
            </a:r>
          </a:p>
          <a:p>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16</a:t>
            </a:fld>
            <a:endParaRPr lang="en-US"/>
          </a:p>
        </p:txBody>
      </p:sp>
    </p:spTree>
    <p:extLst>
      <p:ext uri="{BB962C8B-B14F-4D97-AF65-F5344CB8AC3E}">
        <p14:creationId xmlns:p14="http://schemas.microsoft.com/office/powerpoint/2010/main" val="13736015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17</a:t>
            </a:fld>
            <a:endParaRPr lang="en-US"/>
          </a:p>
        </p:txBody>
      </p:sp>
    </p:spTree>
    <p:extLst>
      <p:ext uri="{BB962C8B-B14F-4D97-AF65-F5344CB8AC3E}">
        <p14:creationId xmlns:p14="http://schemas.microsoft.com/office/powerpoint/2010/main" val="1516075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endParaRPr lang="en-GB" dirty="0" smtClean="0"/>
          </a:p>
          <a:p>
            <a:pPr marL="0" indent="0">
              <a:buNone/>
            </a:pPr>
            <a:endParaRPr lang="en-GB" dirty="0" smtClean="0"/>
          </a:p>
          <a:p>
            <a:pPr marL="0" indent="0">
              <a:buNone/>
            </a:pPr>
            <a:endParaRPr lang="en-GB" dirty="0" smtClean="0"/>
          </a:p>
          <a:p>
            <a:pPr marL="0" indent="0">
              <a:buNone/>
            </a:pPr>
            <a:r>
              <a:rPr lang="en-GB" dirty="0" smtClean="0"/>
              <a:t>A problem with CV questions is to understand why respondents refuse</a:t>
            </a:r>
            <a:r>
              <a:rPr lang="en-GB" baseline="0" dirty="0" smtClean="0"/>
              <a:t> to pay the WTP questions also referred as  the problem of non response .. </a:t>
            </a:r>
          </a:p>
          <a:p>
            <a:pPr marL="0" indent="0">
              <a:buNone/>
            </a:pPr>
            <a:r>
              <a:rPr lang="en-GB" baseline="0" dirty="0" smtClean="0"/>
              <a:t>We can have three options: respondents refuse to answer to the questions 2) respondents do not provide a genuine answer and reply zero 3)respondents do not provide a genuine answer and respond with an unrealistic high value. The latter two forms of non response are know as protest bids protest bids are analysed through follow up questions and identified and individuals with protest bids are excluded from the analysis if the % of protest bids is too  high the survey is not well designed or the individuals are not able to understand the hypothetical scenario.. Survey with high % of protest bids do not allow to estimate welfare estimates this issue is also referred </a:t>
            </a:r>
            <a:r>
              <a:rPr lang="en-GB" u="sng" baseline="0" dirty="0" smtClean="0"/>
              <a:t>as face validity </a:t>
            </a:r>
            <a:r>
              <a:rPr lang="en-GB" baseline="0" dirty="0" smtClean="0"/>
              <a:t>to assess whether the questionnaire asked the right questions in an appropriate manner to obtain a valid estimate  this is particular important for children because we have no previous studies to refer to for the construction of  a valid scenario</a:t>
            </a:r>
          </a:p>
          <a:p>
            <a:pPr marL="0" indent="0">
              <a:buNone/>
            </a:pPr>
            <a:endParaRPr lang="en-GB" dirty="0" smtClean="0"/>
          </a:p>
          <a:p>
            <a:pPr marL="0" indent="0">
              <a:buNone/>
            </a:pPr>
            <a:r>
              <a:rPr lang="en-GB" dirty="0" smtClean="0"/>
              <a:t>where Yes or No is a dichotomous response to the initial WTP question, characteristics, indicates all the demographic and socio-economic variables collected from respondents.  </a:t>
            </a:r>
            <a:endParaRPr lang="it-IT" dirty="0" smtClean="0"/>
          </a:p>
          <a:p>
            <a:endParaRPr lang="en-US" b="1" dirty="0" smtClean="0"/>
          </a:p>
          <a:p>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18</a:t>
            </a:fld>
            <a:endParaRPr lang="en-US"/>
          </a:p>
        </p:txBody>
      </p:sp>
    </p:spTree>
    <p:extLst>
      <p:ext uri="{BB962C8B-B14F-4D97-AF65-F5344CB8AC3E}">
        <p14:creationId xmlns:p14="http://schemas.microsoft.com/office/powerpoint/2010/main" val="16901940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smtClean="0"/>
              <a:t>The </a:t>
            </a:r>
            <a:r>
              <a:rPr lang="it-IT" dirty="0" err="1" smtClean="0"/>
              <a:t>indirect</a:t>
            </a:r>
            <a:r>
              <a:rPr lang="it-IT" dirty="0" smtClean="0"/>
              <a:t> utility </a:t>
            </a:r>
            <a:r>
              <a:rPr lang="en-US" noProof="0" dirty="0" smtClean="0"/>
              <a:t>function</a:t>
            </a:r>
            <a:r>
              <a:rPr lang="it-IT" dirty="0" smtClean="0"/>
              <a:t> </a:t>
            </a:r>
            <a:r>
              <a:rPr lang="it-IT" dirty="0" err="1" smtClean="0"/>
              <a:t>is</a:t>
            </a:r>
            <a:r>
              <a:rPr lang="it-IT" dirty="0" smtClean="0"/>
              <a:t> the </a:t>
            </a:r>
            <a:r>
              <a:rPr lang="it-IT" dirty="0" err="1" smtClean="0"/>
              <a:t>max</a:t>
            </a:r>
            <a:r>
              <a:rPr lang="it-IT" baseline="0" dirty="0" smtClean="0"/>
              <a:t> </a:t>
            </a:r>
            <a:r>
              <a:rPr lang="it-IT" baseline="0" dirty="0" err="1" smtClean="0"/>
              <a:t>amount</a:t>
            </a:r>
            <a:r>
              <a:rPr lang="it-IT" baseline="0" dirty="0" smtClean="0"/>
              <a:t> of utility an </a:t>
            </a:r>
            <a:r>
              <a:rPr lang="it-IT" baseline="0" dirty="0" err="1" smtClean="0"/>
              <a:t>household</a:t>
            </a:r>
            <a:r>
              <a:rPr lang="it-IT" baseline="0" dirty="0" smtClean="0"/>
              <a:t> can derive from </a:t>
            </a:r>
            <a:r>
              <a:rPr lang="it-IT" baseline="0" dirty="0" err="1" smtClean="0"/>
              <a:t>income</a:t>
            </a:r>
            <a:r>
              <a:rPr lang="it-IT" baseline="0" dirty="0" smtClean="0"/>
              <a:t> Y  </a:t>
            </a:r>
            <a:r>
              <a:rPr lang="it-IT" baseline="0" dirty="0" err="1" smtClean="0"/>
              <a:t>given</a:t>
            </a:r>
            <a:r>
              <a:rPr lang="it-IT" baseline="0" dirty="0" smtClean="0"/>
              <a:t> P </a:t>
            </a:r>
            <a:r>
              <a:rPr lang="it-IT" baseline="0" dirty="0" err="1" smtClean="0"/>
              <a:t>prices</a:t>
            </a:r>
            <a:r>
              <a:rPr lang="it-IT" baseline="0" dirty="0" smtClean="0"/>
              <a:t> of </a:t>
            </a:r>
            <a:r>
              <a:rPr lang="it-IT" baseline="0" dirty="0" err="1" smtClean="0"/>
              <a:t>goods</a:t>
            </a:r>
            <a:r>
              <a:rPr lang="it-IT" baseline="0" dirty="0" smtClean="0"/>
              <a:t> and </a:t>
            </a:r>
            <a:r>
              <a:rPr lang="it-IT" baseline="0" dirty="0" err="1" smtClean="0"/>
              <a:t>level</a:t>
            </a:r>
            <a:r>
              <a:rPr lang="it-IT" baseline="0" dirty="0" smtClean="0"/>
              <a:t> of </a:t>
            </a:r>
            <a:r>
              <a:rPr lang="it-IT" baseline="0" dirty="0" err="1" smtClean="0"/>
              <a:t>provision</a:t>
            </a:r>
            <a:r>
              <a:rPr lang="it-IT" baseline="0" dirty="0" smtClean="0"/>
              <a:t> of non market </a:t>
            </a:r>
            <a:r>
              <a:rPr lang="it-IT" baseline="0" dirty="0" err="1" smtClean="0"/>
              <a:t>good</a:t>
            </a:r>
            <a:r>
              <a:rPr lang="it-IT" baseline="0" dirty="0" smtClean="0"/>
              <a:t> Q. the </a:t>
            </a:r>
            <a:r>
              <a:rPr lang="it-IT" baseline="0" dirty="0" err="1" smtClean="0"/>
              <a:t>household</a:t>
            </a:r>
            <a:r>
              <a:rPr lang="it-IT" baseline="0" dirty="0" smtClean="0"/>
              <a:t> </a:t>
            </a:r>
            <a:r>
              <a:rPr lang="it-IT" baseline="0" dirty="0" err="1" smtClean="0"/>
              <a:t>utiity</a:t>
            </a:r>
            <a:r>
              <a:rPr lang="it-IT" baseline="0" dirty="0" smtClean="0"/>
              <a:t> </a:t>
            </a:r>
            <a:r>
              <a:rPr lang="it-IT" baseline="0" dirty="0" err="1" smtClean="0"/>
              <a:t>will</a:t>
            </a:r>
            <a:r>
              <a:rPr lang="it-IT" baseline="0" dirty="0" smtClean="0"/>
              <a:t> </a:t>
            </a:r>
            <a:r>
              <a:rPr lang="it-IT" baseline="0" dirty="0" err="1" smtClean="0"/>
              <a:t>also</a:t>
            </a:r>
            <a:r>
              <a:rPr lang="it-IT" baseline="0" dirty="0" smtClean="0"/>
              <a:t> </a:t>
            </a:r>
            <a:r>
              <a:rPr lang="it-IT" baseline="0" dirty="0" err="1" smtClean="0"/>
              <a:t>depend</a:t>
            </a:r>
            <a:r>
              <a:rPr lang="it-IT" baseline="0" dirty="0" smtClean="0"/>
              <a:t> on the </a:t>
            </a:r>
            <a:r>
              <a:rPr lang="it-IT" baseline="0" dirty="0" err="1" smtClean="0"/>
              <a:t>socioe</a:t>
            </a:r>
            <a:r>
              <a:rPr lang="it-IT" baseline="0" dirty="0" smtClean="0"/>
              <a:t> </a:t>
            </a:r>
            <a:r>
              <a:rPr lang="it-IT" baseline="0" dirty="0" err="1" smtClean="0"/>
              <a:t>economic</a:t>
            </a:r>
            <a:r>
              <a:rPr lang="it-IT" baseline="0" dirty="0" smtClean="0"/>
              <a:t> </a:t>
            </a:r>
            <a:r>
              <a:rPr lang="it-IT" baseline="0" dirty="0" err="1" smtClean="0"/>
              <a:t>factors</a:t>
            </a:r>
            <a:r>
              <a:rPr lang="it-IT" baseline="0" dirty="0" smtClean="0"/>
              <a:t> S.. </a:t>
            </a:r>
            <a:r>
              <a:rPr lang="it-IT" baseline="0" dirty="0" err="1" smtClean="0"/>
              <a:t>We</a:t>
            </a:r>
            <a:r>
              <a:rPr lang="it-IT" baseline="0" dirty="0" smtClean="0"/>
              <a:t> assume </a:t>
            </a:r>
            <a:r>
              <a:rPr lang="it-IT" baseline="0" dirty="0" err="1" smtClean="0"/>
              <a:t>that</a:t>
            </a:r>
            <a:r>
              <a:rPr lang="it-IT" baseline="0" dirty="0" smtClean="0"/>
              <a:t> an </a:t>
            </a:r>
            <a:r>
              <a:rPr lang="it-IT" baseline="0" dirty="0" err="1" smtClean="0"/>
              <a:t>increase</a:t>
            </a:r>
            <a:r>
              <a:rPr lang="it-IT" baseline="0" dirty="0" smtClean="0"/>
              <a:t> </a:t>
            </a:r>
            <a:r>
              <a:rPr lang="it-IT" baseline="0" dirty="0" err="1" smtClean="0"/>
              <a:t>provision</a:t>
            </a:r>
            <a:r>
              <a:rPr lang="it-IT" baseline="0" dirty="0" smtClean="0"/>
              <a:t> of the non market </a:t>
            </a:r>
            <a:r>
              <a:rPr lang="it-IT" baseline="0" dirty="0" err="1" smtClean="0"/>
              <a:t>good</a:t>
            </a:r>
            <a:r>
              <a:rPr lang="it-IT" baseline="0" dirty="0" smtClean="0"/>
              <a:t> </a:t>
            </a:r>
            <a:r>
              <a:rPr lang="it-IT" baseline="0" dirty="0" err="1" smtClean="0"/>
              <a:t>will</a:t>
            </a:r>
            <a:r>
              <a:rPr lang="it-IT" baseline="0" dirty="0" smtClean="0"/>
              <a:t> </a:t>
            </a:r>
            <a:r>
              <a:rPr lang="it-IT" baseline="0" dirty="0" err="1" smtClean="0"/>
              <a:t>increase</a:t>
            </a:r>
            <a:r>
              <a:rPr lang="it-IT" baseline="0" dirty="0" smtClean="0"/>
              <a:t> the utility , </a:t>
            </a:r>
            <a:r>
              <a:rPr lang="it-IT" baseline="0" dirty="0" err="1" smtClean="0"/>
              <a:t>thus</a:t>
            </a:r>
            <a:r>
              <a:rPr lang="it-IT" baseline="0" dirty="0" smtClean="0"/>
              <a:t> </a:t>
            </a:r>
            <a:r>
              <a:rPr lang="it-IT" baseline="0" dirty="0" err="1" smtClean="0"/>
              <a:t>if</a:t>
            </a:r>
            <a:r>
              <a:rPr lang="it-IT" baseline="0" dirty="0" smtClean="0"/>
              <a:t> the </a:t>
            </a:r>
            <a:r>
              <a:rPr lang="it-IT" baseline="0" dirty="0" err="1" smtClean="0"/>
              <a:t>subject</a:t>
            </a:r>
            <a:r>
              <a:rPr lang="it-IT" baseline="0" dirty="0" smtClean="0"/>
              <a:t> </a:t>
            </a:r>
            <a:r>
              <a:rPr lang="it-IT" baseline="0" dirty="0" err="1" smtClean="0"/>
              <a:t>eperiences</a:t>
            </a:r>
            <a:r>
              <a:rPr lang="it-IT" baseline="0" dirty="0" smtClean="0"/>
              <a:t> an </a:t>
            </a:r>
            <a:r>
              <a:rPr lang="it-IT" baseline="0" dirty="0" err="1" smtClean="0"/>
              <a:t>increase</a:t>
            </a:r>
            <a:r>
              <a:rPr lang="it-IT" baseline="0" dirty="0" smtClean="0"/>
              <a:t> in </a:t>
            </a:r>
            <a:r>
              <a:rPr lang="it-IT" baseline="0" dirty="0" err="1" smtClean="0"/>
              <a:t>well</a:t>
            </a:r>
            <a:r>
              <a:rPr lang="it-IT" baseline="0" dirty="0" smtClean="0"/>
              <a:t> </a:t>
            </a:r>
            <a:r>
              <a:rPr lang="it-IT" baseline="0" dirty="0" err="1" smtClean="0"/>
              <a:t>being</a:t>
            </a:r>
            <a:r>
              <a:rPr lang="it-IT" baseline="0" dirty="0" smtClean="0"/>
              <a:t> he </a:t>
            </a:r>
            <a:r>
              <a:rPr lang="it-IT" baseline="0" dirty="0" err="1" smtClean="0"/>
              <a:t>will</a:t>
            </a:r>
            <a:r>
              <a:rPr lang="it-IT" baseline="0" dirty="0" smtClean="0"/>
              <a:t> be ready to </a:t>
            </a:r>
            <a:r>
              <a:rPr lang="it-IT" baseline="0" dirty="0" err="1" smtClean="0"/>
              <a:t>pay</a:t>
            </a:r>
            <a:r>
              <a:rPr lang="it-IT" baseline="0" dirty="0" smtClean="0"/>
              <a:t> </a:t>
            </a:r>
            <a:r>
              <a:rPr lang="it-IT" baseline="0" dirty="0" err="1" smtClean="0"/>
              <a:t>someting</a:t>
            </a:r>
            <a:r>
              <a:rPr lang="it-IT" baseline="0" dirty="0" smtClean="0"/>
              <a:t> to </a:t>
            </a:r>
            <a:r>
              <a:rPr lang="it-IT" baseline="0" dirty="0" err="1" smtClean="0"/>
              <a:t>achieve</a:t>
            </a:r>
            <a:r>
              <a:rPr lang="it-IT" baseline="0" dirty="0" smtClean="0"/>
              <a:t> Q1 </a:t>
            </a:r>
            <a:r>
              <a:rPr lang="it-IT" baseline="0" dirty="0" err="1" smtClean="0"/>
              <a:t>where</a:t>
            </a:r>
            <a:r>
              <a:rPr lang="it-IT" baseline="0" dirty="0" smtClean="0"/>
              <a:t> WTP </a:t>
            </a:r>
            <a:r>
              <a:rPr lang="it-IT" baseline="0" dirty="0" err="1" smtClean="0"/>
              <a:t>is</a:t>
            </a:r>
            <a:r>
              <a:rPr lang="it-IT" baseline="0" dirty="0" smtClean="0"/>
              <a:t> the </a:t>
            </a:r>
            <a:r>
              <a:rPr lang="it-IT" baseline="0" dirty="0" err="1" smtClean="0"/>
              <a:t>compensating</a:t>
            </a:r>
            <a:r>
              <a:rPr lang="it-IT" baseline="0" dirty="0" smtClean="0"/>
              <a:t> </a:t>
            </a:r>
            <a:r>
              <a:rPr lang="it-IT" baseline="0" dirty="0" err="1" smtClean="0"/>
              <a:t>variation</a:t>
            </a:r>
            <a:r>
              <a:rPr lang="it-IT" baseline="0" dirty="0" smtClean="0"/>
              <a:t> </a:t>
            </a:r>
            <a:r>
              <a:rPr lang="it-IT" baseline="0" dirty="0" err="1" smtClean="0"/>
              <a:t>meaure</a:t>
            </a:r>
            <a:r>
              <a:rPr lang="it-IT" baseline="0" dirty="0" smtClean="0"/>
              <a:t> for a </a:t>
            </a:r>
            <a:r>
              <a:rPr lang="it-IT" baseline="0" dirty="0" err="1" smtClean="0"/>
              <a:t>change</a:t>
            </a:r>
            <a:r>
              <a:rPr lang="it-IT" baseline="0" dirty="0" smtClean="0"/>
              <a:t> in welfare C </a:t>
            </a:r>
            <a:r>
              <a:rPr lang="it-IT" baseline="0" dirty="0" err="1" smtClean="0"/>
              <a:t>is</a:t>
            </a:r>
            <a:r>
              <a:rPr lang="it-IT" baseline="0" dirty="0" smtClean="0"/>
              <a:t> </a:t>
            </a:r>
            <a:r>
              <a:rPr lang="it-IT" baseline="0" dirty="0" err="1" smtClean="0"/>
              <a:t>itself</a:t>
            </a:r>
            <a:r>
              <a:rPr lang="it-IT" baseline="0" dirty="0" smtClean="0"/>
              <a:t> a </a:t>
            </a:r>
            <a:r>
              <a:rPr lang="it-IT" baseline="0" dirty="0" err="1" smtClean="0"/>
              <a:t>function</a:t>
            </a:r>
            <a:r>
              <a:rPr lang="it-IT" baseline="0" dirty="0" smtClean="0"/>
              <a:t> of  </a:t>
            </a:r>
            <a:r>
              <a:rPr lang="it-IT" baseline="0" dirty="0" err="1" smtClean="0"/>
              <a:t>others</a:t>
            </a:r>
            <a:r>
              <a:rPr lang="it-IT" baseline="0" dirty="0" smtClean="0"/>
              <a:t> </a:t>
            </a:r>
            <a:r>
              <a:rPr lang="it-IT" baseline="0" dirty="0" err="1" smtClean="0"/>
              <a:t>parameters</a:t>
            </a:r>
            <a:r>
              <a:rPr lang="it-IT" baseline="0" dirty="0" smtClean="0"/>
              <a:t> in the model </a:t>
            </a:r>
            <a:r>
              <a:rPr lang="it-IT" baseline="0" dirty="0" err="1" smtClean="0"/>
              <a:t>another</a:t>
            </a:r>
            <a:r>
              <a:rPr lang="it-IT" baseline="0" dirty="0" smtClean="0"/>
              <a:t> </a:t>
            </a:r>
            <a:r>
              <a:rPr lang="it-IT" baseline="0" dirty="0" err="1" smtClean="0"/>
              <a:t>cnsideration</a:t>
            </a:r>
            <a:r>
              <a:rPr lang="it-IT" baseline="0" dirty="0" smtClean="0"/>
              <a:t> </a:t>
            </a:r>
            <a:r>
              <a:rPr lang="it-IT" baseline="0" dirty="0" err="1" smtClean="0"/>
              <a:t>is</a:t>
            </a:r>
            <a:r>
              <a:rPr lang="it-IT" baseline="0" dirty="0" smtClean="0"/>
              <a:t> </a:t>
            </a:r>
            <a:r>
              <a:rPr lang="it-IT" baseline="0" dirty="0" err="1" smtClean="0"/>
              <a:t>thta</a:t>
            </a:r>
            <a:r>
              <a:rPr lang="it-IT" baseline="0" dirty="0" smtClean="0"/>
              <a:t> the </a:t>
            </a:r>
            <a:r>
              <a:rPr lang="it-IT" baseline="0" dirty="0" err="1" smtClean="0"/>
              <a:t>household</a:t>
            </a:r>
            <a:r>
              <a:rPr lang="it-IT" baseline="0" dirty="0" smtClean="0"/>
              <a:t> WTP </a:t>
            </a:r>
            <a:r>
              <a:rPr lang="it-IT" baseline="0" dirty="0" err="1" smtClean="0"/>
              <a:t>is</a:t>
            </a:r>
            <a:r>
              <a:rPr lang="it-IT" baseline="0" dirty="0" smtClean="0"/>
              <a:t> </a:t>
            </a:r>
            <a:r>
              <a:rPr lang="it-IT" baseline="0" dirty="0" err="1" smtClean="0"/>
              <a:t>not</a:t>
            </a:r>
            <a:r>
              <a:rPr lang="it-IT" baseline="0" dirty="0" smtClean="0"/>
              <a:t> </a:t>
            </a:r>
            <a:r>
              <a:rPr lang="it-IT" baseline="0" dirty="0" err="1" smtClean="0"/>
              <a:t>greater</a:t>
            </a:r>
            <a:r>
              <a:rPr lang="it-IT" baseline="0" dirty="0" smtClean="0"/>
              <a:t> </a:t>
            </a:r>
            <a:r>
              <a:rPr lang="it-IT" baseline="0" dirty="0" err="1" smtClean="0"/>
              <a:t>than</a:t>
            </a:r>
            <a:r>
              <a:rPr lang="it-IT" baseline="0" dirty="0" smtClean="0"/>
              <a:t> the </a:t>
            </a:r>
            <a:r>
              <a:rPr lang="it-IT" baseline="0" dirty="0" err="1" smtClean="0"/>
              <a:t>discretionary</a:t>
            </a:r>
            <a:r>
              <a:rPr lang="it-IT" baseline="0" dirty="0" smtClean="0"/>
              <a:t> </a:t>
            </a:r>
            <a:r>
              <a:rPr lang="it-IT" baseline="0" dirty="0" err="1" smtClean="0"/>
              <a:t>income</a:t>
            </a:r>
            <a:r>
              <a:rPr lang="it-IT" baseline="0" dirty="0" smtClean="0"/>
              <a:t> . </a:t>
            </a:r>
            <a:r>
              <a:rPr lang="it-IT" baseline="0" dirty="0" err="1" smtClean="0"/>
              <a:t>Dscretionary</a:t>
            </a:r>
            <a:r>
              <a:rPr lang="it-IT" baseline="0" dirty="0" smtClean="0"/>
              <a:t> </a:t>
            </a:r>
            <a:r>
              <a:rPr lang="it-IT" baseline="0" dirty="0" err="1" smtClean="0"/>
              <a:t>income</a:t>
            </a:r>
            <a:r>
              <a:rPr lang="it-IT" baseline="0" dirty="0" smtClean="0"/>
              <a:t> </a:t>
            </a:r>
            <a:r>
              <a:rPr lang="it-IT" baseline="0" dirty="0" err="1" smtClean="0"/>
              <a:t>is</a:t>
            </a:r>
            <a:r>
              <a:rPr lang="it-IT" baseline="0" dirty="0" smtClean="0"/>
              <a:t> a part of </a:t>
            </a:r>
            <a:r>
              <a:rPr lang="it-IT" baseline="0" dirty="0" err="1" smtClean="0"/>
              <a:t>income</a:t>
            </a:r>
            <a:r>
              <a:rPr lang="it-IT" baseline="0" dirty="0" smtClean="0"/>
              <a:t> </a:t>
            </a:r>
            <a:r>
              <a:rPr lang="it-IT" baseline="0" dirty="0" err="1" smtClean="0"/>
              <a:t>that</a:t>
            </a:r>
            <a:r>
              <a:rPr lang="it-IT" baseline="0" dirty="0" smtClean="0"/>
              <a:t> </a:t>
            </a:r>
            <a:r>
              <a:rPr lang="it-IT" baseline="0" dirty="0" err="1" smtClean="0"/>
              <a:t>is</a:t>
            </a:r>
            <a:r>
              <a:rPr lang="it-IT" baseline="0" dirty="0" smtClean="0"/>
              <a:t> </a:t>
            </a:r>
            <a:r>
              <a:rPr lang="it-IT" baseline="0" dirty="0" err="1" smtClean="0"/>
              <a:t>left</a:t>
            </a:r>
            <a:r>
              <a:rPr lang="it-IT" baseline="0" dirty="0" smtClean="0"/>
              <a:t> </a:t>
            </a:r>
            <a:r>
              <a:rPr lang="it-IT" baseline="0" dirty="0" err="1" smtClean="0"/>
              <a:t>after</a:t>
            </a:r>
            <a:r>
              <a:rPr lang="it-IT" baseline="0" dirty="0" smtClean="0"/>
              <a:t> </a:t>
            </a:r>
            <a:r>
              <a:rPr lang="it-IT" baseline="0" dirty="0" err="1" smtClean="0"/>
              <a:t>ommitting</a:t>
            </a:r>
            <a:r>
              <a:rPr lang="it-IT" baseline="0" dirty="0" smtClean="0"/>
              <a:t> for </a:t>
            </a:r>
            <a:r>
              <a:rPr lang="it-IT" baseline="0" dirty="0" err="1" smtClean="0"/>
              <a:t>houseign</a:t>
            </a:r>
            <a:r>
              <a:rPr lang="it-IT" baseline="0" dirty="0" smtClean="0"/>
              <a:t> </a:t>
            </a:r>
            <a:r>
              <a:rPr lang="it-IT" baseline="0" dirty="0" err="1" smtClean="0"/>
              <a:t>accmodaiton</a:t>
            </a:r>
            <a:r>
              <a:rPr lang="it-IT" baseline="0" dirty="0" smtClean="0"/>
              <a:t> </a:t>
            </a:r>
            <a:r>
              <a:rPr lang="it-IT" baseline="0" dirty="0" err="1" smtClean="0"/>
              <a:t>food</a:t>
            </a:r>
            <a:r>
              <a:rPr lang="it-IT" baseline="0" dirty="0" smtClean="0"/>
              <a:t> and </a:t>
            </a:r>
            <a:r>
              <a:rPr lang="it-IT" baseline="0" dirty="0" err="1" smtClean="0"/>
              <a:t>also</a:t>
            </a:r>
            <a:r>
              <a:rPr lang="it-IT" baseline="0" dirty="0" smtClean="0"/>
              <a:t> WTP </a:t>
            </a:r>
            <a:r>
              <a:rPr lang="it-IT" baseline="0" dirty="0" err="1" smtClean="0"/>
              <a:t>is</a:t>
            </a:r>
            <a:r>
              <a:rPr lang="it-IT" baseline="0" dirty="0" smtClean="0"/>
              <a:t> non negative . So WTP </a:t>
            </a:r>
            <a:r>
              <a:rPr lang="it-IT" baseline="0" dirty="0" err="1" smtClean="0"/>
              <a:t>values</a:t>
            </a:r>
            <a:r>
              <a:rPr lang="it-IT" baseline="0" dirty="0" smtClean="0"/>
              <a:t> </a:t>
            </a:r>
            <a:r>
              <a:rPr lang="it-IT" baseline="0" dirty="0" err="1" smtClean="0"/>
              <a:t>given</a:t>
            </a:r>
            <a:r>
              <a:rPr lang="it-IT" baseline="0" dirty="0" smtClean="0"/>
              <a:t> </a:t>
            </a:r>
            <a:r>
              <a:rPr lang="it-IT" baseline="0" dirty="0" err="1" smtClean="0"/>
              <a:t>responents</a:t>
            </a:r>
            <a:r>
              <a:rPr lang="it-IT" baseline="0" dirty="0" smtClean="0"/>
              <a:t> </a:t>
            </a:r>
            <a:r>
              <a:rPr lang="it-IT" baseline="0" dirty="0" err="1" smtClean="0"/>
              <a:t>quesiton</a:t>
            </a:r>
            <a:r>
              <a:rPr lang="it-IT" baseline="0" dirty="0" smtClean="0"/>
              <a:t> to CV </a:t>
            </a:r>
            <a:r>
              <a:rPr lang="it-IT" baseline="0" dirty="0" err="1" smtClean="0"/>
              <a:t>is</a:t>
            </a:r>
            <a:r>
              <a:rPr lang="it-IT" baseline="0" dirty="0" smtClean="0"/>
              <a:t> the </a:t>
            </a:r>
            <a:r>
              <a:rPr lang="it-IT" baseline="0" dirty="0" err="1" smtClean="0"/>
              <a:t>solution</a:t>
            </a:r>
            <a:r>
              <a:rPr lang="it-IT" baseline="0" dirty="0" smtClean="0"/>
              <a:t> of a </a:t>
            </a:r>
            <a:r>
              <a:rPr lang="it-IT" baseline="0" dirty="0" err="1" smtClean="0"/>
              <a:t>constraiined</a:t>
            </a:r>
            <a:r>
              <a:rPr lang="it-IT" baseline="0" dirty="0" smtClean="0"/>
              <a:t> utility </a:t>
            </a:r>
            <a:r>
              <a:rPr lang="it-IT" baseline="0" dirty="0" err="1" smtClean="0"/>
              <a:t>maximiing</a:t>
            </a:r>
            <a:r>
              <a:rPr lang="it-IT" baseline="0" dirty="0" smtClean="0"/>
              <a:t> </a:t>
            </a:r>
            <a:r>
              <a:rPr lang="it-IT" baseline="0" dirty="0" err="1" smtClean="0"/>
              <a:t>problem</a:t>
            </a:r>
            <a:r>
              <a:rPr lang="it-IT" baseline="0" dirty="0" smtClean="0"/>
              <a:t> the </a:t>
            </a:r>
            <a:r>
              <a:rPr lang="it-IT" baseline="0" dirty="0" err="1" smtClean="0"/>
              <a:t>solution</a:t>
            </a:r>
            <a:r>
              <a:rPr lang="it-IT" baseline="0" dirty="0" smtClean="0"/>
              <a:t> o </a:t>
            </a:r>
            <a:r>
              <a:rPr lang="it-IT" baseline="0" dirty="0" err="1" smtClean="0"/>
              <a:t>fthis</a:t>
            </a:r>
            <a:r>
              <a:rPr lang="it-IT" baseline="0" dirty="0" smtClean="0"/>
              <a:t> </a:t>
            </a:r>
            <a:r>
              <a:rPr lang="it-IT" baseline="0" dirty="0" err="1" smtClean="0"/>
              <a:t>problem</a:t>
            </a:r>
            <a:r>
              <a:rPr lang="it-IT" baseline="0" dirty="0" smtClean="0"/>
              <a:t> </a:t>
            </a:r>
            <a:r>
              <a:rPr lang="it-IT" baseline="0" dirty="0" err="1" smtClean="0"/>
              <a:t>is</a:t>
            </a:r>
            <a:r>
              <a:rPr lang="it-IT" baseline="0" dirty="0" smtClean="0"/>
              <a:t> </a:t>
            </a:r>
            <a:r>
              <a:rPr lang="it-IT" baseline="0" dirty="0" err="1" smtClean="0"/>
              <a:t>also</a:t>
            </a:r>
            <a:r>
              <a:rPr lang="it-IT" baseline="0" dirty="0" smtClean="0"/>
              <a:t> </a:t>
            </a:r>
            <a:r>
              <a:rPr lang="it-IT" baseline="0" dirty="0" err="1" smtClean="0"/>
              <a:t>referred</a:t>
            </a:r>
            <a:r>
              <a:rPr lang="it-IT" baseline="0" dirty="0" smtClean="0"/>
              <a:t> </a:t>
            </a:r>
            <a:r>
              <a:rPr lang="it-IT" baseline="0" dirty="0" err="1" smtClean="0"/>
              <a:t>as</a:t>
            </a:r>
            <a:r>
              <a:rPr lang="it-IT" baseline="0" dirty="0" smtClean="0"/>
              <a:t> </a:t>
            </a:r>
            <a:r>
              <a:rPr lang="it-IT" baseline="0" dirty="0" err="1" smtClean="0"/>
              <a:t>bid</a:t>
            </a:r>
            <a:r>
              <a:rPr lang="it-IT" baseline="0" dirty="0" smtClean="0"/>
              <a:t> </a:t>
            </a:r>
            <a:r>
              <a:rPr lang="it-IT" baseline="0" dirty="0" err="1" smtClean="0"/>
              <a:t>fucntion</a:t>
            </a:r>
            <a:r>
              <a:rPr lang="it-IT" baseline="0" dirty="0" smtClean="0"/>
              <a:t> the </a:t>
            </a:r>
            <a:r>
              <a:rPr lang="it-IT" baseline="0" dirty="0" err="1" smtClean="0"/>
              <a:t>bid</a:t>
            </a:r>
            <a:r>
              <a:rPr lang="it-IT" baseline="0" dirty="0" smtClean="0"/>
              <a:t> </a:t>
            </a:r>
            <a:r>
              <a:rPr lang="it-IT" baseline="0" dirty="0" err="1" smtClean="0"/>
              <a:t>function</a:t>
            </a:r>
            <a:r>
              <a:rPr lang="it-IT" baseline="0" dirty="0" smtClean="0"/>
              <a:t> </a:t>
            </a:r>
            <a:r>
              <a:rPr lang="it-IT" baseline="0" dirty="0" err="1" smtClean="0"/>
              <a:t>related</a:t>
            </a:r>
            <a:r>
              <a:rPr lang="it-IT" baseline="0" dirty="0" smtClean="0"/>
              <a:t> </a:t>
            </a:r>
            <a:r>
              <a:rPr lang="it-IT" baseline="0" dirty="0" err="1" smtClean="0"/>
              <a:t>wtp</a:t>
            </a:r>
            <a:r>
              <a:rPr lang="it-IT" baseline="0" dirty="0" smtClean="0"/>
              <a:t> to the </a:t>
            </a:r>
            <a:r>
              <a:rPr lang="it-IT" baseline="0" dirty="0" err="1" smtClean="0"/>
              <a:t>characteristics</a:t>
            </a:r>
            <a:r>
              <a:rPr lang="it-IT" baseline="0" dirty="0" smtClean="0"/>
              <a:t> of the non market </a:t>
            </a:r>
            <a:r>
              <a:rPr lang="it-IT" baseline="0" dirty="0" err="1" smtClean="0"/>
              <a:t>good</a:t>
            </a:r>
            <a:r>
              <a:rPr lang="it-IT" baseline="0" dirty="0" smtClean="0"/>
              <a:t> and to the </a:t>
            </a:r>
            <a:r>
              <a:rPr lang="it-IT" baseline="0" dirty="0" err="1" smtClean="0"/>
              <a:t>individuals</a:t>
            </a:r>
            <a:r>
              <a:rPr lang="it-IT" baseline="0" dirty="0" smtClean="0"/>
              <a:t> </a:t>
            </a:r>
            <a:r>
              <a:rPr lang="it-IT" baseline="0" dirty="0" err="1" smtClean="0"/>
              <a:t>characteristics</a:t>
            </a:r>
            <a:r>
              <a:rPr lang="it-IT" baseline="0" dirty="0" smtClean="0"/>
              <a:t> </a:t>
            </a:r>
          </a:p>
          <a:p>
            <a:r>
              <a:rPr lang="it-IT" baseline="0" dirty="0" smtClean="0"/>
              <a:t>The Cv </a:t>
            </a:r>
            <a:r>
              <a:rPr lang="it-IT" baseline="0" dirty="0" err="1" smtClean="0"/>
              <a:t>respondent</a:t>
            </a:r>
            <a:r>
              <a:rPr lang="it-IT" baseline="0" dirty="0" smtClean="0"/>
              <a:t> </a:t>
            </a:r>
            <a:r>
              <a:rPr lang="it-IT" baseline="0" dirty="0" err="1" smtClean="0"/>
              <a:t>knows</a:t>
            </a:r>
            <a:r>
              <a:rPr lang="it-IT" baseline="0" dirty="0" smtClean="0"/>
              <a:t> </a:t>
            </a:r>
            <a:r>
              <a:rPr lang="it-IT" baseline="0" dirty="0" err="1" smtClean="0"/>
              <a:t>which</a:t>
            </a:r>
            <a:r>
              <a:rPr lang="it-IT" baseline="0" dirty="0" smtClean="0"/>
              <a:t> are the </a:t>
            </a:r>
            <a:r>
              <a:rPr lang="it-IT" baseline="0" dirty="0" err="1" smtClean="0"/>
              <a:t>factors</a:t>
            </a:r>
            <a:r>
              <a:rPr lang="it-IT" baseline="0" dirty="0" smtClean="0"/>
              <a:t> </a:t>
            </a:r>
            <a:r>
              <a:rPr lang="it-IT" baseline="0" dirty="0" err="1" smtClean="0"/>
              <a:t>important</a:t>
            </a:r>
            <a:r>
              <a:rPr lang="it-IT" baseline="0" dirty="0" smtClean="0"/>
              <a:t> </a:t>
            </a:r>
            <a:r>
              <a:rPr lang="it-IT" baseline="0" dirty="0" err="1" smtClean="0"/>
              <a:t>ot</a:t>
            </a:r>
            <a:r>
              <a:rPr lang="it-IT" baseline="0" dirty="0" smtClean="0"/>
              <a:t> </a:t>
            </a:r>
            <a:r>
              <a:rPr lang="it-IT" baseline="0" dirty="0" err="1" smtClean="0"/>
              <a:t>determine</a:t>
            </a:r>
            <a:r>
              <a:rPr lang="it-IT" baseline="0" dirty="0" smtClean="0"/>
              <a:t> </a:t>
            </a:r>
            <a:r>
              <a:rPr lang="it-IT" baseline="0" dirty="0" err="1" smtClean="0"/>
              <a:t>his</a:t>
            </a:r>
            <a:r>
              <a:rPr lang="it-IT" baseline="0" dirty="0" smtClean="0"/>
              <a:t> utility </a:t>
            </a:r>
            <a:r>
              <a:rPr lang="it-IT" baseline="0" dirty="0" err="1" smtClean="0"/>
              <a:t>function</a:t>
            </a:r>
            <a:r>
              <a:rPr lang="it-IT" baseline="0" dirty="0" smtClean="0"/>
              <a:t> </a:t>
            </a:r>
            <a:r>
              <a:rPr lang="it-IT" baseline="0" dirty="0" err="1" smtClean="0"/>
              <a:t>but</a:t>
            </a:r>
            <a:r>
              <a:rPr lang="it-IT" baseline="0" dirty="0" smtClean="0"/>
              <a:t> the </a:t>
            </a:r>
            <a:r>
              <a:rPr lang="it-IT" baseline="0" dirty="0" err="1" smtClean="0"/>
              <a:t>analysi</a:t>
            </a:r>
            <a:r>
              <a:rPr lang="it-IT" baseline="0" dirty="0" smtClean="0"/>
              <a:t> </a:t>
            </a:r>
            <a:r>
              <a:rPr lang="it-IT" baseline="0" dirty="0" err="1" smtClean="0"/>
              <a:t>does</a:t>
            </a:r>
            <a:r>
              <a:rPr lang="it-IT" baseline="0" dirty="0" smtClean="0"/>
              <a:t> </a:t>
            </a:r>
            <a:r>
              <a:rPr lang="it-IT" baseline="0" dirty="0" err="1" smtClean="0"/>
              <a:t>not</a:t>
            </a:r>
            <a:r>
              <a:rPr lang="it-IT" baseline="0" dirty="0" smtClean="0"/>
              <a:t> so the </a:t>
            </a:r>
            <a:r>
              <a:rPr lang="it-IT" baseline="0" dirty="0" err="1" smtClean="0"/>
              <a:t>analysis</a:t>
            </a:r>
            <a:r>
              <a:rPr lang="it-IT" baseline="0" dirty="0" smtClean="0"/>
              <a:t> model </a:t>
            </a:r>
            <a:r>
              <a:rPr lang="it-IT" baseline="0" dirty="0" err="1" smtClean="0"/>
              <a:t>is</a:t>
            </a:r>
            <a:r>
              <a:rPr lang="it-IT" baseline="0" dirty="0" smtClean="0"/>
              <a:t> </a:t>
            </a:r>
            <a:r>
              <a:rPr lang="it-IT" baseline="0" dirty="0" err="1" smtClean="0"/>
              <a:t>given</a:t>
            </a:r>
            <a:r>
              <a:rPr lang="it-IT" baseline="0" dirty="0" smtClean="0"/>
              <a:t> by the </a:t>
            </a:r>
            <a:r>
              <a:rPr lang="it-IT" baseline="0" dirty="0" err="1" smtClean="0"/>
              <a:t>risght</a:t>
            </a:r>
            <a:r>
              <a:rPr lang="it-IT" baseline="0" dirty="0" smtClean="0"/>
              <a:t> part of the </a:t>
            </a:r>
            <a:r>
              <a:rPr lang="it-IT" baseline="0" dirty="0" err="1" smtClean="0"/>
              <a:t>equaiton</a:t>
            </a:r>
            <a:r>
              <a:rPr lang="it-IT" baseline="0" dirty="0" smtClean="0"/>
              <a:t> so </a:t>
            </a:r>
            <a:r>
              <a:rPr lang="it-IT" baseline="0" dirty="0" err="1" smtClean="0"/>
              <a:t>you</a:t>
            </a:r>
            <a:r>
              <a:rPr lang="it-IT" baseline="0" dirty="0" smtClean="0"/>
              <a:t> can </a:t>
            </a:r>
            <a:r>
              <a:rPr lang="it-IT" baseline="0" dirty="0" err="1" smtClean="0"/>
              <a:t>see</a:t>
            </a:r>
            <a:r>
              <a:rPr lang="it-IT" baseline="0" dirty="0" smtClean="0"/>
              <a:t> </a:t>
            </a:r>
            <a:r>
              <a:rPr lang="it-IT" baseline="0" dirty="0" err="1" smtClean="0"/>
              <a:t>that</a:t>
            </a:r>
            <a:r>
              <a:rPr lang="it-IT" baseline="0" dirty="0" smtClean="0"/>
              <a:t> the </a:t>
            </a:r>
            <a:r>
              <a:rPr lang="it-IT" baseline="0" dirty="0" err="1" smtClean="0"/>
              <a:t>analysi</a:t>
            </a:r>
            <a:r>
              <a:rPr lang="it-IT" baseline="0" dirty="0" smtClean="0"/>
              <a:t> </a:t>
            </a:r>
            <a:r>
              <a:rPr lang="it-IT" baseline="0" dirty="0" err="1" smtClean="0"/>
              <a:t>inderect</a:t>
            </a:r>
            <a:r>
              <a:rPr lang="it-IT" baseline="0" dirty="0" smtClean="0"/>
              <a:t> </a:t>
            </a:r>
            <a:r>
              <a:rPr lang="it-IT" baseline="0" dirty="0" err="1" smtClean="0"/>
              <a:t>utity</a:t>
            </a:r>
            <a:r>
              <a:rPr lang="it-IT" baseline="0" dirty="0" smtClean="0"/>
              <a:t> </a:t>
            </a:r>
            <a:r>
              <a:rPr lang="it-IT" baseline="0" dirty="0" err="1" smtClean="0"/>
              <a:t>fucntion</a:t>
            </a:r>
            <a:r>
              <a:rPr lang="it-IT" baseline="0" dirty="0" smtClean="0"/>
              <a:t> </a:t>
            </a:r>
            <a:r>
              <a:rPr lang="it-IT" baseline="0" dirty="0" err="1" smtClean="0"/>
              <a:t>is</a:t>
            </a:r>
            <a:r>
              <a:rPr lang="it-IT" baseline="0" dirty="0" smtClean="0"/>
              <a:t> just an </a:t>
            </a:r>
            <a:r>
              <a:rPr lang="it-IT" baseline="0" dirty="0" err="1" smtClean="0"/>
              <a:t>approximation</a:t>
            </a:r>
            <a:r>
              <a:rPr lang="it-IT" baseline="0" dirty="0" smtClean="0"/>
              <a:t> of the </a:t>
            </a:r>
            <a:r>
              <a:rPr lang="it-IT" baseline="0" dirty="0" err="1" smtClean="0"/>
              <a:t>true</a:t>
            </a:r>
            <a:r>
              <a:rPr lang="it-IT" baseline="0" dirty="0" smtClean="0"/>
              <a:t> </a:t>
            </a:r>
            <a:r>
              <a:rPr lang="it-IT" baseline="0" dirty="0" err="1" smtClean="0"/>
              <a:t>one</a:t>
            </a:r>
            <a:r>
              <a:rPr lang="it-IT" baseline="0" dirty="0" smtClean="0"/>
              <a:t> </a:t>
            </a:r>
            <a:r>
              <a:rPr lang="it-IT" baseline="0" dirty="0" err="1" smtClean="0"/>
              <a:t>where</a:t>
            </a:r>
            <a:r>
              <a:rPr lang="it-IT" baseline="0" dirty="0" smtClean="0"/>
              <a:t> e </a:t>
            </a:r>
            <a:r>
              <a:rPr lang="it-IT" baseline="0" dirty="0" err="1" smtClean="0"/>
              <a:t>is</a:t>
            </a:r>
            <a:r>
              <a:rPr lang="it-IT" baseline="0" dirty="0" smtClean="0"/>
              <a:t> the </a:t>
            </a:r>
            <a:r>
              <a:rPr lang="it-IT" baseline="0" dirty="0" err="1" smtClean="0"/>
              <a:t>unobserved</a:t>
            </a:r>
            <a:r>
              <a:rPr lang="it-IT" baseline="0" dirty="0" smtClean="0"/>
              <a:t> </a:t>
            </a:r>
            <a:r>
              <a:rPr lang="it-IT" baseline="0" dirty="0" err="1" smtClean="0"/>
              <a:t>variation</a:t>
            </a:r>
            <a:r>
              <a:rPr lang="it-IT" baseline="0" dirty="0" smtClean="0"/>
              <a:t> in </a:t>
            </a:r>
            <a:r>
              <a:rPr lang="it-IT" baseline="0" dirty="0" err="1" smtClean="0"/>
              <a:t>tastes</a:t>
            </a:r>
            <a:r>
              <a:rPr lang="it-IT" baseline="0" dirty="0" smtClean="0"/>
              <a:t> the </a:t>
            </a:r>
            <a:r>
              <a:rPr lang="it-IT" baseline="0" dirty="0" err="1" smtClean="0"/>
              <a:t>bid</a:t>
            </a:r>
            <a:r>
              <a:rPr lang="it-IT" baseline="0" dirty="0" smtClean="0"/>
              <a:t> </a:t>
            </a:r>
            <a:r>
              <a:rPr lang="it-IT" baseline="0" dirty="0" err="1" smtClean="0"/>
              <a:t>fucntion</a:t>
            </a:r>
            <a:r>
              <a:rPr lang="it-IT" baseline="0" dirty="0" smtClean="0"/>
              <a:t> </a:t>
            </a:r>
            <a:r>
              <a:rPr lang="it-IT" baseline="0" dirty="0" err="1" smtClean="0"/>
              <a:t>isthe</a:t>
            </a:r>
            <a:r>
              <a:rPr lang="it-IT" baseline="0" dirty="0" smtClean="0"/>
              <a:t> </a:t>
            </a:r>
            <a:r>
              <a:rPr lang="it-IT" baseline="0" dirty="0" err="1" smtClean="0"/>
              <a:t>analys</a:t>
            </a:r>
            <a:r>
              <a:rPr lang="it-IT" baseline="0" dirty="0" smtClean="0"/>
              <a:t> </a:t>
            </a:r>
            <a:r>
              <a:rPr lang="it-IT" baseline="0" dirty="0" err="1" smtClean="0"/>
              <a:t>bid</a:t>
            </a:r>
            <a:r>
              <a:rPr lang="it-IT" baseline="0" dirty="0" smtClean="0"/>
              <a:t> </a:t>
            </a:r>
            <a:r>
              <a:rPr lang="it-IT" baseline="0" dirty="0" err="1" smtClean="0"/>
              <a:t>funtion</a:t>
            </a:r>
            <a:r>
              <a:rPr lang="it-IT" baseline="0" dirty="0" smtClean="0"/>
              <a:t> </a:t>
            </a:r>
            <a:r>
              <a:rPr lang="it-IT" baseline="0" dirty="0" err="1" smtClean="0"/>
              <a:t>which</a:t>
            </a:r>
            <a:r>
              <a:rPr lang="it-IT" baseline="0" dirty="0" smtClean="0"/>
              <a:t> </a:t>
            </a:r>
            <a:r>
              <a:rPr lang="it-IT" baseline="0" dirty="0" err="1" smtClean="0"/>
              <a:t>is</a:t>
            </a:r>
            <a:r>
              <a:rPr lang="it-IT" baseline="0" dirty="0" smtClean="0"/>
              <a:t> </a:t>
            </a:r>
            <a:r>
              <a:rPr lang="it-IT" baseline="0" dirty="0" err="1" smtClean="0"/>
              <a:t>different</a:t>
            </a:r>
            <a:r>
              <a:rPr lang="it-IT" baseline="0" dirty="0" smtClean="0"/>
              <a:t> from the </a:t>
            </a:r>
            <a:r>
              <a:rPr lang="it-IT" baseline="0" dirty="0" err="1" smtClean="0"/>
              <a:t>repsoendts</a:t>
            </a:r>
            <a:r>
              <a:rPr lang="it-IT" baseline="0" dirty="0" smtClean="0"/>
              <a:t> </a:t>
            </a:r>
            <a:r>
              <a:rPr lang="it-IT" baseline="0" dirty="0" err="1" smtClean="0"/>
              <a:t>one</a:t>
            </a:r>
            <a:r>
              <a:rPr lang="it-IT" baseline="0" dirty="0" smtClean="0"/>
              <a:t> and the </a:t>
            </a:r>
            <a:r>
              <a:rPr lang="it-IT" baseline="0" dirty="0" err="1" smtClean="0"/>
              <a:t>difference</a:t>
            </a:r>
            <a:r>
              <a:rPr lang="it-IT" baseline="0" dirty="0" smtClean="0"/>
              <a:t> </a:t>
            </a:r>
            <a:r>
              <a:rPr lang="it-IT" baseline="0" dirty="0" err="1" smtClean="0"/>
              <a:t>is</a:t>
            </a:r>
            <a:r>
              <a:rPr lang="it-IT" baseline="0" dirty="0" smtClean="0"/>
              <a:t> </a:t>
            </a:r>
            <a:r>
              <a:rPr lang="it-IT" baseline="0" dirty="0" err="1" smtClean="0"/>
              <a:t>given</a:t>
            </a:r>
            <a:r>
              <a:rPr lang="it-IT" baseline="0" dirty="0" smtClean="0"/>
              <a:t> by </a:t>
            </a:r>
          </a:p>
          <a:p>
            <a:r>
              <a:rPr lang="it-IT" baseline="0" dirty="0" smtClean="0"/>
              <a:t>  The </a:t>
            </a:r>
            <a:r>
              <a:rPr lang="it-IT" baseline="0" dirty="0" err="1" smtClean="0"/>
              <a:t>consatnt</a:t>
            </a:r>
            <a:r>
              <a:rPr lang="it-IT" baseline="0" dirty="0" smtClean="0"/>
              <a:t> </a:t>
            </a:r>
            <a:r>
              <a:rPr lang="it-IT" baseline="0" dirty="0" err="1" smtClean="0"/>
              <a:t>only</a:t>
            </a:r>
            <a:r>
              <a:rPr lang="it-IT" baseline="0" dirty="0" smtClean="0"/>
              <a:t> </a:t>
            </a:r>
            <a:r>
              <a:rPr lang="it-IT" baseline="0" dirty="0" err="1" smtClean="0"/>
              <a:t>bid</a:t>
            </a:r>
            <a:r>
              <a:rPr lang="it-IT" baseline="0" dirty="0" smtClean="0"/>
              <a:t> </a:t>
            </a:r>
            <a:r>
              <a:rPr lang="it-IT" baseline="0" dirty="0" err="1" smtClean="0"/>
              <a:t>function</a:t>
            </a:r>
            <a:r>
              <a:rPr lang="it-IT" baseline="0" dirty="0" smtClean="0"/>
              <a:t> i </a:t>
            </a:r>
            <a:r>
              <a:rPr lang="it-IT" baseline="0" dirty="0" err="1" smtClean="0"/>
              <a:t>sthe</a:t>
            </a:r>
            <a:r>
              <a:rPr lang="it-IT" baseline="0" dirty="0" smtClean="0"/>
              <a:t> </a:t>
            </a:r>
            <a:r>
              <a:rPr lang="it-IT" baseline="0" dirty="0" err="1" smtClean="0"/>
              <a:t>simplest</a:t>
            </a:r>
            <a:r>
              <a:rPr lang="it-IT" baseline="0" dirty="0" smtClean="0"/>
              <a:t> </a:t>
            </a:r>
            <a:r>
              <a:rPr lang="it-IT" baseline="0" dirty="0" err="1" smtClean="0"/>
              <a:t>possible</a:t>
            </a:r>
            <a:r>
              <a:rPr lang="it-IT" baseline="0" dirty="0" smtClean="0"/>
              <a:t> </a:t>
            </a:r>
            <a:r>
              <a:rPr lang="it-IT" baseline="0" dirty="0" err="1" smtClean="0"/>
              <a:t>specification</a:t>
            </a:r>
            <a:r>
              <a:rPr lang="it-IT" baseline="0" dirty="0" smtClean="0"/>
              <a:t> of the </a:t>
            </a:r>
            <a:r>
              <a:rPr lang="it-IT" baseline="0" dirty="0" err="1" smtClean="0"/>
              <a:t>bid</a:t>
            </a:r>
            <a:r>
              <a:rPr lang="it-IT" baseline="0" dirty="0" smtClean="0"/>
              <a:t> </a:t>
            </a:r>
            <a:r>
              <a:rPr lang="it-IT" baseline="0" dirty="0" err="1" smtClean="0"/>
              <a:t>function</a:t>
            </a:r>
            <a:r>
              <a:rPr lang="it-IT" baseline="0" dirty="0" smtClean="0"/>
              <a:t> and </a:t>
            </a:r>
            <a:r>
              <a:rPr lang="it-IT" baseline="0" dirty="0" err="1" smtClean="0"/>
              <a:t>is</a:t>
            </a:r>
            <a:r>
              <a:rPr lang="it-IT" baseline="0" dirty="0" smtClean="0"/>
              <a:t> of </a:t>
            </a:r>
            <a:r>
              <a:rPr lang="it-IT" baseline="0" dirty="0" err="1" smtClean="0"/>
              <a:t>principal</a:t>
            </a:r>
            <a:r>
              <a:rPr lang="it-IT" baseline="0" dirty="0" smtClean="0"/>
              <a:t> </a:t>
            </a:r>
            <a:r>
              <a:rPr lang="it-IT" baseline="0" dirty="0" err="1" smtClean="0"/>
              <a:t>importance</a:t>
            </a:r>
            <a:r>
              <a:rPr lang="it-IT" baseline="0" dirty="0" smtClean="0"/>
              <a:t> </a:t>
            </a:r>
            <a:r>
              <a:rPr lang="it-IT" baseline="0" dirty="0" err="1" smtClean="0"/>
              <a:t>when</a:t>
            </a:r>
            <a:r>
              <a:rPr lang="it-IT" baseline="0" dirty="0" smtClean="0"/>
              <a:t> </a:t>
            </a:r>
            <a:r>
              <a:rPr lang="it-IT" baseline="0" dirty="0" err="1" smtClean="0"/>
              <a:t>estimating</a:t>
            </a:r>
            <a:r>
              <a:rPr lang="it-IT" baseline="0" dirty="0" smtClean="0"/>
              <a:t> the </a:t>
            </a:r>
            <a:r>
              <a:rPr lang="it-IT" baseline="0" dirty="0" err="1" smtClean="0"/>
              <a:t>mean</a:t>
            </a:r>
            <a:r>
              <a:rPr lang="it-IT" baseline="0" dirty="0" smtClean="0"/>
              <a:t> WTP from CV </a:t>
            </a:r>
            <a:r>
              <a:rPr lang="it-IT" baseline="0" dirty="0" err="1" smtClean="0"/>
              <a:t>surveys</a:t>
            </a:r>
            <a:r>
              <a:rPr lang="it-IT" baseline="0" dirty="0" smtClean="0"/>
              <a:t>. </a:t>
            </a:r>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19</a:t>
            </a:fld>
            <a:endParaRPr lang="en-US" dirty="0"/>
          </a:p>
        </p:txBody>
      </p:sp>
    </p:spTree>
    <p:extLst>
      <p:ext uri="{BB962C8B-B14F-4D97-AF65-F5344CB8AC3E}">
        <p14:creationId xmlns:p14="http://schemas.microsoft.com/office/powerpoint/2010/main" val="3597484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smtClean="0"/>
              <a:t>In </a:t>
            </a:r>
            <a:r>
              <a:rPr lang="it-IT" dirty="0" err="1" smtClean="0"/>
              <a:t>this</a:t>
            </a:r>
            <a:r>
              <a:rPr lang="it-IT" dirty="0" smtClean="0"/>
              <a:t> </a:t>
            </a:r>
            <a:r>
              <a:rPr lang="it-IT" dirty="0" err="1" smtClean="0"/>
              <a:t>study</a:t>
            </a:r>
            <a:r>
              <a:rPr lang="it-IT" dirty="0" smtClean="0"/>
              <a:t> </a:t>
            </a:r>
            <a:r>
              <a:rPr lang="it-IT" dirty="0" err="1" smtClean="0"/>
              <a:t>we</a:t>
            </a:r>
            <a:r>
              <a:rPr lang="it-IT" dirty="0" smtClean="0"/>
              <a:t> </a:t>
            </a:r>
            <a:r>
              <a:rPr lang="it-IT" dirty="0" err="1" smtClean="0"/>
              <a:t>have</a:t>
            </a:r>
            <a:r>
              <a:rPr lang="it-IT" dirty="0" smtClean="0"/>
              <a:t> </a:t>
            </a:r>
            <a:r>
              <a:rPr lang="it-IT" dirty="0" err="1" smtClean="0"/>
              <a:t>continous</a:t>
            </a:r>
            <a:r>
              <a:rPr lang="it-IT" dirty="0" smtClean="0"/>
              <a:t> data </a:t>
            </a:r>
            <a:r>
              <a:rPr lang="it-IT" dirty="0" err="1" smtClean="0"/>
              <a:t>each</a:t>
            </a:r>
            <a:r>
              <a:rPr lang="it-IT" dirty="0" smtClean="0"/>
              <a:t> </a:t>
            </a:r>
            <a:r>
              <a:rPr lang="it-IT" dirty="0" err="1" smtClean="0"/>
              <a:t>respondent</a:t>
            </a:r>
            <a:r>
              <a:rPr lang="it-IT" dirty="0" smtClean="0"/>
              <a:t> </a:t>
            </a:r>
            <a:r>
              <a:rPr lang="it-IT" dirty="0" err="1" smtClean="0"/>
              <a:t>select</a:t>
            </a:r>
            <a:r>
              <a:rPr lang="it-IT" dirty="0" smtClean="0"/>
              <a:t> </a:t>
            </a:r>
            <a:r>
              <a:rPr lang="it-IT" dirty="0" err="1" smtClean="0"/>
              <a:t>among</a:t>
            </a:r>
            <a:r>
              <a:rPr lang="it-IT" dirty="0" smtClean="0"/>
              <a:t> the </a:t>
            </a:r>
            <a:r>
              <a:rPr lang="it-IT" dirty="0" err="1" smtClean="0"/>
              <a:t>bids</a:t>
            </a:r>
            <a:r>
              <a:rPr lang="it-IT" dirty="0" smtClean="0"/>
              <a:t> </a:t>
            </a:r>
            <a:r>
              <a:rPr lang="it-IT" dirty="0" err="1" smtClean="0"/>
              <a:t>levels</a:t>
            </a:r>
            <a:r>
              <a:rPr lang="it-IT" dirty="0" smtClean="0"/>
              <a:t> </a:t>
            </a:r>
            <a:r>
              <a:rPr lang="it-IT" dirty="0" err="1" smtClean="0"/>
              <a:t>one</a:t>
            </a:r>
            <a:r>
              <a:rPr lang="it-IT" dirty="0" smtClean="0"/>
              <a:t> </a:t>
            </a:r>
            <a:r>
              <a:rPr lang="it-IT" dirty="0" err="1" smtClean="0"/>
              <a:t>amonts</a:t>
            </a:r>
            <a:r>
              <a:rPr lang="it-IT" dirty="0" smtClean="0"/>
              <a:t> </a:t>
            </a:r>
            <a:r>
              <a:rPr lang="it-IT" dirty="0" err="1" smtClean="0"/>
              <a:t>that</a:t>
            </a:r>
            <a:r>
              <a:rPr lang="it-IT" dirty="0" smtClean="0"/>
              <a:t> </a:t>
            </a:r>
            <a:r>
              <a:rPr lang="it-IT" dirty="0" err="1" smtClean="0"/>
              <a:t>correspond</a:t>
            </a:r>
            <a:r>
              <a:rPr lang="it-IT" baseline="0" dirty="0" smtClean="0"/>
              <a:t> to </a:t>
            </a:r>
            <a:r>
              <a:rPr lang="it-IT" baseline="0" dirty="0" err="1" smtClean="0"/>
              <a:t>theri</a:t>
            </a:r>
            <a:r>
              <a:rPr lang="it-IT" baseline="0" dirty="0" smtClean="0"/>
              <a:t> maximum WTP. A+ e </a:t>
            </a:r>
            <a:r>
              <a:rPr lang="it-IT" baseline="0" dirty="0" err="1" smtClean="0"/>
              <a:t>is</a:t>
            </a:r>
            <a:r>
              <a:rPr lang="it-IT" baseline="0" dirty="0" smtClean="0"/>
              <a:t> the </a:t>
            </a:r>
            <a:r>
              <a:rPr lang="it-IT" baseline="0" dirty="0" err="1" smtClean="0"/>
              <a:t>bid</a:t>
            </a:r>
            <a:r>
              <a:rPr lang="it-IT" baseline="0" dirty="0" smtClean="0"/>
              <a:t> </a:t>
            </a:r>
            <a:r>
              <a:rPr lang="it-IT" baseline="0" dirty="0" err="1" smtClean="0"/>
              <a:t>function</a:t>
            </a:r>
            <a:r>
              <a:rPr lang="it-IT" baseline="0" dirty="0" smtClean="0"/>
              <a:t> </a:t>
            </a:r>
            <a:r>
              <a:rPr lang="it-IT" baseline="0" dirty="0" err="1" smtClean="0"/>
              <a:t>models</a:t>
            </a:r>
            <a:r>
              <a:rPr lang="it-IT" baseline="0" dirty="0" smtClean="0"/>
              <a:t> </a:t>
            </a:r>
            <a:r>
              <a:rPr lang="it-IT" baseline="0" dirty="0" err="1" smtClean="0"/>
              <a:t>is</a:t>
            </a:r>
            <a:r>
              <a:rPr lang="it-IT" baseline="0" dirty="0" smtClean="0"/>
              <a:t> the WTP of the </a:t>
            </a:r>
            <a:r>
              <a:rPr lang="it-IT" baseline="0" dirty="0" err="1" smtClean="0"/>
              <a:t>individual</a:t>
            </a:r>
            <a:r>
              <a:rPr lang="it-IT" baseline="0" dirty="0" smtClean="0"/>
              <a:t> for a </a:t>
            </a:r>
            <a:r>
              <a:rPr lang="it-IT" baseline="0" dirty="0" err="1" smtClean="0"/>
              <a:t>change</a:t>
            </a:r>
            <a:r>
              <a:rPr lang="it-IT" baseline="0" dirty="0" smtClean="0"/>
              <a:t> in </a:t>
            </a:r>
            <a:r>
              <a:rPr lang="it-IT" baseline="0" dirty="0" err="1" smtClean="0"/>
              <a:t>provision</a:t>
            </a:r>
            <a:r>
              <a:rPr lang="it-IT" baseline="0" dirty="0" smtClean="0"/>
              <a:t> of non market </a:t>
            </a:r>
            <a:r>
              <a:rPr lang="it-IT" baseline="0" dirty="0" err="1" smtClean="0"/>
              <a:t>good</a:t>
            </a:r>
            <a:r>
              <a:rPr lang="it-IT" baseline="0" dirty="0" smtClean="0"/>
              <a:t> </a:t>
            </a:r>
          </a:p>
          <a:p>
            <a:r>
              <a:rPr lang="it-IT" baseline="0" dirty="0" smtClean="0"/>
              <a:t>a </a:t>
            </a:r>
            <a:r>
              <a:rPr lang="it-IT" baseline="0" dirty="0" err="1" smtClean="0"/>
              <a:t>is</a:t>
            </a:r>
            <a:r>
              <a:rPr lang="it-IT" baseline="0" dirty="0" smtClean="0"/>
              <a:t> the </a:t>
            </a:r>
            <a:r>
              <a:rPr lang="it-IT" baseline="0" dirty="0" err="1" smtClean="0"/>
              <a:t>observable</a:t>
            </a:r>
            <a:r>
              <a:rPr lang="it-IT" baseline="0" dirty="0" smtClean="0"/>
              <a:t> part of WTP e </a:t>
            </a:r>
            <a:r>
              <a:rPr lang="it-IT" baseline="0" dirty="0" err="1" smtClean="0"/>
              <a:t>is</a:t>
            </a:r>
            <a:r>
              <a:rPr lang="it-IT" baseline="0" dirty="0" smtClean="0"/>
              <a:t> due to </a:t>
            </a:r>
            <a:r>
              <a:rPr lang="it-IT" baseline="0" dirty="0" err="1" smtClean="0"/>
              <a:t>variatons</a:t>
            </a:r>
            <a:r>
              <a:rPr lang="it-IT" baseline="0" dirty="0" smtClean="0"/>
              <a:t> in </a:t>
            </a:r>
            <a:r>
              <a:rPr lang="it-IT" baseline="0" dirty="0" err="1" smtClean="0"/>
              <a:t>tastes</a:t>
            </a:r>
            <a:r>
              <a:rPr lang="it-IT" baseline="0" dirty="0" smtClean="0"/>
              <a:t> for the non market </a:t>
            </a:r>
            <a:r>
              <a:rPr lang="it-IT" baseline="0" dirty="0" err="1" smtClean="0"/>
              <a:t>good</a:t>
            </a:r>
            <a:r>
              <a:rPr lang="it-IT" baseline="0" dirty="0" smtClean="0"/>
              <a:t> </a:t>
            </a:r>
            <a:r>
              <a:rPr lang="it-IT" baseline="0" dirty="0" err="1" smtClean="0"/>
              <a:t>income</a:t>
            </a:r>
            <a:r>
              <a:rPr lang="it-IT" baseline="0" dirty="0" smtClean="0"/>
              <a:t> </a:t>
            </a:r>
            <a:r>
              <a:rPr lang="it-IT" baseline="0" dirty="0" err="1" smtClean="0"/>
              <a:t>effects</a:t>
            </a:r>
            <a:r>
              <a:rPr lang="it-IT" baseline="0" dirty="0" smtClean="0"/>
              <a:t> can be </a:t>
            </a:r>
            <a:r>
              <a:rPr lang="it-IT" baseline="0" dirty="0" err="1" smtClean="0"/>
              <a:t>incorporated</a:t>
            </a:r>
            <a:r>
              <a:rPr lang="it-IT" baseline="0" dirty="0" smtClean="0"/>
              <a:t> </a:t>
            </a:r>
            <a:r>
              <a:rPr lang="it-IT" baseline="0" dirty="0" err="1" smtClean="0"/>
              <a:t>but</a:t>
            </a:r>
            <a:r>
              <a:rPr lang="it-IT" baseline="0" dirty="0" smtClean="0"/>
              <a:t> in </a:t>
            </a:r>
            <a:r>
              <a:rPr lang="it-IT" baseline="0" dirty="0" err="1" smtClean="0"/>
              <a:t>practice</a:t>
            </a:r>
            <a:r>
              <a:rPr lang="it-IT" baseline="0" dirty="0" smtClean="0"/>
              <a:t> </a:t>
            </a:r>
            <a:r>
              <a:rPr lang="it-IT" baseline="0" dirty="0" err="1" smtClean="0"/>
              <a:t>they</a:t>
            </a:r>
            <a:r>
              <a:rPr lang="it-IT" baseline="0" dirty="0" smtClean="0"/>
              <a:t> are </a:t>
            </a:r>
            <a:r>
              <a:rPr lang="it-IT" baseline="0" dirty="0" err="1" smtClean="0"/>
              <a:t>never</a:t>
            </a:r>
            <a:r>
              <a:rPr lang="it-IT" baseline="0" dirty="0" smtClean="0"/>
              <a:t> </a:t>
            </a:r>
            <a:r>
              <a:rPr lang="it-IT" baseline="0" dirty="0" err="1" smtClean="0"/>
              <a:t>done</a:t>
            </a:r>
            <a:r>
              <a:rPr lang="it-IT" baseline="0" dirty="0" smtClean="0"/>
              <a:t> </a:t>
            </a:r>
            <a:r>
              <a:rPr lang="it-IT" baseline="0" dirty="0" err="1" smtClean="0"/>
              <a:t>becasue</a:t>
            </a:r>
            <a:r>
              <a:rPr lang="it-IT" baseline="0" dirty="0" smtClean="0"/>
              <a:t> </a:t>
            </a:r>
            <a:r>
              <a:rPr lang="it-IT" baseline="0" dirty="0" err="1" smtClean="0"/>
              <a:t>we</a:t>
            </a:r>
            <a:r>
              <a:rPr lang="it-IT" baseline="0" dirty="0" smtClean="0"/>
              <a:t> </a:t>
            </a:r>
            <a:r>
              <a:rPr lang="it-IT" baseline="0" dirty="0" err="1" smtClean="0"/>
              <a:t>want</a:t>
            </a:r>
            <a:r>
              <a:rPr lang="it-IT" baseline="0" dirty="0" smtClean="0"/>
              <a:t> a </a:t>
            </a:r>
            <a:r>
              <a:rPr lang="it-IT" baseline="0" dirty="0" err="1" smtClean="0"/>
              <a:t>mean</a:t>
            </a:r>
            <a:r>
              <a:rPr lang="it-IT" baseline="0" dirty="0" smtClean="0"/>
              <a:t> or </a:t>
            </a:r>
            <a:r>
              <a:rPr lang="it-IT" baseline="0" dirty="0" err="1" smtClean="0"/>
              <a:t>median</a:t>
            </a:r>
            <a:r>
              <a:rPr lang="it-IT" baseline="0" dirty="0" smtClean="0"/>
              <a:t> WTP </a:t>
            </a:r>
            <a:r>
              <a:rPr lang="it-IT" baseline="0" dirty="0" err="1" smtClean="0"/>
              <a:t>value</a:t>
            </a:r>
            <a:r>
              <a:rPr lang="it-IT" baseline="0" dirty="0" smtClean="0"/>
              <a:t> for the general </a:t>
            </a:r>
            <a:r>
              <a:rPr lang="it-IT" baseline="0" dirty="0" err="1" smtClean="0"/>
              <a:t>populaiton</a:t>
            </a:r>
            <a:r>
              <a:rPr lang="it-IT" baseline="0" dirty="0" smtClean="0"/>
              <a:t> </a:t>
            </a:r>
            <a:r>
              <a:rPr lang="it-IT" baseline="0" dirty="0" err="1" smtClean="0"/>
              <a:t>indipendent</a:t>
            </a:r>
            <a:r>
              <a:rPr lang="it-IT" baseline="0" dirty="0" smtClean="0"/>
              <a:t> from </a:t>
            </a:r>
            <a:r>
              <a:rPr lang="it-IT" baseline="0" dirty="0" err="1" smtClean="0"/>
              <a:t>individuals</a:t>
            </a:r>
            <a:r>
              <a:rPr lang="it-IT" baseline="0" dirty="0" smtClean="0"/>
              <a:t>’ </a:t>
            </a:r>
            <a:r>
              <a:rPr lang="it-IT" baseline="0" dirty="0" err="1" smtClean="0"/>
              <a:t>characteristics</a:t>
            </a:r>
            <a:r>
              <a:rPr lang="it-IT" baseline="0" dirty="0" smtClean="0"/>
              <a:t>.. </a:t>
            </a:r>
          </a:p>
          <a:p>
            <a:r>
              <a:rPr lang="it-IT" baseline="0" dirty="0" err="1" smtClean="0"/>
              <a:t>Since</a:t>
            </a:r>
            <a:r>
              <a:rPr lang="it-IT" baseline="0" dirty="0" smtClean="0"/>
              <a:t> e </a:t>
            </a:r>
            <a:r>
              <a:rPr lang="it-IT" baseline="0" dirty="0" err="1" smtClean="0"/>
              <a:t>cannot</a:t>
            </a:r>
            <a:r>
              <a:rPr lang="it-IT" baseline="0" dirty="0" smtClean="0"/>
              <a:t> be </a:t>
            </a:r>
            <a:r>
              <a:rPr lang="it-IT" baseline="0" dirty="0" err="1" smtClean="0"/>
              <a:t>observed</a:t>
            </a:r>
            <a:r>
              <a:rPr lang="it-IT" baseline="0" dirty="0" smtClean="0"/>
              <a:t> </a:t>
            </a:r>
            <a:r>
              <a:rPr lang="it-IT" baseline="0" dirty="0" err="1" smtClean="0"/>
              <a:t>is</a:t>
            </a:r>
            <a:r>
              <a:rPr lang="it-IT" baseline="0" dirty="0" smtClean="0"/>
              <a:t> a random </a:t>
            </a:r>
            <a:r>
              <a:rPr lang="it-IT" baseline="0" dirty="0" err="1" smtClean="0"/>
              <a:t>variable</a:t>
            </a:r>
            <a:r>
              <a:rPr lang="it-IT" baseline="0" dirty="0" smtClean="0"/>
              <a:t>.. To account for </a:t>
            </a:r>
            <a:r>
              <a:rPr lang="it-IT" baseline="0" dirty="0" err="1" smtClean="0"/>
              <a:t>this</a:t>
            </a:r>
            <a:r>
              <a:rPr lang="it-IT" baseline="0" dirty="0" smtClean="0"/>
              <a:t> </a:t>
            </a:r>
            <a:r>
              <a:rPr lang="it-IT" baseline="0" dirty="0" err="1" smtClean="0"/>
              <a:t>randomness</a:t>
            </a:r>
            <a:r>
              <a:rPr lang="it-IT" baseline="0" dirty="0" smtClean="0"/>
              <a:t> the WTP of </a:t>
            </a:r>
            <a:r>
              <a:rPr lang="it-IT" baseline="0" dirty="0" err="1" smtClean="0"/>
              <a:t>any</a:t>
            </a:r>
            <a:r>
              <a:rPr lang="it-IT" baseline="0" dirty="0" smtClean="0"/>
              <a:t> </a:t>
            </a:r>
            <a:r>
              <a:rPr lang="it-IT" baseline="0" dirty="0" err="1" smtClean="0"/>
              <a:t>particualr</a:t>
            </a:r>
            <a:r>
              <a:rPr lang="it-IT" baseline="0" dirty="0" smtClean="0"/>
              <a:t> </a:t>
            </a:r>
            <a:r>
              <a:rPr lang="it-IT" baseline="0" dirty="0" err="1" smtClean="0"/>
              <a:t>household</a:t>
            </a:r>
            <a:r>
              <a:rPr lang="it-IT" baseline="0" dirty="0" smtClean="0"/>
              <a:t> </a:t>
            </a:r>
            <a:r>
              <a:rPr lang="it-IT" baseline="0" dirty="0" err="1" smtClean="0"/>
              <a:t>is</a:t>
            </a:r>
            <a:r>
              <a:rPr lang="it-IT" baseline="0" dirty="0" smtClean="0"/>
              <a:t> </a:t>
            </a:r>
            <a:r>
              <a:rPr lang="it-IT" baseline="0" dirty="0" err="1" smtClean="0"/>
              <a:t>drawn</a:t>
            </a:r>
            <a:r>
              <a:rPr lang="it-IT" baseline="0" dirty="0" smtClean="0"/>
              <a:t> from a </a:t>
            </a:r>
            <a:r>
              <a:rPr lang="it-IT" baseline="0" dirty="0" err="1" smtClean="0"/>
              <a:t>probability</a:t>
            </a:r>
            <a:r>
              <a:rPr lang="it-IT" baseline="0" dirty="0" smtClean="0"/>
              <a:t> </a:t>
            </a:r>
            <a:r>
              <a:rPr lang="it-IT" baseline="0" dirty="0" err="1" smtClean="0"/>
              <a:t>distributions</a:t>
            </a:r>
            <a:r>
              <a:rPr lang="it-IT" baseline="0" dirty="0" smtClean="0"/>
              <a:t>. The </a:t>
            </a:r>
            <a:r>
              <a:rPr lang="it-IT" baseline="0" dirty="0" err="1" smtClean="0"/>
              <a:t>choice</a:t>
            </a:r>
            <a:r>
              <a:rPr lang="it-IT" baseline="0" dirty="0" smtClean="0"/>
              <a:t> of the </a:t>
            </a:r>
            <a:r>
              <a:rPr lang="it-IT" baseline="0" dirty="0" err="1" smtClean="0"/>
              <a:t>probability</a:t>
            </a:r>
            <a:r>
              <a:rPr lang="it-IT" baseline="0" dirty="0" smtClean="0"/>
              <a:t> </a:t>
            </a:r>
            <a:r>
              <a:rPr lang="it-IT" baseline="0" dirty="0" err="1" smtClean="0"/>
              <a:t>distribution</a:t>
            </a:r>
            <a:r>
              <a:rPr lang="it-IT" baseline="0" dirty="0" smtClean="0"/>
              <a:t> </a:t>
            </a:r>
            <a:r>
              <a:rPr lang="it-IT" baseline="0" dirty="0" err="1" smtClean="0"/>
              <a:t>is</a:t>
            </a:r>
            <a:r>
              <a:rPr lang="it-IT" baseline="0" dirty="0" smtClean="0"/>
              <a:t> </a:t>
            </a:r>
            <a:r>
              <a:rPr lang="it-IT" baseline="0" dirty="0" err="1" smtClean="0"/>
              <a:t>based</a:t>
            </a:r>
            <a:r>
              <a:rPr lang="it-IT" baseline="0" dirty="0" smtClean="0"/>
              <a:t> on </a:t>
            </a:r>
            <a:r>
              <a:rPr lang="it-IT" baseline="0" dirty="0" err="1" smtClean="0"/>
              <a:t>two</a:t>
            </a:r>
            <a:r>
              <a:rPr lang="it-IT" baseline="0" dirty="0" smtClean="0"/>
              <a:t> </a:t>
            </a:r>
            <a:r>
              <a:rPr lang="it-IT" baseline="0" dirty="0" err="1" smtClean="0"/>
              <a:t>criteria</a:t>
            </a:r>
            <a:r>
              <a:rPr lang="it-IT" baseline="0" dirty="0" smtClean="0"/>
              <a:t> </a:t>
            </a:r>
            <a:r>
              <a:rPr lang="it-IT" baseline="0" dirty="0" err="1" smtClean="0"/>
              <a:t>whether</a:t>
            </a:r>
            <a:r>
              <a:rPr lang="it-IT" baseline="0" dirty="0" smtClean="0"/>
              <a:t> the </a:t>
            </a:r>
            <a:r>
              <a:rPr lang="it-IT" baseline="0" dirty="0" err="1" smtClean="0"/>
              <a:t>distributio</a:t>
            </a:r>
            <a:r>
              <a:rPr lang="it-IT" baseline="0" dirty="0" smtClean="0"/>
              <a:t> account for the </a:t>
            </a:r>
            <a:r>
              <a:rPr lang="it-IT" baseline="0" dirty="0" err="1" smtClean="0"/>
              <a:t>limits</a:t>
            </a:r>
            <a:r>
              <a:rPr lang="it-IT" baseline="0" dirty="0" smtClean="0"/>
              <a:t> of the </a:t>
            </a:r>
            <a:r>
              <a:rPr lang="it-IT" baseline="0" dirty="0" err="1" smtClean="0"/>
              <a:t>permissable</a:t>
            </a:r>
            <a:r>
              <a:rPr lang="it-IT" baseline="0" dirty="0" smtClean="0"/>
              <a:t> </a:t>
            </a:r>
            <a:r>
              <a:rPr lang="it-IT" baseline="0" dirty="0" err="1" smtClean="0"/>
              <a:t>values</a:t>
            </a:r>
            <a:r>
              <a:rPr lang="it-IT" baseline="0" dirty="0" smtClean="0"/>
              <a:t> of WTP and </a:t>
            </a:r>
            <a:r>
              <a:rPr lang="it-IT" baseline="0" dirty="0" err="1" smtClean="0"/>
              <a:t>ow</a:t>
            </a:r>
            <a:r>
              <a:rPr lang="it-IT" baseline="0" dirty="0" smtClean="0"/>
              <a:t> </a:t>
            </a:r>
            <a:r>
              <a:rPr lang="it-IT" baseline="0" dirty="0" err="1" smtClean="0"/>
              <a:t>well</a:t>
            </a:r>
            <a:r>
              <a:rPr lang="it-IT" baseline="0" dirty="0" smtClean="0"/>
              <a:t> the </a:t>
            </a:r>
            <a:r>
              <a:rPr lang="it-IT" baseline="0" dirty="0" err="1" smtClean="0"/>
              <a:t>distrbutions</a:t>
            </a:r>
            <a:r>
              <a:rPr lang="it-IT" baseline="0" dirty="0" smtClean="0"/>
              <a:t> </a:t>
            </a:r>
            <a:r>
              <a:rPr lang="it-IT" baseline="0" dirty="0" err="1" smtClean="0"/>
              <a:t>fit</a:t>
            </a:r>
            <a:r>
              <a:rPr lang="it-IT" baseline="0" dirty="0" smtClean="0"/>
              <a:t> the data .. For the </a:t>
            </a:r>
            <a:r>
              <a:rPr lang="it-IT" baseline="0" dirty="0" err="1" smtClean="0"/>
              <a:t>proportion</a:t>
            </a:r>
            <a:r>
              <a:rPr lang="it-IT" baseline="0" dirty="0" smtClean="0"/>
              <a:t> data </a:t>
            </a:r>
            <a:r>
              <a:rPr lang="it-IT" baseline="0" dirty="0" err="1" smtClean="0"/>
              <a:t>data</a:t>
            </a:r>
            <a:r>
              <a:rPr lang="it-IT" baseline="0" dirty="0" smtClean="0"/>
              <a:t> are </a:t>
            </a:r>
            <a:r>
              <a:rPr lang="it-IT" baseline="0" dirty="0" err="1" smtClean="0"/>
              <a:t>truncated</a:t>
            </a:r>
            <a:r>
              <a:rPr lang="it-IT" baseline="0" dirty="0" smtClean="0"/>
              <a:t> </a:t>
            </a:r>
            <a:r>
              <a:rPr lang="it-IT" baseline="0" dirty="0" err="1" smtClean="0"/>
              <a:t>at</a:t>
            </a:r>
            <a:r>
              <a:rPr lang="it-IT" baseline="0" dirty="0" smtClean="0"/>
              <a:t> 0 and 1 a </a:t>
            </a:r>
            <a:r>
              <a:rPr lang="it-IT" baseline="0" dirty="0" err="1" smtClean="0"/>
              <a:t>recent</a:t>
            </a:r>
            <a:r>
              <a:rPr lang="it-IT" baseline="0" dirty="0" smtClean="0"/>
              <a:t> </a:t>
            </a:r>
            <a:r>
              <a:rPr lang="it-IT" baseline="0" dirty="0" err="1" smtClean="0"/>
              <a:t>publications</a:t>
            </a:r>
            <a:r>
              <a:rPr lang="it-IT" baseline="0" dirty="0" smtClean="0"/>
              <a:t> by </a:t>
            </a:r>
            <a:r>
              <a:rPr lang="it-IT" baseline="0" dirty="0" err="1" smtClean="0"/>
              <a:t>Buis</a:t>
            </a:r>
            <a:r>
              <a:rPr lang="it-IT" baseline="0" dirty="0" smtClean="0"/>
              <a:t> he </a:t>
            </a:r>
            <a:r>
              <a:rPr lang="it-IT" baseline="0" dirty="0" err="1" smtClean="0"/>
              <a:t>suggest</a:t>
            </a:r>
            <a:r>
              <a:rPr lang="it-IT" baseline="0" dirty="0" smtClean="0"/>
              <a:t> </a:t>
            </a:r>
            <a:r>
              <a:rPr lang="it-IT" baseline="0" dirty="0" err="1" smtClean="0"/>
              <a:t>three</a:t>
            </a:r>
            <a:r>
              <a:rPr lang="it-IT" baseline="0" dirty="0" smtClean="0"/>
              <a:t> </a:t>
            </a:r>
            <a:r>
              <a:rPr lang="it-IT" baseline="0" dirty="0" err="1" smtClean="0"/>
              <a:t>possible</a:t>
            </a:r>
            <a:r>
              <a:rPr lang="it-IT" baseline="0" dirty="0" smtClean="0"/>
              <a:t> </a:t>
            </a:r>
            <a:r>
              <a:rPr lang="it-IT" baseline="0" dirty="0" err="1" smtClean="0"/>
              <a:t>options</a:t>
            </a:r>
            <a:r>
              <a:rPr lang="it-IT" baseline="0" dirty="0" smtClean="0"/>
              <a:t> Beta, Zero </a:t>
            </a:r>
            <a:r>
              <a:rPr lang="it-IT" baseline="0" dirty="0" err="1" smtClean="0"/>
              <a:t>inflated</a:t>
            </a:r>
            <a:r>
              <a:rPr lang="it-IT" baseline="0" dirty="0" smtClean="0"/>
              <a:t> beta and </a:t>
            </a:r>
            <a:r>
              <a:rPr lang="it-IT" baseline="0" dirty="0" err="1" smtClean="0"/>
              <a:t>GLm</a:t>
            </a:r>
            <a:r>
              <a:rPr lang="it-IT" baseline="0" dirty="0" smtClean="0"/>
              <a:t> I </a:t>
            </a:r>
            <a:r>
              <a:rPr lang="it-IT" baseline="0" dirty="0" err="1" smtClean="0"/>
              <a:t>tested</a:t>
            </a:r>
            <a:r>
              <a:rPr lang="it-IT" baseline="0" dirty="0" smtClean="0"/>
              <a:t> the </a:t>
            </a:r>
            <a:r>
              <a:rPr lang="it-IT" baseline="0" dirty="0" err="1" smtClean="0"/>
              <a:t>three</a:t>
            </a:r>
            <a:r>
              <a:rPr lang="it-IT" baseline="0" dirty="0" smtClean="0"/>
              <a:t> </a:t>
            </a:r>
            <a:r>
              <a:rPr lang="it-IT" baseline="0" dirty="0" err="1" smtClean="0"/>
              <a:t>options</a:t>
            </a:r>
            <a:r>
              <a:rPr lang="it-IT" baseline="0" dirty="0" smtClean="0"/>
              <a:t> and </a:t>
            </a:r>
            <a:r>
              <a:rPr lang="it-IT" baseline="0" dirty="0" err="1" smtClean="0"/>
              <a:t>according</a:t>
            </a:r>
            <a:r>
              <a:rPr lang="it-IT" baseline="0" dirty="0" smtClean="0"/>
              <a:t> to </a:t>
            </a:r>
            <a:r>
              <a:rPr lang="it-IT" baseline="0" dirty="0" err="1" smtClean="0"/>
              <a:t>akaiake</a:t>
            </a:r>
            <a:r>
              <a:rPr lang="it-IT" baseline="0" dirty="0" smtClean="0"/>
              <a:t> </a:t>
            </a:r>
            <a:r>
              <a:rPr lang="it-IT" baseline="0" dirty="0" err="1" smtClean="0"/>
              <a:t>criterion</a:t>
            </a:r>
            <a:r>
              <a:rPr lang="it-IT" baseline="0" dirty="0" smtClean="0"/>
              <a:t> and the log </a:t>
            </a:r>
            <a:r>
              <a:rPr lang="it-IT" baseline="0" dirty="0" err="1" smtClean="0"/>
              <a:t>likelohood</a:t>
            </a:r>
            <a:r>
              <a:rPr lang="it-IT" baseline="0" dirty="0" smtClean="0"/>
              <a:t> the best </a:t>
            </a:r>
            <a:r>
              <a:rPr lang="it-IT" baseline="0" dirty="0" err="1" smtClean="0"/>
              <a:t>fitting</a:t>
            </a:r>
            <a:r>
              <a:rPr lang="it-IT" baseline="0" dirty="0" smtClean="0"/>
              <a:t> </a:t>
            </a:r>
            <a:r>
              <a:rPr lang="it-IT" baseline="0" dirty="0" err="1" smtClean="0"/>
              <a:t>is</a:t>
            </a:r>
            <a:r>
              <a:rPr lang="it-IT" baseline="0" dirty="0" smtClean="0"/>
              <a:t> the GLM.</a:t>
            </a:r>
          </a:p>
          <a:p>
            <a:r>
              <a:rPr lang="it-IT" baseline="0" dirty="0" err="1" smtClean="0"/>
              <a:t>We</a:t>
            </a:r>
            <a:r>
              <a:rPr lang="it-IT" baseline="0" dirty="0" smtClean="0"/>
              <a:t> </a:t>
            </a:r>
            <a:r>
              <a:rPr lang="it-IT" baseline="0" dirty="0" err="1" smtClean="0"/>
              <a:t>have</a:t>
            </a:r>
            <a:r>
              <a:rPr lang="it-IT" baseline="0" dirty="0" smtClean="0"/>
              <a:t> to </a:t>
            </a:r>
            <a:r>
              <a:rPr lang="it-IT" baseline="0" dirty="0" err="1" smtClean="0"/>
              <a:t>run</a:t>
            </a:r>
            <a:r>
              <a:rPr lang="it-IT" baseline="0" dirty="0" smtClean="0"/>
              <a:t> a </a:t>
            </a:r>
            <a:r>
              <a:rPr lang="it-IT" baseline="0" dirty="0" err="1" smtClean="0"/>
              <a:t>constant</a:t>
            </a:r>
            <a:r>
              <a:rPr lang="it-IT" baseline="0" dirty="0" smtClean="0"/>
              <a:t> </a:t>
            </a:r>
            <a:r>
              <a:rPr lang="it-IT" baseline="0" dirty="0" err="1" smtClean="0"/>
              <a:t>only</a:t>
            </a:r>
            <a:r>
              <a:rPr lang="it-IT" baseline="0" dirty="0" smtClean="0"/>
              <a:t> model to estimate the </a:t>
            </a:r>
            <a:r>
              <a:rPr lang="it-IT" baseline="0" dirty="0" err="1" smtClean="0"/>
              <a:t>mean</a:t>
            </a:r>
            <a:r>
              <a:rPr lang="it-IT" baseline="0" dirty="0" smtClean="0"/>
              <a:t> WTP </a:t>
            </a:r>
            <a:r>
              <a:rPr lang="it-IT" baseline="0" dirty="0" err="1" smtClean="0"/>
              <a:t>that</a:t>
            </a:r>
            <a:r>
              <a:rPr lang="it-IT" baseline="0" dirty="0" smtClean="0"/>
              <a:t> </a:t>
            </a:r>
            <a:r>
              <a:rPr lang="it-IT" baseline="0" dirty="0" err="1" smtClean="0"/>
              <a:t>is</a:t>
            </a:r>
            <a:r>
              <a:rPr lang="it-IT" baseline="0" dirty="0" smtClean="0"/>
              <a:t> the a </a:t>
            </a:r>
            <a:r>
              <a:rPr lang="it-IT" baseline="0" dirty="0" err="1" smtClean="0"/>
              <a:t>parameters</a:t>
            </a:r>
            <a:r>
              <a:rPr lang="it-IT" baseline="0" dirty="0" smtClean="0"/>
              <a:t> </a:t>
            </a:r>
            <a:r>
              <a:rPr lang="it-IT" baseline="0" dirty="0" err="1" smtClean="0"/>
              <a:t>should</a:t>
            </a:r>
            <a:r>
              <a:rPr lang="it-IT" baseline="0" dirty="0" smtClean="0"/>
              <a:t> </a:t>
            </a:r>
            <a:r>
              <a:rPr lang="it-IT" baseline="0" dirty="0" err="1" smtClean="0"/>
              <a:t>not</a:t>
            </a:r>
            <a:r>
              <a:rPr lang="it-IT" baseline="0" dirty="0" smtClean="0"/>
              <a:t> be made a </a:t>
            </a:r>
            <a:r>
              <a:rPr lang="it-IT" baseline="0" dirty="0" err="1" smtClean="0"/>
              <a:t>function</a:t>
            </a:r>
            <a:r>
              <a:rPr lang="it-IT" baseline="0" dirty="0" smtClean="0"/>
              <a:t> of the </a:t>
            </a:r>
            <a:r>
              <a:rPr lang="it-IT" baseline="0" dirty="0" err="1" smtClean="0"/>
              <a:t>covariates</a:t>
            </a:r>
            <a:r>
              <a:rPr lang="it-IT" baseline="0" dirty="0" smtClean="0"/>
              <a:t> the </a:t>
            </a:r>
            <a:r>
              <a:rPr lang="it-IT" baseline="0" dirty="0" err="1" smtClean="0"/>
              <a:t>choosed</a:t>
            </a:r>
            <a:r>
              <a:rPr lang="it-IT" baseline="0" dirty="0" smtClean="0"/>
              <a:t> </a:t>
            </a:r>
            <a:r>
              <a:rPr lang="it-IT" baseline="0" dirty="0" err="1" smtClean="0"/>
              <a:t>bid</a:t>
            </a:r>
            <a:r>
              <a:rPr lang="it-IT" baseline="0" dirty="0" smtClean="0"/>
              <a:t> </a:t>
            </a:r>
            <a:r>
              <a:rPr lang="it-IT" baseline="0" dirty="0" err="1" smtClean="0"/>
              <a:t>fucntion</a:t>
            </a:r>
            <a:r>
              <a:rPr lang="it-IT" baseline="0" dirty="0" smtClean="0"/>
              <a:t> </a:t>
            </a:r>
            <a:r>
              <a:rPr lang="it-IT" baseline="0" dirty="0" err="1" smtClean="0"/>
              <a:t>should</a:t>
            </a:r>
            <a:r>
              <a:rPr lang="it-IT" baseline="0" dirty="0" smtClean="0"/>
              <a:t> </a:t>
            </a:r>
            <a:r>
              <a:rPr lang="it-IT" baseline="0" dirty="0" err="1" smtClean="0"/>
              <a:t>fit</a:t>
            </a:r>
            <a:r>
              <a:rPr lang="it-IT" baseline="0" dirty="0" smtClean="0"/>
              <a:t> the data best .. To </a:t>
            </a:r>
            <a:r>
              <a:rPr lang="it-IT" baseline="0" dirty="0" err="1" smtClean="0"/>
              <a:t>choose</a:t>
            </a:r>
            <a:r>
              <a:rPr lang="it-IT" baseline="0" dirty="0" smtClean="0"/>
              <a:t> the model the </a:t>
            </a:r>
            <a:r>
              <a:rPr lang="it-IT" baseline="0" dirty="0" err="1" smtClean="0"/>
              <a:t>fit</a:t>
            </a:r>
            <a:r>
              <a:rPr lang="it-IT" baseline="0" dirty="0" smtClean="0"/>
              <a:t> the data best use the </a:t>
            </a:r>
            <a:r>
              <a:rPr lang="it-IT" baseline="0" dirty="0" err="1" smtClean="0"/>
              <a:t>value</a:t>
            </a:r>
            <a:r>
              <a:rPr lang="it-IT" baseline="0" dirty="0" smtClean="0"/>
              <a:t> of the maximum </a:t>
            </a:r>
            <a:r>
              <a:rPr lang="it-IT" baseline="0" dirty="0" err="1" smtClean="0"/>
              <a:t>likelihood</a:t>
            </a:r>
            <a:r>
              <a:rPr lang="it-IT" baseline="0" dirty="0" smtClean="0"/>
              <a:t> to compare  </a:t>
            </a:r>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20</a:t>
            </a:fld>
            <a:endParaRPr lang="en-US" dirty="0"/>
          </a:p>
        </p:txBody>
      </p:sp>
    </p:spTree>
    <p:extLst>
      <p:ext uri="{BB962C8B-B14F-4D97-AF65-F5344CB8AC3E}">
        <p14:creationId xmlns:p14="http://schemas.microsoft.com/office/powerpoint/2010/main" val="15691888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22</a:t>
            </a:fld>
            <a:endParaRPr lang="en-US"/>
          </a:p>
        </p:txBody>
      </p:sp>
    </p:spTree>
    <p:extLst>
      <p:ext uri="{BB962C8B-B14F-4D97-AF65-F5344CB8AC3E}">
        <p14:creationId xmlns:p14="http://schemas.microsoft.com/office/powerpoint/2010/main" val="31834036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Highlighted</a:t>
            </a:r>
            <a:r>
              <a:rPr lang="en-GB" baseline="0" dirty="0" smtClean="0"/>
              <a:t> there are the debriefing </a:t>
            </a:r>
            <a:r>
              <a:rPr lang="en-GB" baseline="0" dirty="0" err="1" smtClean="0"/>
              <a:t>quesitons</a:t>
            </a:r>
            <a:r>
              <a:rPr lang="en-GB" baseline="0" dirty="0" smtClean="0"/>
              <a:t> testing for protest answers </a:t>
            </a:r>
            <a:endParaRPr lang="en-GB"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23</a:t>
            </a:fld>
            <a:endParaRPr lang="en-US"/>
          </a:p>
        </p:txBody>
      </p:sp>
    </p:spTree>
    <p:extLst>
      <p:ext uri="{BB962C8B-B14F-4D97-AF65-F5344CB8AC3E}">
        <p14:creationId xmlns:p14="http://schemas.microsoft.com/office/powerpoint/2010/main" val="31834036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dirty="0" smtClean="0"/>
              <a:t>In</a:t>
            </a:r>
            <a:r>
              <a:rPr lang="en-GB" sz="1200" baseline="0" dirty="0" smtClean="0"/>
              <a:t> the case of parents the </a:t>
            </a:r>
            <a:r>
              <a:rPr lang="en-GB" sz="1200" baseline="0" dirty="0" err="1" smtClean="0"/>
              <a:t>bok</a:t>
            </a:r>
            <a:r>
              <a:rPr lang="en-GB" sz="1200" baseline="0" dirty="0" smtClean="0"/>
              <a:t> type </a:t>
            </a:r>
            <a:r>
              <a:rPr lang="en-GB" sz="1200" baseline="0" dirty="0" err="1" smtClean="0"/>
              <a:t>unemplyed</a:t>
            </a:r>
            <a:r>
              <a:rPr lang="en-GB" sz="1200" baseline="0" dirty="0" smtClean="0"/>
              <a:t> versus skilled job was stat significant </a:t>
            </a:r>
            <a:endParaRPr lang="en-GB" sz="1200" dirty="0" smtClean="0"/>
          </a:p>
          <a:p>
            <a:endParaRPr lang="en-GB" sz="1200" dirty="0" smtClean="0"/>
          </a:p>
          <a:p>
            <a:r>
              <a:rPr lang="en-GB" sz="1200" dirty="0" smtClean="0"/>
              <a:t>There remains a shocking paucity of evidence from large-scale, rigorous trial and non-trial designs on the costs, feasibility, effectiveness and impact of specific intervention approaches based on structural insights on the HIV epidemic. </a:t>
            </a:r>
          </a:p>
          <a:p>
            <a:endParaRPr lang="en-GB" sz="1200" dirty="0" smtClean="0"/>
          </a:p>
          <a:p>
            <a:r>
              <a:rPr lang="en-GB" sz="1200" dirty="0" smtClean="0"/>
              <a:t>We have failed to iteratively construct an evidence base that builds from fundamental principles, to test hypothesised pathways, to trying out and evaluating specific strategies</a:t>
            </a:r>
          </a:p>
          <a:p>
            <a:endParaRPr lang="en-GB" sz="1200" dirty="0" smtClean="0"/>
          </a:p>
          <a:p>
            <a:r>
              <a:rPr lang="en-GB" sz="1200" dirty="0" smtClean="0"/>
              <a:t>This gap must still be closed</a:t>
            </a:r>
          </a:p>
          <a:p>
            <a:endParaRPr lang="en-GB"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24</a:t>
            </a:fld>
            <a:endParaRPr lang="en-US"/>
          </a:p>
        </p:txBody>
      </p:sp>
    </p:spTree>
    <p:extLst>
      <p:ext uri="{BB962C8B-B14F-4D97-AF65-F5344CB8AC3E}">
        <p14:creationId xmlns:p14="http://schemas.microsoft.com/office/powerpoint/2010/main" val="5023105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dirty="0" smtClean="0"/>
              <a:t>In</a:t>
            </a:r>
            <a:r>
              <a:rPr lang="en-GB" sz="1200" baseline="0" dirty="0" smtClean="0"/>
              <a:t> the case of parents the unemployed versus skilled job was stat significant </a:t>
            </a:r>
            <a:endParaRPr lang="en-GB" sz="1200" dirty="0" smtClean="0"/>
          </a:p>
          <a:p>
            <a:endParaRPr lang="en-GB" sz="1200" dirty="0" smtClean="0"/>
          </a:p>
        </p:txBody>
      </p:sp>
      <p:sp>
        <p:nvSpPr>
          <p:cNvPr id="4" name="Slide Number Placeholder 3"/>
          <p:cNvSpPr>
            <a:spLocks noGrp="1"/>
          </p:cNvSpPr>
          <p:nvPr>
            <p:ph type="sldNum" sz="quarter" idx="10"/>
          </p:nvPr>
        </p:nvSpPr>
        <p:spPr/>
        <p:txBody>
          <a:bodyPr/>
          <a:lstStyle/>
          <a:p>
            <a:fld id="{C91308ED-229A-9545-9723-42B3A71AD6A0}" type="slidenum">
              <a:rPr lang="en-US" smtClean="0"/>
              <a:pPr/>
              <a:t>25</a:t>
            </a:fld>
            <a:endParaRPr lang="en-US"/>
          </a:p>
        </p:txBody>
      </p:sp>
    </p:spTree>
    <p:extLst>
      <p:ext uri="{BB962C8B-B14F-4D97-AF65-F5344CB8AC3E}">
        <p14:creationId xmlns:p14="http://schemas.microsoft.com/office/powerpoint/2010/main" val="5023105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a:t>
            </a:r>
            <a:r>
              <a:rPr lang="en-GB" sz="1200" kern="1200" baseline="0" dirty="0" smtClean="0">
                <a:solidFill>
                  <a:schemeClr val="tx1"/>
                </a:solidFill>
                <a:effectLst/>
                <a:latin typeface="+mn-lt"/>
                <a:ea typeface="+mn-ea"/>
                <a:cs typeface="+mn-cs"/>
              </a:rPr>
              <a:t> Table </a:t>
            </a:r>
            <a:r>
              <a:rPr lang="en-GB" sz="1200" kern="1200" dirty="0" smtClean="0">
                <a:solidFill>
                  <a:schemeClr val="tx1"/>
                </a:solidFill>
                <a:effectLst/>
                <a:latin typeface="+mn-lt"/>
                <a:ea typeface="+mn-ea"/>
                <a:cs typeface="+mn-cs"/>
              </a:rPr>
              <a:t>shows the results of the logistic regression investigating possible factors influencing WTP (yes or no) in children.  As seen, for children, the trust in the relationship between environmental hazards and health was a strong predictor for deciding whether, in principle, they were willing to pay for a health risk reduction.  In the case of parents, all the covariates were not statistically significant. </a:t>
            </a:r>
            <a:endParaRPr lang="it-IT"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26</a:t>
            </a:fld>
            <a:endParaRPr lang="en-US"/>
          </a:p>
        </p:txBody>
      </p:sp>
    </p:spTree>
    <p:extLst>
      <p:ext uri="{BB962C8B-B14F-4D97-AF65-F5344CB8AC3E}">
        <p14:creationId xmlns:p14="http://schemas.microsoft.com/office/powerpoint/2010/main" val="12787389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kern="1200" dirty="0" smtClean="0">
                <a:solidFill>
                  <a:schemeClr val="tx1"/>
                </a:solidFill>
                <a:effectLst/>
                <a:latin typeface="+mn-lt"/>
                <a:ea typeface="+mn-ea"/>
                <a:cs typeface="+mn-cs"/>
              </a:rPr>
              <a:t>Tables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shows the results of GLM constant only model for the entire sample (excluding protest answers) and separately for those who failed the Test 1 and 2 (Flag1=0).  As expected, the mean WTP is significantly larger for higher risk reduction than lower risk reductions for both parents and their children.  Among children who satisfied the rationality test, the mean WTP ranged from 22% for the highest risk reduction (19 asthma attacks in 100 children risk reduction ) to 11% (4-in-100 risk reduction)(Table 5.12).  Among parents, the proportion of the budget they were willing to give up was significantly higher, ranging from 35% to 19% of the available budget.  Parents WTP estimates (calculated by multiplying the parents’ proportion of the budget by the budget constraint used in the experiment €400) for 19, 10 and 4 in 100 risk reduction are €140, €96 and €76 respectively (See the Appendix 6 for the description of the different theoretical models).   For children, however, WTP depends on the theoretical model used.  Where it is assumed that children faced parental budget constraints (€400), the WTP is €88 (19 in 100 risk reduction), €56 (10 in 100) and €44 (4 in 100 risk reduction).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Table  5.13, reports the ratios of WTP estimates for different health risk reductions.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As shown, both children and parental WTP estimates are sensitive to the size of the health risk reduction.  Nevertheless, they do not exhibit proportionality in relation to the size of the health risk reduction.  These findings hold even where the analysis is restricted to those who passed both Test 1 and Test 2. Parents’ WTP per asthma attack averted is €7.3, €9.6 and €19 for 19 in 100, 10 in 100 and 4 in 100 health risk reduction respectively. As for the parents also for children the WTP is not proportional to the size of the health risk reduction.  The corresponding WTP per asthma attack averted estimated using household budget and children’s perspective is, depending on the size of the health risk reduction: €4.6, €5.6 and €11.</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Table 5.14 compares the WTP estimates for parents, divided by child WTP, for the same health risk reduction.  As shown, parental WTP estimates always exceed those of their children, however, the difference narrows for highest health risk reduction. </a:t>
            </a:r>
            <a:endParaRPr lang="it-IT"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91308ED-229A-9545-9723-42B3A71AD6A0}" type="slidenum">
              <a:rPr lang="en-US" smtClean="0"/>
              <a:pPr/>
              <a:t>27</a:t>
            </a:fld>
            <a:endParaRPr lang="en-US"/>
          </a:p>
        </p:txBody>
      </p:sp>
    </p:spTree>
    <p:extLst>
      <p:ext uri="{BB962C8B-B14F-4D97-AF65-F5344CB8AC3E}">
        <p14:creationId xmlns:p14="http://schemas.microsoft.com/office/powerpoint/2010/main" val="17052092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GB" sz="1200" kern="1200" dirty="0" smtClean="0">
                <a:solidFill>
                  <a:schemeClr val="tx1"/>
                </a:solidFill>
                <a:effectLst/>
                <a:latin typeface="+mn-lt"/>
                <a:ea typeface="+mn-ea"/>
                <a:cs typeface="+mn-cs"/>
              </a:rPr>
              <a:t>Table 5.15, presents the results of generalized linear regression model for those children who passed  Test1 and Test2 (Flag1=0).  Model 1 examines the effect of risk reduction size and socioeconomic characteristics such as age, gender and child asthma status on child and parental WTP for childhood asthma risk reductions by including covariates to the constant and the regression model. The WTP is highly related to the size of the risk reduction.  As expected the higher the size of the health risk reduction the higher the WTP. However, the coefficient is lower than 1 indicating that, consistent with the results of previous studies, WTP is not proportional to the size of the health risk reduction.</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 the case of children, the signs of the other coefficients are not known </a:t>
            </a:r>
            <a:r>
              <a:rPr lang="en-GB" sz="1200" i="1" kern="1200" dirty="0" smtClean="0">
                <a:solidFill>
                  <a:schemeClr val="tx1"/>
                </a:solidFill>
                <a:effectLst/>
                <a:latin typeface="+mn-lt"/>
                <a:ea typeface="+mn-ea"/>
                <a:cs typeface="+mn-cs"/>
              </a:rPr>
              <a:t>a priori</a:t>
            </a:r>
            <a:r>
              <a:rPr lang="en-GB" sz="1200" kern="1200" dirty="0" smtClean="0">
                <a:solidFill>
                  <a:schemeClr val="tx1"/>
                </a:solidFill>
                <a:effectLst/>
                <a:latin typeface="+mn-lt"/>
                <a:ea typeface="+mn-ea"/>
                <a:cs typeface="+mn-cs"/>
              </a:rPr>
              <a:t> for the reason that this is the first study to elicit  WTP from their perspective.  The statistically significant, negative coefficient of age indicates that children are willing to pay less for health risk reduction as they become older. The asthma coefficient is negative, indicating that the lower the frequency of asthma attack the lower the WTP for asthma health risk reduction.  However, the coefficient is not statistically significant in Model 1.  As for children, parental WTP is also significantly related to the size of the health risk reduction confirming the validity of the study.  Surprisingly, the coefficient for parents is lower than for children, suggesting that child WTP is more proportional to the size of the health risk reductions. In Model 1, neither parental nor child age influence parental WTP for health risk reduction.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As seen in the correlation analysis, available household income (without accommodation and food expenses) is highly correlated with the parental job-types (</a:t>
            </a:r>
            <a:r>
              <a:rPr lang="en-GB" sz="1200" kern="1200" dirty="0" err="1" smtClean="0">
                <a:solidFill>
                  <a:schemeClr val="tx1"/>
                </a:solidFill>
                <a:effectLst/>
                <a:latin typeface="+mn-lt"/>
                <a:ea typeface="+mn-ea"/>
                <a:cs typeface="+mn-cs"/>
              </a:rPr>
              <a:t>Jobtype</a:t>
            </a:r>
            <a:r>
              <a:rPr lang="en-GB" sz="1200" kern="1200" dirty="0" smtClean="0">
                <a:solidFill>
                  <a:schemeClr val="tx1"/>
                </a:solidFill>
                <a:effectLst/>
                <a:latin typeface="+mn-lt"/>
                <a:ea typeface="+mn-ea"/>
                <a:cs typeface="+mn-cs"/>
              </a:rPr>
              <a:t> is 0= unemployed, 1= unskilled employee, 2= skilled employee).  Thus, it is not surprising that there is a statistically significant increase in parents’ WTP as job status increases.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 order to provide greater flexibility in the analysis of child responses, Model 2 includes the age, the size of the health risk reduction and the asthma status as dummies. Where the age coefficients are expressed as dummies, WTP is similar among those aged between 7 and 13 years and decreases significantly for those 14 years or older whose WTP amounts are on average 75% lower than those of younger respondents.  Rather than including asthma as single indicator, it is possible to include it as a separate dummy accounting for frequency of asthma attack.  As a result, those who experience frequent asthma attack have a higher (+25%) WTP compared with those who seldom suffer from asthma.  However, no difference was detected between those who suffer from asthma frequently compared with those who have never suffered it.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For the analysis of the parental questionnaire under Model 2, the size of the health risk reductions as well as Job-type were included as dummies.  Interestingly, the model finds that the age of the child is negatively related with parental WTP.  Results of model 2 also shows that parents employed in a highly skilled job have a higher WTP compared with unemployed parents. Marginal effects are also reported in Table 5.17 and 5.18 for children and parents respectively. </a:t>
            </a:r>
            <a:r>
              <a:rPr lang="en-US" sz="1200" kern="1200" dirty="0" smtClean="0">
                <a:solidFill>
                  <a:schemeClr val="tx1"/>
                </a:solidFill>
                <a:effectLst/>
                <a:latin typeface="+mn-lt"/>
                <a:ea typeface="+mn-ea"/>
                <a:cs typeface="+mn-cs"/>
              </a:rPr>
              <a:t>Marginal effects   provide information about the amount of change in WTP that will be produced by a 1-unit change in the independent variables. In the case of children, for instance, everything else equal, we would expect a 3% increase in WTP if the risk reduction offered by the policy changes from small to medium and a 10% increase if it changes from small to large risk reduction.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Model 3 of Table 5.15 re-runs the regression to examine the effect of child attitudes and beliefs on their WTP.  Once children’s attitudes are controlled for, monthly pocket money becomes, all else being equal, negatively related to the WTP.  A possible explanation for this is that the amount of the personal allowance indicates the degree of the child’s autonomy, the more children receive from their parents the more they are responsible for buying things that they need.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As evidenced in Model 3, once all four dummies measuring the different types of altruism are included in the model, only non-paternalistic altruism increases the WTP for health risk reduction.  As expected, the majority of the coefficients used to measure risk aversion show a positive sign, indicating that more risk adverse individuals have a higher WTP.  However, none of the risk aversions measures are statistically significant.  Surprisingly, care for health was negatively related with WTP.  Yet, the effect of this variable was not significant at the conventional levels.  But, as expected, those who believe that the environmental hazards seriously affect child health have a higher WTP for health risk reduction. </a:t>
            </a:r>
            <a:endParaRPr lang="it-IT"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Model 3 in Table 5.16 shows the effect of parental attitudes and beliefs on their WTP for childhood health risk reduction. As found with children, the stronger the parental belief that environmental hazards can affect child health, the more they are willing to pay for health risk reduction.  In the case of parents, one measure of health risk aversion, ‘using sunscreen when sunbathing’ was significantly associated with higher WTP for child health risk reduction.  As expected, the frequency with which parents smoke is negatively associated with WTP.  However, smoking was not significant at a conventional level.  Surprisingly, the frequency with which parents practice sport is negatively related with WTP for child health risk reduction however as for smoking the coefficient is not significant.  An interesting finding of Model 4 is the contrasting sign of the two coefficients: care for own health and care for child health.  The negative sign of care for one’s own health indicates that the less parents care for their own health, the more they are willing to pay (sacrifice part of their budget, given a fixed budget constraint) for reducing child asthma. </a:t>
            </a:r>
            <a:endParaRPr lang="it-IT" sz="1200" kern="1200" dirty="0" smtClean="0">
              <a:solidFill>
                <a:schemeClr val="tx1"/>
              </a:solidFill>
              <a:effectLst/>
              <a:latin typeface="+mn-lt"/>
              <a:ea typeface="+mn-ea"/>
              <a:cs typeface="+mn-cs"/>
            </a:endParaRPr>
          </a:p>
          <a:p>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28</a:t>
            </a:fld>
            <a:endParaRPr lang="en-US" dirty="0"/>
          </a:p>
        </p:txBody>
      </p:sp>
    </p:spTree>
    <p:extLst>
      <p:ext uri="{BB962C8B-B14F-4D97-AF65-F5344CB8AC3E}">
        <p14:creationId xmlns:p14="http://schemas.microsoft.com/office/powerpoint/2010/main" val="5240850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29</a:t>
            </a:fld>
            <a:endParaRPr lang="en-US" dirty="0"/>
          </a:p>
        </p:txBody>
      </p:sp>
    </p:spTree>
    <p:extLst>
      <p:ext uri="{BB962C8B-B14F-4D97-AF65-F5344CB8AC3E}">
        <p14:creationId xmlns:p14="http://schemas.microsoft.com/office/powerpoint/2010/main" val="40352982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t>Consistent with the principles of welfare economics, children from certain age groups may be the best judges of the value to them of their own health risk reductions. As a result, the child perspective may offer the best point of departure for estimating WTP values for child health benefits .</a:t>
            </a:r>
          </a:p>
          <a:p>
            <a:endParaRPr lang="it-IT" dirty="0"/>
          </a:p>
        </p:txBody>
      </p:sp>
      <p:sp>
        <p:nvSpPr>
          <p:cNvPr id="4" name="Segnaposto numero diapositiva 3"/>
          <p:cNvSpPr>
            <a:spLocks noGrp="1"/>
          </p:cNvSpPr>
          <p:nvPr>
            <p:ph type="sldNum" sz="quarter" idx="10"/>
          </p:nvPr>
        </p:nvSpPr>
        <p:spPr/>
        <p:txBody>
          <a:bodyPr/>
          <a:lstStyle/>
          <a:p>
            <a:fld id="{C91308ED-229A-9545-9723-42B3A71AD6A0}" type="slidenum">
              <a:rPr lang="en-US" smtClean="0"/>
              <a:pPr/>
              <a:t>32</a:t>
            </a:fld>
            <a:endParaRPr lang="en-US"/>
          </a:p>
        </p:txBody>
      </p:sp>
    </p:spTree>
    <p:extLst>
      <p:ext uri="{BB962C8B-B14F-4D97-AF65-F5344CB8AC3E}">
        <p14:creationId xmlns:p14="http://schemas.microsoft.com/office/powerpoint/2010/main" val="33637372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130425"/>
            <a:ext cx="8420100" cy="1470025"/>
          </a:xfrm>
        </p:spPr>
        <p:txBody>
          <a:bodyPr>
            <a:normAutofit/>
          </a:bodyPr>
          <a:lstStyle>
            <a:lvl1pPr algn="l">
              <a:defRPr sz="2400">
                <a:solidFill>
                  <a:srgbClr val="000000"/>
                </a:solidFill>
                <a:latin typeface="Arial Black"/>
                <a:cs typeface="Arial Black"/>
              </a:defRPr>
            </a:lvl1pPr>
          </a:lstStyle>
          <a:p>
            <a:r>
              <a:rPr lang="en-GB" dirty="0" smtClean="0"/>
              <a:t>Click to edit Master title style</a:t>
            </a:r>
            <a:endParaRPr lang="en-US" dirty="0"/>
          </a:p>
        </p:txBody>
      </p:sp>
      <p:sp>
        <p:nvSpPr>
          <p:cNvPr id="3" name="Subtitle 2"/>
          <p:cNvSpPr>
            <a:spLocks noGrp="1"/>
          </p:cNvSpPr>
          <p:nvPr>
            <p:ph type="subTitle" idx="1"/>
          </p:nvPr>
        </p:nvSpPr>
        <p:spPr>
          <a:xfrm>
            <a:off x="304800" y="3886200"/>
            <a:ext cx="8420100" cy="1587500"/>
          </a:xfrm>
          <a:prstGeom prst="rect">
            <a:avLst/>
          </a:prstGeom>
        </p:spPr>
        <p:txBody>
          <a:bodyPr>
            <a:normAutofit/>
          </a:bodyPr>
          <a:lstStyle>
            <a:lvl1pPr marL="0" indent="0" algn="l">
              <a:buNone/>
              <a:defRPr sz="2200">
                <a:solidFill>
                  <a:srgbClr val="000000"/>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US" dirty="0"/>
          </a:p>
        </p:txBody>
      </p:sp>
    </p:spTree>
    <p:extLst>
      <p:ext uri="{BB962C8B-B14F-4D97-AF65-F5344CB8AC3E}">
        <p14:creationId xmlns:p14="http://schemas.microsoft.com/office/powerpoint/2010/main" val="3377172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7500" y="1570038"/>
            <a:ext cx="8369300" cy="1033462"/>
          </a:xfrm>
        </p:spPr>
        <p:txBody>
          <a:bodyPr>
            <a:normAutofit/>
          </a:bodyPr>
          <a:lstStyle>
            <a:lvl1pPr algn="l">
              <a:defRPr sz="4000">
                <a:solidFill>
                  <a:srgbClr val="000000"/>
                </a:solidFill>
                <a:latin typeface="Arial Black"/>
                <a:cs typeface="Arial Black"/>
              </a:defRPr>
            </a:lvl1pPr>
          </a:lstStyle>
          <a:p>
            <a:r>
              <a:rPr lang="en-GB" dirty="0" smtClean="0"/>
              <a:t>Click to add title</a:t>
            </a:r>
            <a:endParaRPr lang="en-US" dirty="0"/>
          </a:p>
        </p:txBody>
      </p:sp>
      <p:sp>
        <p:nvSpPr>
          <p:cNvPr id="3" name="Content Placeholder 2"/>
          <p:cNvSpPr>
            <a:spLocks noGrp="1"/>
          </p:cNvSpPr>
          <p:nvPr>
            <p:ph idx="1"/>
          </p:nvPr>
        </p:nvSpPr>
        <p:spPr>
          <a:xfrm>
            <a:off x="317500" y="2717800"/>
            <a:ext cx="8369300" cy="3200399"/>
          </a:xfrm>
          <a:prstGeom prst="rect">
            <a:avLst/>
          </a:prstGeom>
        </p:spPr>
        <p:txBody>
          <a:bodyPr>
            <a:normAutofit/>
          </a:bodyPr>
          <a:lstStyle>
            <a:lvl1pPr>
              <a:defRPr sz="2200">
                <a:solidFill>
                  <a:srgbClr val="000000"/>
                </a:solidFill>
                <a:latin typeface="+mj-lt"/>
              </a:defRPr>
            </a:lvl1pPr>
            <a:lvl2pPr>
              <a:defRPr sz="1800">
                <a:solidFill>
                  <a:srgbClr val="000000"/>
                </a:solidFill>
                <a:latin typeface="+mj-lt"/>
              </a:defRPr>
            </a:lvl2pPr>
            <a:lvl3pPr>
              <a:defRPr sz="1800">
                <a:solidFill>
                  <a:srgbClr val="000000"/>
                </a:solidFill>
                <a:latin typeface="+mj-lt"/>
              </a:defRPr>
            </a:lvl3pPr>
            <a:lvl4pPr>
              <a:defRPr sz="1800">
                <a:solidFill>
                  <a:srgbClr val="000000"/>
                </a:solidFill>
                <a:latin typeface="+mj-lt"/>
              </a:defRPr>
            </a:lvl4pPr>
            <a:lvl5pPr>
              <a:defRPr sz="1800">
                <a:solidFill>
                  <a:srgbClr val="000000"/>
                </a:solidFill>
                <a:latin typeface="+mj-lt"/>
              </a:defRPr>
            </a:lvl5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Tree>
    <p:extLst>
      <p:ext uri="{BB962C8B-B14F-4D97-AF65-F5344CB8AC3E}">
        <p14:creationId xmlns:p14="http://schemas.microsoft.com/office/powerpoint/2010/main" val="2301429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178300"/>
            <a:ext cx="7772400" cy="1362075"/>
          </a:xfrm>
        </p:spPr>
        <p:txBody>
          <a:bodyPr anchor="t"/>
          <a:lstStyle>
            <a:lvl1pPr algn="l">
              <a:defRPr sz="4000" b="1" cap="all">
                <a:solidFill>
                  <a:srgbClr val="000000"/>
                </a:solidFill>
              </a:defRPr>
            </a:lvl1pPr>
          </a:lstStyle>
          <a:p>
            <a:r>
              <a:rPr lang="en-GB" dirty="0" smtClean="0"/>
              <a:t>Click to edit</a:t>
            </a:r>
            <a:endParaRPr lang="en-US" dirty="0"/>
          </a:p>
        </p:txBody>
      </p:sp>
      <p:sp>
        <p:nvSpPr>
          <p:cNvPr id="3" name="Text Placeholder 2"/>
          <p:cNvSpPr>
            <a:spLocks noGrp="1"/>
          </p:cNvSpPr>
          <p:nvPr>
            <p:ph type="body" idx="1"/>
          </p:nvPr>
        </p:nvSpPr>
        <p:spPr>
          <a:xfrm>
            <a:off x="722313" y="2678113"/>
            <a:ext cx="7772400" cy="1500187"/>
          </a:xfrm>
          <a:prstGeom prst="rect">
            <a:avLst/>
          </a:prstGeom>
        </p:spPr>
        <p:txBody>
          <a:bodyPr anchor="b"/>
          <a:lstStyle>
            <a:lvl1pPr marL="0" indent="0">
              <a:buNone/>
              <a:defRPr sz="2200">
                <a:solidFill>
                  <a:srgbClr val="000000"/>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dirty="0" smtClean="0"/>
              <a:t>Click to edit Master text styles</a:t>
            </a:r>
          </a:p>
        </p:txBody>
      </p:sp>
    </p:spTree>
    <p:extLst>
      <p:ext uri="{BB962C8B-B14F-4D97-AF65-F5344CB8AC3E}">
        <p14:creationId xmlns:p14="http://schemas.microsoft.com/office/powerpoint/2010/main" val="2146216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17500" y="2794001"/>
            <a:ext cx="4038600" cy="3238500"/>
          </a:xfrm>
          <a:prstGeom prst="rect">
            <a:avLst/>
          </a:prstGeom>
        </p:spPr>
        <p:txBody>
          <a:bodyPr/>
          <a:lstStyle>
            <a:lvl1pPr>
              <a:defRPr sz="2200">
                <a:solidFill>
                  <a:srgbClr val="000000"/>
                </a:solidFill>
              </a:defRPr>
            </a:lvl1pPr>
            <a:lvl2pPr>
              <a:defRPr sz="2200">
                <a:solidFill>
                  <a:srgbClr val="000000"/>
                </a:solidFill>
              </a:defRPr>
            </a:lvl2pPr>
            <a:lvl3pPr>
              <a:defRPr sz="2200">
                <a:solidFill>
                  <a:srgbClr val="000000"/>
                </a:solidFill>
              </a:defRPr>
            </a:lvl3pPr>
            <a:lvl4pPr>
              <a:defRPr sz="2200">
                <a:solidFill>
                  <a:srgbClr val="000000"/>
                </a:solidFill>
              </a:defRPr>
            </a:lvl4pPr>
            <a:lvl5pPr>
              <a:defRPr sz="1800">
                <a:solidFill>
                  <a:srgbClr val="000000"/>
                </a:solidFill>
              </a:defRPr>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4" name="Content Placeholder 3"/>
          <p:cNvSpPr>
            <a:spLocks noGrp="1"/>
          </p:cNvSpPr>
          <p:nvPr>
            <p:ph sz="half" idx="2"/>
          </p:nvPr>
        </p:nvSpPr>
        <p:spPr>
          <a:xfrm>
            <a:off x="4648200" y="2794001"/>
            <a:ext cx="4038600" cy="3238500"/>
          </a:xfrm>
          <a:prstGeom prst="rect">
            <a:avLst/>
          </a:prstGeom>
        </p:spPr>
        <p:txBody>
          <a:bodyPr/>
          <a:lstStyle>
            <a:lvl1pPr>
              <a:defRPr sz="2200">
                <a:solidFill>
                  <a:srgbClr val="000000"/>
                </a:solidFill>
              </a:defRPr>
            </a:lvl1pPr>
            <a:lvl2pPr>
              <a:defRPr sz="2200">
                <a:solidFill>
                  <a:srgbClr val="000000"/>
                </a:solidFill>
              </a:defRPr>
            </a:lvl2pPr>
            <a:lvl3pPr>
              <a:defRPr sz="2200">
                <a:solidFill>
                  <a:srgbClr val="000000"/>
                </a:solidFill>
              </a:defRPr>
            </a:lvl3pPr>
            <a:lvl4pPr>
              <a:defRPr sz="2200">
                <a:solidFill>
                  <a:srgbClr val="000000"/>
                </a:solidFill>
              </a:defRPr>
            </a:lvl4pPr>
            <a:lvl5pPr>
              <a:defRPr sz="2200">
                <a:solidFill>
                  <a:srgbClr val="000000"/>
                </a:solidFill>
              </a:defRPr>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itle 1"/>
          <p:cNvSpPr>
            <a:spLocks noGrp="1"/>
          </p:cNvSpPr>
          <p:nvPr>
            <p:ph type="title" hasCustomPrompt="1"/>
          </p:nvPr>
        </p:nvSpPr>
        <p:spPr>
          <a:xfrm>
            <a:off x="317500" y="1570038"/>
            <a:ext cx="8369300" cy="1033462"/>
          </a:xfrm>
        </p:spPr>
        <p:txBody>
          <a:bodyPr>
            <a:normAutofit/>
          </a:bodyPr>
          <a:lstStyle>
            <a:lvl1pPr algn="l">
              <a:defRPr sz="4000">
                <a:solidFill>
                  <a:srgbClr val="000000"/>
                </a:solidFill>
                <a:latin typeface="Arial Black"/>
                <a:cs typeface="Arial Black"/>
              </a:defRPr>
            </a:lvl1pPr>
          </a:lstStyle>
          <a:p>
            <a:r>
              <a:rPr lang="en-GB" dirty="0" smtClean="0"/>
              <a:t>Click to add title</a:t>
            </a:r>
            <a:endParaRPr lang="en-US" dirty="0"/>
          </a:p>
        </p:txBody>
      </p:sp>
    </p:spTree>
    <p:extLst>
      <p:ext uri="{BB962C8B-B14F-4D97-AF65-F5344CB8AC3E}">
        <p14:creationId xmlns:p14="http://schemas.microsoft.com/office/powerpoint/2010/main" val="2513582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801813"/>
            <a:ext cx="4040188" cy="639762"/>
          </a:xfrm>
          <a:prstGeom prst="rect">
            <a:avLst/>
          </a:prstGeom>
        </p:spPr>
        <p:txBody>
          <a:bodyPr anchor="b"/>
          <a:lstStyle>
            <a:lvl1pPr marL="0" indent="0">
              <a:buNone/>
              <a:defRPr sz="2400" b="1">
                <a:solidFill>
                  <a:srgbClr val="000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4" name="Content Placeholder 3"/>
          <p:cNvSpPr>
            <a:spLocks noGrp="1"/>
          </p:cNvSpPr>
          <p:nvPr>
            <p:ph sz="half" idx="2"/>
          </p:nvPr>
        </p:nvSpPr>
        <p:spPr>
          <a:xfrm>
            <a:off x="457200" y="2441575"/>
            <a:ext cx="4040188" cy="3324225"/>
          </a:xfrm>
          <a:prstGeom prst="rect">
            <a:avLst/>
          </a:prstGeom>
        </p:spPr>
        <p:txBody>
          <a:bodyPr/>
          <a:lstStyle>
            <a:lvl1pPr>
              <a:defRPr sz="2200">
                <a:solidFill>
                  <a:srgbClr val="000000"/>
                </a:solidFill>
              </a:defRPr>
            </a:lvl1pPr>
            <a:lvl2pPr>
              <a:defRPr sz="2200">
                <a:solidFill>
                  <a:srgbClr val="000000"/>
                </a:solidFill>
              </a:defRPr>
            </a:lvl2pPr>
            <a:lvl3pPr>
              <a:defRPr sz="2200">
                <a:solidFill>
                  <a:srgbClr val="000000"/>
                </a:solidFill>
              </a:defRPr>
            </a:lvl3pPr>
            <a:lvl4pPr>
              <a:defRPr sz="2200">
                <a:solidFill>
                  <a:srgbClr val="000000"/>
                </a:solidFill>
              </a:defRPr>
            </a:lvl4pPr>
            <a:lvl5pPr>
              <a:defRPr sz="1600">
                <a:solidFill>
                  <a:srgbClr val="000000"/>
                </a:solidFill>
              </a:defRPr>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Text Placeholder 4"/>
          <p:cNvSpPr>
            <a:spLocks noGrp="1"/>
          </p:cNvSpPr>
          <p:nvPr>
            <p:ph type="body" sz="quarter" idx="3"/>
          </p:nvPr>
        </p:nvSpPr>
        <p:spPr>
          <a:xfrm>
            <a:off x="4645025" y="1801813"/>
            <a:ext cx="4041775" cy="639762"/>
          </a:xfrm>
          <a:prstGeom prst="rect">
            <a:avLst/>
          </a:prstGeom>
        </p:spPr>
        <p:txBody>
          <a:bodyPr anchor="b"/>
          <a:lstStyle>
            <a:lvl1pPr marL="0" indent="0">
              <a:buNone/>
              <a:defRPr sz="2400" b="1">
                <a:solidFill>
                  <a:srgbClr val="00000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6" name="Content Placeholder 5"/>
          <p:cNvSpPr>
            <a:spLocks noGrp="1"/>
          </p:cNvSpPr>
          <p:nvPr>
            <p:ph sz="quarter" idx="4"/>
          </p:nvPr>
        </p:nvSpPr>
        <p:spPr>
          <a:xfrm>
            <a:off x="4645025" y="2441575"/>
            <a:ext cx="4041775" cy="3324225"/>
          </a:xfrm>
          <a:prstGeom prst="rect">
            <a:avLst/>
          </a:prstGeom>
        </p:spPr>
        <p:txBody>
          <a:bodyPr/>
          <a:lstStyle>
            <a:lvl1pPr>
              <a:defRPr sz="2400">
                <a:solidFill>
                  <a:srgbClr val="000000"/>
                </a:solidFill>
              </a:defRPr>
            </a:lvl1pPr>
            <a:lvl2pPr>
              <a:defRPr sz="2000">
                <a:solidFill>
                  <a:srgbClr val="000000"/>
                </a:solidFill>
              </a:defRPr>
            </a:lvl2pPr>
            <a:lvl3pPr>
              <a:defRPr sz="1800">
                <a:solidFill>
                  <a:srgbClr val="000000"/>
                </a:solidFill>
              </a:defRPr>
            </a:lvl3pPr>
            <a:lvl4pPr>
              <a:defRPr sz="1600">
                <a:solidFill>
                  <a:srgbClr val="000000"/>
                </a:solidFill>
              </a:defRPr>
            </a:lvl4pPr>
            <a:lvl5pPr>
              <a:defRPr sz="1600">
                <a:solidFill>
                  <a:srgbClr val="000000"/>
                </a:solidFill>
              </a:defRPr>
            </a:lvl5pPr>
            <a:lvl6pPr>
              <a:defRPr sz="1600"/>
            </a:lvl6pPr>
            <a:lvl7pPr>
              <a:defRPr sz="1600"/>
            </a:lvl7pPr>
            <a:lvl8pPr>
              <a:defRPr sz="1600"/>
            </a:lvl8pPr>
            <a:lvl9pPr>
              <a:defRPr sz="16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Tree>
    <p:extLst>
      <p:ext uri="{BB962C8B-B14F-4D97-AF65-F5344CB8AC3E}">
        <p14:creationId xmlns:p14="http://schemas.microsoft.com/office/powerpoint/2010/main" val="2369277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317500" y="1570038"/>
            <a:ext cx="8369300" cy="1033462"/>
          </a:xfrm>
        </p:spPr>
        <p:txBody>
          <a:bodyPr>
            <a:normAutofit/>
          </a:bodyPr>
          <a:lstStyle>
            <a:lvl1pPr algn="l">
              <a:defRPr sz="4000">
                <a:solidFill>
                  <a:srgbClr val="000000"/>
                </a:solidFill>
                <a:latin typeface="Arial Black"/>
                <a:cs typeface="Arial Black"/>
              </a:defRPr>
            </a:lvl1pPr>
          </a:lstStyle>
          <a:p>
            <a:r>
              <a:rPr lang="en-GB" dirty="0" smtClean="0"/>
              <a:t>Click to add title</a:t>
            </a:r>
            <a:endParaRPr lang="en-US" dirty="0"/>
          </a:p>
        </p:txBody>
      </p:sp>
    </p:spTree>
    <p:extLst>
      <p:ext uri="{BB962C8B-B14F-4D97-AF65-F5344CB8AC3E}">
        <p14:creationId xmlns:p14="http://schemas.microsoft.com/office/powerpoint/2010/main" val="430381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9469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2736" y="1866915"/>
            <a:ext cx="3072777" cy="723883"/>
          </a:xfrm>
        </p:spPr>
        <p:txBody>
          <a:bodyPr anchor="b"/>
          <a:lstStyle>
            <a:lvl1pPr algn="l">
              <a:defRPr sz="2400" b="1">
                <a:solidFill>
                  <a:srgbClr val="000000"/>
                </a:solidFill>
              </a:defRPr>
            </a:lvl1pPr>
          </a:lstStyle>
          <a:p>
            <a:r>
              <a:rPr lang="en-GB" dirty="0" smtClean="0"/>
              <a:t>Click to edit</a:t>
            </a:r>
            <a:endParaRPr lang="en-US" dirty="0"/>
          </a:p>
        </p:txBody>
      </p:sp>
      <p:sp>
        <p:nvSpPr>
          <p:cNvPr id="3" name="Content Placeholder 2"/>
          <p:cNvSpPr>
            <a:spLocks noGrp="1"/>
          </p:cNvSpPr>
          <p:nvPr>
            <p:ph idx="1"/>
          </p:nvPr>
        </p:nvSpPr>
        <p:spPr>
          <a:xfrm>
            <a:off x="3465513" y="1866916"/>
            <a:ext cx="5221287" cy="3746500"/>
          </a:xfrm>
          <a:prstGeom prst="rect">
            <a:avLst/>
          </a:prstGeom>
        </p:spPr>
        <p:txBody>
          <a:bodyPr/>
          <a:lstStyle>
            <a:lvl1pPr>
              <a:defRPr sz="2200">
                <a:solidFill>
                  <a:srgbClr val="000000"/>
                </a:solidFill>
              </a:defRPr>
            </a:lvl1pPr>
            <a:lvl2pPr>
              <a:defRPr sz="2800">
                <a:solidFill>
                  <a:srgbClr val="000000"/>
                </a:solidFill>
              </a:defRPr>
            </a:lvl2pPr>
            <a:lvl3pPr>
              <a:defRPr sz="2400">
                <a:solidFill>
                  <a:srgbClr val="000000"/>
                </a:solidFill>
              </a:defRPr>
            </a:lvl3pPr>
            <a:lvl4pPr>
              <a:defRPr sz="2000">
                <a:solidFill>
                  <a:srgbClr val="000000"/>
                </a:solidFill>
              </a:defRPr>
            </a:lvl4pPr>
            <a:lvl5pPr>
              <a:defRPr sz="2000">
                <a:solidFill>
                  <a:srgbClr val="000000"/>
                </a:solidFill>
              </a:defRPr>
            </a:lvl5pPr>
            <a:lvl6pPr>
              <a:defRPr sz="2000"/>
            </a:lvl6pPr>
            <a:lvl7pPr>
              <a:defRPr sz="2000"/>
            </a:lvl7pPr>
            <a:lvl8pPr>
              <a:defRPr sz="2000"/>
            </a:lvl8pPr>
            <a:lvl9pPr>
              <a:defRPr sz="2000"/>
            </a:lvl9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a:t>
            </a:r>
            <a:r>
              <a:rPr lang="en-GB" dirty="0" err="1" smtClean="0"/>
              <a:t>evel</a:t>
            </a:r>
            <a:endParaRPr lang="en-GB" dirty="0" smtClean="0"/>
          </a:p>
          <a:p>
            <a:pPr lvl="4"/>
            <a:r>
              <a:rPr lang="en-GB" dirty="0" smtClean="0"/>
              <a:t>Fifth level</a:t>
            </a:r>
            <a:endParaRPr lang="en-US" dirty="0"/>
          </a:p>
        </p:txBody>
      </p:sp>
      <p:sp>
        <p:nvSpPr>
          <p:cNvPr id="4" name="Text Placeholder 3"/>
          <p:cNvSpPr>
            <a:spLocks noGrp="1"/>
          </p:cNvSpPr>
          <p:nvPr>
            <p:ph type="body" sz="half" idx="2"/>
          </p:nvPr>
        </p:nvSpPr>
        <p:spPr>
          <a:xfrm>
            <a:off x="392736" y="2590799"/>
            <a:ext cx="3072777" cy="3022617"/>
          </a:xfrm>
          <a:prstGeom prst="rect">
            <a:avLst/>
          </a:prstGeom>
        </p:spPr>
        <p:txBody>
          <a:bodyPr/>
          <a:lstStyle>
            <a:lvl1pPr marL="0" indent="0">
              <a:buNone/>
              <a:defRPr sz="2200">
                <a:solidFill>
                  <a:srgbClr val="000000"/>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smtClean="0"/>
              <a:t>Click to edit Master text styles</a:t>
            </a:r>
          </a:p>
        </p:txBody>
      </p:sp>
    </p:spTree>
    <p:extLst>
      <p:ext uri="{BB962C8B-B14F-4D97-AF65-F5344CB8AC3E}">
        <p14:creationId xmlns:p14="http://schemas.microsoft.com/office/powerpoint/2010/main" val="1619720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solidFill>
                  <a:srgbClr val="000000"/>
                </a:solidFill>
              </a:defRPr>
            </a:lvl1pPr>
          </a:lstStyle>
          <a:p>
            <a:r>
              <a:rPr lang="en-GB" dirty="0" smtClean="0"/>
              <a:t>Click to edit Master title style</a:t>
            </a:r>
            <a:endParaRPr lang="en-US" dirty="0"/>
          </a:p>
        </p:txBody>
      </p:sp>
      <p:sp>
        <p:nvSpPr>
          <p:cNvPr id="3" name="Picture Placeholder 2"/>
          <p:cNvSpPr>
            <a:spLocks noGrp="1"/>
          </p:cNvSpPr>
          <p:nvPr>
            <p:ph type="pic" idx="1"/>
          </p:nvPr>
        </p:nvSpPr>
        <p:spPr>
          <a:xfrm>
            <a:off x="1792288" y="1752599"/>
            <a:ext cx="5486400" cy="2974975"/>
          </a:xfrm>
          <a:prstGeom prst="rect">
            <a:avLst/>
          </a:prstGeom>
        </p:spPr>
        <p:txBody>
          <a:bodyPr/>
          <a:lstStyle>
            <a:lvl1pPr marL="0" indent="0">
              <a:buNone/>
              <a:defRPr sz="2200">
                <a:solidFill>
                  <a:srgbClr val="000000"/>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437324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Powerpoint slide backgrounds_v6-7.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0"/>
            <a:ext cx="9144000" cy="6868732"/>
          </a:xfrm>
          <a:prstGeom prst="rect">
            <a:avLst/>
          </a:prstGeom>
        </p:spPr>
      </p:pic>
      <p:sp>
        <p:nvSpPr>
          <p:cNvPr id="2" name="Title Placeholder 1"/>
          <p:cNvSpPr>
            <a:spLocks noGrp="1"/>
          </p:cNvSpPr>
          <p:nvPr>
            <p:ph type="title"/>
          </p:nvPr>
        </p:nvSpPr>
        <p:spPr>
          <a:xfrm>
            <a:off x="317500" y="1671638"/>
            <a:ext cx="8432800" cy="842962"/>
          </a:xfrm>
          <a:prstGeom prst="rect">
            <a:avLst/>
          </a:prstGeom>
        </p:spPr>
        <p:txBody>
          <a:bodyPr vert="horz" lIns="91440" tIns="45720" rIns="91440" bIns="45720" rtlCol="0" anchor="ctr">
            <a:noAutofit/>
          </a:bodyPr>
          <a:lstStyle/>
          <a:p>
            <a:r>
              <a:rPr lang="en-GB" dirty="0" smtClean="0"/>
              <a:t>Click to add title</a:t>
            </a:r>
            <a:endParaRPr lang="en-US" dirty="0"/>
          </a:p>
        </p:txBody>
      </p:sp>
    </p:spTree>
    <p:extLst>
      <p:ext uri="{BB962C8B-B14F-4D97-AF65-F5344CB8AC3E}">
        <p14:creationId xmlns:p14="http://schemas.microsoft.com/office/powerpoint/2010/main" val="537733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dt="0"/>
  <p:txStyles>
    <p:titleStyle>
      <a:lvl1pPr algn="l" defTabSz="457200" rtl="0" eaLnBrk="1" latinLnBrk="0" hangingPunct="1">
        <a:spcBef>
          <a:spcPct val="0"/>
        </a:spcBef>
        <a:buNone/>
        <a:defRPr sz="4000" kern="1200" baseline="0">
          <a:solidFill>
            <a:schemeClr val="tx1"/>
          </a:solidFill>
          <a:latin typeface="Arial Black"/>
          <a:ea typeface="+mj-ea"/>
          <a:cs typeface="Arial Black"/>
        </a:defRPr>
      </a:lvl1pPr>
    </p:titleStyle>
    <p:bodyStyle>
      <a:lvl1pPr marL="342900" indent="-342900" algn="l" defTabSz="457200" rtl="0" eaLnBrk="1" latinLnBrk="0" hangingPunct="1">
        <a:spcBef>
          <a:spcPct val="20000"/>
        </a:spcBef>
        <a:buFont typeface="Arial"/>
        <a:buChar char="•"/>
        <a:defRPr sz="1800" kern="1200">
          <a:solidFill>
            <a:schemeClr val="tx1"/>
          </a:solidFill>
          <a:latin typeface="+mj-lt"/>
          <a:ea typeface="+mn-ea"/>
          <a:cs typeface="+mn-cs"/>
        </a:defRPr>
      </a:lvl1pPr>
      <a:lvl2pPr marL="742950" indent="-285750" algn="l" defTabSz="457200" rtl="0" eaLnBrk="1" latinLnBrk="0" hangingPunct="1">
        <a:spcBef>
          <a:spcPct val="20000"/>
        </a:spcBef>
        <a:buFont typeface="Arial"/>
        <a:buChar char="–"/>
        <a:defRPr sz="1800" kern="1200">
          <a:solidFill>
            <a:schemeClr val="tx1"/>
          </a:solidFill>
          <a:latin typeface="+mj-lt"/>
          <a:ea typeface="+mn-ea"/>
          <a:cs typeface="+mn-cs"/>
        </a:defRPr>
      </a:lvl2pPr>
      <a:lvl3pPr marL="1143000" indent="-228600" algn="l" defTabSz="457200" rtl="0" eaLnBrk="1" latinLnBrk="0" hangingPunct="1">
        <a:spcBef>
          <a:spcPct val="20000"/>
        </a:spcBef>
        <a:buFont typeface="Arial"/>
        <a:buChar char="•"/>
        <a:defRPr sz="1800" kern="1200">
          <a:solidFill>
            <a:schemeClr val="tx1"/>
          </a:solidFill>
          <a:latin typeface="+mj-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j-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j-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700" y="2781767"/>
            <a:ext cx="8369300" cy="1362348"/>
          </a:xfrm>
        </p:spPr>
        <p:txBody>
          <a:bodyPr>
            <a:noAutofit/>
          </a:bodyPr>
          <a:lstStyle/>
          <a:p>
            <a:pPr lvl="0" algn="ctr"/>
            <a:r>
              <a:rPr lang="en-US" sz="2800" b="1" dirty="0">
                <a:latin typeface="+mj-lt"/>
                <a:cs typeface="Aharoni" panose="02010803020104030203" pitchFamily="2" charset="-79"/>
              </a:rPr>
              <a:t>WILLIGNESS TO PAY FOR CHILDHOOD ASTHMA RISK REDUCTION: A STATED CHOICE EXPERIMENT WITH </a:t>
            </a:r>
            <a:r>
              <a:rPr lang="en-US" sz="2800" b="1" dirty="0" smtClean="0">
                <a:latin typeface="+mj-lt"/>
                <a:cs typeface="Aharoni" panose="02010803020104030203" pitchFamily="2" charset="-79"/>
              </a:rPr>
              <a:t>CHILDREN</a:t>
            </a:r>
            <a:br>
              <a:rPr lang="en-US" sz="2800" b="1" dirty="0" smtClean="0">
                <a:latin typeface="+mj-lt"/>
                <a:cs typeface="Aharoni" panose="02010803020104030203" pitchFamily="2" charset="-79"/>
              </a:rPr>
            </a:br>
            <a:r>
              <a:rPr lang="en-US" sz="2800" b="1">
                <a:latin typeface="+mj-lt"/>
                <a:cs typeface="Aharoni" panose="02010803020104030203" pitchFamily="2" charset="-79"/>
              </a:rPr>
              <a:t/>
            </a:r>
            <a:br>
              <a:rPr lang="en-US" sz="2800" b="1">
                <a:latin typeface="+mj-lt"/>
                <a:cs typeface="Aharoni" panose="02010803020104030203" pitchFamily="2" charset="-79"/>
              </a:rPr>
            </a:br>
            <a:r>
              <a:rPr lang="en-US" sz="2800" smtClean="0">
                <a:solidFill>
                  <a:srgbClr val="FFFFFF"/>
                </a:solidFill>
                <a:latin typeface="Times New Roman" pitchFamily="18"/>
                <a:cs typeface="Times New Roman" pitchFamily="18"/>
              </a:rPr>
              <a:t>funded </a:t>
            </a:r>
            <a:r>
              <a:rPr lang="en-US" sz="2800" dirty="0" smtClean="0">
                <a:solidFill>
                  <a:srgbClr val="FFFFFF"/>
                </a:solidFill>
                <a:latin typeface="Times New Roman" pitchFamily="18"/>
                <a:cs typeface="Times New Roman" pitchFamily="18"/>
              </a:rPr>
              <a:t>by the colt foundation </a:t>
            </a:r>
            <a:r>
              <a:rPr lang="it-IT" sz="2800" dirty="0" smtClean="0">
                <a:solidFill>
                  <a:srgbClr val="FFFFFF"/>
                </a:solidFill>
                <a:latin typeface="Times New Roman" pitchFamily="18"/>
                <a:cs typeface="Times New Roman" pitchFamily="18"/>
              </a:rPr>
              <a:t/>
            </a:r>
            <a:br>
              <a:rPr lang="it-IT" sz="2800" dirty="0" smtClean="0">
                <a:solidFill>
                  <a:srgbClr val="FFFFFF"/>
                </a:solidFill>
                <a:latin typeface="Times New Roman" pitchFamily="18"/>
                <a:cs typeface="Times New Roman" pitchFamily="18"/>
              </a:rPr>
            </a:br>
            <a:r>
              <a:rPr lang="en-US" sz="2800" b="1" dirty="0" smtClean="0">
                <a:latin typeface="+mj-lt"/>
                <a:cs typeface="Aharoni" panose="02010803020104030203" pitchFamily="2" charset="-79"/>
              </a:rPr>
              <a:t/>
            </a:r>
            <a:br>
              <a:rPr lang="en-US" sz="2800" b="1" dirty="0" smtClean="0">
                <a:latin typeface="+mj-lt"/>
                <a:cs typeface="Aharoni" panose="02010803020104030203" pitchFamily="2" charset="-79"/>
              </a:rPr>
            </a:br>
            <a:endParaRPr lang="en-US" sz="2800" dirty="0">
              <a:latin typeface="+mj-lt"/>
              <a:cs typeface="Aharoni" panose="02010803020104030203" pitchFamily="2" charset="-79"/>
            </a:endParaRPr>
          </a:p>
        </p:txBody>
      </p:sp>
      <p:sp>
        <p:nvSpPr>
          <p:cNvPr id="6" name="Segnaposto contenuto 5"/>
          <p:cNvSpPr>
            <a:spLocks noGrp="1"/>
          </p:cNvSpPr>
          <p:nvPr>
            <p:ph idx="1"/>
          </p:nvPr>
        </p:nvSpPr>
        <p:spPr>
          <a:xfrm>
            <a:off x="9829989" y="502582"/>
            <a:ext cx="8369300" cy="5243126"/>
          </a:xfrm>
        </p:spPr>
        <p:txBody>
          <a:bodyPr/>
          <a:lstStyle/>
          <a:p>
            <a:pPr marL="0" indent="0">
              <a:buNone/>
            </a:pPr>
            <a:endParaRPr lang="it-IT" dirty="0"/>
          </a:p>
        </p:txBody>
      </p:sp>
      <p:sp>
        <p:nvSpPr>
          <p:cNvPr id="5" name="Rectangle 4"/>
          <p:cNvSpPr/>
          <p:nvPr/>
        </p:nvSpPr>
        <p:spPr>
          <a:xfrm>
            <a:off x="0" y="6426200"/>
            <a:ext cx="9156700" cy="444500"/>
          </a:xfrm>
          <a:prstGeom prst="rect">
            <a:avLst/>
          </a:prstGeom>
          <a:solidFill>
            <a:srgbClr val="00477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Subtitle 2"/>
          <p:cNvSpPr txBox="1">
            <a:spLocks/>
          </p:cNvSpPr>
          <p:nvPr/>
        </p:nvSpPr>
        <p:spPr>
          <a:xfrm>
            <a:off x="342900" y="6451600"/>
            <a:ext cx="3263900" cy="355600"/>
          </a:xfrm>
          <a:prstGeom prst="rect">
            <a:avLst/>
          </a:prstGeom>
        </p:spPr>
        <p:txBody>
          <a:bodyPr>
            <a:noAutofit/>
          </a:bodyPr>
          <a:lstStyle>
            <a:lvl1pPr marL="0" indent="0" algn="l" defTabSz="457200" rtl="0" eaLnBrk="1" latinLnBrk="0" hangingPunct="1">
              <a:spcBef>
                <a:spcPct val="20000"/>
              </a:spcBef>
              <a:buFont typeface="Arial"/>
              <a:buNone/>
              <a:defRPr sz="2200" kern="1200">
                <a:solidFill>
                  <a:srgbClr val="000000"/>
                </a:solidFill>
                <a:latin typeface="+mj-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j-lt"/>
                <a:ea typeface="+mn-ea"/>
                <a:cs typeface="+mn-cs"/>
              </a:defRPr>
            </a:lvl2pPr>
            <a:lvl3pPr marL="914400" indent="0" algn="ctr" defTabSz="457200" rtl="0" eaLnBrk="1" latinLnBrk="0" hangingPunct="1">
              <a:spcBef>
                <a:spcPct val="20000"/>
              </a:spcBef>
              <a:buFont typeface="Arial"/>
              <a:buNone/>
              <a:defRPr sz="1800" kern="1200">
                <a:solidFill>
                  <a:schemeClr val="tx1">
                    <a:tint val="75000"/>
                  </a:schemeClr>
                </a:solidFill>
                <a:latin typeface="+mj-lt"/>
                <a:ea typeface="+mn-ea"/>
                <a:cs typeface="+mn-cs"/>
              </a:defRPr>
            </a:lvl3pPr>
            <a:lvl4pPr marL="1371600" indent="0" algn="ctr" defTabSz="457200" rtl="0" eaLnBrk="1" latinLnBrk="0" hangingPunct="1">
              <a:spcBef>
                <a:spcPct val="20000"/>
              </a:spcBef>
              <a:buFont typeface="Arial"/>
              <a:buNone/>
              <a:defRPr sz="1800" kern="1200">
                <a:solidFill>
                  <a:schemeClr val="tx1">
                    <a:tint val="75000"/>
                  </a:schemeClr>
                </a:solidFill>
                <a:latin typeface="+mj-lt"/>
                <a:ea typeface="+mn-ea"/>
                <a:cs typeface="+mn-cs"/>
              </a:defRPr>
            </a:lvl4pPr>
            <a:lvl5pPr marL="1828800" indent="0" algn="ctr" defTabSz="457200" rtl="0" eaLnBrk="1" latinLnBrk="0" hangingPunct="1">
              <a:spcBef>
                <a:spcPct val="20000"/>
              </a:spcBef>
              <a:buFont typeface="Arial"/>
              <a:buNone/>
              <a:defRPr sz="1800" kern="1200">
                <a:solidFill>
                  <a:schemeClr val="tx1">
                    <a:tint val="75000"/>
                  </a:schemeClr>
                </a:solidFill>
                <a:latin typeface="+mj-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GB" sz="1500" dirty="0">
                <a:solidFill>
                  <a:schemeClr val="bg1"/>
                </a:solidFill>
                <a:latin typeface="Arial Black"/>
                <a:cs typeface="Arial Black"/>
              </a:rPr>
              <a:t>Improving health </a:t>
            </a:r>
            <a:r>
              <a:rPr lang="en-GB" sz="1500" dirty="0" smtClean="0">
                <a:solidFill>
                  <a:schemeClr val="bg1"/>
                </a:solidFill>
                <a:latin typeface="Arial Black"/>
                <a:cs typeface="Arial Black"/>
              </a:rPr>
              <a:t>worldwide</a:t>
            </a:r>
            <a:endParaRPr lang="en-GB" sz="1500" dirty="0">
              <a:solidFill>
                <a:schemeClr val="bg1"/>
              </a:solidFill>
              <a:latin typeface="Arial Black"/>
              <a:cs typeface="Arial Black"/>
            </a:endParaRPr>
          </a:p>
        </p:txBody>
      </p:sp>
      <p:sp>
        <p:nvSpPr>
          <p:cNvPr id="8" name="Subtitle 2"/>
          <p:cNvSpPr txBox="1">
            <a:spLocks/>
          </p:cNvSpPr>
          <p:nvPr/>
        </p:nvSpPr>
        <p:spPr>
          <a:xfrm>
            <a:off x="6807200" y="6451600"/>
            <a:ext cx="2019300" cy="203200"/>
          </a:xfrm>
          <a:prstGeom prst="rect">
            <a:avLst/>
          </a:prstGeom>
        </p:spPr>
        <p:txBody>
          <a:bodyPr>
            <a:noAutofit/>
          </a:bodyPr>
          <a:lstStyle>
            <a:lvl1pPr marL="0" indent="0" algn="l" defTabSz="457200" rtl="0" eaLnBrk="1" latinLnBrk="0" hangingPunct="1">
              <a:spcBef>
                <a:spcPct val="20000"/>
              </a:spcBef>
              <a:buFont typeface="Arial"/>
              <a:buNone/>
              <a:defRPr sz="2200" kern="1200">
                <a:solidFill>
                  <a:srgbClr val="000000"/>
                </a:solidFill>
                <a:latin typeface="+mj-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j-lt"/>
                <a:ea typeface="+mn-ea"/>
                <a:cs typeface="+mn-cs"/>
              </a:defRPr>
            </a:lvl2pPr>
            <a:lvl3pPr marL="914400" indent="0" algn="ctr" defTabSz="457200" rtl="0" eaLnBrk="1" latinLnBrk="0" hangingPunct="1">
              <a:spcBef>
                <a:spcPct val="20000"/>
              </a:spcBef>
              <a:buFont typeface="Arial"/>
              <a:buNone/>
              <a:defRPr sz="1800" kern="1200">
                <a:solidFill>
                  <a:schemeClr val="tx1">
                    <a:tint val="75000"/>
                  </a:schemeClr>
                </a:solidFill>
                <a:latin typeface="+mj-lt"/>
                <a:ea typeface="+mn-ea"/>
                <a:cs typeface="+mn-cs"/>
              </a:defRPr>
            </a:lvl3pPr>
            <a:lvl4pPr marL="1371600" indent="0" algn="ctr" defTabSz="457200" rtl="0" eaLnBrk="1" latinLnBrk="0" hangingPunct="1">
              <a:spcBef>
                <a:spcPct val="20000"/>
              </a:spcBef>
              <a:buFont typeface="Arial"/>
              <a:buNone/>
              <a:defRPr sz="1800" kern="1200">
                <a:solidFill>
                  <a:schemeClr val="tx1">
                    <a:tint val="75000"/>
                  </a:schemeClr>
                </a:solidFill>
                <a:latin typeface="+mj-lt"/>
                <a:ea typeface="+mn-ea"/>
                <a:cs typeface="+mn-cs"/>
              </a:defRPr>
            </a:lvl4pPr>
            <a:lvl5pPr marL="1828800" indent="0" algn="ctr" defTabSz="457200" rtl="0" eaLnBrk="1" latinLnBrk="0" hangingPunct="1">
              <a:spcBef>
                <a:spcPct val="20000"/>
              </a:spcBef>
              <a:buFont typeface="Arial"/>
              <a:buNone/>
              <a:defRPr sz="1800" kern="1200">
                <a:solidFill>
                  <a:schemeClr val="tx1">
                    <a:tint val="75000"/>
                  </a:schemeClr>
                </a:solidFill>
                <a:latin typeface="+mj-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GB" sz="1500" dirty="0" err="1">
                <a:solidFill>
                  <a:srgbClr val="FFFFFF"/>
                </a:solidFill>
                <a:latin typeface="Arial Black"/>
                <a:cs typeface="Arial Black"/>
              </a:rPr>
              <a:t>www.lshtm.ac.uk</a:t>
            </a:r>
            <a:endParaRPr lang="en-GB" sz="1500" dirty="0">
              <a:solidFill>
                <a:srgbClr val="FFFFFF"/>
              </a:solidFill>
              <a:latin typeface="Arial Black"/>
              <a:cs typeface="Arial Black"/>
            </a:endParaRPr>
          </a:p>
        </p:txBody>
      </p:sp>
      <p:sp>
        <p:nvSpPr>
          <p:cNvPr id="3" name="Rettangolo 2"/>
          <p:cNvSpPr/>
          <p:nvPr/>
        </p:nvSpPr>
        <p:spPr>
          <a:xfrm>
            <a:off x="2882607" y="5195964"/>
            <a:ext cx="3788217" cy="369332"/>
          </a:xfrm>
          <a:prstGeom prst="rect">
            <a:avLst/>
          </a:prstGeom>
        </p:spPr>
        <p:txBody>
          <a:bodyPr wrap="none">
            <a:spAutoFit/>
          </a:bodyPr>
          <a:lstStyle/>
          <a:p>
            <a:pPr lvl="0" defTabSz="914400">
              <a:spcBef>
                <a:spcPts val="400"/>
              </a:spcBef>
              <a:defRPr sz="1800" b="0" i="0" u="none" strike="noStrike" kern="0" cap="none" spc="0" baseline="0">
                <a:solidFill>
                  <a:srgbClr val="000000"/>
                </a:solidFill>
                <a:uFillTx/>
              </a:defRPr>
            </a:pPr>
            <a:r>
              <a:rPr lang="en-US" dirty="0">
                <a:latin typeface="Times New Roman" pitchFamily="18"/>
                <a:cs typeface="Times New Roman" pitchFamily="18"/>
              </a:rPr>
              <a:t>Work Funded by The Colt Foundation </a:t>
            </a:r>
            <a:endParaRPr lang="it-IT" dirty="0">
              <a:latin typeface="Times New Roman" pitchFamily="18"/>
              <a:cs typeface="Times New Roman" pitchFamily="18"/>
            </a:endParaRPr>
          </a:p>
        </p:txBody>
      </p:sp>
      <p:pic>
        <p:nvPicPr>
          <p:cNvPr id="9" name="Immagin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2666" y="5565296"/>
            <a:ext cx="3333750" cy="657225"/>
          </a:xfrm>
          <a:prstGeom prst="rect">
            <a:avLst/>
          </a:prstGeom>
        </p:spPr>
      </p:pic>
    </p:spTree>
    <p:extLst>
      <p:ext uri="{BB962C8B-B14F-4D97-AF65-F5344CB8AC3E}">
        <p14:creationId xmlns:p14="http://schemas.microsoft.com/office/powerpoint/2010/main" val="11491666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131203"/>
            <a:ext cx="8458200" cy="917668"/>
          </a:xfrm>
        </p:spPr>
        <p:txBody>
          <a:bodyPr>
            <a:noAutofit/>
          </a:bodyPr>
          <a:lstStyle/>
          <a:p>
            <a:pPr algn="ctr"/>
            <a:r>
              <a:rPr lang="it-IT" sz="2800" dirty="0" err="1" smtClean="0">
                <a:solidFill>
                  <a:schemeClr val="bg1"/>
                </a:solidFill>
              </a:rPr>
              <a:t>Economic</a:t>
            </a:r>
            <a:r>
              <a:rPr lang="it-IT" sz="2800" dirty="0" smtClean="0">
                <a:solidFill>
                  <a:schemeClr val="bg1"/>
                </a:solidFill>
              </a:rPr>
              <a:t> Evaluation of </a:t>
            </a:r>
            <a:r>
              <a:rPr lang="it-IT" sz="2800" dirty="0" err="1" smtClean="0">
                <a:solidFill>
                  <a:schemeClr val="bg1"/>
                </a:solidFill>
              </a:rPr>
              <a:t>Environmental</a:t>
            </a:r>
            <a:r>
              <a:rPr lang="it-IT" sz="2800" dirty="0" smtClean="0">
                <a:solidFill>
                  <a:schemeClr val="bg1"/>
                </a:solidFill>
              </a:rPr>
              <a:t> </a:t>
            </a:r>
            <a:r>
              <a:rPr lang="it-IT" sz="2800" dirty="0" err="1" smtClean="0">
                <a:solidFill>
                  <a:schemeClr val="bg1"/>
                </a:solidFill>
              </a:rPr>
              <a:t>Health</a:t>
            </a:r>
            <a:r>
              <a:rPr lang="it-IT" sz="2800" dirty="0" smtClean="0">
                <a:solidFill>
                  <a:schemeClr val="bg1"/>
                </a:solidFill>
              </a:rPr>
              <a:t> </a:t>
            </a:r>
            <a:r>
              <a:rPr lang="it-IT" sz="2800" dirty="0" err="1" smtClean="0">
                <a:solidFill>
                  <a:schemeClr val="bg1"/>
                </a:solidFill>
              </a:rPr>
              <a:t>Interventions</a:t>
            </a:r>
            <a:r>
              <a:rPr lang="it-IT" sz="2800" dirty="0" smtClean="0">
                <a:solidFill>
                  <a:schemeClr val="bg1"/>
                </a:solidFill>
              </a:rPr>
              <a:t> (</a:t>
            </a:r>
            <a:r>
              <a:rPr lang="it-IT" sz="2800" dirty="0" err="1" smtClean="0">
                <a:solidFill>
                  <a:schemeClr val="bg1"/>
                </a:solidFill>
              </a:rPr>
              <a:t>EHIs</a:t>
            </a:r>
            <a:r>
              <a:rPr lang="it-IT" sz="2800" dirty="0" smtClean="0">
                <a:solidFill>
                  <a:schemeClr val="bg1"/>
                </a:solidFill>
              </a:rPr>
              <a:t>) </a:t>
            </a:r>
            <a:endParaRPr lang="it-IT" sz="2800" dirty="0">
              <a:solidFill>
                <a:schemeClr val="bg1"/>
              </a:solidFill>
            </a:endParaRPr>
          </a:p>
        </p:txBody>
      </p:sp>
      <p:sp>
        <p:nvSpPr>
          <p:cNvPr id="3" name="Segnaposto contenuto 2"/>
          <p:cNvSpPr>
            <a:spLocks noGrp="1"/>
          </p:cNvSpPr>
          <p:nvPr>
            <p:ph idx="1"/>
          </p:nvPr>
        </p:nvSpPr>
        <p:spPr>
          <a:xfrm>
            <a:off x="317500" y="1331260"/>
            <a:ext cx="8651688" cy="5526740"/>
          </a:xfrm>
        </p:spPr>
        <p:txBody>
          <a:bodyPr>
            <a:normAutofit/>
          </a:bodyPr>
          <a:lstStyle/>
          <a:p>
            <a:pPr marL="0" indent="0">
              <a:buNone/>
            </a:pPr>
            <a:endParaRPr lang="en-GB" b="1" dirty="0" smtClean="0">
              <a:solidFill>
                <a:schemeClr val="accent2"/>
              </a:solidFill>
            </a:endParaRPr>
          </a:p>
          <a:p>
            <a:pPr marL="0" indent="0">
              <a:buNone/>
            </a:pPr>
            <a:r>
              <a:rPr lang="en-GB" b="1" dirty="0" smtClean="0">
                <a:solidFill>
                  <a:schemeClr val="accent2"/>
                </a:solidFill>
              </a:rPr>
              <a:t>Cost-benefit </a:t>
            </a:r>
            <a:r>
              <a:rPr lang="en-GB" b="1" dirty="0">
                <a:solidFill>
                  <a:schemeClr val="accent2"/>
                </a:solidFill>
              </a:rPr>
              <a:t>analysis (CBA</a:t>
            </a:r>
            <a:r>
              <a:rPr lang="en-GB" b="1" dirty="0" smtClean="0">
                <a:solidFill>
                  <a:schemeClr val="accent2"/>
                </a:solidFill>
              </a:rPr>
              <a:t>): </a:t>
            </a:r>
            <a:r>
              <a:rPr lang="en-GB" dirty="0"/>
              <a:t>evaluates the social gain associated with a given intervention by comparing the benefits (any increase in welfare) and the costs (any decrease in human wellbeing) using a common monetary </a:t>
            </a:r>
            <a:r>
              <a:rPr lang="en-GB" dirty="0" smtClean="0"/>
              <a:t>metrics. </a:t>
            </a:r>
          </a:p>
          <a:p>
            <a:pPr marL="0" indent="0">
              <a:buNone/>
            </a:pPr>
            <a:r>
              <a:rPr lang="en-GB" dirty="0" smtClean="0"/>
              <a:t> </a:t>
            </a:r>
            <a:r>
              <a:rPr lang="en-GB" i="1" dirty="0" smtClean="0"/>
              <a:t>E.g. of EHIs:  air pollution interventions ;  toxic waste site remediation; strategies to preventing/controlling  radon exposure etc. </a:t>
            </a:r>
            <a:endParaRPr lang="it-IT" i="1" dirty="0"/>
          </a:p>
        </p:txBody>
      </p:sp>
      <p:sp>
        <p:nvSpPr>
          <p:cNvPr id="4" name="CasellaDiTesto 3"/>
          <p:cNvSpPr txBox="1"/>
          <p:nvPr/>
        </p:nvSpPr>
        <p:spPr>
          <a:xfrm>
            <a:off x="6057899" y="6577189"/>
            <a:ext cx="5419165" cy="253916"/>
          </a:xfrm>
          <a:prstGeom prst="rect">
            <a:avLst/>
          </a:prstGeom>
          <a:noFill/>
        </p:spPr>
        <p:txBody>
          <a:bodyPr wrap="square" rtlCol="0">
            <a:spAutoFit/>
          </a:bodyPr>
          <a:lstStyle/>
          <a:p>
            <a:r>
              <a:rPr lang="it-IT" sz="1000" dirty="0">
                <a:solidFill>
                  <a:schemeClr val="tx2">
                    <a:lumMod val="60000"/>
                    <a:lumOff val="40000"/>
                  </a:schemeClr>
                </a:solidFill>
              </a:rPr>
              <a:t>Source: </a:t>
            </a:r>
            <a:r>
              <a:rPr lang="it-IT" sz="1000" dirty="0" err="1">
                <a:solidFill>
                  <a:schemeClr val="tx2">
                    <a:lumMod val="60000"/>
                    <a:lumOff val="40000"/>
                  </a:schemeClr>
                </a:solidFill>
              </a:rPr>
              <a:t>Pearce</a:t>
            </a:r>
            <a:r>
              <a:rPr lang="it-IT" sz="1000" dirty="0">
                <a:solidFill>
                  <a:schemeClr val="tx2">
                    <a:lumMod val="60000"/>
                    <a:lumOff val="40000"/>
                  </a:schemeClr>
                </a:solidFill>
              </a:rPr>
              <a:t>. 1984. Oxford </a:t>
            </a:r>
            <a:r>
              <a:rPr lang="it-IT" sz="1000" dirty="0" err="1">
                <a:solidFill>
                  <a:schemeClr val="tx2">
                    <a:lumMod val="60000"/>
                    <a:lumOff val="40000"/>
                  </a:schemeClr>
                </a:solidFill>
              </a:rPr>
              <a:t>Review</a:t>
            </a:r>
            <a:r>
              <a:rPr lang="it-IT" sz="1000" dirty="0">
                <a:solidFill>
                  <a:schemeClr val="tx2">
                    <a:lumMod val="60000"/>
                    <a:lumOff val="40000"/>
                  </a:schemeClr>
                </a:solidFill>
              </a:rPr>
              <a:t> of </a:t>
            </a:r>
            <a:r>
              <a:rPr lang="it-IT" sz="1000" dirty="0" err="1">
                <a:solidFill>
                  <a:schemeClr val="tx2">
                    <a:lumMod val="60000"/>
                    <a:lumOff val="40000"/>
                  </a:schemeClr>
                </a:solidFill>
              </a:rPr>
              <a:t>Economic</a:t>
            </a:r>
            <a:r>
              <a:rPr lang="it-IT" sz="1000" dirty="0">
                <a:solidFill>
                  <a:schemeClr val="tx2">
                    <a:lumMod val="60000"/>
                    <a:lumOff val="40000"/>
                  </a:schemeClr>
                </a:solidFill>
              </a:rPr>
              <a:t> Policy  </a:t>
            </a:r>
          </a:p>
        </p:txBody>
      </p:sp>
    </p:spTree>
    <p:extLst>
      <p:ext uri="{BB962C8B-B14F-4D97-AF65-F5344CB8AC3E}">
        <p14:creationId xmlns:p14="http://schemas.microsoft.com/office/powerpoint/2010/main" val="29325902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83030" y="23626"/>
            <a:ext cx="8369300" cy="1033462"/>
          </a:xfrm>
        </p:spPr>
        <p:txBody>
          <a:bodyPr>
            <a:normAutofit/>
          </a:bodyPr>
          <a:lstStyle/>
          <a:p>
            <a:r>
              <a:rPr lang="it-IT" sz="2800" dirty="0" err="1">
                <a:solidFill>
                  <a:schemeClr val="bg1"/>
                </a:solidFill>
              </a:rPr>
              <a:t>Examples</a:t>
            </a:r>
            <a:r>
              <a:rPr lang="it-IT" sz="2800" dirty="0">
                <a:solidFill>
                  <a:schemeClr val="bg1"/>
                </a:solidFill>
              </a:rPr>
              <a:t> of </a:t>
            </a:r>
            <a:r>
              <a:rPr lang="it-IT" sz="2800" dirty="0" smtClean="0">
                <a:solidFill>
                  <a:schemeClr val="bg1"/>
                </a:solidFill>
              </a:rPr>
              <a:t>CBA of </a:t>
            </a:r>
            <a:r>
              <a:rPr lang="it-IT" sz="2800" dirty="0" err="1" smtClean="0">
                <a:solidFill>
                  <a:schemeClr val="bg1"/>
                </a:solidFill>
              </a:rPr>
              <a:t>EHIs</a:t>
            </a:r>
            <a:endParaRPr lang="it-IT" sz="2800" dirty="0">
              <a:solidFill>
                <a:schemeClr val="bg1"/>
              </a:solidFill>
            </a:endParaRPr>
          </a:p>
        </p:txBody>
      </p:sp>
      <p:sp>
        <p:nvSpPr>
          <p:cNvPr id="3" name="Segnaposto contenuto 2"/>
          <p:cNvSpPr>
            <a:spLocks noGrp="1"/>
          </p:cNvSpPr>
          <p:nvPr>
            <p:ph idx="1"/>
          </p:nvPr>
        </p:nvSpPr>
        <p:spPr>
          <a:xfrm>
            <a:off x="54168" y="1316206"/>
            <a:ext cx="9089831" cy="5541794"/>
          </a:xfrm>
        </p:spPr>
        <p:txBody>
          <a:bodyPr>
            <a:normAutofit/>
          </a:bodyPr>
          <a:lstStyle/>
          <a:p>
            <a:pPr marL="0" indent="0">
              <a:buNone/>
            </a:pPr>
            <a:r>
              <a:rPr lang="it-IT" sz="1800" dirty="0" smtClean="0">
                <a:solidFill>
                  <a:schemeClr val="accent2"/>
                </a:solidFill>
              </a:rPr>
              <a:t>In </a:t>
            </a:r>
            <a:r>
              <a:rPr lang="en-GB" sz="1800" dirty="0" smtClean="0">
                <a:solidFill>
                  <a:schemeClr val="accent2"/>
                </a:solidFill>
              </a:rPr>
              <a:t>US:  </a:t>
            </a:r>
            <a:r>
              <a:rPr lang="en-GB" sz="1800" dirty="0" smtClean="0"/>
              <a:t>By 2020 the Clean Air Act is expected to prevent 230.000 adults deaths and 280 premature deaths among children. The Act also affects  morbidity preventing  for example 2,400,000 cases of asthma exacerbations each year. The estimated monetary benefits is $2 trillion vs. $65 billion costs  </a:t>
            </a:r>
            <a:r>
              <a:rPr lang="en-GB" sz="1800" i="1" dirty="0" smtClean="0"/>
              <a:t>(Environmental Protection Agency 2013</a:t>
            </a:r>
            <a:r>
              <a:rPr lang="en-GB" sz="1800" dirty="0" smtClean="0"/>
              <a:t>).  </a:t>
            </a:r>
          </a:p>
          <a:p>
            <a:pPr marL="0" indent="0">
              <a:buNone/>
            </a:pPr>
            <a:endParaRPr lang="en-GB" sz="1800" dirty="0" smtClean="0"/>
          </a:p>
          <a:p>
            <a:pPr marL="0" indent="0">
              <a:buNone/>
            </a:pPr>
            <a:r>
              <a:rPr lang="en-GB" sz="1800" dirty="0" smtClean="0">
                <a:solidFill>
                  <a:schemeClr val="accent2"/>
                </a:solidFill>
              </a:rPr>
              <a:t>In Europe: </a:t>
            </a:r>
            <a:r>
              <a:rPr lang="en-GB" sz="1800" dirty="0" smtClean="0"/>
              <a:t>Clean Air For Europe project assessed the monetary net benefit of European air quality policy development. In 2030 the health benefits alone are expected  save society €40-140 billion in external costs and provide about €3 billion in direct benefits due to higher productivity of the workforce, lower healthcare costs, higher crop yields and less damage to buildings </a:t>
            </a:r>
            <a:r>
              <a:rPr lang="en-GB" sz="1800" i="1" dirty="0" smtClean="0"/>
              <a:t>(CAFÉ 2014).  </a:t>
            </a:r>
          </a:p>
          <a:p>
            <a:pPr marL="0" indent="0">
              <a:buNone/>
            </a:pPr>
            <a:r>
              <a:rPr lang="en-GB" sz="1800" dirty="0" smtClean="0"/>
              <a:t>  </a:t>
            </a:r>
          </a:p>
          <a:p>
            <a:pPr marL="0" indent="0">
              <a:buNone/>
            </a:pPr>
            <a:r>
              <a:rPr lang="en-GB" sz="1800" dirty="0" smtClean="0">
                <a:solidFill>
                  <a:schemeClr val="accent2"/>
                </a:solidFill>
              </a:rPr>
              <a:t>In Campania:  </a:t>
            </a:r>
            <a:r>
              <a:rPr lang="en-GB" sz="1800" dirty="0" smtClean="0"/>
              <a:t>There are estimated to be 848 cases of premature mortality and 403 cases of fatal cancer per year as a consequence of exposure to toxic waste. The present value of the benefit of reducing the number of waste associated deaths after adjusting for a cancer premium is €11.6 billion </a:t>
            </a:r>
            <a:r>
              <a:rPr lang="en-GB" sz="1800" i="1" dirty="0" smtClean="0"/>
              <a:t>(Guerriero &amp; Cairns: 2007. Environmental Health</a:t>
            </a:r>
            <a:r>
              <a:rPr lang="en-US" sz="1800" i="1" dirty="0" smtClean="0"/>
              <a:t>). </a:t>
            </a:r>
            <a:endParaRPr lang="en-US" sz="1800" i="1" dirty="0"/>
          </a:p>
          <a:p>
            <a:pPr marL="0" indent="0">
              <a:buNone/>
            </a:pPr>
            <a:endParaRPr lang="en-US" sz="1700" dirty="0"/>
          </a:p>
          <a:p>
            <a:pPr marL="0" indent="0">
              <a:buNone/>
            </a:pPr>
            <a:endParaRPr lang="it-IT" dirty="0" smtClean="0"/>
          </a:p>
        </p:txBody>
      </p:sp>
    </p:spTree>
    <p:extLst>
      <p:ext uri="{BB962C8B-B14F-4D97-AF65-F5344CB8AC3E}">
        <p14:creationId xmlns:p14="http://schemas.microsoft.com/office/powerpoint/2010/main" val="25522199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3744" y="49996"/>
            <a:ext cx="8369300" cy="1033462"/>
          </a:xfrm>
        </p:spPr>
        <p:txBody>
          <a:bodyPr/>
          <a:lstStyle/>
          <a:p>
            <a:r>
              <a:rPr lang="it-IT" dirty="0" err="1" smtClean="0">
                <a:solidFill>
                  <a:schemeClr val="bg2"/>
                </a:solidFill>
              </a:rPr>
              <a:t>Motivation</a:t>
            </a:r>
            <a:r>
              <a:rPr lang="it-IT" dirty="0" smtClean="0">
                <a:solidFill>
                  <a:schemeClr val="bg2"/>
                </a:solidFill>
              </a:rPr>
              <a:t>: </a:t>
            </a:r>
            <a:endParaRPr lang="it-IT" dirty="0">
              <a:solidFill>
                <a:schemeClr val="bg2"/>
              </a:solidFill>
            </a:endParaRPr>
          </a:p>
        </p:txBody>
      </p:sp>
      <p:sp>
        <p:nvSpPr>
          <p:cNvPr id="3" name="Segnaposto contenuto 2"/>
          <p:cNvSpPr>
            <a:spLocks noGrp="1"/>
          </p:cNvSpPr>
          <p:nvPr>
            <p:ph idx="1"/>
          </p:nvPr>
        </p:nvSpPr>
        <p:spPr>
          <a:xfrm>
            <a:off x="103744" y="1191821"/>
            <a:ext cx="8933379" cy="5666179"/>
          </a:xfrm>
        </p:spPr>
        <p:txBody>
          <a:bodyPr>
            <a:normAutofit fontScale="92500" lnSpcReduction="10000"/>
          </a:bodyPr>
          <a:lstStyle/>
          <a:p>
            <a:pPr marL="0" indent="0">
              <a:buNone/>
            </a:pPr>
            <a:r>
              <a:rPr lang="en-GB" dirty="0" smtClean="0"/>
              <a:t>All the CBAs conducted so far use adults estimates or cost of illness studies to value children’s health benefits. Many also exclude children’s health benefits from the analysis (EPA.2003. Children’s Health valuation Handbook). </a:t>
            </a:r>
          </a:p>
          <a:p>
            <a:pPr marL="0" indent="0">
              <a:buNone/>
            </a:pPr>
            <a:endParaRPr lang="en-GB" dirty="0" smtClean="0"/>
          </a:p>
          <a:p>
            <a:pPr marL="0" indent="0">
              <a:buNone/>
            </a:pPr>
            <a:endParaRPr lang="en-GB" i="1" dirty="0" smtClean="0"/>
          </a:p>
          <a:p>
            <a:r>
              <a:rPr lang="en-GB" b="1" dirty="0" smtClean="0"/>
              <a:t>The Cost of Illness approach undervalues the real benefits of averting disease</a:t>
            </a:r>
            <a:r>
              <a:rPr lang="en-GB" dirty="0" smtClean="0"/>
              <a:t>. </a:t>
            </a:r>
          </a:p>
          <a:p>
            <a:pPr>
              <a:buClr>
                <a:schemeClr val="bg1"/>
              </a:buClr>
            </a:pPr>
            <a:r>
              <a:rPr lang="en-GB" sz="1800" dirty="0" smtClean="0"/>
              <a:t>E.g. the cost of a cancer case is higher than the cost of treatment, intangible cost should be included. </a:t>
            </a:r>
          </a:p>
          <a:p>
            <a:pPr marL="0" indent="0">
              <a:buNone/>
            </a:pPr>
            <a:endParaRPr lang="en-GB" sz="1800" i="1" dirty="0" smtClean="0"/>
          </a:p>
          <a:p>
            <a:pPr marL="0" indent="0">
              <a:buNone/>
            </a:pPr>
            <a:endParaRPr lang="en-GB" sz="1800" i="1" dirty="0" smtClean="0"/>
          </a:p>
          <a:p>
            <a:r>
              <a:rPr lang="en-GB" b="1" dirty="0" smtClean="0"/>
              <a:t>Adults’ WTP estimates might not reflect children’s preferences. </a:t>
            </a:r>
          </a:p>
          <a:p>
            <a:pPr>
              <a:buClr>
                <a:schemeClr val="bg1"/>
              </a:buClr>
            </a:pPr>
            <a:r>
              <a:rPr lang="en-GB" sz="1800" dirty="0" smtClean="0"/>
              <a:t>Preferences of individuals must be considered and included in the analysis as a source of value and are considered “sovereign” as a fundamental value for judging a project cost-beneficial. </a:t>
            </a:r>
          </a:p>
          <a:p>
            <a:pPr>
              <a:buClr>
                <a:schemeClr val="bg1"/>
              </a:buClr>
            </a:pPr>
            <a:r>
              <a:rPr lang="en-GB" sz="1800" dirty="0" smtClean="0"/>
              <a:t>According to welfare economic theory the children affected by the policy are the best judges of their own welfare. </a:t>
            </a:r>
          </a:p>
          <a:p>
            <a:pPr marL="0" indent="0">
              <a:buNone/>
            </a:pPr>
            <a:endParaRPr lang="en-US" sz="1800" i="1" dirty="0" smtClean="0"/>
          </a:p>
          <a:p>
            <a:pPr marL="0" indent="0">
              <a:buNone/>
            </a:pPr>
            <a:endParaRPr lang="it-IT" sz="1800" i="1" dirty="0"/>
          </a:p>
          <a:p>
            <a:pPr marL="0" indent="0">
              <a:buNone/>
            </a:pPr>
            <a:r>
              <a:rPr lang="it-IT" i="1" dirty="0" smtClean="0"/>
              <a:t> </a:t>
            </a:r>
          </a:p>
          <a:p>
            <a:pPr marL="0" indent="0">
              <a:buNone/>
            </a:pPr>
            <a:endParaRPr lang="it-IT" i="1" dirty="0"/>
          </a:p>
          <a:p>
            <a:pPr marL="0" indent="0">
              <a:buNone/>
            </a:pPr>
            <a:endParaRPr lang="it-IT" dirty="0"/>
          </a:p>
        </p:txBody>
      </p:sp>
    </p:spTree>
    <p:extLst>
      <p:ext uri="{BB962C8B-B14F-4D97-AF65-F5344CB8AC3E}">
        <p14:creationId xmlns:p14="http://schemas.microsoft.com/office/powerpoint/2010/main" val="31261974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135" y="0"/>
            <a:ext cx="8369300" cy="1033462"/>
          </a:xfrm>
        </p:spPr>
        <p:txBody>
          <a:bodyPr/>
          <a:lstStyle/>
          <a:p>
            <a:r>
              <a:rPr lang="en-GB" dirty="0" smtClean="0">
                <a:solidFill>
                  <a:schemeClr val="bg1"/>
                </a:solidFill>
              </a:rPr>
              <a:t>Our core questions:</a:t>
            </a:r>
            <a:endParaRPr lang="en-GB" dirty="0">
              <a:solidFill>
                <a:schemeClr val="bg1"/>
              </a:solidFill>
            </a:endParaRPr>
          </a:p>
        </p:txBody>
      </p:sp>
      <p:sp>
        <p:nvSpPr>
          <p:cNvPr id="4" name="Segnaposto contenuto 3"/>
          <p:cNvSpPr>
            <a:spLocks noGrp="1"/>
          </p:cNvSpPr>
          <p:nvPr>
            <p:ph idx="1"/>
          </p:nvPr>
        </p:nvSpPr>
        <p:spPr>
          <a:xfrm>
            <a:off x="317500" y="1488142"/>
            <a:ext cx="8369300" cy="4430058"/>
          </a:xfrm>
        </p:spPr>
        <p:txBody>
          <a:bodyPr/>
          <a:lstStyle/>
          <a:p>
            <a:pPr lvl="0"/>
            <a:endParaRPr lang="en-GB" dirty="0" smtClean="0"/>
          </a:p>
          <a:p>
            <a:pPr marL="514350" lvl="0" indent="-514350">
              <a:buFont typeface="+mj-lt"/>
              <a:buAutoNum type="arabicPeriod"/>
            </a:pPr>
            <a:r>
              <a:rPr lang="en-GB" sz="2800" dirty="0" smtClean="0"/>
              <a:t>Can children, aged 7-19 years, provide </a:t>
            </a:r>
            <a:r>
              <a:rPr lang="en-GB" sz="2800" dirty="0"/>
              <a:t>rational </a:t>
            </a:r>
            <a:r>
              <a:rPr lang="en-GB" sz="2800" dirty="0" smtClean="0"/>
              <a:t>answers to  questions eliciting their WTP for health risk reductions?  </a:t>
            </a:r>
          </a:p>
          <a:p>
            <a:pPr marL="514350" lvl="0" indent="-514350">
              <a:buFont typeface="+mj-lt"/>
              <a:buAutoNum type="arabicPeriod"/>
            </a:pPr>
            <a:endParaRPr lang="it-IT" sz="2800" dirty="0"/>
          </a:p>
          <a:p>
            <a:pPr marL="514350" lvl="0" indent="-514350">
              <a:buFont typeface="+mj-lt"/>
              <a:buAutoNum type="arabicPeriod"/>
            </a:pPr>
            <a:r>
              <a:rPr lang="en-GB" sz="2800" dirty="0" smtClean="0"/>
              <a:t>Do children’s WTP estimates differ from </a:t>
            </a:r>
            <a:r>
              <a:rPr lang="en-GB" sz="2800" dirty="0"/>
              <a:t>those of their </a:t>
            </a:r>
            <a:r>
              <a:rPr lang="en-GB" sz="2800" dirty="0" smtClean="0"/>
              <a:t>parents ?</a:t>
            </a:r>
            <a:endParaRPr lang="it-IT" sz="2800" dirty="0"/>
          </a:p>
          <a:p>
            <a:pPr lvl="0"/>
            <a:endParaRPr lang="it-IT" dirty="0"/>
          </a:p>
          <a:p>
            <a:endParaRPr lang="it-IT" dirty="0"/>
          </a:p>
        </p:txBody>
      </p:sp>
    </p:spTree>
    <p:extLst>
      <p:ext uri="{BB962C8B-B14F-4D97-AF65-F5344CB8AC3E}">
        <p14:creationId xmlns:p14="http://schemas.microsoft.com/office/powerpoint/2010/main" val="27208185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121248"/>
            <a:ext cx="8369300" cy="1033462"/>
          </a:xfrm>
        </p:spPr>
        <p:txBody>
          <a:bodyPr/>
          <a:lstStyle/>
          <a:p>
            <a:r>
              <a:rPr lang="it-IT" dirty="0" smtClean="0">
                <a:solidFill>
                  <a:schemeClr val="bg1"/>
                </a:solidFill>
              </a:rPr>
              <a:t>Preview of </a:t>
            </a:r>
            <a:r>
              <a:rPr lang="it-IT" dirty="0" err="1" smtClean="0">
                <a:solidFill>
                  <a:schemeClr val="bg1"/>
                </a:solidFill>
              </a:rPr>
              <a:t>Findings</a:t>
            </a:r>
            <a:r>
              <a:rPr lang="it-IT" dirty="0" smtClean="0">
                <a:solidFill>
                  <a:schemeClr val="bg1"/>
                </a:solidFill>
              </a:rPr>
              <a:t> </a:t>
            </a:r>
            <a:endParaRPr lang="it-IT" dirty="0">
              <a:solidFill>
                <a:schemeClr val="bg1"/>
              </a:solidFill>
            </a:endParaRPr>
          </a:p>
        </p:txBody>
      </p:sp>
      <p:sp>
        <p:nvSpPr>
          <p:cNvPr id="3" name="Segnaposto contenuto 2"/>
          <p:cNvSpPr>
            <a:spLocks noGrp="1"/>
          </p:cNvSpPr>
          <p:nvPr>
            <p:ph idx="1"/>
          </p:nvPr>
        </p:nvSpPr>
        <p:spPr>
          <a:xfrm>
            <a:off x="130629" y="1401288"/>
            <a:ext cx="8680862" cy="5355772"/>
          </a:xfrm>
        </p:spPr>
        <p:txBody>
          <a:bodyPr>
            <a:normAutofit/>
          </a:bodyPr>
          <a:lstStyle/>
          <a:p>
            <a:pPr marL="514350" lvl="0" indent="-514350">
              <a:buFont typeface="+mj-lt"/>
              <a:buAutoNum type="arabicPeriod"/>
            </a:pPr>
            <a:r>
              <a:rPr lang="en-GB" sz="2400" dirty="0" smtClean="0">
                <a:solidFill>
                  <a:schemeClr val="accent2"/>
                </a:solidFill>
              </a:rPr>
              <a:t>Can children, aged 7-19 years, provide rational answers to  questions eliciting their WTP for health risk reductions?  </a:t>
            </a:r>
            <a:endParaRPr lang="en-GB" sz="2400" dirty="0">
              <a:solidFill>
                <a:schemeClr val="accent2"/>
              </a:solidFill>
            </a:endParaRPr>
          </a:p>
          <a:p>
            <a:pPr marL="0" indent="0">
              <a:buNone/>
            </a:pPr>
            <a:endParaRPr lang="en-GB" sz="2000" b="1" dirty="0" smtClean="0"/>
          </a:p>
          <a:p>
            <a:r>
              <a:rPr lang="en-GB" sz="2000" dirty="0" smtClean="0"/>
              <a:t> 91% of children  is  willing to pay for the health risk reduction.</a:t>
            </a:r>
            <a:endParaRPr lang="en-GB" sz="2000" b="1" dirty="0" smtClean="0"/>
          </a:p>
          <a:p>
            <a:r>
              <a:rPr lang="en-GB" sz="2000" dirty="0" smtClean="0"/>
              <a:t> 5% of children failed to understand WTP questions vs. 15% of parents.   </a:t>
            </a:r>
            <a:endParaRPr lang="en-GB" sz="2000" b="1" dirty="0"/>
          </a:p>
          <a:p>
            <a:r>
              <a:rPr lang="en-GB" sz="2000" dirty="0" smtClean="0"/>
              <a:t> The relationship between WTP, income, age and gender is consistent with a       priori expectations in parents and children.  </a:t>
            </a:r>
          </a:p>
          <a:p>
            <a:r>
              <a:rPr lang="en-GB" sz="2000" dirty="0" smtClean="0"/>
              <a:t>The results also  suggest that there are similarities between parents and children.  </a:t>
            </a:r>
            <a:endParaRPr lang="en-GB" sz="2000" dirty="0"/>
          </a:p>
        </p:txBody>
      </p:sp>
    </p:spTree>
    <p:extLst>
      <p:ext uri="{BB962C8B-B14F-4D97-AF65-F5344CB8AC3E}">
        <p14:creationId xmlns:p14="http://schemas.microsoft.com/office/powerpoint/2010/main" val="37119751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121248"/>
            <a:ext cx="8369300" cy="1033462"/>
          </a:xfrm>
        </p:spPr>
        <p:txBody>
          <a:bodyPr/>
          <a:lstStyle/>
          <a:p>
            <a:r>
              <a:rPr lang="it-IT" dirty="0" smtClean="0">
                <a:solidFill>
                  <a:schemeClr val="bg1"/>
                </a:solidFill>
              </a:rPr>
              <a:t>Preview of </a:t>
            </a:r>
            <a:r>
              <a:rPr lang="it-IT" dirty="0" err="1" smtClean="0">
                <a:solidFill>
                  <a:schemeClr val="bg1"/>
                </a:solidFill>
              </a:rPr>
              <a:t>Findings</a:t>
            </a:r>
            <a:r>
              <a:rPr lang="it-IT" dirty="0" smtClean="0">
                <a:solidFill>
                  <a:schemeClr val="bg1"/>
                </a:solidFill>
              </a:rPr>
              <a:t> </a:t>
            </a:r>
            <a:endParaRPr lang="it-IT" dirty="0">
              <a:solidFill>
                <a:schemeClr val="bg1"/>
              </a:solidFill>
            </a:endParaRPr>
          </a:p>
        </p:txBody>
      </p:sp>
      <p:sp>
        <p:nvSpPr>
          <p:cNvPr id="3" name="Segnaposto contenuto 2"/>
          <p:cNvSpPr>
            <a:spLocks noGrp="1"/>
          </p:cNvSpPr>
          <p:nvPr>
            <p:ph idx="1"/>
          </p:nvPr>
        </p:nvSpPr>
        <p:spPr>
          <a:xfrm>
            <a:off x="178130" y="1401288"/>
            <a:ext cx="8680862" cy="5355772"/>
          </a:xfrm>
        </p:spPr>
        <p:txBody>
          <a:bodyPr>
            <a:normAutofit/>
          </a:bodyPr>
          <a:lstStyle/>
          <a:p>
            <a:pPr marL="0" indent="0">
              <a:buNone/>
            </a:pPr>
            <a:endParaRPr lang="en-GB" sz="2400" dirty="0" smtClean="0">
              <a:solidFill>
                <a:schemeClr val="accent2"/>
              </a:solidFill>
            </a:endParaRPr>
          </a:p>
          <a:p>
            <a:pPr marL="457200" indent="-457200">
              <a:buFont typeface="+mj-lt"/>
              <a:buAutoNum type="arabicPeriod" startAt="2"/>
            </a:pPr>
            <a:r>
              <a:rPr lang="en-GB" sz="2400" dirty="0" smtClean="0">
                <a:solidFill>
                  <a:schemeClr val="accent2"/>
                </a:solidFill>
              </a:rPr>
              <a:t>Do </a:t>
            </a:r>
            <a:r>
              <a:rPr lang="en-GB" sz="2400" dirty="0">
                <a:solidFill>
                  <a:schemeClr val="accent2"/>
                </a:solidFill>
              </a:rPr>
              <a:t>children’s WTP estimates differ from those of their parents </a:t>
            </a:r>
            <a:r>
              <a:rPr lang="en-GB" sz="2400" dirty="0" smtClean="0">
                <a:solidFill>
                  <a:schemeClr val="accent2"/>
                </a:solidFill>
              </a:rPr>
              <a:t>?</a:t>
            </a:r>
          </a:p>
          <a:p>
            <a:pPr marL="0" indent="0">
              <a:buNone/>
            </a:pPr>
            <a:endParaRPr lang="it-IT" sz="2400" dirty="0">
              <a:solidFill>
                <a:schemeClr val="accent2"/>
              </a:solidFill>
            </a:endParaRPr>
          </a:p>
          <a:p>
            <a:r>
              <a:rPr lang="en-GB" sz="2000" dirty="0"/>
              <a:t>Independently from the size of the health risk reduction, parents are willing to pay a significantly higher percentage of their budget to reduce their child’s risk of having an asthma attack. </a:t>
            </a:r>
          </a:p>
          <a:p>
            <a:endParaRPr lang="en-GB" sz="2000" dirty="0" smtClean="0"/>
          </a:p>
          <a:p>
            <a:pPr marL="0" indent="0">
              <a:buNone/>
            </a:pPr>
            <a:endParaRPr lang="it-IT" sz="2000" dirty="0"/>
          </a:p>
        </p:txBody>
      </p:sp>
    </p:spTree>
    <p:extLst>
      <p:ext uri="{BB962C8B-B14F-4D97-AF65-F5344CB8AC3E}">
        <p14:creationId xmlns:p14="http://schemas.microsoft.com/office/powerpoint/2010/main" val="14974558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26246"/>
            <a:ext cx="8369300" cy="1033462"/>
          </a:xfrm>
        </p:spPr>
        <p:txBody>
          <a:bodyPr/>
          <a:lstStyle/>
          <a:p>
            <a:r>
              <a:rPr lang="it-IT" dirty="0" smtClean="0">
                <a:solidFill>
                  <a:schemeClr val="bg1"/>
                </a:solidFill>
              </a:rPr>
              <a:t>Presentation </a:t>
            </a:r>
            <a:r>
              <a:rPr lang="it-IT" dirty="0" err="1" smtClean="0">
                <a:solidFill>
                  <a:schemeClr val="bg1"/>
                </a:solidFill>
              </a:rPr>
              <a:t>outline</a:t>
            </a:r>
            <a:r>
              <a:rPr lang="it-IT" dirty="0" smtClean="0">
                <a:solidFill>
                  <a:schemeClr val="bg1"/>
                </a:solidFill>
              </a:rPr>
              <a:t>: </a:t>
            </a:r>
            <a:endParaRPr lang="it-IT" dirty="0">
              <a:solidFill>
                <a:schemeClr val="bg1"/>
              </a:solidFill>
            </a:endParaRPr>
          </a:p>
        </p:txBody>
      </p:sp>
      <p:sp>
        <p:nvSpPr>
          <p:cNvPr id="3" name="Segnaposto contenuto 2"/>
          <p:cNvSpPr>
            <a:spLocks noGrp="1"/>
          </p:cNvSpPr>
          <p:nvPr>
            <p:ph idx="1"/>
          </p:nvPr>
        </p:nvSpPr>
        <p:spPr>
          <a:xfrm>
            <a:off x="178130" y="1377538"/>
            <a:ext cx="8508670" cy="5255082"/>
          </a:xfrm>
        </p:spPr>
        <p:txBody>
          <a:bodyPr>
            <a:normAutofit/>
          </a:bodyPr>
          <a:lstStyle/>
          <a:p>
            <a:pPr marL="0" indent="0">
              <a:buNone/>
            </a:pPr>
            <a:endParaRPr lang="it-IT" sz="2000" dirty="0" smtClean="0"/>
          </a:p>
          <a:p>
            <a:pPr marL="0" indent="0">
              <a:buNone/>
            </a:pPr>
            <a:endParaRPr lang="en-GB" sz="1900" dirty="0" smtClean="0"/>
          </a:p>
          <a:p>
            <a:r>
              <a:rPr lang="en-GB" sz="1900" dirty="0" smtClean="0"/>
              <a:t>Literature on valuing children’s health benefits</a:t>
            </a:r>
          </a:p>
          <a:p>
            <a:pPr marL="0" indent="0">
              <a:buNone/>
            </a:pPr>
            <a:endParaRPr lang="en-GB" sz="1900" dirty="0" smtClean="0"/>
          </a:p>
          <a:p>
            <a:r>
              <a:rPr lang="en-GB" sz="1900" dirty="0" smtClean="0"/>
              <a:t>Description of the contingent valuation study </a:t>
            </a:r>
          </a:p>
          <a:p>
            <a:endParaRPr lang="en-GB" sz="1900" dirty="0" smtClean="0"/>
          </a:p>
          <a:p>
            <a:r>
              <a:rPr lang="en-GB" sz="1900" dirty="0" smtClean="0"/>
              <a:t>Methodology used in the study  </a:t>
            </a:r>
          </a:p>
          <a:p>
            <a:endParaRPr lang="en-GB" sz="1900" dirty="0" smtClean="0"/>
          </a:p>
          <a:p>
            <a:r>
              <a:rPr lang="en-GB" sz="1900" dirty="0" smtClean="0"/>
              <a:t>Results of the study</a:t>
            </a:r>
          </a:p>
          <a:p>
            <a:endParaRPr lang="en-GB" sz="1900" dirty="0" smtClean="0"/>
          </a:p>
          <a:p>
            <a:r>
              <a:rPr lang="en-GB" sz="1900" dirty="0" smtClean="0"/>
              <a:t>Future research questions </a:t>
            </a:r>
          </a:p>
          <a:p>
            <a:endParaRPr lang="it-IT" sz="2000" dirty="0"/>
          </a:p>
          <a:p>
            <a:endParaRPr lang="it-IT" sz="2000" dirty="0"/>
          </a:p>
          <a:p>
            <a:endParaRPr lang="it-IT" sz="2000" dirty="0" smtClean="0"/>
          </a:p>
          <a:p>
            <a:endParaRPr lang="it-IT" sz="2000" dirty="0" smtClean="0"/>
          </a:p>
          <a:p>
            <a:endParaRPr lang="it-IT" sz="2000" dirty="0"/>
          </a:p>
          <a:p>
            <a:endParaRPr lang="it-IT" sz="2000" dirty="0"/>
          </a:p>
          <a:p>
            <a:endParaRPr lang="it-IT" sz="2000" dirty="0"/>
          </a:p>
        </p:txBody>
      </p:sp>
    </p:spTree>
    <p:extLst>
      <p:ext uri="{BB962C8B-B14F-4D97-AF65-F5344CB8AC3E}">
        <p14:creationId xmlns:p14="http://schemas.microsoft.com/office/powerpoint/2010/main" val="30025004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497" y="133350"/>
            <a:ext cx="6550025" cy="1033462"/>
          </a:xfrm>
        </p:spPr>
        <p:txBody>
          <a:bodyPr>
            <a:normAutofit fontScale="90000"/>
          </a:bodyPr>
          <a:lstStyle/>
          <a:p>
            <a:pPr algn="ctr"/>
            <a:r>
              <a:rPr lang="en-US" dirty="0" smtClean="0">
                <a:solidFill>
                  <a:schemeClr val="bg1"/>
                </a:solidFill>
              </a:rPr>
              <a:t>Valuing health benefits to Children:</a:t>
            </a:r>
            <a:endParaRPr lang="en-US" dirty="0">
              <a:solidFill>
                <a:schemeClr val="bg1"/>
              </a:solidFill>
            </a:endParaRPr>
          </a:p>
        </p:txBody>
      </p:sp>
      <p:sp>
        <p:nvSpPr>
          <p:cNvPr id="12" name="Content Placeholder 2"/>
          <p:cNvSpPr>
            <a:spLocks noGrp="1"/>
          </p:cNvSpPr>
          <p:nvPr>
            <p:ph idx="1"/>
          </p:nvPr>
        </p:nvSpPr>
        <p:spPr>
          <a:xfrm>
            <a:off x="317500" y="1452282"/>
            <a:ext cx="7407604" cy="4465917"/>
          </a:xfrm>
        </p:spPr>
        <p:txBody>
          <a:bodyPr>
            <a:normAutofit/>
          </a:bodyPr>
          <a:lstStyle/>
          <a:p>
            <a:pPr marL="0" indent="0">
              <a:buNone/>
            </a:pPr>
            <a:r>
              <a:rPr lang="en-GB" sz="2000" b="1" dirty="0">
                <a:solidFill>
                  <a:schemeClr val="accent2"/>
                </a:solidFill>
              </a:rPr>
              <a:t>Children are different from adults in respect to their risk, exposure and susceptibility to environmental </a:t>
            </a:r>
            <a:r>
              <a:rPr lang="en-GB" sz="2000" b="1" dirty="0" smtClean="0">
                <a:solidFill>
                  <a:schemeClr val="accent2"/>
                </a:solidFill>
              </a:rPr>
              <a:t>hazards.</a:t>
            </a:r>
          </a:p>
          <a:p>
            <a:pPr marL="0" indent="0">
              <a:buNone/>
            </a:pPr>
            <a:endParaRPr lang="en-GB" sz="2000" b="1" dirty="0">
              <a:solidFill>
                <a:schemeClr val="accent2"/>
              </a:solidFill>
            </a:endParaRPr>
          </a:p>
          <a:p>
            <a:pPr marL="0" indent="0">
              <a:buNone/>
            </a:pPr>
            <a:r>
              <a:rPr lang="en-GB" sz="2000" dirty="0"/>
              <a:t>The environmental proportion of the global burden of disease ranges from 25 to 40%, but 43% of the total environmental burden of disease fall on children, in particular very young children.</a:t>
            </a:r>
            <a:endParaRPr lang="en-GB" sz="2000" b="1" dirty="0"/>
          </a:p>
          <a:p>
            <a:pPr marL="0" indent="0">
              <a:buNone/>
            </a:pPr>
            <a:endParaRPr lang="en-GB" sz="2000" b="1" dirty="0" smtClean="0">
              <a:solidFill>
                <a:schemeClr val="accent2"/>
              </a:solidFill>
            </a:endParaRPr>
          </a:p>
          <a:p>
            <a:r>
              <a:rPr lang="en-GB" sz="2000" b="1" dirty="0" smtClean="0"/>
              <a:t>Difference in risk</a:t>
            </a:r>
          </a:p>
          <a:p>
            <a:r>
              <a:rPr lang="en-GB" sz="2000" b="1" dirty="0" smtClean="0"/>
              <a:t>Difference in exposure </a:t>
            </a:r>
          </a:p>
          <a:p>
            <a:r>
              <a:rPr lang="en-GB" sz="2000" b="1" dirty="0" smtClean="0"/>
              <a:t>Dose-response difference</a:t>
            </a:r>
          </a:p>
        </p:txBody>
      </p:sp>
      <p:pic>
        <p:nvPicPr>
          <p:cNvPr id="3" name="Picture 2"/>
          <p:cNvPicPr>
            <a:picLocks noChangeAspect="1" noChangeArrowheads="1"/>
          </p:cNvPicPr>
          <p:nvPr/>
        </p:nvPicPr>
        <p:blipFill>
          <a:blip r:embed="rId3"/>
          <a:srcRect/>
          <a:stretch>
            <a:fillRect/>
          </a:stretch>
        </p:blipFill>
        <p:spPr bwMode="auto">
          <a:xfrm>
            <a:off x="4562475" y="3424238"/>
            <a:ext cx="19050" cy="9525"/>
          </a:xfrm>
          <a:prstGeom prst="rect">
            <a:avLst/>
          </a:prstGeom>
          <a:noFill/>
          <a:ln w="9525">
            <a:noFill/>
            <a:miter lim="800000"/>
            <a:headEnd/>
            <a:tailEnd/>
          </a:ln>
          <a:effectLst/>
        </p:spPr>
      </p:pic>
    </p:spTree>
    <p:extLst>
      <p:ext uri="{BB962C8B-B14F-4D97-AF65-F5344CB8AC3E}">
        <p14:creationId xmlns:p14="http://schemas.microsoft.com/office/powerpoint/2010/main" val="13298210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499" y="133350"/>
            <a:ext cx="6550025" cy="1033462"/>
          </a:xfrm>
        </p:spPr>
        <p:txBody>
          <a:bodyPr>
            <a:normAutofit fontScale="90000"/>
          </a:bodyPr>
          <a:lstStyle/>
          <a:p>
            <a:pPr algn="ctr"/>
            <a:r>
              <a:rPr lang="en-US" dirty="0" smtClean="0">
                <a:solidFill>
                  <a:schemeClr val="bg1"/>
                </a:solidFill>
              </a:rPr>
              <a:t>Valuing Health Benefits: methods   </a:t>
            </a:r>
            <a:endParaRPr lang="en-US" dirty="0">
              <a:solidFill>
                <a:schemeClr val="bg1"/>
              </a:solidFill>
            </a:endParaRP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32029738"/>
              </p:ext>
            </p:extLst>
          </p:nvPr>
        </p:nvGraphicFramePr>
        <p:xfrm>
          <a:off x="430306" y="1519517"/>
          <a:ext cx="7866531" cy="4464424"/>
        </p:xfrm>
        <a:graphic>
          <a:graphicData uri="http://schemas.openxmlformats.org/drawingml/2006/table">
            <a:tbl>
              <a:tblPr firstRow="1" firstCol="1" lastRow="1" lastCol="1" bandRow="1" bandCol="1">
                <a:tableStyleId>{5940675A-B579-460E-94D1-54222C63F5DA}</a:tableStyleId>
              </a:tblPr>
              <a:tblGrid>
                <a:gridCol w="2622177"/>
                <a:gridCol w="2622177"/>
                <a:gridCol w="2622177"/>
              </a:tblGrid>
              <a:tr h="618479">
                <a:tc>
                  <a:txBody>
                    <a:bodyPr/>
                    <a:lstStyle/>
                    <a:p>
                      <a:pPr>
                        <a:lnSpc>
                          <a:spcPct val="200000"/>
                        </a:lnSpc>
                        <a:spcAft>
                          <a:spcPts val="1000"/>
                        </a:spcAft>
                      </a:pPr>
                      <a:r>
                        <a:rPr lang="en-GB" sz="2000" b="1" dirty="0">
                          <a:solidFill>
                            <a:schemeClr val="tx1"/>
                          </a:solidFill>
                          <a:effectLst/>
                          <a:latin typeface="Cambria"/>
                          <a:ea typeface="Times New Roman"/>
                          <a:cs typeface="Times New Roman"/>
                        </a:rPr>
                        <a:t>Basic approach </a:t>
                      </a:r>
                      <a:endParaRPr lang="it-IT" sz="2000" dirty="0">
                        <a:solidFill>
                          <a:schemeClr val="tx1"/>
                        </a:solidFill>
                        <a:effectLst/>
                        <a:latin typeface="Cambria"/>
                        <a:ea typeface="Times New Roman"/>
                        <a:cs typeface="Times New Roman"/>
                      </a:endParaRPr>
                    </a:p>
                  </a:txBody>
                  <a:tcPr marL="68580" marR="68580" marT="0" marB="0"/>
                </a:tc>
                <a:tc>
                  <a:txBody>
                    <a:bodyPr/>
                    <a:lstStyle/>
                    <a:p>
                      <a:pPr>
                        <a:lnSpc>
                          <a:spcPct val="200000"/>
                        </a:lnSpc>
                        <a:spcAft>
                          <a:spcPts val="1000"/>
                        </a:spcAft>
                      </a:pPr>
                      <a:r>
                        <a:rPr lang="en-GB" sz="2000" b="1">
                          <a:solidFill>
                            <a:schemeClr val="tx1"/>
                          </a:solidFill>
                          <a:effectLst/>
                          <a:latin typeface="Cambria"/>
                          <a:ea typeface="Times New Roman"/>
                          <a:cs typeface="Times New Roman"/>
                        </a:rPr>
                        <a:t>Main subsets </a:t>
                      </a:r>
                      <a:endParaRPr lang="it-IT" sz="2000">
                        <a:solidFill>
                          <a:schemeClr val="tx1"/>
                        </a:solidFill>
                        <a:effectLst/>
                        <a:latin typeface="Cambria"/>
                        <a:ea typeface="Times New Roman"/>
                        <a:cs typeface="Times New Roman"/>
                      </a:endParaRPr>
                    </a:p>
                  </a:txBody>
                  <a:tcPr marL="68580" marR="68580" marT="0" marB="0"/>
                </a:tc>
                <a:tc>
                  <a:txBody>
                    <a:bodyPr/>
                    <a:lstStyle/>
                    <a:p>
                      <a:pPr>
                        <a:lnSpc>
                          <a:spcPct val="200000"/>
                        </a:lnSpc>
                        <a:spcAft>
                          <a:spcPts val="1000"/>
                        </a:spcAft>
                      </a:pPr>
                      <a:r>
                        <a:rPr lang="en-GB" sz="2000" b="1">
                          <a:solidFill>
                            <a:schemeClr val="tx1"/>
                          </a:solidFill>
                          <a:effectLst/>
                          <a:latin typeface="Cambria"/>
                          <a:ea typeface="Times New Roman"/>
                          <a:cs typeface="Times New Roman"/>
                        </a:rPr>
                        <a:t>Evaluation methods </a:t>
                      </a:r>
                      <a:endParaRPr lang="it-IT" sz="2000">
                        <a:solidFill>
                          <a:schemeClr val="tx1"/>
                        </a:solidFill>
                        <a:effectLst/>
                        <a:latin typeface="Cambria"/>
                        <a:ea typeface="Times New Roman"/>
                        <a:cs typeface="Times New Roman"/>
                      </a:endParaRPr>
                    </a:p>
                  </a:txBody>
                  <a:tcPr marL="68580" marR="68580" marT="0" marB="0"/>
                </a:tc>
              </a:tr>
              <a:tr h="618479">
                <a:tc>
                  <a:txBody>
                    <a:bodyPr/>
                    <a:lstStyle/>
                    <a:p>
                      <a:pPr>
                        <a:lnSpc>
                          <a:spcPct val="200000"/>
                        </a:lnSpc>
                        <a:spcAft>
                          <a:spcPts val="1000"/>
                        </a:spcAft>
                      </a:pPr>
                      <a:r>
                        <a:rPr lang="en-GB" sz="2000" i="1" dirty="0">
                          <a:solidFill>
                            <a:schemeClr val="tx1"/>
                          </a:solidFill>
                          <a:effectLst/>
                          <a:latin typeface="Cambria"/>
                          <a:ea typeface="Times New Roman"/>
                          <a:cs typeface="Times New Roman"/>
                        </a:rPr>
                        <a:t>Human capital </a:t>
                      </a:r>
                      <a:endParaRPr lang="it-IT" sz="2000" i="1" dirty="0">
                        <a:solidFill>
                          <a:schemeClr val="tx1"/>
                        </a:solidFill>
                        <a:effectLst/>
                        <a:latin typeface="Cambria"/>
                        <a:ea typeface="Times New Roman"/>
                        <a:cs typeface="Times New Roman"/>
                      </a:endParaRPr>
                    </a:p>
                  </a:txBody>
                  <a:tcPr marL="68580" marR="68580" marT="0" marB="0"/>
                </a:tc>
                <a:tc>
                  <a:txBody>
                    <a:bodyPr/>
                    <a:lstStyle/>
                    <a:p>
                      <a:pPr>
                        <a:lnSpc>
                          <a:spcPct val="200000"/>
                        </a:lnSpc>
                        <a:spcAft>
                          <a:spcPts val="1000"/>
                        </a:spcAft>
                      </a:pPr>
                      <a:r>
                        <a:rPr lang="en-GB" sz="2000">
                          <a:solidFill>
                            <a:schemeClr val="tx1"/>
                          </a:solidFill>
                          <a:effectLst/>
                          <a:latin typeface="Cambria"/>
                          <a:ea typeface="Times New Roman"/>
                          <a:cs typeface="Times New Roman"/>
                        </a:rPr>
                        <a:t> </a:t>
                      </a:r>
                      <a:endParaRPr lang="it-IT" sz="2000">
                        <a:solidFill>
                          <a:schemeClr val="tx1"/>
                        </a:solidFill>
                        <a:effectLst/>
                        <a:latin typeface="Cambria"/>
                        <a:ea typeface="Times New Roman"/>
                        <a:cs typeface="Times New Roman"/>
                      </a:endParaRPr>
                    </a:p>
                  </a:txBody>
                  <a:tcPr marL="68580" marR="68580" marT="0" marB="0"/>
                </a:tc>
                <a:tc>
                  <a:txBody>
                    <a:bodyPr/>
                    <a:lstStyle/>
                    <a:p>
                      <a:pPr>
                        <a:lnSpc>
                          <a:spcPct val="200000"/>
                        </a:lnSpc>
                        <a:spcAft>
                          <a:spcPts val="1000"/>
                        </a:spcAft>
                      </a:pPr>
                      <a:r>
                        <a:rPr lang="en-GB" sz="2000">
                          <a:solidFill>
                            <a:schemeClr val="tx1"/>
                          </a:solidFill>
                          <a:effectLst/>
                          <a:latin typeface="Cambria"/>
                          <a:ea typeface="Times New Roman"/>
                          <a:cs typeface="Times New Roman"/>
                        </a:rPr>
                        <a:t>Cost of illness </a:t>
                      </a:r>
                      <a:endParaRPr lang="it-IT" sz="2000">
                        <a:solidFill>
                          <a:schemeClr val="tx1"/>
                        </a:solidFill>
                        <a:effectLst/>
                        <a:latin typeface="Cambria"/>
                        <a:ea typeface="Times New Roman"/>
                        <a:cs typeface="Times New Roman"/>
                      </a:endParaRPr>
                    </a:p>
                  </a:txBody>
                  <a:tcPr marL="68580" marR="68580" marT="0" marB="0"/>
                </a:tc>
              </a:tr>
              <a:tr h="1613733">
                <a:tc rowSpan="2">
                  <a:txBody>
                    <a:bodyPr/>
                    <a:lstStyle/>
                    <a:p>
                      <a:pPr algn="ctr">
                        <a:lnSpc>
                          <a:spcPct val="200000"/>
                        </a:lnSpc>
                        <a:spcAft>
                          <a:spcPts val="1000"/>
                        </a:spcAft>
                      </a:pPr>
                      <a:endParaRPr lang="en-GB" sz="2000" i="1" dirty="0" smtClean="0">
                        <a:solidFill>
                          <a:schemeClr val="tx1"/>
                        </a:solidFill>
                        <a:effectLst/>
                        <a:latin typeface="Cambria"/>
                        <a:ea typeface="Times New Roman"/>
                        <a:cs typeface="Times New Roman"/>
                      </a:endParaRPr>
                    </a:p>
                    <a:p>
                      <a:pPr algn="l">
                        <a:lnSpc>
                          <a:spcPct val="200000"/>
                        </a:lnSpc>
                        <a:spcAft>
                          <a:spcPts val="1000"/>
                        </a:spcAft>
                      </a:pPr>
                      <a:r>
                        <a:rPr lang="en-GB" sz="2000" i="1" dirty="0" smtClean="0">
                          <a:solidFill>
                            <a:schemeClr val="tx1"/>
                          </a:solidFill>
                          <a:effectLst/>
                          <a:latin typeface="Cambria"/>
                          <a:ea typeface="Times New Roman"/>
                          <a:cs typeface="Times New Roman"/>
                        </a:rPr>
                        <a:t>Willingness </a:t>
                      </a:r>
                      <a:r>
                        <a:rPr lang="en-GB" sz="2000" i="1" dirty="0">
                          <a:solidFill>
                            <a:schemeClr val="tx1"/>
                          </a:solidFill>
                          <a:effectLst/>
                          <a:latin typeface="Cambria"/>
                          <a:ea typeface="Times New Roman"/>
                          <a:cs typeface="Times New Roman"/>
                        </a:rPr>
                        <a:t>To Pay</a:t>
                      </a:r>
                      <a:endParaRPr lang="it-IT" sz="2000" i="1" dirty="0">
                        <a:solidFill>
                          <a:schemeClr val="tx1"/>
                        </a:solidFill>
                        <a:effectLst/>
                        <a:latin typeface="Cambria"/>
                        <a:ea typeface="Times New Roman"/>
                        <a:cs typeface="Times New Roman"/>
                      </a:endParaRPr>
                    </a:p>
                    <a:p>
                      <a:pPr algn="ctr">
                        <a:lnSpc>
                          <a:spcPct val="200000"/>
                        </a:lnSpc>
                        <a:spcAft>
                          <a:spcPts val="1000"/>
                        </a:spcAft>
                      </a:pPr>
                      <a:r>
                        <a:rPr lang="en-GB" sz="2000" dirty="0">
                          <a:solidFill>
                            <a:schemeClr val="tx1"/>
                          </a:solidFill>
                          <a:effectLst/>
                          <a:latin typeface="Cambria"/>
                          <a:ea typeface="Times New Roman"/>
                          <a:cs typeface="Times New Roman"/>
                        </a:rPr>
                        <a:t> </a:t>
                      </a:r>
                      <a:endParaRPr lang="it-IT" sz="2000" dirty="0">
                        <a:solidFill>
                          <a:schemeClr val="tx1"/>
                        </a:solidFill>
                        <a:effectLst/>
                        <a:latin typeface="Cambria"/>
                        <a:ea typeface="Times New Roman"/>
                        <a:cs typeface="Times New Roman"/>
                      </a:endParaRPr>
                    </a:p>
                  </a:txBody>
                  <a:tcPr marL="68580" marR="68580" marT="0" marB="0"/>
                </a:tc>
                <a:tc>
                  <a:txBody>
                    <a:bodyPr/>
                    <a:lstStyle/>
                    <a:p>
                      <a:pPr>
                        <a:lnSpc>
                          <a:spcPct val="200000"/>
                        </a:lnSpc>
                        <a:spcAft>
                          <a:spcPts val="1000"/>
                        </a:spcAft>
                      </a:pPr>
                      <a:r>
                        <a:rPr lang="en-GB" sz="2000" dirty="0">
                          <a:solidFill>
                            <a:schemeClr val="tx1"/>
                          </a:solidFill>
                          <a:effectLst/>
                          <a:latin typeface="Cambria"/>
                          <a:ea typeface="Times New Roman"/>
                          <a:cs typeface="Times New Roman"/>
                        </a:rPr>
                        <a:t>Revealed Preferences </a:t>
                      </a:r>
                      <a:endParaRPr lang="it-IT" sz="2000" dirty="0">
                        <a:solidFill>
                          <a:schemeClr val="tx1"/>
                        </a:solidFill>
                        <a:effectLst/>
                        <a:latin typeface="Cambria"/>
                        <a:ea typeface="Times New Roman"/>
                        <a:cs typeface="Times New Roman"/>
                      </a:endParaRPr>
                    </a:p>
                  </a:txBody>
                  <a:tcPr marL="68580" marR="68580" marT="0" marB="0"/>
                </a:tc>
                <a:tc>
                  <a:txBody>
                    <a:bodyPr/>
                    <a:lstStyle/>
                    <a:p>
                      <a:pPr>
                        <a:lnSpc>
                          <a:spcPct val="200000"/>
                        </a:lnSpc>
                        <a:spcAft>
                          <a:spcPts val="1000"/>
                        </a:spcAft>
                      </a:pPr>
                      <a:r>
                        <a:rPr lang="en-GB" sz="2000" dirty="0">
                          <a:solidFill>
                            <a:schemeClr val="tx1"/>
                          </a:solidFill>
                          <a:effectLst/>
                          <a:latin typeface="Cambria"/>
                          <a:ea typeface="Times New Roman"/>
                          <a:cs typeface="Times New Roman"/>
                        </a:rPr>
                        <a:t>Hedonic wage method </a:t>
                      </a:r>
                      <a:endParaRPr lang="en-GB" sz="2000" dirty="0" smtClean="0">
                        <a:solidFill>
                          <a:schemeClr val="tx1"/>
                        </a:solidFill>
                        <a:effectLst/>
                        <a:latin typeface="Cambria"/>
                        <a:ea typeface="Times New Roman"/>
                        <a:cs typeface="Times New Roman"/>
                      </a:endParaRPr>
                    </a:p>
                    <a:p>
                      <a:pPr>
                        <a:lnSpc>
                          <a:spcPct val="200000"/>
                        </a:lnSpc>
                        <a:spcAft>
                          <a:spcPts val="1000"/>
                        </a:spcAft>
                      </a:pPr>
                      <a:r>
                        <a:rPr lang="en-GB" sz="2000" dirty="0" smtClean="0">
                          <a:solidFill>
                            <a:schemeClr val="tx1"/>
                          </a:solidFill>
                          <a:effectLst/>
                          <a:latin typeface="Cambria"/>
                          <a:ea typeface="Times New Roman"/>
                          <a:cs typeface="Times New Roman"/>
                        </a:rPr>
                        <a:t>Travel cost  Analysis </a:t>
                      </a:r>
                      <a:endParaRPr lang="it-IT" sz="2000" dirty="0">
                        <a:solidFill>
                          <a:schemeClr val="tx1"/>
                        </a:solidFill>
                        <a:effectLst/>
                        <a:latin typeface="Cambria"/>
                        <a:ea typeface="Times New Roman"/>
                        <a:cs typeface="Times New Roman"/>
                      </a:endParaRPr>
                    </a:p>
                  </a:txBody>
                  <a:tcPr marL="68580" marR="68580" marT="0" marB="0"/>
                </a:tc>
              </a:tr>
              <a:tr h="1613733">
                <a:tc vMerge="1">
                  <a:txBody>
                    <a:bodyPr/>
                    <a:lstStyle/>
                    <a:p>
                      <a:pPr>
                        <a:lnSpc>
                          <a:spcPct val="200000"/>
                        </a:lnSpc>
                        <a:spcAft>
                          <a:spcPts val="1000"/>
                        </a:spcAft>
                      </a:pPr>
                      <a:endParaRPr lang="it-IT" sz="2000" dirty="0">
                        <a:solidFill>
                          <a:schemeClr val="tx1"/>
                        </a:solidFill>
                        <a:effectLst/>
                        <a:latin typeface="Cambria"/>
                        <a:ea typeface="Times New Roman"/>
                        <a:cs typeface="Times New Roman"/>
                      </a:endParaRPr>
                    </a:p>
                  </a:txBody>
                  <a:tcPr marL="68580" marR="68580" marT="0" marB="0"/>
                </a:tc>
                <a:tc>
                  <a:txBody>
                    <a:bodyPr/>
                    <a:lstStyle/>
                    <a:p>
                      <a:pPr>
                        <a:lnSpc>
                          <a:spcPct val="200000"/>
                        </a:lnSpc>
                        <a:spcAft>
                          <a:spcPts val="1000"/>
                        </a:spcAft>
                      </a:pPr>
                      <a:r>
                        <a:rPr lang="en-GB" sz="2000" dirty="0">
                          <a:solidFill>
                            <a:schemeClr val="tx1"/>
                          </a:solidFill>
                          <a:effectLst/>
                          <a:latin typeface="Cambria"/>
                          <a:ea typeface="Times New Roman"/>
                          <a:cs typeface="Times New Roman"/>
                        </a:rPr>
                        <a:t>Stated Preferences </a:t>
                      </a:r>
                      <a:endParaRPr lang="it-IT" sz="2000" dirty="0">
                        <a:solidFill>
                          <a:schemeClr val="tx1"/>
                        </a:solidFill>
                        <a:effectLst/>
                        <a:latin typeface="Cambria"/>
                        <a:ea typeface="Times New Roman"/>
                        <a:cs typeface="Times New Roman"/>
                      </a:endParaRPr>
                    </a:p>
                  </a:txBody>
                  <a:tcPr marL="68580" marR="68580" marT="0" marB="0"/>
                </a:tc>
                <a:tc>
                  <a:txBody>
                    <a:bodyPr/>
                    <a:lstStyle/>
                    <a:p>
                      <a:pPr>
                        <a:lnSpc>
                          <a:spcPct val="200000"/>
                        </a:lnSpc>
                        <a:spcAft>
                          <a:spcPts val="1000"/>
                        </a:spcAft>
                      </a:pPr>
                      <a:r>
                        <a:rPr lang="en-GB" sz="2000" dirty="0">
                          <a:solidFill>
                            <a:schemeClr val="tx1"/>
                          </a:solidFill>
                          <a:effectLst/>
                          <a:latin typeface="Cambria"/>
                          <a:ea typeface="Times New Roman"/>
                          <a:cs typeface="Times New Roman"/>
                        </a:rPr>
                        <a:t>Contingent Evaluation </a:t>
                      </a:r>
                      <a:endParaRPr lang="it-IT" sz="2000" dirty="0">
                        <a:solidFill>
                          <a:schemeClr val="tx1"/>
                        </a:solidFill>
                        <a:effectLst/>
                        <a:latin typeface="Cambria"/>
                        <a:ea typeface="Times New Roman"/>
                        <a:cs typeface="Times New Roman"/>
                      </a:endParaRPr>
                    </a:p>
                    <a:p>
                      <a:pPr>
                        <a:lnSpc>
                          <a:spcPct val="200000"/>
                        </a:lnSpc>
                        <a:spcAft>
                          <a:spcPts val="1000"/>
                        </a:spcAft>
                      </a:pPr>
                      <a:r>
                        <a:rPr lang="en-GB" sz="2000" dirty="0">
                          <a:solidFill>
                            <a:schemeClr val="tx1"/>
                          </a:solidFill>
                          <a:effectLst/>
                          <a:latin typeface="Cambria"/>
                          <a:ea typeface="Times New Roman"/>
                          <a:cs typeface="Times New Roman"/>
                        </a:rPr>
                        <a:t>Stated </a:t>
                      </a:r>
                      <a:r>
                        <a:rPr lang="en-GB" sz="2000" dirty="0" smtClean="0">
                          <a:solidFill>
                            <a:schemeClr val="tx1"/>
                          </a:solidFill>
                          <a:effectLst/>
                          <a:latin typeface="Cambria"/>
                          <a:ea typeface="Times New Roman"/>
                          <a:cs typeface="Times New Roman"/>
                        </a:rPr>
                        <a:t>Choice</a:t>
                      </a:r>
                      <a:endParaRPr lang="it-IT" sz="2000" dirty="0">
                        <a:solidFill>
                          <a:schemeClr val="tx1"/>
                        </a:solidFill>
                        <a:effectLst/>
                        <a:latin typeface="Cambria"/>
                        <a:ea typeface="Times New Roman"/>
                        <a:cs typeface="Times New Roman"/>
                      </a:endParaRPr>
                    </a:p>
                  </a:txBody>
                  <a:tcPr marL="68580" marR="68580" marT="0" marB="0"/>
                </a:tc>
              </a:tr>
            </a:tbl>
          </a:graphicData>
        </a:graphic>
      </p:graphicFrame>
      <p:pic>
        <p:nvPicPr>
          <p:cNvPr id="3" name="Picture 2"/>
          <p:cNvPicPr>
            <a:picLocks noChangeAspect="1" noChangeArrowheads="1"/>
          </p:cNvPicPr>
          <p:nvPr/>
        </p:nvPicPr>
        <p:blipFill>
          <a:blip r:embed="rId3"/>
          <a:srcRect/>
          <a:stretch>
            <a:fillRect/>
          </a:stretch>
        </p:blipFill>
        <p:spPr bwMode="auto">
          <a:xfrm>
            <a:off x="4562475" y="3424238"/>
            <a:ext cx="19050" cy="9525"/>
          </a:xfrm>
          <a:prstGeom prst="rect">
            <a:avLst/>
          </a:prstGeom>
          <a:noFill/>
          <a:ln w="9525">
            <a:noFill/>
            <a:miter lim="800000"/>
            <a:headEnd/>
            <a:tailEnd/>
          </a:ln>
          <a:effectLst/>
        </p:spPr>
      </p:pic>
      <p:sp>
        <p:nvSpPr>
          <p:cNvPr id="5" name="Ovale 4"/>
          <p:cNvSpPr/>
          <p:nvPr/>
        </p:nvSpPr>
        <p:spPr>
          <a:xfrm>
            <a:off x="2995796" y="4424082"/>
            <a:ext cx="2366683" cy="618564"/>
          </a:xfrm>
          <a:prstGeom prst="ellipse">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0662439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73578"/>
            <a:ext cx="8636495" cy="686921"/>
          </a:xfrm>
        </p:spPr>
        <p:txBody>
          <a:bodyPr>
            <a:noAutofit/>
          </a:bodyPr>
          <a:lstStyle/>
          <a:p>
            <a:pPr algn="ctr"/>
            <a:r>
              <a:rPr lang="en-US" sz="3200" dirty="0">
                <a:solidFill>
                  <a:schemeClr val="bg1"/>
                </a:solidFill>
              </a:rPr>
              <a:t>Valuing Health Benefits to Children: Which Perspective?</a:t>
            </a:r>
            <a:r>
              <a:rPr lang="en-US" dirty="0">
                <a:solidFill>
                  <a:schemeClr val="bg1"/>
                </a:solidFill>
              </a:rPr>
              <a:t> </a:t>
            </a:r>
          </a:p>
        </p:txBody>
      </p:sp>
      <p:sp>
        <p:nvSpPr>
          <p:cNvPr id="6" name="Segnaposto contenuto 5"/>
          <p:cNvSpPr>
            <a:spLocks noGrp="1"/>
          </p:cNvSpPr>
          <p:nvPr>
            <p:ph idx="1"/>
          </p:nvPr>
        </p:nvSpPr>
        <p:spPr>
          <a:xfrm>
            <a:off x="-416859" y="1344706"/>
            <a:ext cx="9560859" cy="5513294"/>
          </a:xfrm>
        </p:spPr>
        <p:txBody>
          <a:bodyPr>
            <a:normAutofit/>
          </a:bodyPr>
          <a:lstStyle/>
          <a:p>
            <a:r>
              <a:rPr lang="en-US" sz="1800" dirty="0" smtClean="0"/>
              <a:t>“Due </a:t>
            </a:r>
            <a:r>
              <a:rPr lang="en-US" sz="1800" dirty="0"/>
              <a:t>to their immature cognitive ability, children do not have </a:t>
            </a:r>
            <a:r>
              <a:rPr lang="en-US" sz="1800" dirty="0" smtClean="0"/>
              <a:t>well-defined preferences </a:t>
            </a:r>
            <a:r>
              <a:rPr lang="en-US" sz="1800" dirty="0"/>
              <a:t>over the full range of health and safety alternatives. In addition, they do not </a:t>
            </a:r>
            <a:r>
              <a:rPr lang="en-US" sz="1800" dirty="0" smtClean="0"/>
              <a:t>have control </a:t>
            </a:r>
            <a:r>
              <a:rPr lang="en-US" sz="1800" dirty="0"/>
              <a:t>of the financial resources required to make trade-offs between money and health. </a:t>
            </a:r>
            <a:r>
              <a:rPr lang="en-US" sz="1800" dirty="0" smtClean="0"/>
              <a:t>In short</a:t>
            </a:r>
            <a:r>
              <a:rPr lang="en-US" sz="1800" dirty="0"/>
              <a:t>, the basic tenets of welfare economics cannot reasonably be assumed to represent children</a:t>
            </a:r>
            <a:r>
              <a:rPr lang="en-US" sz="1800" dirty="0" smtClean="0"/>
              <a:t>.” (</a:t>
            </a:r>
            <a:r>
              <a:rPr lang="en-US" sz="1800" i="1" dirty="0" smtClean="0"/>
              <a:t>EPA 2003)</a:t>
            </a:r>
          </a:p>
          <a:p>
            <a:endParaRPr lang="en-US" sz="1800" i="1" dirty="0" smtClean="0"/>
          </a:p>
          <a:p>
            <a:r>
              <a:rPr lang="en-US" sz="1800" i="1" dirty="0" smtClean="0"/>
              <a:t>“</a:t>
            </a:r>
            <a:r>
              <a:rPr lang="en-US" sz="1800" dirty="0" smtClean="0"/>
              <a:t>The </a:t>
            </a:r>
            <a:r>
              <a:rPr lang="en-US" sz="1800" dirty="0"/>
              <a:t>calculus of willingness to pay now seems to break down </a:t>
            </a:r>
            <a:r>
              <a:rPr lang="en-US" sz="1800" dirty="0" smtClean="0"/>
              <a:t>since children </a:t>
            </a:r>
            <a:r>
              <a:rPr lang="en-US" sz="1800" dirty="0"/>
              <a:t>may have no income to allocate between goods, including risk reduction, may </a:t>
            </a:r>
            <a:r>
              <a:rPr lang="en-US" sz="1800" dirty="0" smtClean="0"/>
              <a:t>be ill-informed </a:t>
            </a:r>
            <a:r>
              <a:rPr lang="en-US" sz="1800" dirty="0"/>
              <a:t>about or be unaware of risks, and may be too young to articulate </a:t>
            </a:r>
            <a:r>
              <a:rPr lang="en-US" sz="1800" dirty="0" smtClean="0"/>
              <a:t>preferences”. (</a:t>
            </a:r>
            <a:r>
              <a:rPr lang="en-US" sz="1800" i="1" dirty="0" smtClean="0"/>
              <a:t>OECD 1996)</a:t>
            </a:r>
          </a:p>
          <a:p>
            <a:endParaRPr lang="en-US" sz="1800" i="1" dirty="0" smtClean="0"/>
          </a:p>
          <a:p>
            <a:r>
              <a:rPr lang="en-US" sz="1800" dirty="0" smtClean="0"/>
              <a:t>“</a:t>
            </a:r>
            <a:r>
              <a:rPr lang="en-US" sz="1800" dirty="0"/>
              <a:t>The choice of the perspective is a major concern when valuing children’s health. The WTP for </a:t>
            </a:r>
            <a:r>
              <a:rPr lang="en-US" sz="1800" dirty="0" smtClean="0"/>
              <a:t>environmental </a:t>
            </a:r>
            <a:r>
              <a:rPr lang="en-US" sz="1800" dirty="0"/>
              <a:t>health risk reductions cannot be directly elicited from children because of children’s limited </a:t>
            </a:r>
            <a:r>
              <a:rPr lang="en-US" sz="1800" dirty="0" smtClean="0"/>
              <a:t> cognitive </a:t>
            </a:r>
            <a:r>
              <a:rPr lang="en-US" sz="1800" dirty="0"/>
              <a:t>abilities, and little or no control over </a:t>
            </a:r>
            <a:r>
              <a:rPr lang="en-US" sz="1800" dirty="0" smtClean="0"/>
              <a:t>money“. (</a:t>
            </a:r>
            <a:r>
              <a:rPr lang="en-US" sz="1800" i="1" dirty="0" smtClean="0"/>
              <a:t>OECD 2006)</a:t>
            </a:r>
          </a:p>
          <a:p>
            <a:endParaRPr lang="en-US" sz="1800" i="1" dirty="0" smtClean="0"/>
          </a:p>
          <a:p>
            <a:r>
              <a:rPr lang="en-US" sz="1800" i="1" dirty="0" smtClean="0"/>
              <a:t>“</a:t>
            </a:r>
            <a:r>
              <a:rPr lang="en-US" sz="1800" dirty="0" smtClean="0"/>
              <a:t>Perhaps</a:t>
            </a:r>
            <a:r>
              <a:rPr lang="en-US" sz="1800" dirty="0"/>
              <a:t>, the most important challenge in children’s health </a:t>
            </a:r>
            <a:r>
              <a:rPr lang="en-US" sz="1800" dirty="0" smtClean="0"/>
              <a:t>valuation relates </a:t>
            </a:r>
            <a:r>
              <a:rPr lang="en-US" sz="1800" dirty="0"/>
              <a:t>to the impossibility of directly eliciting preferences from children </a:t>
            </a:r>
            <a:r>
              <a:rPr lang="en-US" sz="1800" dirty="0" smtClean="0"/>
              <a:t>since they </a:t>
            </a:r>
            <a:r>
              <a:rPr lang="en-US" sz="1800" dirty="0"/>
              <a:t>do not have command over resources to make trade-offs in </a:t>
            </a:r>
            <a:r>
              <a:rPr lang="en-US" sz="1800" dirty="0" smtClean="0"/>
              <a:t>actual markets</a:t>
            </a:r>
            <a:r>
              <a:rPr lang="en-US" sz="1800" dirty="0"/>
              <a:t>, and may not have the maturity to make such trade-offs in </a:t>
            </a:r>
            <a:r>
              <a:rPr lang="en-US" sz="1800" dirty="0" smtClean="0"/>
              <a:t>a </a:t>
            </a:r>
            <a:r>
              <a:rPr lang="it-IT" sz="1800" dirty="0" err="1" smtClean="0"/>
              <a:t>hypothetical</a:t>
            </a:r>
            <a:r>
              <a:rPr lang="it-IT" sz="1800" dirty="0" smtClean="0"/>
              <a:t> market». (O</a:t>
            </a:r>
            <a:r>
              <a:rPr lang="it-IT" sz="1800" i="1" dirty="0" smtClean="0"/>
              <a:t>ECD 2010) </a:t>
            </a:r>
            <a:endParaRPr lang="it-IT" dirty="0"/>
          </a:p>
        </p:txBody>
      </p:sp>
      <p:pic>
        <p:nvPicPr>
          <p:cNvPr id="3" name="Picture 2"/>
          <p:cNvPicPr>
            <a:picLocks noChangeAspect="1" noChangeArrowheads="1"/>
          </p:cNvPicPr>
          <p:nvPr/>
        </p:nvPicPr>
        <p:blipFill>
          <a:blip r:embed="rId3"/>
          <a:srcRect/>
          <a:stretch>
            <a:fillRect/>
          </a:stretch>
        </p:blipFill>
        <p:spPr bwMode="auto">
          <a:xfrm>
            <a:off x="4562475" y="3424238"/>
            <a:ext cx="19050" cy="9525"/>
          </a:xfrm>
          <a:prstGeom prst="rect">
            <a:avLst/>
          </a:prstGeom>
          <a:noFill/>
          <a:ln w="9525">
            <a:noFill/>
            <a:miter lim="800000"/>
            <a:headEnd/>
            <a:tailEnd/>
          </a:ln>
          <a:effectLst/>
        </p:spPr>
      </p:pic>
    </p:spTree>
    <p:extLst>
      <p:ext uri="{BB962C8B-B14F-4D97-AF65-F5344CB8AC3E}">
        <p14:creationId xmlns:p14="http://schemas.microsoft.com/office/powerpoint/2010/main" val="6070274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0"/>
            <a:ext cx="7860786" cy="103346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endParaRPr lang="en-US" dirty="0">
              <a:solidFill>
                <a:schemeClr val="bg1"/>
              </a:solidFill>
            </a:endParaRPr>
          </a:p>
        </p:txBody>
      </p:sp>
      <p:sp>
        <p:nvSpPr>
          <p:cNvPr id="5" name="Segnaposto contenuto 4"/>
          <p:cNvSpPr>
            <a:spLocks noGrp="1"/>
          </p:cNvSpPr>
          <p:nvPr>
            <p:ph idx="1"/>
          </p:nvPr>
        </p:nvSpPr>
        <p:spPr>
          <a:xfrm>
            <a:off x="317500" y="1290039"/>
            <a:ext cx="8369300" cy="5675537"/>
          </a:xfrm>
        </p:spPr>
        <p:txBody>
          <a:bodyPr>
            <a:normAutofit/>
          </a:bodyPr>
          <a:lstStyle/>
          <a:p>
            <a:pPr marL="0" indent="0">
              <a:buNone/>
            </a:pPr>
            <a:r>
              <a:rPr lang="en-US" dirty="0" smtClean="0"/>
              <a:t>Three approaches have been used</a:t>
            </a:r>
            <a:r>
              <a:rPr lang="en-US" dirty="0"/>
              <a:t> </a:t>
            </a:r>
            <a:r>
              <a:rPr lang="en-US" dirty="0" smtClean="0"/>
              <a:t>to assign monetary values to children’s  health benefits: </a:t>
            </a:r>
          </a:p>
          <a:p>
            <a:pPr marL="457200" indent="-457200">
              <a:lnSpc>
                <a:spcPct val="200000"/>
              </a:lnSpc>
              <a:buFont typeface="+mj-lt"/>
              <a:buAutoNum type="arabicPeriod"/>
            </a:pPr>
            <a:r>
              <a:rPr lang="en-US" b="1" dirty="0" smtClean="0"/>
              <a:t>Societal perspective </a:t>
            </a:r>
          </a:p>
          <a:p>
            <a:pPr marL="457200" indent="-457200">
              <a:lnSpc>
                <a:spcPct val="200000"/>
              </a:lnSpc>
              <a:buFont typeface="+mj-lt"/>
              <a:buAutoNum type="arabicPeriod"/>
            </a:pPr>
            <a:r>
              <a:rPr lang="en-US" b="1" dirty="0" smtClean="0"/>
              <a:t>The parental perspective </a:t>
            </a:r>
          </a:p>
          <a:p>
            <a:pPr marL="457200" indent="-457200">
              <a:lnSpc>
                <a:spcPct val="200000"/>
              </a:lnSpc>
              <a:buFont typeface="+mj-lt"/>
              <a:buAutoNum type="arabicPeriod"/>
            </a:pPr>
            <a:r>
              <a:rPr lang="en-US" b="1" dirty="0" smtClean="0"/>
              <a:t>The adult as a child perspective </a:t>
            </a:r>
          </a:p>
          <a:p>
            <a:pPr marL="0" indent="0">
              <a:buNone/>
            </a:pPr>
            <a:endParaRPr lang="en-US" dirty="0" smtClean="0"/>
          </a:p>
          <a:p>
            <a:pPr marL="0" indent="0">
              <a:buNone/>
            </a:pPr>
            <a:r>
              <a:rPr lang="en-US" dirty="0" smtClean="0"/>
              <a:t>. </a:t>
            </a:r>
          </a:p>
        </p:txBody>
      </p:sp>
      <p:sp>
        <p:nvSpPr>
          <p:cNvPr id="6" name="Title 1"/>
          <p:cNvSpPr txBox="1">
            <a:spLocks/>
          </p:cNvSpPr>
          <p:nvPr/>
        </p:nvSpPr>
        <p:spPr>
          <a:xfrm>
            <a:off x="317500" y="133350"/>
            <a:ext cx="6419476" cy="686921"/>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pPr algn="ctr"/>
            <a:r>
              <a:rPr lang="en-US" sz="2800" dirty="0" smtClean="0">
                <a:solidFill>
                  <a:schemeClr val="bg1"/>
                </a:solidFill>
              </a:rPr>
              <a:t>Valuing Health Benefits to Children: Which Perspective? </a:t>
            </a:r>
            <a:endParaRPr lang="en-US" sz="2800" dirty="0">
              <a:solidFill>
                <a:schemeClr val="bg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0"/>
            <a:ext cx="7860786" cy="103346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endParaRPr lang="en-US" dirty="0">
              <a:solidFill>
                <a:schemeClr val="bg1"/>
              </a:solidFill>
            </a:endParaRPr>
          </a:p>
        </p:txBody>
      </p:sp>
      <p:sp>
        <p:nvSpPr>
          <p:cNvPr id="5" name="Segnaposto contenuto 4"/>
          <p:cNvSpPr>
            <a:spLocks noGrp="1"/>
          </p:cNvSpPr>
          <p:nvPr>
            <p:ph idx="1"/>
          </p:nvPr>
        </p:nvSpPr>
        <p:spPr>
          <a:xfrm>
            <a:off x="107576" y="1169016"/>
            <a:ext cx="8888506" cy="5567961"/>
          </a:xfrm>
        </p:spPr>
        <p:txBody>
          <a:bodyPr>
            <a:normAutofit lnSpcReduction="10000"/>
          </a:bodyPr>
          <a:lstStyle/>
          <a:p>
            <a:pPr marL="0" indent="0">
              <a:buNone/>
            </a:pPr>
            <a:endParaRPr lang="it-IT" b="1" dirty="0" smtClean="0"/>
          </a:p>
          <a:p>
            <a:r>
              <a:rPr lang="en-GB" sz="2000" b="1" dirty="0" smtClean="0">
                <a:solidFill>
                  <a:schemeClr val="accent2"/>
                </a:solidFill>
              </a:rPr>
              <a:t>Are children rational? </a:t>
            </a:r>
          </a:p>
          <a:p>
            <a:pPr marL="0" indent="0">
              <a:buNone/>
            </a:pPr>
            <a:r>
              <a:rPr lang="en-GB" sz="1700" dirty="0" smtClean="0"/>
              <a:t>A study conducted by </a:t>
            </a:r>
            <a:r>
              <a:rPr lang="en-GB" sz="1700" dirty="0" err="1" smtClean="0"/>
              <a:t>Harbaugh</a:t>
            </a:r>
            <a:r>
              <a:rPr lang="en-GB" sz="1700" dirty="0" smtClean="0"/>
              <a:t> et al.(2001) show that even young children present a low number of </a:t>
            </a:r>
            <a:r>
              <a:rPr lang="en-GB" sz="1700" dirty="0" err="1" smtClean="0"/>
              <a:t>trasitivity</a:t>
            </a:r>
            <a:r>
              <a:rPr lang="en-GB" sz="1700" dirty="0" smtClean="0"/>
              <a:t> violations and that the number decrease significantly from 7 years old to 11 years old </a:t>
            </a:r>
            <a:r>
              <a:rPr lang="en-GB" sz="1700" i="1" dirty="0" smtClean="0"/>
              <a:t>(</a:t>
            </a:r>
            <a:r>
              <a:rPr lang="en-GB" sz="1700" i="1" dirty="0" err="1" smtClean="0"/>
              <a:t>Harbaugh</a:t>
            </a:r>
            <a:r>
              <a:rPr lang="en-GB" sz="1700" i="1" dirty="0" smtClean="0"/>
              <a:t> et al. 2001 American Economic Review)</a:t>
            </a:r>
            <a:r>
              <a:rPr lang="en-GB" sz="1700" dirty="0" smtClean="0"/>
              <a:t>.</a:t>
            </a:r>
          </a:p>
          <a:p>
            <a:endParaRPr lang="en-GB" sz="1700" dirty="0" smtClean="0"/>
          </a:p>
          <a:p>
            <a:r>
              <a:rPr lang="en-GB" sz="2000" b="1" dirty="0" smtClean="0">
                <a:solidFill>
                  <a:schemeClr val="accent2"/>
                </a:solidFill>
              </a:rPr>
              <a:t>Do children understand health risks? </a:t>
            </a:r>
          </a:p>
          <a:p>
            <a:pPr marL="0" indent="0">
              <a:buNone/>
            </a:pPr>
            <a:r>
              <a:rPr lang="en-GB" sz="1700" dirty="0" smtClean="0"/>
              <a:t>No study available.</a:t>
            </a:r>
          </a:p>
          <a:p>
            <a:pPr marL="0" indent="0">
              <a:buNone/>
            </a:pPr>
            <a:r>
              <a:rPr lang="en-GB" sz="1700" dirty="0" smtClean="0"/>
              <a:t> </a:t>
            </a:r>
          </a:p>
          <a:p>
            <a:r>
              <a:rPr lang="en-GB" sz="2000" b="1" dirty="0" smtClean="0">
                <a:solidFill>
                  <a:schemeClr val="accent2"/>
                </a:solidFill>
              </a:rPr>
              <a:t>Do children understand money related concepts?</a:t>
            </a:r>
          </a:p>
          <a:p>
            <a:pPr marL="0" indent="0">
              <a:buNone/>
            </a:pPr>
            <a:r>
              <a:rPr lang="en-GB" sz="1700" dirty="0" smtClean="0"/>
              <a:t> </a:t>
            </a:r>
            <a:r>
              <a:rPr lang="en-GB" sz="1700" dirty="0" err="1" smtClean="0"/>
              <a:t>Berti</a:t>
            </a:r>
            <a:r>
              <a:rPr lang="en-GB" sz="1700" dirty="0" smtClean="0"/>
              <a:t> and </a:t>
            </a:r>
            <a:r>
              <a:rPr lang="en-GB" sz="1700" dirty="0" err="1" smtClean="0"/>
              <a:t>Bombi</a:t>
            </a:r>
            <a:r>
              <a:rPr lang="en-GB" sz="1700" dirty="0" smtClean="0"/>
              <a:t> in 1984 explored children’s (between 3 and 8 years old)  understanding of economic ideas. The authors concluded that children acquire  basic economic concepts through stages and their ability improves significantly with age</a:t>
            </a:r>
            <a:r>
              <a:rPr lang="en-GB" sz="1700" i="1" dirty="0" smtClean="0"/>
              <a:t>(</a:t>
            </a:r>
            <a:r>
              <a:rPr lang="en-GB" sz="1700" i="1" dirty="0" err="1" smtClean="0"/>
              <a:t>Berti</a:t>
            </a:r>
            <a:r>
              <a:rPr lang="en-GB" sz="1700" i="1" dirty="0" smtClean="0"/>
              <a:t> &amp; </a:t>
            </a:r>
            <a:r>
              <a:rPr lang="en-GB" sz="1700" i="1" dirty="0" err="1" smtClean="0"/>
              <a:t>Bombi</a:t>
            </a:r>
            <a:r>
              <a:rPr lang="en-GB" sz="1700" i="1" dirty="0" smtClean="0"/>
              <a:t> 1984.Child Development).</a:t>
            </a:r>
          </a:p>
          <a:p>
            <a:pPr marL="0" indent="0">
              <a:buNone/>
            </a:pPr>
            <a:r>
              <a:rPr lang="en-GB" sz="1700" i="1" dirty="0" smtClean="0"/>
              <a:t> </a:t>
            </a:r>
            <a:endParaRPr lang="en-GB" b="1" i="1" dirty="0" smtClean="0"/>
          </a:p>
          <a:p>
            <a:r>
              <a:rPr lang="en-GB" sz="2000" b="1" dirty="0" smtClean="0">
                <a:solidFill>
                  <a:schemeClr val="accent2"/>
                </a:solidFill>
              </a:rPr>
              <a:t>Are children financially autonomous? </a:t>
            </a:r>
          </a:p>
          <a:p>
            <a:pPr marL="0" indent="0">
              <a:buNone/>
            </a:pPr>
            <a:r>
              <a:rPr lang="en-GB" sz="1700" dirty="0" smtClean="0"/>
              <a:t>Children’s use of money has been investigated in many studies but never in Italy. Previous findings show that parents introduce the allowance system quite early (when the child is 6 years old) and increase the amount given as the child ages(</a:t>
            </a:r>
            <a:r>
              <a:rPr lang="en-GB" sz="1700" i="1" dirty="0" err="1" smtClean="0"/>
              <a:t>Furham</a:t>
            </a:r>
            <a:r>
              <a:rPr lang="en-GB" sz="1700" i="1" dirty="0" smtClean="0"/>
              <a:t> 1999; Webley et al. 2001. Journal of Economic Psychology). </a:t>
            </a:r>
            <a:endParaRPr lang="en-GB" i="1" dirty="0"/>
          </a:p>
        </p:txBody>
      </p:sp>
      <p:sp>
        <p:nvSpPr>
          <p:cNvPr id="6" name="Title 1"/>
          <p:cNvSpPr txBox="1">
            <a:spLocks/>
          </p:cNvSpPr>
          <p:nvPr/>
        </p:nvSpPr>
        <p:spPr>
          <a:xfrm>
            <a:off x="317500" y="133350"/>
            <a:ext cx="6419476" cy="686921"/>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pPr algn="ctr"/>
            <a:r>
              <a:rPr lang="en-US" sz="2800" dirty="0" smtClean="0">
                <a:solidFill>
                  <a:schemeClr val="bg1"/>
                </a:solidFill>
              </a:rPr>
              <a:t>Previous Literature on Children:  </a:t>
            </a:r>
            <a:endParaRPr lang="en-US" sz="2800" dirty="0">
              <a:solidFill>
                <a:schemeClr val="bg1"/>
              </a:solidFill>
            </a:endParaRPr>
          </a:p>
        </p:txBody>
      </p:sp>
    </p:spTree>
    <p:extLst>
      <p:ext uri="{BB962C8B-B14F-4D97-AF65-F5344CB8AC3E}">
        <p14:creationId xmlns:p14="http://schemas.microsoft.com/office/powerpoint/2010/main" val="24630801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96080"/>
            <a:ext cx="8369300" cy="1033462"/>
          </a:xfrm>
        </p:spPr>
        <p:txBody>
          <a:bodyPr>
            <a:normAutofit fontScale="90000"/>
          </a:bodyPr>
          <a:lstStyle/>
          <a:p>
            <a:r>
              <a:rPr lang="it-IT" dirty="0" err="1" smtClean="0">
                <a:solidFill>
                  <a:schemeClr val="bg1"/>
                </a:solidFill>
              </a:rPr>
              <a:t>Previous</a:t>
            </a:r>
            <a:r>
              <a:rPr lang="it-IT" dirty="0" smtClean="0">
                <a:solidFill>
                  <a:schemeClr val="bg1"/>
                </a:solidFill>
              </a:rPr>
              <a:t> </a:t>
            </a:r>
            <a:r>
              <a:rPr lang="it-IT" dirty="0" err="1">
                <a:solidFill>
                  <a:schemeClr val="bg1"/>
                </a:solidFill>
              </a:rPr>
              <a:t>r</a:t>
            </a:r>
            <a:r>
              <a:rPr lang="it-IT" dirty="0" err="1" smtClean="0">
                <a:solidFill>
                  <a:schemeClr val="bg1"/>
                </a:solidFill>
              </a:rPr>
              <a:t>esults</a:t>
            </a:r>
            <a:r>
              <a:rPr lang="it-IT" dirty="0" smtClean="0">
                <a:solidFill>
                  <a:schemeClr val="bg1"/>
                </a:solidFill>
              </a:rPr>
              <a:t> from </a:t>
            </a:r>
            <a:r>
              <a:rPr lang="it-IT" dirty="0" err="1" smtClean="0">
                <a:solidFill>
                  <a:schemeClr val="bg1"/>
                </a:solidFill>
              </a:rPr>
              <a:t>my</a:t>
            </a:r>
            <a:r>
              <a:rPr lang="it-IT" dirty="0" smtClean="0">
                <a:solidFill>
                  <a:schemeClr val="bg1"/>
                </a:solidFill>
              </a:rPr>
              <a:t> </a:t>
            </a:r>
            <a:r>
              <a:rPr lang="it-IT" dirty="0" err="1" smtClean="0">
                <a:solidFill>
                  <a:schemeClr val="bg1"/>
                </a:solidFill>
              </a:rPr>
              <a:t>studies</a:t>
            </a:r>
            <a:r>
              <a:rPr lang="it-IT" dirty="0" smtClean="0">
                <a:solidFill>
                  <a:schemeClr val="bg1"/>
                </a:solidFill>
              </a:rPr>
              <a:t>: </a:t>
            </a:r>
            <a:endParaRPr lang="it-IT" dirty="0">
              <a:solidFill>
                <a:schemeClr val="bg1"/>
              </a:solidFill>
            </a:endParaRPr>
          </a:p>
        </p:txBody>
      </p:sp>
      <p:sp>
        <p:nvSpPr>
          <p:cNvPr id="3" name="Segnaposto contenuto 2"/>
          <p:cNvSpPr>
            <a:spLocks noGrp="1"/>
          </p:cNvSpPr>
          <p:nvPr>
            <p:ph idx="1"/>
          </p:nvPr>
        </p:nvSpPr>
        <p:spPr>
          <a:xfrm>
            <a:off x="122830" y="1282890"/>
            <a:ext cx="9021170" cy="5445456"/>
          </a:xfrm>
        </p:spPr>
        <p:txBody>
          <a:bodyPr>
            <a:normAutofit/>
          </a:bodyPr>
          <a:lstStyle/>
          <a:p>
            <a:pPr marL="0" indent="0">
              <a:buNone/>
            </a:pPr>
            <a:r>
              <a:rPr lang="it-IT" b="1" dirty="0" err="1" smtClean="0">
                <a:solidFill>
                  <a:schemeClr val="accent2"/>
                </a:solidFill>
              </a:rPr>
              <a:t>Study</a:t>
            </a:r>
            <a:r>
              <a:rPr lang="it-IT" b="1" dirty="0" smtClean="0">
                <a:solidFill>
                  <a:schemeClr val="accent2"/>
                </a:solidFill>
              </a:rPr>
              <a:t> </a:t>
            </a:r>
            <a:r>
              <a:rPr lang="it-IT" b="1" dirty="0" err="1" smtClean="0">
                <a:solidFill>
                  <a:schemeClr val="accent2"/>
                </a:solidFill>
              </a:rPr>
              <a:t>investigating</a:t>
            </a:r>
            <a:r>
              <a:rPr lang="it-IT" b="1" dirty="0" smtClean="0">
                <a:solidFill>
                  <a:schemeClr val="accent2"/>
                </a:solidFill>
              </a:rPr>
              <a:t> </a:t>
            </a:r>
            <a:r>
              <a:rPr lang="it-IT" b="1" dirty="0" err="1" smtClean="0">
                <a:solidFill>
                  <a:schemeClr val="accent2"/>
                </a:solidFill>
              </a:rPr>
              <a:t>children’s</a:t>
            </a:r>
            <a:r>
              <a:rPr lang="it-IT" b="1" dirty="0" smtClean="0">
                <a:solidFill>
                  <a:schemeClr val="accent2"/>
                </a:solidFill>
              </a:rPr>
              <a:t> </a:t>
            </a:r>
            <a:r>
              <a:rPr lang="it-IT" b="1" dirty="0" err="1" smtClean="0">
                <a:solidFill>
                  <a:schemeClr val="accent2"/>
                </a:solidFill>
              </a:rPr>
              <a:t>understading</a:t>
            </a:r>
            <a:r>
              <a:rPr lang="it-IT" b="1" dirty="0" smtClean="0">
                <a:solidFill>
                  <a:schemeClr val="accent2"/>
                </a:solidFill>
              </a:rPr>
              <a:t> of </a:t>
            </a:r>
            <a:r>
              <a:rPr lang="it-IT" b="1" dirty="0" err="1" smtClean="0">
                <a:solidFill>
                  <a:schemeClr val="accent2"/>
                </a:solidFill>
              </a:rPr>
              <a:t>health</a:t>
            </a:r>
            <a:r>
              <a:rPr lang="it-IT" b="1" dirty="0" smtClean="0">
                <a:solidFill>
                  <a:schemeClr val="accent2"/>
                </a:solidFill>
              </a:rPr>
              <a:t> </a:t>
            </a:r>
            <a:r>
              <a:rPr lang="it-IT" b="1" dirty="0" err="1" smtClean="0">
                <a:solidFill>
                  <a:schemeClr val="accent2"/>
                </a:solidFill>
              </a:rPr>
              <a:t>risk</a:t>
            </a:r>
            <a:r>
              <a:rPr lang="it-IT" b="1" dirty="0" smtClean="0">
                <a:solidFill>
                  <a:schemeClr val="accent2"/>
                </a:solidFill>
              </a:rPr>
              <a:t>:</a:t>
            </a:r>
          </a:p>
          <a:p>
            <a:pPr>
              <a:buFont typeface="+mj-lt"/>
              <a:buAutoNum type="arabicPeriod"/>
            </a:pPr>
            <a:r>
              <a:rPr lang="en-GB" sz="1800" dirty="0"/>
              <a:t>C</a:t>
            </a:r>
            <a:r>
              <a:rPr lang="en-GB" sz="1800" dirty="0" smtClean="0"/>
              <a:t>hildren </a:t>
            </a:r>
            <a:r>
              <a:rPr lang="en-GB" sz="1800" dirty="0"/>
              <a:t>as young as 7 are able to provide accurate answers to health risk </a:t>
            </a:r>
            <a:r>
              <a:rPr lang="en-GB" sz="1800" dirty="0" smtClean="0"/>
              <a:t>questions</a:t>
            </a:r>
          </a:p>
          <a:p>
            <a:pPr>
              <a:buFont typeface="+mj-lt"/>
              <a:buAutoNum type="arabicPeriod"/>
            </a:pPr>
            <a:r>
              <a:rPr lang="en-GB" sz="1800" dirty="0"/>
              <a:t>t</a:t>
            </a:r>
            <a:r>
              <a:rPr lang="en-GB" sz="1800" dirty="0" smtClean="0"/>
              <a:t>he </a:t>
            </a:r>
            <a:r>
              <a:rPr lang="en-GB" sz="1800" dirty="0"/>
              <a:t>ability to understand health risk increases with </a:t>
            </a:r>
            <a:r>
              <a:rPr lang="en-GB" sz="1800" dirty="0" smtClean="0"/>
              <a:t>age (in particular when children reach the age </a:t>
            </a:r>
            <a:r>
              <a:rPr lang="en-GB" sz="1800" dirty="0"/>
              <a:t>of </a:t>
            </a:r>
            <a:r>
              <a:rPr lang="en-GB" sz="1800" dirty="0" smtClean="0"/>
              <a:t>nine). </a:t>
            </a:r>
          </a:p>
          <a:p>
            <a:pPr marL="0" indent="0">
              <a:buNone/>
            </a:pPr>
            <a:r>
              <a:rPr lang="en-GB" b="1" dirty="0" smtClean="0">
                <a:solidFill>
                  <a:schemeClr val="accent2"/>
                </a:solidFill>
              </a:rPr>
              <a:t>Study investigating </a:t>
            </a:r>
            <a:r>
              <a:rPr lang="en-GB" b="1" dirty="0">
                <a:solidFill>
                  <a:schemeClr val="accent2"/>
                </a:solidFill>
              </a:rPr>
              <a:t>understanding </a:t>
            </a:r>
            <a:r>
              <a:rPr lang="en-GB" b="1" dirty="0" smtClean="0">
                <a:solidFill>
                  <a:schemeClr val="accent2"/>
                </a:solidFill>
              </a:rPr>
              <a:t> and use of money among children:</a:t>
            </a:r>
          </a:p>
          <a:p>
            <a:pPr>
              <a:buFont typeface="+mj-lt"/>
              <a:buAutoNum type="arabicPeriod"/>
            </a:pPr>
            <a:r>
              <a:rPr lang="en-GB" sz="1800" dirty="0" smtClean="0"/>
              <a:t>The </a:t>
            </a:r>
            <a:r>
              <a:rPr lang="en-GB" sz="1800" dirty="0"/>
              <a:t>ability to understand money-related concepts increases with age. </a:t>
            </a:r>
            <a:endParaRPr lang="en-GB" sz="1800" dirty="0" smtClean="0"/>
          </a:p>
          <a:p>
            <a:pPr>
              <a:buFont typeface="+mj-lt"/>
              <a:buAutoNum type="arabicPeriod"/>
            </a:pPr>
            <a:r>
              <a:rPr lang="en-GB" sz="1800" dirty="0" smtClean="0"/>
              <a:t>The </a:t>
            </a:r>
            <a:r>
              <a:rPr lang="en-GB" sz="1800" dirty="0"/>
              <a:t>majority children aged 7 up to </a:t>
            </a:r>
            <a:r>
              <a:rPr lang="en-GB" sz="1800" dirty="0" smtClean="0"/>
              <a:t>13 years </a:t>
            </a:r>
            <a:r>
              <a:rPr lang="en-GB" sz="1800" dirty="0"/>
              <a:t>received pocket money from their parents and </a:t>
            </a:r>
            <a:r>
              <a:rPr lang="en-GB" sz="1800" dirty="0" smtClean="0"/>
              <a:t>the </a:t>
            </a:r>
            <a:r>
              <a:rPr lang="en-GB" sz="1800" dirty="0"/>
              <a:t>amount of money received </a:t>
            </a:r>
            <a:r>
              <a:rPr lang="en-GB" sz="1800" dirty="0" smtClean="0"/>
              <a:t>increases </a:t>
            </a:r>
            <a:r>
              <a:rPr lang="en-GB" sz="1800" dirty="0"/>
              <a:t>with age</a:t>
            </a:r>
            <a:r>
              <a:rPr lang="en-GB" sz="1800" dirty="0" smtClean="0"/>
              <a:t>. I used the results of this study to estimate the median budget by age group. </a:t>
            </a:r>
            <a:endParaRPr lang="it-IT" sz="1800" b="1" dirty="0"/>
          </a:p>
        </p:txBody>
      </p:sp>
    </p:spTree>
    <p:extLst>
      <p:ext uri="{BB962C8B-B14F-4D97-AF65-F5344CB8AC3E}">
        <p14:creationId xmlns:p14="http://schemas.microsoft.com/office/powerpoint/2010/main" val="18624951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457199" y="1194930"/>
            <a:ext cx="7634177" cy="1388782"/>
          </a:xfrm>
        </p:spPr>
        <p:txBody>
          <a:bodyPr>
            <a:normAutofit fontScale="25000" lnSpcReduction="20000"/>
          </a:bodyPr>
          <a:lstStyle/>
          <a:p>
            <a:pPr marL="0" indent="0">
              <a:lnSpc>
                <a:spcPct val="120000"/>
              </a:lnSpc>
              <a:buNone/>
            </a:pPr>
            <a:r>
              <a:rPr lang="en-GB" sz="6400" b="1" dirty="0">
                <a:ea typeface="Times New Roman"/>
                <a:cs typeface="Times New Roman"/>
              </a:rPr>
              <a:t>Imagine that you are Jack. Jack is a boy living in a polluted city where 20 children in 100 have an asthma attack each month. Imagine that it is possible for Jack to pay a monthly amount to implement a policy intervention to reduce the risk of having an asthma attack. Remember Jack has a monthly budget constraint of </a:t>
            </a:r>
            <a:r>
              <a:rPr lang="en-GB" sz="6400" b="1" dirty="0" smtClean="0">
                <a:ea typeface="Times New Roman"/>
                <a:cs typeface="Times New Roman"/>
              </a:rPr>
              <a:t>€32</a:t>
            </a:r>
            <a:endParaRPr lang="en-GB" sz="6400" b="1" dirty="0"/>
          </a:p>
          <a:p>
            <a:pPr>
              <a:lnSpc>
                <a:spcPct val="120000"/>
              </a:lnSpc>
            </a:pPr>
            <a:endParaRPr lang="it-IT" sz="6400" b="1" dirty="0"/>
          </a:p>
          <a:p>
            <a:pPr>
              <a:lnSpc>
                <a:spcPct val="120000"/>
              </a:lnSpc>
            </a:pPr>
            <a:endParaRPr lang="en-GB" sz="6400" dirty="0" smtClean="0"/>
          </a:p>
          <a:p>
            <a:endParaRPr lang="en-GB" dirty="0" smtClean="0"/>
          </a:p>
          <a:p>
            <a:pPr>
              <a:buNone/>
            </a:pPr>
            <a:endParaRPr lang="en-GB" dirty="0" smtClean="0"/>
          </a:p>
        </p:txBody>
      </p:sp>
      <p:sp>
        <p:nvSpPr>
          <p:cNvPr id="9" name="TextBox 8"/>
          <p:cNvSpPr txBox="1"/>
          <p:nvPr/>
        </p:nvSpPr>
        <p:spPr>
          <a:xfrm>
            <a:off x="291479" y="38100"/>
            <a:ext cx="7548156" cy="1323439"/>
          </a:xfrm>
          <a:prstGeom prst="rect">
            <a:avLst/>
          </a:prstGeom>
          <a:noFill/>
        </p:spPr>
        <p:txBody>
          <a:bodyPr wrap="square" rtlCol="0">
            <a:spAutoFit/>
          </a:bodyPr>
          <a:lstStyle/>
          <a:p>
            <a:pPr algn="ctr"/>
            <a:r>
              <a:rPr lang="en-GB" sz="4000" dirty="0" smtClean="0">
                <a:solidFill>
                  <a:schemeClr val="bg1"/>
                </a:solidFill>
                <a:latin typeface="Arial Black"/>
                <a:ea typeface="+mj-ea"/>
                <a:cs typeface="Arial Black"/>
              </a:rPr>
              <a:t>The study:  </a:t>
            </a:r>
            <a:r>
              <a:rPr lang="en-GB" sz="4000" dirty="0" err="1" smtClean="0">
                <a:solidFill>
                  <a:schemeClr val="bg1"/>
                </a:solidFill>
                <a:latin typeface="Arial Black"/>
                <a:ea typeface="+mj-ea"/>
                <a:cs typeface="Arial Black"/>
              </a:rPr>
              <a:t>Hypotetical</a:t>
            </a:r>
            <a:r>
              <a:rPr lang="en-GB" sz="4000" dirty="0" smtClean="0">
                <a:solidFill>
                  <a:schemeClr val="bg1"/>
                </a:solidFill>
                <a:latin typeface="Arial Black"/>
                <a:ea typeface="+mj-ea"/>
                <a:cs typeface="Arial Black"/>
              </a:rPr>
              <a:t> scenario valued </a:t>
            </a:r>
            <a:endParaRPr lang="en-GB" sz="4000" dirty="0">
              <a:solidFill>
                <a:schemeClr val="bg1"/>
              </a:solidFill>
              <a:latin typeface="Arial Black"/>
              <a:ea typeface="+mj-ea"/>
              <a:cs typeface="Arial Black"/>
            </a:endParaRPr>
          </a:p>
        </p:txBody>
      </p:sp>
      <p:sp>
        <p:nvSpPr>
          <p:cNvPr id="10" name="Segnaposto contenuto 3"/>
          <p:cNvSpPr txBox="1">
            <a:spLocks/>
          </p:cNvSpPr>
          <p:nvPr/>
        </p:nvSpPr>
        <p:spPr>
          <a:xfrm>
            <a:off x="4288998" y="1312594"/>
            <a:ext cx="8369299" cy="4627281"/>
          </a:xfrm>
          <a:prstGeom prst="rect">
            <a:avLst/>
          </a:prstGeom>
        </p:spPr>
        <p:txBody>
          <a:bodyPr>
            <a:noAutofit/>
          </a:bodyPr>
          <a:lstStyle>
            <a:lvl1pPr marL="342900" indent="-342900" algn="l" defTabSz="457200" rtl="0" eaLnBrk="1" latinLnBrk="0" hangingPunct="1">
              <a:spcBef>
                <a:spcPct val="20000"/>
              </a:spcBef>
              <a:buFont typeface="Arial"/>
              <a:buChar char="•"/>
              <a:defRPr sz="2200" kern="1200">
                <a:solidFill>
                  <a:srgbClr val="000000"/>
                </a:solidFill>
                <a:latin typeface="+mj-lt"/>
                <a:ea typeface="+mn-ea"/>
                <a:cs typeface="+mn-cs"/>
              </a:defRPr>
            </a:lvl1pPr>
            <a:lvl2pPr marL="742950" indent="-285750" algn="l" defTabSz="457200" rtl="0" eaLnBrk="1" latinLnBrk="0" hangingPunct="1">
              <a:spcBef>
                <a:spcPct val="20000"/>
              </a:spcBef>
              <a:buFont typeface="Arial"/>
              <a:buChar char="–"/>
              <a:defRPr sz="1800" kern="1200">
                <a:solidFill>
                  <a:srgbClr val="000000"/>
                </a:solidFill>
                <a:latin typeface="+mj-lt"/>
                <a:ea typeface="+mn-ea"/>
                <a:cs typeface="+mn-cs"/>
              </a:defRPr>
            </a:lvl2pPr>
            <a:lvl3pPr marL="1143000" indent="-228600" algn="l" defTabSz="457200" rtl="0" eaLnBrk="1" latinLnBrk="0" hangingPunct="1">
              <a:spcBef>
                <a:spcPct val="20000"/>
              </a:spcBef>
              <a:buFont typeface="Arial"/>
              <a:buChar char="•"/>
              <a:defRPr sz="1800" kern="1200">
                <a:solidFill>
                  <a:srgbClr val="000000"/>
                </a:solidFill>
                <a:latin typeface="+mj-lt"/>
                <a:ea typeface="+mn-ea"/>
                <a:cs typeface="+mn-cs"/>
              </a:defRPr>
            </a:lvl3pPr>
            <a:lvl4pPr marL="1600200" indent="-228600" algn="l" defTabSz="457200" rtl="0" eaLnBrk="1" latinLnBrk="0" hangingPunct="1">
              <a:spcBef>
                <a:spcPct val="20000"/>
              </a:spcBef>
              <a:buFont typeface="Arial"/>
              <a:buChar char="–"/>
              <a:defRPr sz="1800" kern="1200">
                <a:solidFill>
                  <a:srgbClr val="000000"/>
                </a:solidFill>
                <a:latin typeface="+mj-lt"/>
                <a:ea typeface="+mn-ea"/>
                <a:cs typeface="+mn-cs"/>
              </a:defRPr>
            </a:lvl4pPr>
            <a:lvl5pPr marL="2057400" indent="-228600" algn="l" defTabSz="457200" rtl="0" eaLnBrk="1" latinLnBrk="0" hangingPunct="1">
              <a:spcBef>
                <a:spcPct val="20000"/>
              </a:spcBef>
              <a:buFont typeface="Arial"/>
              <a:buChar char="»"/>
              <a:defRPr sz="1800" kern="1200">
                <a:solidFill>
                  <a:srgbClr val="000000"/>
                </a:solidFill>
                <a:latin typeface="+mj-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endParaRPr lang="it-IT" sz="1600" dirty="0" smtClean="0"/>
          </a:p>
        </p:txBody>
      </p:sp>
      <p:pic>
        <p:nvPicPr>
          <p:cNvPr id="11" name="Picture 5" descr="jack nella città inquinata.jpg"/>
          <p:cNvPicPr/>
          <p:nvPr/>
        </p:nvPicPr>
        <p:blipFill>
          <a:blip r:embed="rId2" cstate="print"/>
          <a:stretch>
            <a:fillRect/>
          </a:stretch>
        </p:blipFill>
        <p:spPr>
          <a:xfrm>
            <a:off x="291480" y="2685238"/>
            <a:ext cx="3705225" cy="3077609"/>
          </a:xfrm>
          <a:prstGeom prst="rect">
            <a:avLst/>
          </a:prstGeom>
        </p:spPr>
      </p:pic>
      <p:pic>
        <p:nvPicPr>
          <p:cNvPr id="13" name="Immagine 12"/>
          <p:cNvPicPr/>
          <p:nvPr/>
        </p:nvPicPr>
        <p:blipFill>
          <a:blip r:embed="rId3" cstate="print">
            <a:extLst>
              <a:ext uri="{28A0092B-C50C-407E-A947-70E740481C1C}">
                <a14:useLocalDpi xmlns:a14="http://schemas.microsoft.com/office/drawing/2010/main" val="0"/>
              </a:ext>
            </a:extLst>
          </a:blip>
          <a:stretch>
            <a:fillRect/>
          </a:stretch>
        </p:blipFill>
        <p:spPr>
          <a:xfrm>
            <a:off x="4833249" y="2808279"/>
            <a:ext cx="3258127" cy="2231553"/>
          </a:xfrm>
          <a:prstGeom prst="rect">
            <a:avLst/>
          </a:prstGeom>
        </p:spPr>
      </p:pic>
      <p:sp>
        <p:nvSpPr>
          <p:cNvPr id="3" name="CasellaDiTesto 2"/>
          <p:cNvSpPr txBox="1"/>
          <p:nvPr/>
        </p:nvSpPr>
        <p:spPr>
          <a:xfrm>
            <a:off x="4833249" y="5241851"/>
            <a:ext cx="3258127" cy="369332"/>
          </a:xfrm>
          <a:prstGeom prst="rect">
            <a:avLst/>
          </a:prstGeom>
          <a:noFill/>
        </p:spPr>
        <p:txBody>
          <a:bodyPr wrap="square" rtlCol="0">
            <a:spAutoFit/>
          </a:bodyPr>
          <a:lstStyle/>
          <a:p>
            <a:r>
              <a:rPr lang="it-IT" dirty="0" smtClean="0"/>
              <a:t>                 </a:t>
            </a:r>
            <a:r>
              <a:rPr lang="it-IT" dirty="0" err="1" smtClean="0"/>
              <a:t>Asthma</a:t>
            </a:r>
            <a:r>
              <a:rPr lang="it-IT" dirty="0" smtClean="0"/>
              <a:t> Attack </a:t>
            </a:r>
            <a:endParaRPr lang="it-IT" dirty="0"/>
          </a:p>
        </p:txBody>
      </p:sp>
      <p:sp>
        <p:nvSpPr>
          <p:cNvPr id="14" name="CasellaDiTesto 13"/>
          <p:cNvSpPr txBox="1"/>
          <p:nvPr/>
        </p:nvSpPr>
        <p:spPr>
          <a:xfrm>
            <a:off x="317500" y="5918199"/>
            <a:ext cx="3258127" cy="369332"/>
          </a:xfrm>
          <a:prstGeom prst="rect">
            <a:avLst/>
          </a:prstGeom>
          <a:noFill/>
        </p:spPr>
        <p:txBody>
          <a:bodyPr wrap="square" rtlCol="0">
            <a:spAutoFit/>
          </a:bodyPr>
          <a:lstStyle/>
          <a:p>
            <a:r>
              <a:rPr lang="it-IT" dirty="0" smtClean="0"/>
              <a:t>                            Jack </a:t>
            </a:r>
            <a:endParaRPr lang="it-IT"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56135" y="0"/>
            <a:ext cx="8369300" cy="103346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r>
              <a:rPr lang="en-GB" dirty="0" smtClean="0">
                <a:solidFill>
                  <a:schemeClr val="bg1"/>
                </a:solidFill>
              </a:rPr>
              <a:t>Description of the study </a:t>
            </a:r>
            <a:endParaRPr lang="en-GB" dirty="0">
              <a:solidFill>
                <a:schemeClr val="bg1"/>
              </a:solidFill>
            </a:endParaRPr>
          </a:p>
        </p:txBody>
      </p:sp>
      <p:sp>
        <p:nvSpPr>
          <p:cNvPr id="3" name="Titolo 2"/>
          <p:cNvSpPr>
            <a:spLocks noGrp="1"/>
          </p:cNvSpPr>
          <p:nvPr>
            <p:ph type="title"/>
          </p:nvPr>
        </p:nvSpPr>
        <p:spPr>
          <a:xfrm>
            <a:off x="317500" y="1570038"/>
            <a:ext cx="8369300" cy="1011798"/>
          </a:xfrm>
        </p:spPr>
        <p:txBody>
          <a:bodyPr>
            <a:normAutofit/>
          </a:bodyPr>
          <a:lstStyle/>
          <a:p>
            <a:r>
              <a:rPr lang="it-IT" sz="1800" dirty="0" smtClean="0">
                <a:latin typeface="+mj-lt"/>
              </a:rPr>
              <a:t/>
            </a:r>
            <a:br>
              <a:rPr lang="it-IT" sz="1800" dirty="0" smtClean="0">
                <a:latin typeface="+mj-lt"/>
              </a:rPr>
            </a:br>
            <a:r>
              <a:rPr lang="it-IT" sz="1800" dirty="0" smtClean="0">
                <a:latin typeface="+mj-lt"/>
              </a:rPr>
              <a:t/>
            </a:r>
            <a:br>
              <a:rPr lang="it-IT" sz="1800" dirty="0" smtClean="0">
                <a:latin typeface="+mj-lt"/>
              </a:rPr>
            </a:br>
            <a:endParaRPr lang="it-IT" sz="1800" dirty="0">
              <a:latin typeface="+mj-lt"/>
            </a:endParaRPr>
          </a:p>
        </p:txBody>
      </p:sp>
      <p:sp>
        <p:nvSpPr>
          <p:cNvPr id="7" name="Segnaposto contenuto 3"/>
          <p:cNvSpPr>
            <a:spLocks noGrp="1"/>
          </p:cNvSpPr>
          <p:nvPr>
            <p:ph idx="1"/>
          </p:nvPr>
        </p:nvSpPr>
        <p:spPr>
          <a:xfrm>
            <a:off x="317500" y="1290918"/>
            <a:ext cx="8369299" cy="5396485"/>
          </a:xfrm>
        </p:spPr>
        <p:txBody>
          <a:bodyPr>
            <a:noAutofit/>
          </a:bodyPr>
          <a:lstStyle/>
          <a:p>
            <a:pPr marL="0" indent="0" algn="ctr">
              <a:buNone/>
            </a:pPr>
            <a:r>
              <a:rPr lang="en-US" sz="1600" dirty="0" smtClean="0"/>
              <a:t> </a:t>
            </a:r>
            <a:endParaRPr lang="en-US" sz="1600" b="1" dirty="0" smtClean="0"/>
          </a:p>
          <a:p>
            <a:r>
              <a:rPr lang="en-US" sz="1600" b="1" dirty="0"/>
              <a:t>Sample:</a:t>
            </a:r>
            <a:r>
              <a:rPr lang="en-US" sz="1600" dirty="0"/>
              <a:t> 370 </a:t>
            </a:r>
            <a:r>
              <a:rPr lang="en-US" sz="1600" dirty="0" smtClean="0"/>
              <a:t>children aged </a:t>
            </a:r>
            <a:r>
              <a:rPr lang="en-US" sz="1600" dirty="0"/>
              <a:t>7-19 years </a:t>
            </a:r>
            <a:r>
              <a:rPr lang="en-US" sz="1600" dirty="0" smtClean="0"/>
              <a:t>&amp; </a:t>
            </a:r>
            <a:r>
              <a:rPr lang="en-US" sz="1600" dirty="0"/>
              <a:t>173 parents from elementary, intermediate </a:t>
            </a:r>
            <a:r>
              <a:rPr lang="en-US" sz="1600" dirty="0" smtClean="0"/>
              <a:t>&amp; high </a:t>
            </a:r>
            <a:r>
              <a:rPr lang="en-US" sz="1600" dirty="0"/>
              <a:t>school in Napoli (Italy</a:t>
            </a:r>
            <a:r>
              <a:rPr lang="en-US" sz="1600" dirty="0" smtClean="0"/>
              <a:t>)</a:t>
            </a:r>
            <a:endParaRPr lang="en-US" sz="1600" dirty="0"/>
          </a:p>
          <a:p>
            <a:r>
              <a:rPr lang="en-US" sz="1600" b="1" dirty="0"/>
              <a:t>Elicitation Format: </a:t>
            </a:r>
            <a:r>
              <a:rPr lang="en-US" sz="1600" dirty="0"/>
              <a:t>Payment Card </a:t>
            </a:r>
            <a:r>
              <a:rPr lang="en-US" sz="1600" dirty="0" smtClean="0"/>
              <a:t>with age-specific budget constraints for children &amp; a pre-assigned budget for parents </a:t>
            </a:r>
          </a:p>
          <a:p>
            <a:r>
              <a:rPr lang="en-US" sz="1600" b="1" dirty="0" smtClean="0"/>
              <a:t>Health risk reduction: </a:t>
            </a:r>
            <a:r>
              <a:rPr lang="en-US" sz="1600" dirty="0" smtClean="0"/>
              <a:t>Baseline monthly risk </a:t>
            </a:r>
            <a:r>
              <a:rPr lang="en-US" sz="1600" b="1" dirty="0" smtClean="0"/>
              <a:t>20 in 100 </a:t>
            </a:r>
            <a:r>
              <a:rPr lang="en-US" sz="1600" dirty="0" smtClean="0"/>
              <a:t>children have an asthma attack;</a:t>
            </a:r>
          </a:p>
          <a:p>
            <a:pPr>
              <a:buFont typeface="+mj-lt"/>
              <a:buAutoNum type="arabicPeriod"/>
            </a:pPr>
            <a:r>
              <a:rPr lang="en-US" sz="1600" b="1" dirty="0" smtClean="0"/>
              <a:t>WTP1:</a:t>
            </a:r>
            <a:r>
              <a:rPr lang="en-US" sz="1600" dirty="0" smtClean="0"/>
              <a:t> </a:t>
            </a:r>
            <a:r>
              <a:rPr lang="en-US" sz="1600" i="1" dirty="0" smtClean="0"/>
              <a:t>1 in 100 </a:t>
            </a:r>
            <a:r>
              <a:rPr lang="en-US" sz="1600" dirty="0" smtClean="0"/>
              <a:t>children has a asthma attack </a:t>
            </a:r>
          </a:p>
          <a:p>
            <a:pPr>
              <a:buFont typeface="+mj-lt"/>
              <a:buAutoNum type="arabicPeriod"/>
            </a:pPr>
            <a:r>
              <a:rPr lang="en-US" sz="1600" b="1" dirty="0" smtClean="0"/>
              <a:t>WTP2:</a:t>
            </a:r>
            <a:r>
              <a:rPr lang="en-US" sz="1600" dirty="0" smtClean="0"/>
              <a:t> </a:t>
            </a:r>
            <a:r>
              <a:rPr lang="en-US" sz="1600" i="1" dirty="0" smtClean="0"/>
              <a:t>10 in 100 </a:t>
            </a:r>
            <a:r>
              <a:rPr lang="en-US" sz="1600" dirty="0" smtClean="0"/>
              <a:t>children have an asthma attack </a:t>
            </a:r>
          </a:p>
          <a:p>
            <a:pPr>
              <a:buFont typeface="+mj-lt"/>
              <a:buAutoNum type="arabicPeriod"/>
            </a:pPr>
            <a:r>
              <a:rPr lang="en-US" sz="1600" b="1" dirty="0" smtClean="0"/>
              <a:t>WTP3: </a:t>
            </a:r>
            <a:r>
              <a:rPr lang="en-US" sz="1600" dirty="0" smtClean="0"/>
              <a:t> </a:t>
            </a:r>
            <a:r>
              <a:rPr lang="en-US" sz="1600" i="1" dirty="0" smtClean="0"/>
              <a:t>19 in 100 </a:t>
            </a:r>
            <a:r>
              <a:rPr lang="en-US" sz="1600" dirty="0" smtClean="0"/>
              <a:t>children have an asthma attack </a:t>
            </a:r>
          </a:p>
          <a:p>
            <a:pPr>
              <a:buFont typeface="+mj-lt"/>
              <a:buAutoNum type="arabicPeriod"/>
            </a:pPr>
            <a:endParaRPr lang="en-US" sz="1600" b="1" dirty="0"/>
          </a:p>
          <a:p>
            <a:pPr marL="0" indent="0">
              <a:buNone/>
            </a:pPr>
            <a:r>
              <a:rPr lang="en-US" sz="1600" b="1" dirty="0" smtClean="0"/>
              <a:t>Information collected from children &amp; parents:</a:t>
            </a:r>
            <a:endParaRPr lang="en-US" sz="1600" b="1" dirty="0"/>
          </a:p>
          <a:p>
            <a:r>
              <a:rPr lang="en-US" sz="1600" b="1" dirty="0"/>
              <a:t>Demographic </a:t>
            </a:r>
            <a:r>
              <a:rPr lang="en-US" sz="1600" b="1" dirty="0" smtClean="0"/>
              <a:t>&amp; </a:t>
            </a:r>
            <a:r>
              <a:rPr lang="en-US" sz="1600" b="1" dirty="0"/>
              <a:t>Socio-economic variables </a:t>
            </a:r>
            <a:r>
              <a:rPr lang="en-US" sz="1600" dirty="0"/>
              <a:t>(Age, Gender, monthly income, type of </a:t>
            </a:r>
            <a:r>
              <a:rPr lang="en-US" sz="1600" dirty="0" smtClean="0"/>
              <a:t>job</a:t>
            </a:r>
            <a:r>
              <a:rPr lang="en-US" sz="1600" dirty="0"/>
              <a:t>, family size)</a:t>
            </a:r>
          </a:p>
          <a:p>
            <a:r>
              <a:rPr lang="en-US" sz="1600" b="1" dirty="0"/>
              <a:t>Attitudinal and behavioral variables: </a:t>
            </a:r>
          </a:p>
          <a:p>
            <a:r>
              <a:rPr lang="en-US" sz="1600" dirty="0"/>
              <a:t>Trust in the relationship between environment and health (5 point Likert scale</a:t>
            </a:r>
            <a:r>
              <a:rPr lang="en-US" sz="1600" dirty="0" smtClean="0"/>
              <a:t>)</a:t>
            </a:r>
          </a:p>
          <a:p>
            <a:r>
              <a:rPr lang="en-US" sz="1600" dirty="0" smtClean="0"/>
              <a:t>Altruism</a:t>
            </a:r>
            <a:r>
              <a:rPr lang="en-US" sz="1600" dirty="0"/>
              <a:t>: generic measure, welfare related , health </a:t>
            </a:r>
            <a:r>
              <a:rPr lang="en-US" sz="1600" dirty="0" smtClean="0"/>
              <a:t>related and non-paternalistic altruism</a:t>
            </a:r>
            <a:endParaRPr lang="en-US" sz="1600" dirty="0"/>
          </a:p>
          <a:p>
            <a:r>
              <a:rPr lang="en-US" sz="1600" dirty="0"/>
              <a:t>Risk aversion: </a:t>
            </a:r>
            <a:r>
              <a:rPr lang="en-US" sz="1600" dirty="0" smtClean="0"/>
              <a:t>5 measures of health </a:t>
            </a:r>
            <a:r>
              <a:rPr lang="en-US" sz="1600" dirty="0"/>
              <a:t>risk aversion </a:t>
            </a:r>
            <a:r>
              <a:rPr lang="en-US" sz="1600" dirty="0" smtClean="0"/>
              <a:t>, 5 measures of recreational </a:t>
            </a:r>
            <a:r>
              <a:rPr lang="en-US" sz="1600" dirty="0"/>
              <a:t>risk aversion  </a:t>
            </a:r>
            <a:endParaRPr lang="en-US" sz="1600" dirty="0" smtClean="0"/>
          </a:p>
          <a:p>
            <a:r>
              <a:rPr lang="en-US" sz="1600" dirty="0" smtClean="0"/>
              <a:t>Care for own health &amp; for parents degree of care for children’s health (5 point </a:t>
            </a:r>
            <a:r>
              <a:rPr lang="en-US" sz="1600" dirty="0" err="1" smtClean="0"/>
              <a:t>Likert</a:t>
            </a:r>
            <a:r>
              <a:rPr lang="en-US" sz="1600" dirty="0" smtClean="0"/>
              <a:t> scale)</a:t>
            </a:r>
          </a:p>
          <a:p>
            <a:pPr marL="0" indent="0">
              <a:buNone/>
            </a:pPr>
            <a:endParaRPr lang="en-US" sz="1600" dirty="0" smtClean="0"/>
          </a:p>
          <a:p>
            <a:pPr marL="0" indent="0">
              <a:buNone/>
            </a:pPr>
            <a:endParaRPr lang="en-US" sz="1600" dirty="0"/>
          </a:p>
          <a:p>
            <a:pPr marL="0" indent="0">
              <a:buNone/>
            </a:pPr>
            <a:r>
              <a:rPr lang="it-IT" sz="1600" b="1" dirty="0"/>
              <a:t> </a:t>
            </a:r>
          </a:p>
          <a:p>
            <a:endParaRPr lang="it-IT" sz="1600" dirty="0"/>
          </a:p>
          <a:p>
            <a:pPr marL="0" indent="0">
              <a:buNone/>
            </a:pPr>
            <a:endParaRPr lang="en-US" sz="1600" b="1" dirty="0" smtClean="0"/>
          </a:p>
          <a:p>
            <a:pPr marL="0" indent="0">
              <a:buNone/>
            </a:pPr>
            <a:endParaRPr lang="en-US" sz="1600" dirty="0" smtClean="0"/>
          </a:p>
          <a:p>
            <a:pPr marL="0" indent="0">
              <a:buNone/>
            </a:pPr>
            <a:endParaRPr lang="en-US" sz="1600" dirty="0" smtClean="0"/>
          </a:p>
          <a:p>
            <a:pPr marL="0" indent="0">
              <a:buNone/>
            </a:pPr>
            <a:r>
              <a:rPr lang="it-IT" sz="1600" b="1" dirty="0" smtClean="0"/>
              <a:t> </a:t>
            </a:r>
          </a:p>
          <a:p>
            <a:endParaRPr lang="it-IT" sz="16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8"/>
          <p:cNvSpPr txBox="1"/>
          <p:nvPr/>
        </p:nvSpPr>
        <p:spPr>
          <a:xfrm>
            <a:off x="291480" y="38100"/>
            <a:ext cx="6591300" cy="1077218"/>
          </a:xfrm>
          <a:prstGeom prst="rect">
            <a:avLst/>
          </a:prstGeom>
          <a:noFill/>
        </p:spPr>
        <p:txBody>
          <a:bodyPr wrap="square" rtlCol="0">
            <a:spAutoFit/>
          </a:bodyPr>
          <a:lstStyle/>
          <a:p>
            <a:pPr algn="ctr"/>
            <a:r>
              <a:rPr lang="en-GB" sz="3200" dirty="0" smtClean="0">
                <a:solidFill>
                  <a:schemeClr val="bg1"/>
                </a:solidFill>
                <a:latin typeface="Arial Black"/>
                <a:ea typeface="+mj-ea"/>
                <a:cs typeface="Arial Black"/>
              </a:rPr>
              <a:t>Contingent Valuation questions </a:t>
            </a:r>
            <a:endParaRPr lang="en-GB" sz="3200" dirty="0">
              <a:solidFill>
                <a:schemeClr val="bg1"/>
              </a:solidFill>
              <a:latin typeface="Arial Black"/>
              <a:ea typeface="+mj-ea"/>
              <a:cs typeface="Arial Black"/>
            </a:endParaRPr>
          </a:p>
        </p:txBody>
      </p:sp>
      <p:sp>
        <p:nvSpPr>
          <p:cNvPr id="5" name="Titolo 4"/>
          <p:cNvSpPr>
            <a:spLocks noGrp="1"/>
          </p:cNvSpPr>
          <p:nvPr>
            <p:ph type="title"/>
          </p:nvPr>
        </p:nvSpPr>
        <p:spPr>
          <a:xfrm>
            <a:off x="189910" y="1314857"/>
            <a:ext cx="8369300" cy="1438976"/>
          </a:xfrm>
        </p:spPr>
        <p:txBody>
          <a:bodyPr>
            <a:normAutofit fontScale="90000"/>
          </a:bodyPr>
          <a:lstStyle/>
          <a:p>
            <a:r>
              <a:rPr lang="it-IT" sz="2000" dirty="0" smtClean="0"/>
              <a:t/>
            </a:r>
            <a:br>
              <a:rPr lang="it-IT" sz="2000" dirty="0" smtClean="0"/>
            </a:br>
            <a:r>
              <a:rPr lang="it-IT" sz="2000" dirty="0"/>
              <a:t/>
            </a:r>
            <a:br>
              <a:rPr lang="it-IT" sz="2000" dirty="0"/>
            </a:br>
            <a:r>
              <a:rPr lang="it-IT" sz="2000" dirty="0" smtClean="0"/>
              <a:t/>
            </a:r>
            <a:br>
              <a:rPr lang="it-IT" sz="2000" dirty="0" smtClean="0"/>
            </a:br>
            <a:r>
              <a:rPr lang="en-GB" sz="2000" dirty="0" smtClean="0">
                <a:latin typeface="+mj-lt"/>
              </a:rPr>
              <a:t>If </a:t>
            </a:r>
            <a:r>
              <a:rPr lang="en-GB" sz="2000" dirty="0">
                <a:latin typeface="+mj-lt"/>
              </a:rPr>
              <a:t>you were Jack would you be willing to pay to  decrease the risk of having an asthma attack? </a:t>
            </a:r>
            <a:r>
              <a:rPr lang="en-GB" sz="2000" dirty="0" smtClean="0">
                <a:latin typeface="+mj-lt"/>
              </a:rPr>
              <a:t>                                           </a:t>
            </a:r>
            <a:r>
              <a:rPr lang="en-GB" sz="2000" b="1" dirty="0" smtClean="0">
                <a:latin typeface="+mj-lt"/>
              </a:rPr>
              <a:t/>
            </a:r>
            <a:br>
              <a:rPr lang="en-GB" sz="2000" b="1" dirty="0" smtClean="0">
                <a:latin typeface="+mj-lt"/>
              </a:rPr>
            </a:br>
            <a:r>
              <a:rPr lang="en-GB" sz="2000" b="1" dirty="0" smtClean="0">
                <a:latin typeface="+mj-lt"/>
              </a:rPr>
              <a:t>                                       Yes                       No </a:t>
            </a:r>
            <a:r>
              <a:rPr lang="it-IT" dirty="0"/>
              <a:t/>
            </a:r>
            <a:br>
              <a:rPr lang="it-IT" dirty="0"/>
            </a:br>
            <a:r>
              <a:rPr lang="it-IT" dirty="0" smtClean="0"/>
              <a:t/>
            </a:r>
            <a:br>
              <a:rPr lang="it-IT" dirty="0" smtClean="0"/>
            </a:br>
            <a:endParaRPr lang="it-IT" b="1" dirty="0">
              <a:latin typeface="+mj-lt"/>
            </a:endParaRPr>
          </a:p>
        </p:txBody>
      </p:sp>
      <p:sp>
        <p:nvSpPr>
          <p:cNvPr id="6" name="Ovale 5"/>
          <p:cNvSpPr/>
          <p:nvPr/>
        </p:nvSpPr>
        <p:spPr>
          <a:xfrm>
            <a:off x="2775098" y="1951073"/>
            <a:ext cx="340242" cy="308344"/>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7" name="Ovale 6"/>
          <p:cNvSpPr/>
          <p:nvPr/>
        </p:nvSpPr>
        <p:spPr>
          <a:xfrm>
            <a:off x="4231758" y="1967023"/>
            <a:ext cx="322520" cy="308342"/>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graphicFrame>
        <p:nvGraphicFramePr>
          <p:cNvPr id="9" name="Tabella 8"/>
          <p:cNvGraphicFramePr>
            <a:graphicFrameLocks noGrp="1"/>
          </p:cNvGraphicFramePr>
          <p:nvPr>
            <p:extLst>
              <p:ext uri="{D42A27DB-BD31-4B8C-83A1-F6EECF244321}">
                <p14:modId xmlns:p14="http://schemas.microsoft.com/office/powerpoint/2010/main" val="4112648307"/>
              </p:ext>
            </p:extLst>
          </p:nvPr>
        </p:nvGraphicFramePr>
        <p:xfrm>
          <a:off x="440565" y="5585642"/>
          <a:ext cx="4669066" cy="815160"/>
        </p:xfrm>
        <a:graphic>
          <a:graphicData uri="http://schemas.openxmlformats.org/drawingml/2006/table">
            <a:tbl>
              <a:tblPr firstRow="1" firstCol="1" bandRow="1">
                <a:tableStyleId>{5940675A-B579-460E-94D1-54222C63F5DA}</a:tableStyleId>
              </a:tblPr>
              <a:tblGrid>
                <a:gridCol w="943256"/>
                <a:gridCol w="944239"/>
                <a:gridCol w="920633"/>
                <a:gridCol w="930469"/>
                <a:gridCol w="930469"/>
              </a:tblGrid>
              <a:tr h="271720">
                <a:tc>
                  <a:txBody>
                    <a:bodyPr/>
                    <a:lstStyle/>
                    <a:p>
                      <a:pPr>
                        <a:lnSpc>
                          <a:spcPct val="115000"/>
                        </a:lnSpc>
                        <a:spcAft>
                          <a:spcPts val="0"/>
                        </a:spcAft>
                      </a:pPr>
                      <a:r>
                        <a:rPr lang="en-GB" sz="1200" dirty="0">
                          <a:effectLst/>
                        </a:rPr>
                        <a:t>€0</a:t>
                      </a:r>
                      <a:endParaRPr lang="it-IT"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200" dirty="0">
                          <a:effectLst/>
                        </a:rPr>
                        <a:t>€2</a:t>
                      </a:r>
                      <a:endParaRPr lang="it-IT"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200">
                          <a:effectLst/>
                        </a:rPr>
                        <a:t>€4</a:t>
                      </a:r>
                      <a:endParaRPr lang="it-IT" sz="1100">
                        <a:effectLst/>
                        <a:latin typeface="Calibri"/>
                        <a:ea typeface="Calibri"/>
                        <a:cs typeface="Times New Roman"/>
                      </a:endParaRPr>
                    </a:p>
                  </a:txBody>
                  <a:tcPr marL="68580" marR="68580" marT="0" marB="0"/>
                </a:tc>
                <a:tc>
                  <a:txBody>
                    <a:bodyPr/>
                    <a:lstStyle/>
                    <a:p>
                      <a:pPr>
                        <a:lnSpc>
                          <a:spcPct val="115000"/>
                        </a:lnSpc>
                        <a:spcAft>
                          <a:spcPts val="0"/>
                        </a:spcAft>
                      </a:pPr>
                      <a:r>
                        <a:rPr lang="en-GB" sz="1200">
                          <a:effectLst/>
                        </a:rPr>
                        <a:t>€10</a:t>
                      </a:r>
                      <a:endParaRPr lang="it-IT" sz="1100">
                        <a:effectLst/>
                        <a:latin typeface="Calibri"/>
                        <a:ea typeface="Calibri"/>
                        <a:cs typeface="Times New Roman"/>
                      </a:endParaRPr>
                    </a:p>
                  </a:txBody>
                  <a:tcPr marL="68580" marR="68580" marT="0" marB="0"/>
                </a:tc>
                <a:tc>
                  <a:txBody>
                    <a:bodyPr/>
                    <a:lstStyle/>
                    <a:p>
                      <a:pPr>
                        <a:lnSpc>
                          <a:spcPct val="115000"/>
                        </a:lnSpc>
                        <a:spcAft>
                          <a:spcPts val="0"/>
                        </a:spcAft>
                      </a:pPr>
                      <a:r>
                        <a:rPr lang="en-GB" sz="1200">
                          <a:effectLst/>
                        </a:rPr>
                        <a:t>€26</a:t>
                      </a:r>
                      <a:endParaRPr lang="it-IT" sz="1100">
                        <a:effectLst/>
                        <a:latin typeface="Calibri"/>
                        <a:ea typeface="Calibri"/>
                        <a:cs typeface="Times New Roman"/>
                      </a:endParaRPr>
                    </a:p>
                  </a:txBody>
                  <a:tcPr marL="68580" marR="68580" marT="0" marB="0"/>
                </a:tc>
              </a:tr>
              <a:tr h="271720">
                <a:tc>
                  <a:txBody>
                    <a:bodyPr/>
                    <a:lstStyle/>
                    <a:p>
                      <a:pPr>
                        <a:lnSpc>
                          <a:spcPct val="115000"/>
                        </a:lnSpc>
                        <a:spcAft>
                          <a:spcPts val="0"/>
                        </a:spcAft>
                      </a:pPr>
                      <a:r>
                        <a:rPr lang="en-GB" sz="1200" dirty="0">
                          <a:effectLst/>
                        </a:rPr>
                        <a:t>€1</a:t>
                      </a:r>
                      <a:endParaRPr lang="it-IT"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200">
                          <a:effectLst/>
                        </a:rPr>
                        <a:t>€2.50</a:t>
                      </a:r>
                      <a:endParaRPr lang="it-IT" sz="1100">
                        <a:effectLst/>
                        <a:latin typeface="Calibri"/>
                        <a:ea typeface="Calibri"/>
                        <a:cs typeface="Times New Roman"/>
                      </a:endParaRPr>
                    </a:p>
                  </a:txBody>
                  <a:tcPr marL="68580" marR="68580" marT="0" marB="0"/>
                </a:tc>
                <a:tc>
                  <a:txBody>
                    <a:bodyPr/>
                    <a:lstStyle/>
                    <a:p>
                      <a:pPr>
                        <a:lnSpc>
                          <a:spcPct val="115000"/>
                        </a:lnSpc>
                        <a:spcAft>
                          <a:spcPts val="0"/>
                        </a:spcAft>
                      </a:pPr>
                      <a:r>
                        <a:rPr lang="en-GB" sz="1200">
                          <a:effectLst/>
                        </a:rPr>
                        <a:t>€6</a:t>
                      </a:r>
                      <a:endParaRPr lang="it-IT" sz="1100">
                        <a:effectLst/>
                        <a:latin typeface="Calibri"/>
                        <a:ea typeface="Calibri"/>
                        <a:cs typeface="Times New Roman"/>
                      </a:endParaRPr>
                    </a:p>
                  </a:txBody>
                  <a:tcPr marL="68580" marR="68580" marT="0" marB="0"/>
                </a:tc>
                <a:tc>
                  <a:txBody>
                    <a:bodyPr/>
                    <a:lstStyle/>
                    <a:p>
                      <a:pPr>
                        <a:lnSpc>
                          <a:spcPct val="115000"/>
                        </a:lnSpc>
                        <a:spcAft>
                          <a:spcPts val="0"/>
                        </a:spcAft>
                      </a:pPr>
                      <a:r>
                        <a:rPr lang="en-GB" sz="1200" dirty="0">
                          <a:effectLst/>
                        </a:rPr>
                        <a:t>€13</a:t>
                      </a:r>
                      <a:endParaRPr lang="it-IT"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200">
                          <a:effectLst/>
                        </a:rPr>
                        <a:t>€30</a:t>
                      </a:r>
                      <a:endParaRPr lang="it-IT" sz="1100">
                        <a:effectLst/>
                        <a:latin typeface="Calibri"/>
                        <a:ea typeface="Calibri"/>
                        <a:cs typeface="Times New Roman"/>
                      </a:endParaRPr>
                    </a:p>
                  </a:txBody>
                  <a:tcPr marL="68580" marR="68580" marT="0" marB="0"/>
                </a:tc>
              </a:tr>
              <a:tr h="271720">
                <a:tc>
                  <a:txBody>
                    <a:bodyPr/>
                    <a:lstStyle/>
                    <a:p>
                      <a:pPr>
                        <a:lnSpc>
                          <a:spcPct val="115000"/>
                        </a:lnSpc>
                        <a:spcAft>
                          <a:spcPts val="0"/>
                        </a:spcAft>
                      </a:pPr>
                      <a:r>
                        <a:rPr lang="en-GB" sz="1200" dirty="0">
                          <a:effectLst/>
                        </a:rPr>
                        <a:t>€1.50</a:t>
                      </a:r>
                      <a:endParaRPr lang="it-IT"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200" dirty="0">
                          <a:effectLst/>
                        </a:rPr>
                        <a:t>€3</a:t>
                      </a:r>
                      <a:endParaRPr lang="it-IT"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GB" sz="1200">
                          <a:effectLst/>
                        </a:rPr>
                        <a:t>€8</a:t>
                      </a:r>
                      <a:endParaRPr lang="it-IT" sz="1100">
                        <a:effectLst/>
                        <a:latin typeface="Calibri"/>
                        <a:ea typeface="Calibri"/>
                        <a:cs typeface="Times New Roman"/>
                      </a:endParaRPr>
                    </a:p>
                  </a:txBody>
                  <a:tcPr marL="68580" marR="68580" marT="0" marB="0"/>
                </a:tc>
                <a:tc>
                  <a:txBody>
                    <a:bodyPr/>
                    <a:lstStyle/>
                    <a:p>
                      <a:pPr>
                        <a:lnSpc>
                          <a:spcPct val="115000"/>
                        </a:lnSpc>
                        <a:spcAft>
                          <a:spcPts val="0"/>
                        </a:spcAft>
                      </a:pPr>
                      <a:r>
                        <a:rPr lang="en-GB" sz="1200">
                          <a:effectLst/>
                        </a:rPr>
                        <a:t>€20</a:t>
                      </a:r>
                      <a:endParaRPr lang="it-IT" sz="1100">
                        <a:effectLst/>
                        <a:latin typeface="Calibri"/>
                        <a:ea typeface="Calibri"/>
                        <a:cs typeface="Times New Roman"/>
                      </a:endParaRPr>
                    </a:p>
                  </a:txBody>
                  <a:tcPr marL="68580" marR="68580" marT="0" marB="0"/>
                </a:tc>
                <a:tc>
                  <a:txBody>
                    <a:bodyPr/>
                    <a:lstStyle/>
                    <a:p>
                      <a:pPr>
                        <a:lnSpc>
                          <a:spcPct val="115000"/>
                        </a:lnSpc>
                        <a:spcAft>
                          <a:spcPts val="0"/>
                        </a:spcAft>
                      </a:pPr>
                      <a:r>
                        <a:rPr lang="en-GB" sz="1200" dirty="0">
                          <a:effectLst/>
                        </a:rPr>
                        <a:t>€32</a:t>
                      </a:r>
                      <a:endParaRPr lang="it-IT" sz="1100" dirty="0">
                        <a:effectLst/>
                        <a:latin typeface="Calibri"/>
                        <a:ea typeface="Calibri"/>
                        <a:cs typeface="Times New Roman"/>
                      </a:endParaRPr>
                    </a:p>
                  </a:txBody>
                  <a:tcPr marL="68580" marR="68580" marT="0" marB="0"/>
                </a:tc>
              </a:tr>
            </a:tbl>
          </a:graphicData>
        </a:graphic>
      </p:graphicFrame>
      <p:sp>
        <p:nvSpPr>
          <p:cNvPr id="10" name="Rectangle 1"/>
          <p:cNvSpPr>
            <a:spLocks noChangeArrowheads="1"/>
          </p:cNvSpPr>
          <p:nvPr/>
        </p:nvSpPr>
        <p:spPr bwMode="auto">
          <a:xfrm>
            <a:off x="169204" y="2347877"/>
            <a:ext cx="8125105"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en-GB" altLang="it-IT" dirty="0" smtClean="0">
                <a:solidFill>
                  <a:srgbClr val="000000"/>
                </a:solidFill>
                <a:latin typeface="+mj-lt"/>
                <a:ea typeface="+mj-ea"/>
                <a:cs typeface="Arial Black"/>
              </a:rPr>
              <a:t>If your  </a:t>
            </a:r>
            <a:r>
              <a:rPr lang="en-GB" altLang="it-IT" dirty="0">
                <a:solidFill>
                  <a:srgbClr val="000000"/>
                </a:solidFill>
                <a:latin typeface="+mj-lt"/>
                <a:ea typeface="+mj-ea"/>
                <a:cs typeface="Arial Black"/>
              </a:rPr>
              <a:t>answer was  </a:t>
            </a:r>
            <a:r>
              <a:rPr lang="en-GB" altLang="it-IT" b="1" dirty="0">
                <a:solidFill>
                  <a:srgbClr val="000000"/>
                </a:solidFill>
                <a:latin typeface="+mj-lt"/>
                <a:ea typeface="+mj-ea"/>
                <a:cs typeface="Arial Black"/>
              </a:rPr>
              <a:t>Yes</a:t>
            </a:r>
            <a:r>
              <a:rPr lang="en-GB" altLang="it-IT" dirty="0">
                <a:solidFill>
                  <a:srgbClr val="000000"/>
                </a:solidFill>
                <a:latin typeface="+mj-lt"/>
                <a:ea typeface="+mj-ea"/>
                <a:cs typeface="Arial Black"/>
              </a:rPr>
              <a:t> remember that your monthly budget is  €32  </a:t>
            </a:r>
            <a:r>
              <a:rPr lang="en-GB" altLang="it-IT" dirty="0" smtClean="0">
                <a:solidFill>
                  <a:srgbClr val="000000"/>
                </a:solidFill>
                <a:latin typeface="+mj-lt"/>
                <a:ea typeface="+mj-ea"/>
                <a:cs typeface="Arial Black"/>
              </a:rPr>
              <a:t>&amp; </a:t>
            </a:r>
            <a:r>
              <a:rPr lang="en-GB" altLang="it-IT" dirty="0">
                <a:solidFill>
                  <a:srgbClr val="000000"/>
                </a:solidFill>
                <a:latin typeface="+mj-lt"/>
                <a:ea typeface="+mj-ea"/>
                <a:cs typeface="Arial Black"/>
              </a:rPr>
              <a:t>answer </a:t>
            </a:r>
            <a:r>
              <a:rPr lang="en-GB" altLang="it-IT" dirty="0" smtClean="0">
                <a:solidFill>
                  <a:srgbClr val="000000"/>
                </a:solidFill>
                <a:latin typeface="+mj-lt"/>
                <a:ea typeface="+mj-ea"/>
                <a:cs typeface="Arial Black"/>
              </a:rPr>
              <a:t>the </a:t>
            </a:r>
            <a:r>
              <a:rPr lang="en-GB" altLang="it-IT" dirty="0">
                <a:solidFill>
                  <a:srgbClr val="000000"/>
                </a:solidFill>
                <a:latin typeface="+mj-lt"/>
                <a:ea typeface="+mj-ea"/>
                <a:cs typeface="Arial Black"/>
              </a:rPr>
              <a:t>following questions: </a:t>
            </a:r>
            <a:endParaRPr lang="it-IT" altLang="it-IT" dirty="0">
              <a:solidFill>
                <a:srgbClr val="000000"/>
              </a:solidFill>
              <a:latin typeface="+mj-lt"/>
              <a:ea typeface="+mj-ea"/>
              <a:cs typeface="Arial Black"/>
            </a:endParaRPr>
          </a:p>
          <a:p>
            <a:pPr marL="0" marR="0" lvl="0" indent="0" defTabSz="914400" rtl="0" eaLnBrk="0" fontAlgn="base" latinLnBrk="0" hangingPunct="0">
              <a:lnSpc>
                <a:spcPct val="100000"/>
              </a:lnSpc>
              <a:spcBef>
                <a:spcPct val="0"/>
              </a:spcBef>
              <a:spcAft>
                <a:spcPct val="0"/>
              </a:spcAft>
              <a:buClrTx/>
              <a:buSzTx/>
              <a:buFontTx/>
              <a:buNone/>
              <a:tabLst/>
            </a:pPr>
            <a:r>
              <a:rPr lang="en-GB" altLang="it-IT" dirty="0">
                <a:solidFill>
                  <a:srgbClr val="000000"/>
                </a:solidFill>
                <a:latin typeface="+mj-lt"/>
                <a:ea typeface="+mj-ea"/>
                <a:cs typeface="Arial Black"/>
              </a:rPr>
              <a:t>If you were  Jack, how much would you be willing to pay to reduce the risk of having an asthma attack from 20 in 100 to  1 in 100 children: (See Visual </a:t>
            </a:r>
            <a:r>
              <a:rPr lang="en-GB" altLang="it-IT" dirty="0" smtClean="0">
                <a:solidFill>
                  <a:srgbClr val="000000"/>
                </a:solidFill>
                <a:latin typeface="+mj-lt"/>
                <a:ea typeface="+mj-ea"/>
                <a:cs typeface="Arial Black"/>
              </a:rPr>
              <a:t>Aid </a:t>
            </a:r>
            <a:r>
              <a:rPr lang="en-GB" altLang="it-IT" dirty="0">
                <a:solidFill>
                  <a:srgbClr val="000000"/>
                </a:solidFill>
                <a:latin typeface="+mj-lt"/>
                <a:ea typeface="+mj-ea"/>
                <a:cs typeface="Arial Black"/>
              </a:rPr>
              <a:t>provided</a:t>
            </a:r>
            <a:r>
              <a:rPr lang="en-GB" altLang="it-IT" dirty="0" smtClean="0">
                <a:solidFill>
                  <a:srgbClr val="000000"/>
                </a:solidFill>
                <a:latin typeface="+mj-lt"/>
                <a:ea typeface="+mj-ea"/>
                <a:cs typeface="Arial Black"/>
              </a:rPr>
              <a:t>)</a:t>
            </a:r>
          </a:p>
          <a:p>
            <a:pPr marL="0" marR="0" lvl="0" indent="0" defTabSz="914400" rtl="0" eaLnBrk="0" fontAlgn="base" latinLnBrk="0" hangingPunct="0">
              <a:lnSpc>
                <a:spcPct val="100000"/>
              </a:lnSpc>
              <a:spcBef>
                <a:spcPct val="0"/>
              </a:spcBef>
              <a:spcAft>
                <a:spcPct val="0"/>
              </a:spcAft>
              <a:buClrTx/>
              <a:buSzTx/>
              <a:buFontTx/>
              <a:buNone/>
              <a:tabLst/>
            </a:pPr>
            <a:endParaRPr lang="en-GB" altLang="it-IT" dirty="0">
              <a:solidFill>
                <a:srgbClr val="000000"/>
              </a:solidFill>
              <a:latin typeface="+mj-lt"/>
              <a:ea typeface="+mj-ea"/>
              <a:cs typeface="Arial Black"/>
            </a:endParaRPr>
          </a:p>
          <a:p>
            <a:pPr marL="0" marR="0" lvl="0" indent="0" defTabSz="914400" rtl="0" eaLnBrk="0" fontAlgn="base" latinLnBrk="0" hangingPunct="0">
              <a:lnSpc>
                <a:spcPct val="100000"/>
              </a:lnSpc>
              <a:spcBef>
                <a:spcPct val="0"/>
              </a:spcBef>
              <a:spcAft>
                <a:spcPct val="0"/>
              </a:spcAft>
              <a:buClrTx/>
              <a:buSzTx/>
              <a:buFontTx/>
              <a:buNone/>
              <a:tabLst/>
            </a:pPr>
            <a:endParaRPr lang="it-IT" altLang="it-IT" dirty="0">
              <a:solidFill>
                <a:srgbClr val="000000"/>
              </a:solidFill>
              <a:latin typeface="+mj-lt"/>
              <a:ea typeface="+mj-ea"/>
              <a:cs typeface="Arial Black"/>
            </a:endParaRPr>
          </a:p>
          <a:p>
            <a:pPr marL="0" marR="0" lvl="0" indent="0" defTabSz="914400" rtl="0" eaLnBrk="0" fontAlgn="base" latinLnBrk="0" hangingPunct="0">
              <a:lnSpc>
                <a:spcPct val="100000"/>
              </a:lnSpc>
              <a:spcBef>
                <a:spcPct val="0"/>
              </a:spcBef>
              <a:spcAft>
                <a:spcPct val="0"/>
              </a:spcAft>
              <a:buClrTx/>
              <a:buSzTx/>
              <a:buFontTx/>
              <a:buNone/>
              <a:tabLst/>
            </a:pPr>
            <a:r>
              <a:rPr lang="en-GB" altLang="it-IT" b="1" dirty="0">
                <a:solidFill>
                  <a:srgbClr val="000000"/>
                </a:solidFill>
                <a:latin typeface="+mj-lt"/>
                <a:ea typeface="+mj-ea"/>
                <a:cs typeface="Arial Black"/>
              </a:rPr>
              <a:t>    </a:t>
            </a:r>
            <a:endParaRPr lang="en-GB" altLang="it-IT" b="1" dirty="0" smtClean="0">
              <a:solidFill>
                <a:srgbClr val="000000"/>
              </a:solidFill>
              <a:latin typeface="+mj-lt"/>
              <a:ea typeface="+mj-ea"/>
              <a:cs typeface="Arial Black"/>
            </a:endParaRPr>
          </a:p>
          <a:p>
            <a:pPr marL="0" marR="0" lvl="0" indent="0" defTabSz="914400" rtl="0" eaLnBrk="0" fontAlgn="base" latinLnBrk="0" hangingPunct="0">
              <a:lnSpc>
                <a:spcPct val="100000"/>
              </a:lnSpc>
              <a:spcBef>
                <a:spcPct val="0"/>
              </a:spcBef>
              <a:spcAft>
                <a:spcPct val="0"/>
              </a:spcAft>
              <a:buClrTx/>
              <a:buSzTx/>
              <a:buFontTx/>
              <a:buNone/>
              <a:tabLst/>
            </a:pPr>
            <a:endParaRPr lang="en-GB" altLang="it-IT" b="1" dirty="0" smtClean="0">
              <a:solidFill>
                <a:srgbClr val="000000"/>
              </a:solidFill>
              <a:latin typeface="+mj-lt"/>
              <a:ea typeface="+mj-ea"/>
              <a:cs typeface="Arial Black"/>
            </a:endParaRPr>
          </a:p>
          <a:p>
            <a:pPr marL="0" marR="0" lvl="0" indent="0" defTabSz="914400" rtl="0" eaLnBrk="0" fontAlgn="base" latinLnBrk="0" hangingPunct="0">
              <a:lnSpc>
                <a:spcPct val="100000"/>
              </a:lnSpc>
              <a:spcBef>
                <a:spcPct val="0"/>
              </a:spcBef>
              <a:spcAft>
                <a:spcPct val="0"/>
              </a:spcAft>
              <a:buClrTx/>
              <a:buSzTx/>
              <a:buFontTx/>
              <a:buNone/>
              <a:tabLst/>
            </a:pPr>
            <a:r>
              <a:rPr lang="en-GB" altLang="it-IT" b="1" dirty="0" smtClean="0">
                <a:solidFill>
                  <a:srgbClr val="000000"/>
                </a:solidFill>
                <a:latin typeface="+mj-lt"/>
                <a:ea typeface="+mj-ea"/>
                <a:cs typeface="Arial Black"/>
              </a:rPr>
              <a:t>                       </a:t>
            </a:r>
          </a:p>
          <a:p>
            <a:pPr marL="0" marR="0" lvl="0" indent="0" defTabSz="914400" rtl="0" eaLnBrk="0" fontAlgn="base" latinLnBrk="0" hangingPunct="0">
              <a:lnSpc>
                <a:spcPct val="100000"/>
              </a:lnSpc>
              <a:spcBef>
                <a:spcPct val="0"/>
              </a:spcBef>
              <a:spcAft>
                <a:spcPct val="0"/>
              </a:spcAft>
              <a:buClrTx/>
              <a:buSzTx/>
              <a:buFontTx/>
              <a:buNone/>
              <a:tabLst/>
            </a:pPr>
            <a:r>
              <a:rPr lang="en-GB" altLang="it-IT" b="1" dirty="0">
                <a:solidFill>
                  <a:srgbClr val="000000"/>
                </a:solidFill>
                <a:latin typeface="+mj-lt"/>
                <a:ea typeface="+mj-ea"/>
                <a:cs typeface="Arial Black"/>
              </a:rPr>
              <a:t> </a:t>
            </a:r>
            <a:r>
              <a:rPr lang="en-GB" altLang="it-IT" b="1" dirty="0" smtClean="0">
                <a:solidFill>
                  <a:srgbClr val="000000"/>
                </a:solidFill>
                <a:latin typeface="+mj-lt"/>
                <a:ea typeface="+mj-ea"/>
                <a:cs typeface="Arial Black"/>
              </a:rPr>
              <a:t>                         </a:t>
            </a:r>
            <a:r>
              <a:rPr lang="en-GB" altLang="it-IT" sz="1600" b="1" dirty="0" smtClean="0">
                <a:solidFill>
                  <a:srgbClr val="000000"/>
                </a:solidFill>
                <a:latin typeface="+mj-lt"/>
                <a:ea typeface="+mj-ea"/>
                <a:cs typeface="Arial Black"/>
              </a:rPr>
              <a:t>20 in 100                       1 in 100</a:t>
            </a:r>
          </a:p>
          <a:p>
            <a:pPr marL="0" marR="0" lvl="0" indent="0" defTabSz="914400" rtl="0" eaLnBrk="0" fontAlgn="base" latinLnBrk="0" hangingPunct="0">
              <a:lnSpc>
                <a:spcPct val="100000"/>
              </a:lnSpc>
              <a:spcBef>
                <a:spcPct val="0"/>
              </a:spcBef>
              <a:spcAft>
                <a:spcPct val="0"/>
              </a:spcAft>
              <a:buClrTx/>
              <a:buSzTx/>
              <a:buFontTx/>
              <a:buNone/>
              <a:tabLst/>
            </a:pPr>
            <a:r>
              <a:rPr lang="en-GB" altLang="it-IT" sz="1400" b="1" dirty="0" smtClean="0">
                <a:solidFill>
                  <a:srgbClr val="000000"/>
                </a:solidFill>
                <a:latin typeface="+mj-lt"/>
                <a:ea typeface="+mj-ea"/>
                <a:cs typeface="Arial Black"/>
              </a:rPr>
              <a:t>                 (Please </a:t>
            </a:r>
            <a:r>
              <a:rPr lang="en-GB" altLang="it-IT" sz="1400" b="1" dirty="0">
                <a:solidFill>
                  <a:srgbClr val="000000"/>
                </a:solidFill>
                <a:latin typeface="+mj-lt"/>
                <a:ea typeface="+mj-ea"/>
                <a:cs typeface="Arial Black"/>
              </a:rPr>
              <a:t>cross the selected amount in the list below)</a:t>
            </a:r>
            <a:endParaRPr lang="it-IT" altLang="it-IT" sz="1400" b="1" dirty="0">
              <a:solidFill>
                <a:srgbClr val="000000"/>
              </a:solidFill>
              <a:latin typeface="+mj-lt"/>
              <a:ea typeface="+mj-ea"/>
              <a:cs typeface="Arial Black"/>
            </a:endParaRPr>
          </a:p>
          <a:p>
            <a:pPr marL="0" marR="0" lvl="0" indent="0" defTabSz="914400" rtl="0" eaLnBrk="0" fontAlgn="base" latinLnBrk="0" hangingPunct="0">
              <a:lnSpc>
                <a:spcPct val="100000"/>
              </a:lnSpc>
              <a:spcBef>
                <a:spcPct val="0"/>
              </a:spcBef>
              <a:spcAft>
                <a:spcPct val="0"/>
              </a:spcAft>
              <a:buClrTx/>
              <a:buSzTx/>
              <a:buFontTx/>
              <a:buNone/>
              <a:tabLst/>
            </a:pPr>
            <a:r>
              <a:rPr lang="en-GB" altLang="it-IT" sz="1400" b="1" dirty="0">
                <a:solidFill>
                  <a:srgbClr val="000000"/>
                </a:solidFill>
                <a:latin typeface="+mj-lt"/>
                <a:ea typeface="+mj-ea"/>
                <a:cs typeface="Arial Black"/>
              </a:rPr>
              <a:t>               </a:t>
            </a:r>
          </a:p>
        </p:txBody>
      </p:sp>
      <p:pic>
        <p:nvPicPr>
          <p:cNvPr id="12" name="Immagine 11" descr="C:\Users\Charly\Desktop\immagini\vecchie cose\20su100.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6830" y="3763925"/>
            <a:ext cx="857391" cy="1074439"/>
          </a:xfrm>
          <a:prstGeom prst="rect">
            <a:avLst/>
          </a:prstGeom>
          <a:noFill/>
          <a:ln>
            <a:noFill/>
          </a:ln>
        </p:spPr>
      </p:pic>
      <p:pic>
        <p:nvPicPr>
          <p:cNvPr id="13" name="Immagine 12" descr="C:\Users\Charly\Desktop\immagini\1su100.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02418" y="3763926"/>
            <a:ext cx="829337" cy="1074439"/>
          </a:xfrm>
          <a:prstGeom prst="rect">
            <a:avLst/>
          </a:prstGeom>
          <a:noFill/>
          <a:ln>
            <a:noFill/>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type="title"/>
          </p:nvPr>
        </p:nvSpPr>
        <p:spPr>
          <a:xfrm>
            <a:off x="0" y="0"/>
            <a:ext cx="8369300" cy="1033462"/>
          </a:xfrm>
        </p:spPr>
        <p:txBody>
          <a:bodyPr>
            <a:normAutofit/>
          </a:bodyPr>
          <a:lstStyle/>
          <a:p>
            <a:pPr algn="ctr"/>
            <a:r>
              <a:rPr lang="it-IT" dirty="0" err="1" smtClean="0">
                <a:solidFill>
                  <a:schemeClr val="bg1"/>
                </a:solidFill>
              </a:rPr>
              <a:t>Methods</a:t>
            </a:r>
            <a:r>
              <a:rPr lang="it-IT" dirty="0" smtClean="0">
                <a:solidFill>
                  <a:schemeClr val="bg1"/>
                </a:solidFill>
              </a:rPr>
              <a:t> </a:t>
            </a:r>
            <a:endParaRPr lang="it-IT" dirty="0">
              <a:solidFill>
                <a:schemeClr val="bg1"/>
              </a:solidFill>
            </a:endParaRPr>
          </a:p>
        </p:txBody>
      </p:sp>
      <p:sp>
        <p:nvSpPr>
          <p:cNvPr id="3" name="Segnaposto contenuto 2"/>
          <p:cNvSpPr>
            <a:spLocks noGrp="1"/>
          </p:cNvSpPr>
          <p:nvPr>
            <p:ph idx="1"/>
          </p:nvPr>
        </p:nvSpPr>
        <p:spPr>
          <a:xfrm>
            <a:off x="223371" y="1399988"/>
            <a:ext cx="8369300" cy="5267512"/>
          </a:xfrm>
        </p:spPr>
        <p:txBody>
          <a:bodyPr>
            <a:normAutofit/>
          </a:bodyPr>
          <a:lstStyle/>
          <a:p>
            <a:r>
              <a:rPr lang="en-GB" b="1" dirty="0" smtClean="0">
                <a:solidFill>
                  <a:schemeClr val="accent2"/>
                </a:solidFill>
              </a:rPr>
              <a:t> Objective 1: To assess if children can provide rational answers to CV questions</a:t>
            </a:r>
            <a:endParaRPr lang="en-GB" dirty="0" smtClean="0">
              <a:solidFill>
                <a:schemeClr val="accent2"/>
              </a:solidFill>
            </a:endParaRPr>
          </a:p>
          <a:p>
            <a:r>
              <a:rPr lang="en-GB" b="1" dirty="0" smtClean="0"/>
              <a:t>Test Face validity: </a:t>
            </a:r>
          </a:p>
          <a:p>
            <a:pPr marL="0" indent="0">
              <a:buNone/>
            </a:pPr>
            <a:r>
              <a:rPr lang="en-GB" sz="1600" dirty="0" smtClean="0"/>
              <a:t>Analysis of “No” answers  to the initial WTP question </a:t>
            </a:r>
          </a:p>
          <a:p>
            <a:r>
              <a:rPr lang="en-GB" b="1" dirty="0" smtClean="0"/>
              <a:t>Scope Sensitivity:  </a:t>
            </a:r>
          </a:p>
          <a:p>
            <a:pPr marL="457200" indent="-457200">
              <a:buFont typeface="+mj-lt"/>
              <a:buAutoNum type="arabicPeriod"/>
            </a:pPr>
            <a:r>
              <a:rPr lang="en-GB" sz="1700" b="1" dirty="0" smtClean="0"/>
              <a:t>Test 1 </a:t>
            </a:r>
            <a:r>
              <a:rPr lang="en-GB" sz="1700" dirty="0" smtClean="0"/>
              <a:t>verifies whether individuals displayed a decreasing WTP for higher health risk reduction (WTP1&lt;WTP2&lt;WTP3). </a:t>
            </a:r>
          </a:p>
          <a:p>
            <a:pPr marL="457200" indent="-457200">
              <a:buFont typeface="+mj-lt"/>
              <a:buAutoNum type="arabicPeriod"/>
            </a:pPr>
            <a:r>
              <a:rPr lang="en-GB" sz="1700" b="1" dirty="0" smtClean="0"/>
              <a:t>Test 2 </a:t>
            </a:r>
            <a:r>
              <a:rPr lang="en-GB" sz="1700" dirty="0" smtClean="0"/>
              <a:t>combines results of two different tests:  1) WTP1=WTP2=WTP3 and 2) WTP1=WTP2=WTP3=Y</a:t>
            </a:r>
          </a:p>
          <a:p>
            <a:pPr marL="457200" indent="-457200">
              <a:buFont typeface="+mj-lt"/>
              <a:buAutoNum type="arabicPeriod"/>
            </a:pPr>
            <a:r>
              <a:rPr lang="en-GB" sz="1700" b="1" dirty="0" smtClean="0"/>
              <a:t>Test 3: </a:t>
            </a:r>
            <a:r>
              <a:rPr lang="en-GB" sz="1700" dirty="0" smtClean="0"/>
              <a:t>Testing if individual’s characteristics influence Scope Sensitivity: </a:t>
            </a:r>
          </a:p>
          <a:p>
            <a:pPr marL="0" indent="0">
              <a:buNone/>
            </a:pPr>
            <a:r>
              <a:rPr lang="en-GB" sz="1600" dirty="0" smtClean="0"/>
              <a:t>Logistic regression analysis to investigate whether children’s and parents’ characteristics, attitudes and behaviours influence the likelihood of agreeing to pay for health risk reductions. </a:t>
            </a:r>
          </a:p>
          <a:p>
            <a:pPr marL="0" indent="0">
              <a:buNone/>
            </a:pPr>
            <a:r>
              <a:rPr lang="en-GB" sz="1600" i="1" dirty="0" smtClean="0"/>
              <a:t>Yes/No = f (characteristics, attitudes, behaviours)</a:t>
            </a:r>
          </a:p>
          <a:p>
            <a:pPr marL="0" indent="0">
              <a:buNone/>
            </a:pPr>
            <a:endParaRPr lang="en-US" i="1" dirty="0" smtClean="0"/>
          </a:p>
          <a:p>
            <a:pPr marL="0" indent="0">
              <a:buNone/>
            </a:pPr>
            <a:endParaRPr lang="en-US" dirty="0"/>
          </a:p>
          <a:p>
            <a:endParaRPr lang="it-IT" dirty="0"/>
          </a:p>
        </p:txBody>
      </p:sp>
    </p:spTree>
    <p:extLst>
      <p:ext uri="{BB962C8B-B14F-4D97-AF65-F5344CB8AC3E}">
        <p14:creationId xmlns:p14="http://schemas.microsoft.com/office/powerpoint/2010/main" val="34820261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8369300" cy="1033462"/>
          </a:xfrm>
        </p:spPr>
        <p:txBody>
          <a:bodyPr/>
          <a:lstStyle/>
          <a:p>
            <a:pPr algn="ctr"/>
            <a:r>
              <a:rPr lang="it-IT" dirty="0" err="1" smtClean="0">
                <a:solidFill>
                  <a:schemeClr val="bg1"/>
                </a:solidFill>
              </a:rPr>
              <a:t>Methods</a:t>
            </a:r>
            <a:r>
              <a:rPr lang="it-IT" dirty="0" smtClean="0">
                <a:solidFill>
                  <a:schemeClr val="bg1"/>
                </a:solidFill>
              </a:rPr>
              <a:t> </a:t>
            </a:r>
            <a:endParaRPr lang="it-IT" dirty="0">
              <a:solidFill>
                <a:schemeClr val="bg1"/>
              </a:solidFill>
            </a:endParaRPr>
          </a:p>
        </p:txBody>
      </p:sp>
      <p:sp>
        <p:nvSpPr>
          <p:cNvPr id="3" name="Segnaposto contenuto 2"/>
          <p:cNvSpPr>
            <a:spLocks noGrp="1"/>
          </p:cNvSpPr>
          <p:nvPr>
            <p:ph idx="1"/>
          </p:nvPr>
        </p:nvSpPr>
        <p:spPr>
          <a:xfrm>
            <a:off x="136478" y="1255595"/>
            <a:ext cx="9007522" cy="5349922"/>
          </a:xfrm>
        </p:spPr>
        <p:txBody>
          <a:bodyPr>
            <a:normAutofit fontScale="85000" lnSpcReduction="10000"/>
          </a:bodyPr>
          <a:lstStyle/>
          <a:p>
            <a:pPr marL="0" indent="0">
              <a:buNone/>
            </a:pPr>
            <a:r>
              <a:rPr lang="en-GB" b="1" dirty="0" smtClean="0"/>
              <a:t>Theoretical Model: The Bid Function</a:t>
            </a:r>
          </a:p>
          <a:p>
            <a:pPr marL="0" indent="0">
              <a:lnSpc>
                <a:spcPct val="150000"/>
              </a:lnSpc>
              <a:buNone/>
            </a:pPr>
            <a:r>
              <a:rPr lang="en-GB" sz="2000" dirty="0" smtClean="0"/>
              <a:t>Indirect utility function: V(Y,P,Q,S)</a:t>
            </a:r>
          </a:p>
          <a:p>
            <a:pPr marL="0" indent="0">
              <a:lnSpc>
                <a:spcPct val="150000"/>
              </a:lnSpc>
              <a:buNone/>
            </a:pPr>
            <a:r>
              <a:rPr lang="en-GB" sz="2000" dirty="0" smtClean="0"/>
              <a:t>The utility enjoyed by the individual is higher for higher provision of the non-market good:                                 </a:t>
            </a:r>
          </a:p>
          <a:p>
            <a:pPr marL="0" indent="0">
              <a:lnSpc>
                <a:spcPct val="150000"/>
              </a:lnSpc>
              <a:buNone/>
            </a:pPr>
            <a:r>
              <a:rPr lang="en-GB" sz="2000" dirty="0" smtClean="0"/>
              <a:t>                                 V(Y,P,Q</a:t>
            </a:r>
            <a:r>
              <a:rPr lang="en-GB" sz="2000" baseline="30000" dirty="0" smtClean="0"/>
              <a:t>0</a:t>
            </a:r>
            <a:r>
              <a:rPr lang="en-GB" sz="2000" dirty="0" smtClean="0"/>
              <a:t>,S)&lt;V(Y,P,Q</a:t>
            </a:r>
            <a:r>
              <a:rPr lang="en-GB" sz="2000" baseline="30000" dirty="0" smtClean="0"/>
              <a:t>1</a:t>
            </a:r>
            <a:r>
              <a:rPr lang="en-GB" sz="2000" dirty="0" smtClean="0"/>
              <a:t>,S)</a:t>
            </a:r>
          </a:p>
          <a:p>
            <a:pPr marL="0" indent="0">
              <a:lnSpc>
                <a:spcPct val="150000"/>
              </a:lnSpc>
              <a:buNone/>
            </a:pPr>
            <a:r>
              <a:rPr lang="en-GB" sz="2000" dirty="0" smtClean="0"/>
              <a:t>Given C the WTP for the non-market good:</a:t>
            </a:r>
          </a:p>
          <a:p>
            <a:pPr marL="0" indent="0">
              <a:lnSpc>
                <a:spcPct val="150000"/>
              </a:lnSpc>
              <a:buNone/>
            </a:pPr>
            <a:r>
              <a:rPr lang="en-GB" sz="2000" dirty="0" smtClean="0"/>
              <a:t>                                V(Y,P,Q</a:t>
            </a:r>
            <a:r>
              <a:rPr lang="en-GB" sz="2000" baseline="30000" dirty="0" smtClean="0"/>
              <a:t>0</a:t>
            </a:r>
            <a:r>
              <a:rPr lang="en-GB" sz="2000" dirty="0" smtClean="0"/>
              <a:t>,S)=V(Y-C,P,Q</a:t>
            </a:r>
            <a:r>
              <a:rPr lang="en-GB" sz="2000" baseline="30000" dirty="0" smtClean="0"/>
              <a:t>1</a:t>
            </a:r>
            <a:r>
              <a:rPr lang="en-GB" sz="2000" dirty="0" smtClean="0"/>
              <a:t>,S)</a:t>
            </a:r>
          </a:p>
          <a:p>
            <a:pPr marL="0" indent="0">
              <a:lnSpc>
                <a:spcPct val="150000"/>
              </a:lnSpc>
              <a:buNone/>
            </a:pPr>
            <a:r>
              <a:rPr lang="en-GB" sz="2000" dirty="0" smtClean="0"/>
              <a:t>C can be defined as a function of the other parameters in the model:</a:t>
            </a:r>
          </a:p>
          <a:p>
            <a:pPr marL="0" indent="0">
              <a:lnSpc>
                <a:spcPct val="150000"/>
              </a:lnSpc>
              <a:buNone/>
            </a:pPr>
            <a:r>
              <a:rPr lang="en-GB" sz="2000" dirty="0" smtClean="0"/>
              <a:t>                           </a:t>
            </a:r>
            <a:r>
              <a:rPr lang="en-GB" sz="2000" dirty="0" smtClean="0">
                <a:solidFill>
                  <a:schemeClr val="accent2"/>
                </a:solidFill>
              </a:rPr>
              <a:t>True bid function:  </a:t>
            </a:r>
            <a:r>
              <a:rPr lang="en-GB" sz="2000" dirty="0" smtClean="0"/>
              <a:t>C(Q</a:t>
            </a:r>
            <a:r>
              <a:rPr lang="en-GB" sz="2000" baseline="30000" dirty="0" smtClean="0"/>
              <a:t>0</a:t>
            </a:r>
            <a:r>
              <a:rPr lang="en-GB" sz="2000" dirty="0" smtClean="0"/>
              <a:t>,Q</a:t>
            </a:r>
            <a:r>
              <a:rPr lang="en-GB" sz="2000" baseline="30000" dirty="0" smtClean="0"/>
              <a:t>1</a:t>
            </a:r>
            <a:r>
              <a:rPr lang="en-GB" sz="2000" dirty="0" smtClean="0"/>
              <a:t>P,S,Y)</a:t>
            </a:r>
          </a:p>
          <a:p>
            <a:pPr marL="0" indent="0">
              <a:lnSpc>
                <a:spcPct val="150000"/>
              </a:lnSpc>
              <a:buNone/>
            </a:pPr>
            <a:r>
              <a:rPr lang="en-GB" sz="2000" dirty="0" smtClean="0"/>
              <a:t>WTP must be bounded between 0 and Y :  </a:t>
            </a:r>
          </a:p>
          <a:p>
            <a:pPr marL="0" indent="0">
              <a:lnSpc>
                <a:spcPct val="150000"/>
              </a:lnSpc>
              <a:buNone/>
            </a:pPr>
            <a:r>
              <a:rPr lang="en-GB" sz="2000" dirty="0" smtClean="0"/>
              <a:t>                                 0≤C(Q</a:t>
            </a:r>
            <a:r>
              <a:rPr lang="en-GB" sz="2000" baseline="30000" dirty="0" smtClean="0"/>
              <a:t>0</a:t>
            </a:r>
            <a:r>
              <a:rPr lang="en-GB" sz="2000" dirty="0" smtClean="0"/>
              <a:t>,Q</a:t>
            </a:r>
            <a:r>
              <a:rPr lang="en-GB" sz="2000" baseline="30000" dirty="0" smtClean="0"/>
              <a:t>1</a:t>
            </a:r>
            <a:r>
              <a:rPr lang="en-GB" sz="2000" dirty="0" smtClean="0"/>
              <a:t>P,S,Y)=WTP≤Y</a:t>
            </a:r>
          </a:p>
          <a:p>
            <a:pPr marL="0" indent="0">
              <a:lnSpc>
                <a:spcPct val="150000"/>
              </a:lnSpc>
              <a:buNone/>
            </a:pPr>
            <a:r>
              <a:rPr lang="en-GB" sz="2000" dirty="0" smtClean="0">
                <a:solidFill>
                  <a:schemeClr val="accent2"/>
                </a:solidFill>
              </a:rPr>
              <a:t>                       Analyst bid function: </a:t>
            </a:r>
            <a:r>
              <a:rPr lang="en-GB" sz="2000" dirty="0" smtClean="0"/>
              <a:t>c(q</a:t>
            </a:r>
            <a:r>
              <a:rPr lang="en-GB" sz="2000" baseline="30000" dirty="0" smtClean="0"/>
              <a:t>0</a:t>
            </a:r>
            <a:r>
              <a:rPr lang="en-GB" sz="2000" dirty="0" smtClean="0"/>
              <a:t>,q</a:t>
            </a:r>
            <a:r>
              <a:rPr lang="en-GB" sz="2000" baseline="30000" dirty="0" smtClean="0"/>
              <a:t>1</a:t>
            </a:r>
            <a:r>
              <a:rPr lang="en-GB" sz="2000" dirty="0" smtClean="0"/>
              <a:t>,p,s,y,e)</a:t>
            </a:r>
          </a:p>
          <a:p>
            <a:pPr marL="0" indent="0">
              <a:lnSpc>
                <a:spcPct val="150000"/>
              </a:lnSpc>
              <a:buNone/>
            </a:pPr>
            <a:r>
              <a:rPr lang="en-GB" sz="2000" dirty="0" smtClean="0"/>
              <a:t>One specification for the analyst bid function is the constant only bid function:</a:t>
            </a:r>
          </a:p>
          <a:p>
            <a:pPr marL="0" indent="0">
              <a:lnSpc>
                <a:spcPct val="150000"/>
              </a:lnSpc>
              <a:buNone/>
            </a:pPr>
            <a:r>
              <a:rPr lang="en-GB" sz="2000" dirty="0" smtClean="0">
                <a:solidFill>
                  <a:schemeClr val="accent2"/>
                </a:solidFill>
              </a:rPr>
              <a:t>                Constant only bid function</a:t>
            </a:r>
            <a:r>
              <a:rPr lang="en-GB" sz="2000" dirty="0" smtClean="0"/>
              <a:t>: </a:t>
            </a:r>
            <a:r>
              <a:rPr lang="en-GB" sz="2000" i="1" dirty="0" smtClean="0"/>
              <a:t>C= </a:t>
            </a:r>
            <a:r>
              <a:rPr lang="en-GB" sz="2000" i="1" dirty="0" err="1" smtClean="0"/>
              <a:t>a+e</a:t>
            </a:r>
            <a:r>
              <a:rPr lang="en-GB" sz="2000" i="1" dirty="0" smtClean="0"/>
              <a:t>      Where: a is the constant and e is the error term.</a:t>
            </a:r>
          </a:p>
          <a:p>
            <a:pPr marL="0" indent="0">
              <a:buNone/>
            </a:pPr>
            <a:endParaRPr lang="en-GB" dirty="0"/>
          </a:p>
        </p:txBody>
      </p:sp>
    </p:spTree>
    <p:extLst>
      <p:ext uri="{BB962C8B-B14F-4D97-AF65-F5344CB8AC3E}">
        <p14:creationId xmlns:p14="http://schemas.microsoft.com/office/powerpoint/2010/main" val="22612967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186872" y="1409700"/>
                <a:ext cx="8502650" cy="5143500"/>
              </a:xfrm>
            </p:spPr>
            <p:txBody>
              <a:bodyPr>
                <a:normAutofit lnSpcReduction="10000"/>
              </a:bodyPr>
              <a:lstStyle/>
              <a:p>
                <a:r>
                  <a:rPr lang="en-GB" sz="2400" b="1" dirty="0" smtClean="0">
                    <a:solidFill>
                      <a:schemeClr val="accent2"/>
                    </a:solidFill>
                  </a:rPr>
                  <a:t>To investigate their willingness to pay (WTP) for three different health risk reductions in parents vs. children.</a:t>
                </a:r>
              </a:p>
              <a:p>
                <a:pPr marL="457200" lvl="0" indent="-457200">
                  <a:buFont typeface="+mj-lt"/>
                  <a:buAutoNum type="arabicPeriod"/>
                </a:pPr>
                <a:r>
                  <a:rPr lang="en-GB" sz="2000" b="1" dirty="0" smtClean="0"/>
                  <a:t>Transformation of WTP data </a:t>
                </a:r>
              </a:p>
              <a:p>
                <a:r>
                  <a:rPr lang="en-GB" sz="2000" dirty="0" smtClean="0"/>
                  <a:t>Previous studies estimate WTP  using the same payment card set. In this study the budget constraint as well as the payment card set varies between children and between children and parents. </a:t>
                </a:r>
              </a:p>
              <a:p>
                <a14:m>
                  <m:oMath xmlns:m="http://schemas.openxmlformats.org/officeDocument/2006/math">
                    <m:sSub>
                      <m:sSubPr>
                        <m:ctrlPr>
                          <a:rPr lang="en-GB" sz="2000" b="0" i="1" smtClean="0">
                            <a:latin typeface="Cambria Math"/>
                          </a:rPr>
                        </m:ctrlPr>
                      </m:sSubPr>
                      <m:e>
                        <m:r>
                          <a:rPr lang="en-GB" sz="2000" b="0" i="1" smtClean="0">
                            <a:latin typeface="Cambria Math"/>
                          </a:rPr>
                          <m:t>𝑊𝑇𝑃</m:t>
                        </m:r>
                      </m:e>
                      <m:sub>
                        <m:r>
                          <a:rPr lang="en-GB" sz="2000" b="0" i="1" smtClean="0">
                            <a:latin typeface="Cambria Math"/>
                          </a:rPr>
                          <m:t>3</m:t>
                        </m:r>
                        <m:r>
                          <a:rPr lang="en-GB" sz="2000" b="0" i="1" smtClean="0">
                            <a:latin typeface="Cambria Math"/>
                          </a:rPr>
                          <m:t>𝑔𝑟𝑎𝑑𝑒</m:t>
                        </m:r>
                      </m:sub>
                    </m:sSub>
                    <m:r>
                      <a:rPr lang="en-GB" sz="2000" b="0" i="1" smtClean="0">
                        <a:latin typeface="Cambria Math"/>
                        <a:ea typeface="Cambria Math"/>
                      </a:rPr>
                      <m:t>∈</m:t>
                    </m:r>
                    <m:d>
                      <m:dPr>
                        <m:begChr m:val="["/>
                        <m:endChr m:val="]"/>
                        <m:ctrlPr>
                          <a:rPr lang="en-GB" sz="2000" b="0" i="1" smtClean="0">
                            <a:latin typeface="Cambria Math"/>
                            <a:ea typeface="Cambria Math"/>
                          </a:rPr>
                        </m:ctrlPr>
                      </m:dPr>
                      <m:e>
                        <m:r>
                          <a:rPr lang="en-GB" sz="2000" b="0" i="1" smtClean="0">
                            <a:latin typeface="Cambria Math"/>
                            <a:ea typeface="Cambria Math"/>
                          </a:rPr>
                          <m:t>0,7.5</m:t>
                        </m:r>
                      </m:e>
                    </m:d>
                  </m:oMath>
                </a14:m>
                <a:r>
                  <a:rPr lang="en-GB" sz="2000" dirty="0" smtClean="0"/>
                  <a:t>   ....... </a:t>
                </a:r>
                <a14:m>
                  <m:oMath xmlns:m="http://schemas.openxmlformats.org/officeDocument/2006/math">
                    <m:sSub>
                      <m:sSubPr>
                        <m:ctrlPr>
                          <a:rPr lang="en-GB" sz="2000" i="1" smtClean="0">
                            <a:latin typeface="Cambria Math"/>
                          </a:rPr>
                        </m:ctrlPr>
                      </m:sSubPr>
                      <m:e>
                        <m:r>
                          <a:rPr lang="en-GB" sz="2000" b="0" i="1" smtClean="0">
                            <a:latin typeface="Cambria Math"/>
                          </a:rPr>
                          <m:t> </m:t>
                        </m:r>
                        <m:r>
                          <a:rPr lang="en-GB" sz="2000" b="0" i="1" smtClean="0">
                            <a:latin typeface="Cambria Math"/>
                          </a:rPr>
                          <m:t>𝑊𝑇𝑃</m:t>
                        </m:r>
                      </m:e>
                      <m:sub>
                        <m:r>
                          <a:rPr lang="en-GB" sz="2000" b="0" i="1" smtClean="0">
                            <a:latin typeface="Cambria Math"/>
                          </a:rPr>
                          <m:t>𝑝𝑎𝑟𝑒𝑛𝑡𝑠</m:t>
                        </m:r>
                      </m:sub>
                    </m:sSub>
                    <m:r>
                      <a:rPr lang="en-GB" sz="2000" i="1" smtClean="0">
                        <a:latin typeface="Cambria Math"/>
                        <a:ea typeface="Cambria Math"/>
                      </a:rPr>
                      <m:t>∈</m:t>
                    </m:r>
                    <m:r>
                      <a:rPr lang="en-GB" sz="2000" b="0" i="1" smtClean="0">
                        <a:latin typeface="Cambria Math"/>
                        <a:ea typeface="Cambria Math"/>
                      </a:rPr>
                      <m:t>[0,400]</m:t>
                    </m:r>
                  </m:oMath>
                </a14:m>
                <a:endParaRPr lang="en-GB" sz="2000" dirty="0"/>
              </a:p>
              <a:p>
                <a:endParaRPr lang="en-GB" sz="2000" dirty="0" smtClean="0"/>
              </a:p>
              <a:p>
                <a:pPr marL="0" indent="0">
                  <a:buNone/>
                </a:pPr>
                <a:r>
                  <a:rPr lang="en-GB" sz="2000" dirty="0"/>
                  <a:t>P</a:t>
                </a:r>
                <a:r>
                  <a:rPr lang="en-GB" sz="2000" dirty="0" smtClean="0"/>
                  <a:t>rice </a:t>
                </a:r>
                <a:r>
                  <a:rPr lang="en-GB" sz="2000" dirty="0"/>
                  <a:t>bids selected by respondents were transformed from absolute numbers (e.g. €5) into proportions using the budget constraint assigned (e.g. if the budget constraint is €32, the amount selected, €5, corresponds to 16% of the budget). </a:t>
                </a:r>
                <a:endParaRPr lang="en-GB" sz="2000" dirty="0" smtClean="0"/>
              </a:p>
              <a:p>
                <a:pPr marL="0" indent="0">
                  <a:buNone/>
                </a:pPr>
                <a14:m>
                  <m:oMathPara xmlns:m="http://schemas.openxmlformats.org/officeDocument/2006/math">
                    <m:oMathParaPr>
                      <m:jc m:val="centerGroup"/>
                    </m:oMathParaPr>
                    <m:oMath xmlns:m="http://schemas.openxmlformats.org/officeDocument/2006/math">
                      <m:r>
                        <a:rPr lang="en-GB" sz="2000" b="0" i="1" smtClean="0">
                          <a:latin typeface="Cambria Math"/>
                        </a:rPr>
                        <m:t>𝑊𝑇𝑃</m:t>
                      </m:r>
                      <m:r>
                        <a:rPr lang="en-GB" sz="2000" b="0" i="1" smtClean="0">
                          <a:latin typeface="Cambria Math"/>
                          <a:ea typeface="Cambria Math"/>
                        </a:rPr>
                        <m:t>∈[0,1]</m:t>
                      </m:r>
                    </m:oMath>
                  </m:oMathPara>
                </a14:m>
                <a:endParaRPr lang="en-GB" sz="2000" dirty="0" smtClean="0"/>
              </a:p>
              <a:p>
                <a:pPr marL="0" indent="0">
                  <a:buNone/>
                </a:pPr>
                <a:endParaRPr lang="en-GB" sz="2000" dirty="0"/>
              </a:p>
              <a:p>
                <a:pPr marL="0" indent="0">
                  <a:buNone/>
                </a:pPr>
                <a:r>
                  <a:rPr lang="en-GB" sz="2000" b="1" dirty="0"/>
                  <a:t>2. Estimation of the bid function </a:t>
                </a:r>
              </a:p>
              <a:p>
                <a:pPr marL="0" indent="0">
                  <a:buNone/>
                </a:pPr>
                <a14:m>
                  <m:oMath xmlns:m="http://schemas.openxmlformats.org/officeDocument/2006/math">
                    <m:r>
                      <a:rPr lang="en-GB" sz="2000" b="0" i="1" smtClean="0">
                        <a:latin typeface="Cambria Math"/>
                      </a:rPr>
                      <m:t>𝑊𝑇𝑃</m:t>
                    </m:r>
                    <m:r>
                      <a:rPr lang="en-GB" sz="2000" b="0" i="1" smtClean="0">
                        <a:latin typeface="Cambria Math"/>
                      </a:rPr>
                      <m:t>=</m:t>
                    </m:r>
                    <m:r>
                      <a:rPr lang="en-GB" sz="2000" b="0" i="1" smtClean="0">
                        <a:latin typeface="Cambria Math"/>
                      </a:rPr>
                      <m:t>𝑎</m:t>
                    </m:r>
                    <m:r>
                      <a:rPr lang="en-GB" sz="2000" b="0" i="1" smtClean="0">
                        <a:latin typeface="Cambria Math"/>
                      </a:rPr>
                      <m:t>+</m:t>
                    </m:r>
                    <m:r>
                      <a:rPr lang="en-GB" sz="2000" b="0" i="1" smtClean="0">
                        <a:latin typeface="Cambria Math"/>
                      </a:rPr>
                      <m:t>𝑒</m:t>
                    </m:r>
                  </m:oMath>
                </a14:m>
                <a:r>
                  <a:rPr lang="en-GB" sz="2000" dirty="0" smtClean="0"/>
                  <a:t> and </a:t>
                </a:r>
                <a14:m>
                  <m:oMath xmlns:m="http://schemas.openxmlformats.org/officeDocument/2006/math">
                    <m:r>
                      <a:rPr lang="en-GB" sz="2000" b="0" i="1" smtClean="0">
                        <a:latin typeface="Cambria Math"/>
                      </a:rPr>
                      <m:t>0</m:t>
                    </m:r>
                    <m:r>
                      <a:rPr lang="en-GB" sz="2000" b="0" i="1" smtClean="0">
                        <a:latin typeface="Cambria Math"/>
                        <a:ea typeface="Cambria Math"/>
                      </a:rPr>
                      <m:t>≤</m:t>
                    </m:r>
                    <m:r>
                      <a:rPr lang="en-GB" sz="2000" b="0" i="1" smtClean="0">
                        <a:latin typeface="Cambria Math"/>
                        <a:ea typeface="Cambria Math"/>
                      </a:rPr>
                      <m:t>𝑊𝑇𝑃</m:t>
                    </m:r>
                    <m:r>
                      <a:rPr lang="en-GB" sz="2000" b="0" i="1" smtClean="0">
                        <a:latin typeface="Cambria Math"/>
                        <a:ea typeface="Cambria Math"/>
                      </a:rPr>
                      <m:t>≤</m:t>
                    </m:r>
                    <m:r>
                      <a:rPr lang="en-GB" sz="2000" b="0" i="1" smtClean="0">
                        <a:latin typeface="Cambria Math"/>
                        <a:ea typeface="Cambria Math"/>
                      </a:rPr>
                      <m:t>𝑦</m:t>
                    </m:r>
                    <m:r>
                      <a:rPr lang="en-GB" sz="2000" b="0" i="1" smtClean="0">
                        <a:latin typeface="Cambria Math"/>
                        <a:ea typeface="Cambria Math"/>
                      </a:rPr>
                      <m:t>   </m:t>
                    </m:r>
                    <m:r>
                      <a:rPr lang="en-GB" sz="2000" b="0" i="1" smtClean="0">
                        <a:latin typeface="Cambria Math"/>
                        <a:ea typeface="Cambria Math"/>
                      </a:rPr>
                      <m:t>𝑦</m:t>
                    </m:r>
                    <m:r>
                      <a:rPr lang="en-GB" sz="2000" b="0" i="1" smtClean="0">
                        <a:latin typeface="Cambria Math"/>
                        <a:ea typeface="Cambria Math"/>
                      </a:rPr>
                      <m:t>=1</m:t>
                    </m:r>
                  </m:oMath>
                </a14:m>
                <a:endParaRPr lang="en-GB" sz="2000" dirty="0" smtClean="0"/>
              </a:p>
              <a:p>
                <a:pPr marL="0" indent="0">
                  <a:buNone/>
                </a:pPr>
                <a:endParaRPr lang="it-IT" sz="2000" dirty="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186872" y="1409700"/>
                <a:ext cx="8502650" cy="5143500"/>
              </a:xfrm>
              <a:blipFill rotWithShape="1">
                <a:blip r:embed="rId3"/>
                <a:stretch>
                  <a:fillRect l="-1004" t="-1659" r="-1363"/>
                </a:stretch>
              </a:blipFill>
            </p:spPr>
            <p:txBody>
              <a:bodyPr/>
              <a:lstStyle/>
              <a:p>
                <a:r>
                  <a:rPr lang="it-IT">
                    <a:noFill/>
                  </a:rPr>
                  <a:t> </a:t>
                </a:r>
              </a:p>
            </p:txBody>
          </p:sp>
        </mc:Fallback>
      </mc:AlternateContent>
      <p:sp>
        <p:nvSpPr>
          <p:cNvPr id="4" name="Titolo 1"/>
          <p:cNvSpPr txBox="1">
            <a:spLocks/>
          </p:cNvSpPr>
          <p:nvPr/>
        </p:nvSpPr>
        <p:spPr>
          <a:xfrm>
            <a:off x="0" y="0"/>
            <a:ext cx="8369300" cy="103346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pPr algn="ctr"/>
            <a:r>
              <a:rPr lang="it-IT" dirty="0" err="1" smtClean="0">
                <a:solidFill>
                  <a:schemeClr val="bg1"/>
                </a:solidFill>
              </a:rPr>
              <a:t>Methods</a:t>
            </a:r>
            <a:r>
              <a:rPr lang="it-IT" dirty="0" smtClean="0">
                <a:solidFill>
                  <a:schemeClr val="bg1"/>
                </a:solidFill>
              </a:rPr>
              <a:t> </a:t>
            </a:r>
            <a:endParaRPr lang="it-IT" dirty="0">
              <a:solidFill>
                <a:schemeClr val="bg1"/>
              </a:solidFill>
            </a:endParaRPr>
          </a:p>
        </p:txBody>
      </p:sp>
    </p:spTree>
    <p:extLst>
      <p:ext uri="{BB962C8B-B14F-4D97-AF65-F5344CB8AC3E}">
        <p14:creationId xmlns:p14="http://schemas.microsoft.com/office/powerpoint/2010/main" val="33937447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223619" y="1409700"/>
                <a:ext cx="8502650" cy="5143500"/>
              </a:xfrm>
            </p:spPr>
            <p:txBody>
              <a:bodyPr>
                <a:normAutofit/>
              </a:bodyPr>
              <a:lstStyle/>
              <a:p>
                <a:pPr lvl="0"/>
                <a:r>
                  <a:rPr lang="en-GB" sz="2000" b="1" dirty="0" smtClean="0">
                    <a:solidFill>
                      <a:schemeClr val="accent2"/>
                    </a:solidFill>
                  </a:rPr>
                  <a:t>To investigate whether children’s characteristics (e.g. age, gender, pocket money) influence parents’ &amp; children’s WTP </a:t>
                </a:r>
              </a:p>
              <a:p>
                <a:pPr marL="0" indent="0">
                  <a:buNone/>
                </a:pPr>
                <a:endParaRPr lang="en-GB" sz="2000" b="1" dirty="0" smtClean="0"/>
              </a:p>
              <a:p>
                <a:pPr marL="0" indent="0">
                  <a:buNone/>
                </a:pPr>
                <a:r>
                  <a:rPr lang="en-GB" sz="1800" i="1" dirty="0" smtClean="0"/>
                  <a:t>Including socio-economic characteristics  in the bid function (Model 1 and 2)</a:t>
                </a:r>
              </a:p>
              <a:p>
                <a:pPr marL="0" indent="0">
                  <a:buNone/>
                </a:pPr>
                <a:r>
                  <a:rPr lang="it-IT" sz="2000" dirty="0" smtClean="0"/>
                  <a:t>WTP</a:t>
                </a:r>
                <a14:m>
                  <m:oMath xmlns:m="http://schemas.openxmlformats.org/officeDocument/2006/math">
                    <m:r>
                      <m:rPr>
                        <m:sty m:val="p"/>
                      </m:rPr>
                      <a:rPr lang="it-IT" sz="2000" b="0" i="0" baseline="-25000" smtClean="0">
                        <a:latin typeface="Cambria Math"/>
                      </a:rPr>
                      <m:t>child</m:t>
                    </m:r>
                    <m:r>
                      <a:rPr lang="it-IT" sz="2000" b="0" i="0" smtClean="0">
                        <a:latin typeface="Cambria Math"/>
                      </a:rPr>
                      <m:t>=</m:t>
                    </m:r>
                    <m:sSub>
                      <m:sSubPr>
                        <m:ctrlPr>
                          <a:rPr lang="it-IT" sz="2000" b="0" i="1" smtClean="0">
                            <a:latin typeface="Cambria Math"/>
                          </a:rPr>
                        </m:ctrlPr>
                      </m:sSubPr>
                      <m:e>
                        <m:r>
                          <a:rPr lang="it-IT" sz="2000" b="0" i="1" smtClean="0">
                            <a:latin typeface="Cambria Math"/>
                          </a:rPr>
                          <m:t>𝑎</m:t>
                        </m:r>
                      </m:e>
                      <m:sub>
                        <m:r>
                          <a:rPr lang="it-IT" sz="2000" b="0" i="1" smtClean="0">
                            <a:latin typeface="Cambria Math"/>
                          </a:rPr>
                          <m:t>0</m:t>
                        </m:r>
                      </m:sub>
                    </m:sSub>
                    <m:r>
                      <a:rPr lang="it-IT" sz="2000" b="0" i="1" smtClean="0">
                        <a:latin typeface="Cambria Math"/>
                      </a:rPr>
                      <m:t>+</m:t>
                    </m:r>
                    <m:sSub>
                      <m:sSubPr>
                        <m:ctrlPr>
                          <a:rPr lang="it-IT" sz="2000" b="0" i="1" smtClean="0">
                            <a:latin typeface="Cambria Math"/>
                          </a:rPr>
                        </m:ctrlPr>
                      </m:sSubPr>
                      <m:e>
                        <m:r>
                          <a:rPr lang="it-IT" sz="2000" b="0" i="1" smtClean="0">
                            <a:latin typeface="Cambria Math"/>
                            <a:ea typeface="Cambria Math"/>
                          </a:rPr>
                          <m:t>𝛽</m:t>
                        </m:r>
                      </m:e>
                      <m:sub>
                        <m:r>
                          <a:rPr lang="it-IT" sz="2000" b="0" i="1" smtClean="0">
                            <a:latin typeface="Cambria Math"/>
                          </a:rPr>
                          <m:t>𝑎𝑔𝑒</m:t>
                        </m:r>
                        <m:r>
                          <a:rPr lang="it-IT" sz="2000" b="0" i="1" smtClean="0">
                            <a:latin typeface="Cambria Math"/>
                          </a:rPr>
                          <m:t> </m:t>
                        </m:r>
                      </m:sub>
                    </m:sSub>
                    <m:r>
                      <a:rPr lang="it-IT" sz="2000" b="0" i="0" smtClean="0">
                        <a:latin typeface="Cambria Math"/>
                      </a:rPr>
                      <m:t>∗</m:t>
                    </m:r>
                    <m:r>
                      <m:rPr>
                        <m:sty m:val="p"/>
                      </m:rPr>
                      <a:rPr lang="it-IT" sz="2000" b="0" i="0" smtClean="0">
                        <a:latin typeface="Cambria Math"/>
                      </a:rPr>
                      <m:t>Age</m:t>
                    </m:r>
                    <m:r>
                      <a:rPr lang="it-IT" sz="2000" b="0" i="0" smtClean="0">
                        <a:latin typeface="Cambria Math"/>
                      </a:rPr>
                      <m:t>+</m:t>
                    </m:r>
                    <m:sSub>
                      <m:sSubPr>
                        <m:ctrlPr>
                          <a:rPr lang="it-IT" sz="2000" b="0" i="1" smtClean="0">
                            <a:latin typeface="Cambria Math"/>
                          </a:rPr>
                        </m:ctrlPr>
                      </m:sSubPr>
                      <m:e>
                        <m:r>
                          <a:rPr lang="it-IT" sz="2000" b="0" i="1" smtClean="0">
                            <a:latin typeface="Cambria Math"/>
                            <a:ea typeface="Cambria Math"/>
                          </a:rPr>
                          <m:t>𝛽</m:t>
                        </m:r>
                      </m:e>
                      <m:sub>
                        <m:r>
                          <a:rPr lang="it-IT" sz="2000" b="0" i="1" smtClean="0">
                            <a:latin typeface="Cambria Math"/>
                          </a:rPr>
                          <m:t>𝑔𝑒𝑛𝑑𝑒𝑟</m:t>
                        </m:r>
                      </m:sub>
                    </m:sSub>
                    <m:r>
                      <a:rPr lang="it-IT" sz="2000" b="0" i="1" smtClean="0">
                        <a:latin typeface="Cambria Math"/>
                      </a:rPr>
                      <m:t>∗</m:t>
                    </m:r>
                    <m:r>
                      <a:rPr lang="it-IT" sz="2000" b="0" i="1" smtClean="0">
                        <a:latin typeface="Cambria Math"/>
                      </a:rPr>
                      <m:t>𝐺𝑒𝑛𝑑𝑒𝑟</m:t>
                    </m:r>
                    <m:r>
                      <a:rPr lang="it-IT" sz="2000" b="0" i="1" smtClean="0">
                        <a:latin typeface="Cambria Math"/>
                      </a:rPr>
                      <m:t>+</m:t>
                    </m:r>
                    <m:sSub>
                      <m:sSubPr>
                        <m:ctrlPr>
                          <a:rPr lang="it-IT" sz="2000" b="0" i="1" smtClean="0">
                            <a:latin typeface="Cambria Math"/>
                          </a:rPr>
                        </m:ctrlPr>
                      </m:sSubPr>
                      <m:e>
                        <m:r>
                          <a:rPr lang="it-IT" sz="2000" b="0" i="1" smtClean="0">
                            <a:latin typeface="Cambria Math"/>
                            <a:ea typeface="Cambria Math"/>
                          </a:rPr>
                          <m:t>𝛽</m:t>
                        </m:r>
                      </m:e>
                      <m:sub>
                        <m:r>
                          <a:rPr lang="it-IT" sz="2000" b="0" i="1" smtClean="0">
                            <a:latin typeface="Cambria Math"/>
                          </a:rPr>
                          <m:t>𝐴𝑠𝑡h𝑚𝑎</m:t>
                        </m:r>
                      </m:sub>
                    </m:sSub>
                    <m:r>
                      <a:rPr lang="it-IT" sz="2000" b="0" i="1" smtClean="0">
                        <a:latin typeface="Cambria Math"/>
                      </a:rPr>
                      <m:t>∗</m:t>
                    </m:r>
                    <m:r>
                      <a:rPr lang="it-IT" sz="2000" b="0" i="1" smtClean="0">
                        <a:latin typeface="Cambria Math"/>
                      </a:rPr>
                      <m:t>𝐴𝑠𝑡h𝑚𝑎</m:t>
                    </m:r>
                    <m:r>
                      <a:rPr lang="it-IT" sz="2000" b="0" i="1" smtClean="0">
                        <a:latin typeface="Cambria Math"/>
                      </a:rPr>
                      <m:t>+</m:t>
                    </m:r>
                    <m:sSub>
                      <m:sSubPr>
                        <m:ctrlPr>
                          <a:rPr lang="it-IT" sz="2000" b="0" i="1" smtClean="0">
                            <a:latin typeface="Cambria Math"/>
                            <a:ea typeface="Cambria Math"/>
                          </a:rPr>
                        </m:ctrlPr>
                      </m:sSubPr>
                      <m:e>
                        <m:r>
                          <a:rPr lang="it-IT" sz="2000" b="0" i="1" smtClean="0">
                            <a:latin typeface="Cambria Math"/>
                            <a:ea typeface="Cambria Math"/>
                          </a:rPr>
                          <m:t>𝛽</m:t>
                        </m:r>
                      </m:e>
                      <m:sub>
                        <m:r>
                          <a:rPr lang="it-IT" sz="2000" b="0" i="1" smtClean="0">
                            <a:latin typeface="Cambria Math"/>
                            <a:ea typeface="Cambria Math"/>
                          </a:rPr>
                          <m:t>𝑝𝑎</m:t>
                        </m:r>
                      </m:sub>
                    </m:sSub>
                    <m:r>
                      <a:rPr lang="it-IT" sz="2000" b="0" i="1" smtClean="0">
                        <a:latin typeface="Cambria Math"/>
                        <a:ea typeface="Cambria Math"/>
                      </a:rPr>
                      <m:t>∗</m:t>
                    </m:r>
                    <m:r>
                      <a:rPr lang="it-IT" sz="2000" b="0" i="1" smtClean="0">
                        <a:latin typeface="Cambria Math"/>
                        <a:ea typeface="Cambria Math"/>
                      </a:rPr>
                      <m:t>𝑃𝐴</m:t>
                    </m:r>
                    <m:r>
                      <a:rPr lang="it-IT" sz="2000" b="0" i="1" smtClean="0">
                        <a:latin typeface="Cambria Math"/>
                        <a:ea typeface="Cambria Math"/>
                      </a:rPr>
                      <m:t>….+</m:t>
                    </m:r>
                    <m:r>
                      <a:rPr lang="it-IT" sz="2000" b="0" i="1" smtClean="0">
                        <a:latin typeface="Cambria Math"/>
                        <a:ea typeface="Cambria Math"/>
                      </a:rPr>
                      <m:t>𝑒</m:t>
                    </m:r>
                  </m:oMath>
                </a14:m>
                <a:endParaRPr lang="it-IT" sz="2000" b="0" dirty="0" smtClean="0">
                  <a:ea typeface="Cambria Math"/>
                </a:endParaRPr>
              </a:p>
              <a:p>
                <a:pPr marL="457200" indent="-457200">
                  <a:buFont typeface="+mj-lt"/>
                  <a:buAutoNum type="arabicPeriod"/>
                </a:pPr>
                <a:endParaRPr lang="en-GB" sz="2000" dirty="0" smtClean="0"/>
              </a:p>
              <a:p>
                <a:r>
                  <a:rPr lang="en-GB" sz="2000" b="1" dirty="0">
                    <a:solidFill>
                      <a:schemeClr val="accent2"/>
                    </a:solidFill>
                  </a:rPr>
                  <a:t>To investigate whether children’s &amp; parents’ attitudes and behaviours influence their WTP for child health risk </a:t>
                </a:r>
                <a:r>
                  <a:rPr lang="en-GB" sz="2000" b="1" dirty="0" smtClean="0">
                    <a:solidFill>
                      <a:schemeClr val="accent2"/>
                    </a:solidFill>
                  </a:rPr>
                  <a:t>reductions</a:t>
                </a:r>
              </a:p>
              <a:p>
                <a:pPr marL="0" indent="0">
                  <a:buNone/>
                </a:pPr>
                <a:endParaRPr lang="en-GB" sz="1800" i="1" dirty="0" smtClean="0"/>
              </a:p>
              <a:p>
                <a:pPr marL="0" indent="0">
                  <a:buNone/>
                </a:pPr>
                <a:r>
                  <a:rPr lang="en-GB" sz="1800" i="1" dirty="0" smtClean="0"/>
                  <a:t>Including </a:t>
                </a:r>
                <a:r>
                  <a:rPr lang="en-GB" sz="1800" i="1" dirty="0"/>
                  <a:t>in Model 1 and 2 attitudinal and behavioural variables </a:t>
                </a:r>
              </a:p>
              <a:p>
                <a:pPr marL="0" indent="0">
                  <a:buNone/>
                </a:pPr>
                <a:r>
                  <a:rPr lang="it-IT" sz="2000" dirty="0"/>
                  <a:t>WTP</a:t>
                </a:r>
                <a14:m>
                  <m:oMath xmlns:m="http://schemas.openxmlformats.org/officeDocument/2006/math">
                    <m:r>
                      <m:rPr>
                        <m:sty m:val="p"/>
                      </m:rPr>
                      <a:rPr lang="it-IT" sz="2000" baseline="-25000">
                        <a:latin typeface="Cambria Math"/>
                      </a:rPr>
                      <m:t>child</m:t>
                    </m:r>
                    <m:r>
                      <a:rPr lang="it-IT" sz="2000">
                        <a:latin typeface="Cambria Math"/>
                      </a:rPr>
                      <m:t>=</m:t>
                    </m:r>
                    <m:sSub>
                      <m:sSubPr>
                        <m:ctrlPr>
                          <a:rPr lang="it-IT" sz="2000" i="1">
                            <a:latin typeface="Cambria Math"/>
                          </a:rPr>
                        </m:ctrlPr>
                      </m:sSubPr>
                      <m:e>
                        <m:r>
                          <a:rPr lang="it-IT" sz="2000" i="1">
                            <a:latin typeface="Cambria Math"/>
                          </a:rPr>
                          <m:t>𝑎</m:t>
                        </m:r>
                      </m:e>
                      <m:sub>
                        <m:r>
                          <a:rPr lang="it-IT" sz="2000" i="1">
                            <a:latin typeface="Cambria Math"/>
                          </a:rPr>
                          <m:t>0</m:t>
                        </m:r>
                      </m:sub>
                    </m:sSub>
                    <m:r>
                      <a:rPr lang="it-IT" sz="2000" i="1">
                        <a:latin typeface="Cambria Math"/>
                      </a:rPr>
                      <m:t>+</m:t>
                    </m:r>
                    <m:sSub>
                      <m:sSubPr>
                        <m:ctrlPr>
                          <a:rPr lang="it-IT" sz="2000" i="1">
                            <a:latin typeface="Cambria Math"/>
                          </a:rPr>
                        </m:ctrlPr>
                      </m:sSubPr>
                      <m:e>
                        <m:r>
                          <a:rPr lang="it-IT" sz="2000" i="1">
                            <a:latin typeface="Cambria Math"/>
                            <a:ea typeface="Cambria Math"/>
                          </a:rPr>
                          <m:t>𝛽</m:t>
                        </m:r>
                      </m:e>
                      <m:sub>
                        <m:r>
                          <a:rPr lang="it-IT" sz="2000" i="1">
                            <a:latin typeface="Cambria Math"/>
                          </a:rPr>
                          <m:t>𝑎𝑔𝑒</m:t>
                        </m:r>
                        <m:r>
                          <a:rPr lang="it-IT" sz="2000" i="1">
                            <a:latin typeface="Cambria Math"/>
                          </a:rPr>
                          <m:t> </m:t>
                        </m:r>
                      </m:sub>
                    </m:sSub>
                    <m:r>
                      <a:rPr lang="it-IT" sz="2000">
                        <a:latin typeface="Cambria Math"/>
                      </a:rPr>
                      <m:t>∗</m:t>
                    </m:r>
                    <m:r>
                      <m:rPr>
                        <m:sty m:val="p"/>
                      </m:rPr>
                      <a:rPr lang="it-IT" sz="2000">
                        <a:latin typeface="Cambria Math"/>
                      </a:rPr>
                      <m:t>Age</m:t>
                    </m:r>
                    <m:r>
                      <a:rPr lang="it-IT" sz="2000">
                        <a:latin typeface="Cambria Math"/>
                      </a:rPr>
                      <m:t>+</m:t>
                    </m:r>
                    <m:sSub>
                      <m:sSubPr>
                        <m:ctrlPr>
                          <a:rPr lang="it-IT" sz="2000" i="1">
                            <a:latin typeface="Cambria Math"/>
                          </a:rPr>
                        </m:ctrlPr>
                      </m:sSubPr>
                      <m:e>
                        <m:r>
                          <a:rPr lang="it-IT" sz="2000" i="1">
                            <a:latin typeface="Cambria Math"/>
                            <a:ea typeface="Cambria Math"/>
                          </a:rPr>
                          <m:t>𝛽</m:t>
                        </m:r>
                      </m:e>
                      <m:sub>
                        <m:r>
                          <a:rPr lang="it-IT" sz="2000" i="1">
                            <a:latin typeface="Cambria Math"/>
                          </a:rPr>
                          <m:t>𝑔𝑒𝑛𝑑𝑒𝑟</m:t>
                        </m:r>
                      </m:sub>
                    </m:sSub>
                    <m:r>
                      <a:rPr lang="it-IT" sz="2000" i="1">
                        <a:latin typeface="Cambria Math"/>
                      </a:rPr>
                      <m:t>∗</m:t>
                    </m:r>
                    <m:r>
                      <a:rPr lang="it-IT" sz="2000" i="1">
                        <a:latin typeface="Cambria Math"/>
                      </a:rPr>
                      <m:t>𝐺𝑒𝑛𝑑𝑒𝑟</m:t>
                    </m:r>
                    <m:r>
                      <a:rPr lang="it-IT" sz="2000" i="1">
                        <a:latin typeface="Cambria Math"/>
                      </a:rPr>
                      <m:t>+</m:t>
                    </m:r>
                    <m:sSub>
                      <m:sSubPr>
                        <m:ctrlPr>
                          <a:rPr lang="it-IT" sz="2000" i="1">
                            <a:latin typeface="Cambria Math"/>
                          </a:rPr>
                        </m:ctrlPr>
                      </m:sSubPr>
                      <m:e>
                        <m:r>
                          <a:rPr lang="it-IT" sz="2000" i="1">
                            <a:latin typeface="Cambria Math"/>
                            <a:ea typeface="Cambria Math"/>
                          </a:rPr>
                          <m:t>𝛽</m:t>
                        </m:r>
                      </m:e>
                      <m:sub>
                        <m:r>
                          <a:rPr lang="it-IT" sz="2000" i="1">
                            <a:latin typeface="Cambria Math"/>
                          </a:rPr>
                          <m:t>𝐴𝑠𝑡h𝑚𝑎</m:t>
                        </m:r>
                      </m:sub>
                    </m:sSub>
                    <m:r>
                      <a:rPr lang="it-IT" sz="2000" i="1">
                        <a:latin typeface="Cambria Math"/>
                      </a:rPr>
                      <m:t>∗</m:t>
                    </m:r>
                    <m:r>
                      <a:rPr lang="it-IT" sz="2000" i="1">
                        <a:latin typeface="Cambria Math"/>
                      </a:rPr>
                      <m:t>𝐴𝑠𝑡h𝑚𝑎</m:t>
                    </m:r>
                    <m:r>
                      <a:rPr lang="it-IT" sz="2000" i="1">
                        <a:latin typeface="Cambria Math"/>
                      </a:rPr>
                      <m:t>+</m:t>
                    </m:r>
                    <m:sSub>
                      <m:sSubPr>
                        <m:ctrlPr>
                          <a:rPr lang="it-IT" sz="2000" i="1">
                            <a:latin typeface="Cambria Math"/>
                            <a:ea typeface="Cambria Math"/>
                          </a:rPr>
                        </m:ctrlPr>
                      </m:sSubPr>
                      <m:e>
                        <m:r>
                          <a:rPr lang="it-IT" sz="2000" i="1">
                            <a:latin typeface="Cambria Math"/>
                            <a:ea typeface="Cambria Math"/>
                          </a:rPr>
                          <m:t>𝛽</m:t>
                        </m:r>
                      </m:e>
                      <m:sub>
                        <m:r>
                          <a:rPr lang="it-IT" sz="2000" i="1">
                            <a:latin typeface="Cambria Math"/>
                            <a:ea typeface="Cambria Math"/>
                          </a:rPr>
                          <m:t>𝑝𝑎</m:t>
                        </m:r>
                      </m:sub>
                    </m:sSub>
                    <m:r>
                      <a:rPr lang="it-IT" sz="2000" i="1">
                        <a:latin typeface="Cambria Math"/>
                        <a:ea typeface="Cambria Math"/>
                      </a:rPr>
                      <m:t>∗</m:t>
                    </m:r>
                    <m:r>
                      <a:rPr lang="it-IT" sz="2000" i="1">
                        <a:latin typeface="Cambria Math"/>
                        <a:ea typeface="Cambria Math"/>
                      </a:rPr>
                      <m:t>𝑃𝐴</m:t>
                    </m:r>
                    <m:r>
                      <a:rPr lang="it-IT" sz="2000" b="0" i="1" smtClean="0">
                        <a:latin typeface="Cambria Math"/>
                        <a:ea typeface="Cambria Math"/>
                      </a:rPr>
                      <m:t>+</m:t>
                    </m:r>
                    <m:r>
                      <m:rPr>
                        <m:sty m:val="p"/>
                      </m:rPr>
                      <a:rPr lang="el-GR" sz="2000" b="0" i="1" smtClean="0">
                        <a:latin typeface="Cambria Math"/>
                        <a:ea typeface="Cambria Math"/>
                      </a:rPr>
                      <m:t>β</m:t>
                    </m:r>
                    <m:r>
                      <a:rPr lang="it-IT" sz="2000" b="0" i="1" baseline="-25000" smtClean="0">
                        <a:latin typeface="Cambria Math"/>
                        <a:ea typeface="Cambria Math"/>
                      </a:rPr>
                      <m:t>𝑔𝑒𝑛𝑒𝑟𝑎𝑙𝑎𝑙𝑡𝑟𝑢𝑖𝑠𝑚</m:t>
                    </m:r>
                    <m:r>
                      <a:rPr lang="it-IT" sz="2000" b="0" i="1" smtClean="0">
                        <a:latin typeface="Cambria Math"/>
                        <a:ea typeface="Cambria Math"/>
                      </a:rPr>
                      <m:t> ∗</m:t>
                    </m:r>
                    <m:r>
                      <a:rPr lang="it-IT" sz="2000" b="0" i="1" smtClean="0">
                        <a:latin typeface="Cambria Math"/>
                        <a:ea typeface="Cambria Math"/>
                      </a:rPr>
                      <m:t>𝐺𝑒𝑛𝑒𝑟𝑎𝑙𝑎𝑙𝑡𝑟𝑢𝑖𝑠𝑚</m:t>
                    </m:r>
                    <m:r>
                      <a:rPr lang="it-IT" sz="2000" b="0" i="1" smtClean="0">
                        <a:latin typeface="Cambria Math"/>
                        <a:ea typeface="Cambria Math"/>
                      </a:rPr>
                      <m:t>+</m:t>
                    </m:r>
                    <m:r>
                      <m:rPr>
                        <m:sty m:val="p"/>
                      </m:rPr>
                      <a:rPr lang="el-GR" sz="2000" i="1">
                        <a:latin typeface="Cambria Math"/>
                        <a:ea typeface="Cambria Math"/>
                      </a:rPr>
                      <m:t>β</m:t>
                    </m:r>
                    <m:r>
                      <a:rPr lang="it-IT" sz="2000" b="0" i="1" baseline="-25000" smtClean="0">
                        <a:latin typeface="Cambria Math"/>
                        <a:ea typeface="Cambria Math"/>
                      </a:rPr>
                      <m:t>𝑝𝑎𝑡𝑒𝑟𝑛𝑎𝑙𝑖𝑠𝑡𝑖𝑐𝑎𝑙𝑡𝑟𝑢𝑖𝑠𝑚</m:t>
                    </m:r>
                    <m:r>
                      <a:rPr lang="it-IT" sz="2000" i="1">
                        <a:latin typeface="Cambria Math"/>
                        <a:ea typeface="Cambria Math"/>
                      </a:rPr>
                      <m:t> </m:t>
                    </m:r>
                    <m:r>
                      <a:rPr lang="it-IT" sz="2000" b="0" i="1" smtClean="0">
                        <a:latin typeface="Cambria Math"/>
                        <a:ea typeface="Cambria Math"/>
                      </a:rPr>
                      <m:t>∗</m:t>
                    </m:r>
                    <m:r>
                      <a:rPr lang="it-IT" sz="2000" b="0" i="1" smtClean="0">
                        <a:latin typeface="Cambria Math"/>
                        <a:ea typeface="Cambria Math"/>
                      </a:rPr>
                      <m:t>𝑃𝑎𝑡𝑒𝑟𝑛𝑎𝑙𝑖𝑠𝑡𝑖𝑐𝑎𝑙𝑡𝑟𝑢𝑖𝑠𝑚</m:t>
                    </m:r>
                    <m:r>
                      <a:rPr lang="it-IT" sz="2000" b="0" i="1" smtClean="0">
                        <a:latin typeface="Cambria Math"/>
                        <a:ea typeface="Cambria Math"/>
                      </a:rPr>
                      <m:t>………+</m:t>
                    </m:r>
                    <m:r>
                      <a:rPr lang="it-IT" sz="2000" i="1">
                        <a:latin typeface="Cambria Math"/>
                        <a:ea typeface="Cambria Math"/>
                      </a:rPr>
                      <m:t>𝑒</m:t>
                    </m:r>
                  </m:oMath>
                </a14:m>
                <a:endParaRPr lang="it-IT" sz="2000" dirty="0">
                  <a:ea typeface="Cambria Math"/>
                </a:endParaRPr>
              </a:p>
              <a:p>
                <a:pPr marL="0" indent="0">
                  <a:buNone/>
                </a:pPr>
                <a:endParaRPr lang="en-GB" sz="2000" b="1" dirty="0"/>
              </a:p>
              <a:p>
                <a:pPr marL="0" indent="0">
                  <a:buNone/>
                </a:pPr>
                <a:endParaRPr lang="en-GB" sz="2000" b="1" dirty="0" smtClean="0"/>
              </a:p>
              <a:p>
                <a:endParaRPr lang="en-GB" sz="2000" b="1" dirty="0"/>
              </a:p>
              <a:p>
                <a:endParaRPr lang="it-IT" sz="2000" b="1" dirty="0"/>
              </a:p>
              <a:p>
                <a:pPr marL="0" indent="0">
                  <a:buNone/>
                </a:pPr>
                <a:endParaRPr lang="it-IT" sz="2000" dirty="0" smtClean="0"/>
              </a:p>
              <a:p>
                <a:pPr marL="0" indent="0">
                  <a:buNone/>
                </a:pPr>
                <a:endParaRPr lang="it-IT" sz="2000" dirty="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223619" y="1409700"/>
                <a:ext cx="8502650" cy="5143500"/>
              </a:xfrm>
              <a:blipFill rotWithShape="1">
                <a:blip r:embed="rId4"/>
                <a:stretch>
                  <a:fillRect l="-789" t="-592"/>
                </a:stretch>
              </a:blipFill>
            </p:spPr>
            <p:txBody>
              <a:bodyPr/>
              <a:lstStyle/>
              <a:p>
                <a:r>
                  <a:rPr lang="it-IT">
                    <a:noFill/>
                  </a:rPr>
                  <a:t> </a:t>
                </a:r>
              </a:p>
            </p:txBody>
          </p:sp>
        </mc:Fallback>
      </mc:AlternateContent>
      <p:sp>
        <p:nvSpPr>
          <p:cNvPr id="4" name="Titolo 1"/>
          <p:cNvSpPr txBox="1">
            <a:spLocks/>
          </p:cNvSpPr>
          <p:nvPr/>
        </p:nvSpPr>
        <p:spPr>
          <a:xfrm>
            <a:off x="0" y="0"/>
            <a:ext cx="8369300" cy="103346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pPr algn="ctr"/>
            <a:r>
              <a:rPr lang="it-IT" dirty="0" err="1" smtClean="0">
                <a:solidFill>
                  <a:schemeClr val="bg1"/>
                </a:solidFill>
              </a:rPr>
              <a:t>Methods</a:t>
            </a:r>
            <a:r>
              <a:rPr lang="it-IT" dirty="0" smtClean="0">
                <a:solidFill>
                  <a:schemeClr val="bg1"/>
                </a:solidFill>
              </a:rPr>
              <a:t> </a:t>
            </a:r>
            <a:endParaRPr lang="it-IT" dirty="0">
              <a:solidFill>
                <a:schemeClr val="bg1"/>
              </a:solidFill>
            </a:endParaRPr>
          </a:p>
        </p:txBody>
      </p:sp>
    </p:spTree>
    <p:extLst>
      <p:ext uri="{BB962C8B-B14F-4D97-AF65-F5344CB8AC3E}">
        <p14:creationId xmlns:p14="http://schemas.microsoft.com/office/powerpoint/2010/main" val="8872572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00" y="1149131"/>
            <a:ext cx="8369300" cy="839157"/>
          </a:xfrm>
        </p:spPr>
        <p:txBody>
          <a:bodyPr>
            <a:normAutofit/>
          </a:bodyPr>
          <a:lstStyle/>
          <a:p>
            <a:pPr algn="ctr"/>
            <a:r>
              <a:rPr lang="en-GB" sz="1800" b="1" dirty="0" smtClean="0">
                <a:latin typeface="+mj-lt"/>
              </a:rPr>
              <a:t/>
            </a:r>
            <a:br>
              <a:rPr lang="en-GB" sz="1800" b="1" dirty="0" smtClean="0">
                <a:latin typeface="+mj-lt"/>
              </a:rPr>
            </a:br>
            <a:endParaRPr lang="en-GB" sz="1800" b="1" dirty="0">
              <a:latin typeface="+mj-lt"/>
            </a:endParaRPr>
          </a:p>
        </p:txBody>
      </p:sp>
      <p:sp>
        <p:nvSpPr>
          <p:cNvPr id="6" name="TextBox 8"/>
          <p:cNvSpPr txBox="1"/>
          <p:nvPr/>
        </p:nvSpPr>
        <p:spPr>
          <a:xfrm>
            <a:off x="291479" y="38100"/>
            <a:ext cx="7619143" cy="830997"/>
          </a:xfrm>
          <a:prstGeom prst="rect">
            <a:avLst/>
          </a:prstGeom>
          <a:noFill/>
        </p:spPr>
        <p:txBody>
          <a:bodyPr wrap="square" rtlCol="0">
            <a:spAutoFit/>
          </a:bodyPr>
          <a:lstStyle/>
          <a:p>
            <a:pPr algn="ctr"/>
            <a:r>
              <a:rPr lang="en-GB" sz="2400" dirty="0" smtClean="0">
                <a:solidFill>
                  <a:schemeClr val="bg1"/>
                </a:solidFill>
                <a:latin typeface="Arial Black"/>
                <a:ea typeface="+mj-ea"/>
                <a:cs typeface="Arial Black"/>
              </a:rPr>
              <a:t>Results:</a:t>
            </a:r>
          </a:p>
          <a:p>
            <a:pPr algn="ctr"/>
            <a:r>
              <a:rPr lang="en-GB" sz="2400" dirty="0" smtClean="0">
                <a:solidFill>
                  <a:schemeClr val="bg1"/>
                </a:solidFill>
                <a:latin typeface="Arial Black"/>
                <a:ea typeface="+mj-ea"/>
                <a:cs typeface="Arial Black"/>
              </a:rPr>
              <a:t>Descriptive statistics </a:t>
            </a:r>
          </a:p>
        </p:txBody>
      </p:sp>
      <p:pic>
        <p:nvPicPr>
          <p:cNvPr id="3" name="Immagin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624" y="1386316"/>
            <a:ext cx="6820852" cy="5068008"/>
          </a:xfrm>
          <a:prstGeom prst="rect">
            <a:avLst/>
          </a:prstGeom>
        </p:spPr>
      </p:pic>
    </p:spTree>
    <p:extLst>
      <p:ext uri="{BB962C8B-B14F-4D97-AF65-F5344CB8AC3E}">
        <p14:creationId xmlns:p14="http://schemas.microsoft.com/office/powerpoint/2010/main" val="31866822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00" y="1149131"/>
            <a:ext cx="8369300" cy="839157"/>
          </a:xfrm>
        </p:spPr>
        <p:txBody>
          <a:bodyPr>
            <a:normAutofit/>
          </a:bodyPr>
          <a:lstStyle/>
          <a:p>
            <a:pPr algn="ctr"/>
            <a:r>
              <a:rPr lang="en-GB" sz="1800" b="1" dirty="0" smtClean="0">
                <a:latin typeface="+mj-lt"/>
              </a:rPr>
              <a:t/>
            </a:r>
            <a:br>
              <a:rPr lang="en-GB" sz="1800" b="1" dirty="0" smtClean="0">
                <a:latin typeface="+mj-lt"/>
              </a:rPr>
            </a:br>
            <a:endParaRPr lang="en-GB" sz="1800" b="1" dirty="0">
              <a:latin typeface="+mj-lt"/>
            </a:endParaRPr>
          </a:p>
        </p:txBody>
      </p:sp>
      <p:sp>
        <p:nvSpPr>
          <p:cNvPr id="6" name="TextBox 8"/>
          <p:cNvSpPr txBox="1"/>
          <p:nvPr/>
        </p:nvSpPr>
        <p:spPr>
          <a:xfrm>
            <a:off x="291479" y="38100"/>
            <a:ext cx="7619143" cy="830997"/>
          </a:xfrm>
          <a:prstGeom prst="rect">
            <a:avLst/>
          </a:prstGeom>
          <a:noFill/>
        </p:spPr>
        <p:txBody>
          <a:bodyPr wrap="square" rtlCol="0">
            <a:spAutoFit/>
          </a:bodyPr>
          <a:lstStyle/>
          <a:p>
            <a:pPr algn="ctr"/>
            <a:r>
              <a:rPr lang="en-GB" sz="2400" dirty="0" smtClean="0">
                <a:solidFill>
                  <a:schemeClr val="bg1"/>
                </a:solidFill>
                <a:latin typeface="Arial Black"/>
                <a:ea typeface="+mj-ea"/>
                <a:cs typeface="Arial Black"/>
              </a:rPr>
              <a:t>Results:</a:t>
            </a:r>
          </a:p>
          <a:p>
            <a:pPr algn="ctr"/>
            <a:r>
              <a:rPr lang="en-GB" sz="2400" dirty="0" smtClean="0">
                <a:solidFill>
                  <a:schemeClr val="bg1"/>
                </a:solidFill>
                <a:latin typeface="Arial Black"/>
                <a:ea typeface="+mj-ea"/>
                <a:cs typeface="Arial Black"/>
              </a:rPr>
              <a:t>Testing for protest answers </a:t>
            </a:r>
          </a:p>
        </p:txBody>
      </p:sp>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259" y="1236135"/>
            <a:ext cx="8310281" cy="2295859"/>
          </a:xfrm>
          <a:prstGeom prst="rect">
            <a:avLst/>
          </a:prstGeom>
        </p:spPr>
      </p:pic>
      <p:sp>
        <p:nvSpPr>
          <p:cNvPr id="11" name="CasellaDiTesto 10"/>
          <p:cNvSpPr txBox="1"/>
          <p:nvPr/>
        </p:nvSpPr>
        <p:spPr>
          <a:xfrm>
            <a:off x="1275907" y="3495352"/>
            <a:ext cx="6507126" cy="369332"/>
          </a:xfrm>
          <a:prstGeom prst="rect">
            <a:avLst/>
          </a:prstGeom>
          <a:noFill/>
        </p:spPr>
        <p:txBody>
          <a:bodyPr wrap="square" rtlCol="0">
            <a:spAutoFit/>
          </a:bodyPr>
          <a:lstStyle/>
          <a:p>
            <a:r>
              <a:rPr lang="en-GB" b="1" dirty="0"/>
              <a:t>Descriptive analysis of children’s answers to debriefing questions.</a:t>
            </a:r>
            <a:endParaRPr lang="it-IT" b="1" dirty="0"/>
          </a:p>
        </p:txBody>
      </p:sp>
      <p:graphicFrame>
        <p:nvGraphicFramePr>
          <p:cNvPr id="3" name="Tabella 2"/>
          <p:cNvGraphicFramePr>
            <a:graphicFrameLocks noGrp="1"/>
          </p:cNvGraphicFramePr>
          <p:nvPr>
            <p:extLst>
              <p:ext uri="{D42A27DB-BD31-4B8C-83A1-F6EECF244321}">
                <p14:modId xmlns:p14="http://schemas.microsoft.com/office/powerpoint/2010/main" val="1901635728"/>
              </p:ext>
            </p:extLst>
          </p:nvPr>
        </p:nvGraphicFramePr>
        <p:xfrm>
          <a:off x="212963" y="3888888"/>
          <a:ext cx="8633013" cy="2591072"/>
        </p:xfrm>
        <a:graphic>
          <a:graphicData uri="http://schemas.openxmlformats.org/drawingml/2006/table">
            <a:tbl>
              <a:tblPr firstRow="1" bandRow="1">
                <a:tableStyleId>{5940675A-B579-460E-94D1-54222C63F5DA}</a:tableStyleId>
              </a:tblPr>
              <a:tblGrid>
                <a:gridCol w="6804212"/>
                <a:gridCol w="968188"/>
                <a:gridCol w="860613"/>
              </a:tblGrid>
              <a:tr h="493330">
                <a:tc>
                  <a:txBody>
                    <a:bodyPr/>
                    <a:lstStyle/>
                    <a:p>
                      <a:endParaRPr lang="it-IT" dirty="0"/>
                    </a:p>
                  </a:txBody>
                  <a:tcPr/>
                </a:tc>
                <a:tc>
                  <a:txBody>
                    <a:bodyPr/>
                    <a:lstStyle/>
                    <a:p>
                      <a:pPr algn="ctr"/>
                      <a:r>
                        <a:rPr lang="en-US" b="1" dirty="0" smtClean="0"/>
                        <a:t>Yes %</a:t>
                      </a:r>
                      <a:endParaRPr lang="it-IT" b="1" dirty="0"/>
                    </a:p>
                  </a:txBody>
                  <a:tcPr/>
                </a:tc>
                <a:tc>
                  <a:txBody>
                    <a:bodyPr/>
                    <a:lstStyle/>
                    <a:p>
                      <a:pPr algn="ctr"/>
                      <a:r>
                        <a:rPr lang="en-US" b="1" dirty="0" smtClean="0"/>
                        <a:t>No %</a:t>
                      </a:r>
                      <a:endParaRPr lang="it-IT" b="1" dirty="0"/>
                    </a:p>
                  </a:txBody>
                  <a:tcPr/>
                </a:tc>
              </a:tr>
              <a:tr h="294668">
                <a:tc>
                  <a:txBody>
                    <a:bodyPr/>
                    <a:lstStyle/>
                    <a:p>
                      <a:r>
                        <a:rPr lang="en-US" b="1" u="none" dirty="0" smtClean="0"/>
                        <a:t>I do not care about health </a:t>
                      </a:r>
                      <a:endParaRPr lang="it-IT" b="1" u="none" dirty="0"/>
                    </a:p>
                  </a:txBody>
                  <a:tcPr/>
                </a:tc>
                <a:tc>
                  <a:txBody>
                    <a:bodyPr/>
                    <a:lstStyle/>
                    <a:p>
                      <a:r>
                        <a:rPr lang="en-US" dirty="0" smtClean="0"/>
                        <a:t>32%</a:t>
                      </a:r>
                      <a:endParaRPr lang="it-IT" dirty="0"/>
                    </a:p>
                  </a:txBody>
                  <a:tcPr/>
                </a:tc>
                <a:tc>
                  <a:txBody>
                    <a:bodyPr/>
                    <a:lstStyle/>
                    <a:p>
                      <a:r>
                        <a:rPr lang="en-US" dirty="0" smtClean="0"/>
                        <a:t>68%</a:t>
                      </a:r>
                      <a:endParaRPr lang="it-IT" dirty="0"/>
                    </a:p>
                  </a:txBody>
                  <a:tcPr/>
                </a:tc>
              </a:tr>
              <a:tr h="379562">
                <a:tc>
                  <a:txBody>
                    <a:bodyPr/>
                    <a:lstStyle/>
                    <a:p>
                      <a:r>
                        <a:rPr lang="en-US" b="1" u="none" dirty="0" smtClean="0"/>
                        <a:t>The Mayor should deal with this problem </a:t>
                      </a:r>
                      <a:endParaRPr lang="it-IT" b="1" u="none" dirty="0"/>
                    </a:p>
                  </a:txBody>
                  <a:tcPr/>
                </a:tc>
                <a:tc>
                  <a:txBody>
                    <a:bodyPr/>
                    <a:lstStyle/>
                    <a:p>
                      <a:r>
                        <a:rPr lang="en-US" dirty="0" smtClean="0"/>
                        <a:t>85%</a:t>
                      </a:r>
                      <a:endParaRPr lang="it-IT" dirty="0"/>
                    </a:p>
                  </a:txBody>
                  <a:tcPr/>
                </a:tc>
                <a:tc>
                  <a:txBody>
                    <a:bodyPr/>
                    <a:lstStyle/>
                    <a:p>
                      <a:r>
                        <a:rPr lang="en-US" dirty="0" smtClean="0"/>
                        <a:t>15%</a:t>
                      </a:r>
                      <a:endParaRPr lang="it-IT" dirty="0"/>
                    </a:p>
                  </a:txBody>
                  <a:tcPr/>
                </a:tc>
              </a:tr>
              <a:tr h="309282">
                <a:tc>
                  <a:txBody>
                    <a:bodyPr/>
                    <a:lstStyle/>
                    <a:p>
                      <a:r>
                        <a:rPr lang="en-US" b="1" u="none" dirty="0" smtClean="0"/>
                        <a:t>I</a:t>
                      </a:r>
                      <a:r>
                        <a:rPr lang="en-US" b="1" u="none" baseline="0" dirty="0" smtClean="0"/>
                        <a:t> do not have enough money to deal with this problem </a:t>
                      </a:r>
                      <a:endParaRPr lang="it-IT" b="1" u="none" dirty="0"/>
                    </a:p>
                  </a:txBody>
                  <a:tcPr/>
                </a:tc>
                <a:tc>
                  <a:txBody>
                    <a:bodyPr/>
                    <a:lstStyle/>
                    <a:p>
                      <a:r>
                        <a:rPr lang="en-US" dirty="0" smtClean="0"/>
                        <a:t>44%</a:t>
                      </a:r>
                      <a:endParaRPr lang="it-IT" dirty="0"/>
                    </a:p>
                  </a:txBody>
                  <a:tcPr/>
                </a:tc>
                <a:tc>
                  <a:txBody>
                    <a:bodyPr/>
                    <a:lstStyle/>
                    <a:p>
                      <a:r>
                        <a:rPr lang="en-US" dirty="0" smtClean="0"/>
                        <a:t>56%</a:t>
                      </a:r>
                      <a:endParaRPr lang="it-IT" dirty="0"/>
                    </a:p>
                  </a:txBody>
                  <a:tcPr/>
                </a:tc>
              </a:tr>
              <a:tr h="493330">
                <a:tc>
                  <a:txBody>
                    <a:bodyPr/>
                    <a:lstStyle/>
                    <a:p>
                      <a:r>
                        <a:rPr lang="en-US" b="1" u="none" dirty="0" smtClean="0"/>
                        <a:t>I think there are other problems</a:t>
                      </a:r>
                      <a:endParaRPr lang="it-IT" b="1" u="none" dirty="0"/>
                    </a:p>
                  </a:txBody>
                  <a:tcPr/>
                </a:tc>
                <a:tc>
                  <a:txBody>
                    <a:bodyPr/>
                    <a:lstStyle/>
                    <a:p>
                      <a:r>
                        <a:rPr lang="en-US" dirty="0" smtClean="0"/>
                        <a:t>62%</a:t>
                      </a:r>
                      <a:endParaRPr lang="it-IT" dirty="0"/>
                    </a:p>
                  </a:txBody>
                  <a:tcPr/>
                </a:tc>
                <a:tc>
                  <a:txBody>
                    <a:bodyPr/>
                    <a:lstStyle/>
                    <a:p>
                      <a:r>
                        <a:rPr lang="en-US" dirty="0" smtClean="0"/>
                        <a:t>38%</a:t>
                      </a:r>
                      <a:endParaRPr lang="it-IT" dirty="0"/>
                    </a:p>
                  </a:txBody>
                  <a:tcPr/>
                </a:tc>
              </a:tr>
              <a:tr h="493330">
                <a:tc>
                  <a:txBody>
                    <a:bodyPr/>
                    <a:lstStyle/>
                    <a:p>
                      <a:r>
                        <a:rPr lang="en-US" b="1" dirty="0" smtClean="0"/>
                        <a:t>The change</a:t>
                      </a:r>
                      <a:r>
                        <a:rPr lang="en-US" b="1" baseline="0" dirty="0" smtClean="0"/>
                        <a:t> in health risk was too low </a:t>
                      </a:r>
                      <a:endParaRPr lang="it-IT" b="1" dirty="0"/>
                    </a:p>
                  </a:txBody>
                  <a:tcPr/>
                </a:tc>
                <a:tc>
                  <a:txBody>
                    <a:bodyPr/>
                    <a:lstStyle/>
                    <a:p>
                      <a:r>
                        <a:rPr lang="en-US" dirty="0" smtClean="0"/>
                        <a:t>44%</a:t>
                      </a:r>
                      <a:endParaRPr lang="it-IT" dirty="0"/>
                    </a:p>
                  </a:txBody>
                  <a:tcPr/>
                </a:tc>
                <a:tc>
                  <a:txBody>
                    <a:bodyPr/>
                    <a:lstStyle/>
                    <a:p>
                      <a:r>
                        <a:rPr lang="en-US" dirty="0" smtClean="0"/>
                        <a:t>56%</a:t>
                      </a:r>
                      <a:endParaRPr lang="it-IT" dirty="0"/>
                    </a:p>
                  </a:txBody>
                  <a:tcPr/>
                </a:tc>
              </a:tr>
            </a:tbl>
          </a:graphicData>
        </a:graphic>
      </p:graphicFrame>
    </p:spTree>
    <p:extLst>
      <p:ext uri="{BB962C8B-B14F-4D97-AF65-F5344CB8AC3E}">
        <p14:creationId xmlns:p14="http://schemas.microsoft.com/office/powerpoint/2010/main" val="31789469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00" y="1149131"/>
            <a:ext cx="8369300" cy="839157"/>
          </a:xfrm>
        </p:spPr>
        <p:txBody>
          <a:bodyPr>
            <a:normAutofit/>
          </a:bodyPr>
          <a:lstStyle/>
          <a:p>
            <a:pPr algn="ctr"/>
            <a:r>
              <a:rPr lang="en-GB" sz="1800" b="1" dirty="0" smtClean="0">
                <a:latin typeface="+mj-lt"/>
              </a:rPr>
              <a:t>Scope sensitivity test: </a:t>
            </a:r>
            <a:br>
              <a:rPr lang="en-GB" sz="1800" b="1" dirty="0" smtClean="0">
                <a:latin typeface="+mj-lt"/>
              </a:rPr>
            </a:br>
            <a:endParaRPr lang="en-GB" sz="1800" b="1" dirty="0">
              <a:latin typeface="+mj-lt"/>
            </a:endParaRPr>
          </a:p>
        </p:txBody>
      </p:sp>
      <p:sp>
        <p:nvSpPr>
          <p:cNvPr id="3" name="Content Placeholder 2"/>
          <p:cNvSpPr>
            <a:spLocks noGrp="1"/>
          </p:cNvSpPr>
          <p:nvPr>
            <p:ph idx="1"/>
          </p:nvPr>
        </p:nvSpPr>
        <p:spPr/>
        <p:txBody>
          <a:bodyPr/>
          <a:lstStyle/>
          <a:p>
            <a:pPr algn="ctr">
              <a:buNone/>
            </a:pPr>
            <a:endParaRPr lang="en-GB" dirty="0" smtClean="0"/>
          </a:p>
          <a:p>
            <a:pPr algn="ctr">
              <a:buNone/>
            </a:pPr>
            <a:endParaRPr lang="en-GB" b="1" dirty="0" smtClean="0"/>
          </a:p>
          <a:p>
            <a:pPr algn="ctr">
              <a:buNone/>
            </a:pPr>
            <a:r>
              <a:rPr lang="en-GB" b="1" dirty="0" smtClean="0"/>
              <a:t>Regression results (WTP1&gt;WTP2&gt;WTP3)</a:t>
            </a:r>
          </a:p>
          <a:p>
            <a:pPr>
              <a:buNone/>
            </a:pPr>
            <a:r>
              <a:rPr lang="en-GB" sz="1600" b="1" dirty="0" smtClean="0"/>
              <a:t>                                                                             Children</a:t>
            </a:r>
            <a:endParaRPr lang="en-GB" dirty="0" smtClean="0"/>
          </a:p>
          <a:p>
            <a:pPr algn="ctr">
              <a:buNone/>
            </a:pPr>
            <a:endParaRPr lang="en-GB" dirty="0" smtClean="0"/>
          </a:p>
          <a:p>
            <a:pPr algn="ctr">
              <a:buNone/>
            </a:pPr>
            <a:endParaRPr lang="en-GB" dirty="0" smtClean="0"/>
          </a:p>
          <a:p>
            <a:pPr algn="ctr">
              <a:buNone/>
            </a:pPr>
            <a:endParaRPr lang="en-GB" dirty="0" smtClean="0"/>
          </a:p>
          <a:p>
            <a:pPr>
              <a:buNone/>
            </a:pPr>
            <a:endParaRPr lang="en-GB" dirty="0"/>
          </a:p>
        </p:txBody>
      </p:sp>
      <p:graphicFrame>
        <p:nvGraphicFramePr>
          <p:cNvPr id="7" name="Tabella 6"/>
          <p:cNvGraphicFramePr>
            <a:graphicFrameLocks noGrp="1"/>
          </p:cNvGraphicFramePr>
          <p:nvPr>
            <p:extLst>
              <p:ext uri="{D42A27DB-BD31-4B8C-83A1-F6EECF244321}">
                <p14:modId xmlns:p14="http://schemas.microsoft.com/office/powerpoint/2010/main" val="1241081954"/>
              </p:ext>
            </p:extLst>
          </p:nvPr>
        </p:nvGraphicFramePr>
        <p:xfrm>
          <a:off x="1089838" y="1580707"/>
          <a:ext cx="7189086" cy="1493520"/>
        </p:xfrm>
        <a:graphic>
          <a:graphicData uri="http://schemas.openxmlformats.org/drawingml/2006/table">
            <a:tbl>
              <a:tblPr firstRow="1" bandRow="1">
                <a:tableStyleId>{5940675A-B579-460E-94D1-54222C63F5DA}</a:tableStyleId>
              </a:tblPr>
              <a:tblGrid>
                <a:gridCol w="2617085"/>
                <a:gridCol w="2232837"/>
                <a:gridCol w="2339164"/>
              </a:tblGrid>
              <a:tr h="173309">
                <a:tc>
                  <a:txBody>
                    <a:bodyPr/>
                    <a:lstStyle/>
                    <a:p>
                      <a:r>
                        <a:rPr lang="it-IT" sz="1600" b="1" dirty="0" smtClean="0"/>
                        <a:t>Flag1</a:t>
                      </a:r>
                      <a:r>
                        <a:rPr lang="it-IT" sz="1600" b="1" baseline="0" dirty="0" smtClean="0"/>
                        <a:t> =1 </a:t>
                      </a:r>
                      <a:endParaRPr lang="it-IT" sz="1600" b="1" dirty="0"/>
                    </a:p>
                  </a:txBody>
                  <a:tcPr/>
                </a:tc>
                <a:tc>
                  <a:txBody>
                    <a:bodyPr/>
                    <a:lstStyle/>
                    <a:p>
                      <a:pPr algn="ctr"/>
                      <a:r>
                        <a:rPr lang="it-IT" sz="1600" b="1" dirty="0" err="1" smtClean="0"/>
                        <a:t>Children</a:t>
                      </a:r>
                      <a:r>
                        <a:rPr lang="it-IT" sz="1600" b="1" dirty="0" smtClean="0"/>
                        <a:t> </a:t>
                      </a:r>
                      <a:endParaRPr lang="it-IT" sz="1600" b="1" dirty="0"/>
                    </a:p>
                  </a:txBody>
                  <a:tcPr/>
                </a:tc>
                <a:tc>
                  <a:txBody>
                    <a:bodyPr/>
                    <a:lstStyle/>
                    <a:p>
                      <a:pPr algn="ctr"/>
                      <a:r>
                        <a:rPr lang="it-IT" sz="1600" b="1" dirty="0" err="1" smtClean="0"/>
                        <a:t>Parents</a:t>
                      </a:r>
                      <a:r>
                        <a:rPr lang="it-IT" sz="1600" b="1" dirty="0" smtClean="0"/>
                        <a:t> </a:t>
                      </a:r>
                      <a:endParaRPr lang="it-IT" sz="1600" b="1" dirty="0"/>
                    </a:p>
                  </a:txBody>
                  <a:tcPr/>
                </a:tc>
              </a:tr>
              <a:tr h="29913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noProof="0" dirty="0" smtClean="0"/>
                        <a:t>Test 1 </a:t>
                      </a:r>
                      <a:r>
                        <a:rPr lang="en-US" sz="1600" noProof="0" dirty="0" smtClean="0"/>
                        <a:t>WTP1&lt;WTP2&lt;WTP3</a:t>
                      </a:r>
                    </a:p>
                  </a:txBody>
                  <a:tcPr/>
                </a:tc>
                <a:tc>
                  <a:txBody>
                    <a:bodyPr/>
                    <a:lstStyle/>
                    <a:p>
                      <a:pPr algn="ctr"/>
                      <a:r>
                        <a:rPr lang="en-US" sz="1600" noProof="0" dirty="0" smtClean="0"/>
                        <a:t>12(4%)</a:t>
                      </a:r>
                      <a:endParaRPr lang="en-US" sz="1600" noProof="0" dirty="0"/>
                    </a:p>
                  </a:txBody>
                  <a:tcPr/>
                </a:tc>
                <a:tc>
                  <a:txBody>
                    <a:bodyPr/>
                    <a:lstStyle/>
                    <a:p>
                      <a:pPr algn="ctr"/>
                      <a:r>
                        <a:rPr lang="it-IT" sz="1600" dirty="0" smtClean="0"/>
                        <a:t>7(4%)</a:t>
                      </a:r>
                      <a:endParaRPr lang="it-IT" sz="1600" dirty="0"/>
                    </a:p>
                  </a:txBody>
                  <a:tcPr/>
                </a:tc>
              </a:tr>
              <a:tr h="519927">
                <a:tc>
                  <a:txBody>
                    <a:bodyPr/>
                    <a:lstStyle/>
                    <a:p>
                      <a:r>
                        <a:rPr lang="en-US" sz="1600" b="1" noProof="0" dirty="0" smtClean="0"/>
                        <a:t>Test 2</a:t>
                      </a:r>
                    </a:p>
                    <a:p>
                      <a:pPr marL="0" marR="0" indent="0" algn="l" defTabSz="457200" rtl="0" eaLnBrk="1" fontAlgn="auto" latinLnBrk="0" hangingPunct="1">
                        <a:lnSpc>
                          <a:spcPct val="100000"/>
                        </a:lnSpc>
                        <a:spcBef>
                          <a:spcPts val="0"/>
                        </a:spcBef>
                        <a:spcAft>
                          <a:spcPts val="0"/>
                        </a:spcAft>
                        <a:buClrTx/>
                        <a:buSzTx/>
                        <a:buFontTx/>
                        <a:buNone/>
                        <a:tabLst/>
                        <a:defRPr/>
                      </a:pPr>
                      <a:r>
                        <a:rPr lang="en-US" sz="1600" b="0" noProof="0" dirty="0" smtClean="0"/>
                        <a:t>WTP1=WTP2=WTP3</a:t>
                      </a:r>
                    </a:p>
                    <a:p>
                      <a:r>
                        <a:rPr lang="en-US" sz="1600" b="0" noProof="0" dirty="0" smtClean="0"/>
                        <a:t>WTP=budget</a:t>
                      </a:r>
                      <a:r>
                        <a:rPr lang="en-US" sz="1600" b="0" baseline="0" noProof="0" dirty="0" smtClean="0"/>
                        <a:t> constraint </a:t>
                      </a:r>
                      <a:endParaRPr lang="en-US" sz="1600" b="0" noProof="0" dirty="0" smtClean="0"/>
                    </a:p>
                  </a:txBody>
                  <a:tcPr/>
                </a:tc>
                <a:tc>
                  <a:txBody>
                    <a:bodyPr/>
                    <a:lstStyle/>
                    <a:p>
                      <a:pPr algn="ctr"/>
                      <a:r>
                        <a:rPr lang="en-US" sz="1600" noProof="0" dirty="0" smtClean="0"/>
                        <a:t>4(0.89%)</a:t>
                      </a:r>
                      <a:endParaRPr lang="en-US" sz="1600" noProof="0" dirty="0"/>
                    </a:p>
                  </a:txBody>
                  <a:tcPr/>
                </a:tc>
                <a:tc>
                  <a:txBody>
                    <a:bodyPr/>
                    <a:lstStyle/>
                    <a:p>
                      <a:pPr algn="ctr"/>
                      <a:r>
                        <a:rPr lang="it-IT" sz="1600" dirty="0" smtClean="0"/>
                        <a:t>17(14%)</a:t>
                      </a:r>
                      <a:endParaRPr lang="it-IT" sz="1600" dirty="0"/>
                    </a:p>
                  </a:txBody>
                  <a:tcPr/>
                </a:tc>
              </a:tr>
            </a:tbl>
          </a:graphicData>
        </a:graphic>
      </p:graphicFrame>
      <p:pic>
        <p:nvPicPr>
          <p:cNvPr id="8" name="Immagin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940" y="4353533"/>
            <a:ext cx="6797348" cy="2369996"/>
          </a:xfrm>
          <a:prstGeom prst="rect">
            <a:avLst/>
          </a:prstGeom>
        </p:spPr>
      </p:pic>
      <p:sp>
        <p:nvSpPr>
          <p:cNvPr id="6" name="TextBox 8"/>
          <p:cNvSpPr txBox="1"/>
          <p:nvPr/>
        </p:nvSpPr>
        <p:spPr>
          <a:xfrm>
            <a:off x="105216" y="122765"/>
            <a:ext cx="7619143" cy="707886"/>
          </a:xfrm>
          <a:prstGeom prst="rect">
            <a:avLst/>
          </a:prstGeom>
          <a:noFill/>
        </p:spPr>
        <p:txBody>
          <a:bodyPr wrap="square" rtlCol="0">
            <a:spAutoFit/>
          </a:bodyPr>
          <a:lstStyle/>
          <a:p>
            <a:pPr algn="ctr"/>
            <a:r>
              <a:rPr lang="en-GB" sz="2000" dirty="0" smtClean="0">
                <a:solidFill>
                  <a:schemeClr val="bg1"/>
                </a:solidFill>
                <a:latin typeface="Arial Black"/>
                <a:ea typeface="+mj-ea"/>
                <a:cs typeface="Arial Black"/>
              </a:rPr>
              <a:t>Results:</a:t>
            </a:r>
          </a:p>
          <a:p>
            <a:pPr algn="ctr"/>
            <a:r>
              <a:rPr lang="en-GB" sz="2000" dirty="0" smtClean="0">
                <a:solidFill>
                  <a:schemeClr val="bg1"/>
                </a:solidFill>
                <a:latin typeface="Arial Black"/>
                <a:ea typeface="+mj-ea"/>
                <a:cs typeface="Arial Black"/>
              </a:rPr>
              <a:t>Can children answer CV questions rationally?  </a:t>
            </a:r>
            <a:endParaRPr lang="en-GB" sz="2000" dirty="0">
              <a:solidFill>
                <a:schemeClr val="bg1"/>
              </a:solidFill>
              <a:latin typeface="Arial Black"/>
              <a:ea typeface="+mj-ea"/>
              <a:cs typeface="Arial Black"/>
            </a:endParaRPr>
          </a:p>
        </p:txBody>
      </p:sp>
      <p:sp>
        <p:nvSpPr>
          <p:cNvPr id="4" name="Ovale 3"/>
          <p:cNvSpPr/>
          <p:nvPr/>
        </p:nvSpPr>
        <p:spPr>
          <a:xfrm>
            <a:off x="4560124" y="5035138"/>
            <a:ext cx="2232561" cy="840189"/>
          </a:xfrm>
          <a:prstGeom prst="ellipse">
            <a:avLst/>
          </a:prstGeom>
          <a:noFill/>
          <a:ln>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00" y="1149131"/>
            <a:ext cx="8369300" cy="839157"/>
          </a:xfrm>
        </p:spPr>
        <p:txBody>
          <a:bodyPr>
            <a:normAutofit/>
          </a:bodyPr>
          <a:lstStyle/>
          <a:p>
            <a:pPr algn="ctr"/>
            <a:r>
              <a:rPr lang="en-GB" sz="1800" b="1" dirty="0" smtClean="0">
                <a:latin typeface="+mj-lt"/>
              </a:rPr>
              <a:t>Scope sensitivity test: </a:t>
            </a:r>
            <a:br>
              <a:rPr lang="en-GB" sz="1800" b="1" dirty="0" smtClean="0">
                <a:latin typeface="+mj-lt"/>
              </a:rPr>
            </a:br>
            <a:endParaRPr lang="en-GB" sz="1800" b="1" dirty="0">
              <a:latin typeface="+mj-lt"/>
            </a:endParaRPr>
          </a:p>
        </p:txBody>
      </p:sp>
      <p:sp>
        <p:nvSpPr>
          <p:cNvPr id="3" name="Content Placeholder 2"/>
          <p:cNvSpPr>
            <a:spLocks noGrp="1"/>
          </p:cNvSpPr>
          <p:nvPr>
            <p:ph idx="1"/>
          </p:nvPr>
        </p:nvSpPr>
        <p:spPr/>
        <p:txBody>
          <a:bodyPr/>
          <a:lstStyle/>
          <a:p>
            <a:pPr algn="ctr">
              <a:buNone/>
            </a:pPr>
            <a:endParaRPr lang="en-GB" dirty="0" smtClean="0"/>
          </a:p>
          <a:p>
            <a:pPr algn="ctr">
              <a:buNone/>
            </a:pPr>
            <a:endParaRPr lang="en-GB" b="1" dirty="0" smtClean="0"/>
          </a:p>
          <a:p>
            <a:pPr algn="ctr">
              <a:buNone/>
            </a:pPr>
            <a:r>
              <a:rPr lang="en-GB" b="1" dirty="0" smtClean="0"/>
              <a:t>Regression results (WTP1&gt;WTP2&gt;WTP3)</a:t>
            </a:r>
          </a:p>
          <a:p>
            <a:pPr>
              <a:buNone/>
            </a:pPr>
            <a:r>
              <a:rPr lang="en-GB" sz="1600" b="1" dirty="0" smtClean="0"/>
              <a:t>                                                                             Parents</a:t>
            </a:r>
            <a:endParaRPr lang="en-GB" dirty="0" smtClean="0"/>
          </a:p>
          <a:p>
            <a:pPr algn="ctr">
              <a:buNone/>
            </a:pPr>
            <a:endParaRPr lang="en-GB" dirty="0" smtClean="0"/>
          </a:p>
          <a:p>
            <a:pPr algn="ctr">
              <a:buNone/>
            </a:pPr>
            <a:endParaRPr lang="en-GB" dirty="0" smtClean="0"/>
          </a:p>
          <a:p>
            <a:pPr algn="ctr">
              <a:buNone/>
            </a:pPr>
            <a:endParaRPr lang="en-GB" dirty="0" smtClean="0"/>
          </a:p>
          <a:p>
            <a:pPr>
              <a:buNone/>
            </a:pPr>
            <a:endParaRPr lang="en-GB" dirty="0"/>
          </a:p>
        </p:txBody>
      </p:sp>
      <p:graphicFrame>
        <p:nvGraphicFramePr>
          <p:cNvPr id="7" name="Tabella 6"/>
          <p:cNvGraphicFramePr>
            <a:graphicFrameLocks noGrp="1"/>
          </p:cNvGraphicFramePr>
          <p:nvPr>
            <p:extLst>
              <p:ext uri="{D42A27DB-BD31-4B8C-83A1-F6EECF244321}">
                <p14:modId xmlns:p14="http://schemas.microsoft.com/office/powerpoint/2010/main" val="2190310514"/>
              </p:ext>
            </p:extLst>
          </p:nvPr>
        </p:nvGraphicFramePr>
        <p:xfrm>
          <a:off x="1089838" y="1580707"/>
          <a:ext cx="7189086" cy="1493520"/>
        </p:xfrm>
        <a:graphic>
          <a:graphicData uri="http://schemas.openxmlformats.org/drawingml/2006/table">
            <a:tbl>
              <a:tblPr firstRow="1" bandRow="1">
                <a:tableStyleId>{5940675A-B579-460E-94D1-54222C63F5DA}</a:tableStyleId>
              </a:tblPr>
              <a:tblGrid>
                <a:gridCol w="2617085"/>
                <a:gridCol w="2232837"/>
                <a:gridCol w="2339164"/>
              </a:tblGrid>
              <a:tr h="173309">
                <a:tc>
                  <a:txBody>
                    <a:bodyPr/>
                    <a:lstStyle/>
                    <a:p>
                      <a:r>
                        <a:rPr lang="it-IT" sz="1600" b="1" dirty="0" smtClean="0"/>
                        <a:t>Flag1</a:t>
                      </a:r>
                      <a:r>
                        <a:rPr lang="it-IT" sz="1600" b="1" baseline="0" dirty="0" smtClean="0"/>
                        <a:t> =1 </a:t>
                      </a:r>
                      <a:endParaRPr lang="it-IT" sz="1600" b="1" dirty="0"/>
                    </a:p>
                  </a:txBody>
                  <a:tcPr/>
                </a:tc>
                <a:tc>
                  <a:txBody>
                    <a:bodyPr/>
                    <a:lstStyle/>
                    <a:p>
                      <a:pPr algn="ctr"/>
                      <a:r>
                        <a:rPr lang="it-IT" sz="1600" b="1" dirty="0" err="1" smtClean="0"/>
                        <a:t>Children</a:t>
                      </a:r>
                      <a:r>
                        <a:rPr lang="it-IT" sz="1600" b="1" dirty="0" smtClean="0"/>
                        <a:t> </a:t>
                      </a:r>
                      <a:endParaRPr lang="it-IT" sz="1600" b="1" dirty="0"/>
                    </a:p>
                  </a:txBody>
                  <a:tcPr/>
                </a:tc>
                <a:tc>
                  <a:txBody>
                    <a:bodyPr/>
                    <a:lstStyle/>
                    <a:p>
                      <a:pPr algn="ctr"/>
                      <a:r>
                        <a:rPr lang="it-IT" sz="1600" b="1" dirty="0" err="1" smtClean="0"/>
                        <a:t>Parents</a:t>
                      </a:r>
                      <a:r>
                        <a:rPr lang="it-IT" sz="1600" b="1" dirty="0" smtClean="0"/>
                        <a:t> </a:t>
                      </a:r>
                      <a:endParaRPr lang="it-IT" sz="1600" b="1" dirty="0"/>
                    </a:p>
                  </a:txBody>
                  <a:tcPr/>
                </a:tc>
              </a:tr>
              <a:tr h="29913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noProof="0" dirty="0" smtClean="0"/>
                        <a:t>Test 1 </a:t>
                      </a:r>
                      <a:r>
                        <a:rPr lang="en-US" sz="1600" noProof="0" dirty="0" smtClean="0"/>
                        <a:t>WTP1&lt;WTP2&lt;WTP3</a:t>
                      </a:r>
                    </a:p>
                  </a:txBody>
                  <a:tcPr/>
                </a:tc>
                <a:tc>
                  <a:txBody>
                    <a:bodyPr/>
                    <a:lstStyle/>
                    <a:p>
                      <a:pPr algn="ctr"/>
                      <a:r>
                        <a:rPr lang="en-US" sz="1600" noProof="0" dirty="0" smtClean="0"/>
                        <a:t>12(4%)</a:t>
                      </a:r>
                      <a:endParaRPr lang="en-US" sz="1600" noProof="0" dirty="0"/>
                    </a:p>
                  </a:txBody>
                  <a:tcPr/>
                </a:tc>
                <a:tc>
                  <a:txBody>
                    <a:bodyPr/>
                    <a:lstStyle/>
                    <a:p>
                      <a:pPr algn="ctr"/>
                      <a:r>
                        <a:rPr lang="it-IT" sz="1600" dirty="0" smtClean="0"/>
                        <a:t>7(4%)</a:t>
                      </a:r>
                      <a:endParaRPr lang="it-IT" sz="1600" dirty="0"/>
                    </a:p>
                  </a:txBody>
                  <a:tcPr/>
                </a:tc>
              </a:tr>
              <a:tr h="519927">
                <a:tc>
                  <a:txBody>
                    <a:bodyPr/>
                    <a:lstStyle/>
                    <a:p>
                      <a:r>
                        <a:rPr lang="en-US" sz="1600" b="1" noProof="0" dirty="0" smtClean="0"/>
                        <a:t>Test 2</a:t>
                      </a:r>
                    </a:p>
                    <a:p>
                      <a:pPr marL="0" marR="0" indent="0" algn="l" defTabSz="457200" rtl="0" eaLnBrk="1" fontAlgn="auto" latinLnBrk="0" hangingPunct="1">
                        <a:lnSpc>
                          <a:spcPct val="100000"/>
                        </a:lnSpc>
                        <a:spcBef>
                          <a:spcPts val="0"/>
                        </a:spcBef>
                        <a:spcAft>
                          <a:spcPts val="0"/>
                        </a:spcAft>
                        <a:buClrTx/>
                        <a:buSzTx/>
                        <a:buFontTx/>
                        <a:buNone/>
                        <a:tabLst/>
                        <a:defRPr/>
                      </a:pPr>
                      <a:r>
                        <a:rPr lang="en-US" sz="1600" b="0" noProof="0" dirty="0" smtClean="0"/>
                        <a:t>WTP1=WTP2=WTP3</a:t>
                      </a:r>
                    </a:p>
                    <a:p>
                      <a:r>
                        <a:rPr lang="en-US" sz="1600" b="0" noProof="0" dirty="0" smtClean="0"/>
                        <a:t>WTP=budget</a:t>
                      </a:r>
                      <a:r>
                        <a:rPr lang="en-US" sz="1600" b="0" baseline="0" noProof="0" dirty="0" smtClean="0"/>
                        <a:t> constraint </a:t>
                      </a:r>
                      <a:endParaRPr lang="en-US" sz="1600" b="0" noProof="0" dirty="0" smtClean="0"/>
                    </a:p>
                  </a:txBody>
                  <a:tcPr/>
                </a:tc>
                <a:tc>
                  <a:txBody>
                    <a:bodyPr/>
                    <a:lstStyle/>
                    <a:p>
                      <a:pPr algn="ctr"/>
                      <a:r>
                        <a:rPr lang="en-US" sz="1600" noProof="0" dirty="0" smtClean="0"/>
                        <a:t>4(0.89%)</a:t>
                      </a:r>
                      <a:endParaRPr lang="en-US" sz="1600" noProof="0" dirty="0"/>
                    </a:p>
                  </a:txBody>
                  <a:tcPr/>
                </a:tc>
                <a:tc>
                  <a:txBody>
                    <a:bodyPr/>
                    <a:lstStyle/>
                    <a:p>
                      <a:pPr algn="ctr"/>
                      <a:r>
                        <a:rPr lang="it-IT" sz="1600" dirty="0" smtClean="0"/>
                        <a:t>17(14%)</a:t>
                      </a:r>
                      <a:endParaRPr lang="it-IT" sz="1600" dirty="0"/>
                    </a:p>
                  </a:txBody>
                  <a:tcPr/>
                </a:tc>
              </a:tr>
            </a:tbl>
          </a:graphicData>
        </a:graphic>
      </p:graphicFrame>
      <p:pic>
        <p:nvPicPr>
          <p:cNvPr id="9" name="Immagin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2794" y="4344389"/>
            <a:ext cx="6100549" cy="2513609"/>
          </a:xfrm>
          <a:prstGeom prst="rect">
            <a:avLst/>
          </a:prstGeom>
        </p:spPr>
      </p:pic>
      <p:sp>
        <p:nvSpPr>
          <p:cNvPr id="6" name="TextBox 8"/>
          <p:cNvSpPr txBox="1"/>
          <p:nvPr/>
        </p:nvSpPr>
        <p:spPr>
          <a:xfrm>
            <a:off x="105216" y="122765"/>
            <a:ext cx="7619143" cy="707886"/>
          </a:xfrm>
          <a:prstGeom prst="rect">
            <a:avLst/>
          </a:prstGeom>
          <a:noFill/>
        </p:spPr>
        <p:txBody>
          <a:bodyPr wrap="square" rtlCol="0">
            <a:spAutoFit/>
          </a:bodyPr>
          <a:lstStyle/>
          <a:p>
            <a:pPr algn="ctr"/>
            <a:r>
              <a:rPr lang="en-GB" sz="2000" dirty="0" smtClean="0">
                <a:solidFill>
                  <a:schemeClr val="bg1"/>
                </a:solidFill>
                <a:latin typeface="Arial Black"/>
                <a:ea typeface="+mj-ea"/>
                <a:cs typeface="Arial Black"/>
              </a:rPr>
              <a:t>Results:</a:t>
            </a:r>
          </a:p>
          <a:p>
            <a:pPr algn="ctr"/>
            <a:r>
              <a:rPr lang="en-GB" sz="2000" dirty="0" smtClean="0">
                <a:solidFill>
                  <a:schemeClr val="bg1"/>
                </a:solidFill>
                <a:latin typeface="Arial Black"/>
                <a:ea typeface="+mj-ea"/>
                <a:cs typeface="Arial Black"/>
              </a:rPr>
              <a:t>Can parents answer CV questions rationally?  </a:t>
            </a:r>
            <a:endParaRPr lang="en-GB" sz="2000" dirty="0">
              <a:solidFill>
                <a:schemeClr val="bg1"/>
              </a:solidFill>
              <a:latin typeface="Arial Black"/>
              <a:ea typeface="+mj-ea"/>
              <a:cs typeface="Arial Black"/>
            </a:endParaRPr>
          </a:p>
        </p:txBody>
      </p:sp>
      <p:sp>
        <p:nvSpPr>
          <p:cNvPr id="4" name="Ovale 3"/>
          <p:cNvSpPr/>
          <p:nvPr/>
        </p:nvSpPr>
        <p:spPr>
          <a:xfrm>
            <a:off x="4999512" y="5260769"/>
            <a:ext cx="1591293" cy="447302"/>
          </a:xfrm>
          <a:prstGeom prst="ellipse">
            <a:avLst/>
          </a:prstGeom>
          <a:noFill/>
          <a:ln>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161373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00" y="1149131"/>
            <a:ext cx="8369300" cy="839157"/>
          </a:xfrm>
        </p:spPr>
        <p:txBody>
          <a:bodyPr>
            <a:normAutofit/>
          </a:bodyPr>
          <a:lstStyle/>
          <a:p>
            <a:pPr algn="ctr"/>
            <a:r>
              <a:rPr lang="en-GB" sz="1800" b="1" dirty="0" smtClean="0">
                <a:latin typeface="+mj-lt"/>
              </a:rPr>
              <a:t/>
            </a:r>
            <a:br>
              <a:rPr lang="en-GB" sz="1800" b="1" dirty="0" smtClean="0">
                <a:latin typeface="+mj-lt"/>
              </a:rPr>
            </a:br>
            <a:endParaRPr lang="en-GB" sz="1800" b="1" dirty="0">
              <a:latin typeface="+mj-lt"/>
            </a:endParaRPr>
          </a:p>
        </p:txBody>
      </p:sp>
      <p:sp>
        <p:nvSpPr>
          <p:cNvPr id="6" name="TextBox 8"/>
          <p:cNvSpPr txBox="1"/>
          <p:nvPr/>
        </p:nvSpPr>
        <p:spPr>
          <a:xfrm>
            <a:off x="291479" y="38100"/>
            <a:ext cx="7619143" cy="830997"/>
          </a:xfrm>
          <a:prstGeom prst="rect">
            <a:avLst/>
          </a:prstGeom>
          <a:noFill/>
        </p:spPr>
        <p:txBody>
          <a:bodyPr wrap="square" rtlCol="0">
            <a:spAutoFit/>
          </a:bodyPr>
          <a:lstStyle/>
          <a:p>
            <a:pPr algn="ctr"/>
            <a:r>
              <a:rPr lang="en-GB" sz="2400" dirty="0" smtClean="0">
                <a:solidFill>
                  <a:schemeClr val="bg1"/>
                </a:solidFill>
                <a:latin typeface="Arial Black"/>
                <a:ea typeface="+mj-ea"/>
                <a:cs typeface="Arial Black"/>
              </a:rPr>
              <a:t>Results:</a:t>
            </a:r>
          </a:p>
          <a:p>
            <a:pPr algn="ctr"/>
            <a:r>
              <a:rPr lang="en-GB" sz="2400" dirty="0" smtClean="0">
                <a:solidFill>
                  <a:schemeClr val="bg1"/>
                </a:solidFill>
                <a:latin typeface="Arial Black"/>
                <a:ea typeface="+mj-ea"/>
                <a:cs typeface="Arial Black"/>
              </a:rPr>
              <a:t>WTP: Yes or No </a:t>
            </a:r>
          </a:p>
        </p:txBody>
      </p:sp>
      <p:sp>
        <p:nvSpPr>
          <p:cNvPr id="11" name="CasellaDiTesto 10"/>
          <p:cNvSpPr txBox="1"/>
          <p:nvPr/>
        </p:nvSpPr>
        <p:spPr>
          <a:xfrm>
            <a:off x="1371601" y="1265274"/>
            <a:ext cx="6507126" cy="369332"/>
          </a:xfrm>
          <a:prstGeom prst="rect">
            <a:avLst/>
          </a:prstGeom>
          <a:noFill/>
        </p:spPr>
        <p:txBody>
          <a:bodyPr wrap="square" rtlCol="0">
            <a:spAutoFit/>
          </a:bodyPr>
          <a:lstStyle/>
          <a:p>
            <a:r>
              <a:rPr lang="en-GB" dirty="0"/>
              <a:t> </a:t>
            </a:r>
            <a:r>
              <a:rPr lang="en-GB" dirty="0" smtClean="0"/>
              <a:t>             </a:t>
            </a:r>
            <a:r>
              <a:rPr lang="en-GB" b="1" dirty="0"/>
              <a:t>Logistic Regression. Children Willing to pay (Yes or No).</a:t>
            </a:r>
            <a:endParaRPr lang="it-IT" b="1" dirty="0"/>
          </a:p>
        </p:txBody>
      </p:sp>
      <p:pic>
        <p:nvPicPr>
          <p:cNvPr id="7" name="Immagin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6819" y="1567012"/>
            <a:ext cx="5296269" cy="5384759"/>
          </a:xfrm>
          <a:prstGeom prst="rect">
            <a:avLst/>
          </a:prstGeom>
        </p:spPr>
      </p:pic>
      <p:sp>
        <p:nvSpPr>
          <p:cNvPr id="3" name="Ovale 2"/>
          <p:cNvSpPr/>
          <p:nvPr/>
        </p:nvSpPr>
        <p:spPr>
          <a:xfrm>
            <a:off x="5676405" y="3574473"/>
            <a:ext cx="1341912" cy="415636"/>
          </a:xfrm>
          <a:prstGeom prst="ellipse">
            <a:avLst/>
          </a:prstGeom>
          <a:no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5751728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317500" y="0"/>
            <a:ext cx="6366680" cy="1200329"/>
          </a:xfrm>
          <a:prstGeom prst="rect">
            <a:avLst/>
          </a:prstGeom>
        </p:spPr>
        <p:txBody>
          <a:bodyPr wrap="square">
            <a:spAutoFit/>
          </a:bodyPr>
          <a:lstStyle/>
          <a:p>
            <a:pPr algn="ctr"/>
            <a:r>
              <a:rPr lang="en-GB" sz="2400" dirty="0">
                <a:solidFill>
                  <a:schemeClr val="bg1"/>
                </a:solidFill>
                <a:latin typeface="Arial Black"/>
                <a:cs typeface="Arial Black"/>
              </a:rPr>
              <a:t>Results:</a:t>
            </a:r>
          </a:p>
          <a:p>
            <a:pPr algn="ctr"/>
            <a:r>
              <a:rPr lang="en-GB" sz="2400" dirty="0">
                <a:solidFill>
                  <a:schemeClr val="bg1"/>
                </a:solidFill>
                <a:latin typeface="Arial Black"/>
                <a:cs typeface="Arial Black"/>
              </a:rPr>
              <a:t>Willingness to </a:t>
            </a:r>
            <a:r>
              <a:rPr lang="en-GB" sz="2400" dirty="0" smtClean="0">
                <a:solidFill>
                  <a:schemeClr val="bg1"/>
                </a:solidFill>
                <a:latin typeface="Arial Black"/>
                <a:cs typeface="Arial Black"/>
              </a:rPr>
              <a:t>pay as percentage of the available budget </a:t>
            </a:r>
            <a:endParaRPr lang="en-GB" sz="2400" dirty="0">
              <a:solidFill>
                <a:schemeClr val="bg1"/>
              </a:solidFill>
              <a:latin typeface="Arial Black"/>
              <a:cs typeface="Arial Black"/>
            </a:endParaRPr>
          </a:p>
        </p:txBody>
      </p:sp>
      <p:sp>
        <p:nvSpPr>
          <p:cNvPr id="6" name="Segnaposto contenuto 5"/>
          <p:cNvSpPr txBox="1">
            <a:spLocks noGrp="1"/>
          </p:cNvSpPr>
          <p:nvPr>
            <p:ph idx="1"/>
          </p:nvPr>
        </p:nvSpPr>
        <p:spPr>
          <a:xfrm>
            <a:off x="317500" y="1377950"/>
            <a:ext cx="8369300" cy="3274743"/>
          </a:xfrm>
          <a:prstGeom prst="rect">
            <a:avLst/>
          </a:prstGeom>
          <a:noFill/>
        </p:spPr>
        <p:txBody>
          <a:bodyPr wrap="square" rtlCol="0">
            <a:spAutoFit/>
          </a:bodyPr>
          <a:lstStyle/>
          <a:p>
            <a:pPr marL="0" indent="0">
              <a:buNone/>
            </a:pPr>
            <a:r>
              <a:rPr lang="it-IT" b="1" dirty="0"/>
              <a:t>Mean (95%CI) WTP as proportion of the available </a:t>
            </a:r>
            <a:r>
              <a:rPr lang="it-IT" b="1" dirty="0" smtClean="0"/>
              <a:t>budget</a:t>
            </a:r>
          </a:p>
          <a:p>
            <a:pPr marL="0" indent="0">
              <a:buNone/>
            </a:pPr>
            <a:endParaRPr lang="it-IT" b="1" dirty="0"/>
          </a:p>
          <a:p>
            <a:pPr marL="0" indent="0">
              <a:buNone/>
            </a:pPr>
            <a:endParaRPr lang="it-IT" b="1" dirty="0" smtClean="0"/>
          </a:p>
          <a:p>
            <a:pPr marL="0" indent="0">
              <a:buNone/>
            </a:pPr>
            <a:endParaRPr lang="it-IT" b="1" dirty="0"/>
          </a:p>
          <a:p>
            <a:pPr marL="0" indent="0">
              <a:buNone/>
            </a:pPr>
            <a:endParaRPr lang="it-IT" b="1" dirty="0" smtClean="0"/>
          </a:p>
          <a:p>
            <a:pPr marL="0" indent="0">
              <a:buNone/>
            </a:pPr>
            <a:r>
              <a:rPr lang="x-none" b="1" smtClean="0"/>
              <a:t>Are </a:t>
            </a:r>
            <a:r>
              <a:rPr lang="x-none" b="1" dirty="0"/>
              <a:t>the children’s WTP values different from parents?</a:t>
            </a:r>
            <a:endParaRPr lang="it-IT" b="1" dirty="0"/>
          </a:p>
          <a:p>
            <a:pPr marL="0" indent="0">
              <a:buNone/>
            </a:pPr>
            <a:endParaRPr lang="it-IT" b="1" dirty="0"/>
          </a:p>
          <a:p>
            <a:pPr marL="0" indent="0">
              <a:buNone/>
            </a:pPr>
            <a:endParaRPr lang="it-IT" b="1" dirty="0"/>
          </a:p>
        </p:txBody>
      </p:sp>
      <p:pic>
        <p:nvPicPr>
          <p:cNvPr id="7" name="Immagin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500" y="1808837"/>
            <a:ext cx="5783049" cy="1437258"/>
          </a:xfrm>
          <a:prstGeom prst="rect">
            <a:avLst/>
          </a:prstGeom>
        </p:spPr>
      </p:pic>
      <p:pic>
        <p:nvPicPr>
          <p:cNvPr id="9" name="Immagin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1589" y="3814409"/>
            <a:ext cx="5783049" cy="1111750"/>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317499" y="133350"/>
            <a:ext cx="6550025" cy="1033462"/>
          </a:xfrm>
        </p:spPr>
        <p:txBody>
          <a:bodyPr>
            <a:noAutofit/>
          </a:bodyPr>
          <a:lstStyle/>
          <a:p>
            <a:pPr algn="ctr"/>
            <a:r>
              <a:rPr lang="en-US" sz="3200" dirty="0" smtClean="0">
                <a:solidFill>
                  <a:schemeClr val="bg1"/>
                </a:solidFill>
              </a:rPr>
              <a:t>Internal validity test: Children sample results  </a:t>
            </a:r>
            <a:endParaRPr lang="en-US" sz="3200" dirty="0">
              <a:solidFill>
                <a:schemeClr val="bg1"/>
              </a:solidFill>
            </a:endParaRPr>
          </a:p>
        </p:txBody>
      </p:sp>
      <p:pic>
        <p:nvPicPr>
          <p:cNvPr id="4" name="Immagin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90919"/>
            <a:ext cx="8992519" cy="5567082"/>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317499" y="133350"/>
            <a:ext cx="6550025" cy="1033462"/>
          </a:xfrm>
        </p:spPr>
        <p:txBody>
          <a:bodyPr>
            <a:noAutofit/>
          </a:bodyPr>
          <a:lstStyle/>
          <a:p>
            <a:pPr algn="ctr"/>
            <a:r>
              <a:rPr lang="en-US" sz="3200" dirty="0" smtClean="0">
                <a:solidFill>
                  <a:schemeClr val="bg1"/>
                </a:solidFill>
              </a:rPr>
              <a:t>Internal validity test: Parents  </a:t>
            </a:r>
            <a:endParaRPr lang="en-US" sz="3200" dirty="0">
              <a:solidFill>
                <a:schemeClr val="bg1"/>
              </a:solidFill>
            </a:endParaRPr>
          </a:p>
        </p:txBody>
      </p:sp>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364" y="1353985"/>
            <a:ext cx="8475259" cy="5327712"/>
          </a:xfrm>
          <a:prstGeom prst="rect">
            <a:avLst/>
          </a:prstGeom>
        </p:spPr>
      </p:pic>
    </p:spTree>
    <p:extLst>
      <p:ext uri="{BB962C8B-B14F-4D97-AF65-F5344CB8AC3E}">
        <p14:creationId xmlns:p14="http://schemas.microsoft.com/office/powerpoint/2010/main" val="7904575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17499" y="133350"/>
            <a:ext cx="6550025" cy="1033462"/>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pPr algn="ctr"/>
            <a:r>
              <a:rPr lang="en-US" sz="3200" dirty="0" smtClean="0">
                <a:solidFill>
                  <a:schemeClr val="bg1"/>
                </a:solidFill>
              </a:rPr>
              <a:t>Conclusions</a:t>
            </a:r>
            <a:endParaRPr lang="en-US" sz="3200" dirty="0">
              <a:solidFill>
                <a:schemeClr val="bg1"/>
              </a:solidFill>
            </a:endParaRPr>
          </a:p>
        </p:txBody>
      </p:sp>
      <p:sp>
        <p:nvSpPr>
          <p:cNvPr id="7" name="Titolo 5"/>
          <p:cNvSpPr>
            <a:spLocks noGrp="1"/>
          </p:cNvSpPr>
          <p:nvPr>
            <p:ph idx="1"/>
          </p:nvPr>
        </p:nvSpPr>
        <p:spPr>
          <a:xfrm>
            <a:off x="317500" y="1433513"/>
            <a:ext cx="8369300" cy="5102754"/>
          </a:xfrm>
        </p:spPr>
        <p:txBody>
          <a:bodyPr>
            <a:normAutofit/>
          </a:bodyPr>
          <a:lstStyle/>
          <a:p>
            <a:r>
              <a:rPr lang="en-GB" sz="2400" dirty="0" smtClean="0"/>
              <a:t>For the majority of children WTP for health risk reductions increases with the size of the health risk reduction. The proportion of children that pass the scope test increases with age.</a:t>
            </a:r>
          </a:p>
          <a:p>
            <a:r>
              <a:rPr lang="en-GB" sz="2400" dirty="0" smtClean="0"/>
              <a:t>The average proportion of the available budget children are willing to pay ranges between 22% &amp; 11% for a 1-in-100 &amp; 19-in-100 risk reduction respectively. </a:t>
            </a:r>
          </a:p>
          <a:p>
            <a:r>
              <a:rPr lang="en-GB" sz="2400" dirty="0" smtClean="0"/>
              <a:t>Parents are willing to pay a higher proportion of their budget compared with children independently of the size of the health risk reduction (range: 35% to 19% of the available budget). </a:t>
            </a:r>
          </a:p>
          <a:p>
            <a:endParaRPr lang="en-GB" b="1"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17499" y="133350"/>
            <a:ext cx="6550025" cy="1033462"/>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pPr algn="ctr"/>
            <a:r>
              <a:rPr lang="en-US" sz="3200" dirty="0" smtClean="0">
                <a:solidFill>
                  <a:schemeClr val="bg1"/>
                </a:solidFill>
              </a:rPr>
              <a:t>Conclusions</a:t>
            </a:r>
            <a:endParaRPr lang="en-US" sz="3200" dirty="0">
              <a:solidFill>
                <a:schemeClr val="bg1"/>
              </a:solidFill>
            </a:endParaRPr>
          </a:p>
        </p:txBody>
      </p:sp>
      <p:sp>
        <p:nvSpPr>
          <p:cNvPr id="7" name="Titolo 5"/>
          <p:cNvSpPr>
            <a:spLocks noGrp="1"/>
          </p:cNvSpPr>
          <p:nvPr>
            <p:ph idx="1"/>
          </p:nvPr>
        </p:nvSpPr>
        <p:spPr>
          <a:xfrm>
            <a:off x="317500" y="1433513"/>
            <a:ext cx="8471658" cy="5008230"/>
          </a:xfrm>
        </p:spPr>
        <p:txBody>
          <a:bodyPr>
            <a:normAutofit/>
          </a:bodyPr>
          <a:lstStyle/>
          <a:p>
            <a:r>
              <a:rPr lang="en-GB" sz="2400" dirty="0" smtClean="0"/>
              <a:t>Children’s WTP decreases significantly as they get older </a:t>
            </a:r>
          </a:p>
          <a:p>
            <a:r>
              <a:rPr lang="en-GB" sz="2400" dirty="0" smtClean="0"/>
              <a:t>Boys are willing to pay more than girls. WTP increases with trust in the relationship between environment &amp; health, and asthma status. The amount of pocket money is negatively correlated with a child’s WTP and being willing to give money to those who need it, is positively associated with WTP. </a:t>
            </a:r>
          </a:p>
          <a:p>
            <a:r>
              <a:rPr lang="en-GB" sz="2400" dirty="0" smtClean="0"/>
              <a:t>Parent’s job is a predictor of increased WTP for risk reduction to children. Parental trust in the relationship between environment &amp; health is a predictor of WTP. </a:t>
            </a:r>
          </a:p>
          <a:p>
            <a:r>
              <a:rPr lang="en-GB" sz="2400" dirty="0" smtClean="0"/>
              <a:t>Parental care for their own health is inversely related to their WTP for health risk reductions for their children</a:t>
            </a:r>
            <a:r>
              <a:rPr lang="en-GB" dirty="0" smtClean="0"/>
              <a:t>     </a:t>
            </a:r>
          </a:p>
          <a:p>
            <a:endParaRPr lang="it-IT" b="1" dirty="0"/>
          </a:p>
        </p:txBody>
      </p:sp>
    </p:spTree>
    <p:extLst>
      <p:ext uri="{BB962C8B-B14F-4D97-AF65-F5344CB8AC3E}">
        <p14:creationId xmlns:p14="http://schemas.microsoft.com/office/powerpoint/2010/main" val="42900419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17499" y="133350"/>
            <a:ext cx="6550025" cy="1033462"/>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kern="1200" baseline="0">
                <a:solidFill>
                  <a:srgbClr val="000000"/>
                </a:solidFill>
                <a:latin typeface="Arial Black"/>
                <a:ea typeface="+mj-ea"/>
                <a:cs typeface="Arial Black"/>
              </a:defRPr>
            </a:lvl1pPr>
          </a:lstStyle>
          <a:p>
            <a:pPr algn="ctr"/>
            <a:r>
              <a:rPr lang="en-US" sz="3200" dirty="0" smtClean="0">
                <a:solidFill>
                  <a:schemeClr val="bg1"/>
                </a:solidFill>
              </a:rPr>
              <a:t>Future Research</a:t>
            </a:r>
            <a:endParaRPr lang="en-US" sz="3200" dirty="0">
              <a:solidFill>
                <a:schemeClr val="bg1"/>
              </a:solidFill>
            </a:endParaRPr>
          </a:p>
        </p:txBody>
      </p:sp>
      <p:sp>
        <p:nvSpPr>
          <p:cNvPr id="7" name="Titolo 5"/>
          <p:cNvSpPr>
            <a:spLocks noGrp="1"/>
          </p:cNvSpPr>
          <p:nvPr>
            <p:ph idx="1"/>
          </p:nvPr>
        </p:nvSpPr>
        <p:spPr>
          <a:xfrm>
            <a:off x="317500" y="1433513"/>
            <a:ext cx="8471658" cy="5008230"/>
          </a:xfrm>
        </p:spPr>
        <p:txBody>
          <a:bodyPr>
            <a:normAutofit/>
          </a:bodyPr>
          <a:lstStyle/>
          <a:p>
            <a:r>
              <a:rPr lang="en-GB" sz="2400" dirty="0" smtClean="0"/>
              <a:t>To investigate the external validity of adults’ and children‘s WTP estimates with CV elicitation methods.</a:t>
            </a:r>
          </a:p>
          <a:p>
            <a:r>
              <a:rPr lang="en-GB" sz="2400" dirty="0" smtClean="0"/>
              <a:t>Context of valuation is another key factor in estimating children’s health benefits. Are children’s preferences considered in the household decision-making? Which factors (e.g. age, whether the child works, cultural factors, household structure) influence children’s decision power?</a:t>
            </a:r>
          </a:p>
          <a:p>
            <a:r>
              <a:rPr lang="en-GB" sz="2400" dirty="0" smtClean="0"/>
              <a:t>If children are found able to express their preferences for future health benefits, research also needs to be undertaken to determine which factors influence their inter-temporal choices.</a:t>
            </a:r>
            <a:endParaRPr lang="en-GB" sz="2400" b="1" dirty="0"/>
          </a:p>
        </p:txBody>
      </p:sp>
    </p:spTree>
    <p:extLst>
      <p:ext uri="{BB962C8B-B14F-4D97-AF65-F5344CB8AC3E}">
        <p14:creationId xmlns:p14="http://schemas.microsoft.com/office/powerpoint/2010/main" val="40470962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145" y="3295650"/>
            <a:ext cx="8369300" cy="2622549"/>
          </a:xfrm>
        </p:spPr>
        <p:txBody>
          <a:bodyPr>
            <a:normAutofit/>
          </a:bodyPr>
          <a:lstStyle/>
          <a:p>
            <a:pPr algn="ctr">
              <a:buNone/>
            </a:pPr>
            <a:r>
              <a:rPr lang="en-GB" sz="6000" dirty="0" smtClean="0"/>
              <a:t>Thank you for your attention !!!</a:t>
            </a:r>
          </a:p>
          <a:p>
            <a:pPr algn="ctr">
              <a:buNone/>
            </a:pPr>
            <a:endParaRPr lang="en-GB" sz="6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10414</TotalTime>
  <Words>8546</Words>
  <Application>Microsoft Office PowerPoint</Application>
  <PresentationFormat>Presentazione su schermo (4:3)</PresentationFormat>
  <Paragraphs>500</Paragraphs>
  <Slides>33</Slides>
  <Notes>26</Notes>
  <HiddenSlides>0</HiddenSlides>
  <MMClips>0</MMClips>
  <ScaleCrop>false</ScaleCrop>
  <HeadingPairs>
    <vt:vector size="4" baseType="variant">
      <vt:variant>
        <vt:lpstr>Tema</vt:lpstr>
      </vt:variant>
      <vt:variant>
        <vt:i4>1</vt:i4>
      </vt:variant>
      <vt:variant>
        <vt:lpstr>Titoli diapositive</vt:lpstr>
      </vt:variant>
      <vt:variant>
        <vt:i4>33</vt:i4>
      </vt:variant>
    </vt:vector>
  </HeadingPairs>
  <TitlesOfParts>
    <vt:vector size="34" baseType="lpstr">
      <vt:lpstr>Office Theme</vt:lpstr>
      <vt:lpstr>WILLIGNESS TO PAY FOR CHILDHOOD ASTHMA RISK REDUCTION: A STATED CHOICE EXPERIMENT WITH CHILDREN  funded by the colt foundation   </vt:lpstr>
      <vt:lpstr>Economic Evaluation of Environmental Health Interventions (EHIs) </vt:lpstr>
      <vt:lpstr>Examples of CBA of EHIs</vt:lpstr>
      <vt:lpstr>Motivation: </vt:lpstr>
      <vt:lpstr>Our core questions:</vt:lpstr>
      <vt:lpstr>Preview of Findings </vt:lpstr>
      <vt:lpstr>Preview of Findings </vt:lpstr>
      <vt:lpstr>Presentation outline: </vt:lpstr>
      <vt:lpstr>Valuing health benefits to Children:</vt:lpstr>
      <vt:lpstr>Valuing Health Benefits: methods   </vt:lpstr>
      <vt:lpstr>Valuing Health Benefits to Children: Which Perspective? </vt:lpstr>
      <vt:lpstr>Presentazione standard di PowerPoint</vt:lpstr>
      <vt:lpstr>Presentazione standard di PowerPoint</vt:lpstr>
      <vt:lpstr>Previous results from my studies: </vt:lpstr>
      <vt:lpstr>Presentazione standard di PowerPoint</vt:lpstr>
      <vt:lpstr>  </vt:lpstr>
      <vt:lpstr>   If you were Jack would you be willing to pay to  decrease the risk of having an asthma attack?                                                                                    Yes                       No   </vt:lpstr>
      <vt:lpstr>Methods </vt:lpstr>
      <vt:lpstr>Methods </vt:lpstr>
      <vt:lpstr>Presentazione standard di PowerPoint</vt:lpstr>
      <vt:lpstr>Presentazione standard di PowerPoint</vt:lpstr>
      <vt:lpstr> </vt:lpstr>
      <vt:lpstr> </vt:lpstr>
      <vt:lpstr>Scope sensitivity test:  </vt:lpstr>
      <vt:lpstr>Scope sensitivity test:  </vt:lpstr>
      <vt:lpstr> </vt:lpstr>
      <vt:lpstr>Presentazione standard di PowerPoint</vt:lpstr>
      <vt:lpstr>Internal validity test: Children sample results  </vt:lpstr>
      <vt:lpstr>Internal validity test: Parents  </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 Blue Header</dc:title>
  <dc:creator>LSHTM</dc:creator>
  <cp:lastModifiedBy>Carlotta</cp:lastModifiedBy>
  <cp:revision>206</cp:revision>
  <dcterms:created xsi:type="dcterms:W3CDTF">2012-02-06T15:00:07Z</dcterms:created>
  <dcterms:modified xsi:type="dcterms:W3CDTF">2014-12-03T09:01:01Z</dcterms:modified>
</cp:coreProperties>
</file>