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8" r:id="rId2"/>
    <p:sldId id="507" r:id="rId3"/>
    <p:sldId id="538" r:id="rId4"/>
    <p:sldId id="539" r:id="rId5"/>
    <p:sldId id="540" r:id="rId6"/>
    <p:sldId id="541" r:id="rId7"/>
    <p:sldId id="542" r:id="rId8"/>
    <p:sldId id="543" r:id="rId9"/>
    <p:sldId id="544" r:id="rId10"/>
    <p:sldId id="545" r:id="rId11"/>
    <p:sldId id="546" r:id="rId12"/>
    <p:sldId id="548" r:id="rId13"/>
    <p:sldId id="547" r:id="rId14"/>
    <p:sldId id="549" r:id="rId15"/>
    <p:sldId id="550" r:id="rId16"/>
    <p:sldId id="551" r:id="rId17"/>
    <p:sldId id="552" r:id="rId18"/>
    <p:sldId id="553" r:id="rId19"/>
    <p:sldId id="512" r:id="rId20"/>
  </p:sldIdLst>
  <p:sldSz cx="9144000" cy="5143500" type="screen16x9"/>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EAE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08FB837D-C827-4EFA-A057-4D05807E0F7C}" styleName="Stile con tema 1 - Colore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Stile con tema 1 - Colore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Stile con tema 1 - Colore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Stile con tema 1 - Colore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Stile con tema 1 - Colore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Stile con tema 1 - Colore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96" autoAdjust="0"/>
    <p:restoredTop sz="59435" autoAdjust="0"/>
  </p:normalViewPr>
  <p:slideViewPr>
    <p:cSldViewPr>
      <p:cViewPr varScale="1">
        <p:scale>
          <a:sx n="104" d="100"/>
          <a:sy n="104" d="100"/>
        </p:scale>
        <p:origin x="-2010" y="-168"/>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7C6A6D-560F-4219-A21B-3018510727B1}" type="datetimeFigureOut">
              <a:rPr lang="it-IT" smtClean="0"/>
              <a:pPr/>
              <a:t>03/04/2018</a:t>
            </a:fld>
            <a:endParaRPr lang="it-IT"/>
          </a:p>
        </p:txBody>
      </p:sp>
      <p:sp>
        <p:nvSpPr>
          <p:cNvPr id="4" name="Segnaposto immagine diapositiva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312B8C-2DAC-44D0-96C0-E6F9FFF2E140}" type="slidenum">
              <a:rPr lang="it-IT" smtClean="0"/>
              <a:pPr/>
              <a:t>‹N›</a:t>
            </a:fld>
            <a:endParaRPr lang="it-IT"/>
          </a:p>
        </p:txBody>
      </p:sp>
    </p:spTree>
    <p:extLst>
      <p:ext uri="{BB962C8B-B14F-4D97-AF65-F5344CB8AC3E}">
        <p14:creationId xmlns:p14="http://schemas.microsoft.com/office/powerpoint/2010/main" val="4225173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2</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3</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4</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5</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6</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7</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8</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9</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10</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11</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r>
              <a:rPr lang="it-IT" dirty="0" smtClean="0"/>
              <a:t>Gli studi logistici, preliminari all’acquisizione di</a:t>
            </a:r>
            <a:r>
              <a:rPr lang="it-IT" baseline="0" dirty="0" smtClean="0"/>
              <a:t> un sistema operativo, hanno il compito di ottimizzare la disponibilità operativa, intervenendo sui quei fattori del </a:t>
            </a:r>
            <a:r>
              <a:rPr lang="it-IT" baseline="0" dirty="0" err="1" smtClean="0"/>
              <a:t>Mean</a:t>
            </a:r>
            <a:r>
              <a:rPr lang="it-IT" baseline="0" dirty="0" smtClean="0"/>
              <a:t> </a:t>
            </a:r>
            <a:r>
              <a:rPr lang="it-IT" baseline="0" dirty="0" err="1" smtClean="0"/>
              <a:t>Logistics</a:t>
            </a:r>
            <a:r>
              <a:rPr lang="it-IT" baseline="0" dirty="0" smtClean="0"/>
              <a:t> Delay Time e cioè:</a:t>
            </a:r>
          </a:p>
          <a:p>
            <a:pPr>
              <a:lnSpc>
                <a:spcPct val="150000"/>
              </a:lnSpc>
              <a:buFontTx/>
              <a:buChar char="-"/>
            </a:pPr>
            <a:r>
              <a:rPr lang="it-IT" altLang="it-IT" sz="1200" dirty="0" smtClean="0"/>
              <a:t>Attrezzature di Supporto (</a:t>
            </a:r>
            <a:r>
              <a:rPr lang="it-IT" altLang="it-IT" sz="1200" i="1" dirty="0" smtClean="0"/>
              <a:t>Special Tools &amp; Test </a:t>
            </a:r>
            <a:r>
              <a:rPr lang="it-IT" altLang="it-IT" sz="1200" i="1" dirty="0" err="1" smtClean="0"/>
              <a:t>Equipments</a:t>
            </a:r>
            <a:r>
              <a:rPr lang="it-IT" altLang="it-IT" sz="1200" dirty="0" smtClean="0"/>
              <a:t>)</a:t>
            </a:r>
          </a:p>
          <a:p>
            <a:pPr>
              <a:lnSpc>
                <a:spcPct val="150000"/>
              </a:lnSpc>
              <a:buFontTx/>
              <a:buChar char="-"/>
            </a:pPr>
            <a:r>
              <a:rPr lang="it-IT" altLang="it-IT" sz="1200" dirty="0" smtClean="0"/>
              <a:t>Personale (</a:t>
            </a:r>
            <a:r>
              <a:rPr lang="it-IT" altLang="it-IT" sz="1200" i="1" dirty="0" smtClean="0"/>
              <a:t>Manpower and </a:t>
            </a:r>
            <a:r>
              <a:rPr lang="it-IT" altLang="it-IT" sz="1200" i="1" dirty="0" err="1" smtClean="0"/>
              <a:t>Personnel</a:t>
            </a:r>
            <a:r>
              <a:rPr lang="it-IT" altLang="it-IT" sz="1200" dirty="0" smtClean="0"/>
              <a:t>)</a:t>
            </a:r>
          </a:p>
          <a:p>
            <a:pPr>
              <a:lnSpc>
                <a:spcPct val="150000"/>
              </a:lnSpc>
              <a:buFontTx/>
              <a:buChar char="-"/>
            </a:pPr>
            <a:r>
              <a:rPr lang="it-IT" altLang="it-IT" sz="1200" dirty="0" smtClean="0"/>
              <a:t>Addestramento (</a:t>
            </a:r>
            <a:r>
              <a:rPr lang="it-IT" altLang="it-IT" sz="1200" i="1" dirty="0" smtClean="0"/>
              <a:t>Training and Training  </a:t>
            </a:r>
            <a:r>
              <a:rPr lang="it-IT" altLang="it-IT" sz="1200" i="1" dirty="0" err="1" smtClean="0"/>
              <a:t>Devices</a:t>
            </a:r>
            <a:r>
              <a:rPr lang="it-IT" altLang="it-IT" sz="1200" dirty="0" smtClean="0"/>
              <a:t>)</a:t>
            </a:r>
          </a:p>
          <a:p>
            <a:pPr>
              <a:lnSpc>
                <a:spcPct val="150000"/>
              </a:lnSpc>
              <a:buFontTx/>
              <a:buChar char="-"/>
            </a:pPr>
            <a:r>
              <a:rPr lang="it-IT" altLang="it-IT" sz="1200" dirty="0" smtClean="0"/>
              <a:t>Manuali tecnici (</a:t>
            </a:r>
            <a:r>
              <a:rPr lang="it-IT" altLang="it-IT" sz="1200" i="1" dirty="0" smtClean="0"/>
              <a:t>Technical Publications</a:t>
            </a:r>
            <a:r>
              <a:rPr lang="it-IT" altLang="it-IT" sz="1200" dirty="0" smtClean="0"/>
              <a:t>)</a:t>
            </a:r>
          </a:p>
          <a:p>
            <a:pPr>
              <a:lnSpc>
                <a:spcPct val="150000"/>
              </a:lnSpc>
              <a:buFontTx/>
              <a:buChar char="-"/>
            </a:pPr>
            <a:r>
              <a:rPr lang="it-IT" altLang="it-IT" sz="1200" dirty="0" smtClean="0"/>
              <a:t>Liste delle parti di ricambio (</a:t>
            </a:r>
            <a:r>
              <a:rPr lang="it-IT" altLang="it-IT" sz="1200" i="1" dirty="0" err="1" smtClean="0"/>
              <a:t>spare</a:t>
            </a:r>
            <a:r>
              <a:rPr lang="it-IT" altLang="it-IT" sz="1200" i="1" dirty="0" smtClean="0"/>
              <a:t> </a:t>
            </a:r>
            <a:r>
              <a:rPr lang="it-IT" altLang="it-IT" sz="1200" i="1" dirty="0" err="1" smtClean="0"/>
              <a:t>parts</a:t>
            </a:r>
            <a:r>
              <a:rPr lang="it-IT" altLang="it-IT" sz="1200" i="1" dirty="0" smtClean="0"/>
              <a:t> </a:t>
            </a:r>
            <a:r>
              <a:rPr lang="it-IT" altLang="it-IT" sz="1200" i="1" dirty="0" err="1" smtClean="0"/>
              <a:t>lists</a:t>
            </a:r>
            <a:r>
              <a:rPr lang="it-IT" altLang="it-IT" sz="1200" dirty="0" smtClean="0"/>
              <a:t>)</a:t>
            </a:r>
          </a:p>
          <a:p>
            <a:pPr>
              <a:lnSpc>
                <a:spcPct val="150000"/>
              </a:lnSpc>
              <a:buFontTx/>
              <a:buChar char="-"/>
            </a:pPr>
            <a:r>
              <a:rPr lang="it-IT" altLang="it-IT" sz="1200" dirty="0" smtClean="0"/>
              <a:t>Pianificazione della Manutenzione e relative analisi (LORA, RCM, LSA)</a:t>
            </a:r>
          </a:p>
          <a:p>
            <a:pPr>
              <a:lnSpc>
                <a:spcPct val="150000"/>
              </a:lnSpc>
              <a:buFontTx/>
              <a:buChar char="-"/>
            </a:pPr>
            <a:r>
              <a:rPr lang="it-IT" altLang="it-IT" sz="1200" dirty="0" smtClean="0"/>
              <a:t>Assistenza Informatica alla supporto logistico (</a:t>
            </a:r>
            <a:r>
              <a:rPr lang="it-IT" altLang="it-IT" sz="1200" dirty="0" err="1" smtClean="0"/>
              <a:t>Infologistica</a:t>
            </a:r>
            <a:r>
              <a:rPr lang="it-IT" altLang="it-IT" sz="1200" dirty="0" smtClean="0"/>
              <a:t>)</a:t>
            </a:r>
          </a:p>
          <a:p>
            <a:pPr>
              <a:lnSpc>
                <a:spcPct val="150000"/>
              </a:lnSpc>
              <a:buFontTx/>
              <a:buChar char="-"/>
            </a:pPr>
            <a:r>
              <a:rPr lang="it-IT" altLang="it-IT" sz="1200" dirty="0" smtClean="0"/>
              <a:t>Analisi dei ritorni dal campo (</a:t>
            </a:r>
            <a:r>
              <a:rPr lang="it-IT" altLang="it-IT" sz="1200" i="1" dirty="0" smtClean="0"/>
              <a:t>FRACAS, </a:t>
            </a:r>
            <a:r>
              <a:rPr lang="it-IT" altLang="it-IT" sz="1200" dirty="0" smtClean="0"/>
              <a:t>aggiornamento della documentazione tecnica, gestione delle configurazione ….)</a:t>
            </a:r>
          </a:p>
          <a:p>
            <a:endParaRPr lang="it-IT" dirty="0"/>
          </a:p>
        </p:txBody>
      </p:sp>
      <p:sp>
        <p:nvSpPr>
          <p:cNvPr id="4" name="Segnaposto numero diapositiva 3"/>
          <p:cNvSpPr>
            <a:spLocks noGrp="1"/>
          </p:cNvSpPr>
          <p:nvPr>
            <p:ph type="sldNum" sz="quarter" idx="10"/>
          </p:nvPr>
        </p:nvSpPr>
        <p:spPr/>
        <p:txBody>
          <a:bodyPr/>
          <a:lstStyle/>
          <a:p>
            <a:fld id="{7C3D3E6F-1685-432B-AE55-00497A0B9EAA}" type="slidenum">
              <a:rPr lang="it-IT" smtClean="0"/>
              <a:pPr/>
              <a:t>12</a:t>
            </a:fld>
            <a:endParaRPr lang="it-IT"/>
          </a:p>
        </p:txBody>
      </p:sp>
    </p:spTree>
    <p:extLst>
      <p:ext uri="{BB962C8B-B14F-4D97-AF65-F5344CB8AC3E}">
        <p14:creationId xmlns:p14="http://schemas.microsoft.com/office/powerpoint/2010/main" val="18682097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a:endParaRPr lang="it-IT" sz="1200" kern="1200" baseline="0" dirty="0" smtClean="0">
              <a:solidFill>
                <a:schemeClr val="tx1"/>
              </a:solidFill>
              <a:effectLst/>
              <a:latin typeface="Arial" charset="0"/>
              <a:ea typeface="+mn-ea"/>
              <a:cs typeface="+mn-cs"/>
            </a:endParaRPr>
          </a:p>
        </p:txBody>
      </p:sp>
      <p:sp>
        <p:nvSpPr>
          <p:cNvPr id="4" name="Segnaposto numero diapositiva 3"/>
          <p:cNvSpPr>
            <a:spLocks noGrp="1"/>
          </p:cNvSpPr>
          <p:nvPr>
            <p:ph type="sldNum" sz="quarter" idx="10"/>
          </p:nvPr>
        </p:nvSpPr>
        <p:spPr/>
        <p:txBody>
          <a:bodyPr/>
          <a:lstStyle/>
          <a:p>
            <a:fld id="{B1312B8C-2DAC-44D0-96C0-E6F9FFF2E140}" type="slidenum">
              <a:rPr lang="it-IT" smtClean="0"/>
              <a:pPr/>
              <a:t>13</a:t>
            </a:fld>
            <a:endParaRPr lang="it-IT"/>
          </a:p>
        </p:txBody>
      </p:sp>
    </p:spTree>
    <p:extLst>
      <p:ext uri="{BB962C8B-B14F-4D97-AF65-F5344CB8AC3E}">
        <p14:creationId xmlns:p14="http://schemas.microsoft.com/office/powerpoint/2010/main" val="32564759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7C3D3E6F-1685-432B-AE55-00497A0B9EAA}" type="slidenum">
              <a:rPr lang="it-IT" smtClean="0"/>
              <a:pPr/>
              <a:t>14</a:t>
            </a:fld>
            <a:endParaRPr lang="it-IT"/>
          </a:p>
        </p:txBody>
      </p:sp>
    </p:spTree>
    <p:extLst>
      <p:ext uri="{BB962C8B-B14F-4D97-AF65-F5344CB8AC3E}">
        <p14:creationId xmlns:p14="http://schemas.microsoft.com/office/powerpoint/2010/main" val="1868209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7C3D3E6F-1685-432B-AE55-00497A0B9EAA}" type="slidenum">
              <a:rPr lang="it-IT" smtClean="0"/>
              <a:pPr/>
              <a:t>15</a:t>
            </a:fld>
            <a:endParaRPr lang="it-IT"/>
          </a:p>
        </p:txBody>
      </p:sp>
    </p:spTree>
    <p:extLst>
      <p:ext uri="{BB962C8B-B14F-4D97-AF65-F5344CB8AC3E}">
        <p14:creationId xmlns:p14="http://schemas.microsoft.com/office/powerpoint/2010/main" val="1868209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7C3D3E6F-1685-432B-AE55-00497A0B9EAA}" type="slidenum">
              <a:rPr lang="it-IT" smtClean="0"/>
              <a:pPr/>
              <a:t>16</a:t>
            </a:fld>
            <a:endParaRPr lang="it-IT"/>
          </a:p>
        </p:txBody>
      </p:sp>
    </p:spTree>
    <p:extLst>
      <p:ext uri="{BB962C8B-B14F-4D97-AF65-F5344CB8AC3E}">
        <p14:creationId xmlns:p14="http://schemas.microsoft.com/office/powerpoint/2010/main" val="18682097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7C3D3E6F-1685-432B-AE55-00497A0B9EAA}" type="slidenum">
              <a:rPr lang="it-IT" smtClean="0"/>
              <a:pPr/>
              <a:t>17</a:t>
            </a:fld>
            <a:endParaRPr lang="it-IT"/>
          </a:p>
        </p:txBody>
      </p:sp>
    </p:spTree>
    <p:extLst>
      <p:ext uri="{BB962C8B-B14F-4D97-AF65-F5344CB8AC3E}">
        <p14:creationId xmlns:p14="http://schemas.microsoft.com/office/powerpoint/2010/main" val="18682097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7C3D3E6F-1685-432B-AE55-00497A0B9EAA}" type="slidenum">
              <a:rPr lang="it-IT" smtClean="0"/>
              <a:pPr/>
              <a:t>18</a:t>
            </a:fld>
            <a:endParaRPr lang="it-IT"/>
          </a:p>
        </p:txBody>
      </p:sp>
    </p:spTree>
    <p:extLst>
      <p:ext uri="{BB962C8B-B14F-4D97-AF65-F5344CB8AC3E}">
        <p14:creationId xmlns:p14="http://schemas.microsoft.com/office/powerpoint/2010/main" val="18682097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pPr algn="just" eaLnBrk="1" hangingPunct="1">
              <a:spcBef>
                <a:spcPct val="20000"/>
              </a:spcBef>
            </a:pPr>
            <a:endParaRPr lang="it-IT" altLang="it-IT" sz="1200" dirty="0" smtClean="0"/>
          </a:p>
        </p:txBody>
      </p:sp>
      <p:sp>
        <p:nvSpPr>
          <p:cNvPr id="4" name="Segnaposto numero diapositiva 3"/>
          <p:cNvSpPr>
            <a:spLocks noGrp="1"/>
          </p:cNvSpPr>
          <p:nvPr>
            <p:ph type="sldNum" sz="quarter" idx="10"/>
          </p:nvPr>
        </p:nvSpPr>
        <p:spPr/>
        <p:txBody>
          <a:bodyPr/>
          <a:lstStyle/>
          <a:p>
            <a:fld id="{B1312B8C-2DAC-44D0-96C0-E6F9FFF2E140}" type="slidenum">
              <a:rPr lang="it-IT" smtClean="0"/>
              <a:pPr/>
              <a:t>19</a:t>
            </a:fld>
            <a:endParaRPr lang="it-IT"/>
          </a:p>
        </p:txBody>
      </p:sp>
    </p:spTree>
    <p:extLst>
      <p:ext uri="{BB962C8B-B14F-4D97-AF65-F5344CB8AC3E}">
        <p14:creationId xmlns:p14="http://schemas.microsoft.com/office/powerpoint/2010/main" val="3256475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1597820"/>
            <a:ext cx="7772400" cy="1102519"/>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18A3E8B0-79CA-4A46-814F-23FF82D47AB9}" type="datetime1">
              <a:rPr lang="it-IT" smtClean="0"/>
              <a:pPr/>
              <a:t>03/04/2018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0127D95-A987-462A-B122-654898D370FC}" type="datetime1">
              <a:rPr lang="it-IT" smtClean="0"/>
              <a:pPr/>
              <a:t>03/04/2018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3305176"/>
            <a:ext cx="7772400" cy="1021556"/>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EDC43FD2-5A31-400B-AADE-28A83C48B668}" type="datetime1">
              <a:rPr lang="it-IT" smtClean="0"/>
              <a:pPr/>
              <a:t>03/04/2018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9B356249-1396-40AA-BFEF-7859B0177A54}" type="datetime1">
              <a:rPr lang="it-IT" smtClean="0"/>
              <a:pPr/>
              <a:t>03/04/2018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B47D655A-6813-4863-9999-990A4203CFF0}" type="datetime1">
              <a:rPr lang="it-IT" smtClean="0"/>
              <a:pPr/>
              <a:t>03/04/2018</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507AF695-2D5F-466A-8B1A-A129F314F26B}" type="datetime1">
              <a:rPr lang="it-IT" smtClean="0"/>
              <a:pPr/>
              <a:t>03/04/2018</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3F5B8001-EC6A-43FE-A25D-68138FB95092}" type="datetime1">
              <a:rPr lang="it-IT" smtClean="0"/>
              <a:pPr/>
              <a:t>03/04/2018</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2" y="204787"/>
            <a:ext cx="3008313" cy="871538"/>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2"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09D7C3B3-448A-4557-8BA7-AAEDB450AE05}" type="datetime1">
              <a:rPr lang="it-IT" smtClean="0"/>
              <a:pPr/>
              <a:t>03/04/2018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3600451"/>
            <a:ext cx="5486400" cy="425054"/>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B75B7538-89FA-4C45-ABC1-5521B113A499}" type="datetime1">
              <a:rPr lang="it-IT" smtClean="0"/>
              <a:pPr/>
              <a:t>03/04/2018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145ED67-0AAB-49BB-B185-CC164A6D8FC8}" type="datetime1">
              <a:rPr lang="it-IT" smtClean="0"/>
              <a:pPr/>
              <a:t>03/04/2018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05979"/>
            <a:ext cx="2057400" cy="4388644"/>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05979"/>
            <a:ext cx="6019800" cy="4388644"/>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6C5C07F-D3EA-4B0C-99B5-D8D9A6A473AC}" type="datetime1">
              <a:rPr lang="it-IT" smtClean="0"/>
              <a:pPr/>
              <a:t>03/04/2018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27158D0-841A-4EA6-85C3-F688996DF854}"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F75CF9D-9115-4B55-A720-BE7BAC57A2BA}" type="datetime1">
              <a:rPr lang="it-IT" smtClean="0"/>
              <a:pPr/>
              <a:t>03/04/2018</a:t>
            </a:fld>
            <a:endParaRPr lang="it-IT"/>
          </a:p>
        </p:txBody>
      </p:sp>
      <p:sp>
        <p:nvSpPr>
          <p:cNvPr id="5" name="Segnaposto piè di pagina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27158D0-841A-4EA6-85C3-F688996DF854}"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emf"/><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emf"/><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2.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AutoShape 4" descr="Risultati immagini per TRAMONTO nisida hd"/>
          <p:cNvSpPr>
            <a:spLocks noChangeAspect="1" noChangeArrowheads="1"/>
          </p:cNvSpPr>
          <p:nvPr/>
        </p:nvSpPr>
        <p:spPr bwMode="auto">
          <a:xfrm>
            <a:off x="155575" y="-108346"/>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1" name="Rettangolo 10"/>
          <p:cNvSpPr/>
          <p:nvPr/>
        </p:nvSpPr>
        <p:spPr>
          <a:xfrm>
            <a:off x="0" y="4299942"/>
            <a:ext cx="9144000" cy="864096"/>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Rettangolo 7"/>
          <p:cNvSpPr/>
          <p:nvPr/>
        </p:nvSpPr>
        <p:spPr>
          <a:xfrm>
            <a:off x="0" y="4209932"/>
            <a:ext cx="9144000" cy="769441"/>
          </a:xfrm>
          <a:prstGeom prst="rect">
            <a:avLst/>
          </a:prstGeom>
          <a:noFill/>
        </p:spPr>
        <p:txBody>
          <a:bodyPr wrap="square" lIns="91440" tIns="45720" rIns="91440" bIns="45720">
            <a:spAutoFit/>
          </a:bodyPr>
          <a:lstStyle/>
          <a:p>
            <a:pPr algn="ctr"/>
            <a:r>
              <a:rPr lang="it-IT" sz="2800" dirty="0" smtClean="0">
                <a:ln w="18415" cmpd="sng">
                  <a:solidFill>
                    <a:schemeClr val="bg1">
                      <a:lumMod val="85000"/>
                    </a:schemeClr>
                  </a:solidFill>
                  <a:prstDash val="solid"/>
                </a:ln>
                <a:solidFill>
                  <a:schemeClr val="bg1"/>
                </a:solidFill>
                <a:effectLst>
                  <a:outerShdw blurRad="63500" dir="3600000" algn="tl" rotWithShape="0">
                    <a:srgbClr val="000000">
                      <a:alpha val="70000"/>
                    </a:srgbClr>
                  </a:outerShdw>
                </a:effectLst>
                <a:latin typeface="+mj-lt"/>
                <a:ea typeface="Batang" panose="02030600000101010101" pitchFamily="18" charset="-127"/>
              </a:rPr>
              <a:t>Concetto di manutenzione della Marina Militare</a:t>
            </a:r>
          </a:p>
          <a:p>
            <a:pPr algn="ctr"/>
            <a:r>
              <a:rPr lang="it-IT" sz="1600" dirty="0" smtClean="0">
                <a:ln w="18415" cmpd="sng">
                  <a:solidFill>
                    <a:schemeClr val="bg1">
                      <a:lumMod val="85000"/>
                    </a:schemeClr>
                  </a:solidFill>
                  <a:prstDash val="solid"/>
                </a:ln>
                <a:solidFill>
                  <a:schemeClr val="bg1"/>
                </a:solidFill>
                <a:effectLst>
                  <a:outerShdw blurRad="63500" dir="3600000" algn="tl" rotWithShape="0">
                    <a:srgbClr val="000000">
                      <a:alpha val="70000"/>
                    </a:srgbClr>
                  </a:outerShdw>
                </a:effectLst>
                <a:latin typeface="+mj-lt"/>
                <a:ea typeface="Batang" panose="02030600000101010101" pitchFamily="18" charset="-127"/>
              </a:rPr>
              <a:t>Napoli </a:t>
            </a:r>
            <a:fld id="{C002FF59-A76B-42CE-8CDE-6731FACD8FF4}" type="datetime1">
              <a:rPr lang="it-IT" sz="1600" smtClean="0">
                <a:ln w="18415" cmpd="sng">
                  <a:solidFill>
                    <a:schemeClr val="bg1">
                      <a:lumMod val="85000"/>
                    </a:schemeClr>
                  </a:solidFill>
                  <a:prstDash val="solid"/>
                </a:ln>
                <a:solidFill>
                  <a:schemeClr val="bg1"/>
                </a:solidFill>
                <a:effectLst>
                  <a:outerShdw blurRad="63500" dir="3600000" algn="tl" rotWithShape="0">
                    <a:srgbClr val="000000">
                      <a:alpha val="70000"/>
                    </a:srgbClr>
                  </a:outerShdw>
                </a:effectLst>
                <a:latin typeface="+mj-lt"/>
                <a:ea typeface="Batang" panose="02030600000101010101" pitchFamily="18" charset="-127"/>
              </a:rPr>
              <a:t>03/04/2018</a:t>
            </a:fld>
            <a:r>
              <a:rPr lang="it-IT" sz="1600" dirty="0" smtClean="0">
                <a:ln w="18415" cmpd="sng">
                  <a:solidFill>
                    <a:schemeClr val="bg1">
                      <a:lumMod val="85000"/>
                    </a:schemeClr>
                  </a:solidFill>
                  <a:prstDash val="solid"/>
                </a:ln>
                <a:solidFill>
                  <a:schemeClr val="bg1"/>
                </a:solidFill>
                <a:effectLst>
                  <a:outerShdw blurRad="63500" dir="3600000" algn="tl" rotWithShape="0">
                    <a:srgbClr val="000000">
                      <a:alpha val="70000"/>
                    </a:srgbClr>
                  </a:outerShdw>
                </a:effectLst>
                <a:latin typeface="+mj-lt"/>
                <a:ea typeface="Batang" panose="02030600000101010101" pitchFamily="18" charset="-127"/>
              </a:rPr>
              <a:t>                                                                                               C.C. Paolo TRESCA</a:t>
            </a:r>
            <a:endParaRPr lang="it-IT" sz="1600" dirty="0">
              <a:ln w="18415" cmpd="sng">
                <a:solidFill>
                  <a:schemeClr val="bg1">
                    <a:lumMod val="85000"/>
                  </a:schemeClr>
                </a:solidFill>
                <a:prstDash val="solid"/>
              </a:ln>
              <a:solidFill>
                <a:schemeClr val="bg1"/>
              </a:solidFill>
              <a:effectLst>
                <a:outerShdw blurRad="63500" dir="3600000" algn="tl" rotWithShape="0">
                  <a:srgbClr val="000000">
                    <a:alpha val="70000"/>
                  </a:srgbClr>
                </a:outerShdw>
              </a:effectLst>
              <a:latin typeface="+mj-lt"/>
              <a:ea typeface="Batang" panose="02030600000101010101" pitchFamily="18" charset="-127"/>
            </a:endParaRPr>
          </a:p>
        </p:txBody>
      </p:sp>
      <p:pic>
        <p:nvPicPr>
          <p:cNvPr id="13" name="Picture 5" descr="C:\Users\Giusi\Desktop\maxresdefault.jpg"/>
          <p:cNvPicPr>
            <a:picLocks noChangeAspect="1" noChangeArrowheads="1"/>
          </p:cNvPicPr>
          <p:nvPr/>
        </p:nvPicPr>
        <p:blipFill>
          <a:blip r:embed="rId2" cstate="print"/>
          <a:srcRect/>
          <a:stretch>
            <a:fillRect/>
          </a:stretch>
        </p:blipFill>
        <p:spPr bwMode="auto">
          <a:xfrm>
            <a:off x="1763688" y="803053"/>
            <a:ext cx="6768752" cy="3280865"/>
          </a:xfrm>
          <a:prstGeom prst="rect">
            <a:avLst/>
          </a:prstGeom>
          <a:noFill/>
        </p:spPr>
      </p:pic>
      <p:grpSp>
        <p:nvGrpSpPr>
          <p:cNvPr id="14" name="Gruppo 13"/>
          <p:cNvGrpSpPr/>
          <p:nvPr/>
        </p:nvGrpSpPr>
        <p:grpSpPr>
          <a:xfrm>
            <a:off x="-324544" y="-236562"/>
            <a:ext cx="2160240" cy="2052228"/>
            <a:chOff x="-108520" y="2204864"/>
            <a:chExt cx="2736304" cy="2736304"/>
          </a:xfrm>
        </p:grpSpPr>
        <p:sp>
          <p:nvSpPr>
            <p:cNvPr id="15" name="Rettangolo 14"/>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6" name="Immagine 15" descr="Jack MM assembled 1 copia.jpg"/>
            <p:cNvPicPr>
              <a:picLocks noChangeAspect="1"/>
            </p:cNvPicPr>
            <p:nvPr/>
          </p:nvPicPr>
          <p:blipFill>
            <a:blip r:embed="rId3"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sp>
        <p:nvSpPr>
          <p:cNvPr id="12" name="Segnaposto numero diapositiva 11"/>
          <p:cNvSpPr>
            <a:spLocks noGrp="1"/>
          </p:cNvSpPr>
          <p:nvPr>
            <p:ph type="sldNum" sz="quarter" idx="12"/>
          </p:nvPr>
        </p:nvSpPr>
        <p:spPr>
          <a:xfrm>
            <a:off x="6553200" y="4818186"/>
            <a:ext cx="2133600" cy="273844"/>
          </a:xfrm>
        </p:spPr>
        <p:txBody>
          <a:bodyPr/>
          <a:lstStyle/>
          <a:p>
            <a:fld id="{E27158D0-841A-4EA6-85C3-F688996DF854}" type="slidenum">
              <a:rPr lang="it-IT" smtClean="0"/>
              <a:pPr/>
              <a:t>1</a:t>
            </a:fld>
            <a:endParaRPr lang="it-IT" dirty="0"/>
          </a:p>
        </p:txBody>
      </p:sp>
      <p:cxnSp>
        <p:nvCxnSpPr>
          <p:cNvPr id="20" name="Connettore 1 19"/>
          <p:cNvCxnSpPr/>
          <p:nvPr/>
        </p:nvCxnSpPr>
        <p:spPr>
          <a:xfrm>
            <a:off x="1512000" y="576000"/>
            <a:ext cx="756084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1" name="Connettore 1 20"/>
          <p:cNvCxnSpPr/>
          <p:nvPr/>
        </p:nvCxnSpPr>
        <p:spPr>
          <a:xfrm>
            <a:off x="1512000" y="648000"/>
            <a:ext cx="756084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Connettore 1 23"/>
          <p:cNvCxnSpPr/>
          <p:nvPr/>
        </p:nvCxnSpPr>
        <p:spPr>
          <a:xfrm>
            <a:off x="1512000" y="612000"/>
            <a:ext cx="756084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2</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Rettangolo 4"/>
          <p:cNvSpPr/>
          <p:nvPr/>
        </p:nvSpPr>
        <p:spPr>
          <a:xfrm>
            <a:off x="133623" y="1275606"/>
            <a:ext cx="8935047" cy="3693319"/>
          </a:xfrm>
          <a:prstGeom prst="rect">
            <a:avLst/>
          </a:prstGeom>
        </p:spPr>
        <p:txBody>
          <a:bodyPr wrap="square">
            <a:spAutoFit/>
          </a:bodyPr>
          <a:lstStyle/>
          <a:p>
            <a:r>
              <a:rPr lang="it-IT" b="1" i="1" dirty="0">
                <a:latin typeface="Verdana" panose="020B0604030504040204" pitchFamily="34" charset="0"/>
                <a:ea typeface="Verdana" panose="020B0604030504040204" pitchFamily="34" charset="0"/>
                <a:cs typeface="Verdana" panose="020B0604030504040204" pitchFamily="34" charset="0"/>
              </a:rPr>
              <a:t>LIFECYCLE </a:t>
            </a:r>
            <a:endParaRPr lang="it-IT" dirty="0">
              <a:latin typeface="Verdana" panose="020B0604030504040204" pitchFamily="34" charset="0"/>
              <a:ea typeface="Verdana" panose="020B0604030504040204" pitchFamily="34" charset="0"/>
              <a:cs typeface="Verdana" panose="020B0604030504040204" pitchFamily="34" charset="0"/>
            </a:endParaRPr>
          </a:p>
          <a:p>
            <a:r>
              <a:rPr lang="it-IT" i="1" dirty="0">
                <a:latin typeface="Verdana" panose="020B0604030504040204" pitchFamily="34" charset="0"/>
                <a:ea typeface="Verdana" panose="020B0604030504040204" pitchFamily="34" charset="0"/>
                <a:cs typeface="Verdana" panose="020B0604030504040204" pitchFamily="34" charset="0"/>
              </a:rPr>
              <a:t>La vita operativa prevista per le Unità di Supporto Logistico è di 30 anni. </a:t>
            </a:r>
            <a:endParaRPr lang="it-IT" dirty="0">
              <a:latin typeface="Verdana" panose="020B0604030504040204" pitchFamily="34" charset="0"/>
              <a:ea typeface="Verdana" panose="020B0604030504040204" pitchFamily="34" charset="0"/>
              <a:cs typeface="Verdana" panose="020B0604030504040204" pitchFamily="34" charset="0"/>
            </a:endParaRPr>
          </a:p>
          <a:p>
            <a:r>
              <a:rPr lang="it-IT" b="1" i="1" dirty="0">
                <a:latin typeface="Verdana" panose="020B0604030504040204" pitchFamily="34" charset="0"/>
                <a:ea typeface="Verdana" panose="020B0604030504040204" pitchFamily="34" charset="0"/>
                <a:cs typeface="Verdana" panose="020B0604030504040204" pitchFamily="34" charset="0"/>
              </a:rPr>
              <a:t>TASSO ANNUO DI OPERATIVITÀ NAVE </a:t>
            </a:r>
            <a:endParaRPr lang="it-IT" dirty="0">
              <a:latin typeface="Verdana" panose="020B0604030504040204" pitchFamily="34" charset="0"/>
              <a:ea typeface="Verdana" panose="020B0604030504040204" pitchFamily="34" charset="0"/>
              <a:cs typeface="Verdana" panose="020B0604030504040204" pitchFamily="34" charset="0"/>
            </a:endParaRPr>
          </a:p>
          <a:p>
            <a:r>
              <a:rPr lang="it-IT" i="1" dirty="0">
                <a:latin typeface="Verdana" panose="020B0604030504040204" pitchFamily="34" charset="0"/>
                <a:ea typeface="Verdana" panose="020B0604030504040204" pitchFamily="34" charset="0"/>
                <a:cs typeface="Verdana" panose="020B0604030504040204" pitchFamily="34" charset="0"/>
              </a:rPr>
              <a:t>L’U.N. LSS viene progettata per un utilizzo medio di 3500 ore/anno in mare. </a:t>
            </a:r>
            <a:endParaRPr lang="it-IT" dirty="0">
              <a:latin typeface="Verdana" panose="020B0604030504040204" pitchFamily="34" charset="0"/>
              <a:ea typeface="Verdana" panose="020B0604030504040204" pitchFamily="34" charset="0"/>
              <a:cs typeface="Verdana" panose="020B0604030504040204" pitchFamily="34" charset="0"/>
            </a:endParaRPr>
          </a:p>
          <a:p>
            <a:r>
              <a:rPr lang="it-IT" b="1" i="1" dirty="0">
                <a:latin typeface="Verdana" panose="020B0604030504040204" pitchFamily="34" charset="0"/>
                <a:ea typeface="Verdana" panose="020B0604030504040204" pitchFamily="34" charset="0"/>
                <a:cs typeface="Verdana" panose="020B0604030504040204" pitchFamily="34" charset="0"/>
              </a:rPr>
              <a:t>PROFILO DI IMPIEGO </a:t>
            </a:r>
            <a:endParaRPr lang="it-IT" dirty="0">
              <a:latin typeface="Verdana" panose="020B0604030504040204" pitchFamily="34" charset="0"/>
              <a:ea typeface="Verdana" panose="020B0604030504040204" pitchFamily="34" charset="0"/>
              <a:cs typeface="Verdana" panose="020B0604030504040204" pitchFamily="34" charset="0"/>
            </a:endParaRPr>
          </a:p>
          <a:p>
            <a:r>
              <a:rPr lang="it-IT" i="1" dirty="0">
                <a:latin typeface="Verdana" panose="020B0604030504040204" pitchFamily="34" charset="0"/>
                <a:ea typeface="Verdana" panose="020B0604030504040204" pitchFamily="34" charset="0"/>
                <a:cs typeface="Verdana" panose="020B0604030504040204" pitchFamily="34" charset="0"/>
              </a:rPr>
              <a:t>Considerando il tasso annuo di operatività nave ed il requisito di disponibilità tecnica (80%), durante la sua vita utile l’U.N. LSS dovrà rispettare il seguente profilo di impiego: </a:t>
            </a:r>
            <a:endParaRPr lang="it-IT"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it-IT" i="1" dirty="0" smtClean="0">
                <a:latin typeface="Verdana" panose="020B0604030504040204" pitchFamily="34" charset="0"/>
                <a:ea typeface="Verdana" panose="020B0604030504040204" pitchFamily="34" charset="0"/>
                <a:cs typeface="Verdana" panose="020B0604030504040204" pitchFamily="34" charset="0"/>
              </a:rPr>
              <a:t>In </a:t>
            </a:r>
            <a:r>
              <a:rPr lang="it-IT" i="1" dirty="0">
                <a:latin typeface="Verdana" panose="020B0604030504040204" pitchFamily="34" charset="0"/>
                <a:ea typeface="Verdana" panose="020B0604030504040204" pitchFamily="34" charset="0"/>
                <a:cs typeface="Verdana" panose="020B0604030504040204" pitchFamily="34" charset="0"/>
              </a:rPr>
              <a:t>mare per il 40% del tempo; </a:t>
            </a:r>
            <a:endParaRPr lang="it-IT"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it-IT" i="1" dirty="0" smtClean="0">
                <a:latin typeface="Verdana" panose="020B0604030504040204" pitchFamily="34" charset="0"/>
                <a:ea typeface="Verdana" panose="020B0604030504040204" pitchFamily="34" charset="0"/>
                <a:cs typeface="Verdana" panose="020B0604030504040204" pitchFamily="34" charset="0"/>
              </a:rPr>
              <a:t>In </a:t>
            </a:r>
            <a:r>
              <a:rPr lang="it-IT" i="1" dirty="0">
                <a:latin typeface="Verdana" panose="020B0604030504040204" pitchFamily="34" charset="0"/>
                <a:ea typeface="Verdana" panose="020B0604030504040204" pitchFamily="34" charset="0"/>
                <a:cs typeface="Verdana" panose="020B0604030504040204" pitchFamily="34" charset="0"/>
              </a:rPr>
              <a:t>porto, disponibile per una missione, per il 40% del tempo; </a:t>
            </a:r>
            <a:endParaRPr lang="it-IT"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it-IT" i="1" dirty="0" smtClean="0">
                <a:latin typeface="Verdana" panose="020B0604030504040204" pitchFamily="34" charset="0"/>
                <a:ea typeface="Verdana" panose="020B0604030504040204" pitchFamily="34" charset="0"/>
                <a:cs typeface="Verdana" panose="020B0604030504040204" pitchFamily="34" charset="0"/>
              </a:rPr>
              <a:t>In </a:t>
            </a:r>
            <a:r>
              <a:rPr lang="it-IT" i="1" dirty="0">
                <a:latin typeface="Verdana" panose="020B0604030504040204" pitchFamily="34" charset="0"/>
                <a:ea typeface="Verdana" panose="020B0604030504040204" pitchFamily="34" charset="0"/>
                <a:cs typeface="Verdana" panose="020B0604030504040204" pitchFamily="34" charset="0"/>
              </a:rPr>
              <a:t>porto non disponibile per una missione (in manutenzione) per il 20% del tempo</a:t>
            </a:r>
            <a:r>
              <a:rPr lang="it-IT" i="1" dirty="0" smtClean="0">
                <a:latin typeface="Verdana" panose="020B0604030504040204" pitchFamily="34" charset="0"/>
                <a:ea typeface="Verdana" panose="020B0604030504040204" pitchFamily="34" charset="0"/>
                <a:cs typeface="Verdana" panose="020B0604030504040204" pitchFamily="34" charset="0"/>
              </a:rPr>
              <a:t>.</a:t>
            </a:r>
            <a:endParaRPr lang="it-IT"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1487562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3</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Rettangolo 4"/>
          <p:cNvSpPr/>
          <p:nvPr/>
        </p:nvSpPr>
        <p:spPr>
          <a:xfrm>
            <a:off x="133623" y="1275606"/>
            <a:ext cx="8935047" cy="3416320"/>
          </a:xfrm>
          <a:prstGeom prst="rect">
            <a:avLst/>
          </a:prstGeom>
        </p:spPr>
        <p:txBody>
          <a:bodyPr wrap="square">
            <a:spAutoFit/>
          </a:bodyPr>
          <a:lstStyle/>
          <a:p>
            <a:r>
              <a:rPr lang="it-IT" b="1" i="1" dirty="0" smtClean="0">
                <a:latin typeface="Verdana" panose="020B0604030504040204" pitchFamily="34" charset="0"/>
                <a:ea typeface="Verdana" panose="020B0604030504040204" pitchFamily="34" charset="0"/>
                <a:cs typeface="Verdana" panose="020B0604030504040204" pitchFamily="34" charset="0"/>
              </a:rPr>
              <a:t>CICLI </a:t>
            </a:r>
            <a:r>
              <a:rPr lang="it-IT" b="1" i="1" dirty="0">
                <a:latin typeface="Verdana" panose="020B0604030504040204" pitchFamily="34" charset="0"/>
                <a:ea typeface="Verdana" panose="020B0604030504040204" pitchFamily="34" charset="0"/>
                <a:cs typeface="Verdana" panose="020B0604030504040204" pitchFamily="34" charset="0"/>
              </a:rPr>
              <a:t>OPERATIVI </a:t>
            </a:r>
            <a:endParaRPr lang="it-IT"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it-IT" i="1" dirty="0" err="1" smtClean="0">
                <a:latin typeface="Verdana" panose="020B0604030504040204" pitchFamily="34" charset="0"/>
                <a:ea typeface="Verdana" panose="020B0604030504040204" pitchFamily="34" charset="0"/>
                <a:cs typeface="Verdana" panose="020B0604030504040204" pitchFamily="34" charset="0"/>
              </a:rPr>
              <a:t>Period</a:t>
            </a:r>
            <a:r>
              <a:rPr lang="it-IT" i="1" dirty="0" smtClean="0">
                <a:latin typeface="Verdana" panose="020B0604030504040204" pitchFamily="34" charset="0"/>
                <a:ea typeface="Verdana" panose="020B0604030504040204" pitchFamily="34" charset="0"/>
                <a:cs typeface="Verdana" panose="020B0604030504040204" pitchFamily="34" charset="0"/>
              </a:rPr>
              <a:t> </a:t>
            </a:r>
            <a:r>
              <a:rPr lang="it-IT" i="1" dirty="0" err="1">
                <a:latin typeface="Verdana" panose="020B0604030504040204" pitchFamily="34" charset="0"/>
                <a:ea typeface="Verdana" panose="020B0604030504040204" pitchFamily="34" charset="0"/>
                <a:cs typeface="Verdana" panose="020B0604030504040204" pitchFamily="34" charset="0"/>
              </a:rPr>
              <a:t>at</a:t>
            </a:r>
            <a:r>
              <a:rPr lang="it-IT" i="1" dirty="0">
                <a:latin typeface="Verdana" panose="020B0604030504040204" pitchFamily="34" charset="0"/>
                <a:ea typeface="Verdana" panose="020B0604030504040204" pitchFamily="34" charset="0"/>
                <a:cs typeface="Verdana" panose="020B0604030504040204" pitchFamily="34" charset="0"/>
              </a:rPr>
              <a:t> Sea (PAS) – Profilo A: il periodo in mare di riferimento ha una durata di 30 giorni (720 ore), senza alcun periodo in porto, durante il quale la nave dovrà essere in grado di operare in modo autonomo da eventuali supporti da terra. </a:t>
            </a:r>
            <a:endParaRPr lang="it-IT"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it-IT" i="1" dirty="0" err="1" smtClean="0">
                <a:latin typeface="Verdana" panose="020B0604030504040204" pitchFamily="34" charset="0"/>
                <a:ea typeface="Verdana" panose="020B0604030504040204" pitchFamily="34" charset="0"/>
                <a:cs typeface="Verdana" panose="020B0604030504040204" pitchFamily="34" charset="0"/>
              </a:rPr>
              <a:t>Typical</a:t>
            </a:r>
            <a:r>
              <a:rPr lang="it-IT" i="1" dirty="0" smtClean="0">
                <a:latin typeface="Verdana" panose="020B0604030504040204" pitchFamily="34" charset="0"/>
                <a:ea typeface="Verdana" panose="020B0604030504040204" pitchFamily="34" charset="0"/>
                <a:cs typeface="Verdana" panose="020B0604030504040204" pitchFamily="34" charset="0"/>
              </a:rPr>
              <a:t> </a:t>
            </a:r>
            <a:r>
              <a:rPr lang="it-IT" i="1" dirty="0" err="1">
                <a:latin typeface="Verdana" panose="020B0604030504040204" pitchFamily="34" charset="0"/>
                <a:ea typeface="Verdana" panose="020B0604030504040204" pitchFamily="34" charset="0"/>
                <a:cs typeface="Verdana" panose="020B0604030504040204" pitchFamily="34" charset="0"/>
              </a:rPr>
              <a:t>Mission</a:t>
            </a:r>
            <a:r>
              <a:rPr lang="it-IT" i="1" dirty="0">
                <a:latin typeface="Verdana" panose="020B0604030504040204" pitchFamily="34" charset="0"/>
                <a:ea typeface="Verdana" panose="020B0604030504040204" pitchFamily="34" charset="0"/>
                <a:cs typeface="Verdana" panose="020B0604030504040204" pitchFamily="34" charset="0"/>
              </a:rPr>
              <a:t> (TM) - Profilo B: Ciclo di missione tipico che comprende 2 PAS intervallati da 5 giorni in un porto sia presso sedi MMI che in altri sorgitori, per un totale di 1440 ore di moto</a:t>
            </a:r>
            <a:r>
              <a:rPr lang="it-IT" i="1" dirty="0" smtClean="0">
                <a:latin typeface="Verdana" panose="020B0604030504040204" pitchFamily="34" charset="0"/>
                <a:ea typeface="Verdana" panose="020B0604030504040204" pitchFamily="34" charset="0"/>
                <a:cs typeface="Verdana" panose="020B0604030504040204" pitchFamily="34" charset="0"/>
              </a:rPr>
              <a:t>.</a:t>
            </a:r>
            <a:endParaRPr lang="it-IT" dirty="0"/>
          </a:p>
          <a:p>
            <a:pPr marL="285750" indent="-285750">
              <a:buFont typeface="Arial" panose="020B0604020202020204" pitchFamily="34" charset="0"/>
              <a:buChar char="•"/>
            </a:pPr>
            <a:r>
              <a:rPr lang="it-IT" i="1" dirty="0" err="1">
                <a:latin typeface="Verdana" panose="020B0604030504040204" pitchFamily="34" charset="0"/>
                <a:ea typeface="Verdana" panose="020B0604030504040204" pitchFamily="34" charset="0"/>
                <a:cs typeface="Verdana" panose="020B0604030504040204" pitchFamily="34" charset="0"/>
              </a:rPr>
              <a:t>Typical</a:t>
            </a:r>
            <a:r>
              <a:rPr lang="it-IT" i="1" dirty="0">
                <a:latin typeface="Verdana" panose="020B0604030504040204" pitchFamily="34" charset="0"/>
                <a:ea typeface="Verdana" panose="020B0604030504040204" pitchFamily="34" charset="0"/>
                <a:cs typeface="Verdana" panose="020B0604030504040204" pitchFamily="34" charset="0"/>
              </a:rPr>
              <a:t> Deployment (TD) - Profilo C: Missione fuori area che comprende 3 cicli di missioni con PAS da 30 giorni ed un periodo di trasferimento di 30 giorni (15 giorni + 15 tra andata e ritorno), per un totale di 2880 ore moto. </a:t>
            </a:r>
          </a:p>
        </p:txBody>
      </p:sp>
    </p:spTree>
    <p:extLst>
      <p:ext uri="{BB962C8B-B14F-4D97-AF65-F5344CB8AC3E}">
        <p14:creationId xmlns:p14="http://schemas.microsoft.com/office/powerpoint/2010/main" val="41991265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4</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 name="Rettangolo 5"/>
          <p:cNvSpPr/>
          <p:nvPr/>
        </p:nvSpPr>
        <p:spPr>
          <a:xfrm>
            <a:off x="96335" y="1104284"/>
            <a:ext cx="8935047" cy="3693319"/>
          </a:xfrm>
          <a:prstGeom prst="rect">
            <a:avLst/>
          </a:prstGeom>
        </p:spPr>
        <p:txBody>
          <a:bodyPr wrap="square">
            <a:spAutoFit/>
          </a:bodyPr>
          <a:lstStyle/>
          <a:p>
            <a:pPr algn="just"/>
            <a:r>
              <a:rPr lang="it-IT" b="1" i="1" dirty="0">
                <a:latin typeface="Verdana" panose="020B0604030504040204" pitchFamily="34" charset="0"/>
                <a:ea typeface="Verdana" panose="020B0604030504040204" pitchFamily="34" charset="0"/>
                <a:cs typeface="Verdana" panose="020B0604030504040204" pitchFamily="34" charset="0"/>
              </a:rPr>
              <a:t>REQUISITI DI DISPONIBILITÀ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i="1" dirty="0">
                <a:latin typeface="Verdana" panose="020B0604030504040204" pitchFamily="34" charset="0"/>
                <a:ea typeface="Verdana" panose="020B0604030504040204" pitchFamily="34" charset="0"/>
                <a:cs typeface="Verdana" panose="020B0604030504040204" pitchFamily="34" charset="0"/>
              </a:rPr>
              <a:t>DISPONIBILITÀ TECNICA DELL’ U.N. LSS (LIVELLO L0, WW)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i="1" dirty="0">
                <a:latin typeface="Verdana" panose="020B0604030504040204" pitchFamily="34" charset="0"/>
                <a:ea typeface="Verdana" panose="020B0604030504040204" pitchFamily="34" charset="0"/>
                <a:cs typeface="Verdana" panose="020B0604030504040204" pitchFamily="34" charset="0"/>
              </a:rPr>
              <a:t>L’unità verrà progettata per garantire una Disponibilità Tecnica (Technical </a:t>
            </a:r>
            <a:r>
              <a:rPr lang="it-IT" i="1" dirty="0" err="1">
                <a:latin typeface="Verdana" panose="020B0604030504040204" pitchFamily="34" charset="0"/>
                <a:ea typeface="Verdana" panose="020B0604030504040204" pitchFamily="34" charset="0"/>
                <a:cs typeface="Verdana" panose="020B0604030504040204" pitchFamily="34" charset="0"/>
              </a:rPr>
              <a:t>Availability</a:t>
            </a:r>
            <a:r>
              <a:rPr lang="it-IT" i="1" dirty="0">
                <a:latin typeface="Verdana" panose="020B0604030504040204" pitchFamily="34" charset="0"/>
                <a:ea typeface="Verdana" panose="020B0604030504040204" pitchFamily="34" charset="0"/>
                <a:cs typeface="Verdana" panose="020B0604030504040204" pitchFamily="34" charset="0"/>
              </a:rPr>
              <a:t>) di almeno 80% nell’intero ciclo di vita.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i="1" dirty="0">
                <a:latin typeface="Verdana" panose="020B0604030504040204" pitchFamily="34" charset="0"/>
                <a:ea typeface="Verdana" panose="020B0604030504040204" pitchFamily="34" charset="0"/>
                <a:cs typeface="Verdana" panose="020B0604030504040204" pitchFamily="34" charset="0"/>
              </a:rPr>
              <a:t>Numero annuale di giorni in cui la nave è dichiarata tecnicamente disponibile: &gt;290 giorni.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i="1" dirty="0">
                <a:latin typeface="Verdana" panose="020B0604030504040204" pitchFamily="34" charset="0"/>
                <a:ea typeface="Verdana" panose="020B0604030504040204" pitchFamily="34" charset="0"/>
                <a:cs typeface="Verdana" panose="020B0604030504040204" pitchFamily="34" charset="0"/>
              </a:rPr>
              <a:t>REQUISITI DI DISPONIBILITÀ DELLA PIATTAFORMA (LIVELLO L1, PTF)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i="1" dirty="0">
                <a:latin typeface="Verdana" panose="020B0604030504040204" pitchFamily="34" charset="0"/>
                <a:ea typeface="Verdana" panose="020B0604030504040204" pitchFamily="34" charset="0"/>
                <a:cs typeface="Verdana" panose="020B0604030504040204" pitchFamily="34" charset="0"/>
              </a:rPr>
              <a:t>Per la Piattaforma è previsto un requisito obiettivo di disponibilità operativa non inferiore al 90%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i="1" dirty="0">
                <a:latin typeface="Verdana" panose="020B0604030504040204" pitchFamily="34" charset="0"/>
                <a:ea typeface="Verdana" panose="020B0604030504040204" pitchFamily="34" charset="0"/>
                <a:cs typeface="Verdana" panose="020B0604030504040204" pitchFamily="34" charset="0"/>
              </a:rPr>
              <a:t>REQUISITI DI DISPONIBILITÀ DEL SISTEMA DI COMBATTIMENTO (LIVELLO L1, C/S)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i="1" dirty="0">
                <a:latin typeface="Verdana" panose="020B0604030504040204" pitchFamily="34" charset="0"/>
                <a:ea typeface="Verdana" panose="020B0604030504040204" pitchFamily="34" charset="0"/>
                <a:cs typeface="Verdana" panose="020B0604030504040204" pitchFamily="34" charset="0"/>
              </a:rPr>
              <a:t>Per il Sistema di Combattimento è previsto un requisito obiettivo di disponibilità operativa non inferiore all’ 85%. </a:t>
            </a:r>
            <a:endParaRPr lang="it-IT"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5995039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5</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 name="Rettangolo 5"/>
          <p:cNvSpPr/>
          <p:nvPr/>
        </p:nvSpPr>
        <p:spPr>
          <a:xfrm>
            <a:off x="96335" y="1104284"/>
            <a:ext cx="8935047" cy="2862322"/>
          </a:xfrm>
          <a:prstGeom prst="rect">
            <a:avLst/>
          </a:prstGeom>
        </p:spPr>
        <p:txBody>
          <a:bodyPr wrap="square">
            <a:spAutoFit/>
          </a:bodyPr>
          <a:lstStyle/>
          <a:p>
            <a:pPr algn="just"/>
            <a:r>
              <a:rPr lang="it-IT" b="1" i="1" dirty="0" smtClean="0">
                <a:latin typeface="Verdana" panose="020B0604030504040204" pitchFamily="34" charset="0"/>
                <a:ea typeface="Verdana" panose="020B0604030504040204" pitchFamily="34" charset="0"/>
                <a:cs typeface="Verdana" panose="020B0604030504040204" pitchFamily="34" charset="0"/>
              </a:rPr>
              <a:t>SOSTE </a:t>
            </a:r>
            <a:r>
              <a:rPr lang="it-IT" b="1" i="1" dirty="0">
                <a:latin typeface="Verdana" panose="020B0604030504040204" pitchFamily="34" charset="0"/>
                <a:ea typeface="Verdana" panose="020B0604030504040204" pitchFamily="34" charset="0"/>
                <a:cs typeface="Verdana" panose="020B0604030504040204" pitchFamily="34" charset="0"/>
              </a:rPr>
              <a:t>LAVORI PROGRAMMATE - CON NAVE NON DISPONIBILE (UMP)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i="1" dirty="0">
                <a:latin typeface="Verdana" panose="020B0604030504040204" pitchFamily="34" charset="0"/>
                <a:ea typeface="Verdana" panose="020B0604030504040204" pitchFamily="34" charset="0"/>
                <a:cs typeface="Verdana" panose="020B0604030504040204" pitchFamily="34" charset="0"/>
              </a:rPr>
              <a:t>Le soste lavori programmate (periodi di indisponibilità della nave, </a:t>
            </a:r>
            <a:r>
              <a:rPr lang="it-IT" i="1" dirty="0" err="1">
                <a:latin typeface="Verdana" panose="020B0604030504040204" pitchFamily="34" charset="0"/>
                <a:ea typeface="Verdana" panose="020B0604030504040204" pitchFamily="34" charset="0"/>
                <a:cs typeface="Verdana" panose="020B0604030504040204" pitchFamily="34" charset="0"/>
              </a:rPr>
              <a:t>Unavailability</a:t>
            </a:r>
            <a:r>
              <a:rPr lang="it-IT" i="1" dirty="0">
                <a:latin typeface="Verdana" panose="020B0604030504040204" pitchFamily="34" charset="0"/>
                <a:ea typeface="Verdana" panose="020B0604030504040204" pitchFamily="34" charset="0"/>
                <a:cs typeface="Verdana" panose="020B0604030504040204" pitchFamily="34" charset="0"/>
              </a:rPr>
              <a:t> </a:t>
            </a:r>
            <a:r>
              <a:rPr lang="it-IT" i="1" dirty="0" err="1">
                <a:latin typeface="Verdana" panose="020B0604030504040204" pitchFamily="34" charset="0"/>
                <a:ea typeface="Verdana" panose="020B0604030504040204" pitchFamily="34" charset="0"/>
                <a:cs typeface="Verdana" panose="020B0604030504040204" pitchFamily="34" charset="0"/>
              </a:rPr>
              <a:t>Maintenance</a:t>
            </a:r>
            <a:r>
              <a:rPr lang="it-IT" i="1" dirty="0">
                <a:latin typeface="Verdana" panose="020B0604030504040204" pitchFamily="34" charset="0"/>
                <a:ea typeface="Verdana" panose="020B0604030504040204" pitchFamily="34" charset="0"/>
                <a:cs typeface="Verdana" panose="020B0604030504040204" pitchFamily="34" charset="0"/>
              </a:rPr>
              <a:t> </a:t>
            </a:r>
            <a:r>
              <a:rPr lang="it-IT" i="1" dirty="0" err="1">
                <a:latin typeface="Verdana" panose="020B0604030504040204" pitchFamily="34" charset="0"/>
                <a:ea typeface="Verdana" panose="020B0604030504040204" pitchFamily="34" charset="0"/>
                <a:cs typeface="Verdana" panose="020B0604030504040204" pitchFamily="34" charset="0"/>
              </a:rPr>
              <a:t>Periods</a:t>
            </a:r>
            <a:r>
              <a:rPr lang="it-IT" i="1" dirty="0">
                <a:latin typeface="Verdana" panose="020B0604030504040204" pitchFamily="34" charset="0"/>
                <a:ea typeface="Verdana" panose="020B0604030504040204" pitchFamily="34" charset="0"/>
                <a:cs typeface="Verdana" panose="020B0604030504040204" pitchFamily="34" charset="0"/>
              </a:rPr>
              <a:t>), dovranno avere la seguente durata (massima) e cadenza: </a:t>
            </a:r>
            <a:endParaRPr lang="it-IT"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it-IT" i="1" dirty="0" smtClean="0">
                <a:latin typeface="Verdana" panose="020B0604030504040204" pitchFamily="34" charset="0"/>
                <a:ea typeface="Verdana" panose="020B0604030504040204" pitchFamily="34" charset="0"/>
                <a:cs typeface="Verdana" panose="020B0604030504040204" pitchFamily="34" charset="0"/>
              </a:rPr>
              <a:t>UMP1 </a:t>
            </a:r>
            <a:r>
              <a:rPr lang="it-IT" i="1" dirty="0">
                <a:latin typeface="Verdana" panose="020B0604030504040204" pitchFamily="34" charset="0"/>
                <a:ea typeface="Verdana" panose="020B0604030504040204" pitchFamily="34" charset="0"/>
                <a:cs typeface="Verdana" panose="020B0604030504040204" pitchFamily="34" charset="0"/>
              </a:rPr>
              <a:t>sosta lavori minore: 2 periodi da 20 giorni all’anno (1 solo periodo da 20 giorni negli anni in cui è prevista una UMP2 o una UMP3) </a:t>
            </a:r>
            <a:endParaRPr lang="it-IT"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it-IT" i="1" dirty="0" smtClean="0">
                <a:latin typeface="Verdana" panose="020B0604030504040204" pitchFamily="34" charset="0"/>
                <a:ea typeface="Verdana" panose="020B0604030504040204" pitchFamily="34" charset="0"/>
                <a:cs typeface="Verdana" panose="020B0604030504040204" pitchFamily="34" charset="0"/>
              </a:rPr>
              <a:t>UMP2 </a:t>
            </a:r>
            <a:r>
              <a:rPr lang="it-IT" i="1" dirty="0">
                <a:latin typeface="Verdana" panose="020B0604030504040204" pitchFamily="34" charset="0"/>
                <a:ea typeface="Verdana" panose="020B0604030504040204" pitchFamily="34" charset="0"/>
                <a:cs typeface="Verdana" panose="020B0604030504040204" pitchFamily="34" charset="0"/>
              </a:rPr>
              <a:t>sosta lavori media: 45 giorni ogni 30 mesi, tra 2 UMP3 consecutive </a:t>
            </a:r>
            <a:endParaRPr lang="it-IT"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it-IT" i="1" dirty="0" smtClean="0">
                <a:latin typeface="Verdana" panose="020B0604030504040204" pitchFamily="34" charset="0"/>
                <a:ea typeface="Verdana" panose="020B0604030504040204" pitchFamily="34" charset="0"/>
                <a:cs typeface="Verdana" panose="020B0604030504040204" pitchFamily="34" charset="0"/>
              </a:rPr>
              <a:t>UMP3 </a:t>
            </a:r>
            <a:r>
              <a:rPr lang="it-IT" i="1" dirty="0">
                <a:latin typeface="Verdana" panose="020B0604030504040204" pitchFamily="34" charset="0"/>
                <a:ea typeface="Verdana" panose="020B0604030504040204" pitchFamily="34" charset="0"/>
                <a:cs typeface="Verdana" panose="020B0604030504040204" pitchFamily="34" charset="0"/>
              </a:rPr>
              <a:t>sosta per grandi lavori: 150 giorni per ciclo di manutenzione, ogni 5 anni. </a:t>
            </a:r>
            <a:endParaRPr lang="it-IT"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7837710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6</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 name="Rettangolo 5"/>
          <p:cNvSpPr/>
          <p:nvPr/>
        </p:nvSpPr>
        <p:spPr>
          <a:xfrm>
            <a:off x="96335" y="1104284"/>
            <a:ext cx="8935047" cy="3693319"/>
          </a:xfrm>
          <a:prstGeom prst="rect">
            <a:avLst/>
          </a:prstGeom>
        </p:spPr>
        <p:txBody>
          <a:bodyPr wrap="square">
            <a:spAutoFit/>
          </a:bodyPr>
          <a:lstStyle/>
          <a:p>
            <a:pPr algn="just"/>
            <a:r>
              <a:rPr lang="it-IT" b="1" i="1" dirty="0" smtClean="0">
                <a:latin typeface="Verdana" panose="020B0604030504040204" pitchFamily="34" charset="0"/>
                <a:ea typeface="Verdana" panose="020B0604030504040204" pitchFamily="34" charset="0"/>
                <a:cs typeface="Verdana" panose="020B0604030504040204" pitchFamily="34" charset="0"/>
              </a:rPr>
              <a:t>SOSTE </a:t>
            </a:r>
            <a:r>
              <a:rPr lang="it-IT" b="1" i="1" dirty="0">
                <a:latin typeface="Verdana" panose="020B0604030504040204" pitchFamily="34" charset="0"/>
                <a:ea typeface="Verdana" panose="020B0604030504040204" pitchFamily="34" charset="0"/>
                <a:cs typeface="Verdana" panose="020B0604030504040204" pitchFamily="34" charset="0"/>
              </a:rPr>
              <a:t>LAVORI CON NAVE DISPONIBILE (AMP)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i="1" dirty="0">
                <a:latin typeface="Verdana" panose="020B0604030504040204" pitchFamily="34" charset="0"/>
                <a:ea typeface="Verdana" panose="020B0604030504040204" pitchFamily="34" charset="0"/>
                <a:cs typeface="Verdana" panose="020B0604030504040204" pitchFamily="34" charset="0"/>
              </a:rPr>
              <a:t>Si definiscono AMP i periodi di sosta in porto con nave disponibile alla missione (</a:t>
            </a:r>
            <a:r>
              <a:rPr lang="it-IT" i="1" dirty="0" err="1">
                <a:latin typeface="Verdana" panose="020B0604030504040204" pitchFamily="34" charset="0"/>
                <a:ea typeface="Verdana" panose="020B0604030504040204" pitchFamily="34" charset="0"/>
                <a:cs typeface="Verdana" panose="020B0604030504040204" pitchFamily="34" charset="0"/>
              </a:rPr>
              <a:t>availability</a:t>
            </a:r>
            <a:r>
              <a:rPr lang="it-IT" i="1" dirty="0">
                <a:latin typeface="Verdana" panose="020B0604030504040204" pitchFamily="34" charset="0"/>
                <a:ea typeface="Verdana" panose="020B0604030504040204" pitchFamily="34" charset="0"/>
                <a:cs typeface="Verdana" panose="020B0604030504040204" pitchFamily="34" charset="0"/>
              </a:rPr>
              <a:t> </a:t>
            </a:r>
            <a:r>
              <a:rPr lang="it-IT" i="1" dirty="0" err="1">
                <a:latin typeface="Verdana" panose="020B0604030504040204" pitchFamily="34" charset="0"/>
                <a:ea typeface="Verdana" panose="020B0604030504040204" pitchFamily="34" charset="0"/>
                <a:cs typeface="Verdana" panose="020B0604030504040204" pitchFamily="34" charset="0"/>
              </a:rPr>
              <a:t>maintenance</a:t>
            </a:r>
            <a:r>
              <a:rPr lang="it-IT" i="1" dirty="0">
                <a:latin typeface="Verdana" panose="020B0604030504040204" pitchFamily="34" charset="0"/>
                <a:ea typeface="Verdana" panose="020B0604030504040204" pitchFamily="34" charset="0"/>
                <a:cs typeface="Verdana" panose="020B0604030504040204" pitchFamily="34" charset="0"/>
              </a:rPr>
              <a:t> </a:t>
            </a:r>
            <a:r>
              <a:rPr lang="it-IT" i="1" dirty="0" err="1">
                <a:latin typeface="Verdana" panose="020B0604030504040204" pitchFamily="34" charset="0"/>
                <a:ea typeface="Verdana" panose="020B0604030504040204" pitchFamily="34" charset="0"/>
                <a:cs typeface="Verdana" panose="020B0604030504040204" pitchFamily="34" charset="0"/>
              </a:rPr>
              <a:t>period</a:t>
            </a:r>
            <a:r>
              <a:rPr lang="it-IT" i="1" dirty="0">
                <a:latin typeface="Verdana" panose="020B0604030504040204" pitchFamily="34" charset="0"/>
                <a:ea typeface="Verdana" panose="020B0604030504040204" pitchFamily="34" charset="0"/>
                <a:cs typeface="Verdana" panose="020B0604030504040204" pitchFamily="34" charset="0"/>
              </a:rPr>
              <a:t>)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b="1" i="1" dirty="0">
                <a:latin typeface="Verdana" panose="020B0604030504040204" pitchFamily="34" charset="0"/>
                <a:ea typeface="Verdana" panose="020B0604030504040204" pitchFamily="34" charset="0"/>
                <a:cs typeface="Verdana" panose="020B0604030504040204" pitchFamily="34" charset="0"/>
              </a:rPr>
              <a:t>SHIP POTENTIAL DOPO UMP </a:t>
            </a:r>
            <a:endParaRPr lang="it-IT" dirty="0">
              <a:latin typeface="Verdana" panose="020B0604030504040204" pitchFamily="34" charset="0"/>
              <a:ea typeface="Verdana" panose="020B0604030504040204" pitchFamily="34" charset="0"/>
              <a:cs typeface="Verdana" panose="020B0604030504040204" pitchFamily="34" charset="0"/>
            </a:endParaRPr>
          </a:p>
          <a:p>
            <a:pPr algn="just"/>
            <a:r>
              <a:rPr lang="it-IT" i="1" dirty="0">
                <a:latin typeface="Verdana" panose="020B0604030504040204" pitchFamily="34" charset="0"/>
                <a:ea typeface="Verdana" panose="020B0604030504040204" pitchFamily="34" charset="0"/>
                <a:cs typeface="Verdana" panose="020B0604030504040204" pitchFamily="34" charset="0"/>
              </a:rPr>
              <a:t>Nel corso di ciascun periodo UMP (soste lavori programmate) le attività di manutenzione dovranno ristabilire la capacità della nave di garantire i periodi di impiego (AMP/PAS) fino al successivo UMP previsto. </a:t>
            </a:r>
            <a:endParaRPr lang="it-IT" i="1" dirty="0" smtClean="0">
              <a:latin typeface="Verdana" panose="020B0604030504040204" pitchFamily="34" charset="0"/>
              <a:ea typeface="Verdana" panose="020B0604030504040204" pitchFamily="34" charset="0"/>
              <a:cs typeface="Verdana" panose="020B0604030504040204" pitchFamily="34" charset="0"/>
            </a:endParaRPr>
          </a:p>
          <a:p>
            <a:pPr algn="just"/>
            <a:r>
              <a:rPr lang="it-IT" b="1" i="1" dirty="0">
                <a:latin typeface="Verdana" panose="020B0604030504040204" pitchFamily="34" charset="0"/>
                <a:ea typeface="Verdana" panose="020B0604030504040204" pitchFamily="34" charset="0"/>
                <a:cs typeface="Verdana" panose="020B0604030504040204" pitchFamily="34" charset="0"/>
              </a:rPr>
              <a:t>TASSI DI UTILIZZO DEI SS/AA (USAGE RATE) </a:t>
            </a:r>
          </a:p>
          <a:p>
            <a:pPr algn="just"/>
            <a:r>
              <a:rPr lang="it-IT" i="1" dirty="0">
                <a:latin typeface="Verdana" panose="020B0604030504040204" pitchFamily="34" charset="0"/>
                <a:ea typeface="Verdana" panose="020B0604030504040204" pitchFamily="34" charset="0"/>
                <a:cs typeface="Verdana" panose="020B0604030504040204" pitchFamily="34" charset="0"/>
              </a:rPr>
              <a:t>Un input rilevante per il dimensionamento del sistema di supporto è l’impiego previsto per i SS/AA e impianti. Di essi si tiene conto per le previsioni e valutazioni sulla periodicità di esecuzione delle manutenzioni, i relativi carichi di lavoro, i fabbisogni di materiali, l’affidabilità in missione dei SS/AA, la Disponibilità Operativa e Tecnica. </a:t>
            </a:r>
          </a:p>
        </p:txBody>
      </p:sp>
    </p:spTree>
    <p:extLst>
      <p:ext uri="{BB962C8B-B14F-4D97-AF65-F5344CB8AC3E}">
        <p14:creationId xmlns:p14="http://schemas.microsoft.com/office/powerpoint/2010/main" val="17644838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7</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Rettangolo 4"/>
          <p:cNvSpPr/>
          <p:nvPr/>
        </p:nvSpPr>
        <p:spPr>
          <a:xfrm>
            <a:off x="92267" y="1284506"/>
            <a:ext cx="8935047" cy="3416320"/>
          </a:xfrm>
          <a:prstGeom prst="rect">
            <a:avLst/>
          </a:prstGeom>
        </p:spPr>
        <p:txBody>
          <a:bodyPr wrap="square">
            <a:spAutoFit/>
          </a:bodyPr>
          <a:lstStyle/>
          <a:p>
            <a:r>
              <a:rPr lang="it-IT" dirty="0">
                <a:latin typeface="Verdana" panose="020B0604030504040204" pitchFamily="34" charset="0"/>
                <a:ea typeface="Verdana" panose="020B0604030504040204" pitchFamily="34" charset="0"/>
                <a:cs typeface="Verdana" panose="020B0604030504040204" pitchFamily="34" charset="0"/>
              </a:rPr>
              <a:t>È pertanto necessario definire tassi di impiego (o UR – </a:t>
            </a:r>
            <a:r>
              <a:rPr lang="it-IT" dirty="0" err="1">
                <a:latin typeface="Verdana" panose="020B0604030504040204" pitchFamily="34" charset="0"/>
                <a:ea typeface="Verdana" panose="020B0604030504040204" pitchFamily="34" charset="0"/>
                <a:cs typeface="Verdana" panose="020B0604030504040204" pitchFamily="34" charset="0"/>
              </a:rPr>
              <a:t>usage</a:t>
            </a:r>
            <a:r>
              <a:rPr lang="it-IT" dirty="0">
                <a:latin typeface="Verdana" panose="020B0604030504040204" pitchFamily="34" charset="0"/>
                <a:ea typeface="Verdana" panose="020B0604030504040204" pitchFamily="34" charset="0"/>
                <a:cs typeface="Verdana" panose="020B0604030504040204" pitchFamily="34" charset="0"/>
              </a:rPr>
              <a:t> rate) per i SS/AA quanto più possibile prossimi all’utilizzo effettivo probabile, tenendo presente che sia la loro sovrastima o sottostima hanno una influenza negativa su: </a:t>
            </a:r>
          </a:p>
          <a:p>
            <a:r>
              <a:rPr lang="it-IT" dirty="0">
                <a:latin typeface="Verdana" panose="020B0604030504040204" pitchFamily="34" charset="0"/>
                <a:ea typeface="Verdana" panose="020B0604030504040204" pitchFamily="34" charset="0"/>
                <a:cs typeface="Verdana" panose="020B0604030504040204" pitchFamily="34" charset="0"/>
              </a:rPr>
              <a:t>1. i carichi di lavoro per manutenzione stimati (utili alla definizione del team di manutenzione di bordo, dell’</a:t>
            </a:r>
            <a:r>
              <a:rPr lang="it-IT" dirty="0" err="1">
                <a:latin typeface="Verdana" panose="020B0604030504040204" pitchFamily="34" charset="0"/>
                <a:ea typeface="Verdana" panose="020B0604030504040204" pitchFamily="34" charset="0"/>
                <a:cs typeface="Verdana" panose="020B0604030504040204" pitchFamily="34" charset="0"/>
              </a:rPr>
              <a:t>effort</a:t>
            </a:r>
            <a:r>
              <a:rPr lang="it-IT" dirty="0">
                <a:latin typeface="Verdana" panose="020B0604030504040204" pitchFamily="34" charset="0"/>
                <a:ea typeface="Verdana" panose="020B0604030504040204" pitchFamily="34" charset="0"/>
                <a:cs typeface="Verdana" panose="020B0604030504040204" pitchFamily="34" charset="0"/>
              </a:rPr>
              <a:t> richiesto al personale di terra ed al dimensionamento delle soste programmate lavori), </a:t>
            </a:r>
          </a:p>
          <a:p>
            <a:r>
              <a:rPr lang="it-IT" dirty="0">
                <a:latin typeface="Verdana" panose="020B0604030504040204" pitchFamily="34" charset="0"/>
                <a:ea typeface="Verdana" panose="020B0604030504040204" pitchFamily="34" charset="0"/>
                <a:cs typeface="Verdana" panose="020B0604030504040204" pitchFamily="34" charset="0"/>
              </a:rPr>
              <a:t>2. la valutazione delle prestazioni conseguibili (disponibilità operativa e disponibilità tecnica), </a:t>
            </a:r>
          </a:p>
          <a:p>
            <a:r>
              <a:rPr lang="it-IT" dirty="0">
                <a:latin typeface="Verdana" panose="020B0604030504040204" pitchFamily="34" charset="0"/>
                <a:ea typeface="Verdana" panose="020B0604030504040204" pitchFamily="34" charset="0"/>
                <a:cs typeface="Verdana" panose="020B0604030504040204" pitchFamily="34" charset="0"/>
              </a:rPr>
              <a:t>3. il dimensionamento delle scorte (con un conseguente utilizzo inefficace dei budget contrattuali disponibili per l’acquisto dei materiali), </a:t>
            </a:r>
          </a:p>
          <a:p>
            <a:r>
              <a:rPr lang="en-US" dirty="0">
                <a:latin typeface="Verdana" panose="020B0604030504040204" pitchFamily="34" charset="0"/>
                <a:ea typeface="Verdana" panose="020B0604030504040204" pitchFamily="34" charset="0"/>
                <a:cs typeface="Verdana" panose="020B0604030504040204" pitchFamily="34" charset="0"/>
              </a:rPr>
              <a:t>4. </a:t>
            </a:r>
            <a:r>
              <a:rPr lang="en-US" dirty="0" err="1">
                <a:latin typeface="Verdana" panose="020B0604030504040204" pitchFamily="34" charset="0"/>
                <a:ea typeface="Verdana" panose="020B0604030504040204" pitchFamily="34" charset="0"/>
                <a:cs typeface="Verdana" panose="020B0604030504040204" pitchFamily="34" charset="0"/>
              </a:rPr>
              <a:t>il</a:t>
            </a:r>
            <a:r>
              <a:rPr lang="en-US" dirty="0">
                <a:latin typeface="Verdana" panose="020B0604030504040204" pitchFamily="34" charset="0"/>
                <a:ea typeface="Verdana" panose="020B0604030504040204" pitchFamily="34" charset="0"/>
                <a:cs typeface="Verdana" panose="020B0604030504040204" pitchFamily="34" charset="0"/>
              </a:rPr>
              <a:t> life cycle cost </a:t>
            </a:r>
            <a:r>
              <a:rPr lang="en-US" dirty="0" err="1">
                <a:latin typeface="Verdana" panose="020B0604030504040204" pitchFamily="34" charset="0"/>
                <a:ea typeface="Verdana" panose="020B0604030504040204" pitchFamily="34" charset="0"/>
                <a:cs typeface="Verdana" panose="020B0604030504040204" pitchFamily="34" charset="0"/>
              </a:rPr>
              <a:t>dell’U.N</a:t>
            </a:r>
            <a:r>
              <a:rPr lang="en-US" dirty="0">
                <a:latin typeface="Verdana" panose="020B0604030504040204" pitchFamily="34" charset="0"/>
                <a:ea typeface="Verdana" panose="020B0604030504040204" pitchFamily="34" charset="0"/>
                <a:cs typeface="Verdana" panose="020B0604030504040204" pitchFamily="34" charset="0"/>
              </a:rPr>
              <a:t>. </a:t>
            </a:r>
          </a:p>
        </p:txBody>
      </p:sp>
    </p:spTree>
    <p:extLst>
      <p:ext uri="{BB962C8B-B14F-4D97-AF65-F5344CB8AC3E}">
        <p14:creationId xmlns:p14="http://schemas.microsoft.com/office/powerpoint/2010/main" val="28752495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8</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Rettangolo 4"/>
          <p:cNvSpPr/>
          <p:nvPr/>
        </p:nvSpPr>
        <p:spPr>
          <a:xfrm>
            <a:off x="32048" y="1707654"/>
            <a:ext cx="8935047" cy="2031325"/>
          </a:xfrm>
          <a:prstGeom prst="rect">
            <a:avLst/>
          </a:prstGeom>
        </p:spPr>
        <p:txBody>
          <a:bodyPr wrap="square">
            <a:spAutoFit/>
          </a:bodyPr>
          <a:lstStyle/>
          <a:p>
            <a:r>
              <a:rPr lang="it-IT" i="1" dirty="0" err="1" smtClean="0">
                <a:latin typeface="Verdana" panose="020B0604030504040204" pitchFamily="34" charset="0"/>
                <a:ea typeface="Verdana" panose="020B0604030504040204" pitchFamily="34" charset="0"/>
                <a:cs typeface="Verdana" panose="020B0604030504040204" pitchFamily="34" charset="0"/>
              </a:rPr>
              <a:t>Usage</a:t>
            </a:r>
            <a:r>
              <a:rPr lang="it-IT" i="1" dirty="0" smtClean="0">
                <a:latin typeface="Verdana" panose="020B0604030504040204" pitchFamily="34" charset="0"/>
                <a:ea typeface="Verdana" panose="020B0604030504040204" pitchFamily="34" charset="0"/>
                <a:cs typeface="Verdana" panose="020B0604030504040204" pitchFamily="34" charset="0"/>
              </a:rPr>
              <a:t> </a:t>
            </a:r>
            <a:r>
              <a:rPr lang="it-IT" i="1" dirty="0">
                <a:latin typeface="Verdana" panose="020B0604030504040204" pitchFamily="34" charset="0"/>
                <a:ea typeface="Verdana" panose="020B0604030504040204" pitchFamily="34" charset="0"/>
                <a:cs typeface="Verdana" panose="020B0604030504040204" pitchFamily="34" charset="0"/>
              </a:rPr>
              <a:t>Rate Fuori Missione </a:t>
            </a:r>
            <a:endParaRPr lang="it-IT" dirty="0">
              <a:latin typeface="Verdana" panose="020B0604030504040204" pitchFamily="34" charset="0"/>
              <a:ea typeface="Verdana" panose="020B0604030504040204" pitchFamily="34" charset="0"/>
              <a:cs typeface="Verdana" panose="020B0604030504040204" pitchFamily="34" charset="0"/>
            </a:endParaRPr>
          </a:p>
          <a:p>
            <a:r>
              <a:rPr lang="it-IT" dirty="0">
                <a:latin typeface="Verdana" panose="020B0604030504040204" pitchFamily="34" charset="0"/>
                <a:ea typeface="Verdana" panose="020B0604030504040204" pitchFamily="34" charset="0"/>
                <a:cs typeface="Verdana" panose="020B0604030504040204" pitchFamily="34" charset="0"/>
              </a:rPr>
              <a:t>Per i SS/AA per i quali si prevede un utilizzo fuori missione, dovrà essere definito uno </a:t>
            </a:r>
            <a:r>
              <a:rPr lang="it-IT" dirty="0" err="1">
                <a:latin typeface="Verdana" panose="020B0604030504040204" pitchFamily="34" charset="0"/>
                <a:ea typeface="Verdana" panose="020B0604030504040204" pitchFamily="34" charset="0"/>
                <a:cs typeface="Verdana" panose="020B0604030504040204" pitchFamily="34" charset="0"/>
              </a:rPr>
              <a:t>Usage</a:t>
            </a:r>
            <a:r>
              <a:rPr lang="it-IT" dirty="0">
                <a:latin typeface="Verdana" panose="020B0604030504040204" pitchFamily="34" charset="0"/>
                <a:ea typeface="Verdana" panose="020B0604030504040204" pitchFamily="34" charset="0"/>
                <a:cs typeface="Verdana" panose="020B0604030504040204" pitchFamily="34" charset="0"/>
              </a:rPr>
              <a:t> Rate fuori missione da tenere in considerazione per studi e documentazione ILS di riferimento. </a:t>
            </a:r>
          </a:p>
          <a:p>
            <a:r>
              <a:rPr lang="it-IT" i="1" dirty="0">
                <a:latin typeface="Verdana" panose="020B0604030504040204" pitchFamily="34" charset="0"/>
                <a:ea typeface="Verdana" panose="020B0604030504040204" pitchFamily="34" charset="0"/>
                <a:cs typeface="Verdana" panose="020B0604030504040204" pitchFamily="34" charset="0"/>
              </a:rPr>
              <a:t>Gli </a:t>
            </a:r>
            <a:r>
              <a:rPr lang="it-IT" i="1" dirty="0" err="1">
                <a:latin typeface="Verdana" panose="020B0604030504040204" pitchFamily="34" charset="0"/>
                <a:ea typeface="Verdana" panose="020B0604030504040204" pitchFamily="34" charset="0"/>
                <a:cs typeface="Verdana" panose="020B0604030504040204" pitchFamily="34" charset="0"/>
              </a:rPr>
              <a:t>Usage</a:t>
            </a:r>
            <a:r>
              <a:rPr lang="it-IT" i="1" dirty="0">
                <a:latin typeface="Verdana" panose="020B0604030504040204" pitchFamily="34" charset="0"/>
                <a:ea typeface="Verdana" panose="020B0604030504040204" pitchFamily="34" charset="0"/>
                <a:cs typeface="Verdana" panose="020B0604030504040204" pitchFamily="34" charset="0"/>
              </a:rPr>
              <a:t> Rate da utilizzare per gli studi di riferimento saranno definiti ed eventualmente concordati tra RTI, </a:t>
            </a:r>
            <a:r>
              <a:rPr lang="it-IT" i="1" dirty="0" err="1">
                <a:latin typeface="Verdana" panose="020B0604030504040204" pitchFamily="34" charset="0"/>
                <a:ea typeface="Verdana" panose="020B0604030504040204" pitchFamily="34" charset="0"/>
                <a:cs typeface="Verdana" panose="020B0604030504040204" pitchFamily="34" charset="0"/>
              </a:rPr>
              <a:t>Contracting</a:t>
            </a:r>
            <a:r>
              <a:rPr lang="it-IT" i="1" dirty="0">
                <a:latin typeface="Verdana" panose="020B0604030504040204" pitchFamily="34" charset="0"/>
                <a:ea typeface="Verdana" panose="020B0604030504040204" pitchFamily="34" charset="0"/>
                <a:cs typeface="Verdana" panose="020B0604030504040204" pitchFamily="34" charset="0"/>
              </a:rPr>
              <a:t> Authority e MM, nel corso del programma in funzione dei profili di utilizzo dell’U.N. </a:t>
            </a:r>
            <a:endParaRPr lang="it-IT"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4980889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9</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 name="Rettangolo 5"/>
          <p:cNvSpPr/>
          <p:nvPr/>
        </p:nvSpPr>
        <p:spPr>
          <a:xfrm>
            <a:off x="96335" y="1279089"/>
            <a:ext cx="8935047" cy="3970318"/>
          </a:xfrm>
          <a:prstGeom prst="rect">
            <a:avLst/>
          </a:prstGeom>
        </p:spPr>
        <p:txBody>
          <a:bodyPr wrap="square">
            <a:spAutoFit/>
          </a:bodyPr>
          <a:lstStyle/>
          <a:p>
            <a:r>
              <a:rPr lang="it-IT" dirty="0" smtClean="0">
                <a:latin typeface="Verdana" panose="020B0604030504040204" pitchFamily="34" charset="0"/>
                <a:ea typeface="Verdana" panose="020B0604030504040204" pitchFamily="34" charset="0"/>
                <a:cs typeface="Verdana" panose="020B0604030504040204" pitchFamily="34" charset="0"/>
              </a:rPr>
              <a:t>Il </a:t>
            </a:r>
            <a:r>
              <a:rPr lang="it-IT" dirty="0">
                <a:latin typeface="Verdana" panose="020B0604030504040204" pitchFamily="34" charset="0"/>
                <a:ea typeface="Verdana" panose="020B0604030504040204" pitchFamily="34" charset="0"/>
                <a:cs typeface="Verdana" panose="020B0604030504040204" pitchFamily="34" charset="0"/>
              </a:rPr>
              <a:t>sistema di supporto è basato sui livelli di manutenzione della MM ed è costituito, sia a bordo che a terra (arsenali e basi navali) dall’insieme di: </a:t>
            </a:r>
          </a:p>
          <a:p>
            <a:pPr marL="285750" indent="-285750">
              <a:buFont typeface="Arial" panose="020B0604020202020204" pitchFamily="34" charset="0"/>
              <a:buChar char="•"/>
            </a:pPr>
            <a:r>
              <a:rPr lang="it-IT" dirty="0" smtClean="0">
                <a:latin typeface="Verdana" panose="020B0604030504040204" pitchFamily="34" charset="0"/>
                <a:ea typeface="Verdana" panose="020B0604030504040204" pitchFamily="34" charset="0"/>
                <a:cs typeface="Verdana" panose="020B0604030504040204" pitchFamily="34" charset="0"/>
              </a:rPr>
              <a:t>organizzazione </a:t>
            </a:r>
            <a:r>
              <a:rPr lang="it-IT" dirty="0">
                <a:latin typeface="Verdana" panose="020B0604030504040204" pitchFamily="34" charset="0"/>
                <a:ea typeface="Verdana" panose="020B0604030504040204" pitchFamily="34" charset="0"/>
                <a:cs typeface="Verdana" panose="020B0604030504040204" pitchFamily="34" charset="0"/>
              </a:rPr>
              <a:t>di supporto, </a:t>
            </a:r>
          </a:p>
          <a:p>
            <a:pPr marL="285750" indent="-285750">
              <a:buFont typeface="Arial" panose="020B0604020202020204" pitchFamily="34" charset="0"/>
              <a:buChar char="•"/>
            </a:pPr>
            <a:r>
              <a:rPr lang="it-IT" dirty="0" smtClean="0">
                <a:latin typeface="Verdana" panose="020B0604030504040204" pitchFamily="34" charset="0"/>
                <a:ea typeface="Verdana" panose="020B0604030504040204" pitchFamily="34" charset="0"/>
                <a:cs typeface="Verdana" panose="020B0604030504040204" pitchFamily="34" charset="0"/>
              </a:rPr>
              <a:t>personale</a:t>
            </a:r>
            <a:r>
              <a:rPr lang="it-IT" dirty="0">
                <a:latin typeface="Verdana" panose="020B0604030504040204" pitchFamily="34" charset="0"/>
                <a:ea typeface="Verdana" panose="020B0604030504040204" pitchFamily="34" charset="0"/>
                <a:cs typeface="Verdana" panose="020B0604030504040204" pitchFamily="34" charset="0"/>
              </a:rPr>
              <a:t>, </a:t>
            </a:r>
          </a:p>
          <a:p>
            <a:pPr marL="285750" indent="-285750">
              <a:buFont typeface="Arial" panose="020B0604020202020204" pitchFamily="34" charset="0"/>
              <a:buChar char="•"/>
            </a:pPr>
            <a:r>
              <a:rPr lang="it-IT" dirty="0" smtClean="0">
                <a:latin typeface="Verdana" panose="020B0604030504040204" pitchFamily="34" charset="0"/>
                <a:ea typeface="Verdana" panose="020B0604030504040204" pitchFamily="34" charset="0"/>
                <a:cs typeface="Verdana" panose="020B0604030504040204" pitchFamily="34" charset="0"/>
              </a:rPr>
              <a:t>processi </a:t>
            </a:r>
            <a:r>
              <a:rPr lang="it-IT" dirty="0">
                <a:latin typeface="Verdana" panose="020B0604030504040204" pitchFamily="34" charset="0"/>
                <a:ea typeface="Verdana" panose="020B0604030504040204" pitchFamily="34" charset="0"/>
                <a:cs typeface="Verdana" panose="020B0604030504040204" pitchFamily="34" charset="0"/>
              </a:rPr>
              <a:t>di gestione del supporto logistico, </a:t>
            </a:r>
          </a:p>
          <a:p>
            <a:pPr marL="285750" indent="-285750">
              <a:buFont typeface="Arial" panose="020B0604020202020204" pitchFamily="34" charset="0"/>
              <a:buChar char="•"/>
            </a:pPr>
            <a:r>
              <a:rPr lang="it-IT" dirty="0" smtClean="0">
                <a:latin typeface="Verdana" panose="020B0604030504040204" pitchFamily="34" charset="0"/>
                <a:ea typeface="Verdana" panose="020B0604030504040204" pitchFamily="34" charset="0"/>
                <a:cs typeface="Verdana" panose="020B0604030504040204" pitchFamily="34" charset="0"/>
              </a:rPr>
              <a:t>infrastrutture </a:t>
            </a:r>
            <a:r>
              <a:rPr lang="it-IT" dirty="0">
                <a:latin typeface="Verdana" panose="020B0604030504040204" pitchFamily="34" charset="0"/>
                <a:ea typeface="Verdana" panose="020B0604030504040204" pitchFamily="34" charset="0"/>
                <a:cs typeface="Verdana" panose="020B0604030504040204" pitchFamily="34" charset="0"/>
              </a:rPr>
              <a:t>per il supporto, </a:t>
            </a:r>
          </a:p>
          <a:p>
            <a:pPr marL="285750" indent="-285750">
              <a:buFont typeface="Arial" panose="020B0604020202020204" pitchFamily="34" charset="0"/>
              <a:buChar char="•"/>
            </a:pPr>
            <a:r>
              <a:rPr lang="it-IT" dirty="0" smtClean="0">
                <a:latin typeface="Verdana" panose="020B0604030504040204" pitchFamily="34" charset="0"/>
                <a:ea typeface="Verdana" panose="020B0604030504040204" pitchFamily="34" charset="0"/>
                <a:cs typeface="Verdana" panose="020B0604030504040204" pitchFamily="34" charset="0"/>
              </a:rPr>
              <a:t>materiali </a:t>
            </a:r>
            <a:r>
              <a:rPr lang="it-IT" dirty="0">
                <a:latin typeface="Verdana" panose="020B0604030504040204" pitchFamily="34" charset="0"/>
                <a:ea typeface="Verdana" panose="020B0604030504040204" pitchFamily="34" charset="0"/>
                <a:cs typeface="Verdana" panose="020B0604030504040204" pitchFamily="34" charset="0"/>
              </a:rPr>
              <a:t>e mezzi per il supporto. </a:t>
            </a:r>
            <a:endParaRPr lang="it-IT" dirty="0" smtClean="0">
              <a:latin typeface="Verdana" panose="020B0604030504040204" pitchFamily="34" charset="0"/>
              <a:ea typeface="Verdana" panose="020B0604030504040204" pitchFamily="34" charset="0"/>
              <a:cs typeface="Verdana" panose="020B0604030504040204" pitchFamily="34" charset="0"/>
            </a:endParaRPr>
          </a:p>
          <a:p>
            <a:r>
              <a:rPr lang="it-IT" dirty="0" smtClean="0">
                <a:latin typeface="Verdana" panose="020B0604030504040204" pitchFamily="34" charset="0"/>
                <a:ea typeface="Verdana" panose="020B0604030504040204" pitchFamily="34" charset="0"/>
                <a:cs typeface="Verdana" panose="020B0604030504040204" pitchFamily="34" charset="0"/>
              </a:rPr>
              <a:t>Descrizione </a:t>
            </a:r>
            <a:r>
              <a:rPr lang="it-IT" dirty="0">
                <a:latin typeface="Verdana" panose="020B0604030504040204" pitchFamily="34" charset="0"/>
                <a:ea typeface="Verdana" panose="020B0604030504040204" pitchFamily="34" charset="0"/>
                <a:cs typeface="Verdana" panose="020B0604030504040204" pitchFamily="34" charset="0"/>
              </a:rPr>
              <a:t>di ciascun livello di manutenzione, caratterizzato in termini di: </a:t>
            </a:r>
          </a:p>
          <a:p>
            <a:pPr marL="285750" indent="-285750">
              <a:buFont typeface="Arial" panose="020B0604020202020204" pitchFamily="34" charset="0"/>
              <a:buChar char="•"/>
            </a:pPr>
            <a:r>
              <a:rPr lang="it-IT" dirty="0" smtClean="0">
                <a:latin typeface="Verdana" panose="020B0604030504040204" pitchFamily="34" charset="0"/>
                <a:ea typeface="Verdana" panose="020B0604030504040204" pitchFamily="34" charset="0"/>
                <a:cs typeface="Verdana" panose="020B0604030504040204" pitchFamily="34" charset="0"/>
              </a:rPr>
              <a:t>tipologia </a:t>
            </a:r>
            <a:r>
              <a:rPr lang="it-IT" dirty="0">
                <a:latin typeface="Verdana" panose="020B0604030504040204" pitchFamily="34" charset="0"/>
                <a:ea typeface="Verdana" panose="020B0604030504040204" pitchFamily="34" charset="0"/>
                <a:cs typeface="Verdana" panose="020B0604030504040204" pitchFamily="34" charset="0"/>
              </a:rPr>
              <a:t>di intervento di manutenzione; </a:t>
            </a:r>
          </a:p>
          <a:p>
            <a:pPr marL="285750" indent="-285750">
              <a:buFont typeface="Arial" panose="020B0604020202020204" pitchFamily="34" charset="0"/>
              <a:buChar char="•"/>
            </a:pPr>
            <a:r>
              <a:rPr lang="it-IT" dirty="0" smtClean="0">
                <a:latin typeface="Verdana" panose="020B0604030504040204" pitchFamily="34" charset="0"/>
                <a:ea typeface="Verdana" panose="020B0604030504040204" pitchFamily="34" charset="0"/>
                <a:cs typeface="Verdana" panose="020B0604030504040204" pitchFamily="34" charset="0"/>
              </a:rPr>
              <a:t>sito </a:t>
            </a:r>
            <a:r>
              <a:rPr lang="it-IT" dirty="0">
                <a:latin typeface="Verdana" panose="020B0604030504040204" pitchFamily="34" charset="0"/>
                <a:ea typeface="Verdana" panose="020B0604030504040204" pitchFamily="34" charset="0"/>
                <a:cs typeface="Verdana" panose="020B0604030504040204" pitchFamily="34" charset="0"/>
              </a:rPr>
              <a:t>di intervento; </a:t>
            </a:r>
          </a:p>
          <a:p>
            <a:pPr marL="285750" indent="-285750">
              <a:buFont typeface="Arial" panose="020B0604020202020204" pitchFamily="34" charset="0"/>
              <a:buChar char="•"/>
            </a:pPr>
            <a:r>
              <a:rPr lang="it-IT" dirty="0" smtClean="0">
                <a:latin typeface="Verdana" panose="020B0604030504040204" pitchFamily="34" charset="0"/>
                <a:ea typeface="Verdana" panose="020B0604030504040204" pitchFamily="34" charset="0"/>
                <a:cs typeface="Verdana" panose="020B0604030504040204" pitchFamily="34" charset="0"/>
              </a:rPr>
              <a:t>personale </a:t>
            </a:r>
            <a:r>
              <a:rPr lang="it-IT" dirty="0">
                <a:latin typeface="Verdana" panose="020B0604030504040204" pitchFamily="34" charset="0"/>
                <a:ea typeface="Verdana" panose="020B0604030504040204" pitchFamily="34" charset="0"/>
                <a:cs typeface="Verdana" panose="020B0604030504040204" pitchFamily="34" charset="0"/>
              </a:rPr>
              <a:t>richiesto; </a:t>
            </a:r>
          </a:p>
          <a:p>
            <a:pPr marL="285750" indent="-285750">
              <a:buFont typeface="Arial" panose="020B0604020202020204" pitchFamily="34" charset="0"/>
              <a:buChar char="•"/>
            </a:pPr>
            <a:r>
              <a:rPr lang="it-IT" dirty="0" smtClean="0">
                <a:latin typeface="Verdana" panose="020B0604030504040204" pitchFamily="34" charset="0"/>
                <a:ea typeface="Verdana" panose="020B0604030504040204" pitchFamily="34" charset="0"/>
                <a:cs typeface="Verdana" panose="020B0604030504040204" pitchFamily="34" charset="0"/>
              </a:rPr>
              <a:t>parti </a:t>
            </a:r>
            <a:r>
              <a:rPr lang="it-IT" dirty="0">
                <a:latin typeface="Verdana" panose="020B0604030504040204" pitchFamily="34" charset="0"/>
                <a:ea typeface="Verdana" panose="020B0604030504040204" pitchFamily="34" charset="0"/>
                <a:cs typeface="Verdana" panose="020B0604030504040204" pitchFamily="34" charset="0"/>
              </a:rPr>
              <a:t>di ricambio usate; </a:t>
            </a:r>
          </a:p>
          <a:p>
            <a:pPr marL="285750" indent="-285750">
              <a:buFont typeface="Arial" panose="020B0604020202020204" pitchFamily="34" charset="0"/>
              <a:buChar char="•"/>
            </a:pPr>
            <a:r>
              <a:rPr lang="it-IT" dirty="0" smtClean="0">
                <a:latin typeface="Verdana" panose="020B0604030504040204" pitchFamily="34" charset="0"/>
                <a:ea typeface="Verdana" panose="020B0604030504040204" pitchFamily="34" charset="0"/>
                <a:cs typeface="Verdana" panose="020B0604030504040204" pitchFamily="34" charset="0"/>
              </a:rPr>
              <a:t>strumentazione </a:t>
            </a:r>
            <a:r>
              <a:rPr lang="it-IT" dirty="0">
                <a:latin typeface="Verdana" panose="020B0604030504040204" pitchFamily="34" charset="0"/>
                <a:ea typeface="Verdana" panose="020B0604030504040204" pitchFamily="34" charset="0"/>
                <a:cs typeface="Verdana" panose="020B0604030504040204" pitchFamily="34" charset="0"/>
              </a:rPr>
              <a:t>e attrezzature usate </a:t>
            </a:r>
          </a:p>
          <a:p>
            <a:pPr marL="285750" indent="-285750">
              <a:buFont typeface="Arial" panose="020B0604020202020204" pitchFamily="34" charset="0"/>
              <a:buChar char="•"/>
            </a:pPr>
            <a:endParaRPr lang="it-IT"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5146785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10</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Rettangolo 4"/>
          <p:cNvSpPr/>
          <p:nvPr/>
        </p:nvSpPr>
        <p:spPr>
          <a:xfrm>
            <a:off x="96334" y="1131590"/>
            <a:ext cx="8935047" cy="3416320"/>
          </a:xfrm>
          <a:prstGeom prst="rect">
            <a:avLst/>
          </a:prstGeom>
        </p:spPr>
        <p:txBody>
          <a:bodyPr wrap="square">
            <a:spAutoFit/>
          </a:bodyPr>
          <a:lstStyle/>
          <a:p>
            <a:r>
              <a:rPr lang="it-IT" b="1" dirty="0"/>
              <a:t>1° Livello </a:t>
            </a:r>
            <a:endParaRPr lang="it-IT" dirty="0"/>
          </a:p>
          <a:p>
            <a:r>
              <a:rPr lang="it-IT" dirty="0"/>
              <a:t>Comprende le attività e le relative risorse necessarie alla esecuzione degli interventi di manutenzione, preventiva e correttiva, con o senza l’utilizzo di parti di ricambio, la cui complessità non comporta limitazioni di alcun genere nella prontezza operativa della Unità Navale (UN). </a:t>
            </a:r>
          </a:p>
          <a:p>
            <a:r>
              <a:rPr lang="it-IT" dirty="0"/>
              <a:t>La manutenzione di primo livello viene effettuata a bordo, in porto o in navigazione, dal personale di bordo con adeguato livello di qualifica e senza l’ausilio di materiali, informazioni, attrezzature e personale proveniente dall’esterno della UN. </a:t>
            </a:r>
            <a:endParaRPr lang="it-IT" dirty="0" smtClean="0"/>
          </a:p>
          <a:p>
            <a:r>
              <a:rPr lang="it-IT" b="1" dirty="0"/>
              <a:t>2° Livello </a:t>
            </a:r>
            <a:endParaRPr lang="it-IT" dirty="0"/>
          </a:p>
          <a:p>
            <a:r>
              <a:rPr lang="it-IT" dirty="0"/>
              <a:t>Comprende le attività e le relative risorse necessarie per l’esecuzione dei compiti di manutenzione preventiva e correttiva di complessità superiore a quelli rientranti nel primo livello, ma tali da non limitare nel tempo la prontezza operativa della UN. </a:t>
            </a:r>
          </a:p>
        </p:txBody>
      </p:sp>
    </p:spTree>
    <p:extLst>
      <p:ext uri="{BB962C8B-B14F-4D97-AF65-F5344CB8AC3E}">
        <p14:creationId xmlns:p14="http://schemas.microsoft.com/office/powerpoint/2010/main" val="12374288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11</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Rettangolo 4"/>
          <p:cNvSpPr/>
          <p:nvPr/>
        </p:nvSpPr>
        <p:spPr>
          <a:xfrm>
            <a:off x="96334" y="1131590"/>
            <a:ext cx="8935047" cy="3970318"/>
          </a:xfrm>
          <a:prstGeom prst="rect">
            <a:avLst/>
          </a:prstGeom>
        </p:spPr>
        <p:txBody>
          <a:bodyPr wrap="square">
            <a:spAutoFit/>
          </a:bodyPr>
          <a:lstStyle/>
          <a:p>
            <a:r>
              <a:rPr lang="it-IT" b="1" dirty="0"/>
              <a:t>3° Livello </a:t>
            </a:r>
            <a:endParaRPr lang="it-IT" dirty="0"/>
          </a:p>
          <a:p>
            <a:r>
              <a:rPr lang="it-IT" dirty="0"/>
              <a:t>Comprende le attività necessarie all’esecuzione di: </a:t>
            </a:r>
          </a:p>
          <a:p>
            <a:pPr marL="285750" indent="-285750">
              <a:buFont typeface="Arial" panose="020B0604020202020204" pitchFamily="34" charset="0"/>
              <a:buChar char="•"/>
            </a:pPr>
            <a:r>
              <a:rPr lang="it-IT" dirty="0" smtClean="0"/>
              <a:t>interventi </a:t>
            </a:r>
            <a:r>
              <a:rPr lang="it-IT" dirty="0"/>
              <a:t>di manutenzione preventiva e correttiva di complessità e durata (GM) tale da richiedere il fermo nave per tempi prolungati, o che richiedano le infrastruttura di arsenale. </a:t>
            </a:r>
          </a:p>
          <a:p>
            <a:pPr marL="285750" indent="-285750">
              <a:buFont typeface="Arial" panose="020B0604020202020204" pitchFamily="34" charset="0"/>
              <a:buChar char="•"/>
            </a:pPr>
            <a:r>
              <a:rPr lang="it-IT" dirty="0" smtClean="0"/>
              <a:t>revisioni </a:t>
            </a:r>
            <a:r>
              <a:rPr lang="it-IT" dirty="0"/>
              <a:t>dei SS/AA eseguite periodicamente, nelle Soste Manutenzioni Programmate (SMP), o occasionalmente, nelle Soste Lavori Occasionali (SLO) </a:t>
            </a:r>
          </a:p>
          <a:p>
            <a:pPr marL="285750" indent="-285750">
              <a:buFont typeface="Arial" panose="020B0604020202020204" pitchFamily="34" charset="0"/>
              <a:buChar char="•"/>
            </a:pPr>
            <a:r>
              <a:rPr lang="it-IT" dirty="0" smtClean="0"/>
              <a:t>controllo </a:t>
            </a:r>
            <a:r>
              <a:rPr lang="it-IT" dirty="0"/>
              <a:t>e la riparazione nei laboratori e officine di Arsenale su parti e assiemi rimosse dalla nave, laddove siano disponibili le necessarie risorse </a:t>
            </a:r>
          </a:p>
          <a:p>
            <a:pPr marL="285750" indent="-285750">
              <a:buFont typeface="Arial" panose="020B0604020202020204" pitchFamily="34" charset="0"/>
              <a:buChar char="•"/>
            </a:pPr>
            <a:r>
              <a:rPr lang="it-IT" dirty="0" err="1" smtClean="0"/>
              <a:t>Upkeep</a:t>
            </a:r>
            <a:r>
              <a:rPr lang="it-IT" dirty="0" smtClean="0"/>
              <a:t> </a:t>
            </a:r>
            <a:r>
              <a:rPr lang="it-IT" dirty="0"/>
              <a:t>by Exchange (</a:t>
            </a:r>
            <a:r>
              <a:rPr lang="it-IT" dirty="0" err="1"/>
              <a:t>UxE</a:t>
            </a:r>
            <a:r>
              <a:rPr lang="it-IT" dirty="0"/>
              <a:t>), </a:t>
            </a:r>
          </a:p>
          <a:p>
            <a:r>
              <a:rPr lang="it-IT" dirty="0" smtClean="0"/>
              <a:t>per </a:t>
            </a:r>
            <a:r>
              <a:rPr lang="it-IT" dirty="0"/>
              <a:t>le quali siano disponibili a MM le necessarie risorse (competenze, infrastrutture e strumentazione, materiali). </a:t>
            </a:r>
            <a:endParaRPr lang="it-IT" dirty="0" smtClean="0"/>
          </a:p>
          <a:p>
            <a:r>
              <a:rPr lang="it-IT" b="1" dirty="0"/>
              <a:t>4°Livello </a:t>
            </a:r>
            <a:endParaRPr lang="it-IT" dirty="0"/>
          </a:p>
          <a:p>
            <a:r>
              <a:rPr lang="it-IT" dirty="0"/>
              <a:t>Comprende le attività equivalenti a quelli del terzo livello ma la cui esecuzione è demandata all’Industria, in quanto non sono disponibili in MM le necessarie risorse. </a:t>
            </a:r>
          </a:p>
        </p:txBody>
      </p:sp>
    </p:spTree>
    <p:extLst>
      <p:ext uri="{BB962C8B-B14F-4D97-AF65-F5344CB8AC3E}">
        <p14:creationId xmlns:p14="http://schemas.microsoft.com/office/powerpoint/2010/main" val="24680361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o 2"/>
          <p:cNvGrpSpPr/>
          <p:nvPr/>
        </p:nvGrpSpPr>
        <p:grpSpPr>
          <a:xfrm>
            <a:off x="0" y="-147457"/>
            <a:ext cx="9252520" cy="1423063"/>
            <a:chOff x="0" y="-147457"/>
            <a:chExt cx="9252520" cy="1423063"/>
          </a:xfrm>
        </p:grpSpPr>
        <p:sp>
          <p:nvSpPr>
            <p:cNvPr id="6"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7" name="Rettangolo 6"/>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9" name="Immagine 8"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0" name="CasellaDiTesto 9"/>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11" name="Gruppo 16"/>
            <p:cNvGrpSpPr/>
            <p:nvPr/>
          </p:nvGrpSpPr>
          <p:grpSpPr>
            <a:xfrm>
              <a:off x="7851984" y="-147457"/>
              <a:ext cx="1400536" cy="1423063"/>
              <a:chOff x="-108520" y="2204864"/>
              <a:chExt cx="2736304" cy="2736304"/>
            </a:xfrm>
          </p:grpSpPr>
          <p:sp>
            <p:nvSpPr>
              <p:cNvPr id="12" name="Rettangolo 11"/>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3" name="Immagine 12"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grpSp>
        <p:nvGrpSpPr>
          <p:cNvPr id="14" name="Gruppo 33"/>
          <p:cNvGrpSpPr/>
          <p:nvPr/>
        </p:nvGrpSpPr>
        <p:grpSpPr>
          <a:xfrm>
            <a:off x="756000" y="756000"/>
            <a:ext cx="7344392" cy="72000"/>
            <a:chOff x="756000" y="756000"/>
            <a:chExt cx="7344392" cy="72000"/>
          </a:xfrm>
        </p:grpSpPr>
        <p:cxnSp>
          <p:nvCxnSpPr>
            <p:cNvPr id="15" name="Connettore 1 14"/>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16" name="Connettore 1 15"/>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Connettore 1 16"/>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1822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3113" y="1707654"/>
            <a:ext cx="7077775"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20197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13</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 name="Rettangolo 5"/>
          <p:cNvSpPr/>
          <p:nvPr/>
        </p:nvSpPr>
        <p:spPr>
          <a:xfrm>
            <a:off x="96335" y="987574"/>
            <a:ext cx="8935047" cy="3970318"/>
          </a:xfrm>
          <a:prstGeom prst="rect">
            <a:avLst/>
          </a:prstGeom>
        </p:spPr>
        <p:txBody>
          <a:bodyPr wrap="square">
            <a:spAutoFit/>
          </a:bodyPr>
          <a:lstStyle/>
          <a:p>
            <a:r>
              <a:rPr lang="it-IT" dirty="0"/>
              <a:t>Al personale tecnico può essere associato il seguente livello di qualifica: </a:t>
            </a:r>
          </a:p>
          <a:p>
            <a:pPr marL="285750" indent="-285750">
              <a:buFont typeface="Arial" panose="020B0604020202020204" pitchFamily="34" charset="0"/>
              <a:buChar char="•"/>
            </a:pPr>
            <a:r>
              <a:rPr lang="it-IT" b="1" dirty="0" smtClean="0"/>
              <a:t>Livello </a:t>
            </a:r>
            <a:r>
              <a:rPr lang="it-IT" b="1" dirty="0"/>
              <a:t>E</a:t>
            </a:r>
            <a:r>
              <a:rPr lang="it-IT" dirty="0"/>
              <a:t>: al personale appartenente al Ruolo Truppa, al personale più giovane appartenente al Ruolo Sergenti ed al personale appartenente al Ruolo Marescialli </a:t>
            </a:r>
            <a:r>
              <a:rPr lang="it-IT" b="1" dirty="0" err="1"/>
              <a:t>pre</a:t>
            </a:r>
            <a:r>
              <a:rPr lang="it-IT" b="1" dirty="0"/>
              <a:t>-I.MRS </a:t>
            </a:r>
            <a:r>
              <a:rPr lang="it-IT" dirty="0"/>
              <a:t>che abbia già conseguito la “Qualificazione Iniziale Specialistica” e che abbia già dato prova sul campo di poter effettuare manutenzioni di livello elementare sui SS/AA di propria competenza (livello I e IIα) </a:t>
            </a:r>
          </a:p>
          <a:p>
            <a:pPr marL="285750" indent="-285750">
              <a:buFont typeface="Arial" panose="020B0604020202020204" pitchFamily="34" charset="0"/>
              <a:buChar char="•"/>
            </a:pPr>
            <a:r>
              <a:rPr lang="it-IT" b="1" dirty="0" smtClean="0"/>
              <a:t>Livello </a:t>
            </a:r>
            <a:r>
              <a:rPr lang="it-IT" b="1" dirty="0"/>
              <a:t>F</a:t>
            </a:r>
            <a:r>
              <a:rPr lang="it-IT" dirty="0"/>
              <a:t>: al personale più esperto appartenente al Ruolo Sergenti ed al personale appartenente al Ruolo Marescialli che abbia superato il </a:t>
            </a:r>
            <a:r>
              <a:rPr lang="it-IT" b="1" dirty="0"/>
              <a:t>Corso I.MRS </a:t>
            </a:r>
            <a:r>
              <a:rPr lang="it-IT" dirty="0"/>
              <a:t>e/o che abbia effettuato un adeguato periodo di lavoro sui SS/AA di propria competenza, dimostrando di saper effettuare manutenzioni di livello complesso (livello IIβ) </a:t>
            </a:r>
          </a:p>
          <a:p>
            <a:pPr marL="285750" indent="-285750">
              <a:buFont typeface="Arial" panose="020B0604020202020204" pitchFamily="34" charset="0"/>
              <a:buChar char="•"/>
            </a:pPr>
            <a:r>
              <a:rPr lang="it-IT" b="1" dirty="0" smtClean="0"/>
              <a:t>Livello </a:t>
            </a:r>
            <a:r>
              <a:rPr lang="it-IT" b="1" dirty="0"/>
              <a:t>G</a:t>
            </a:r>
            <a:r>
              <a:rPr lang="it-IT" dirty="0"/>
              <a:t>: al personale appartenente al Ruolo Marescialli che abbia superato il </a:t>
            </a:r>
            <a:r>
              <a:rPr lang="it-IT" b="1" dirty="0"/>
              <a:t>Corso I.MRS </a:t>
            </a:r>
            <a:r>
              <a:rPr lang="it-IT" dirty="0"/>
              <a:t>e che abbia inoltre conseguito la </a:t>
            </a:r>
            <a:r>
              <a:rPr lang="it-IT" b="1" dirty="0"/>
              <a:t>Qualificazione Superiore Specialistica </a:t>
            </a:r>
            <a:r>
              <a:rPr lang="it-IT" dirty="0"/>
              <a:t>sui SS/AA di propria competenza e che sia stato giudicato capace di svolgere task manutentivi di alto profilo tecnico (livello III). </a:t>
            </a:r>
          </a:p>
        </p:txBody>
      </p:sp>
    </p:spTree>
    <p:extLst>
      <p:ext uri="{BB962C8B-B14F-4D97-AF65-F5344CB8AC3E}">
        <p14:creationId xmlns:p14="http://schemas.microsoft.com/office/powerpoint/2010/main" val="3735800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o 2"/>
          <p:cNvGrpSpPr/>
          <p:nvPr/>
        </p:nvGrpSpPr>
        <p:grpSpPr>
          <a:xfrm>
            <a:off x="0" y="-147457"/>
            <a:ext cx="9252520" cy="1423063"/>
            <a:chOff x="0" y="-147457"/>
            <a:chExt cx="9252520" cy="1423063"/>
          </a:xfrm>
        </p:grpSpPr>
        <p:sp>
          <p:nvSpPr>
            <p:cNvPr id="6"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7" name="Rettangolo 6"/>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9" name="Immagine 8"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0" name="CasellaDiTesto 9"/>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11" name="Gruppo 16"/>
            <p:cNvGrpSpPr/>
            <p:nvPr/>
          </p:nvGrpSpPr>
          <p:grpSpPr>
            <a:xfrm>
              <a:off x="7851984" y="-147457"/>
              <a:ext cx="1400536" cy="1423063"/>
              <a:chOff x="-108520" y="2204864"/>
              <a:chExt cx="2736304" cy="2736304"/>
            </a:xfrm>
          </p:grpSpPr>
          <p:sp>
            <p:nvSpPr>
              <p:cNvPr id="12" name="Rettangolo 11"/>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3" name="Immagine 12"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grpSp>
        <p:nvGrpSpPr>
          <p:cNvPr id="14" name="Gruppo 33"/>
          <p:cNvGrpSpPr/>
          <p:nvPr/>
        </p:nvGrpSpPr>
        <p:grpSpPr>
          <a:xfrm>
            <a:off x="756000" y="756000"/>
            <a:ext cx="7344392" cy="72000"/>
            <a:chOff x="756000" y="756000"/>
            <a:chExt cx="7344392" cy="72000"/>
          </a:xfrm>
        </p:grpSpPr>
        <p:cxnSp>
          <p:nvCxnSpPr>
            <p:cNvPr id="15" name="Connettore 1 14"/>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16" name="Connettore 1 15"/>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Connettore 1 16"/>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1832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417" y="2211710"/>
            <a:ext cx="8661167" cy="1919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15125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o 2"/>
          <p:cNvGrpSpPr/>
          <p:nvPr/>
        </p:nvGrpSpPr>
        <p:grpSpPr>
          <a:xfrm>
            <a:off x="0" y="-147457"/>
            <a:ext cx="9252520" cy="1423063"/>
            <a:chOff x="0" y="-147457"/>
            <a:chExt cx="9252520" cy="1423063"/>
          </a:xfrm>
        </p:grpSpPr>
        <p:sp>
          <p:nvSpPr>
            <p:cNvPr id="6"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7" name="Rettangolo 6"/>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9" name="Immagine 8"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0" name="CasellaDiTesto 9"/>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11" name="Gruppo 16"/>
            <p:cNvGrpSpPr/>
            <p:nvPr/>
          </p:nvGrpSpPr>
          <p:grpSpPr>
            <a:xfrm>
              <a:off x="7851984" y="-147457"/>
              <a:ext cx="1400536" cy="1423063"/>
              <a:chOff x="-108520" y="2204864"/>
              <a:chExt cx="2736304" cy="2736304"/>
            </a:xfrm>
          </p:grpSpPr>
          <p:sp>
            <p:nvSpPr>
              <p:cNvPr id="12" name="Rettangolo 11"/>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3" name="Immagine 12"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grpSp>
        <p:nvGrpSpPr>
          <p:cNvPr id="14" name="Gruppo 33"/>
          <p:cNvGrpSpPr/>
          <p:nvPr/>
        </p:nvGrpSpPr>
        <p:grpSpPr>
          <a:xfrm>
            <a:off x="756000" y="756000"/>
            <a:ext cx="7344392" cy="72000"/>
            <a:chOff x="756000" y="756000"/>
            <a:chExt cx="7344392" cy="72000"/>
          </a:xfrm>
        </p:grpSpPr>
        <p:cxnSp>
          <p:nvCxnSpPr>
            <p:cNvPr id="15" name="Connettore 1 14"/>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16" name="Connettore 1 15"/>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Connettore 1 16"/>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 name="Rettangolo 1"/>
          <p:cNvSpPr/>
          <p:nvPr/>
        </p:nvSpPr>
        <p:spPr>
          <a:xfrm>
            <a:off x="96335" y="1851670"/>
            <a:ext cx="8935047" cy="2862322"/>
          </a:xfrm>
          <a:prstGeom prst="rect">
            <a:avLst/>
          </a:prstGeom>
        </p:spPr>
        <p:txBody>
          <a:bodyPr wrap="square">
            <a:spAutoFit/>
          </a:bodyPr>
          <a:lstStyle/>
          <a:p>
            <a:r>
              <a:rPr lang="it-IT" dirty="0"/>
              <a:t>Il profilo di manutenzione nel ciclo di vita nave (30 anni) è costituito da cicli di manutenzioni con le seguenti caratteristiche: </a:t>
            </a:r>
          </a:p>
          <a:p>
            <a:pPr marL="285750" indent="-285750">
              <a:buFont typeface="Arial" panose="020B0604020202020204" pitchFamily="34" charset="0"/>
              <a:buChar char="•"/>
            </a:pPr>
            <a:r>
              <a:rPr lang="it-IT" dirty="0" smtClean="0"/>
              <a:t>2 </a:t>
            </a:r>
            <a:r>
              <a:rPr lang="it-IT" dirty="0"/>
              <a:t>soste UMP1 (Minor </a:t>
            </a:r>
            <a:r>
              <a:rPr lang="it-IT" dirty="0" err="1"/>
              <a:t>Maintenance</a:t>
            </a:r>
            <a:r>
              <a:rPr lang="it-IT" dirty="0"/>
              <a:t> </a:t>
            </a:r>
            <a:r>
              <a:rPr lang="it-IT" dirty="0" err="1"/>
              <a:t>Period</a:t>
            </a:r>
            <a:r>
              <a:rPr lang="it-IT" dirty="0"/>
              <a:t>), di durata 20 giorni, all’anno: </a:t>
            </a:r>
          </a:p>
          <a:p>
            <a:pPr marL="742950" lvl="1" indent="-285750">
              <a:buFont typeface="Arial" panose="020B0604020202020204" pitchFamily="34" charset="0"/>
              <a:buChar char="•"/>
            </a:pPr>
            <a:r>
              <a:rPr lang="it-IT" dirty="0" smtClean="0"/>
              <a:t>ogni </a:t>
            </a:r>
            <a:r>
              <a:rPr lang="it-IT" dirty="0"/>
              <a:t>UMP 1 è schedulata a 6 mesi dalla fine della sosta lavori precedente; </a:t>
            </a:r>
          </a:p>
          <a:p>
            <a:pPr marL="742950" lvl="1" indent="-285750">
              <a:buFont typeface="Arial" panose="020B0604020202020204" pitchFamily="34" charset="0"/>
              <a:buChar char="•"/>
            </a:pPr>
            <a:r>
              <a:rPr lang="it-IT" dirty="0" smtClean="0"/>
              <a:t>una </a:t>
            </a:r>
            <a:r>
              <a:rPr lang="it-IT" dirty="0"/>
              <a:t>sola sosta negli anni che prevedono UMP 2 o UMP 3; </a:t>
            </a:r>
          </a:p>
          <a:p>
            <a:pPr marL="285750" indent="-285750">
              <a:buFont typeface="Arial" panose="020B0604020202020204" pitchFamily="34" charset="0"/>
              <a:buChar char="•"/>
            </a:pPr>
            <a:r>
              <a:rPr lang="it-IT" dirty="0" smtClean="0"/>
              <a:t>1 </a:t>
            </a:r>
            <a:r>
              <a:rPr lang="it-IT" dirty="0"/>
              <a:t>sosta UMP2 (Medium </a:t>
            </a:r>
            <a:r>
              <a:rPr lang="it-IT" dirty="0" err="1"/>
              <a:t>Maintenance</a:t>
            </a:r>
            <a:r>
              <a:rPr lang="it-IT" dirty="0"/>
              <a:t> </a:t>
            </a:r>
            <a:r>
              <a:rPr lang="it-IT" dirty="0" err="1"/>
              <a:t>Period</a:t>
            </a:r>
            <a:r>
              <a:rPr lang="it-IT" dirty="0"/>
              <a:t>), di durata 45 giorni, ogni 30 mesi tra due UMP3; </a:t>
            </a:r>
          </a:p>
          <a:p>
            <a:pPr marL="285750" indent="-285750">
              <a:buFont typeface="Arial" panose="020B0604020202020204" pitchFamily="34" charset="0"/>
              <a:buChar char="•"/>
            </a:pPr>
            <a:r>
              <a:rPr lang="it-IT" dirty="0" smtClean="0"/>
              <a:t>1 </a:t>
            </a:r>
            <a:r>
              <a:rPr lang="it-IT" dirty="0"/>
              <a:t>sosta UMP3 (Major </a:t>
            </a:r>
            <a:r>
              <a:rPr lang="it-IT" dirty="0" err="1"/>
              <a:t>Maintenance</a:t>
            </a:r>
            <a:r>
              <a:rPr lang="it-IT" dirty="0"/>
              <a:t> </a:t>
            </a:r>
            <a:r>
              <a:rPr lang="it-IT" dirty="0" err="1"/>
              <a:t>Period</a:t>
            </a:r>
            <a:r>
              <a:rPr lang="it-IT" dirty="0"/>
              <a:t>), di durata 150 giorni, ogni 5 anni. </a:t>
            </a:r>
          </a:p>
          <a:p>
            <a:endParaRPr lang="it-IT" dirty="0"/>
          </a:p>
          <a:p>
            <a:r>
              <a:rPr lang="it-IT" dirty="0"/>
              <a:t>Dopo la sosta UMP3, il profilo di manutenzione tende a ripetersi periodicamente. </a:t>
            </a:r>
          </a:p>
        </p:txBody>
      </p:sp>
    </p:spTree>
    <p:extLst>
      <p:ext uri="{BB962C8B-B14F-4D97-AF65-F5344CB8AC3E}">
        <p14:creationId xmlns:p14="http://schemas.microsoft.com/office/powerpoint/2010/main" val="36032801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o 2"/>
          <p:cNvGrpSpPr/>
          <p:nvPr/>
        </p:nvGrpSpPr>
        <p:grpSpPr>
          <a:xfrm>
            <a:off x="0" y="-147457"/>
            <a:ext cx="9252520" cy="1423063"/>
            <a:chOff x="0" y="-147457"/>
            <a:chExt cx="9252520" cy="1423063"/>
          </a:xfrm>
        </p:grpSpPr>
        <p:sp>
          <p:nvSpPr>
            <p:cNvPr id="6"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7" name="Rettangolo 6"/>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9" name="Immagine 8"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0" name="CasellaDiTesto 9"/>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11" name="Gruppo 16"/>
            <p:cNvGrpSpPr/>
            <p:nvPr/>
          </p:nvGrpSpPr>
          <p:grpSpPr>
            <a:xfrm>
              <a:off x="7851984" y="-147457"/>
              <a:ext cx="1400536" cy="1423063"/>
              <a:chOff x="-108520" y="2204864"/>
              <a:chExt cx="2736304" cy="2736304"/>
            </a:xfrm>
          </p:grpSpPr>
          <p:sp>
            <p:nvSpPr>
              <p:cNvPr id="12" name="Rettangolo 11"/>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3" name="Immagine 12"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grpSp>
        <p:nvGrpSpPr>
          <p:cNvPr id="14" name="Gruppo 33"/>
          <p:cNvGrpSpPr/>
          <p:nvPr/>
        </p:nvGrpSpPr>
        <p:grpSpPr>
          <a:xfrm>
            <a:off x="756000" y="756000"/>
            <a:ext cx="7344392" cy="72000"/>
            <a:chOff x="756000" y="756000"/>
            <a:chExt cx="7344392" cy="72000"/>
          </a:xfrm>
        </p:grpSpPr>
        <p:cxnSp>
          <p:nvCxnSpPr>
            <p:cNvPr id="15" name="Connettore 1 14"/>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16" name="Connettore 1 15"/>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Connettore 1 16"/>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 name="Rettangolo 2"/>
          <p:cNvSpPr/>
          <p:nvPr/>
        </p:nvSpPr>
        <p:spPr>
          <a:xfrm>
            <a:off x="96335" y="1326703"/>
            <a:ext cx="8935047" cy="2862322"/>
          </a:xfrm>
          <a:prstGeom prst="rect">
            <a:avLst/>
          </a:prstGeom>
        </p:spPr>
        <p:txBody>
          <a:bodyPr wrap="square">
            <a:spAutoFit/>
          </a:bodyPr>
          <a:lstStyle/>
          <a:p>
            <a:r>
              <a:rPr lang="it-IT" dirty="0"/>
              <a:t>Al di fuori delle UMP la nave sarà: </a:t>
            </a:r>
          </a:p>
          <a:p>
            <a:pPr marL="285750" indent="-285750">
              <a:buFont typeface="Arial" panose="020B0604020202020204" pitchFamily="34" charset="0"/>
              <a:buChar char="•"/>
            </a:pPr>
            <a:r>
              <a:rPr lang="it-IT" dirty="0" smtClean="0"/>
              <a:t>disponibile</a:t>
            </a:r>
            <a:r>
              <a:rPr lang="it-IT" dirty="0"/>
              <a:t>, in attesa di partire per una missione (periodi chiamati di AMP: </a:t>
            </a:r>
            <a:r>
              <a:rPr lang="it-IT" dirty="0" err="1"/>
              <a:t>Availability</a:t>
            </a:r>
            <a:r>
              <a:rPr lang="it-IT" dirty="0"/>
              <a:t> </a:t>
            </a:r>
            <a:r>
              <a:rPr lang="it-IT" dirty="0" err="1"/>
              <a:t>Maintenece</a:t>
            </a:r>
            <a:r>
              <a:rPr lang="it-IT" dirty="0"/>
              <a:t> </a:t>
            </a:r>
            <a:r>
              <a:rPr lang="it-IT" dirty="0" err="1"/>
              <a:t>Periods</a:t>
            </a:r>
            <a:r>
              <a:rPr lang="it-IT" dirty="0"/>
              <a:t>) </a:t>
            </a:r>
          </a:p>
          <a:p>
            <a:pPr marL="285750" indent="-285750">
              <a:buFont typeface="Arial" panose="020B0604020202020204" pitchFamily="34" charset="0"/>
              <a:buChar char="•"/>
            </a:pPr>
            <a:r>
              <a:rPr lang="it-IT" dirty="0" smtClean="0"/>
              <a:t>in </a:t>
            </a:r>
            <a:r>
              <a:rPr lang="it-IT" dirty="0"/>
              <a:t>mare, impiegata in un singolo PAS (Profilo A), o in un ciclo operativo più lungo (</a:t>
            </a:r>
            <a:r>
              <a:rPr lang="it-IT" dirty="0" err="1"/>
              <a:t>Typical</a:t>
            </a:r>
            <a:r>
              <a:rPr lang="it-IT" dirty="0"/>
              <a:t> </a:t>
            </a:r>
            <a:r>
              <a:rPr lang="it-IT" dirty="0" err="1"/>
              <a:t>Mission</a:t>
            </a:r>
            <a:r>
              <a:rPr lang="it-IT" dirty="0"/>
              <a:t> - Profilo B o </a:t>
            </a:r>
            <a:r>
              <a:rPr lang="it-IT" dirty="0" err="1"/>
              <a:t>Typical</a:t>
            </a:r>
            <a:r>
              <a:rPr lang="it-IT" dirty="0"/>
              <a:t> Deployment – Profilo C). </a:t>
            </a:r>
          </a:p>
          <a:p>
            <a:pPr marL="285750" indent="-285750">
              <a:buFont typeface="Arial" panose="020B0604020202020204" pitchFamily="34" charset="0"/>
              <a:buChar char="•"/>
            </a:pPr>
            <a:r>
              <a:rPr lang="it-IT" dirty="0" smtClean="0"/>
              <a:t>indisponibile </a:t>
            </a:r>
            <a:r>
              <a:rPr lang="it-IT" dirty="0"/>
              <a:t>in modo non pianificato, per l’effettuazione di manutenzioni correttive che richiedano un tempo di ripristino superiore alla prontezza operativa richiesta alla nave rese necessarie da: </a:t>
            </a:r>
          </a:p>
          <a:p>
            <a:pPr marL="742950" lvl="1" indent="-285750">
              <a:buFont typeface="Arial" panose="020B0604020202020204" pitchFamily="34" charset="0"/>
              <a:buChar char="•"/>
            </a:pPr>
            <a:r>
              <a:rPr lang="it-IT" dirty="0" smtClean="0"/>
              <a:t>guasti </a:t>
            </a:r>
            <a:r>
              <a:rPr lang="it-IT" dirty="0"/>
              <a:t>critici </a:t>
            </a:r>
            <a:r>
              <a:rPr lang="it-IT" dirty="0" smtClean="0"/>
              <a:t> </a:t>
            </a:r>
            <a:endParaRPr lang="it-IT" dirty="0"/>
          </a:p>
          <a:p>
            <a:pPr marL="742950" lvl="1" indent="-285750">
              <a:buFont typeface="Arial" panose="020B0604020202020204" pitchFamily="34" charset="0"/>
              <a:buChar char="•"/>
            </a:pPr>
            <a:r>
              <a:rPr lang="it-IT" dirty="0" smtClean="0"/>
              <a:t>superamento </a:t>
            </a:r>
            <a:r>
              <a:rPr lang="it-IT" dirty="0"/>
              <a:t>della condizione limite di guardia (manutenzioni su condizione). </a:t>
            </a:r>
            <a:endParaRPr lang="it-IT" dirty="0" smtClean="0"/>
          </a:p>
        </p:txBody>
      </p:sp>
    </p:spTree>
    <p:extLst>
      <p:ext uri="{BB962C8B-B14F-4D97-AF65-F5344CB8AC3E}">
        <p14:creationId xmlns:p14="http://schemas.microsoft.com/office/powerpoint/2010/main" val="22279987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o 2"/>
          <p:cNvGrpSpPr/>
          <p:nvPr/>
        </p:nvGrpSpPr>
        <p:grpSpPr>
          <a:xfrm>
            <a:off x="0" y="-147457"/>
            <a:ext cx="9252520" cy="1423063"/>
            <a:chOff x="0" y="-147457"/>
            <a:chExt cx="9252520" cy="1423063"/>
          </a:xfrm>
        </p:grpSpPr>
        <p:sp>
          <p:nvSpPr>
            <p:cNvPr id="6"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7" name="Rettangolo 6"/>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9" name="Immagine 8"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0" name="CasellaDiTesto 9"/>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11" name="Gruppo 16"/>
            <p:cNvGrpSpPr/>
            <p:nvPr/>
          </p:nvGrpSpPr>
          <p:grpSpPr>
            <a:xfrm>
              <a:off x="7851984" y="-147457"/>
              <a:ext cx="1400536" cy="1423063"/>
              <a:chOff x="-108520" y="2204864"/>
              <a:chExt cx="2736304" cy="2736304"/>
            </a:xfrm>
          </p:grpSpPr>
          <p:sp>
            <p:nvSpPr>
              <p:cNvPr id="12" name="Rettangolo 11"/>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3" name="Immagine 12"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grpSp>
        <p:nvGrpSpPr>
          <p:cNvPr id="14" name="Gruppo 33"/>
          <p:cNvGrpSpPr/>
          <p:nvPr/>
        </p:nvGrpSpPr>
        <p:grpSpPr>
          <a:xfrm>
            <a:off x="756000" y="756000"/>
            <a:ext cx="7344392" cy="72000"/>
            <a:chOff x="756000" y="756000"/>
            <a:chExt cx="7344392" cy="72000"/>
          </a:xfrm>
        </p:grpSpPr>
        <p:cxnSp>
          <p:nvCxnSpPr>
            <p:cNvPr id="15" name="Connettore 1 14"/>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16" name="Connettore 1 15"/>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Connettore 1 16"/>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 name="Rettangolo 2"/>
          <p:cNvSpPr/>
          <p:nvPr/>
        </p:nvSpPr>
        <p:spPr>
          <a:xfrm>
            <a:off x="96335" y="2185576"/>
            <a:ext cx="8935047" cy="1754326"/>
          </a:xfrm>
          <a:prstGeom prst="rect">
            <a:avLst/>
          </a:prstGeom>
        </p:spPr>
        <p:txBody>
          <a:bodyPr wrap="square">
            <a:spAutoFit/>
          </a:bodyPr>
          <a:lstStyle/>
          <a:p>
            <a:r>
              <a:rPr lang="it-IT" dirty="0" smtClean="0"/>
              <a:t>Le </a:t>
            </a:r>
            <a:r>
              <a:rPr lang="it-IT" dirty="0"/>
              <a:t>indisponibilità nave non pianificate dovranno essere limitate ad una durata complessiva nel ciclo di vita nave tale da garantire il rispetto del requisito di disponibilità tecnica</a:t>
            </a:r>
            <a:r>
              <a:rPr lang="it-IT" dirty="0" smtClean="0"/>
              <a:t>.</a:t>
            </a:r>
          </a:p>
          <a:p>
            <a:r>
              <a:rPr lang="it-IT" dirty="0"/>
              <a:t>Quando la nave è dispiegata per periodi più lunghi di un singolo PAS (</a:t>
            </a:r>
            <a:r>
              <a:rPr lang="it-IT" dirty="0" err="1"/>
              <a:t>Typical</a:t>
            </a:r>
            <a:r>
              <a:rPr lang="it-IT" dirty="0"/>
              <a:t> </a:t>
            </a:r>
            <a:r>
              <a:rPr lang="it-IT" dirty="0" err="1"/>
              <a:t>Mission</a:t>
            </a:r>
            <a:r>
              <a:rPr lang="it-IT" dirty="0"/>
              <a:t> - Profilo B o </a:t>
            </a:r>
            <a:r>
              <a:rPr lang="it-IT" dirty="0" err="1"/>
              <a:t>Typical</a:t>
            </a:r>
            <a:r>
              <a:rPr lang="it-IT" dirty="0"/>
              <a:t> Deployment – Profilo C), tra un PAS ed il successivo effettuerà una sosta in porto (nazionale o estero) di durata pari a 5 giorni, in cui sarà possibile effettuare attività di manutenzione. </a:t>
            </a:r>
            <a:r>
              <a:rPr lang="it-IT" dirty="0" smtClean="0"/>
              <a:t> </a:t>
            </a:r>
            <a:endParaRPr lang="it-IT" dirty="0"/>
          </a:p>
        </p:txBody>
      </p:sp>
    </p:spTree>
    <p:extLst>
      <p:ext uri="{BB962C8B-B14F-4D97-AF65-F5344CB8AC3E}">
        <p14:creationId xmlns:p14="http://schemas.microsoft.com/office/powerpoint/2010/main" val="1675115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o 2"/>
          <p:cNvGrpSpPr/>
          <p:nvPr/>
        </p:nvGrpSpPr>
        <p:grpSpPr>
          <a:xfrm>
            <a:off x="0" y="-147457"/>
            <a:ext cx="9252520" cy="1423063"/>
            <a:chOff x="0" y="-147457"/>
            <a:chExt cx="9252520" cy="1423063"/>
          </a:xfrm>
        </p:grpSpPr>
        <p:sp>
          <p:nvSpPr>
            <p:cNvPr id="6"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7" name="Rettangolo 6"/>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9" name="Immagine 8" descr="logo vuoto comlog.jpg"/>
            <p:cNvPicPr>
              <a:picLocks noChangeAspect="1"/>
            </p:cNvPicPr>
            <p:nvPr/>
          </p:nvPicPr>
          <p:blipFill>
            <a:blip r:embed="rId3"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0" name="CasellaDiTesto 9"/>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11" name="Gruppo 16"/>
            <p:cNvGrpSpPr/>
            <p:nvPr/>
          </p:nvGrpSpPr>
          <p:grpSpPr>
            <a:xfrm>
              <a:off x="7851984" y="-147457"/>
              <a:ext cx="1400536" cy="1423063"/>
              <a:chOff x="-108520" y="2204864"/>
              <a:chExt cx="2736304" cy="2736304"/>
            </a:xfrm>
          </p:grpSpPr>
          <p:sp>
            <p:nvSpPr>
              <p:cNvPr id="12" name="Rettangolo 11"/>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3" name="Immagine 12" descr="Jack MM assembled 1 copia.jpg"/>
              <p:cNvPicPr>
                <a:picLocks noChangeAspect="1"/>
              </p:cNvPicPr>
              <p:nvPr/>
            </p:nvPicPr>
            <p:blipFill>
              <a:blip r:embed="rId4"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grpSp>
        <p:nvGrpSpPr>
          <p:cNvPr id="14" name="Gruppo 33"/>
          <p:cNvGrpSpPr/>
          <p:nvPr/>
        </p:nvGrpSpPr>
        <p:grpSpPr>
          <a:xfrm>
            <a:off x="756000" y="756000"/>
            <a:ext cx="7344392" cy="72000"/>
            <a:chOff x="756000" y="756000"/>
            <a:chExt cx="7344392" cy="72000"/>
          </a:xfrm>
        </p:grpSpPr>
        <p:cxnSp>
          <p:nvCxnSpPr>
            <p:cNvPr id="15" name="Connettore 1 14"/>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16" name="Connettore 1 15"/>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Connettore 1 16"/>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1843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336" y="1155069"/>
            <a:ext cx="8935046" cy="3988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37348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 descr="F:\DESKTOP\MATERIALE FOTOGRAFICO UTILE\Marina 36 finito tiff\022.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b="-1"/>
          <a:stretch/>
        </p:blipFill>
        <p:spPr bwMode="auto">
          <a:xfrm>
            <a:off x="0" y="1"/>
            <a:ext cx="9144000" cy="5143500"/>
          </a:xfrm>
          <a:prstGeom prst="rect">
            <a:avLst/>
          </a:prstGeom>
          <a:noFill/>
        </p:spPr>
      </p:pic>
      <p:grpSp>
        <p:nvGrpSpPr>
          <p:cNvPr id="2" name="Gruppo 2"/>
          <p:cNvGrpSpPr/>
          <p:nvPr/>
        </p:nvGrpSpPr>
        <p:grpSpPr>
          <a:xfrm>
            <a:off x="0" y="-147457"/>
            <a:ext cx="9252520" cy="1423063"/>
            <a:chOff x="0" y="-147457"/>
            <a:chExt cx="9252520" cy="1423063"/>
          </a:xfrm>
        </p:grpSpPr>
        <p:sp>
          <p:nvSpPr>
            <p:cNvPr id="13" name="Titolo 1"/>
            <p:cNvSpPr txBox="1">
              <a:spLocks/>
            </p:cNvSpPr>
            <p:nvPr/>
          </p:nvSpPr>
          <p:spPr>
            <a:xfrm>
              <a:off x="0" y="338138"/>
              <a:ext cx="8243888" cy="13335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r>
                <a:rPr lang="it-IT" altLang="it-IT" sz="2400" b="1" smtClean="0">
                  <a:solidFill>
                    <a:srgbClr val="FFFF00"/>
                  </a:solidFill>
                </a:rPr>
                <a:t/>
              </a:r>
              <a:br>
                <a:rPr lang="it-IT" altLang="it-IT" sz="2400" b="1" smtClean="0">
                  <a:solidFill>
                    <a:srgbClr val="FFFF00"/>
                  </a:solidFill>
                </a:rPr>
              </a:br>
              <a:endParaRPr lang="it-IT" altLang="it-IT" sz="2400" b="1" smtClean="0">
                <a:solidFill>
                  <a:srgbClr val="FFFF00"/>
                </a:solidFill>
              </a:endParaRPr>
            </a:p>
          </p:txBody>
        </p:sp>
        <p:sp>
          <p:nvSpPr>
            <p:cNvPr id="14" name="Rettangolo 13"/>
            <p:cNvSpPr/>
            <p:nvPr/>
          </p:nvSpPr>
          <p:spPr>
            <a:xfrm>
              <a:off x="96335" y="339502"/>
              <a:ext cx="8013641" cy="39858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AutoShape 4" descr="Risultati immagini per TRAMONTO nisida hd"/>
            <p:cNvSpPr>
              <a:spLocks noChangeAspect="1" noChangeArrowheads="1"/>
            </p:cNvSpPr>
            <p:nvPr/>
          </p:nvSpPr>
          <p:spPr bwMode="auto">
            <a:xfrm>
              <a:off x="155575" y="-108347"/>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7" name="Immagine 16" descr="logo vuoto comlog.jpg"/>
            <p:cNvPicPr>
              <a:picLocks noChangeAspect="1"/>
            </p:cNvPicPr>
            <p:nvPr/>
          </p:nvPicPr>
          <p:blipFill>
            <a:blip r:embed="rId4" cstate="print">
              <a:clrChange>
                <a:clrFrom>
                  <a:srgbClr val="FFFFFE"/>
                </a:clrFrom>
                <a:clrTo>
                  <a:srgbClr val="FFFFFE">
                    <a:alpha val="0"/>
                  </a:srgbClr>
                </a:clrTo>
              </a:clrChange>
              <a:duotone>
                <a:prstClr val="black"/>
                <a:schemeClr val="bg1">
                  <a:lumMod val="75000"/>
                  <a:tint val="45000"/>
                  <a:satMod val="400000"/>
                </a:schemeClr>
              </a:duotone>
            </a:blip>
            <a:stretch>
              <a:fillRect/>
            </a:stretch>
          </p:blipFill>
          <p:spPr>
            <a:xfrm>
              <a:off x="53590" y="83042"/>
              <a:ext cx="990018" cy="904532"/>
            </a:xfrm>
            <a:prstGeom prst="rect">
              <a:avLst/>
            </a:prstGeom>
          </p:spPr>
        </p:pic>
        <p:sp>
          <p:nvSpPr>
            <p:cNvPr id="19" name="CasellaDiTesto 18"/>
            <p:cNvSpPr txBox="1"/>
            <p:nvPr/>
          </p:nvSpPr>
          <p:spPr>
            <a:xfrm>
              <a:off x="830033" y="411510"/>
              <a:ext cx="1657826" cy="261610"/>
            </a:xfrm>
            <a:prstGeom prst="rect">
              <a:avLst/>
            </a:prstGeom>
            <a:noFill/>
          </p:spPr>
          <p:txBody>
            <a:bodyPr wrap="none" rtlCol="0">
              <a:spAutoFit/>
            </a:bodyPr>
            <a:lstStyle/>
            <a:p>
              <a:r>
                <a:rPr lang="it-IT" sz="1100" dirty="0" smtClean="0">
                  <a:solidFill>
                    <a:schemeClr val="bg1">
                      <a:lumMod val="65000"/>
                    </a:schemeClr>
                  </a:solidFill>
                  <a:effectLst>
                    <a:outerShdw blurRad="38100" dist="38100" dir="2700000" algn="tl">
                      <a:srgbClr val="000000">
                        <a:alpha val="43137"/>
                      </a:srgbClr>
                    </a:outerShdw>
                  </a:effectLst>
                  <a:latin typeface="Tempus Sans ITC" pitchFamily="82" charset="0"/>
                </a:rPr>
                <a:t>COMANDO LOGISTICO</a:t>
              </a:r>
              <a:endParaRPr lang="it-IT" sz="1100" dirty="0">
                <a:solidFill>
                  <a:schemeClr val="bg1">
                    <a:lumMod val="65000"/>
                  </a:schemeClr>
                </a:solidFill>
                <a:effectLst>
                  <a:outerShdw blurRad="38100" dist="38100" dir="2700000" algn="tl">
                    <a:srgbClr val="000000">
                      <a:alpha val="43137"/>
                    </a:srgbClr>
                  </a:outerShdw>
                </a:effectLst>
                <a:latin typeface="Tempus Sans ITC" pitchFamily="82" charset="0"/>
              </a:endParaRPr>
            </a:p>
          </p:txBody>
        </p:sp>
        <p:grpSp>
          <p:nvGrpSpPr>
            <p:cNvPr id="3" name="Gruppo 16"/>
            <p:cNvGrpSpPr/>
            <p:nvPr/>
          </p:nvGrpSpPr>
          <p:grpSpPr>
            <a:xfrm>
              <a:off x="7851984" y="-147457"/>
              <a:ext cx="1400536" cy="1423063"/>
              <a:chOff x="-108520" y="2204864"/>
              <a:chExt cx="2736304" cy="2736304"/>
            </a:xfrm>
          </p:grpSpPr>
          <p:sp>
            <p:nvSpPr>
              <p:cNvPr id="21" name="Rettangolo 20"/>
              <p:cNvSpPr/>
              <p:nvPr/>
            </p:nvSpPr>
            <p:spPr>
              <a:xfrm>
                <a:off x="395536" y="2636912"/>
                <a:ext cx="1800200" cy="1800200"/>
              </a:xfrm>
              <a:prstGeom prst="rect">
                <a:avLst/>
              </a:prstGeom>
              <a:solidFill>
                <a:schemeClr val="tx1">
                  <a:lumMod val="85000"/>
                  <a:lumOff val="1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2" name="Immagine 21" descr="Jack MM assembled 1 copia.jpg"/>
              <p:cNvPicPr>
                <a:picLocks noChangeAspect="1"/>
              </p:cNvPicPr>
              <p:nvPr/>
            </p:nvPicPr>
            <p:blipFill>
              <a:blip r:embed="rId5" cstate="print">
                <a:clrChange>
                  <a:clrFrom>
                    <a:srgbClr val="392E55"/>
                  </a:clrFrom>
                  <a:clrTo>
                    <a:srgbClr val="392E55">
                      <a:alpha val="0"/>
                    </a:srgbClr>
                  </a:clrTo>
                </a:clrChange>
              </a:blip>
              <a:stretch>
                <a:fillRect/>
              </a:stretch>
            </p:blipFill>
            <p:spPr>
              <a:xfrm>
                <a:off x="-108520" y="2204864"/>
                <a:ext cx="2736304" cy="2736304"/>
              </a:xfrm>
              <a:prstGeom prst="rect">
                <a:avLst/>
              </a:prstGeom>
              <a:ln>
                <a:noFill/>
              </a:ln>
            </p:spPr>
          </p:pic>
        </p:grpSp>
      </p:grpSp>
      <p:sp>
        <p:nvSpPr>
          <p:cNvPr id="20" name="Segnaposto numero diapositiva 19"/>
          <p:cNvSpPr>
            <a:spLocks noGrp="1"/>
          </p:cNvSpPr>
          <p:nvPr>
            <p:ph type="sldNum" sz="quarter" idx="12"/>
          </p:nvPr>
        </p:nvSpPr>
        <p:spPr/>
        <p:txBody>
          <a:bodyPr/>
          <a:lstStyle/>
          <a:p>
            <a:fld id="{E27158D0-841A-4EA6-85C3-F688996DF854}" type="slidenum">
              <a:rPr lang="it-IT" smtClean="0"/>
              <a:pPr/>
              <a:t>19</a:t>
            </a:fld>
            <a:endParaRPr lang="it-IT"/>
          </a:p>
        </p:txBody>
      </p:sp>
      <p:grpSp>
        <p:nvGrpSpPr>
          <p:cNvPr id="4" name="Gruppo 22"/>
          <p:cNvGrpSpPr/>
          <p:nvPr/>
        </p:nvGrpSpPr>
        <p:grpSpPr>
          <a:xfrm>
            <a:off x="756000" y="756000"/>
            <a:ext cx="7344392" cy="72000"/>
            <a:chOff x="756000" y="756000"/>
            <a:chExt cx="7344392" cy="72000"/>
          </a:xfrm>
        </p:grpSpPr>
        <p:cxnSp>
          <p:nvCxnSpPr>
            <p:cNvPr id="24" name="Connettore 1 23"/>
            <p:cNvCxnSpPr/>
            <p:nvPr/>
          </p:nvCxnSpPr>
          <p:spPr>
            <a:xfrm>
              <a:off x="756000" y="756000"/>
              <a:ext cx="7344000" cy="0"/>
            </a:xfrm>
            <a:prstGeom prst="line">
              <a:avLst/>
            </a:prstGeom>
            <a:ln w="38100">
              <a:solidFill>
                <a:srgbClr val="0EAE40"/>
              </a:solidFill>
            </a:ln>
          </p:spPr>
          <p:style>
            <a:lnRef idx="1">
              <a:schemeClr val="accent1"/>
            </a:lnRef>
            <a:fillRef idx="0">
              <a:schemeClr val="accent1"/>
            </a:fillRef>
            <a:effectRef idx="0">
              <a:schemeClr val="accent1"/>
            </a:effectRef>
            <a:fontRef idx="minor">
              <a:schemeClr val="tx1"/>
            </a:fontRef>
          </p:style>
        </p:cxnSp>
        <p:cxnSp>
          <p:nvCxnSpPr>
            <p:cNvPr id="25" name="Connettore 1 24"/>
            <p:cNvCxnSpPr/>
            <p:nvPr/>
          </p:nvCxnSpPr>
          <p:spPr>
            <a:xfrm>
              <a:off x="756392" y="828000"/>
              <a:ext cx="73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Connettore 1 25"/>
            <p:cNvCxnSpPr/>
            <p:nvPr/>
          </p:nvCxnSpPr>
          <p:spPr>
            <a:xfrm>
              <a:off x="756392" y="792000"/>
              <a:ext cx="73440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18" name="Picture 4" descr="http://www.fengchin.org/wp-content/uploads/2015/09/Punto-interrogativo.jpg"/>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460375" y="1229801"/>
            <a:ext cx="3402378" cy="3402378"/>
          </a:xfrm>
          <a:prstGeom prst="rect">
            <a:avLst/>
          </a:prstGeom>
          <a:extLst>
            <a:ext uri="{909E8E84-426E-40DD-AFC4-6F175D3DCCD1}">
              <a14:hiddenFill xmlns:a14="http://schemas.microsoft.com/office/drawing/2010/main">
                <a:solidFill>
                  <a:srgbClr val="FFFFFF"/>
                </a:solidFill>
              </a14:hiddenFill>
            </a:ext>
          </a:extLst>
        </p:spPr>
      </p:pic>
      <p:sp>
        <p:nvSpPr>
          <p:cNvPr id="27" name="Rettangolo 26"/>
          <p:cNvSpPr/>
          <p:nvPr/>
        </p:nvSpPr>
        <p:spPr>
          <a:xfrm>
            <a:off x="4860032" y="2434700"/>
            <a:ext cx="3384376" cy="992579"/>
          </a:xfrm>
          <a:prstGeom prst="rect">
            <a:avLst/>
          </a:prstGeom>
          <a:noFill/>
        </p:spPr>
        <p:txBody>
          <a:bodyPr wrap="square" lIns="68580" tIns="34290" rIns="68580" bIns="34290">
            <a:spAutoFit/>
          </a:bodyPr>
          <a:lstStyle/>
          <a:p>
            <a:pPr algn="ctr"/>
            <a:r>
              <a:rPr lang="it-IT" sz="6000" b="1" dirty="0" smtClean="0">
                <a:ln w="12700">
                  <a:solidFill>
                    <a:schemeClr val="tx2">
                      <a:satMod val="155000"/>
                    </a:schemeClr>
                  </a:solidFill>
                  <a:prstDash val="solid"/>
                </a:ln>
                <a:solidFill>
                  <a:srgbClr val="F0ECB6"/>
                </a:solidFill>
              </a:rPr>
              <a:t>FINE</a:t>
            </a:r>
            <a:endParaRPr lang="it-IT" sz="6000" b="1" dirty="0">
              <a:ln w="12700">
                <a:solidFill>
                  <a:schemeClr val="tx2">
                    <a:satMod val="155000"/>
                  </a:schemeClr>
                </a:solidFill>
                <a:prstDash val="solid"/>
              </a:ln>
              <a:solidFill>
                <a:srgbClr val="F0ECB6"/>
              </a:solidFill>
            </a:endParaRPr>
          </a:p>
        </p:txBody>
      </p:sp>
    </p:spTree>
    <p:extLst>
      <p:ext uri="{BB962C8B-B14F-4D97-AF65-F5344CB8AC3E}">
        <p14:creationId xmlns:p14="http://schemas.microsoft.com/office/powerpoint/2010/main" val="314875623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8758</TotalTime>
  <Words>1825</Words>
  <Application>Microsoft Office PowerPoint</Application>
  <PresentationFormat>Presentazione su schermo (16:9)</PresentationFormat>
  <Paragraphs>165</Paragraphs>
  <Slides>19</Slides>
  <Notes>18</Notes>
  <HiddenSlides>0</HiddenSlides>
  <MMClips>0</MMClips>
  <ScaleCrop>false</ScaleCrop>
  <HeadingPairs>
    <vt:vector size="4" baseType="variant">
      <vt:variant>
        <vt:lpstr>Tema</vt:lpstr>
      </vt:variant>
      <vt:variant>
        <vt:i4>1</vt:i4>
      </vt:variant>
      <vt:variant>
        <vt:lpstr>Titoli diapositive</vt:lpstr>
      </vt:variant>
      <vt:variant>
        <vt:i4>19</vt:i4>
      </vt:variant>
    </vt:vector>
  </HeadingPairs>
  <TitlesOfParts>
    <vt:vector size="20" baseType="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G. Di Modica</dc:creator>
  <cp:lastModifiedBy>Tresca Paolo - C.C.</cp:lastModifiedBy>
  <cp:revision>491</cp:revision>
  <dcterms:created xsi:type="dcterms:W3CDTF">2016-09-20T13:17:22Z</dcterms:created>
  <dcterms:modified xsi:type="dcterms:W3CDTF">2018-04-03T15:56:51Z</dcterms:modified>
</cp:coreProperties>
</file>