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8" r:id="rId2"/>
    <p:sldId id="553" r:id="rId3"/>
    <p:sldId id="552" r:id="rId4"/>
    <p:sldId id="555" r:id="rId5"/>
    <p:sldId id="556" r:id="rId6"/>
    <p:sldId id="557" r:id="rId7"/>
    <p:sldId id="558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567" r:id="rId17"/>
    <p:sldId id="568" r:id="rId18"/>
    <p:sldId id="569" r:id="rId19"/>
    <p:sldId id="570" r:id="rId20"/>
    <p:sldId id="571" r:id="rId21"/>
    <p:sldId id="572" r:id="rId22"/>
    <p:sldId id="580" r:id="rId23"/>
    <p:sldId id="579" r:id="rId24"/>
    <p:sldId id="573" r:id="rId25"/>
    <p:sldId id="577" r:id="rId26"/>
    <p:sldId id="576" r:id="rId27"/>
    <p:sldId id="575" r:id="rId28"/>
    <p:sldId id="578" r:id="rId29"/>
    <p:sldId id="574" r:id="rId30"/>
    <p:sldId id="512" r:id="rId31"/>
  </p:sldIdLst>
  <p:sldSz cx="9144000" cy="5143500" type="screen16x9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EA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ile con tema 1 - Color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Stile con tema 1 - Color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Stile con tema 1 - Color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Stile con tema 1 - Color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96" autoAdjust="0"/>
    <p:restoredTop sz="67437" autoAdjust="0"/>
  </p:normalViewPr>
  <p:slideViewPr>
    <p:cSldViewPr>
      <p:cViewPr varScale="1">
        <p:scale>
          <a:sx n="119" d="100"/>
          <a:sy n="119" d="100"/>
        </p:scale>
        <p:origin x="-159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C6A6D-560F-4219-A21B-3018510727B1}" type="datetimeFigureOut">
              <a:rPr lang="it-IT" smtClean="0"/>
              <a:pPr/>
              <a:t>03/04/2018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12B8C-2DAC-44D0-96C0-E6F9FFF2E140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25173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D3E6F-1685-432B-AE55-00497A0B9EAA}" type="slidenum">
              <a:rPr lang="it-IT" smtClean="0"/>
              <a:pPr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82097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spcBef>
                <a:spcPct val="20000"/>
              </a:spcBef>
            </a:pPr>
            <a:endParaRPr lang="it-IT" altLang="it-IT" sz="1200" dirty="0" smtClean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12B8C-2DAC-44D0-96C0-E6F9FFF2E140}" type="slidenum">
              <a:rPr lang="it-IT" smtClean="0"/>
              <a:pPr/>
              <a:t>30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6475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3E8B0-79CA-4A46-814F-23FF82D47AB9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27D95-A987-462A-B122-654898D370FC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43FD2-5A31-400B-AADE-28A83C48B668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56249-1396-40AA-BFEF-7859B0177A54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D655A-6813-4863-9999-990A4203CFF0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F695-2D5F-466A-8B1A-A129F314F26B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B8001-EC6A-43FE-A25D-68138FB95092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7C3B3-448A-4557-8BA7-AAEDB450AE05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B7538-89FA-4C45-ABC1-5521B113A499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5ED67-0AAB-49BB-B185-CC164A6D8FC8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5C07F-D3EA-4B0C-99B5-D8D9A6A473AC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5CF9D-9115-4B55-A720-BE7BAC57A2BA}" type="datetime1">
              <a:rPr lang="it-IT" smtClean="0"/>
              <a:pPr/>
              <a:t>03/04/2018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158D0-841A-4EA6-85C3-F688996DF854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image" Target="../media/image16.png"/><Relationship Id="rId4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AutoShape 4" descr="Risultati immagini per TRAMONTO nisida hd"/>
          <p:cNvSpPr>
            <a:spLocks noChangeAspect="1" noChangeArrowheads="1"/>
          </p:cNvSpPr>
          <p:nvPr/>
        </p:nvSpPr>
        <p:spPr bwMode="auto">
          <a:xfrm>
            <a:off x="155575" y="-108346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1" name="Rettangolo 10"/>
          <p:cNvSpPr/>
          <p:nvPr/>
        </p:nvSpPr>
        <p:spPr>
          <a:xfrm>
            <a:off x="0" y="4299942"/>
            <a:ext cx="9144000" cy="864096"/>
          </a:xfrm>
          <a:prstGeom prst="rect">
            <a:avLst/>
          </a:prstGeom>
          <a:solidFill>
            <a:schemeClr val="tx1">
              <a:lumMod val="85000"/>
              <a:lumOff val="15000"/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0" y="4209932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2800" dirty="0" smtClean="0">
                <a:ln w="18415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Batang" panose="02030600000101010101" pitchFamily="18" charset="-127"/>
              </a:rPr>
              <a:t>ILS</a:t>
            </a:r>
            <a:endParaRPr lang="it-IT" sz="2800" dirty="0" smtClean="0">
              <a:ln w="18415" cmpd="sng">
                <a:solidFill>
                  <a:schemeClr val="bg1">
                    <a:lumMod val="8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  <a:ea typeface="Batang" panose="02030600000101010101" pitchFamily="18" charset="-127"/>
            </a:endParaRPr>
          </a:p>
          <a:p>
            <a:pPr algn="ctr"/>
            <a:r>
              <a:rPr lang="it-IT" sz="1600" dirty="0" smtClean="0">
                <a:ln w="18415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Batang" panose="02030600000101010101" pitchFamily="18" charset="-127"/>
              </a:rPr>
              <a:t>Napoli </a:t>
            </a:r>
            <a:fld id="{C002FF59-A76B-42CE-8CDE-6731FACD8FF4}" type="datetime1">
              <a:rPr lang="it-IT" sz="1600" smtClean="0">
                <a:ln w="18415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Batang" panose="02030600000101010101" pitchFamily="18" charset="-127"/>
              </a:rPr>
              <a:t>03/04/2018</a:t>
            </a:fld>
            <a:r>
              <a:rPr lang="it-IT" sz="1600" dirty="0" smtClean="0">
                <a:ln w="18415" cmpd="sng">
                  <a:solidFill>
                    <a:schemeClr val="bg1">
                      <a:lumMod val="8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  <a:ea typeface="Batang" panose="02030600000101010101" pitchFamily="18" charset="-127"/>
              </a:rPr>
              <a:t>                                                                                               C.C. Paolo TRESCA</a:t>
            </a:r>
            <a:endParaRPr lang="it-IT" sz="1600" dirty="0">
              <a:ln w="18415" cmpd="sng">
                <a:solidFill>
                  <a:schemeClr val="bg1">
                    <a:lumMod val="8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  <a:ea typeface="Batang" panose="02030600000101010101" pitchFamily="18" charset="-127"/>
            </a:endParaRPr>
          </a:p>
        </p:txBody>
      </p:sp>
      <p:pic>
        <p:nvPicPr>
          <p:cNvPr id="13" name="Picture 5" descr="C:\Users\Giusi\Desktop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803053"/>
            <a:ext cx="6768752" cy="3280865"/>
          </a:xfrm>
          <a:prstGeom prst="rect">
            <a:avLst/>
          </a:prstGeom>
          <a:noFill/>
        </p:spPr>
      </p:pic>
      <p:grpSp>
        <p:nvGrpSpPr>
          <p:cNvPr id="14" name="Gruppo 13"/>
          <p:cNvGrpSpPr/>
          <p:nvPr/>
        </p:nvGrpSpPr>
        <p:grpSpPr>
          <a:xfrm>
            <a:off x="-324544" y="-236562"/>
            <a:ext cx="2160240" cy="2052228"/>
            <a:chOff x="-108520" y="2204864"/>
            <a:chExt cx="2736304" cy="2736304"/>
          </a:xfrm>
        </p:grpSpPr>
        <p:sp>
          <p:nvSpPr>
            <p:cNvPr id="15" name="Rettangolo 14"/>
            <p:cNvSpPr/>
            <p:nvPr/>
          </p:nvSpPr>
          <p:spPr>
            <a:xfrm>
              <a:off x="395536" y="2636912"/>
              <a:ext cx="1800200" cy="180020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16" name="Immagine 15" descr="Jack MM assembled 1 copia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392E55"/>
                </a:clrFrom>
                <a:clrTo>
                  <a:srgbClr val="392E55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108520" y="2204864"/>
              <a:ext cx="2736304" cy="2736304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2" name="Segnaposto numero diapositiva 11"/>
          <p:cNvSpPr>
            <a:spLocks noGrp="1"/>
          </p:cNvSpPr>
          <p:nvPr>
            <p:ph type="sldNum" sz="quarter" idx="12"/>
          </p:nvPr>
        </p:nvSpPr>
        <p:spPr>
          <a:xfrm>
            <a:off x="6553200" y="4818186"/>
            <a:ext cx="2133600" cy="273844"/>
          </a:xfrm>
        </p:spPr>
        <p:txBody>
          <a:bodyPr/>
          <a:lstStyle/>
          <a:p>
            <a:fld id="{E27158D0-841A-4EA6-85C3-F688996DF854}" type="slidenum">
              <a:rPr lang="it-IT" smtClean="0"/>
              <a:pPr/>
              <a:t>1</a:t>
            </a:fld>
            <a:endParaRPr lang="it-IT" dirty="0"/>
          </a:p>
        </p:txBody>
      </p:sp>
      <p:cxnSp>
        <p:nvCxnSpPr>
          <p:cNvPr id="20" name="Connettore 1 19"/>
          <p:cNvCxnSpPr/>
          <p:nvPr/>
        </p:nvCxnSpPr>
        <p:spPr>
          <a:xfrm>
            <a:off x="1512000" y="576000"/>
            <a:ext cx="7560840" cy="0"/>
          </a:xfrm>
          <a:prstGeom prst="line">
            <a:avLst/>
          </a:prstGeom>
          <a:ln w="38100">
            <a:solidFill>
              <a:srgbClr val="0EAE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1 20"/>
          <p:cNvCxnSpPr/>
          <p:nvPr/>
        </p:nvCxnSpPr>
        <p:spPr>
          <a:xfrm>
            <a:off x="1512000" y="648000"/>
            <a:ext cx="75608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1 23"/>
          <p:cNvCxnSpPr/>
          <p:nvPr/>
        </p:nvCxnSpPr>
        <p:spPr>
          <a:xfrm>
            <a:off x="1512000" y="612000"/>
            <a:ext cx="756084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tangolo 1"/>
          <p:cNvSpPr/>
          <p:nvPr/>
        </p:nvSpPr>
        <p:spPr>
          <a:xfrm>
            <a:off x="96335" y="1099060"/>
            <a:ext cx="89350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Storicamente, la logistica si è occupata di attività “a valle” quali il flusso dei </a:t>
            </a:r>
            <a:r>
              <a:rPr lang="it-IT" dirty="0" smtClean="0"/>
              <a:t>materiali, la </a:t>
            </a:r>
            <a:r>
              <a:rPr lang="it-IT" dirty="0"/>
              <a:t>distribuzione, i trasporti ed il supporto dei sistemi/prodotti ovvero i sistemi </a:t>
            </a:r>
            <a:r>
              <a:rPr lang="it-IT" dirty="0" smtClean="0"/>
              <a:t>erano progettati </a:t>
            </a:r>
            <a:r>
              <a:rPr lang="it-IT" dirty="0"/>
              <a:t>e sviluppati considerando il “supporto” come un qualcosa di “successivo”.</a:t>
            </a:r>
          </a:p>
          <a:p>
            <a:r>
              <a:rPr lang="it-IT" dirty="0"/>
              <a:t>Con l’introduzione di nuove tecnologie e con l’aumento della complessità dei </a:t>
            </a:r>
            <a:r>
              <a:rPr lang="it-IT" dirty="0" smtClean="0"/>
              <a:t>sistemi, sono </a:t>
            </a:r>
            <a:r>
              <a:rPr lang="it-IT" dirty="0"/>
              <a:t>aumentati esponenzialmente anche i costi associati al supporto </a:t>
            </a:r>
            <a:r>
              <a:rPr lang="it-IT" dirty="0" smtClean="0"/>
              <a:t>logistico assumendo </a:t>
            </a:r>
            <a:r>
              <a:rPr lang="it-IT" dirty="0"/>
              <a:t>proporzioni rilevanti nel costo del ciclo di vita dei sistemi stessi (</a:t>
            </a:r>
            <a:r>
              <a:rPr lang="it-IT" b="1" dirty="0" smtClean="0"/>
              <a:t>Life </a:t>
            </a:r>
            <a:r>
              <a:rPr lang="it-IT" b="1" dirty="0" err="1" smtClean="0"/>
              <a:t>Cycle</a:t>
            </a:r>
            <a:r>
              <a:rPr lang="it-IT" b="1" dirty="0" smtClean="0"/>
              <a:t> </a:t>
            </a:r>
            <a:r>
              <a:rPr lang="it-IT" b="1" dirty="0" err="1"/>
              <a:t>Cost</a:t>
            </a:r>
            <a:r>
              <a:rPr lang="it-IT" dirty="0"/>
              <a:t>: costo Totale per tutto il ciclo di vita del sistema dato dalla somma </a:t>
            </a:r>
            <a:r>
              <a:rPr lang="it-IT" dirty="0" smtClean="0"/>
              <a:t>del costo </a:t>
            </a:r>
            <a:r>
              <a:rPr lang="it-IT" dirty="0"/>
              <a:t>di acquisizione e del costo per il supporto).</a:t>
            </a:r>
          </a:p>
          <a:p>
            <a:r>
              <a:rPr lang="it-IT" dirty="0"/>
              <a:t>Allo stesso tempo, l’esperienza ha indicato </a:t>
            </a:r>
            <a:r>
              <a:rPr lang="it-IT" b="1" dirty="0"/>
              <a:t>che gran parte di tale costo dipende </a:t>
            </a:r>
            <a:r>
              <a:rPr lang="it-IT" b="1" dirty="0" smtClean="0"/>
              <a:t>da decisioni </a:t>
            </a:r>
            <a:r>
              <a:rPr lang="it-IT" b="1" dirty="0"/>
              <a:t>prese durante le fasi di pianificazione e progettazione di massima </a:t>
            </a:r>
            <a:r>
              <a:rPr lang="it-IT" b="1" dirty="0" smtClean="0"/>
              <a:t>del sistema </a:t>
            </a:r>
            <a:r>
              <a:rPr lang="it-IT" b="1" dirty="0"/>
              <a:t>da acquisire</a:t>
            </a:r>
            <a:r>
              <a:rPr lang="it-IT" dirty="0"/>
              <a:t>.</a:t>
            </a:r>
          </a:p>
          <a:p>
            <a:r>
              <a:rPr lang="it-IT" dirty="0"/>
              <a:t>Per le considerazioni concernenti le fasi di concezione e progettazione di un </a:t>
            </a:r>
            <a:r>
              <a:rPr lang="it-IT" b="1" dirty="0" smtClean="0"/>
              <a:t>sistema complesso </a:t>
            </a:r>
            <a:r>
              <a:rPr lang="it-IT" dirty="0"/>
              <a:t>è necessario introdurre i concetti di </a:t>
            </a:r>
            <a:r>
              <a:rPr lang="it-IT" b="1" dirty="0"/>
              <a:t>sottosistema primario</a:t>
            </a:r>
            <a:r>
              <a:rPr lang="it-IT" dirty="0"/>
              <a:t>, il cui </a:t>
            </a:r>
            <a:r>
              <a:rPr lang="it-IT" dirty="0" smtClean="0"/>
              <a:t>obiettivo è </a:t>
            </a:r>
            <a:r>
              <a:rPr lang="it-IT" dirty="0"/>
              <a:t>fornire la prestazione/missione richiesta, e del </a:t>
            </a:r>
            <a:r>
              <a:rPr lang="it-IT" b="1" dirty="0"/>
              <a:t>sottosistema di supporto </a:t>
            </a:r>
            <a:r>
              <a:rPr lang="it-IT" b="1" dirty="0" smtClean="0"/>
              <a:t>logistico </a:t>
            </a:r>
            <a:r>
              <a:rPr lang="it-IT" dirty="0" smtClean="0"/>
              <a:t>che </a:t>
            </a:r>
            <a:r>
              <a:rPr lang="it-IT" dirty="0"/>
              <a:t>è il sistema deputato a garantire la prestazione del sistema primario con </a:t>
            </a:r>
            <a:r>
              <a:rPr lang="it-IT" dirty="0" smtClean="0"/>
              <a:t>continuità nel </a:t>
            </a:r>
            <a:r>
              <a:rPr lang="it-IT" dirty="0"/>
              <a:t>tempo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4003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tangolo 1"/>
          <p:cNvSpPr/>
          <p:nvPr/>
        </p:nvSpPr>
        <p:spPr>
          <a:xfrm>
            <a:off x="96335" y="1099060"/>
            <a:ext cx="893504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L’Efficienza </a:t>
            </a:r>
            <a:r>
              <a:rPr lang="it-IT" b="1" dirty="0"/>
              <a:t>del Sistema Complesso (System </a:t>
            </a:r>
            <a:r>
              <a:rPr lang="it-IT" b="1" dirty="0" err="1"/>
              <a:t>Effectiveness</a:t>
            </a:r>
            <a:r>
              <a:rPr lang="it-IT" b="1" dirty="0"/>
              <a:t>) </a:t>
            </a:r>
            <a:r>
              <a:rPr lang="it-IT" dirty="0"/>
              <a:t>si raggiunge solo se </a:t>
            </a:r>
            <a:r>
              <a:rPr lang="it-IT" dirty="0" smtClean="0"/>
              <a:t>i due </a:t>
            </a:r>
            <a:r>
              <a:rPr lang="it-IT" dirty="0"/>
              <a:t>sottosistemi vengono concepiti e progettati congiuntamente. Solo integrando </a:t>
            </a:r>
            <a:r>
              <a:rPr lang="it-IT" dirty="0" smtClean="0"/>
              <a:t>la progettazione </a:t>
            </a:r>
            <a:r>
              <a:rPr lang="it-IT" dirty="0"/>
              <a:t>del sottosistema primario con quello di supporto logistico si </a:t>
            </a:r>
            <a:r>
              <a:rPr lang="it-IT" dirty="0" smtClean="0"/>
              <a:t>può ottimizzare </a:t>
            </a:r>
            <a:r>
              <a:rPr lang="it-IT" dirty="0"/>
              <a:t>la Disponibilità (</a:t>
            </a:r>
            <a:r>
              <a:rPr lang="it-IT" dirty="0" err="1"/>
              <a:t>Availability</a:t>
            </a:r>
            <a:r>
              <a:rPr lang="it-IT" dirty="0"/>
              <a:t>) delle prestazioni del sistema stesso </a:t>
            </a:r>
            <a:r>
              <a:rPr lang="it-IT" dirty="0" smtClean="0"/>
              <a:t>nell’arco della </a:t>
            </a:r>
            <a:r>
              <a:rPr lang="it-IT" dirty="0"/>
              <a:t>sua vita operativa e, </a:t>
            </a:r>
            <a:r>
              <a:rPr lang="it-IT" dirty="0" smtClean="0"/>
              <a:t>soprattutto</a:t>
            </a:r>
            <a:r>
              <a:rPr lang="it-IT" dirty="0"/>
              <a:t>, il costo per conseguirla. Pertanto </a:t>
            </a:r>
            <a:r>
              <a:rPr lang="it-IT" b="1" dirty="0" smtClean="0"/>
              <a:t>le considerazioni </a:t>
            </a:r>
            <a:r>
              <a:rPr lang="it-IT" b="1" dirty="0"/>
              <a:t>relative al supporto logistico devono essere introdotte all’inizio </a:t>
            </a:r>
            <a:r>
              <a:rPr lang="it-IT" b="1" dirty="0" smtClean="0"/>
              <a:t>del programma </a:t>
            </a:r>
            <a:r>
              <a:rPr lang="it-IT" b="1" dirty="0"/>
              <a:t>di acquisizione (</a:t>
            </a:r>
            <a:r>
              <a:rPr lang="it-IT" b="1" dirty="0" err="1"/>
              <a:t>procurement</a:t>
            </a:r>
            <a:r>
              <a:rPr lang="it-IT" b="1" dirty="0"/>
              <a:t>) per riuscire a progettare un </a:t>
            </a:r>
            <a:r>
              <a:rPr lang="it-IT" b="1" dirty="0" smtClean="0"/>
              <a:t>supporto logistico </a:t>
            </a:r>
            <a:r>
              <a:rPr lang="it-IT" b="1" dirty="0"/>
              <a:t>dinamico, interdisciplinare e aderente al Sistema Complesso </a:t>
            </a:r>
            <a:r>
              <a:rPr lang="it-IT" b="1" dirty="0" smtClean="0"/>
              <a:t>durante tutto </a:t>
            </a:r>
            <a:r>
              <a:rPr lang="it-IT" b="1" dirty="0"/>
              <a:t>il suo ciclo di vita</a:t>
            </a:r>
            <a:r>
              <a:rPr lang="it-IT" b="1" dirty="0" smtClean="0"/>
              <a:t>.</a:t>
            </a:r>
          </a:p>
          <a:p>
            <a:r>
              <a:rPr lang="it-IT" dirty="0" smtClean="0"/>
              <a:t>L’approccio </a:t>
            </a:r>
            <a:r>
              <a:rPr lang="it-IT" dirty="0"/>
              <a:t>che deve guidare tutte le fasi, ma soprattutto quelle di concezione </a:t>
            </a:r>
            <a:r>
              <a:rPr lang="it-IT" dirty="0" smtClean="0"/>
              <a:t>e progettazione </a:t>
            </a:r>
            <a:r>
              <a:rPr lang="it-IT" dirty="0"/>
              <a:t>del Sistema, è quello della </a:t>
            </a:r>
            <a:r>
              <a:rPr lang="it-IT" b="1" dirty="0"/>
              <a:t>LSA (</a:t>
            </a:r>
            <a:r>
              <a:rPr lang="it-IT" b="1" dirty="0" err="1"/>
              <a:t>Logistic</a:t>
            </a:r>
            <a:r>
              <a:rPr lang="it-IT" b="1" dirty="0"/>
              <a:t> </a:t>
            </a:r>
            <a:r>
              <a:rPr lang="it-IT" b="1" dirty="0" err="1"/>
              <a:t>Support</a:t>
            </a:r>
            <a:r>
              <a:rPr lang="it-IT" b="1" dirty="0"/>
              <a:t> </a:t>
            </a:r>
            <a:r>
              <a:rPr lang="it-IT" b="1" dirty="0" err="1"/>
              <a:t>Analisis</a:t>
            </a:r>
            <a:r>
              <a:rPr lang="it-IT" b="1" dirty="0"/>
              <a:t>) </a:t>
            </a:r>
            <a:r>
              <a:rPr lang="it-IT" dirty="0" smtClean="0"/>
              <a:t>cioè l’esame </a:t>
            </a:r>
            <a:r>
              <a:rPr lang="it-IT" dirty="0"/>
              <a:t>pianificato di tutti gli aspetti afferenti il supporto logistico del </a:t>
            </a:r>
            <a:r>
              <a:rPr lang="it-IT" dirty="0" smtClean="0"/>
              <a:t>Sistema Complesso.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7511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ttangolo 2"/>
          <p:cNvSpPr/>
          <p:nvPr/>
        </p:nvSpPr>
        <p:spPr>
          <a:xfrm>
            <a:off x="155575" y="1279089"/>
            <a:ext cx="887580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È, quindi, nelle fasi di concezione/progettazione del sottosistema primario che le Analisi di Manutenibilità e Testabilità, insieme agli altri studi </a:t>
            </a:r>
            <a:r>
              <a:rPr lang="it-IT" b="1" dirty="0"/>
              <a:t>RAMT-S (Reliability (Affidabilità), </a:t>
            </a:r>
            <a:r>
              <a:rPr lang="it-IT" b="1" dirty="0" err="1"/>
              <a:t>Availability</a:t>
            </a:r>
            <a:r>
              <a:rPr lang="it-IT" b="1" dirty="0"/>
              <a:t> (Disponibilità), </a:t>
            </a:r>
            <a:r>
              <a:rPr lang="it-IT" b="1" dirty="0" err="1"/>
              <a:t>Maintainability</a:t>
            </a:r>
            <a:r>
              <a:rPr lang="it-IT" b="1" dirty="0"/>
              <a:t>, </a:t>
            </a:r>
            <a:r>
              <a:rPr lang="it-IT" b="1" dirty="0" err="1"/>
              <a:t>Testability</a:t>
            </a:r>
            <a:r>
              <a:rPr lang="it-IT" b="1" dirty="0"/>
              <a:t> and </a:t>
            </a:r>
            <a:r>
              <a:rPr lang="it-IT" b="1" dirty="0" err="1"/>
              <a:t>Safety</a:t>
            </a:r>
            <a:r>
              <a:rPr lang="it-IT" b="1" dirty="0"/>
              <a:t>)</a:t>
            </a:r>
            <a:r>
              <a:rPr lang="it-IT" dirty="0"/>
              <a:t>, consentono di verificare se il Sistema Complesso soddisfa le specifiche caratteristiche di progetto </a:t>
            </a:r>
            <a:r>
              <a:rPr lang="it-IT" dirty="0" smtClean="0"/>
              <a:t>richieste.</a:t>
            </a:r>
          </a:p>
          <a:p>
            <a:r>
              <a:rPr lang="it-IT" b="1" dirty="0"/>
              <a:t>Un sistema </a:t>
            </a:r>
            <a:r>
              <a:rPr lang="it-IT" dirty="0"/>
              <a:t>può essere considerato come un insieme di elementi hardware e </a:t>
            </a:r>
            <a:r>
              <a:rPr lang="it-IT" dirty="0" smtClean="0"/>
              <a:t>software strutturato </a:t>
            </a:r>
            <a:r>
              <a:rPr lang="it-IT" dirty="0"/>
              <a:t>per </a:t>
            </a:r>
            <a:r>
              <a:rPr lang="it-IT" b="1" dirty="0"/>
              <a:t>realizzare una ben determinata funzione</a:t>
            </a:r>
            <a:r>
              <a:rPr lang="it-IT" dirty="0"/>
              <a:t>. Questa, a sua volta, </a:t>
            </a:r>
            <a:r>
              <a:rPr lang="it-IT" dirty="0" smtClean="0"/>
              <a:t>è progettata </a:t>
            </a:r>
            <a:r>
              <a:rPr lang="it-IT" dirty="0"/>
              <a:t>per soddisfare </a:t>
            </a:r>
            <a:r>
              <a:rPr lang="it-IT" b="1" dirty="0"/>
              <a:t>una specifica esigenza o missione operativa.</a:t>
            </a:r>
          </a:p>
          <a:p>
            <a:r>
              <a:rPr lang="it-IT" dirty="0"/>
              <a:t>L’esigenza, o missione operativa, è quindi la ragione primaria per </a:t>
            </a:r>
            <a:r>
              <a:rPr lang="it-IT" dirty="0" smtClean="0"/>
              <a:t>finanziare, progettare</a:t>
            </a:r>
            <a:r>
              <a:rPr lang="it-IT" dirty="0"/>
              <a:t>, produrre e mantenere in esercizio il sistema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052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tangolo 1"/>
          <p:cNvSpPr/>
          <p:nvPr/>
        </p:nvSpPr>
        <p:spPr>
          <a:xfrm>
            <a:off x="96335" y="1275606"/>
            <a:ext cx="893504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Esaminando nel dettaglio gli elementi costituenti di un sistema possiamo raggrupparli in due sottosistemi: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Il </a:t>
            </a:r>
            <a:r>
              <a:rPr lang="it-IT" b="1" dirty="0"/>
              <a:t>sottosistema primario</a:t>
            </a:r>
            <a:r>
              <a:rPr lang="it-IT" dirty="0"/>
              <a:t>, ossia l’insieme di elementi che, attraverso il loro funzionamento, consentono di soddisfare la missione operativa del sistema;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Il </a:t>
            </a:r>
            <a:r>
              <a:rPr lang="it-IT" b="1" dirty="0"/>
              <a:t>sottosistema di supporto logistico</a:t>
            </a:r>
            <a:r>
              <a:rPr lang="it-IT" dirty="0"/>
              <a:t>, ossia l’insieme di elementi </a:t>
            </a:r>
            <a:r>
              <a:rPr lang="it-IT" dirty="0" smtClean="0"/>
              <a:t>quali apparecchiature </a:t>
            </a:r>
            <a:r>
              <a:rPr lang="it-IT" dirty="0"/>
              <a:t>di prova, documentazione, manuali tecnici, parti di ricambio </a:t>
            </a:r>
            <a:r>
              <a:rPr lang="it-IT" dirty="0" smtClean="0"/>
              <a:t>e di </a:t>
            </a:r>
            <a:r>
              <a:rPr lang="it-IT" dirty="0"/>
              <a:t>riparazione, materiale di consumo e risorse di personale </a:t>
            </a:r>
            <a:r>
              <a:rPr lang="it-IT" dirty="0" smtClean="0"/>
              <a:t>appositamente progettato </a:t>
            </a:r>
            <a:r>
              <a:rPr lang="it-IT" dirty="0"/>
              <a:t>e prodotto attraverso i quali il sottosistema </a:t>
            </a:r>
            <a:r>
              <a:rPr lang="it-IT" dirty="0" smtClean="0"/>
              <a:t>primario: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 smtClean="0"/>
              <a:t>è </a:t>
            </a:r>
            <a:r>
              <a:rPr lang="it-IT" b="1" dirty="0"/>
              <a:t>mantenuto in condizioni di funzionamento operativo</a:t>
            </a:r>
            <a:r>
              <a:rPr lang="it-IT" dirty="0"/>
              <a:t>, (</a:t>
            </a:r>
            <a:r>
              <a:rPr lang="it-IT" dirty="0" smtClean="0"/>
              <a:t>mediante rifornimenti</a:t>
            </a:r>
            <a:r>
              <a:rPr lang="it-IT" dirty="0"/>
              <a:t>, </a:t>
            </a:r>
            <a:r>
              <a:rPr lang="it-IT" dirty="0" err="1"/>
              <a:t>servicing</a:t>
            </a:r>
            <a:r>
              <a:rPr lang="it-IT" dirty="0"/>
              <a:t>, sostituzione di parti consumabili, </a:t>
            </a:r>
            <a:r>
              <a:rPr lang="it-IT" dirty="0" smtClean="0"/>
              <a:t>manutenzione periodica</a:t>
            </a:r>
            <a:r>
              <a:rPr lang="it-IT" dirty="0"/>
              <a:t>, etc</a:t>
            </a:r>
            <a:r>
              <a:rPr lang="it-IT" dirty="0" smtClean="0"/>
              <a:t>.);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 smtClean="0"/>
              <a:t>è </a:t>
            </a:r>
            <a:r>
              <a:rPr lang="it-IT" b="1" dirty="0"/>
              <a:t>riportato in condizioni di efficienza operativa </a:t>
            </a:r>
            <a:r>
              <a:rPr lang="it-IT" dirty="0"/>
              <a:t>allorquando, per </a:t>
            </a:r>
            <a:r>
              <a:rPr lang="it-IT" dirty="0" smtClean="0"/>
              <a:t>il verificarsi </a:t>
            </a:r>
            <a:r>
              <a:rPr lang="it-IT" dirty="0"/>
              <a:t>di un guasto, si ha perdita di funzionamento che non </a:t>
            </a:r>
            <a:r>
              <a:rPr lang="it-IT" dirty="0" smtClean="0"/>
              <a:t>consente il </a:t>
            </a:r>
            <a:r>
              <a:rPr lang="it-IT" dirty="0"/>
              <a:t>soddisfacimento della missione operativa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5424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ttangolo 2"/>
          <p:cNvSpPr/>
          <p:nvPr/>
        </p:nvSpPr>
        <p:spPr>
          <a:xfrm>
            <a:off x="96335" y="1419622"/>
            <a:ext cx="89350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Esaminando ora il Sistema dal punto di vista degli obiettivi che si configurano per </a:t>
            </a:r>
            <a:r>
              <a:rPr lang="it-IT" dirty="0" smtClean="0"/>
              <a:t>tutta la </a:t>
            </a:r>
            <a:r>
              <a:rPr lang="it-IT" dirty="0"/>
              <a:t>durata del relativo esercizio operativo notiamo che </a:t>
            </a:r>
            <a:r>
              <a:rPr lang="it-IT" b="1" dirty="0"/>
              <a:t>al sottosistema primario </a:t>
            </a:r>
            <a:r>
              <a:rPr lang="it-IT" b="1" dirty="0" smtClean="0"/>
              <a:t>è richiesto </a:t>
            </a:r>
            <a:r>
              <a:rPr lang="it-IT" b="1" dirty="0"/>
              <a:t>l’obiettivo di fornire la prestazione (</a:t>
            </a:r>
            <a:r>
              <a:rPr lang="it-IT" b="1" dirty="0" err="1"/>
              <a:t>system</a:t>
            </a:r>
            <a:r>
              <a:rPr lang="it-IT" b="1" dirty="0"/>
              <a:t> performances) </a:t>
            </a:r>
            <a:r>
              <a:rPr lang="it-IT" dirty="0"/>
              <a:t>che assicura </a:t>
            </a:r>
            <a:r>
              <a:rPr lang="it-IT" dirty="0" smtClean="0"/>
              <a:t>il soddisfacimento </a:t>
            </a:r>
            <a:r>
              <a:rPr lang="it-IT" dirty="0"/>
              <a:t>della missione che ha generato la necessità di progettare ed </a:t>
            </a:r>
            <a:r>
              <a:rPr lang="it-IT" dirty="0" smtClean="0"/>
              <a:t>utilizzare il </a:t>
            </a:r>
            <a:r>
              <a:rPr lang="it-IT" dirty="0"/>
              <a:t>sistema. Ciò equivale a dire che il sistema, attraverso gli elementi del </a:t>
            </a:r>
            <a:r>
              <a:rPr lang="it-IT" dirty="0" smtClean="0"/>
              <a:t>sottosistema primario</a:t>
            </a:r>
            <a:r>
              <a:rPr lang="it-IT" dirty="0"/>
              <a:t>, deve funzionare con efficacia nei termini e nei limiti di </a:t>
            </a:r>
            <a:r>
              <a:rPr lang="it-IT" dirty="0" smtClean="0"/>
              <a:t>funzionamento prescritti </a:t>
            </a:r>
            <a:r>
              <a:rPr lang="it-IT" dirty="0"/>
              <a:t>nelle specifiche tecniche di sistema. Inoltre al sottosistema </a:t>
            </a:r>
            <a:r>
              <a:rPr lang="it-IT" dirty="0" smtClean="0"/>
              <a:t>primario, congiuntamente </a:t>
            </a:r>
            <a:r>
              <a:rPr lang="it-IT" dirty="0"/>
              <a:t>con il sottosistema di supporto logistico, è richiesto l’obiettivo </a:t>
            </a:r>
            <a:r>
              <a:rPr lang="it-IT" b="1" dirty="0" smtClean="0"/>
              <a:t>di fornire </a:t>
            </a:r>
            <a:r>
              <a:rPr lang="it-IT" b="1" dirty="0"/>
              <a:t>la prestazione con continuità nel tempo.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9634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tangolo 1"/>
          <p:cNvSpPr/>
          <p:nvPr/>
        </p:nvSpPr>
        <p:spPr>
          <a:xfrm>
            <a:off x="53590" y="1304637"/>
            <a:ext cx="8977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I due </a:t>
            </a:r>
            <a:r>
              <a:rPr lang="it-IT" b="1" dirty="0"/>
              <a:t>obiettivi sopra menzionati non hanno validità logica se vengono </a:t>
            </a:r>
            <a:r>
              <a:rPr lang="it-IT" b="1" dirty="0" smtClean="0"/>
              <a:t>considerati separatamente</a:t>
            </a:r>
            <a:r>
              <a:rPr lang="it-IT" b="1" dirty="0"/>
              <a:t>.</a:t>
            </a:r>
          </a:p>
          <a:p>
            <a:r>
              <a:rPr lang="it-IT" dirty="0"/>
              <a:t>Essi, viceversa, devono essere considerati congiuntamente e integrati in un obiettivo </a:t>
            </a:r>
            <a:r>
              <a:rPr lang="it-IT" dirty="0" smtClean="0"/>
              <a:t>di ordine </a:t>
            </a:r>
            <a:r>
              <a:rPr lang="it-IT" dirty="0"/>
              <a:t>superiore.</a:t>
            </a:r>
          </a:p>
          <a:p>
            <a:r>
              <a:rPr lang="it-IT" dirty="0"/>
              <a:t>Perciò viene introdotto un obiettivo che li integra entrambi e che viene </a:t>
            </a:r>
            <a:r>
              <a:rPr lang="it-IT" dirty="0" smtClean="0"/>
              <a:t>comunemente chiamato </a:t>
            </a:r>
            <a:r>
              <a:rPr lang="it-IT" b="1" dirty="0"/>
              <a:t>EFFICIENZA DEL SISTEMA (System </a:t>
            </a:r>
            <a:r>
              <a:rPr lang="it-IT" b="1" dirty="0" err="1"/>
              <a:t>effectiveness</a:t>
            </a:r>
            <a:r>
              <a:rPr lang="it-IT" b="1" dirty="0"/>
              <a:t>).</a:t>
            </a:r>
          </a:p>
          <a:p>
            <a:r>
              <a:rPr lang="it-IT" b="1" dirty="0"/>
              <a:t>Un Sistema è definito efficiente allorquando fornisce le prestazioni </a:t>
            </a:r>
            <a:r>
              <a:rPr lang="it-IT" b="1" dirty="0" smtClean="0"/>
              <a:t>prestabilite (</a:t>
            </a:r>
            <a:r>
              <a:rPr lang="it-IT" b="1" dirty="0" err="1" smtClean="0"/>
              <a:t>system</a:t>
            </a:r>
            <a:r>
              <a:rPr lang="it-IT" b="1" dirty="0" smtClean="0"/>
              <a:t> </a:t>
            </a:r>
            <a:r>
              <a:rPr lang="it-IT" b="1" dirty="0"/>
              <a:t>performances) con la prevista disponibilità (</a:t>
            </a:r>
            <a:r>
              <a:rPr lang="it-IT" b="1" dirty="0" err="1"/>
              <a:t>availability</a:t>
            </a:r>
            <a:r>
              <a:rPr lang="it-IT" b="1" dirty="0"/>
              <a:t>) nell’arco </a:t>
            </a:r>
            <a:r>
              <a:rPr lang="it-IT" b="1" dirty="0" smtClean="0"/>
              <a:t>della vita</a:t>
            </a:r>
            <a:r>
              <a:rPr lang="it-IT" b="1" dirty="0"/>
              <a:t>.</a:t>
            </a:r>
          </a:p>
          <a:p>
            <a:r>
              <a:rPr lang="it-IT" b="1" dirty="0"/>
              <a:t>Pertanto, da una prima analisi, il </a:t>
            </a:r>
            <a:r>
              <a:rPr lang="it-IT" b="1" dirty="0" err="1"/>
              <a:t>key-factor</a:t>
            </a:r>
            <a:r>
              <a:rPr lang="it-IT" b="1" dirty="0"/>
              <a:t> più consono per definire </a:t>
            </a:r>
            <a:r>
              <a:rPr lang="it-IT" b="1" dirty="0" smtClean="0"/>
              <a:t>l’obiettivo principale </a:t>
            </a:r>
            <a:r>
              <a:rPr lang="it-IT" b="1" dirty="0"/>
              <a:t>della Logistica, e quindi del Sottosistema di supporto logistico, </a:t>
            </a:r>
            <a:r>
              <a:rPr lang="it-IT" b="1" dirty="0" smtClean="0"/>
              <a:t>sembra essere </a:t>
            </a:r>
            <a:r>
              <a:rPr lang="it-IT" b="1" dirty="0"/>
              <a:t>il rapporto tra Efficienza del sistema e Costo per conseguirla.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8574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ttangolo 2"/>
          <p:cNvSpPr/>
          <p:nvPr/>
        </p:nvSpPr>
        <p:spPr>
          <a:xfrm>
            <a:off x="96335" y="961440"/>
            <a:ext cx="89350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/>
              <a:t>Il supporto logistico integrato (ILS) è, in sintesi, la gestione organizzata </a:t>
            </a:r>
            <a:r>
              <a:rPr lang="it-IT" b="1" dirty="0" smtClean="0"/>
              <a:t>ed unificata </a:t>
            </a:r>
            <a:r>
              <a:rPr lang="it-IT" b="1" dirty="0"/>
              <a:t>delle discipline tecniche e logistiche che pianifica e sviluppa il </a:t>
            </a:r>
            <a:r>
              <a:rPr lang="it-IT" b="1" dirty="0" smtClean="0"/>
              <a:t>supporto di </a:t>
            </a:r>
            <a:r>
              <a:rPr lang="it-IT" b="1" dirty="0"/>
              <a:t>un sistema complesso: </a:t>
            </a:r>
            <a:r>
              <a:rPr lang="it-IT" dirty="0"/>
              <a:t>è una funzione che trova la sua principale </a:t>
            </a:r>
            <a:r>
              <a:rPr lang="it-IT" dirty="0" smtClean="0"/>
              <a:t>applicazione </a:t>
            </a:r>
            <a:r>
              <a:rPr lang="it-IT" b="1" dirty="0" smtClean="0"/>
              <a:t>nell’individuare </a:t>
            </a:r>
            <a:r>
              <a:rPr lang="it-IT" b="1" dirty="0"/>
              <a:t>gli elementi di valutazione relativi al supporto logistico </a:t>
            </a:r>
            <a:r>
              <a:rPr lang="it-IT" b="1" dirty="0" smtClean="0"/>
              <a:t>che influenzano </a:t>
            </a:r>
            <a:r>
              <a:rPr lang="it-IT" b="1" dirty="0"/>
              <a:t>il progetto di un sistema e successivamente stabiliscono </a:t>
            </a:r>
            <a:r>
              <a:rPr lang="it-IT" b="1" dirty="0" smtClean="0"/>
              <a:t>le caratteristiche</a:t>
            </a:r>
            <a:r>
              <a:rPr lang="it-IT" b="1" dirty="0"/>
              <a:t>, i requisiti del supporto logistico di un sistema o apparato</a:t>
            </a:r>
            <a:r>
              <a:rPr lang="it-IT" b="1" dirty="0" smtClean="0"/>
              <a:t>.</a:t>
            </a:r>
          </a:p>
          <a:p>
            <a:r>
              <a:rPr lang="it-IT" b="1" dirty="0"/>
              <a:t>L</a:t>
            </a:r>
            <a:r>
              <a:rPr lang="it-IT" b="1" dirty="0" smtClean="0"/>
              <a:t>’impiego </a:t>
            </a:r>
            <a:r>
              <a:rPr lang="it-IT" b="1" dirty="0"/>
              <a:t>della metodologia </a:t>
            </a:r>
            <a:r>
              <a:rPr lang="it-IT" b="1" dirty="0" err="1"/>
              <a:t>Integrated</a:t>
            </a:r>
            <a:r>
              <a:rPr lang="it-IT" b="1" dirty="0"/>
              <a:t> </a:t>
            </a:r>
            <a:r>
              <a:rPr lang="it-IT" b="1" dirty="0" err="1"/>
              <a:t>Logistics</a:t>
            </a:r>
            <a:r>
              <a:rPr lang="it-IT" b="1" dirty="0"/>
              <a:t> </a:t>
            </a:r>
            <a:r>
              <a:rPr lang="it-IT" b="1" dirty="0" err="1"/>
              <a:t>Support</a:t>
            </a:r>
            <a:r>
              <a:rPr lang="it-IT" b="1" dirty="0"/>
              <a:t> persegue </a:t>
            </a:r>
            <a:r>
              <a:rPr lang="it-IT" b="1" dirty="0" smtClean="0"/>
              <a:t>i seguenti </a:t>
            </a:r>
            <a:r>
              <a:rPr lang="it-IT" b="1" dirty="0"/>
              <a:t>obiettivi: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ottenere </a:t>
            </a:r>
            <a:r>
              <a:rPr lang="it-IT" dirty="0"/>
              <a:t>elementi di valutazione relativi al supporto logistico che influenzino </a:t>
            </a:r>
            <a:r>
              <a:rPr lang="it-IT" dirty="0" smtClean="0"/>
              <a:t>il progetto </a:t>
            </a:r>
            <a:r>
              <a:rPr lang="it-IT" dirty="0"/>
              <a:t>di un sistema (obiettivo principale);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stabilire </a:t>
            </a:r>
            <a:r>
              <a:rPr lang="it-IT" dirty="0"/>
              <a:t>i requisiti, le caratteristiche delle risorse di supporto logistico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7272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ttangolo 1"/>
          <p:cNvSpPr/>
          <p:nvPr/>
        </p:nvSpPr>
        <p:spPr>
          <a:xfrm>
            <a:off x="96335" y="1110679"/>
            <a:ext cx="89350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Con altre parole si può dire che </a:t>
            </a:r>
            <a:r>
              <a:rPr lang="it-IT" b="1" dirty="0"/>
              <a:t>l’obiettivo generale dell’ILS è quello di ottenere un sistema che abbia la capacità di eseguire correttamente le funzioni per le quali viene progettato, costruito ed approvvigionato: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/>
              <a:t>tutte le volte che il sistema viene attivato </a:t>
            </a:r>
            <a:r>
              <a:rPr lang="it-IT" dirty="0"/>
              <a:t>(concetto di prontezza - </a:t>
            </a:r>
            <a:r>
              <a:rPr lang="it-IT" dirty="0" smtClean="0"/>
              <a:t>Readiness, disponibilità </a:t>
            </a:r>
            <a:r>
              <a:rPr lang="it-IT" dirty="0"/>
              <a:t>- </a:t>
            </a:r>
            <a:r>
              <a:rPr lang="it-IT" dirty="0" err="1"/>
              <a:t>Availability</a:t>
            </a:r>
            <a:r>
              <a:rPr lang="it-IT" dirty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senza </a:t>
            </a:r>
            <a:r>
              <a:rPr lang="it-IT" b="1" dirty="0"/>
              <a:t>interruzioni di funzionamento </a:t>
            </a:r>
            <a:r>
              <a:rPr lang="it-IT" dirty="0"/>
              <a:t>(concetto di affidabilità - Reliability</a:t>
            </a:r>
            <a:r>
              <a:rPr lang="it-IT" dirty="0" smtClean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negli </a:t>
            </a:r>
            <a:r>
              <a:rPr lang="it-IT" dirty="0"/>
              <a:t>inevitabili casi in cui il sistema si renda inefficiente, </a:t>
            </a:r>
            <a:r>
              <a:rPr lang="it-IT" b="1" dirty="0"/>
              <a:t>se né </a:t>
            </a:r>
            <a:r>
              <a:rPr lang="it-IT" b="1" dirty="0" smtClean="0"/>
              <a:t>possa ripristinare </a:t>
            </a:r>
            <a:r>
              <a:rPr lang="it-IT" b="1" dirty="0"/>
              <a:t>l’efficienza in tempi brevi </a:t>
            </a:r>
            <a:r>
              <a:rPr lang="it-IT" dirty="0"/>
              <a:t>(concetto di manutenibilità </a:t>
            </a:r>
            <a:r>
              <a:rPr lang="it-IT" dirty="0" smtClean="0"/>
              <a:t>- </a:t>
            </a:r>
            <a:r>
              <a:rPr lang="it-IT" dirty="0" err="1" smtClean="0"/>
              <a:t>Maintainability</a:t>
            </a:r>
            <a:r>
              <a:rPr lang="it-IT" dirty="0" smtClean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in </a:t>
            </a:r>
            <a:r>
              <a:rPr lang="it-IT" b="1" dirty="0"/>
              <a:t>sicurezza </a:t>
            </a:r>
            <a:r>
              <a:rPr lang="it-IT" dirty="0"/>
              <a:t>(</a:t>
            </a:r>
            <a:r>
              <a:rPr lang="it-IT" dirty="0" err="1"/>
              <a:t>safety</a:t>
            </a:r>
            <a:r>
              <a:rPr lang="it-IT" dirty="0" smtClean="0"/>
              <a:t>);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con </a:t>
            </a:r>
            <a:r>
              <a:rPr lang="it-IT" b="1" dirty="0"/>
              <a:t>un ciclo di vita gestito a costi contenuti </a:t>
            </a:r>
            <a:r>
              <a:rPr lang="it-IT" dirty="0"/>
              <a:t>(concetto di Life </a:t>
            </a:r>
            <a:r>
              <a:rPr lang="it-IT" dirty="0" err="1"/>
              <a:t>Cycle</a:t>
            </a:r>
            <a:r>
              <a:rPr lang="it-IT" dirty="0"/>
              <a:t> </a:t>
            </a:r>
            <a:r>
              <a:rPr lang="it-IT" dirty="0" err="1"/>
              <a:t>Cost</a:t>
            </a:r>
            <a:r>
              <a:rPr lang="it-IT" dirty="0"/>
              <a:t>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2773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ttangolo 2"/>
          <p:cNvSpPr/>
          <p:nvPr/>
        </p:nvSpPr>
        <p:spPr>
          <a:xfrm>
            <a:off x="96335" y="977696"/>
            <a:ext cx="893504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Il punto di partenza del processo è costituito dalle caratteristiche tecnico-operative </a:t>
            </a:r>
            <a:r>
              <a:rPr lang="it-IT" dirty="0" smtClean="0"/>
              <a:t>del sottosistema </a:t>
            </a:r>
            <a:r>
              <a:rPr lang="it-IT" dirty="0"/>
              <a:t>primario, sintetizzate dai Requisiti Operativi, che comportano </a:t>
            </a:r>
            <a:r>
              <a:rPr lang="it-IT" dirty="0" smtClean="0"/>
              <a:t>vincoli condizionanti </a:t>
            </a:r>
            <a:r>
              <a:rPr lang="it-IT" dirty="0"/>
              <a:t>le scelte tecniche ed organizzative inerenti alla progettazione </a:t>
            </a:r>
            <a:r>
              <a:rPr lang="it-IT" dirty="0" smtClean="0"/>
              <a:t>del supporto </a:t>
            </a:r>
            <a:r>
              <a:rPr lang="it-IT" dirty="0"/>
              <a:t>logistico.</a:t>
            </a:r>
          </a:p>
          <a:p>
            <a:r>
              <a:rPr lang="it-IT" dirty="0"/>
              <a:t>Il processo procede con l’Analisi del Supporto Logistico (LSA) in cui viene </a:t>
            </a:r>
            <a:r>
              <a:rPr lang="it-IT" dirty="0" smtClean="0"/>
              <a:t>effettuato l’esame </a:t>
            </a:r>
            <a:r>
              <a:rPr lang="it-IT" dirty="0"/>
              <a:t>di tutti gli aspetti del sistema primario, per definire il supporto </a:t>
            </a:r>
            <a:r>
              <a:rPr lang="it-IT" dirty="0" smtClean="0"/>
              <a:t>logistico necessario </a:t>
            </a:r>
            <a:r>
              <a:rPr lang="it-IT" dirty="0"/>
              <a:t>ed ottimale, influenzando anche la progettazione del sistema di supporto</a:t>
            </a:r>
            <a:r>
              <a:rPr lang="it-IT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98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Rettangolo 2"/>
          <p:cNvSpPr/>
          <p:nvPr/>
        </p:nvSpPr>
        <p:spPr>
          <a:xfrm>
            <a:off x="96335" y="977696"/>
            <a:ext cx="89350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L’LSA </a:t>
            </a:r>
            <a:r>
              <a:rPr lang="it-IT" dirty="0"/>
              <a:t>tiene conto, in modo particolare, degli elementi fondamentali che intervengono nella progettazione del sistema di </a:t>
            </a:r>
            <a:r>
              <a:rPr lang="it-IT" dirty="0" smtClean="0"/>
              <a:t>supporto:</a:t>
            </a:r>
          </a:p>
          <a:p>
            <a:endParaRPr lang="it-IT" dirty="0"/>
          </a:p>
          <a:p>
            <a:endParaRPr lang="it-IT" dirty="0"/>
          </a:p>
        </p:txBody>
      </p:sp>
      <p:sp>
        <p:nvSpPr>
          <p:cNvPr id="2" name="Rettangolo 1"/>
          <p:cNvSpPr/>
          <p:nvPr/>
        </p:nvSpPr>
        <p:spPr>
          <a:xfrm>
            <a:off x="201858" y="1707654"/>
            <a:ext cx="8546605" cy="1754326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affidabilità;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manutenibilità;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Testabilità;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sicurezza;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livelli di riparabilità;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Il costo del ciclo di vita</a:t>
            </a:r>
            <a:r>
              <a:rPr lang="it-IT" dirty="0" smtClean="0"/>
              <a:t>;</a:t>
            </a:r>
            <a:endParaRPr lang="it-IT" dirty="0"/>
          </a:p>
        </p:txBody>
      </p:sp>
      <p:sp>
        <p:nvSpPr>
          <p:cNvPr id="18" name="Rettangolo 17"/>
          <p:cNvSpPr/>
          <p:nvPr/>
        </p:nvSpPr>
        <p:spPr>
          <a:xfrm>
            <a:off x="3851920" y="1450181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dirty="0"/>
              <a:t>altri fattori quali: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/>
              <a:t>Sicurezza ed Ergonomia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/>
              <a:t>Condizionamento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/>
              <a:t>Movimentazione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/>
              <a:t>Immagazzinamento e Trasporto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/>
              <a:t>Attrezzature di </a:t>
            </a:r>
            <a:r>
              <a:rPr lang="it-IT" dirty="0" smtClean="0"/>
              <a:t>Supporto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Personale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Addestramento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Manuali tecnici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Rifornimenti </a:t>
            </a:r>
            <a:r>
              <a:rPr lang="it-IT" dirty="0"/>
              <a:t>di materiali, </a:t>
            </a:r>
            <a:r>
              <a:rPr lang="it-IT" dirty="0" err="1" smtClean="0"/>
              <a:t>Facilities</a:t>
            </a:r>
            <a:endParaRPr lang="it-IT" dirty="0" smtClean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Pianificazione </a:t>
            </a:r>
            <a:r>
              <a:rPr lang="it-IT" dirty="0"/>
              <a:t>della Manutenzione e relative </a:t>
            </a:r>
            <a:r>
              <a:rPr lang="it-IT" dirty="0" smtClean="0"/>
              <a:t>Analisi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it-IT" dirty="0" smtClean="0"/>
              <a:t>Assistenza </a:t>
            </a:r>
            <a:r>
              <a:rPr lang="it-IT" dirty="0"/>
              <a:t>Informatica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762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788046"/>
            <a:ext cx="5032341" cy="3033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346" y="1131590"/>
            <a:ext cx="3588967" cy="3689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Affidabilità: Modelli del tasso di guasto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412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Affidabilità: Modelli del tasso di guasto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995" y="1563638"/>
            <a:ext cx="465772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713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Manutenibilità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203598"/>
            <a:ext cx="54102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81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Manutenibilità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72329"/>
            <a:ext cx="589597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760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Manutenibilità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47614"/>
            <a:ext cx="57912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96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Disponibilità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31590"/>
            <a:ext cx="4793588" cy="3838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48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Costo del Ciclo di Vita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67893"/>
            <a:ext cx="540067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26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Costo del Ciclo di Vita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75604"/>
            <a:ext cx="4366635" cy="3591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57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Costo del Ciclo di Vita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710" y="1439361"/>
            <a:ext cx="5343525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09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FMECA</a:t>
            </a:r>
            <a:endParaRPr lang="it-IT" dirty="0"/>
          </a:p>
          <a:p>
            <a:endParaRPr lang="it-IT" dirty="0"/>
          </a:p>
        </p:txBody>
      </p:sp>
      <p:sp>
        <p:nvSpPr>
          <p:cNvPr id="2" name="Rettangolo 1"/>
          <p:cNvSpPr/>
          <p:nvPr/>
        </p:nvSpPr>
        <p:spPr>
          <a:xfrm>
            <a:off x="96335" y="1279089"/>
            <a:ext cx="89350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La FMECA (</a:t>
            </a:r>
            <a:r>
              <a:rPr lang="it-IT" dirty="0" err="1"/>
              <a:t>Failure</a:t>
            </a:r>
            <a:r>
              <a:rPr lang="it-IT" dirty="0"/>
              <a:t> Mode, </a:t>
            </a:r>
            <a:r>
              <a:rPr lang="it-IT" dirty="0" err="1"/>
              <a:t>Effect</a:t>
            </a:r>
            <a:r>
              <a:rPr lang="it-IT" dirty="0"/>
              <a:t> and </a:t>
            </a:r>
            <a:r>
              <a:rPr lang="it-IT" dirty="0" err="1"/>
              <a:t>Criticality</a:t>
            </a:r>
            <a:r>
              <a:rPr lang="it-IT" dirty="0"/>
              <a:t> Analysis) è un metodo </a:t>
            </a:r>
            <a:r>
              <a:rPr lang="it-IT" dirty="0" smtClean="0"/>
              <a:t>sistematico per identificare </a:t>
            </a:r>
            <a:r>
              <a:rPr lang="it-IT" dirty="0"/>
              <a:t>e valutare modi di guasto di un sistema, di una parte e/o di </a:t>
            </a:r>
            <a:r>
              <a:rPr lang="it-IT" dirty="0" smtClean="0"/>
              <a:t>una funzione </a:t>
            </a:r>
            <a:r>
              <a:rPr lang="it-IT" dirty="0"/>
              <a:t>per </a:t>
            </a:r>
            <a:r>
              <a:rPr lang="it-IT" dirty="0" smtClean="0"/>
              <a:t>determinare </a:t>
            </a:r>
            <a:r>
              <a:rPr lang="it-IT" dirty="0"/>
              <a:t>gli effetti che questi provocano sia sulla </a:t>
            </a:r>
            <a:r>
              <a:rPr lang="it-IT" dirty="0" smtClean="0"/>
              <a:t>parte/funzione stessa</a:t>
            </a:r>
            <a:r>
              <a:rPr lang="it-IT" dirty="0"/>
              <a:t>, sia sui livelli superiori dell’albero del prodotto, fino agli effetti sulle </a:t>
            </a:r>
            <a:r>
              <a:rPr lang="it-IT" dirty="0" smtClean="0"/>
              <a:t>prestazioni dell’End </a:t>
            </a:r>
            <a:r>
              <a:rPr lang="it-IT" dirty="0"/>
              <a:t>Item</a:t>
            </a:r>
            <a:r>
              <a:rPr lang="it-IT" dirty="0" smtClean="0"/>
              <a:t>.</a:t>
            </a:r>
          </a:p>
          <a:p>
            <a:r>
              <a:rPr lang="it-IT" dirty="0"/>
              <a:t>In letteratura vengono usati gli acronimi FMEA (</a:t>
            </a:r>
            <a:r>
              <a:rPr lang="it-IT" dirty="0" err="1"/>
              <a:t>Failure</a:t>
            </a:r>
            <a:r>
              <a:rPr lang="it-IT" dirty="0"/>
              <a:t> Mode and </a:t>
            </a:r>
            <a:r>
              <a:rPr lang="it-IT" dirty="0" err="1"/>
              <a:t>Effect</a:t>
            </a:r>
            <a:r>
              <a:rPr lang="it-IT" dirty="0"/>
              <a:t> Analysis) </a:t>
            </a:r>
            <a:r>
              <a:rPr lang="it-IT" dirty="0" smtClean="0"/>
              <a:t>ed FMECA </a:t>
            </a:r>
            <a:r>
              <a:rPr lang="it-IT" dirty="0" err="1" smtClean="0"/>
              <a:t>Failure</a:t>
            </a:r>
            <a:r>
              <a:rPr lang="it-IT" dirty="0" smtClean="0"/>
              <a:t> </a:t>
            </a:r>
            <a:r>
              <a:rPr lang="it-IT" dirty="0"/>
              <a:t>Mode, </a:t>
            </a:r>
            <a:r>
              <a:rPr lang="it-IT" dirty="0" err="1"/>
              <a:t>Effect</a:t>
            </a:r>
            <a:r>
              <a:rPr lang="it-IT" dirty="0"/>
              <a:t> and </a:t>
            </a:r>
            <a:r>
              <a:rPr lang="it-IT" dirty="0" err="1"/>
              <a:t>Criticality</a:t>
            </a:r>
            <a:r>
              <a:rPr lang="it-IT" dirty="0"/>
              <a:t> Analysis), con i quali non si </a:t>
            </a:r>
            <a:r>
              <a:rPr lang="it-IT" dirty="0" smtClean="0"/>
              <a:t>distinguono metodi </a:t>
            </a:r>
            <a:r>
              <a:rPr lang="it-IT" dirty="0"/>
              <a:t>diversi, ma bensì si va ad evidenziare, allorché si usi il secondo acronimo, </a:t>
            </a:r>
            <a:r>
              <a:rPr lang="it-IT" dirty="0" smtClean="0"/>
              <a:t>la necessità </a:t>
            </a:r>
            <a:r>
              <a:rPr lang="it-IT" dirty="0"/>
              <a:t>di definire in termini parametrici sia la probabilità di accadimento di </a:t>
            </a:r>
            <a:r>
              <a:rPr lang="it-IT" dirty="0" smtClean="0"/>
              <a:t>un modo </a:t>
            </a:r>
            <a:r>
              <a:rPr lang="it-IT" dirty="0"/>
              <a:t>di guasto che la severità (gravità degli effetti del guasto in relazione a </a:t>
            </a:r>
            <a:r>
              <a:rPr lang="it-IT" dirty="0" smtClean="0"/>
              <a:t>sicurezza, impatto </a:t>
            </a:r>
            <a:r>
              <a:rPr lang="it-IT" dirty="0"/>
              <a:t>ambientale, perdita della missione, danni economici, etc.) di ciascuno </a:t>
            </a:r>
            <a:r>
              <a:rPr lang="it-IT" dirty="0" smtClean="0"/>
              <a:t>degli effetti </a:t>
            </a:r>
            <a:r>
              <a:rPr lang="it-IT" dirty="0"/>
              <a:t>ad esso correlati.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7703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FMECA</a:t>
            </a:r>
            <a:endParaRPr lang="it-IT" dirty="0"/>
          </a:p>
          <a:p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96335" y="1393488"/>
            <a:ext cx="893504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La </a:t>
            </a:r>
            <a:r>
              <a:rPr lang="it-IT" b="1" dirty="0"/>
              <a:t>FMECA tecnologica </a:t>
            </a:r>
            <a:r>
              <a:rPr lang="it-IT" dirty="0"/>
              <a:t>è orientata ad individuare le cause delle avarie ed i </a:t>
            </a:r>
            <a:r>
              <a:rPr lang="it-IT" dirty="0" smtClean="0"/>
              <a:t>primi riflessi </a:t>
            </a:r>
            <a:r>
              <a:rPr lang="it-IT" dirty="0"/>
              <a:t>di carattere funzionale a livello locale, direttamente collegati con </a:t>
            </a:r>
            <a:r>
              <a:rPr lang="it-IT" dirty="0" smtClean="0"/>
              <a:t>l’elemento analizzato </a:t>
            </a:r>
            <a:r>
              <a:rPr lang="it-IT" dirty="0"/>
              <a:t>tecnologicamente.</a:t>
            </a:r>
          </a:p>
          <a:p>
            <a:r>
              <a:rPr lang="it-IT" dirty="0"/>
              <a:t>La </a:t>
            </a:r>
            <a:r>
              <a:rPr lang="it-IT" b="1" dirty="0"/>
              <a:t>FMECA funzionale </a:t>
            </a:r>
            <a:r>
              <a:rPr lang="it-IT" dirty="0"/>
              <a:t>è, invece, orientata ad analizzare e gestire le relazioni tra </a:t>
            </a:r>
            <a:r>
              <a:rPr lang="it-IT" dirty="0" smtClean="0"/>
              <a:t>modi di </a:t>
            </a:r>
            <a:r>
              <a:rPr lang="it-IT" dirty="0"/>
              <a:t>guasto funzionalmente definiti ai livelli bassi dell’albero e gli effetti </a:t>
            </a:r>
            <a:r>
              <a:rPr lang="it-IT" dirty="0" smtClean="0"/>
              <a:t>sulle prestazioni </a:t>
            </a:r>
            <a:r>
              <a:rPr lang="it-IT" dirty="0"/>
              <a:t>ai livelli più alti nella gerarchia dell’End Item</a:t>
            </a:r>
            <a:r>
              <a:rPr lang="it-IT" dirty="0" smtClean="0"/>
              <a:t>.</a:t>
            </a:r>
          </a:p>
          <a:p>
            <a:r>
              <a:rPr lang="it-IT" dirty="0"/>
              <a:t>La FMECA sia essa funzionale o fisica crea un legame causa-effetto fra i </a:t>
            </a:r>
            <a:r>
              <a:rPr lang="it-IT" dirty="0" err="1"/>
              <a:t>Failure</a:t>
            </a:r>
            <a:r>
              <a:rPr lang="it-IT" dirty="0"/>
              <a:t> </a:t>
            </a:r>
            <a:r>
              <a:rPr lang="it-IT" dirty="0" smtClean="0"/>
              <a:t>Mode e </a:t>
            </a:r>
            <a:r>
              <a:rPr lang="it-IT" dirty="0"/>
              <a:t>i </a:t>
            </a:r>
            <a:r>
              <a:rPr lang="it-IT" dirty="0" err="1"/>
              <a:t>Failure</a:t>
            </a:r>
            <a:r>
              <a:rPr lang="it-IT" dirty="0"/>
              <a:t> </a:t>
            </a:r>
            <a:r>
              <a:rPr lang="it-IT" dirty="0" err="1"/>
              <a:t>Effect</a:t>
            </a:r>
            <a:r>
              <a:rPr lang="it-IT" dirty="0"/>
              <a:t> </a:t>
            </a:r>
            <a:r>
              <a:rPr lang="it-IT" dirty="0" smtClean="0"/>
              <a:t>associati. Alcune osservazioni:</a:t>
            </a: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ad </a:t>
            </a:r>
            <a:r>
              <a:rPr lang="it-IT" dirty="0"/>
              <a:t>un modo di guasto possono corrispondere più effetti</a:t>
            </a:r>
            <a:r>
              <a:rPr lang="it-IT" dirty="0" smtClean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in conseguenza al punto precedente, può sussistere ambiguità tra un insieme di </a:t>
            </a:r>
            <a:r>
              <a:rPr lang="it-IT" dirty="0" smtClean="0"/>
              <a:t>effetti di </a:t>
            </a:r>
            <a:r>
              <a:rPr lang="it-IT" dirty="0"/>
              <a:t>guasto ed i modi che li provocano;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per </a:t>
            </a:r>
            <a:r>
              <a:rPr lang="it-IT" dirty="0"/>
              <a:t>ogni modo di guasto si hanno effetti che si riflettono sull’elemento logistico </a:t>
            </a:r>
            <a:r>
              <a:rPr lang="it-IT" dirty="0" smtClean="0"/>
              <a:t>cui esso </a:t>
            </a:r>
            <a:r>
              <a:rPr lang="it-IT" dirty="0"/>
              <a:t>è relativo (effetti locali), sugli assiemi superiori ed effetti finali.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2001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FMECA</a:t>
            </a:r>
            <a:endParaRPr lang="it-IT" dirty="0"/>
          </a:p>
          <a:p>
            <a:endParaRPr lang="it-IT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859" y="1059582"/>
            <a:ext cx="4563448" cy="377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17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FRACAS</a:t>
            </a:r>
            <a:endParaRPr lang="it-IT" dirty="0"/>
          </a:p>
          <a:p>
            <a:endParaRPr lang="it-IT" dirty="0"/>
          </a:p>
        </p:txBody>
      </p:sp>
      <p:sp>
        <p:nvSpPr>
          <p:cNvPr id="2" name="Rettangolo 1"/>
          <p:cNvSpPr/>
          <p:nvPr/>
        </p:nvSpPr>
        <p:spPr>
          <a:xfrm>
            <a:off x="131323" y="1419622"/>
            <a:ext cx="893504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Il Failure Reporting Analysis and Corrective Action System (FRACAS) è </a:t>
            </a:r>
            <a:r>
              <a:rPr lang="en-US" dirty="0" err="1" smtClean="0"/>
              <a:t>una</a:t>
            </a:r>
            <a:r>
              <a:rPr lang="en-US" dirty="0" smtClean="0"/>
              <a:t> </a:t>
            </a:r>
            <a:r>
              <a:rPr lang="it-IT" dirty="0" smtClean="0"/>
              <a:t>metodologia </a:t>
            </a:r>
            <a:r>
              <a:rPr lang="it-IT" dirty="0"/>
              <a:t>impiegata per registrare tutti i malfunzionamenti ( tipologia, numero </a:t>
            </a:r>
            <a:r>
              <a:rPr lang="it-IT" dirty="0" smtClean="0"/>
              <a:t>e frequenza </a:t>
            </a:r>
            <a:r>
              <a:rPr lang="it-IT" dirty="0"/>
              <a:t>) e i problemi relativi ad un prodotto ( sistema o equipaggiamento) o ad </a:t>
            </a:r>
            <a:r>
              <a:rPr lang="it-IT" dirty="0" smtClean="0"/>
              <a:t>un processo</a:t>
            </a:r>
            <a:r>
              <a:rPr lang="it-IT" dirty="0"/>
              <a:t>, congiuntamente alle cause originarie, al fine di fornire indicazioni utili </a:t>
            </a:r>
            <a:r>
              <a:rPr lang="it-IT" dirty="0" smtClean="0"/>
              <a:t>alla definizione </a:t>
            </a:r>
            <a:r>
              <a:rPr lang="it-IT" dirty="0"/>
              <a:t>di azioni correttive. Costituisce pertanto uno strumento per verificare </a:t>
            </a:r>
            <a:r>
              <a:rPr lang="it-IT" dirty="0" smtClean="0"/>
              <a:t>le reali </a:t>
            </a:r>
            <a:r>
              <a:rPr lang="it-IT" dirty="0"/>
              <a:t>prestazioni di un sistema o di un equipaggiamento dal punto di vista </a:t>
            </a:r>
            <a:r>
              <a:rPr lang="it-IT" dirty="0" err="1" smtClean="0"/>
              <a:t>affidabilistici</a:t>
            </a:r>
            <a:r>
              <a:rPr lang="it-IT" dirty="0" smtClean="0"/>
              <a:t> e </a:t>
            </a:r>
            <a:r>
              <a:rPr lang="it-IT" dirty="0"/>
              <a:t>manutentivo. Lo scopo originario della metodologia era connesso a sistemi </a:t>
            </a:r>
            <a:r>
              <a:rPr lang="it-IT" dirty="0" smtClean="0"/>
              <a:t>o equipaggiamenti </a:t>
            </a:r>
            <a:r>
              <a:rPr lang="it-IT" dirty="0"/>
              <a:t>“fisici” ma, nel tempo, la metodologia è stata e viene applicata </a:t>
            </a:r>
            <a:r>
              <a:rPr lang="it-IT" dirty="0" smtClean="0"/>
              <a:t>anche ad </a:t>
            </a:r>
            <a:r>
              <a:rPr lang="it-IT" dirty="0"/>
              <a:t>attività “immateriali” ( software e servizi ) e processi ( </a:t>
            </a:r>
            <a:r>
              <a:rPr lang="it-IT" dirty="0" smtClean="0"/>
              <a:t>amministrazione, fatturazioni</a:t>
            </a:r>
            <a:r>
              <a:rPr lang="it-IT" dirty="0"/>
              <a:t>, progettazioni, ecc. 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495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FRACAS</a:t>
            </a:r>
            <a:endParaRPr lang="it-IT" dirty="0"/>
          </a:p>
          <a:p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96335" y="1332513"/>
            <a:ext cx="893504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Il FRACAS è una metodologia impiegata nei processi di supporto logistico integrato </a:t>
            </a:r>
            <a:r>
              <a:rPr lang="it-IT" dirty="0" smtClean="0"/>
              <a:t>e fa </a:t>
            </a:r>
            <a:r>
              <a:rPr lang="it-IT" dirty="0"/>
              <a:t>quindi capo ai principi di affidabilità, manutenibilità e </a:t>
            </a:r>
            <a:r>
              <a:rPr lang="it-IT" dirty="0" err="1"/>
              <a:t>supportabilità</a:t>
            </a:r>
            <a:r>
              <a:rPr lang="it-IT" dirty="0"/>
              <a:t> del sistema. </a:t>
            </a:r>
            <a:r>
              <a:rPr lang="it-IT" dirty="0" smtClean="0"/>
              <a:t>Ne deriva </a:t>
            </a:r>
            <a:r>
              <a:rPr lang="it-IT" dirty="0"/>
              <a:t>quindi che </a:t>
            </a:r>
            <a:r>
              <a:rPr lang="it-IT" b="1" dirty="0"/>
              <a:t>gli elementi oggetto specifico dell’osservazione siano le “</a:t>
            </a:r>
            <a:r>
              <a:rPr lang="it-IT" b="1" dirty="0" smtClean="0"/>
              <a:t>Line </a:t>
            </a:r>
            <a:r>
              <a:rPr lang="fr-FR" b="1" dirty="0" err="1" smtClean="0"/>
              <a:t>Replaceable</a:t>
            </a:r>
            <a:r>
              <a:rPr lang="fr-FR" b="1" dirty="0" smtClean="0"/>
              <a:t> </a:t>
            </a:r>
            <a:r>
              <a:rPr lang="fr-FR" b="1" dirty="0" err="1"/>
              <a:t>Units</a:t>
            </a:r>
            <a:r>
              <a:rPr lang="fr-FR" b="1" dirty="0"/>
              <a:t> (</a:t>
            </a:r>
            <a:r>
              <a:rPr lang="fr-FR" b="1" dirty="0" err="1"/>
              <a:t>LRUs</a:t>
            </a:r>
            <a:r>
              <a:rPr lang="fr-FR" b="1" dirty="0"/>
              <a:t>)” e le “Shop </a:t>
            </a:r>
            <a:r>
              <a:rPr lang="fr-FR" b="1" dirty="0" err="1"/>
              <a:t>Replaceable</a:t>
            </a:r>
            <a:r>
              <a:rPr lang="fr-FR" b="1" dirty="0"/>
              <a:t> </a:t>
            </a:r>
            <a:r>
              <a:rPr lang="fr-FR" b="1" dirty="0" err="1"/>
              <a:t>Assemblies</a:t>
            </a:r>
            <a:r>
              <a:rPr lang="fr-FR" b="1" dirty="0"/>
              <a:t> (</a:t>
            </a:r>
            <a:r>
              <a:rPr lang="fr-FR" b="1" dirty="0" err="1"/>
              <a:t>SRAs</a:t>
            </a:r>
            <a:r>
              <a:rPr lang="fr-FR" b="1" dirty="0"/>
              <a:t>)”</a:t>
            </a:r>
            <a:r>
              <a:rPr lang="fr-FR" dirty="0"/>
              <a:t>, </a:t>
            </a:r>
            <a:r>
              <a:rPr lang="fr-FR" b="1" dirty="0" err="1" smtClean="0"/>
              <a:t>quegli</a:t>
            </a:r>
            <a:r>
              <a:rPr lang="fr-FR" b="1" dirty="0" smtClean="0"/>
              <a:t> </a:t>
            </a:r>
            <a:r>
              <a:rPr lang="it-IT" b="1" dirty="0" smtClean="0"/>
              <a:t>elementi </a:t>
            </a:r>
            <a:r>
              <a:rPr lang="it-IT" b="1" dirty="0"/>
              <a:t>cioè che condizionano in modo diretto e immediato la </a:t>
            </a:r>
            <a:r>
              <a:rPr lang="it-IT" b="1" dirty="0" smtClean="0"/>
              <a:t>disponibilità operativa. </a:t>
            </a:r>
            <a:r>
              <a:rPr lang="it-IT" dirty="0" smtClean="0"/>
              <a:t>L’utilizzo </a:t>
            </a:r>
            <a:r>
              <a:rPr lang="it-IT" dirty="0"/>
              <a:t>tipico di una metodologia FRACAS prevede </a:t>
            </a:r>
            <a:r>
              <a:rPr lang="it-IT" b="1" dirty="0"/>
              <a:t>fasi </a:t>
            </a:r>
            <a:r>
              <a:rPr lang="it-IT" b="1" dirty="0" smtClean="0"/>
              <a:t>distinte. </a:t>
            </a:r>
            <a:r>
              <a:rPr lang="it-IT" dirty="0" smtClean="0"/>
              <a:t>In </a:t>
            </a:r>
            <a:r>
              <a:rPr lang="it-IT" dirty="0"/>
              <a:t>estrema sintesi la metodologia deve fornire </a:t>
            </a:r>
            <a:r>
              <a:rPr lang="it-IT" dirty="0" smtClean="0"/>
              <a:t>i seguenti </a:t>
            </a:r>
            <a:r>
              <a:rPr lang="it-IT" dirty="0"/>
              <a:t>elementi di </a:t>
            </a:r>
            <a:r>
              <a:rPr lang="it-IT" dirty="0" smtClean="0"/>
              <a:t>riscontro:</a:t>
            </a: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quale </a:t>
            </a:r>
            <a:r>
              <a:rPr lang="it-IT" dirty="0"/>
              <a:t>è la tipologia del guasto;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come </a:t>
            </a:r>
            <a:r>
              <a:rPr lang="it-IT" dirty="0"/>
              <a:t>è avvenuto il guasto;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perché </a:t>
            </a:r>
            <a:r>
              <a:rPr lang="it-IT" dirty="0"/>
              <a:t>è avvenuto il guasto;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come </a:t>
            </a:r>
            <a:r>
              <a:rPr lang="it-IT" dirty="0"/>
              <a:t>si può prevenire quel tipo di guasti in futuro.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219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FRACAS</a:t>
            </a:r>
            <a:endParaRPr lang="it-IT" dirty="0"/>
          </a:p>
          <a:p>
            <a:endParaRPr lang="it-IT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48421"/>
            <a:ext cx="4366047" cy="3752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84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LORA e RCM</a:t>
            </a:r>
            <a:endParaRPr lang="it-IT" dirty="0"/>
          </a:p>
          <a:p>
            <a:endParaRPr lang="it-IT" dirty="0"/>
          </a:p>
        </p:txBody>
      </p:sp>
      <p:sp>
        <p:nvSpPr>
          <p:cNvPr id="2" name="Rettangolo 1"/>
          <p:cNvSpPr/>
          <p:nvPr/>
        </p:nvSpPr>
        <p:spPr>
          <a:xfrm>
            <a:off x="383809" y="1419622"/>
            <a:ext cx="836009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L’Analisi del Livello di Riparazione, conosciuta con le sigle LORA (Level of </a:t>
            </a:r>
            <a:r>
              <a:rPr lang="it-IT" dirty="0" err="1" smtClean="0"/>
              <a:t>Repair</a:t>
            </a:r>
            <a:r>
              <a:rPr lang="it-IT" dirty="0" smtClean="0"/>
              <a:t> </a:t>
            </a:r>
            <a:r>
              <a:rPr lang="en-US" dirty="0" smtClean="0"/>
              <a:t>Analysis</a:t>
            </a:r>
            <a:r>
              <a:rPr lang="en-US" dirty="0"/>
              <a:t>) o ORLA (Optimum Repair Level Analysis), o RLA (Repair Level Analysis</a:t>
            </a:r>
            <a:r>
              <a:rPr lang="en-US" dirty="0" smtClean="0"/>
              <a:t>), </a:t>
            </a:r>
            <a:r>
              <a:rPr lang="it-IT" dirty="0" smtClean="0"/>
              <a:t>generalmente </a:t>
            </a:r>
            <a:r>
              <a:rPr lang="it-IT" dirty="0"/>
              <a:t>eseguita con l'ausilio di un software package, </a:t>
            </a:r>
            <a:r>
              <a:rPr lang="it-IT" b="1" dirty="0"/>
              <a:t>mira a stabilire se </a:t>
            </a:r>
            <a:r>
              <a:rPr lang="it-IT" b="1" dirty="0" smtClean="0"/>
              <a:t>è economicamente </a:t>
            </a:r>
            <a:r>
              <a:rPr lang="it-IT" b="1" dirty="0"/>
              <a:t>più vantaggioso scartare o riparare un oggetto, e se da </a:t>
            </a:r>
            <a:r>
              <a:rPr lang="it-IT" b="1" dirty="0" smtClean="0"/>
              <a:t>ripararsi, a </a:t>
            </a:r>
            <a:r>
              <a:rPr lang="it-IT" b="1" dirty="0"/>
              <a:t>quale livello di manutenzione</a:t>
            </a:r>
            <a:r>
              <a:rPr lang="it-IT" b="1" dirty="0" smtClean="0"/>
              <a:t>.</a:t>
            </a:r>
          </a:p>
          <a:p>
            <a:r>
              <a:rPr lang="it-IT" b="1" dirty="0"/>
              <a:t>Dove e quando </a:t>
            </a:r>
            <a:r>
              <a:rPr lang="it-IT" dirty="0"/>
              <a:t>eseguire le singole azioni di manutenzione sono due </a:t>
            </a:r>
            <a:r>
              <a:rPr lang="it-IT" dirty="0" smtClean="0"/>
              <a:t>elementi determinanti </a:t>
            </a:r>
            <a:r>
              <a:rPr lang="it-IT" dirty="0"/>
              <a:t>per la definizione delle risorse di supporto </a:t>
            </a:r>
            <a:r>
              <a:rPr lang="it-IT" dirty="0" smtClean="0"/>
              <a:t>logistico. Il </a:t>
            </a:r>
            <a:r>
              <a:rPr lang="it-IT" dirty="0"/>
              <a:t>Level of </a:t>
            </a:r>
            <a:r>
              <a:rPr lang="it-IT" dirty="0" err="1"/>
              <a:t>Repair</a:t>
            </a:r>
            <a:r>
              <a:rPr lang="it-IT" dirty="0"/>
              <a:t> Analysis (</a:t>
            </a:r>
            <a:r>
              <a:rPr lang="it-IT" b="1" dirty="0"/>
              <a:t>LORA</a:t>
            </a:r>
            <a:r>
              <a:rPr lang="it-IT" dirty="0"/>
              <a:t>) viene usato per determinare quale è il livello </a:t>
            </a:r>
            <a:r>
              <a:rPr lang="it-IT" dirty="0" smtClean="0"/>
              <a:t>di manutenzione </a:t>
            </a:r>
            <a:r>
              <a:rPr lang="it-IT" dirty="0"/>
              <a:t>più idoneo per una certa azione di riparazione (</a:t>
            </a:r>
            <a:r>
              <a:rPr lang="it-IT" b="1" dirty="0"/>
              <a:t>dove e da chi</a:t>
            </a:r>
            <a:r>
              <a:rPr lang="it-IT" dirty="0" smtClean="0"/>
              <a:t>). L’analisi </a:t>
            </a:r>
            <a:r>
              <a:rPr lang="it-IT" b="1" dirty="0"/>
              <a:t>RCM </a:t>
            </a:r>
            <a:r>
              <a:rPr lang="it-IT" dirty="0"/>
              <a:t>(Reliability </a:t>
            </a:r>
            <a:r>
              <a:rPr lang="it-IT" dirty="0" err="1"/>
              <a:t>Centered</a:t>
            </a:r>
            <a:r>
              <a:rPr lang="it-IT" dirty="0"/>
              <a:t> </a:t>
            </a:r>
            <a:r>
              <a:rPr lang="it-IT" dirty="0" err="1"/>
              <a:t>Maintenance</a:t>
            </a:r>
            <a:r>
              <a:rPr lang="it-IT" dirty="0"/>
              <a:t>) individua invece i task </a:t>
            </a:r>
            <a:r>
              <a:rPr lang="it-IT" dirty="0" smtClean="0"/>
              <a:t>di manutenzione </a:t>
            </a:r>
            <a:r>
              <a:rPr lang="it-IT" dirty="0"/>
              <a:t>programmati e la loro periodicità (</a:t>
            </a:r>
            <a:r>
              <a:rPr lang="it-IT" b="1" dirty="0"/>
              <a:t>cosa</a:t>
            </a:r>
            <a:r>
              <a:rPr lang="it-IT" dirty="0" smtClean="0"/>
              <a:t>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25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LORA e RCM </a:t>
            </a:r>
            <a:r>
              <a:rPr lang="it-IT" dirty="0"/>
              <a:t>(Reliability </a:t>
            </a:r>
            <a:r>
              <a:rPr lang="it-IT" dirty="0" err="1"/>
              <a:t>Centred</a:t>
            </a:r>
            <a:r>
              <a:rPr lang="it-IT" dirty="0"/>
              <a:t> </a:t>
            </a:r>
            <a:r>
              <a:rPr lang="it-IT" dirty="0" err="1"/>
              <a:t>Maintenance</a:t>
            </a:r>
            <a:r>
              <a:rPr lang="it-IT" dirty="0"/>
              <a:t>)</a:t>
            </a:r>
          </a:p>
          <a:p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96335" y="1310446"/>
            <a:ext cx="893504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/>
              <a:t>Il processo </a:t>
            </a:r>
            <a:r>
              <a:rPr lang="it-IT" dirty="0" smtClean="0"/>
              <a:t>RCM </a:t>
            </a:r>
            <a:r>
              <a:rPr lang="it-IT" dirty="0"/>
              <a:t>è orientato alla </a:t>
            </a:r>
            <a:r>
              <a:rPr lang="it-IT" b="1" dirty="0"/>
              <a:t>definizione di un piano di </a:t>
            </a:r>
            <a:r>
              <a:rPr lang="it-IT" b="1" dirty="0" smtClean="0"/>
              <a:t>manutenzione programmata </a:t>
            </a:r>
            <a:r>
              <a:rPr lang="it-IT" b="1" dirty="0"/>
              <a:t>e preventiva </a:t>
            </a:r>
            <a:r>
              <a:rPr lang="it-IT" dirty="0"/>
              <a:t>teso ad individuare le azioni preventive possibili e, </a:t>
            </a:r>
            <a:r>
              <a:rPr lang="it-IT" dirty="0" smtClean="0"/>
              <a:t>per ciascuna </a:t>
            </a:r>
            <a:r>
              <a:rPr lang="it-IT" dirty="0"/>
              <a:t>di esse, definire l’intervallo ottimale tra due manutenzioni </a:t>
            </a:r>
            <a:r>
              <a:rPr lang="it-IT" dirty="0" smtClean="0"/>
              <a:t>consecutive. Scopo: mitigazione </a:t>
            </a:r>
            <a:r>
              <a:rPr lang="it-IT" dirty="0"/>
              <a:t>degli effetti delle avarie </a:t>
            </a:r>
            <a:r>
              <a:rPr lang="it-IT" dirty="0" smtClean="0"/>
              <a:t>preventivabili. Tale </a:t>
            </a:r>
            <a:r>
              <a:rPr lang="it-IT" dirty="0"/>
              <a:t>processo si basa: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b="1" dirty="0" smtClean="0"/>
              <a:t>sui </a:t>
            </a:r>
            <a:r>
              <a:rPr lang="it-IT" b="1" dirty="0"/>
              <a:t>risultati dell’analisi di affidabilità delle </a:t>
            </a:r>
            <a:r>
              <a:rPr lang="it-IT" b="1" dirty="0" smtClean="0"/>
              <a:t>parti</a:t>
            </a:r>
            <a:r>
              <a:rPr lang="it-IT" dirty="0" smtClean="0"/>
              <a:t>: si identificano </a:t>
            </a:r>
            <a:r>
              <a:rPr lang="it-IT" dirty="0"/>
              <a:t>i componenti significativi per la manutenzione (MSI </a:t>
            </a:r>
            <a:r>
              <a:rPr lang="it-IT" dirty="0" smtClean="0"/>
              <a:t>– </a:t>
            </a:r>
            <a:r>
              <a:rPr lang="it-IT" dirty="0" err="1" smtClean="0"/>
              <a:t>Maintenance</a:t>
            </a:r>
            <a:r>
              <a:rPr lang="it-IT" dirty="0" smtClean="0"/>
              <a:t> </a:t>
            </a:r>
            <a:r>
              <a:rPr lang="it-IT" dirty="0" err="1"/>
              <a:t>Significant</a:t>
            </a:r>
            <a:r>
              <a:rPr lang="it-IT" dirty="0"/>
              <a:t> Item) per i quali </a:t>
            </a:r>
            <a:r>
              <a:rPr lang="it-IT" dirty="0" smtClean="0"/>
              <a:t>il tasso di </a:t>
            </a:r>
            <a:r>
              <a:rPr lang="it-IT" dirty="0"/>
              <a:t>guasto </a:t>
            </a:r>
            <a:r>
              <a:rPr lang="it-IT" dirty="0" smtClean="0"/>
              <a:t>incrementa, dal punto di vista probabilistico (probabilità di guasto istantanea), con </a:t>
            </a:r>
            <a:r>
              <a:rPr lang="it-IT" dirty="0"/>
              <a:t>l’accumularsi della vita </a:t>
            </a:r>
            <a:r>
              <a:rPr lang="it-IT" dirty="0" smtClean="0"/>
              <a:t>operativa (</a:t>
            </a:r>
            <a:r>
              <a:rPr lang="it-IT" b="1" dirty="0" smtClean="0"/>
              <a:t>parti </a:t>
            </a:r>
            <a:r>
              <a:rPr lang="it-IT" b="1" dirty="0"/>
              <a:t>quelle soggette ad usura, invecchiamento, </a:t>
            </a:r>
            <a:r>
              <a:rPr lang="it-IT" b="1" dirty="0" smtClean="0"/>
              <a:t>fatica </a:t>
            </a:r>
            <a:r>
              <a:rPr lang="it-IT" dirty="0" smtClean="0"/>
              <a:t>etc.) </a:t>
            </a:r>
            <a:r>
              <a:rPr lang="it-IT" dirty="0"/>
              <a:t>e per esse la probabilità di un’avaria per ragioni casuali è </a:t>
            </a:r>
            <a:r>
              <a:rPr lang="it-IT" dirty="0" smtClean="0"/>
              <a:t>trascurabile; sono </a:t>
            </a:r>
            <a:r>
              <a:rPr lang="it-IT" dirty="0"/>
              <a:t>dette a </a:t>
            </a:r>
            <a:r>
              <a:rPr lang="it-IT" b="1" dirty="0"/>
              <a:t>vita limitata </a:t>
            </a:r>
            <a:r>
              <a:rPr lang="it-IT" dirty="0"/>
              <a:t>e, sul piano teorico, </a:t>
            </a:r>
            <a:r>
              <a:rPr lang="it-IT" dirty="0" smtClean="0"/>
              <a:t>è possibile </a:t>
            </a:r>
            <a:r>
              <a:rPr lang="it-IT" dirty="0"/>
              <a:t>identificare un valore di vita media </a:t>
            </a:r>
            <a:r>
              <a:rPr lang="it-IT" dirty="0" smtClean="0"/>
              <a:t>utile;</a:t>
            </a:r>
            <a:endParaRPr lang="it-IT" dirty="0"/>
          </a:p>
          <a:p>
            <a:r>
              <a:rPr lang="it-IT" b="1" dirty="0" smtClean="0"/>
              <a:t>sui </a:t>
            </a:r>
            <a:r>
              <a:rPr lang="it-IT" b="1" dirty="0"/>
              <a:t>risultati dell’analisi dei rischi ottenuta dalla FMECA</a:t>
            </a:r>
            <a:r>
              <a:rPr lang="it-IT" dirty="0"/>
              <a:t>, per cui il rischio è </a:t>
            </a:r>
            <a:r>
              <a:rPr lang="it-IT" dirty="0" smtClean="0"/>
              <a:t>di norma </a:t>
            </a:r>
            <a:r>
              <a:rPr lang="it-IT" dirty="0"/>
              <a:t>classificato in base </a:t>
            </a:r>
            <a:r>
              <a:rPr lang="it-IT" dirty="0" smtClean="0"/>
              <a:t>agli effetti: </a:t>
            </a:r>
            <a:r>
              <a:rPr lang="it-IT" dirty="0"/>
              <a:t>impatto ambientale</a:t>
            </a:r>
            <a:r>
              <a:rPr lang="it-IT" dirty="0" smtClean="0"/>
              <a:t>; sicurezza </a:t>
            </a:r>
            <a:r>
              <a:rPr lang="it-IT" dirty="0"/>
              <a:t>per il </a:t>
            </a:r>
            <a:r>
              <a:rPr lang="it-IT" dirty="0" smtClean="0"/>
              <a:t>personale; perdita </a:t>
            </a:r>
            <a:r>
              <a:rPr lang="it-IT" dirty="0"/>
              <a:t>del </a:t>
            </a:r>
            <a:r>
              <a:rPr lang="it-IT" dirty="0" smtClean="0"/>
              <a:t>sistema; perdita </a:t>
            </a:r>
            <a:r>
              <a:rPr lang="it-IT" dirty="0"/>
              <a:t>della missione</a:t>
            </a:r>
            <a:r>
              <a:rPr lang="it-IT" dirty="0" smtClean="0"/>
              <a:t>; danni </a:t>
            </a:r>
            <a:r>
              <a:rPr lang="it-IT" dirty="0"/>
              <a:t>economici.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153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6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7" name="Rettangolo 6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9" name="Immagine 8" descr="logo vuoto comlog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0" name="CasellaDiTesto 9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11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12" name="Rettangolo 11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3" name="Immagine 12" descr="Jack MM assembled 1 copia.jpg"/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grpSp>
        <p:nvGrpSpPr>
          <p:cNvPr id="14" name="Gruppo 33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ttore 1 15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ttore 1 16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Rettangolo 19"/>
          <p:cNvSpPr/>
          <p:nvPr/>
        </p:nvSpPr>
        <p:spPr>
          <a:xfrm>
            <a:off x="96335" y="977696"/>
            <a:ext cx="893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 smtClean="0"/>
              <a:t>LORA</a:t>
            </a:r>
            <a:endParaRPr lang="it-IT" dirty="0"/>
          </a:p>
          <a:p>
            <a:endParaRPr lang="it-IT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13463"/>
            <a:ext cx="2943058" cy="385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749" y="1021380"/>
            <a:ext cx="2945228" cy="3996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F:\DESKTOP\MATERIALE FOTOGRAFICO UTILE\Marina 36 finito tiff\02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grpSp>
        <p:nvGrpSpPr>
          <p:cNvPr id="2" name="Gruppo 2"/>
          <p:cNvGrpSpPr/>
          <p:nvPr/>
        </p:nvGrpSpPr>
        <p:grpSpPr>
          <a:xfrm>
            <a:off x="0" y="-147457"/>
            <a:ext cx="9252520" cy="1423063"/>
            <a:chOff x="0" y="-147457"/>
            <a:chExt cx="9252520" cy="1423063"/>
          </a:xfrm>
        </p:grpSpPr>
        <p:sp>
          <p:nvSpPr>
            <p:cNvPr id="13" name="Titolo 1"/>
            <p:cNvSpPr txBox="1">
              <a:spLocks/>
            </p:cNvSpPr>
            <p:nvPr/>
          </p:nvSpPr>
          <p:spPr>
            <a:xfrm>
              <a:off x="0" y="338138"/>
              <a:ext cx="8243888" cy="13335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 fontScale="25000" lnSpcReduction="20000"/>
            </a:bodyPr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r>
                <a:rPr lang="it-IT" altLang="it-IT" sz="2400" b="1" smtClean="0">
                  <a:solidFill>
                    <a:srgbClr val="FFFF00"/>
                  </a:solidFill>
                </a:rPr>
                <a:t/>
              </a:r>
              <a:br>
                <a:rPr lang="it-IT" altLang="it-IT" sz="2400" b="1" smtClean="0">
                  <a:solidFill>
                    <a:srgbClr val="FFFF00"/>
                  </a:solidFill>
                </a:rPr>
              </a:br>
              <a:endParaRPr lang="it-IT" altLang="it-IT" sz="2400" b="1" smtClean="0">
                <a:solidFill>
                  <a:srgbClr val="FFFF00"/>
                </a:solidFill>
              </a:endParaRPr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96335" y="339502"/>
              <a:ext cx="8013641" cy="39858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AutoShape 4" descr="Risultati immagini per TRAMONTO nisida hd"/>
            <p:cNvSpPr>
              <a:spLocks noChangeAspect="1" noChangeArrowheads="1"/>
            </p:cNvSpPr>
            <p:nvPr/>
          </p:nvSpPr>
          <p:spPr bwMode="auto">
            <a:xfrm>
              <a:off x="155575" y="-108347"/>
              <a:ext cx="304800" cy="228601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pic>
          <p:nvPicPr>
            <p:cNvPr id="17" name="Immagine 16" descr="logo vuoto comlog.jpg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53590" y="83042"/>
              <a:ext cx="990018" cy="904532"/>
            </a:xfrm>
            <a:prstGeom prst="rect">
              <a:avLst/>
            </a:prstGeom>
          </p:spPr>
        </p:pic>
        <p:sp>
          <p:nvSpPr>
            <p:cNvPr id="19" name="CasellaDiTesto 18"/>
            <p:cNvSpPr txBox="1"/>
            <p:nvPr/>
          </p:nvSpPr>
          <p:spPr>
            <a:xfrm>
              <a:off x="830033" y="411510"/>
              <a:ext cx="165782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1100" dirty="0" smtClean="0">
                  <a:solidFill>
                    <a:schemeClr val="bg1">
                      <a:lumMod val="6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empus Sans ITC" pitchFamily="82" charset="0"/>
                </a:rPr>
                <a:t>COMANDO LOGISTICO</a:t>
              </a:r>
              <a:endParaRPr lang="it-IT" sz="11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empus Sans ITC" pitchFamily="82" charset="0"/>
              </a:endParaRPr>
            </a:p>
          </p:txBody>
        </p:sp>
        <p:grpSp>
          <p:nvGrpSpPr>
            <p:cNvPr id="3" name="Gruppo 16"/>
            <p:cNvGrpSpPr/>
            <p:nvPr/>
          </p:nvGrpSpPr>
          <p:grpSpPr>
            <a:xfrm>
              <a:off x="7851984" y="-147457"/>
              <a:ext cx="1400536" cy="1423063"/>
              <a:chOff x="-108520" y="2204864"/>
              <a:chExt cx="2736304" cy="2736304"/>
            </a:xfrm>
          </p:grpSpPr>
          <p:sp>
            <p:nvSpPr>
              <p:cNvPr id="21" name="Rettangolo 20"/>
              <p:cNvSpPr/>
              <p:nvPr/>
            </p:nvSpPr>
            <p:spPr>
              <a:xfrm>
                <a:off x="395536" y="2636912"/>
                <a:ext cx="1800200" cy="1800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  <a:alpha val="5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22" name="Immagine 21" descr="Jack MM assembled 1 copia.jpg"/>
              <p:cNvPicPr>
                <a:picLocks noChangeAspect="1"/>
              </p:cNvPicPr>
              <p:nvPr/>
            </p:nvPicPr>
            <p:blipFill>
              <a:blip r:embed="rId5" cstate="print">
                <a:clrChange>
                  <a:clrFrom>
                    <a:srgbClr val="392E55"/>
                  </a:clrFrom>
                  <a:clrTo>
                    <a:srgbClr val="392E55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-108520" y="2204864"/>
                <a:ext cx="2736304" cy="273630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20" name="Segnaposto numero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158D0-841A-4EA6-85C3-F688996DF854}" type="slidenum">
              <a:rPr lang="it-IT" smtClean="0"/>
              <a:pPr/>
              <a:t>30</a:t>
            </a:fld>
            <a:endParaRPr lang="it-IT"/>
          </a:p>
        </p:txBody>
      </p:sp>
      <p:grpSp>
        <p:nvGrpSpPr>
          <p:cNvPr id="4" name="Gruppo 22"/>
          <p:cNvGrpSpPr/>
          <p:nvPr/>
        </p:nvGrpSpPr>
        <p:grpSpPr>
          <a:xfrm>
            <a:off x="756000" y="756000"/>
            <a:ext cx="7344392" cy="72000"/>
            <a:chOff x="756000" y="756000"/>
            <a:chExt cx="7344392" cy="72000"/>
          </a:xfrm>
        </p:grpSpPr>
        <p:cxnSp>
          <p:nvCxnSpPr>
            <p:cNvPr id="24" name="Connettore 1 23"/>
            <p:cNvCxnSpPr/>
            <p:nvPr/>
          </p:nvCxnSpPr>
          <p:spPr>
            <a:xfrm>
              <a:off x="756000" y="756000"/>
              <a:ext cx="7344000" cy="0"/>
            </a:xfrm>
            <a:prstGeom prst="line">
              <a:avLst/>
            </a:prstGeom>
            <a:ln w="38100">
              <a:solidFill>
                <a:srgbClr val="0EA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1 24"/>
            <p:cNvCxnSpPr/>
            <p:nvPr/>
          </p:nvCxnSpPr>
          <p:spPr>
            <a:xfrm>
              <a:off x="756392" y="828000"/>
              <a:ext cx="734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ttore 1 25"/>
            <p:cNvCxnSpPr/>
            <p:nvPr/>
          </p:nvCxnSpPr>
          <p:spPr>
            <a:xfrm>
              <a:off x="756392" y="792000"/>
              <a:ext cx="7344000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" name="Picture 4" descr="http://www.fengchin.org/wp-content/uploads/2015/09/Punto-interrogativ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0375" y="1229801"/>
            <a:ext cx="3402378" cy="340237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ttangolo 26"/>
          <p:cNvSpPr/>
          <p:nvPr/>
        </p:nvSpPr>
        <p:spPr>
          <a:xfrm>
            <a:off x="4860032" y="2434700"/>
            <a:ext cx="3384376" cy="99257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it-IT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0ECB6"/>
                </a:solidFill>
              </a:rPr>
              <a:t>FINE</a:t>
            </a:r>
            <a:endParaRPr lang="it-IT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0ECB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7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9663</TotalTime>
  <Words>2243</Words>
  <Application>Microsoft Office PowerPoint</Application>
  <PresentationFormat>Presentazione su schermo (16:9)</PresentationFormat>
  <Paragraphs>180</Paragraphs>
  <Slides>30</Slides>
  <Notes>29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30</vt:i4>
      </vt:variant>
    </vt:vector>
  </HeadingPairs>
  <TitlesOfParts>
    <vt:vector size="31" baseType="lpstr"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G. Di Modica</dc:creator>
  <cp:lastModifiedBy>Tresca Paolo - C.C.</cp:lastModifiedBy>
  <cp:revision>506</cp:revision>
  <dcterms:created xsi:type="dcterms:W3CDTF">2016-09-20T13:17:22Z</dcterms:created>
  <dcterms:modified xsi:type="dcterms:W3CDTF">2018-04-04T07:01:33Z</dcterms:modified>
</cp:coreProperties>
</file>