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60" r:id="rId4"/>
    <p:sldId id="259" r:id="rId5"/>
    <p:sldId id="285" r:id="rId6"/>
    <p:sldId id="267" r:id="rId7"/>
    <p:sldId id="263" r:id="rId8"/>
    <p:sldId id="270" r:id="rId9"/>
    <p:sldId id="286" r:id="rId10"/>
    <p:sldId id="287" r:id="rId11"/>
    <p:sldId id="278" r:id="rId12"/>
    <p:sldId id="279" r:id="rId13"/>
    <p:sldId id="280" r:id="rId14"/>
    <p:sldId id="281" r:id="rId15"/>
    <p:sldId id="282" r:id="rId16"/>
    <p:sldId id="283" r:id="rId17"/>
    <p:sldId id="284" r:id="rId18"/>
    <p:sldId id="288" r:id="rId19"/>
    <p:sldId id="289" r:id="rId20"/>
    <p:sldId id="290" r:id="rId21"/>
    <p:sldId id="291" r:id="rId22"/>
    <p:sldId id="292" r:id="rId23"/>
    <p:sldId id="293" r:id="rId24"/>
    <p:sldId id="294" r:id="rId25"/>
    <p:sldId id="295" r:id="rId26"/>
    <p:sldId id="300" r:id="rId27"/>
    <p:sldId id="296" r:id="rId28"/>
    <p:sldId id="301" r:id="rId29"/>
    <p:sldId id="297" r:id="rId30"/>
    <p:sldId id="298" r:id="rId31"/>
    <p:sldId id="299" r:id="rId32"/>
    <p:sldId id="302" r:id="rId33"/>
    <p:sldId id="313" r:id="rId34"/>
    <p:sldId id="303" r:id="rId35"/>
    <p:sldId id="304" r:id="rId36"/>
    <p:sldId id="312" r:id="rId37"/>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60"/>
  </p:normalViewPr>
  <p:slideViewPr>
    <p:cSldViewPr>
      <p:cViewPr>
        <p:scale>
          <a:sx n="70" d="100"/>
          <a:sy n="70" d="100"/>
        </p:scale>
        <p:origin x="13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bg>
      <p:bgRef idx="1002">
        <a:schemeClr val="bg1"/>
      </p:bgRef>
    </p:bg>
    <p:spTree>
      <p:nvGrpSpPr>
        <p:cNvPr id="1" name=""/>
        <p:cNvGrpSpPr/>
        <p:nvPr/>
      </p:nvGrpSpPr>
      <p:grpSpPr>
        <a:xfrm>
          <a:off x="0" y="0"/>
          <a:ext cx="0" cy="0"/>
          <a:chOff x="0" y="0"/>
          <a:chExt cx="0" cy="0"/>
        </a:xfrm>
      </p:grpSpPr>
      <p:sp>
        <p:nvSpPr>
          <p:cNvPr id="8" name="Rettangolo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Connettore 1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Titolo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it-IT" smtClean="0"/>
              <a:t>Fare clic per modificare lo stile del titolo</a:t>
            </a:r>
            <a:endParaRPr kumimoji="0" lang="en-US"/>
          </a:p>
        </p:txBody>
      </p:sp>
      <p:sp>
        <p:nvSpPr>
          <p:cNvPr id="25" name="Sottotitolo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it-IT" smtClean="0"/>
              <a:t>Fare clic per modificare lo stile del sottotitolo dello schema</a:t>
            </a:r>
            <a:endParaRPr kumimoji="0" lang="en-US"/>
          </a:p>
        </p:txBody>
      </p:sp>
      <p:sp>
        <p:nvSpPr>
          <p:cNvPr id="31" name="Segnaposto data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4B6055F8-1D02-4417-9241-55C834FD9970}" type="datetimeFigureOut">
              <a:rPr lang="it-IT" smtClean="0"/>
              <a:pPr/>
              <a:t>26/03/2018</a:t>
            </a:fld>
            <a:endParaRPr lang="it-IT"/>
          </a:p>
        </p:txBody>
      </p:sp>
      <p:sp>
        <p:nvSpPr>
          <p:cNvPr id="18" name="Segnaposto piè di pagina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it-IT"/>
          </a:p>
        </p:txBody>
      </p:sp>
      <p:sp>
        <p:nvSpPr>
          <p:cNvPr id="29" name="Segnaposto numero diapositiva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B007B441-5312-499D-93C3-6E37886527FA}" type="slidenum">
              <a:rPr lang="it-IT" smtClean="0"/>
              <a:pPr/>
              <a:t>‹N›</a:t>
            </a:fld>
            <a:endParaRPr lang="it-IT"/>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extLst/>
          </a:lstStyle>
          <a:p>
            <a:r>
              <a:rPr kumimoji="0" lang="it-IT" smtClean="0"/>
              <a:t>Fare clic per modificare lo stile del titolo</a:t>
            </a:r>
            <a:endParaRPr kumimoji="0" lang="en-US"/>
          </a:p>
        </p:txBody>
      </p:sp>
      <p:sp>
        <p:nvSpPr>
          <p:cNvPr id="3" name="Segnaposto contenuto 2"/>
          <p:cNvSpPr>
            <a:spLocks noGrp="1"/>
          </p:cNvSpPr>
          <p:nvPr>
            <p:ph idx="1"/>
          </p:nvPr>
        </p:nvSpPr>
        <p:spPr/>
        <p:txBody>
          <a:bodyPr/>
          <a:lstStyle>
            <a:extLs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extLst/>
          </a:lstStyle>
          <a:p>
            <a:fld id="{4B6055F8-1D02-4417-9241-55C834FD9970}" type="datetimeFigureOut">
              <a:rPr lang="it-IT" smtClean="0"/>
              <a:pPr/>
              <a:t>26/03/2018</a:t>
            </a:fld>
            <a:endParaRPr lang="it-IT"/>
          </a:p>
        </p:txBody>
      </p:sp>
      <p:sp>
        <p:nvSpPr>
          <p:cNvPr id="5" name="Segnaposto piè di pagina 4"/>
          <p:cNvSpPr>
            <a:spLocks noGrp="1"/>
          </p:cNvSpPr>
          <p:nvPr>
            <p:ph type="ftr" sz="quarter" idx="11"/>
          </p:nvPr>
        </p:nvSpPr>
        <p:spPr/>
        <p:txBody>
          <a:bodyPr/>
          <a:lstStyle>
            <a:extLst/>
          </a:lstStyle>
          <a:p>
            <a:endParaRPr lang="it-IT"/>
          </a:p>
        </p:txBody>
      </p:sp>
      <p:sp>
        <p:nvSpPr>
          <p:cNvPr id="6" name="Segnaposto numero diapositiva 5"/>
          <p:cNvSpPr>
            <a:spLocks noGrp="1"/>
          </p:cNvSpPr>
          <p:nvPr>
            <p:ph type="sldNum" sz="quarter" idx="12"/>
          </p:nvPr>
        </p:nvSpPr>
        <p:spPr/>
        <p:txBody>
          <a:bodyPr/>
          <a:lstStyle>
            <a:extLst/>
          </a:lstStyle>
          <a:p>
            <a:fld id="{B007B441-5312-499D-93C3-6E37886527FA}"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bg>
      <p:bgRef idx="1001">
        <a:schemeClr val="bg1"/>
      </p:bgRef>
    </p:bg>
    <p:spTree>
      <p:nvGrpSpPr>
        <p:cNvPr id="1" name=""/>
        <p:cNvGrpSpPr/>
        <p:nvPr/>
      </p:nvGrpSpPr>
      <p:grpSpPr>
        <a:xfrm>
          <a:off x="0" y="0"/>
          <a:ext cx="0" cy="0"/>
          <a:chOff x="0" y="0"/>
          <a:chExt cx="0" cy="0"/>
        </a:xfrm>
      </p:grpSpPr>
      <p:sp>
        <p:nvSpPr>
          <p:cNvPr id="2" name="Titolo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it-IT" smtClean="0"/>
              <a:t>Fare clic per modificare lo stile del titolo</a:t>
            </a:r>
            <a:endParaRPr kumimoji="0" lang="en-US"/>
          </a:p>
        </p:txBody>
      </p:sp>
      <p:sp>
        <p:nvSpPr>
          <p:cNvPr id="3" name="Segnaposto testo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it-IT" smtClean="0"/>
              <a:t>Fare clic per modificare stili del testo dello schema</a:t>
            </a:r>
          </a:p>
        </p:txBody>
      </p:sp>
      <p:sp>
        <p:nvSpPr>
          <p:cNvPr id="4" name="Segnaposto data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4B6055F8-1D02-4417-9241-55C834FD9970}" type="datetimeFigureOut">
              <a:rPr lang="it-IT" smtClean="0"/>
              <a:pPr/>
              <a:t>26/03/2018</a:t>
            </a:fld>
            <a:endParaRPr lang="it-IT"/>
          </a:p>
        </p:txBody>
      </p:sp>
      <p:sp>
        <p:nvSpPr>
          <p:cNvPr id="5" name="Segnaposto piè di pagina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it-IT"/>
          </a:p>
        </p:txBody>
      </p:sp>
      <p:sp>
        <p:nvSpPr>
          <p:cNvPr id="6" name="Segnaposto numero diapositiva 5"/>
          <p:cNvSpPr>
            <a:spLocks noGrp="1"/>
          </p:cNvSpPr>
          <p:nvPr>
            <p:ph type="sldNum" sz="quarter" idx="12"/>
          </p:nvPr>
        </p:nvSpPr>
        <p:spPr>
          <a:xfrm>
            <a:off x="6733952" y="6555112"/>
            <a:ext cx="588336" cy="228600"/>
          </a:xfrm>
        </p:spPr>
        <p:txBody>
          <a:bodyPr/>
          <a:lstStyle>
            <a:extLst/>
          </a:lstStyle>
          <a:p>
            <a:fld id="{B007B441-5312-499D-93C3-6E37886527FA}" type="slidenum">
              <a:rPr lang="it-IT" smtClean="0"/>
              <a:pPr/>
              <a:t>‹N›</a:t>
            </a:fld>
            <a:endParaRPr lang="it-IT"/>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a:xfrm>
            <a:off x="457200" y="320040"/>
            <a:ext cx="7242048" cy="1143000"/>
          </a:xfrm>
        </p:spPr>
        <p:txBody>
          <a:bodyPr/>
          <a:lstStyle>
            <a:extLst/>
          </a:lstStyle>
          <a:p>
            <a:r>
              <a:rPr kumimoji="0" lang="it-IT" smtClean="0"/>
              <a:t>Fare clic per modificare lo stile del titolo</a:t>
            </a:r>
            <a:endParaRPr kumimoji="0" lang="en-US"/>
          </a:p>
        </p:txBody>
      </p:sp>
      <p:sp>
        <p:nvSpPr>
          <p:cNvPr id="3" name="Segnaposto contenuto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contenuto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5" name="Segnaposto data 4"/>
          <p:cNvSpPr>
            <a:spLocks noGrp="1"/>
          </p:cNvSpPr>
          <p:nvPr>
            <p:ph type="dt" sz="half" idx="10"/>
          </p:nvPr>
        </p:nvSpPr>
        <p:spPr/>
        <p:txBody>
          <a:bodyPr/>
          <a:lstStyle>
            <a:extLst/>
          </a:lstStyle>
          <a:p>
            <a:fld id="{4B6055F8-1D02-4417-9241-55C834FD9970}" type="datetimeFigureOut">
              <a:rPr lang="it-IT" smtClean="0"/>
              <a:pPr/>
              <a:t>26/03/2018</a:t>
            </a:fld>
            <a:endParaRPr lang="it-IT"/>
          </a:p>
        </p:txBody>
      </p:sp>
      <p:sp>
        <p:nvSpPr>
          <p:cNvPr id="6" name="Segnaposto piè di pagina 5"/>
          <p:cNvSpPr>
            <a:spLocks noGrp="1"/>
          </p:cNvSpPr>
          <p:nvPr>
            <p:ph type="ftr" sz="quarter" idx="11"/>
          </p:nvPr>
        </p:nvSpPr>
        <p:spPr/>
        <p:txBody>
          <a:bodyPr/>
          <a:lstStyle>
            <a:extLst/>
          </a:lstStyle>
          <a:p>
            <a:endParaRPr lang="it-IT"/>
          </a:p>
        </p:txBody>
      </p:sp>
      <p:sp>
        <p:nvSpPr>
          <p:cNvPr id="7" name="Segnaposto numero diapositiva 6"/>
          <p:cNvSpPr>
            <a:spLocks noGrp="1"/>
          </p:cNvSpPr>
          <p:nvPr>
            <p:ph type="sldNum" sz="quarter" idx="12"/>
          </p:nvPr>
        </p:nvSpPr>
        <p:spPr/>
        <p:txBody>
          <a:bodyPr/>
          <a:lstStyle>
            <a:extLst/>
          </a:lstStyle>
          <a:p>
            <a:fld id="{B007B441-5312-499D-93C3-6E37886527FA}"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320040"/>
            <a:ext cx="7242048" cy="1143000"/>
          </a:xfrm>
        </p:spPr>
        <p:txBody>
          <a:bodyPr anchor="b"/>
          <a:lstStyle>
            <a:lvl1pPr>
              <a:defRPr/>
            </a:lvl1pPr>
            <a:extLst/>
          </a:lstStyle>
          <a:p>
            <a:r>
              <a:rPr kumimoji="0" lang="it-IT" smtClean="0"/>
              <a:t>Fare clic per modificare lo stile del titolo</a:t>
            </a:r>
            <a:endParaRPr kumimoji="0" lang="en-US"/>
          </a:p>
        </p:txBody>
      </p:sp>
      <p:sp>
        <p:nvSpPr>
          <p:cNvPr id="3" name="Segnaposto testo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it-IT" smtClean="0"/>
              <a:t>Fare clic per modificare stili del testo dello schema</a:t>
            </a:r>
          </a:p>
        </p:txBody>
      </p:sp>
      <p:sp>
        <p:nvSpPr>
          <p:cNvPr id="4" name="Segnaposto testo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it-IT" smtClean="0"/>
              <a:t>Fare clic per modificare stili del testo dello schema</a:t>
            </a:r>
          </a:p>
        </p:txBody>
      </p:sp>
      <p:sp>
        <p:nvSpPr>
          <p:cNvPr id="5" name="Segnaposto contenuto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6" name="Segnaposto contenuto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7" name="Segnaposto data 6"/>
          <p:cNvSpPr>
            <a:spLocks noGrp="1"/>
          </p:cNvSpPr>
          <p:nvPr>
            <p:ph type="dt" sz="half" idx="10"/>
          </p:nvPr>
        </p:nvSpPr>
        <p:spPr/>
        <p:txBody>
          <a:bodyPr/>
          <a:lstStyle>
            <a:extLst/>
          </a:lstStyle>
          <a:p>
            <a:fld id="{4B6055F8-1D02-4417-9241-55C834FD9970}" type="datetimeFigureOut">
              <a:rPr lang="it-IT" smtClean="0"/>
              <a:pPr/>
              <a:t>26/03/2018</a:t>
            </a:fld>
            <a:endParaRPr lang="it-IT"/>
          </a:p>
        </p:txBody>
      </p:sp>
      <p:sp>
        <p:nvSpPr>
          <p:cNvPr id="8" name="Segnaposto piè di pagina 7"/>
          <p:cNvSpPr>
            <a:spLocks noGrp="1"/>
          </p:cNvSpPr>
          <p:nvPr>
            <p:ph type="ftr" sz="quarter" idx="11"/>
          </p:nvPr>
        </p:nvSpPr>
        <p:spPr/>
        <p:txBody>
          <a:bodyPr/>
          <a:lstStyle>
            <a:extLst/>
          </a:lstStyle>
          <a:p>
            <a:endParaRPr lang="it-IT"/>
          </a:p>
        </p:txBody>
      </p:sp>
      <p:sp>
        <p:nvSpPr>
          <p:cNvPr id="9" name="Segnaposto numero diapositiva 8"/>
          <p:cNvSpPr>
            <a:spLocks noGrp="1"/>
          </p:cNvSpPr>
          <p:nvPr>
            <p:ph type="sldNum" sz="quarter" idx="12"/>
          </p:nvPr>
        </p:nvSpPr>
        <p:spPr/>
        <p:txBody>
          <a:bodyPr/>
          <a:lstStyle>
            <a:extLst/>
          </a:lstStyle>
          <a:p>
            <a:fld id="{B007B441-5312-499D-93C3-6E37886527FA}"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a:xfrm>
            <a:off x="457200" y="320040"/>
            <a:ext cx="7242048" cy="1143000"/>
          </a:xfrm>
        </p:spPr>
        <p:txBody>
          <a:bodyPr/>
          <a:lstStyle>
            <a:extLst/>
          </a:lstStyle>
          <a:p>
            <a:r>
              <a:rPr kumimoji="0" lang="it-IT" smtClean="0"/>
              <a:t>Fare clic per modificare lo stile del titolo</a:t>
            </a:r>
            <a:endParaRPr kumimoji="0" lang="en-US"/>
          </a:p>
        </p:txBody>
      </p:sp>
      <p:sp>
        <p:nvSpPr>
          <p:cNvPr id="3" name="Segnaposto data 2"/>
          <p:cNvSpPr>
            <a:spLocks noGrp="1"/>
          </p:cNvSpPr>
          <p:nvPr>
            <p:ph type="dt" sz="half" idx="10"/>
          </p:nvPr>
        </p:nvSpPr>
        <p:spPr/>
        <p:txBody>
          <a:bodyPr/>
          <a:lstStyle>
            <a:extLst/>
          </a:lstStyle>
          <a:p>
            <a:fld id="{4B6055F8-1D02-4417-9241-55C834FD9970}" type="datetimeFigureOut">
              <a:rPr lang="it-IT" smtClean="0"/>
              <a:pPr/>
              <a:t>26/03/2018</a:t>
            </a:fld>
            <a:endParaRPr lang="it-IT"/>
          </a:p>
        </p:txBody>
      </p:sp>
      <p:sp>
        <p:nvSpPr>
          <p:cNvPr id="4" name="Segnaposto piè di pagina 3"/>
          <p:cNvSpPr>
            <a:spLocks noGrp="1"/>
          </p:cNvSpPr>
          <p:nvPr>
            <p:ph type="ftr" sz="quarter" idx="11"/>
          </p:nvPr>
        </p:nvSpPr>
        <p:spPr/>
        <p:txBody>
          <a:bodyPr/>
          <a:lstStyle>
            <a:extLst/>
          </a:lstStyle>
          <a:p>
            <a:endParaRPr lang="it-IT"/>
          </a:p>
        </p:txBody>
      </p:sp>
      <p:sp>
        <p:nvSpPr>
          <p:cNvPr id="5" name="Segnaposto numero diapositiva 4"/>
          <p:cNvSpPr>
            <a:spLocks noGrp="1"/>
          </p:cNvSpPr>
          <p:nvPr>
            <p:ph type="sldNum" sz="quarter" idx="12"/>
          </p:nvPr>
        </p:nvSpPr>
        <p:spPr/>
        <p:txBody>
          <a:bodyPr/>
          <a:lstStyle>
            <a:extLst/>
          </a:lstStyle>
          <a:p>
            <a:fld id="{B007B441-5312-499D-93C3-6E37886527FA}"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a:defRPr>
                <a:solidFill>
                  <a:schemeClr val="tx2"/>
                </a:solidFill>
              </a:defRPr>
            </a:lvl1pPr>
            <a:extLst/>
          </a:lstStyle>
          <a:p>
            <a:fld id="{4B6055F8-1D02-4417-9241-55C834FD9970}" type="datetimeFigureOut">
              <a:rPr lang="it-IT" smtClean="0"/>
              <a:pPr/>
              <a:t>26/03/2018</a:t>
            </a:fld>
            <a:endParaRPr lang="it-IT"/>
          </a:p>
        </p:txBody>
      </p:sp>
      <p:sp>
        <p:nvSpPr>
          <p:cNvPr id="3" name="Segnaposto piè di pagina 2"/>
          <p:cNvSpPr>
            <a:spLocks noGrp="1"/>
          </p:cNvSpPr>
          <p:nvPr>
            <p:ph type="ftr" sz="quarter" idx="11"/>
          </p:nvPr>
        </p:nvSpPr>
        <p:spPr/>
        <p:txBody>
          <a:bodyPr/>
          <a:lstStyle>
            <a:lvl1pPr>
              <a:defRPr>
                <a:solidFill>
                  <a:schemeClr val="tx2"/>
                </a:solidFill>
              </a:defRPr>
            </a:lvl1pPr>
            <a:extLst/>
          </a:lstStyle>
          <a:p>
            <a:endParaRPr lang="it-IT"/>
          </a:p>
        </p:txBody>
      </p:sp>
      <p:sp>
        <p:nvSpPr>
          <p:cNvPr id="4" name="Segnaposto numero diapositiva 3"/>
          <p:cNvSpPr>
            <a:spLocks noGrp="1"/>
          </p:cNvSpPr>
          <p:nvPr>
            <p:ph type="sldNum" sz="quarter" idx="12"/>
          </p:nvPr>
        </p:nvSpPr>
        <p:spPr/>
        <p:txBody>
          <a:bodyPr/>
          <a:lstStyle>
            <a:extLst/>
          </a:lstStyle>
          <a:p>
            <a:fld id="{B007B441-5312-499D-93C3-6E37886527FA}"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it-IT" smtClean="0"/>
              <a:t>Fare clic per modificare lo stile del titolo</a:t>
            </a:r>
            <a:endParaRPr kumimoji="0" lang="en-US"/>
          </a:p>
        </p:txBody>
      </p:sp>
      <p:sp>
        <p:nvSpPr>
          <p:cNvPr id="3" name="Segnaposto testo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it-IT" smtClean="0"/>
              <a:t>Fare clic per modificare stili del testo dello schema</a:t>
            </a:r>
          </a:p>
        </p:txBody>
      </p:sp>
      <p:sp>
        <p:nvSpPr>
          <p:cNvPr id="4" name="Segnaposto contenuto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5" name="Segnaposto data 4"/>
          <p:cNvSpPr>
            <a:spLocks noGrp="1"/>
          </p:cNvSpPr>
          <p:nvPr>
            <p:ph type="dt" sz="half" idx="10"/>
          </p:nvPr>
        </p:nvSpPr>
        <p:spPr/>
        <p:txBody>
          <a:bodyPr/>
          <a:lstStyle>
            <a:extLst/>
          </a:lstStyle>
          <a:p>
            <a:fld id="{4B6055F8-1D02-4417-9241-55C834FD9970}" type="datetimeFigureOut">
              <a:rPr lang="it-IT" smtClean="0"/>
              <a:pPr/>
              <a:t>26/03/2018</a:t>
            </a:fld>
            <a:endParaRPr lang="it-IT"/>
          </a:p>
        </p:txBody>
      </p:sp>
      <p:sp>
        <p:nvSpPr>
          <p:cNvPr id="6" name="Segnaposto piè di pagina 5"/>
          <p:cNvSpPr>
            <a:spLocks noGrp="1"/>
          </p:cNvSpPr>
          <p:nvPr>
            <p:ph type="ftr" sz="quarter" idx="11"/>
          </p:nvPr>
        </p:nvSpPr>
        <p:spPr/>
        <p:txBody>
          <a:bodyPr/>
          <a:lstStyle>
            <a:extLst/>
          </a:lstStyle>
          <a:p>
            <a:endParaRPr lang="it-IT"/>
          </a:p>
        </p:txBody>
      </p:sp>
      <p:sp>
        <p:nvSpPr>
          <p:cNvPr id="7" name="Segnaposto numero diapositiva 6"/>
          <p:cNvSpPr>
            <a:spLocks noGrp="1"/>
          </p:cNvSpPr>
          <p:nvPr>
            <p:ph type="sldNum" sz="quarter" idx="12"/>
          </p:nvPr>
        </p:nvSpPr>
        <p:spPr/>
        <p:txBody>
          <a:bodyPr/>
          <a:lstStyle>
            <a:extLst/>
          </a:lstStyle>
          <a:p>
            <a:fld id="{B007B441-5312-499D-93C3-6E37886527FA}"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bg>
      <p:bgRef idx="1002">
        <a:schemeClr val="bg2"/>
      </p:bgRef>
    </p:bg>
    <p:spTree>
      <p:nvGrpSpPr>
        <p:cNvPr id="1" name=""/>
        <p:cNvGrpSpPr/>
        <p:nvPr/>
      </p:nvGrpSpPr>
      <p:grpSpPr>
        <a:xfrm>
          <a:off x="0" y="0"/>
          <a:ext cx="0" cy="0"/>
          <a:chOff x="0" y="0"/>
          <a:chExt cx="0" cy="0"/>
        </a:xfrm>
      </p:grpSpPr>
      <p:sp>
        <p:nvSpPr>
          <p:cNvPr id="8" name="Rettangolo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ttangolo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olo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it-IT" smtClean="0"/>
              <a:t>Fare clic per modificare lo stile del titolo</a:t>
            </a:r>
            <a:endParaRPr kumimoji="0" lang="en-US" dirty="0"/>
          </a:p>
        </p:txBody>
      </p:sp>
      <p:sp>
        <p:nvSpPr>
          <p:cNvPr id="4" name="Segnaposto testo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it-IT" smtClean="0"/>
              <a:t>Fare clic per modificare stili del testo dello schema</a:t>
            </a:r>
          </a:p>
        </p:txBody>
      </p:sp>
      <p:sp>
        <p:nvSpPr>
          <p:cNvPr id="5" name="Segnaposto data 4"/>
          <p:cNvSpPr>
            <a:spLocks noGrp="1"/>
          </p:cNvSpPr>
          <p:nvPr>
            <p:ph type="dt" sz="half" idx="10"/>
          </p:nvPr>
        </p:nvSpPr>
        <p:spPr/>
        <p:txBody>
          <a:bodyPr/>
          <a:lstStyle>
            <a:extLst/>
          </a:lstStyle>
          <a:p>
            <a:fld id="{4B6055F8-1D02-4417-9241-55C834FD9970}" type="datetimeFigureOut">
              <a:rPr lang="it-IT" smtClean="0"/>
              <a:pPr/>
              <a:t>26/03/2018</a:t>
            </a:fld>
            <a:endParaRPr lang="it-IT"/>
          </a:p>
        </p:txBody>
      </p:sp>
      <p:sp>
        <p:nvSpPr>
          <p:cNvPr id="6" name="Segnaposto piè di pagina 5"/>
          <p:cNvSpPr>
            <a:spLocks noGrp="1"/>
          </p:cNvSpPr>
          <p:nvPr>
            <p:ph type="ftr" sz="quarter" idx="11"/>
          </p:nvPr>
        </p:nvSpPr>
        <p:spPr/>
        <p:txBody>
          <a:bodyPr/>
          <a:lstStyle>
            <a:extLst/>
          </a:lstStyle>
          <a:p>
            <a:endParaRPr lang="it-IT"/>
          </a:p>
        </p:txBody>
      </p:sp>
      <p:sp>
        <p:nvSpPr>
          <p:cNvPr id="7" name="Segnaposto numero diapositiva 6"/>
          <p:cNvSpPr>
            <a:spLocks noGrp="1"/>
          </p:cNvSpPr>
          <p:nvPr>
            <p:ph type="sldNum" sz="quarter" idx="12"/>
          </p:nvPr>
        </p:nvSpPr>
        <p:spPr/>
        <p:txBody>
          <a:bodyPr/>
          <a:lstStyle>
            <a:extLst/>
          </a:lstStyle>
          <a:p>
            <a:fld id="{B007B441-5312-499D-93C3-6E37886527FA}" type="slidenum">
              <a:rPr lang="it-IT" smtClean="0"/>
              <a:pPr/>
              <a:t>‹N›</a:t>
            </a:fld>
            <a:endParaRPr lang="it-IT"/>
          </a:p>
        </p:txBody>
      </p:sp>
      <p:sp>
        <p:nvSpPr>
          <p:cNvPr id="10" name="Segnaposto immagine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it-IT" smtClean="0"/>
              <a:t>Fare clic sull'icona per inserire un'immagine</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extLs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extLs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extLst/>
          </a:lstStyle>
          <a:p>
            <a:fld id="{4B6055F8-1D02-4417-9241-55C834FD9970}" type="datetimeFigureOut">
              <a:rPr lang="it-IT" smtClean="0"/>
              <a:pPr/>
              <a:t>26/03/2018</a:t>
            </a:fld>
            <a:endParaRPr lang="it-IT"/>
          </a:p>
        </p:txBody>
      </p:sp>
      <p:sp>
        <p:nvSpPr>
          <p:cNvPr id="5" name="Segnaposto piè di pagina 4"/>
          <p:cNvSpPr>
            <a:spLocks noGrp="1"/>
          </p:cNvSpPr>
          <p:nvPr>
            <p:ph type="ftr" sz="quarter" idx="11"/>
          </p:nvPr>
        </p:nvSpPr>
        <p:spPr/>
        <p:txBody>
          <a:bodyPr/>
          <a:lstStyle>
            <a:extLst/>
          </a:lstStyle>
          <a:p>
            <a:endParaRPr lang="it-IT"/>
          </a:p>
        </p:txBody>
      </p:sp>
      <p:sp>
        <p:nvSpPr>
          <p:cNvPr id="6" name="Segnaposto numero diapositiva 5"/>
          <p:cNvSpPr>
            <a:spLocks noGrp="1"/>
          </p:cNvSpPr>
          <p:nvPr>
            <p:ph type="sldNum" sz="quarter" idx="12"/>
          </p:nvPr>
        </p:nvSpPr>
        <p:spPr/>
        <p:txBody>
          <a:bodyPr/>
          <a:lstStyle>
            <a:extLst/>
          </a:lstStyle>
          <a:p>
            <a:fld id="{B007B441-5312-499D-93C3-6E37886527FA}"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53200" y="274955"/>
            <a:ext cx="1524000" cy="5851525"/>
          </a:xfrm>
        </p:spPr>
        <p:txBody>
          <a:bodyPr vert="eaVert" anchor="t"/>
          <a:lstStyle>
            <a:extLs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274642"/>
            <a:ext cx="6019800" cy="5851525"/>
          </a:xfrm>
        </p:spPr>
        <p:txBody>
          <a:bodyPr vert="eaVert"/>
          <a:lstStyle>
            <a:extLs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a:xfrm>
            <a:off x="4242816" y="6557946"/>
            <a:ext cx="2002464" cy="226902"/>
          </a:xfrm>
        </p:spPr>
        <p:txBody>
          <a:bodyPr/>
          <a:lstStyle>
            <a:extLst/>
          </a:lstStyle>
          <a:p>
            <a:fld id="{4B6055F8-1D02-4417-9241-55C834FD9970}" type="datetimeFigureOut">
              <a:rPr lang="it-IT" smtClean="0"/>
              <a:pPr/>
              <a:t>26/03/2018</a:t>
            </a:fld>
            <a:endParaRPr lang="it-IT"/>
          </a:p>
        </p:txBody>
      </p:sp>
      <p:sp>
        <p:nvSpPr>
          <p:cNvPr id="5" name="Segnaposto piè di pagina 4"/>
          <p:cNvSpPr>
            <a:spLocks noGrp="1"/>
          </p:cNvSpPr>
          <p:nvPr>
            <p:ph type="ftr" sz="quarter" idx="11"/>
          </p:nvPr>
        </p:nvSpPr>
        <p:spPr>
          <a:xfrm>
            <a:off x="457200" y="6556248"/>
            <a:ext cx="3657600" cy="228600"/>
          </a:xfrm>
        </p:spPr>
        <p:txBody>
          <a:bodyPr/>
          <a:lstStyle>
            <a:extLst/>
          </a:lstStyle>
          <a:p>
            <a:endParaRPr lang="it-IT"/>
          </a:p>
        </p:txBody>
      </p:sp>
      <p:sp>
        <p:nvSpPr>
          <p:cNvPr id="6" name="Segnaposto numero diapositiva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B007B441-5312-499D-93C3-6E37886527FA}"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ttangolo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Segnaposto titolo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it-IT" smtClean="0"/>
              <a:t>Fare clic per modificare lo stile del titolo</a:t>
            </a:r>
            <a:endParaRPr kumimoji="0" lang="en-US"/>
          </a:p>
        </p:txBody>
      </p:sp>
      <p:sp>
        <p:nvSpPr>
          <p:cNvPr id="31" name="Segnaposto testo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27" name="Segnaposto data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4B6055F8-1D02-4417-9241-55C834FD9970}" type="datetimeFigureOut">
              <a:rPr lang="it-IT" smtClean="0"/>
              <a:pPr/>
              <a:t>26/03/2018</a:t>
            </a:fld>
            <a:endParaRPr lang="it-IT"/>
          </a:p>
        </p:txBody>
      </p:sp>
      <p:sp>
        <p:nvSpPr>
          <p:cNvPr id="4" name="Segnaposto piè di pagina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it-IT"/>
          </a:p>
        </p:txBody>
      </p:sp>
      <p:sp>
        <p:nvSpPr>
          <p:cNvPr id="16" name="Segnaposto numero diapositiva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B007B441-5312-499D-93C3-6E37886527FA}"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pPr algn="ctr"/>
            <a:r>
              <a:rPr lang="it-IT" b="1" dirty="0" smtClean="0"/>
              <a:t>TALTAC2</a:t>
            </a:r>
            <a:endParaRPr lang="it-IT" b="1" dirty="0"/>
          </a:p>
        </p:txBody>
      </p:sp>
      <p:sp>
        <p:nvSpPr>
          <p:cNvPr id="3" name="Sottotitolo 2"/>
          <p:cNvSpPr>
            <a:spLocks noGrp="1"/>
          </p:cNvSpPr>
          <p:nvPr>
            <p:ph type="subTitle" idx="1"/>
          </p:nvPr>
        </p:nvSpPr>
        <p:spPr/>
        <p:txBody>
          <a:bodyPr/>
          <a:lstStyle/>
          <a:p>
            <a:r>
              <a:rPr lang="it-IT" dirty="0" smtClean="0"/>
              <a:t>METODOLOGIA PER L’ANALISI AUTOMATICA </a:t>
            </a:r>
            <a:r>
              <a:rPr lang="it-IT" dirty="0" err="1" smtClean="0"/>
              <a:t>DI</a:t>
            </a:r>
            <a:r>
              <a:rPr lang="it-IT" dirty="0" smtClean="0"/>
              <a:t> UN CORPUS DOCUMENTALE</a:t>
            </a:r>
            <a:endParaRPr lang="it-IT"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28596" y="285728"/>
            <a:ext cx="7239000" cy="677246"/>
          </a:xfrm>
        </p:spPr>
        <p:txBody>
          <a:bodyPr/>
          <a:lstStyle/>
          <a:p>
            <a:pPr algn="ctr"/>
            <a:r>
              <a:rPr lang="it-IT" sz="2800" dirty="0" smtClean="0"/>
              <a:t>Introduzione</a:t>
            </a:r>
            <a:r>
              <a:rPr lang="it-IT" dirty="0" smtClean="0"/>
              <a:t> </a:t>
            </a:r>
            <a:r>
              <a:rPr lang="it-IT" sz="2800" dirty="0" smtClean="0"/>
              <a:t>a taltac2</a:t>
            </a:r>
            <a:endParaRPr lang="it-IT" sz="2800" dirty="0"/>
          </a:p>
        </p:txBody>
      </p:sp>
      <p:sp>
        <p:nvSpPr>
          <p:cNvPr id="3" name="Segnaposto contenuto 2"/>
          <p:cNvSpPr>
            <a:spLocks noGrp="1"/>
          </p:cNvSpPr>
          <p:nvPr>
            <p:ph idx="1"/>
          </p:nvPr>
        </p:nvSpPr>
        <p:spPr>
          <a:xfrm>
            <a:off x="428596" y="1357298"/>
            <a:ext cx="7239000" cy="5072098"/>
          </a:xfrm>
        </p:spPr>
        <p:txBody>
          <a:bodyPr>
            <a:normAutofit fontScale="92500" lnSpcReduction="10000"/>
          </a:bodyPr>
          <a:lstStyle/>
          <a:p>
            <a:pPr algn="just">
              <a:spcBef>
                <a:spcPts val="0"/>
              </a:spcBef>
              <a:spcAft>
                <a:spcPts val="1200"/>
              </a:spcAft>
            </a:pPr>
            <a:r>
              <a:rPr lang="it-IT" sz="1800" dirty="0" err="1" smtClean="0">
                <a:solidFill>
                  <a:schemeClr val="tx2">
                    <a:lumMod val="50000"/>
                  </a:schemeClr>
                </a:solidFill>
                <a:cs typeface="Arial" pitchFamily="34" charset="0"/>
              </a:rPr>
              <a:t>TaLTaC</a:t>
            </a:r>
            <a:r>
              <a:rPr lang="it-IT" sz="1800" dirty="0" smtClean="0">
                <a:solidFill>
                  <a:schemeClr val="tx2">
                    <a:lumMod val="50000"/>
                  </a:schemeClr>
                </a:solidFill>
                <a:cs typeface="Arial" pitchFamily="34" charset="0"/>
              </a:rPr>
              <a:t> → Acronimo di </a:t>
            </a:r>
            <a:r>
              <a:rPr lang="it-IT" sz="1800" b="1" dirty="0" smtClean="0">
                <a:solidFill>
                  <a:schemeClr val="tx2">
                    <a:lumMod val="50000"/>
                  </a:schemeClr>
                </a:solidFill>
                <a:cs typeface="Arial" pitchFamily="34" charset="0"/>
              </a:rPr>
              <a:t>Trattamento Automatico Lessicale e Testuale per l’Analisi del Contenuto di un Corpus</a:t>
            </a:r>
            <a:r>
              <a:rPr lang="it-IT" sz="1800" dirty="0" smtClean="0">
                <a:solidFill>
                  <a:schemeClr val="tx2">
                    <a:lumMod val="50000"/>
                  </a:schemeClr>
                </a:solidFill>
                <a:cs typeface="Arial" pitchFamily="34" charset="0"/>
              </a:rPr>
              <a:t>.</a:t>
            </a:r>
          </a:p>
          <a:p>
            <a:pPr algn="just">
              <a:spcBef>
                <a:spcPts val="0"/>
              </a:spcBef>
              <a:spcAft>
                <a:spcPts val="1200"/>
              </a:spcAft>
            </a:pPr>
            <a:r>
              <a:rPr lang="it-IT" sz="1800" dirty="0" smtClean="0">
                <a:solidFill>
                  <a:schemeClr val="tx2">
                    <a:lumMod val="50000"/>
                  </a:schemeClr>
                </a:solidFill>
                <a:cs typeface="Arial" pitchFamily="34" charset="0"/>
              </a:rPr>
              <a:t> E’ un software per l’analisi automatica di documenti espressi in linguaggio naturale. </a:t>
            </a:r>
          </a:p>
          <a:p>
            <a:pPr algn="just">
              <a:spcBef>
                <a:spcPts val="0"/>
              </a:spcBef>
              <a:spcAft>
                <a:spcPts val="1200"/>
              </a:spcAft>
            </a:pPr>
            <a:r>
              <a:rPr lang="it-IT" sz="1800" b="1" dirty="0" smtClean="0">
                <a:solidFill>
                  <a:schemeClr val="tx2">
                    <a:lumMod val="50000"/>
                  </a:schemeClr>
                </a:solidFill>
                <a:cs typeface="Arial" pitchFamily="34" charset="0"/>
              </a:rPr>
              <a:t>Finalità</a:t>
            </a:r>
            <a:r>
              <a:rPr lang="it-IT" sz="1800" dirty="0" smtClean="0">
                <a:solidFill>
                  <a:schemeClr val="tx2">
                    <a:lumMod val="50000"/>
                  </a:schemeClr>
                </a:solidFill>
                <a:cs typeface="Arial" pitchFamily="34" charset="0"/>
              </a:rPr>
              <a:t>: sviluppare un’analisi automatica del testo sia a livello lessicale (il livello delle parole) che a livello testuale (il livello del documento e delle eventuali sezioni), che miri all’analisi del contenuto del corpus documentale, in modo tale da consentire l’estrazione di informazioni sul linguaggio utilizzato e sui contenuti trattati.</a:t>
            </a:r>
            <a:r>
              <a:rPr lang="it-IT" sz="1800" dirty="0" smtClean="0"/>
              <a:t> </a:t>
            </a:r>
          </a:p>
          <a:p>
            <a:pPr algn="just">
              <a:spcBef>
                <a:spcPts val="0"/>
              </a:spcBef>
              <a:spcAft>
                <a:spcPts val="1200"/>
              </a:spcAft>
            </a:pPr>
            <a:r>
              <a:rPr lang="it-IT" sz="1800" dirty="0" smtClean="0">
                <a:solidFill>
                  <a:schemeClr val="tx2">
                    <a:lumMod val="50000"/>
                  </a:schemeClr>
                </a:solidFill>
                <a:cs typeface="Arial" pitchFamily="34" charset="0"/>
              </a:rPr>
              <a:t>TaLTaC2 consente, dunque, un’analisi qualitativa del corpus documentale mediante strumenti di natura quantitativa, propri della linguistica e della statistica testuale.</a:t>
            </a:r>
          </a:p>
          <a:p>
            <a:pPr algn="just">
              <a:spcBef>
                <a:spcPts val="0"/>
              </a:spcBef>
              <a:spcAft>
                <a:spcPts val="1200"/>
              </a:spcAft>
            </a:pPr>
            <a:r>
              <a:rPr lang="it-IT" sz="1800" dirty="0" smtClean="0">
                <a:solidFill>
                  <a:schemeClr val="tx2">
                    <a:lumMod val="50000"/>
                  </a:schemeClr>
                </a:solidFill>
                <a:cs typeface="Arial" pitchFamily="34" charset="0"/>
              </a:rPr>
              <a:t>Le funzionalità di TaLTaC2 offrono una serie di strumenti per svolgere le operazioni fondamentali di trattamento del testo, come la </a:t>
            </a:r>
            <a:r>
              <a:rPr lang="it-IT" sz="1800" dirty="0" err="1" smtClean="0">
                <a:solidFill>
                  <a:schemeClr val="tx2">
                    <a:lumMod val="50000"/>
                  </a:schemeClr>
                </a:solidFill>
                <a:cs typeface="Arial" pitchFamily="34" charset="0"/>
              </a:rPr>
              <a:t>tokenizzazione</a:t>
            </a:r>
            <a:r>
              <a:rPr lang="it-IT" sz="1800" dirty="0" smtClean="0">
                <a:solidFill>
                  <a:schemeClr val="tx2">
                    <a:lumMod val="50000"/>
                  </a:schemeClr>
                </a:solidFill>
                <a:cs typeface="Arial" pitchFamily="34" charset="0"/>
              </a:rPr>
              <a:t> del testo, la categorizzazione grammaticale delle unità testuali, la lemmatizzazione, l’analisi di concordanze e </a:t>
            </a:r>
            <a:r>
              <a:rPr lang="it-IT" sz="1800" dirty="0" err="1" smtClean="0">
                <a:solidFill>
                  <a:schemeClr val="tx2">
                    <a:lumMod val="50000"/>
                  </a:schemeClr>
                </a:solidFill>
                <a:cs typeface="Arial" pitchFamily="34" charset="0"/>
              </a:rPr>
              <a:t>co-occorrenze</a:t>
            </a:r>
            <a:r>
              <a:rPr lang="it-IT" sz="1800" dirty="0" smtClean="0">
                <a:solidFill>
                  <a:schemeClr val="tx2">
                    <a:lumMod val="50000"/>
                  </a:schemeClr>
                </a:solidFill>
                <a:cs typeface="Arial" pitchFamily="34" charset="0"/>
              </a:rPr>
              <a:t> nonché l’estrazione del linguaggio peculiare.</a:t>
            </a:r>
          </a:p>
          <a:p>
            <a:pPr algn="just"/>
            <a:endParaRPr lang="it-IT" sz="1800" dirty="0" smtClean="0">
              <a:solidFill>
                <a:schemeClr val="tx2">
                  <a:lumMod val="50000"/>
                </a:schemeClr>
              </a:solidFill>
              <a:latin typeface="Arial" pitchFamily="34" charset="0"/>
              <a:cs typeface="Arial" pitchFamily="34" charset="0"/>
            </a:endParaRPr>
          </a:p>
          <a:p>
            <a:pPr algn="just">
              <a:buNone/>
            </a:pPr>
            <a:endParaRPr lang="it-IT" sz="1800" dirty="0" smtClean="0">
              <a:solidFill>
                <a:schemeClr val="tx2">
                  <a:lumMod val="50000"/>
                </a:schemeClr>
              </a:solidFill>
              <a:latin typeface="Arial" pitchFamily="34" charset="0"/>
              <a:cs typeface="Arial" pitchFamily="34" charset="0"/>
            </a:endParaRPr>
          </a:p>
          <a:p>
            <a:pPr algn="just"/>
            <a:endParaRPr lang="it-IT" sz="1800" dirty="0" smtClean="0">
              <a:solidFill>
                <a:schemeClr val="tx2">
                  <a:lumMod val="50000"/>
                </a:schemeClr>
              </a:solidFill>
              <a:latin typeface="Arial" pitchFamily="34" charset="0"/>
              <a:cs typeface="Arial" pitchFamily="34" charset="0"/>
            </a:endParaRPr>
          </a:p>
          <a:p>
            <a:endParaRPr lang="it-IT"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28596" y="357166"/>
            <a:ext cx="7239000" cy="605808"/>
          </a:xfrm>
        </p:spPr>
        <p:txBody>
          <a:bodyPr/>
          <a:lstStyle/>
          <a:p>
            <a:pPr algn="ctr"/>
            <a:r>
              <a:rPr lang="it-IT" dirty="0" smtClean="0"/>
              <a:t>Gli ambienti di lavoro</a:t>
            </a:r>
            <a:endParaRPr lang="it-IT" dirty="0"/>
          </a:p>
        </p:txBody>
      </p:sp>
      <p:sp>
        <p:nvSpPr>
          <p:cNvPr id="3" name="Segnaposto contenuto 2"/>
          <p:cNvSpPr>
            <a:spLocks noGrp="1"/>
          </p:cNvSpPr>
          <p:nvPr>
            <p:ph idx="1"/>
          </p:nvPr>
        </p:nvSpPr>
        <p:spPr>
          <a:xfrm>
            <a:off x="428596" y="1285860"/>
            <a:ext cx="7239000" cy="5000660"/>
          </a:xfrm>
        </p:spPr>
        <p:txBody>
          <a:bodyPr>
            <a:normAutofit fontScale="92500" lnSpcReduction="20000"/>
          </a:bodyPr>
          <a:lstStyle/>
          <a:p>
            <a:pPr>
              <a:spcAft>
                <a:spcPts val="1200"/>
              </a:spcAft>
              <a:buFont typeface="Wingdings" pitchFamily="2" charset="2"/>
              <a:buChar char="q"/>
            </a:pPr>
            <a:r>
              <a:rPr lang="it-IT" sz="1800" dirty="0" smtClean="0">
                <a:solidFill>
                  <a:schemeClr val="tx2">
                    <a:lumMod val="50000"/>
                  </a:schemeClr>
                </a:solidFill>
              </a:rPr>
              <a:t>Operativamente TaLTaC2 presenta tre diversi ambienti a cui si accede dal </a:t>
            </a:r>
            <a:r>
              <a:rPr lang="it-IT" sz="1800" b="1" dirty="0" smtClean="0">
                <a:solidFill>
                  <a:schemeClr val="tx2">
                    <a:lumMod val="50000"/>
                  </a:schemeClr>
                </a:solidFill>
              </a:rPr>
              <a:t>Menù Visualizza: </a:t>
            </a:r>
          </a:p>
          <a:p>
            <a:pPr marL="628650" indent="-342900">
              <a:spcAft>
                <a:spcPts val="1200"/>
              </a:spcAft>
              <a:buFont typeface="+mj-lt"/>
              <a:buAutoNum type="arabicPeriod"/>
            </a:pPr>
            <a:r>
              <a:rPr lang="it-IT" sz="1800" dirty="0" smtClean="0">
                <a:solidFill>
                  <a:schemeClr val="tx2">
                    <a:lumMod val="50000"/>
                  </a:schemeClr>
                </a:solidFill>
              </a:rPr>
              <a:t>una finestra </a:t>
            </a:r>
            <a:r>
              <a:rPr lang="it-IT" sz="1800" b="1" u="sng" dirty="0" smtClean="0">
                <a:solidFill>
                  <a:schemeClr val="tx2">
                    <a:lumMod val="50000"/>
                  </a:schemeClr>
                </a:solidFill>
              </a:rPr>
              <a:t>DB di Sessione </a:t>
            </a:r>
            <a:r>
              <a:rPr lang="it-IT" sz="1800" dirty="0" smtClean="0">
                <a:solidFill>
                  <a:schemeClr val="tx2">
                    <a:lumMod val="50000"/>
                  </a:schemeClr>
                </a:solidFill>
              </a:rPr>
              <a:t>che contiene le varie liste/tabelle prodotte nel corso della propria analisi; </a:t>
            </a:r>
          </a:p>
          <a:p>
            <a:pPr marL="628650" indent="-342900" algn="just">
              <a:spcAft>
                <a:spcPts val="1200"/>
              </a:spcAft>
              <a:buFont typeface="+mj-lt"/>
              <a:buAutoNum type="arabicPeriod"/>
            </a:pPr>
            <a:r>
              <a:rPr lang="it-IT" sz="1800" dirty="0" smtClean="0">
                <a:solidFill>
                  <a:schemeClr val="tx2">
                    <a:lumMod val="50000"/>
                  </a:schemeClr>
                </a:solidFill>
              </a:rPr>
              <a:t>una finestra </a:t>
            </a:r>
            <a:r>
              <a:rPr lang="it-IT" sz="1800" b="1" u="sng" dirty="0" smtClean="0">
                <a:solidFill>
                  <a:schemeClr val="tx2">
                    <a:lumMod val="50000"/>
                  </a:schemeClr>
                </a:solidFill>
              </a:rPr>
              <a:t>Esplora il Corpus</a:t>
            </a:r>
            <a:r>
              <a:rPr lang="it-IT" sz="1800" dirty="0" smtClean="0">
                <a:solidFill>
                  <a:schemeClr val="tx2">
                    <a:lumMod val="50000"/>
                  </a:schemeClr>
                </a:solidFill>
              </a:rPr>
              <a:t>, all'interno della quale è possibile visualizzare il Corpus in modalità </a:t>
            </a:r>
            <a:r>
              <a:rPr lang="it-IT" sz="1800" i="1" dirty="0" smtClean="0">
                <a:solidFill>
                  <a:schemeClr val="tx2">
                    <a:lumMod val="50000"/>
                  </a:schemeClr>
                </a:solidFill>
              </a:rPr>
              <a:t>full text, frammento per frammento e, eventualmente, sezione per sezione, operando anche filtri sulle sezioni o sui frammenti; </a:t>
            </a:r>
          </a:p>
          <a:p>
            <a:pPr marL="628650" indent="-342900" algn="just">
              <a:spcAft>
                <a:spcPts val="1200"/>
              </a:spcAft>
              <a:buFont typeface="+mj-lt"/>
              <a:buAutoNum type="arabicPeriod"/>
            </a:pPr>
            <a:r>
              <a:rPr lang="it-IT" sz="1800" dirty="0" smtClean="0">
                <a:solidFill>
                  <a:schemeClr val="tx2">
                    <a:lumMod val="50000"/>
                  </a:schemeClr>
                </a:solidFill>
              </a:rPr>
              <a:t>una finestra </a:t>
            </a:r>
            <a:r>
              <a:rPr lang="it-IT" sz="1800" b="1" u="sng" dirty="0" smtClean="0">
                <a:solidFill>
                  <a:schemeClr val="tx2">
                    <a:lumMod val="50000"/>
                  </a:schemeClr>
                </a:solidFill>
              </a:rPr>
              <a:t>Risorse </a:t>
            </a:r>
            <a:r>
              <a:rPr lang="it-IT" sz="1800" b="1" u="sng" dirty="0" err="1" smtClean="0">
                <a:solidFill>
                  <a:schemeClr val="tx2">
                    <a:lumMod val="50000"/>
                  </a:schemeClr>
                </a:solidFill>
              </a:rPr>
              <a:t>Statistico-Linguistiche</a:t>
            </a:r>
            <a:r>
              <a:rPr lang="it-IT" sz="1800" b="1" u="sng" dirty="0" smtClean="0">
                <a:solidFill>
                  <a:schemeClr val="tx2">
                    <a:lumMod val="50000"/>
                  </a:schemeClr>
                </a:solidFill>
              </a:rPr>
              <a:t> </a:t>
            </a:r>
            <a:r>
              <a:rPr lang="it-IT" sz="1800" dirty="0" smtClean="0">
                <a:solidFill>
                  <a:schemeClr val="tx2">
                    <a:lumMod val="50000"/>
                  </a:schemeClr>
                </a:solidFill>
              </a:rPr>
              <a:t>che contiene l’insieme delle risorse linguistiche di riferimento disponibili in TaLTaC2, quali lessici di frequenza e dizionari tematici con cui confrontare i dati testuali. </a:t>
            </a:r>
          </a:p>
          <a:p>
            <a:pPr marL="342900" indent="-342900" algn="just">
              <a:spcAft>
                <a:spcPts val="1200"/>
              </a:spcAft>
              <a:buFont typeface="Wingdings" pitchFamily="2" charset="2"/>
              <a:buChar char="q"/>
            </a:pPr>
            <a:r>
              <a:rPr lang="it-IT" sz="1800" dirty="0" smtClean="0">
                <a:solidFill>
                  <a:schemeClr val="tx2">
                    <a:lumMod val="50000"/>
                  </a:schemeClr>
                </a:solidFill>
              </a:rPr>
              <a:t>Il primo ed il secondo ambiente sono legati al lavoro specifico di analisi sui dati testuali e alla diversa composizione del Corpus, quindi possono differire da sessione a sessione. Il terzo ambiente è, invece, indipendente dalla sessione e quindi identico ad ogni apertura del programma e, oltre alle risorse fornite da TaLTaC2 all'atto dell'installazione, può contenere anche risorse personalizzate messe a punto o raccolte dall'utente. </a:t>
            </a:r>
            <a:endParaRPr lang="it-IT" sz="1800"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28596" y="285728"/>
            <a:ext cx="7239000" cy="677246"/>
          </a:xfrm>
        </p:spPr>
        <p:txBody>
          <a:bodyPr/>
          <a:lstStyle/>
          <a:p>
            <a:pPr algn="ctr"/>
            <a:r>
              <a:rPr lang="it-IT" dirty="0" smtClean="0"/>
              <a:t>La sessione di lavoro</a:t>
            </a:r>
            <a:endParaRPr lang="it-IT" dirty="0"/>
          </a:p>
        </p:txBody>
      </p:sp>
      <p:sp>
        <p:nvSpPr>
          <p:cNvPr id="3" name="Segnaposto contenuto 2"/>
          <p:cNvSpPr>
            <a:spLocks noGrp="1"/>
          </p:cNvSpPr>
          <p:nvPr>
            <p:ph idx="1"/>
          </p:nvPr>
        </p:nvSpPr>
        <p:spPr>
          <a:xfrm>
            <a:off x="428596" y="1214422"/>
            <a:ext cx="7239000" cy="5286412"/>
          </a:xfrm>
        </p:spPr>
        <p:txBody>
          <a:bodyPr>
            <a:normAutofit/>
          </a:bodyPr>
          <a:lstStyle/>
          <a:p>
            <a:pPr algn="just">
              <a:buFont typeface="Wingdings" pitchFamily="2" charset="2"/>
              <a:buChar char="q"/>
            </a:pPr>
            <a:r>
              <a:rPr lang="it-IT" sz="1800" dirty="0" smtClean="0">
                <a:solidFill>
                  <a:schemeClr val="tx2">
                    <a:lumMod val="50000"/>
                  </a:schemeClr>
                </a:solidFill>
              </a:rPr>
              <a:t>Ogni analisi in TaLTaC2 si svolge nell'ambito di una sessione di lavoro</a:t>
            </a:r>
          </a:p>
          <a:p>
            <a:pPr algn="just">
              <a:buFont typeface="Wingdings" pitchFamily="2" charset="2"/>
              <a:buChar char="q"/>
            </a:pPr>
            <a:r>
              <a:rPr lang="it-IT" sz="1800" dirty="0" smtClean="0">
                <a:solidFill>
                  <a:schemeClr val="tx2">
                    <a:lumMod val="50000"/>
                  </a:schemeClr>
                </a:solidFill>
              </a:rPr>
              <a:t>La sessione è una vera e propria unità logica ed è costituita da due elementi: </a:t>
            </a:r>
          </a:p>
          <a:p>
            <a:pPr marL="725488" indent="-342900" algn="just">
              <a:buFont typeface="+mj-lt"/>
              <a:buAutoNum type="arabicPeriod"/>
            </a:pPr>
            <a:r>
              <a:rPr lang="it-IT" sz="1800" dirty="0" smtClean="0">
                <a:solidFill>
                  <a:schemeClr val="tx2">
                    <a:lumMod val="50000"/>
                  </a:schemeClr>
                </a:solidFill>
              </a:rPr>
              <a:t>un file avente estensione &lt;.tsdb2&gt;, che costituisce il database in cui vengono archiviate tutte le liste/tabelle che vengono prodotte nel corso dell'analisi ;</a:t>
            </a:r>
          </a:p>
          <a:p>
            <a:pPr marL="725488" indent="-342900" algn="just">
              <a:buFont typeface="+mj-lt"/>
              <a:buAutoNum type="arabicPeriod"/>
            </a:pPr>
            <a:r>
              <a:rPr lang="it-IT" sz="1800" dirty="0" smtClean="0">
                <a:solidFill>
                  <a:schemeClr val="tx2">
                    <a:lumMod val="50000"/>
                  </a:schemeClr>
                </a:solidFill>
              </a:rPr>
              <a:t>una cartella di sessione con estensione &lt;.</a:t>
            </a:r>
            <a:r>
              <a:rPr lang="it-IT" sz="1800" dirty="0" err="1" smtClean="0">
                <a:solidFill>
                  <a:schemeClr val="tx2">
                    <a:lumMod val="50000"/>
                  </a:schemeClr>
                </a:solidFill>
              </a:rPr>
              <a:t>tswf</a:t>
            </a:r>
            <a:r>
              <a:rPr lang="it-IT" sz="1800" dirty="0" smtClean="0">
                <a:solidFill>
                  <a:schemeClr val="tx2">
                    <a:lumMod val="50000"/>
                  </a:schemeClr>
                </a:solidFill>
              </a:rPr>
              <a:t>&gt; contenente una serie di file di lavoro necessari al programma per il proprio funzionamento. </a:t>
            </a:r>
          </a:p>
          <a:p>
            <a:pPr marL="342900" indent="-342900" algn="just">
              <a:buFont typeface="Wingdings" pitchFamily="2" charset="2"/>
              <a:buChar char="q"/>
            </a:pPr>
            <a:r>
              <a:rPr lang="it-IT" sz="1800" dirty="0" smtClean="0">
                <a:solidFill>
                  <a:schemeClr val="tx2">
                    <a:lumMod val="50000"/>
                  </a:schemeClr>
                </a:solidFill>
              </a:rPr>
              <a:t>La creazione della sessione è la prima operazione da compiere per poter iniziare un'analisi e solo dopo aver creato la sessione si può procedere con le operazioni che il software ci consente</a:t>
            </a:r>
            <a:r>
              <a:rPr lang="it-IT" sz="1800" dirty="0" smtClean="0"/>
              <a:t>. </a:t>
            </a:r>
          </a:p>
          <a:p>
            <a:pPr marL="342900" indent="-342900" algn="just">
              <a:buFont typeface="Wingdings" pitchFamily="2" charset="2"/>
              <a:buChar char="q"/>
            </a:pPr>
            <a:endParaRPr lang="it-IT" sz="1800" dirty="0" smtClean="0">
              <a:solidFill>
                <a:schemeClr val="tx2">
                  <a:lumMod val="50000"/>
                </a:schemeClr>
              </a:solidFill>
            </a:endParaRPr>
          </a:p>
          <a:p>
            <a:pPr marL="342900" indent="-342900" algn="ctr">
              <a:buNone/>
            </a:pPr>
            <a:r>
              <a:rPr lang="it-IT" sz="1800" i="1" dirty="0" smtClean="0">
                <a:solidFill>
                  <a:schemeClr val="tx2">
                    <a:lumMod val="50000"/>
                  </a:schemeClr>
                </a:solidFill>
              </a:rPr>
              <a:t>Per approfondimenti vedere la guida: Menù File – Gestione della sessione di lavoro</a:t>
            </a:r>
          </a:p>
          <a:p>
            <a:pPr marL="725488" indent="-342900" algn="just">
              <a:buNone/>
            </a:pPr>
            <a:endParaRPr lang="it-IT" sz="1800"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normAutofit fontScale="90000"/>
          </a:bodyPr>
          <a:lstStyle/>
          <a:p>
            <a:pPr algn="ctr"/>
            <a:r>
              <a:rPr lang="it-IT" dirty="0" smtClean="0"/>
              <a:t>ESPLORAZIONE DEL CORPUS ED ESTRAZIONE </a:t>
            </a:r>
            <a:r>
              <a:rPr lang="it-IT" dirty="0" err="1" smtClean="0"/>
              <a:t>DI</a:t>
            </a:r>
            <a:r>
              <a:rPr lang="it-IT" dirty="0" smtClean="0"/>
              <a:t> SUBTESTI</a:t>
            </a:r>
            <a:endParaRPr lang="it-IT" dirty="0"/>
          </a:p>
        </p:txBody>
      </p:sp>
      <p:sp>
        <p:nvSpPr>
          <p:cNvPr id="6" name="Segnaposto testo 5"/>
          <p:cNvSpPr>
            <a:spLocks noGrp="1"/>
          </p:cNvSpPr>
          <p:nvPr>
            <p:ph type="body" idx="1"/>
          </p:nvPr>
        </p:nvSpPr>
        <p:spPr/>
        <p:txBody>
          <a:bodyPr>
            <a:normAutofit/>
          </a:bodyPr>
          <a:lstStyle/>
          <a:p>
            <a:pPr algn="ctr"/>
            <a:r>
              <a:rPr lang="it-IT" sz="3200" dirty="0" smtClean="0">
                <a:solidFill>
                  <a:schemeClr val="tx2">
                    <a:lumMod val="50000"/>
                  </a:schemeClr>
                </a:solidFill>
              </a:rPr>
              <a:t>PARTE PRIMA</a:t>
            </a:r>
            <a:endParaRPr lang="it-IT" sz="3200"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a:xfrm>
            <a:off x="428596" y="428604"/>
            <a:ext cx="7239000" cy="605808"/>
          </a:xfrm>
        </p:spPr>
        <p:txBody>
          <a:bodyPr/>
          <a:lstStyle/>
          <a:p>
            <a:pPr algn="ctr"/>
            <a:r>
              <a:rPr lang="it-IT" dirty="0" err="1" smtClean="0"/>
              <a:t>parsing</a:t>
            </a:r>
            <a:endParaRPr lang="it-IT" dirty="0"/>
          </a:p>
        </p:txBody>
      </p:sp>
      <p:sp>
        <p:nvSpPr>
          <p:cNvPr id="3" name="Segnaposto contenuto 2"/>
          <p:cNvSpPr>
            <a:spLocks noGrp="1"/>
          </p:cNvSpPr>
          <p:nvPr>
            <p:ph idx="1"/>
          </p:nvPr>
        </p:nvSpPr>
        <p:spPr/>
        <p:txBody>
          <a:bodyPr>
            <a:normAutofit/>
          </a:bodyPr>
          <a:lstStyle/>
          <a:p>
            <a:pPr algn="just"/>
            <a:r>
              <a:rPr lang="it-IT" sz="1800" dirty="0" smtClean="0">
                <a:solidFill>
                  <a:schemeClr val="tx2">
                    <a:lumMod val="50000"/>
                  </a:schemeClr>
                </a:solidFill>
              </a:rPr>
              <a:t>TaLTaC2 effettua a questo punto un primo </a:t>
            </a:r>
            <a:r>
              <a:rPr lang="it-IT" sz="1800" dirty="0" err="1" smtClean="0">
                <a:solidFill>
                  <a:schemeClr val="tx2">
                    <a:lumMod val="50000"/>
                  </a:schemeClr>
                </a:solidFill>
              </a:rPr>
              <a:t>parsing</a:t>
            </a:r>
            <a:r>
              <a:rPr lang="it-IT" sz="1800" dirty="0" smtClean="0">
                <a:solidFill>
                  <a:schemeClr val="tx2">
                    <a:lumMod val="50000"/>
                  </a:schemeClr>
                </a:solidFill>
              </a:rPr>
              <a:t> del corpus, ovvero un conteggio e un riconoscimento dei caratteri alfabetici e non al fine di caricare il corpus nella sessione di lavoro.</a:t>
            </a:r>
          </a:p>
          <a:p>
            <a:pPr algn="just"/>
            <a:r>
              <a:rPr lang="it-IT" sz="1800" dirty="0" smtClean="0">
                <a:solidFill>
                  <a:schemeClr val="tx2">
                    <a:lumMod val="50000"/>
                  </a:schemeClr>
                </a:solidFill>
              </a:rPr>
              <a:t>Successivamente alla conversione degli apici difformi in accenti, il corpus viene caricato nel DB di Sessione nella cui maschera compaiono le tabelle create in fase di </a:t>
            </a:r>
            <a:r>
              <a:rPr lang="it-IT" sz="1800" dirty="0" err="1" smtClean="0">
                <a:solidFill>
                  <a:schemeClr val="tx2">
                    <a:lumMod val="50000"/>
                  </a:schemeClr>
                </a:solidFill>
              </a:rPr>
              <a:t>parsing</a:t>
            </a:r>
            <a:r>
              <a:rPr lang="it-IT" sz="1800" dirty="0" smtClean="0">
                <a:solidFill>
                  <a:schemeClr val="tx2">
                    <a:lumMod val="50000"/>
                  </a:schemeClr>
                </a:solidFill>
              </a:rPr>
              <a:t>: </a:t>
            </a:r>
          </a:p>
          <a:p>
            <a:pPr marL="627063" indent="-273050" algn="just">
              <a:buFont typeface="Wingdings" pitchFamily="2" charset="2"/>
              <a:buChar char="q"/>
            </a:pPr>
            <a:r>
              <a:rPr lang="it-IT" sz="1800" dirty="0" smtClean="0">
                <a:solidFill>
                  <a:schemeClr val="tx2">
                    <a:lumMod val="50000"/>
                  </a:schemeClr>
                </a:solidFill>
              </a:rPr>
              <a:t>il </a:t>
            </a:r>
            <a:r>
              <a:rPr lang="it-IT" sz="1800" b="1" dirty="0" smtClean="0">
                <a:solidFill>
                  <a:schemeClr val="tx2">
                    <a:lumMod val="50000"/>
                  </a:schemeClr>
                </a:solidFill>
              </a:rPr>
              <a:t>Vocabolario</a:t>
            </a:r>
            <a:r>
              <a:rPr lang="it-IT" sz="1800" dirty="0" smtClean="0">
                <a:solidFill>
                  <a:schemeClr val="tx2">
                    <a:lumMod val="50000"/>
                  </a:schemeClr>
                </a:solidFill>
              </a:rPr>
              <a:t>, ovvero la lista di tutte le parole presenti nel corpus; </a:t>
            </a:r>
          </a:p>
          <a:p>
            <a:pPr marL="627063" indent="-273050" algn="just">
              <a:buFont typeface="Wingdings" pitchFamily="2" charset="2"/>
              <a:buChar char="q"/>
            </a:pPr>
            <a:r>
              <a:rPr lang="it-IT" sz="1800" dirty="0" smtClean="0">
                <a:solidFill>
                  <a:schemeClr val="tx2">
                    <a:lumMod val="50000"/>
                  </a:schemeClr>
                </a:solidFill>
              </a:rPr>
              <a:t>la lista </a:t>
            </a:r>
            <a:r>
              <a:rPr lang="it-IT" sz="1800" b="1" dirty="0" smtClean="0">
                <a:solidFill>
                  <a:schemeClr val="tx2">
                    <a:lumMod val="50000"/>
                  </a:schemeClr>
                </a:solidFill>
              </a:rPr>
              <a:t>Alfabeto/Separatori</a:t>
            </a:r>
            <a:r>
              <a:rPr lang="it-IT" sz="1800" dirty="0" smtClean="0">
                <a:solidFill>
                  <a:schemeClr val="tx2">
                    <a:lumMod val="50000"/>
                  </a:schemeClr>
                </a:solidFill>
              </a:rPr>
              <a:t>, che presenta tutti i caratteri presenti nel corpus e la loro frequenza; </a:t>
            </a:r>
          </a:p>
          <a:p>
            <a:pPr marL="627063" indent="-273050" algn="just">
              <a:buFont typeface="Wingdings" pitchFamily="2" charset="2"/>
              <a:buChar char="q"/>
            </a:pPr>
            <a:r>
              <a:rPr lang="it-IT" sz="1800" dirty="0" smtClean="0">
                <a:solidFill>
                  <a:schemeClr val="tx2">
                    <a:lumMod val="50000"/>
                  </a:schemeClr>
                </a:solidFill>
              </a:rPr>
              <a:t>le liste </a:t>
            </a:r>
            <a:r>
              <a:rPr lang="it-IT" sz="1800" b="1" dirty="0" smtClean="0">
                <a:solidFill>
                  <a:schemeClr val="tx2">
                    <a:lumMod val="50000"/>
                  </a:schemeClr>
                </a:solidFill>
              </a:rPr>
              <a:t>[Descrizione Sezioni] </a:t>
            </a:r>
            <a:r>
              <a:rPr lang="it-IT" sz="1800" dirty="0" smtClean="0">
                <a:solidFill>
                  <a:schemeClr val="tx2">
                    <a:lumMod val="50000"/>
                  </a:schemeClr>
                </a:solidFill>
              </a:rPr>
              <a:t>e </a:t>
            </a:r>
            <a:r>
              <a:rPr lang="it-IT" sz="1800" b="1" dirty="0" smtClean="0">
                <a:solidFill>
                  <a:schemeClr val="tx2">
                    <a:lumMod val="50000"/>
                  </a:schemeClr>
                </a:solidFill>
              </a:rPr>
              <a:t>Frammenti con </a:t>
            </a:r>
            <a:r>
              <a:rPr lang="it-IT" sz="1800" b="1" dirty="0" err="1" smtClean="0">
                <a:solidFill>
                  <a:schemeClr val="tx2">
                    <a:lumMod val="50000"/>
                  </a:schemeClr>
                </a:solidFill>
              </a:rPr>
              <a:t>var</a:t>
            </a:r>
            <a:r>
              <a:rPr lang="it-IT" sz="1800" b="1" dirty="0" smtClean="0">
                <a:solidFill>
                  <a:schemeClr val="tx2">
                    <a:lumMod val="50000"/>
                  </a:schemeClr>
                </a:solidFill>
              </a:rPr>
              <a:t> categoriali </a:t>
            </a:r>
            <a:r>
              <a:rPr lang="it-IT" sz="1800" dirty="0" smtClean="0">
                <a:solidFill>
                  <a:schemeClr val="tx2">
                    <a:lumMod val="50000"/>
                  </a:schemeClr>
                </a:solidFill>
              </a:rPr>
              <a:t>che riassumono rispettivamente le informazioni sulle sezioni e sulle variabili categoriali eventualmente inserite.</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428596" y="214290"/>
            <a:ext cx="7239000" cy="605808"/>
          </a:xfrm>
        </p:spPr>
        <p:txBody>
          <a:bodyPr/>
          <a:lstStyle/>
          <a:p>
            <a:pPr algn="ctr"/>
            <a:r>
              <a:rPr lang="it-IT" dirty="0" smtClean="0"/>
              <a:t>Esplorazione del corpus</a:t>
            </a:r>
            <a:endParaRPr lang="it-IT" dirty="0"/>
          </a:p>
        </p:txBody>
      </p:sp>
      <p:sp>
        <p:nvSpPr>
          <p:cNvPr id="3" name="Segnaposto contenuto 2"/>
          <p:cNvSpPr>
            <a:spLocks noGrp="1"/>
          </p:cNvSpPr>
          <p:nvPr>
            <p:ph idx="1"/>
          </p:nvPr>
        </p:nvSpPr>
        <p:spPr>
          <a:xfrm>
            <a:off x="457200" y="1071546"/>
            <a:ext cx="7239000" cy="5384190"/>
          </a:xfrm>
        </p:spPr>
        <p:txBody>
          <a:bodyPr>
            <a:normAutofit/>
          </a:bodyPr>
          <a:lstStyle/>
          <a:p>
            <a:r>
              <a:rPr lang="it-IT" sz="1800" dirty="0" smtClean="0">
                <a:solidFill>
                  <a:schemeClr val="tx2">
                    <a:lumMod val="50000"/>
                  </a:schemeClr>
                </a:solidFill>
              </a:rPr>
              <a:t>TaLTac2  è in grado di:</a:t>
            </a:r>
          </a:p>
          <a:p>
            <a:pPr marL="725488" lvl="0" indent="-342900" algn="just">
              <a:buFont typeface="+mj-lt"/>
              <a:buAutoNum type="arabicPeriod"/>
            </a:pPr>
            <a:r>
              <a:rPr lang="it-IT" sz="1800" dirty="0" smtClean="0">
                <a:solidFill>
                  <a:schemeClr val="tx2">
                    <a:lumMod val="50000"/>
                  </a:schemeClr>
                </a:solidFill>
              </a:rPr>
              <a:t>riconoscere i diversi frammenti in cui il corpus può essere suddiviso;</a:t>
            </a:r>
          </a:p>
          <a:p>
            <a:pPr marL="725488" lvl="0" indent="-342900" algn="just">
              <a:buFont typeface="+mj-lt"/>
              <a:buAutoNum type="arabicPeriod"/>
            </a:pPr>
            <a:r>
              <a:rPr lang="it-IT" sz="1800" dirty="0" smtClean="0">
                <a:solidFill>
                  <a:schemeClr val="tx2">
                    <a:lumMod val="50000"/>
                  </a:schemeClr>
                </a:solidFill>
              </a:rPr>
              <a:t>attribuire a ciascun frammento i rispettivi valori delle variabili;</a:t>
            </a:r>
          </a:p>
          <a:p>
            <a:pPr marL="725488" lvl="0" indent="-342900" algn="just">
              <a:buFont typeface="+mj-lt"/>
              <a:buAutoNum type="arabicPeriod"/>
            </a:pPr>
            <a:r>
              <a:rPr lang="it-IT" sz="1800" dirty="0" smtClean="0">
                <a:solidFill>
                  <a:schemeClr val="tx2">
                    <a:lumMod val="50000"/>
                  </a:schemeClr>
                </a:solidFill>
              </a:rPr>
              <a:t>individuare le eventuali sezioni di ogni frammento </a:t>
            </a:r>
          </a:p>
          <a:p>
            <a:pPr marL="725488" lvl="0" indent="-342900" algn="just">
              <a:buNone/>
            </a:pPr>
            <a:endParaRPr lang="it-IT" sz="1800" dirty="0" smtClean="0">
              <a:solidFill>
                <a:schemeClr val="tx2">
                  <a:lumMod val="50000"/>
                </a:schemeClr>
              </a:solidFill>
            </a:endParaRPr>
          </a:p>
          <a:p>
            <a:pPr algn="just">
              <a:spcAft>
                <a:spcPts val="600"/>
              </a:spcAft>
            </a:pPr>
            <a:r>
              <a:rPr lang="it-IT" sz="1800" dirty="0" smtClean="0">
                <a:solidFill>
                  <a:schemeClr val="tx2">
                    <a:lumMod val="50000"/>
                  </a:schemeClr>
                </a:solidFill>
              </a:rPr>
              <a:t>Una volta caricato all’interno della sessione di lavoro , il corpus può essere letto in modalità </a:t>
            </a:r>
            <a:r>
              <a:rPr lang="it-IT" sz="1800" i="1" dirty="0" smtClean="0">
                <a:solidFill>
                  <a:schemeClr val="tx2">
                    <a:lumMod val="50000"/>
                  </a:schemeClr>
                </a:solidFill>
              </a:rPr>
              <a:t>full text </a:t>
            </a:r>
            <a:r>
              <a:rPr lang="it-IT" sz="1800" dirty="0" smtClean="0">
                <a:solidFill>
                  <a:schemeClr val="tx2">
                    <a:lumMod val="50000"/>
                  </a:schemeClr>
                </a:solidFill>
              </a:rPr>
              <a:t>scegliendo la voce </a:t>
            </a:r>
            <a:r>
              <a:rPr lang="it-IT" sz="1800" b="1" dirty="0" smtClean="0">
                <a:solidFill>
                  <a:schemeClr val="tx2">
                    <a:lumMod val="50000"/>
                  </a:schemeClr>
                </a:solidFill>
              </a:rPr>
              <a:t>Esplora il Corpus</a:t>
            </a:r>
            <a:r>
              <a:rPr lang="it-IT" sz="1800" dirty="0" smtClean="0">
                <a:solidFill>
                  <a:schemeClr val="tx2">
                    <a:lumMod val="50000"/>
                  </a:schemeClr>
                </a:solidFill>
              </a:rPr>
              <a:t> dal menù </a:t>
            </a:r>
            <a:r>
              <a:rPr lang="it-IT" sz="1800" b="1" dirty="0" smtClean="0">
                <a:solidFill>
                  <a:schemeClr val="tx2">
                    <a:lumMod val="50000"/>
                  </a:schemeClr>
                </a:solidFill>
              </a:rPr>
              <a:t>Visualizza </a:t>
            </a:r>
            <a:r>
              <a:rPr lang="it-IT" sz="1800" dirty="0" smtClean="0">
                <a:solidFill>
                  <a:schemeClr val="tx2">
                    <a:lumMod val="50000"/>
                  </a:schemeClr>
                </a:solidFill>
              </a:rPr>
              <a:t>di TaLTac2.</a:t>
            </a:r>
          </a:p>
          <a:p>
            <a:pPr algn="just">
              <a:spcAft>
                <a:spcPts val="600"/>
              </a:spcAft>
            </a:pPr>
            <a:r>
              <a:rPr lang="it-IT" sz="1800" dirty="0" smtClean="0">
                <a:solidFill>
                  <a:schemeClr val="tx2">
                    <a:lumMod val="50000"/>
                  </a:schemeClr>
                </a:solidFill>
              </a:rPr>
              <a:t>All'apertura la finestra mostra, nella parte sinistra, il nome dei singoli frammenti di cui si compone il Corpus. Cliccando su uno dei frammenti  vengono visualizzate, con una struttura ad albero, le etichette identificative delle sezioni in cui abbiamo suddiviso il frammento.</a:t>
            </a:r>
          </a:p>
          <a:p>
            <a:pPr algn="just">
              <a:spcAft>
                <a:spcPts val="600"/>
              </a:spcAft>
              <a:buNone/>
            </a:pPr>
            <a:endParaRPr lang="it-IT" sz="1800" dirty="0" smtClean="0">
              <a:solidFill>
                <a:schemeClr val="tx2">
                  <a:lumMod val="50000"/>
                </a:schemeClr>
              </a:solidFill>
            </a:endParaRPr>
          </a:p>
          <a:p>
            <a:pPr algn="just">
              <a:spcAft>
                <a:spcPts val="600"/>
              </a:spcAft>
            </a:pPr>
            <a:endParaRPr lang="it-IT" sz="1800" dirty="0" smtClean="0">
              <a:solidFill>
                <a:schemeClr val="tx2">
                  <a:lumMod val="50000"/>
                </a:schemeClr>
              </a:solidFill>
            </a:endParaRPr>
          </a:p>
          <a:p>
            <a:pPr algn="just">
              <a:spcAft>
                <a:spcPts val="600"/>
              </a:spcAft>
            </a:pPr>
            <a:endParaRPr lang="it-IT" sz="1800" dirty="0" smtClean="0">
              <a:solidFill>
                <a:schemeClr val="tx2">
                  <a:lumMod val="50000"/>
                </a:schemeClr>
              </a:solidFill>
            </a:endParaRPr>
          </a:p>
          <a:p>
            <a:pPr algn="just">
              <a:spcAft>
                <a:spcPts val="600"/>
              </a:spcAft>
            </a:pPr>
            <a:endParaRPr lang="it-IT" sz="1800"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splora il corpus"/>
          <p:cNvPicPr>
            <a:picLocks noChangeAspect="1" noChangeArrowheads="1"/>
          </p:cNvPicPr>
          <p:nvPr/>
        </p:nvPicPr>
        <p:blipFill>
          <a:blip r:embed="rId2"/>
          <a:srcRect b="6265"/>
          <a:stretch>
            <a:fillRect/>
          </a:stretch>
        </p:blipFill>
        <p:spPr bwMode="auto">
          <a:xfrm>
            <a:off x="0" y="0"/>
            <a:ext cx="9149898"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pPr algn="ctr"/>
            <a:r>
              <a:rPr lang="it-IT" dirty="0" smtClean="0"/>
              <a:t>ESTRAZIONE DEL LESSICO PECULIARE</a:t>
            </a:r>
            <a:endParaRPr lang="it-IT" dirty="0"/>
          </a:p>
        </p:txBody>
      </p:sp>
      <p:sp>
        <p:nvSpPr>
          <p:cNvPr id="5" name="Segnaposto testo 4"/>
          <p:cNvSpPr>
            <a:spLocks noGrp="1"/>
          </p:cNvSpPr>
          <p:nvPr>
            <p:ph type="body" idx="1"/>
          </p:nvPr>
        </p:nvSpPr>
        <p:spPr/>
        <p:txBody>
          <a:bodyPr>
            <a:normAutofit/>
          </a:bodyPr>
          <a:lstStyle/>
          <a:p>
            <a:pPr algn="ctr"/>
            <a:r>
              <a:rPr lang="it-IT" sz="3200" dirty="0" smtClean="0">
                <a:solidFill>
                  <a:schemeClr val="tx2">
                    <a:lumMod val="50000"/>
                  </a:schemeClr>
                </a:solidFill>
              </a:rPr>
              <a:t>PARTE SECONDA</a:t>
            </a:r>
            <a:endParaRPr lang="it-IT" sz="3200"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428596" y="285728"/>
            <a:ext cx="7239000" cy="677246"/>
          </a:xfrm>
        </p:spPr>
        <p:txBody>
          <a:bodyPr/>
          <a:lstStyle/>
          <a:p>
            <a:pPr algn="ctr"/>
            <a:r>
              <a:rPr lang="it-IT" dirty="0" smtClean="0"/>
              <a:t>TAPPE PROCEDURALI </a:t>
            </a:r>
            <a:endParaRPr lang="it-IT" dirty="0"/>
          </a:p>
        </p:txBody>
      </p:sp>
      <p:sp>
        <p:nvSpPr>
          <p:cNvPr id="5" name="Segnaposto contenuto 4"/>
          <p:cNvSpPr>
            <a:spLocks noGrp="1"/>
          </p:cNvSpPr>
          <p:nvPr>
            <p:ph idx="1"/>
          </p:nvPr>
        </p:nvSpPr>
        <p:spPr/>
        <p:txBody>
          <a:bodyPr>
            <a:normAutofit lnSpcReduction="10000"/>
          </a:bodyPr>
          <a:lstStyle/>
          <a:p>
            <a:pPr lvl="0"/>
            <a:r>
              <a:rPr lang="it-IT" sz="1800" b="1" dirty="0" smtClean="0">
                <a:solidFill>
                  <a:schemeClr val="tx2">
                    <a:lumMod val="50000"/>
                  </a:schemeClr>
                </a:solidFill>
              </a:rPr>
              <a:t>CARICAMENTO DEL CORPUS E PARSING </a:t>
            </a:r>
            <a:endParaRPr lang="it-IT" sz="1800" dirty="0" smtClean="0">
              <a:solidFill>
                <a:schemeClr val="tx2">
                  <a:lumMod val="50000"/>
                </a:schemeClr>
              </a:solidFill>
            </a:endParaRPr>
          </a:p>
          <a:p>
            <a:pPr lvl="0"/>
            <a:r>
              <a:rPr lang="it-IT" sz="1800" b="1" dirty="0" smtClean="0">
                <a:solidFill>
                  <a:schemeClr val="tx2">
                    <a:lumMod val="50000"/>
                  </a:schemeClr>
                </a:solidFill>
              </a:rPr>
              <a:t>FASE </a:t>
            </a:r>
            <a:r>
              <a:rPr lang="it-IT" sz="1800" b="1" dirty="0" err="1" smtClean="0">
                <a:solidFill>
                  <a:schemeClr val="tx2">
                    <a:lumMod val="50000"/>
                  </a:schemeClr>
                </a:solidFill>
              </a:rPr>
              <a:t>DI</a:t>
            </a:r>
            <a:r>
              <a:rPr lang="it-IT" sz="1800" b="1" dirty="0" smtClean="0">
                <a:solidFill>
                  <a:schemeClr val="tx2">
                    <a:lumMod val="50000"/>
                  </a:schemeClr>
                </a:solidFill>
              </a:rPr>
              <a:t> PRE-TRATTAMENTO DEL CORPUS</a:t>
            </a:r>
            <a:endParaRPr lang="it-IT" sz="1800" dirty="0" smtClean="0">
              <a:solidFill>
                <a:schemeClr val="tx2">
                  <a:lumMod val="50000"/>
                </a:schemeClr>
              </a:solidFill>
            </a:endParaRPr>
          </a:p>
          <a:p>
            <a:pPr lvl="1">
              <a:buFont typeface="Wingdings" pitchFamily="2" charset="2"/>
              <a:buChar char="q"/>
            </a:pPr>
            <a:r>
              <a:rPr lang="it-IT" sz="1800" dirty="0" smtClean="0">
                <a:solidFill>
                  <a:schemeClr val="tx2">
                    <a:lumMod val="50000"/>
                  </a:schemeClr>
                </a:solidFill>
              </a:rPr>
              <a:t>TOKENIZZAZIONE </a:t>
            </a:r>
          </a:p>
          <a:p>
            <a:pPr lvl="1">
              <a:buFont typeface="Wingdings" pitchFamily="2" charset="2"/>
              <a:buChar char="q"/>
            </a:pPr>
            <a:r>
              <a:rPr lang="it-IT" sz="1800" dirty="0" smtClean="0">
                <a:solidFill>
                  <a:schemeClr val="tx2">
                    <a:lumMod val="50000"/>
                  </a:schemeClr>
                </a:solidFill>
              </a:rPr>
              <a:t>NORMALIZZAZIONE</a:t>
            </a:r>
          </a:p>
          <a:p>
            <a:pPr lvl="0"/>
            <a:r>
              <a:rPr lang="it-IT" sz="1800" b="1" dirty="0" smtClean="0">
                <a:solidFill>
                  <a:schemeClr val="tx2">
                    <a:lumMod val="50000"/>
                  </a:schemeClr>
                </a:solidFill>
              </a:rPr>
              <a:t>FASE </a:t>
            </a:r>
            <a:r>
              <a:rPr lang="it-IT" sz="1800" b="1" dirty="0" err="1" smtClean="0">
                <a:solidFill>
                  <a:schemeClr val="tx2">
                    <a:lumMod val="50000"/>
                  </a:schemeClr>
                </a:solidFill>
              </a:rPr>
              <a:t>DI</a:t>
            </a:r>
            <a:r>
              <a:rPr lang="it-IT" sz="1800" b="1" dirty="0" smtClean="0">
                <a:solidFill>
                  <a:schemeClr val="tx2">
                    <a:lumMod val="50000"/>
                  </a:schemeClr>
                </a:solidFill>
              </a:rPr>
              <a:t> ANALISI STATISTICO-LESSICALE</a:t>
            </a:r>
            <a:endParaRPr lang="it-IT" sz="1800" dirty="0" smtClean="0">
              <a:solidFill>
                <a:schemeClr val="tx2">
                  <a:lumMod val="50000"/>
                </a:schemeClr>
              </a:solidFill>
            </a:endParaRPr>
          </a:p>
          <a:p>
            <a:pPr marL="531813" indent="-273050">
              <a:buFont typeface="Wingdings" pitchFamily="2" charset="2"/>
              <a:buChar char="q"/>
            </a:pPr>
            <a:r>
              <a:rPr lang="it-IT" sz="1800" dirty="0" smtClean="0">
                <a:solidFill>
                  <a:schemeClr val="tx2">
                    <a:lumMod val="50000"/>
                  </a:schemeClr>
                </a:solidFill>
              </a:rPr>
              <a:t>CALCOLO DELLE MISURE LESSICOMETRICHE</a:t>
            </a:r>
          </a:p>
          <a:p>
            <a:pPr marL="531813" indent="-273050">
              <a:buFont typeface="Wingdings" pitchFamily="2" charset="2"/>
              <a:buChar char="q"/>
            </a:pPr>
            <a:r>
              <a:rPr lang="it-IT" sz="1800" dirty="0" smtClean="0">
                <a:solidFill>
                  <a:schemeClr val="tx2">
                    <a:lumMod val="50000"/>
                  </a:schemeClr>
                </a:solidFill>
              </a:rPr>
              <a:t>ANALISI DEI SEGMENTI</a:t>
            </a:r>
          </a:p>
          <a:p>
            <a:pPr marL="531813" indent="-273050">
              <a:buFont typeface="Wingdings" pitchFamily="2" charset="2"/>
              <a:buChar char="q"/>
            </a:pPr>
            <a:r>
              <a:rPr lang="it-IT" sz="1800" dirty="0" smtClean="0">
                <a:solidFill>
                  <a:schemeClr val="tx2">
                    <a:lumMod val="50000"/>
                  </a:schemeClr>
                </a:solidFill>
              </a:rPr>
              <a:t>TAGGING GRAMMATICALE </a:t>
            </a:r>
          </a:p>
          <a:p>
            <a:pPr marL="531813" indent="-273050">
              <a:buFont typeface="Wingdings" pitchFamily="2" charset="2"/>
              <a:buChar char="q"/>
            </a:pPr>
            <a:r>
              <a:rPr lang="it-IT" sz="1800" dirty="0" smtClean="0">
                <a:solidFill>
                  <a:schemeClr val="tx2">
                    <a:lumMod val="50000"/>
                  </a:schemeClr>
                </a:solidFill>
              </a:rPr>
              <a:t>ANALISI DELLE CONCORDANZE</a:t>
            </a:r>
          </a:p>
          <a:p>
            <a:pPr marL="531813" indent="-273050">
              <a:buFont typeface="Wingdings" pitchFamily="2" charset="2"/>
              <a:buChar char="q"/>
            </a:pPr>
            <a:r>
              <a:rPr lang="it-IT" sz="1800" dirty="0" smtClean="0">
                <a:solidFill>
                  <a:schemeClr val="tx2">
                    <a:lumMod val="50000"/>
                  </a:schemeClr>
                </a:solidFill>
              </a:rPr>
              <a:t>IMPRINTING</a:t>
            </a:r>
          </a:p>
          <a:p>
            <a:pPr marL="531813" indent="-273050">
              <a:buFont typeface="Wingdings" pitchFamily="2" charset="2"/>
              <a:buChar char="q"/>
            </a:pPr>
            <a:r>
              <a:rPr lang="it-IT" sz="1800" dirty="0" smtClean="0">
                <a:solidFill>
                  <a:schemeClr val="tx2">
                    <a:lumMod val="50000"/>
                  </a:schemeClr>
                </a:solidFill>
              </a:rPr>
              <a:t>LEMMATIZZAZIONE</a:t>
            </a:r>
          </a:p>
          <a:p>
            <a:pPr marL="273050" indent="-273050"/>
            <a:r>
              <a:rPr lang="it-IT" sz="1800" b="1" dirty="0" smtClean="0">
                <a:solidFill>
                  <a:schemeClr val="tx2">
                    <a:lumMod val="50000"/>
                  </a:schemeClr>
                </a:solidFill>
              </a:rPr>
              <a:t>FASE </a:t>
            </a:r>
            <a:r>
              <a:rPr lang="it-IT" sz="1800" b="1" dirty="0" err="1" smtClean="0">
                <a:solidFill>
                  <a:schemeClr val="tx2">
                    <a:lumMod val="50000"/>
                  </a:schemeClr>
                </a:solidFill>
              </a:rPr>
              <a:t>DI</a:t>
            </a:r>
            <a:r>
              <a:rPr lang="it-IT" sz="1800" b="1" dirty="0" smtClean="0">
                <a:solidFill>
                  <a:schemeClr val="tx2">
                    <a:lumMod val="50000"/>
                  </a:schemeClr>
                </a:solidFill>
              </a:rPr>
              <a:t> ESTRAZIONE DELLE INFORMAZIONI</a:t>
            </a:r>
          </a:p>
          <a:p>
            <a:pPr marL="531813" indent="-273050">
              <a:buFont typeface="Wingdings" pitchFamily="2" charset="2"/>
              <a:buChar char="q"/>
            </a:pPr>
            <a:r>
              <a:rPr lang="it-IT" sz="1800" dirty="0" smtClean="0">
                <a:solidFill>
                  <a:schemeClr val="tx2">
                    <a:lumMod val="50000"/>
                  </a:schemeClr>
                </a:solidFill>
              </a:rPr>
              <a:t>CALCOLO INDICE TFIDF: LESSICO RILEVANTE</a:t>
            </a:r>
          </a:p>
          <a:p>
            <a:pPr marL="531813" indent="-273050">
              <a:buFont typeface="Wingdings" pitchFamily="2" charset="2"/>
              <a:buChar char="q"/>
            </a:pPr>
            <a:r>
              <a:rPr lang="it-IT" sz="1800" dirty="0" smtClean="0">
                <a:solidFill>
                  <a:schemeClr val="tx2">
                    <a:lumMod val="50000"/>
                  </a:schemeClr>
                </a:solidFill>
              </a:rPr>
              <a:t>CONFRONTI LESSICALI: LESSICO PECULIARE</a:t>
            </a:r>
          </a:p>
          <a:p>
            <a:pPr marL="273050" indent="-273050">
              <a:buNone/>
            </a:pPr>
            <a:endParaRPr lang="it-IT" sz="1800" dirty="0" smtClean="0">
              <a:solidFill>
                <a:schemeClr val="tx2">
                  <a:lumMod val="50000"/>
                </a:schemeClr>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28596" y="285728"/>
            <a:ext cx="7239000" cy="534370"/>
          </a:xfrm>
        </p:spPr>
        <p:txBody>
          <a:bodyPr>
            <a:normAutofit fontScale="90000"/>
          </a:bodyPr>
          <a:lstStyle/>
          <a:p>
            <a:pPr algn="ctr"/>
            <a:r>
              <a:rPr lang="it-IT" dirty="0" smtClean="0"/>
              <a:t>Fase di Pretrattamento</a:t>
            </a:r>
            <a:endParaRPr lang="it-IT" dirty="0"/>
          </a:p>
        </p:txBody>
      </p:sp>
      <p:sp>
        <p:nvSpPr>
          <p:cNvPr id="3" name="Segnaposto contenuto 2"/>
          <p:cNvSpPr>
            <a:spLocks noGrp="1"/>
          </p:cNvSpPr>
          <p:nvPr>
            <p:ph idx="1"/>
          </p:nvPr>
        </p:nvSpPr>
        <p:spPr>
          <a:xfrm>
            <a:off x="457200" y="1000108"/>
            <a:ext cx="7239000" cy="5455628"/>
          </a:xfrm>
        </p:spPr>
        <p:txBody>
          <a:bodyPr>
            <a:normAutofit/>
          </a:bodyPr>
          <a:lstStyle/>
          <a:p>
            <a:pPr algn="ctr">
              <a:buNone/>
            </a:pPr>
            <a:r>
              <a:rPr lang="it-IT" sz="2000" b="1" i="1" u="sng" dirty="0" err="1" smtClean="0">
                <a:solidFill>
                  <a:schemeClr val="tx2">
                    <a:lumMod val="50000"/>
                  </a:schemeClr>
                </a:solidFill>
              </a:rPr>
              <a:t>Tokenizzazione</a:t>
            </a:r>
            <a:endParaRPr lang="it-IT" sz="2000" b="1" i="1" u="sng" dirty="0" smtClean="0">
              <a:solidFill>
                <a:schemeClr val="tx2">
                  <a:lumMod val="50000"/>
                </a:schemeClr>
              </a:solidFill>
            </a:endParaRPr>
          </a:p>
          <a:p>
            <a:pPr algn="ctr">
              <a:buNone/>
            </a:pPr>
            <a:endParaRPr lang="it-IT" sz="2000" b="1" i="1" u="sng" dirty="0" smtClean="0">
              <a:solidFill>
                <a:schemeClr val="tx2">
                  <a:lumMod val="50000"/>
                </a:schemeClr>
              </a:solidFill>
            </a:endParaRPr>
          </a:p>
          <a:p>
            <a:pPr algn="just"/>
            <a:r>
              <a:rPr lang="it-IT" sz="1800" dirty="0" smtClean="0">
                <a:solidFill>
                  <a:schemeClr val="tx2">
                    <a:lumMod val="50000"/>
                  </a:schemeClr>
                </a:solidFill>
              </a:rPr>
              <a:t>La fase successiva  coincide con il riconoscimento automatico delle parole caratterizzanti il corpus. Si parla, infatti, di </a:t>
            </a:r>
            <a:r>
              <a:rPr lang="it-IT" sz="1800" i="1" dirty="0" err="1" smtClean="0">
                <a:solidFill>
                  <a:schemeClr val="tx2">
                    <a:lumMod val="50000"/>
                  </a:schemeClr>
                </a:solidFill>
              </a:rPr>
              <a:t>tokenizzazione</a:t>
            </a:r>
            <a:r>
              <a:rPr lang="it-IT" sz="1800" i="1" dirty="0" smtClean="0">
                <a:solidFill>
                  <a:schemeClr val="tx2">
                    <a:lumMod val="50000"/>
                  </a:schemeClr>
                </a:solidFill>
              </a:rPr>
              <a:t>, </a:t>
            </a:r>
            <a:r>
              <a:rPr lang="it-IT" sz="1800" dirty="0" smtClean="0">
                <a:solidFill>
                  <a:schemeClr val="tx2">
                    <a:lumMod val="50000"/>
                  </a:schemeClr>
                </a:solidFill>
              </a:rPr>
              <a:t>processo mediante il quale il testo viene segmentato in unità minime di analisi, i </a:t>
            </a:r>
            <a:r>
              <a:rPr lang="it-IT" sz="1800" i="1" dirty="0" err="1" smtClean="0">
                <a:solidFill>
                  <a:schemeClr val="tx2">
                    <a:lumMod val="50000"/>
                  </a:schemeClr>
                </a:solidFill>
              </a:rPr>
              <a:t>token</a:t>
            </a:r>
            <a:r>
              <a:rPr lang="it-IT" sz="1800" dirty="0" smtClean="0">
                <a:solidFill>
                  <a:schemeClr val="tx2">
                    <a:lumMod val="50000"/>
                  </a:schemeClr>
                </a:solidFill>
              </a:rPr>
              <a:t>. </a:t>
            </a:r>
          </a:p>
          <a:p>
            <a:pPr algn="just"/>
            <a:r>
              <a:rPr lang="it-IT" sz="1800" dirty="0" smtClean="0">
                <a:solidFill>
                  <a:schemeClr val="tx2">
                    <a:lumMod val="50000"/>
                  </a:schemeClr>
                </a:solidFill>
              </a:rPr>
              <a:t>Il </a:t>
            </a:r>
            <a:r>
              <a:rPr lang="it-IT" sz="1800" i="1" dirty="0" err="1" smtClean="0">
                <a:solidFill>
                  <a:schemeClr val="tx2">
                    <a:lumMod val="50000"/>
                  </a:schemeClr>
                </a:solidFill>
              </a:rPr>
              <a:t>token</a:t>
            </a:r>
            <a:r>
              <a:rPr lang="it-IT" sz="1800" i="1" dirty="0" smtClean="0">
                <a:solidFill>
                  <a:schemeClr val="tx2">
                    <a:lumMod val="50000"/>
                  </a:schemeClr>
                </a:solidFill>
              </a:rPr>
              <a:t> è </a:t>
            </a:r>
            <a:r>
              <a:rPr lang="it-IT" sz="1800" dirty="0" smtClean="0">
                <a:solidFill>
                  <a:schemeClr val="tx2">
                    <a:lumMod val="50000"/>
                  </a:schemeClr>
                </a:solidFill>
              </a:rPr>
              <a:t>un’entità alquanto eterogenea perché può essere rappresentata non solo da parole tradizionali ma anche da numeri, formule, date, sigle, acronimi, abbreviazioni, segni di punteggiatura, nonché da espressioni </a:t>
            </a:r>
            <a:r>
              <a:rPr lang="it-IT" sz="1800" dirty="0" err="1" smtClean="0">
                <a:solidFill>
                  <a:schemeClr val="tx2">
                    <a:lumMod val="50000"/>
                  </a:schemeClr>
                </a:solidFill>
              </a:rPr>
              <a:t>multilessicali</a:t>
            </a:r>
            <a:r>
              <a:rPr lang="it-IT" sz="1800" dirty="0" smtClean="0">
                <a:solidFill>
                  <a:schemeClr val="tx2">
                    <a:lumMod val="50000"/>
                  </a:schemeClr>
                </a:solidFill>
              </a:rPr>
              <a:t>:</a:t>
            </a:r>
          </a:p>
          <a:p>
            <a:pPr lvl="1" algn="just"/>
            <a:r>
              <a:rPr lang="it-IT" sz="1600" i="1" dirty="0" smtClean="0">
                <a:solidFill>
                  <a:schemeClr val="tx2">
                    <a:lumMod val="50000"/>
                  </a:schemeClr>
                </a:solidFill>
              </a:rPr>
              <a:t>nomi propri </a:t>
            </a:r>
            <a:r>
              <a:rPr lang="it-IT" sz="1600" dirty="0" smtClean="0">
                <a:solidFill>
                  <a:schemeClr val="tx2">
                    <a:lumMod val="50000"/>
                  </a:schemeClr>
                </a:solidFill>
              </a:rPr>
              <a:t>, ad es. Reggio Calabria, La Spezia, etc.</a:t>
            </a:r>
          </a:p>
          <a:p>
            <a:pPr lvl="1" algn="just"/>
            <a:r>
              <a:rPr lang="it-IT" sz="1600" i="1" dirty="0" smtClean="0">
                <a:solidFill>
                  <a:schemeClr val="tx2">
                    <a:lumMod val="50000"/>
                  </a:schemeClr>
                </a:solidFill>
              </a:rPr>
              <a:t>sequenze di nome e cognome;</a:t>
            </a:r>
            <a:r>
              <a:rPr lang="it-IT" sz="1600" dirty="0" smtClean="0">
                <a:solidFill>
                  <a:schemeClr val="tx2">
                    <a:lumMod val="50000"/>
                  </a:schemeClr>
                </a:solidFill>
              </a:rPr>
              <a:t> </a:t>
            </a:r>
          </a:p>
          <a:p>
            <a:pPr lvl="1" algn="just"/>
            <a:r>
              <a:rPr lang="it-IT" sz="1600" i="1" dirty="0" smtClean="0">
                <a:solidFill>
                  <a:schemeClr val="tx2">
                    <a:lumMod val="50000"/>
                  </a:schemeClr>
                </a:solidFill>
              </a:rPr>
              <a:t>espressioni </a:t>
            </a:r>
            <a:r>
              <a:rPr lang="it-IT" sz="1600" i="1" dirty="0" err="1" smtClean="0">
                <a:solidFill>
                  <a:schemeClr val="tx2">
                    <a:lumMod val="50000"/>
                  </a:schemeClr>
                </a:solidFill>
              </a:rPr>
              <a:t>multilessicali</a:t>
            </a:r>
            <a:r>
              <a:rPr lang="it-IT" sz="1600" i="1" dirty="0" smtClean="0">
                <a:solidFill>
                  <a:schemeClr val="tx2">
                    <a:lumMod val="50000"/>
                  </a:schemeClr>
                </a:solidFill>
              </a:rPr>
              <a:t>, ad es. </a:t>
            </a:r>
            <a:r>
              <a:rPr lang="it-IT" sz="1600" dirty="0" smtClean="0">
                <a:solidFill>
                  <a:schemeClr val="tx2">
                    <a:lumMod val="50000"/>
                  </a:schemeClr>
                </a:solidFill>
              </a:rPr>
              <a:t> “di rado”, “fuori servizio”, “ad hoc”; </a:t>
            </a:r>
          </a:p>
          <a:p>
            <a:pPr lvl="1" algn="just"/>
            <a:r>
              <a:rPr lang="it-IT" sz="1600" i="1" dirty="0" smtClean="0">
                <a:solidFill>
                  <a:schemeClr val="tx2">
                    <a:lumMod val="50000"/>
                  </a:schemeClr>
                </a:solidFill>
              </a:rPr>
              <a:t>espressioni alfanumeriche, ad es. </a:t>
            </a:r>
            <a:r>
              <a:rPr lang="it-IT" sz="1600" dirty="0" smtClean="0">
                <a:solidFill>
                  <a:schemeClr val="tx2">
                    <a:lumMod val="50000"/>
                  </a:schemeClr>
                </a:solidFill>
              </a:rPr>
              <a:t> le espressioni monetarie (3 euro), le unità di    misura (3 kg), le date (8 febbraio 1980), le targhe, gli indirizzi, i rinvii a testi di legge (dpr 28 dicembre 2000, n. 45).</a:t>
            </a:r>
            <a:r>
              <a:rPr lang="it-IT" sz="1600" dirty="0" smtClean="0"/>
              <a:t>  </a:t>
            </a:r>
          </a:p>
          <a:p>
            <a:pPr algn="just"/>
            <a:endParaRPr lang="it-IT" sz="1800"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428604"/>
            <a:ext cx="7239000" cy="6027132"/>
          </a:xfrm>
        </p:spPr>
        <p:txBody>
          <a:bodyPr>
            <a:normAutofit fontScale="70000" lnSpcReduction="20000"/>
          </a:bodyPr>
          <a:lstStyle/>
          <a:p>
            <a:pPr algn="ctr">
              <a:buNone/>
            </a:pPr>
            <a:r>
              <a:rPr lang="it-IT" b="1" i="1" u="sng" dirty="0" smtClean="0">
                <a:solidFill>
                  <a:schemeClr val="tx2">
                    <a:lumMod val="50000"/>
                  </a:schemeClr>
                </a:solidFill>
              </a:rPr>
              <a:t>Normalizzazione</a:t>
            </a:r>
          </a:p>
          <a:p>
            <a:pPr algn="ctr">
              <a:buNone/>
            </a:pPr>
            <a:endParaRPr lang="it-IT" sz="2000" b="1" i="1" u="sng" dirty="0" smtClean="0"/>
          </a:p>
          <a:p>
            <a:pPr lvl="0" algn="just"/>
            <a:r>
              <a:rPr lang="it-IT" sz="2100" b="1" dirty="0" smtClean="0">
                <a:solidFill>
                  <a:schemeClr val="tx2">
                    <a:lumMod val="50000"/>
                  </a:schemeClr>
                </a:solidFill>
              </a:rPr>
              <a:t>Normalizzazione delle varianti ortografiche </a:t>
            </a:r>
            <a:r>
              <a:rPr lang="it-IT" sz="2100" dirty="0" smtClean="0">
                <a:solidFill>
                  <a:schemeClr val="tx2">
                    <a:lumMod val="50000"/>
                  </a:schemeClr>
                </a:solidFill>
              </a:rPr>
              <a:t>in quanto una stessa parola può comparire, all’interno di uno stesso testo, in modi diversi:</a:t>
            </a:r>
          </a:p>
          <a:p>
            <a:pPr marL="627063" lvl="0" indent="-273050">
              <a:buFont typeface="Courier New" pitchFamily="49" charset="0"/>
              <a:buChar char="o"/>
            </a:pPr>
            <a:r>
              <a:rPr lang="it-IT" sz="2100" dirty="0" smtClean="0">
                <a:solidFill>
                  <a:schemeClr val="tx2">
                    <a:lumMod val="50000"/>
                  </a:schemeClr>
                </a:solidFill>
              </a:rPr>
              <a:t>le parole composte e prefissate possono essere separate da un trattino, da uno spazio o non separate (ad esempio “data-base”, “data base”, “database”);</a:t>
            </a:r>
          </a:p>
          <a:p>
            <a:pPr marL="627063" lvl="0" indent="-273050">
              <a:buFont typeface="Courier New" pitchFamily="49" charset="0"/>
              <a:buChar char="o"/>
            </a:pPr>
            <a:r>
              <a:rPr lang="it-IT" sz="2100" dirty="0" smtClean="0">
                <a:solidFill>
                  <a:schemeClr val="tx2">
                    <a:lumMod val="50000"/>
                  </a:schemeClr>
                </a:solidFill>
              </a:rPr>
              <a:t>le stesse date possono essere scritte diversamente ( 8 febbraio 1980, 08/02/1980, etc.)</a:t>
            </a:r>
          </a:p>
          <a:p>
            <a:pPr marL="627063" lvl="0" indent="-273050">
              <a:buFont typeface="Courier New" pitchFamily="49" charset="0"/>
              <a:buChar char="o"/>
            </a:pPr>
            <a:r>
              <a:rPr lang="it-IT" sz="2100" dirty="0" smtClean="0">
                <a:solidFill>
                  <a:schemeClr val="tx2">
                    <a:lumMod val="50000"/>
                  </a:schemeClr>
                </a:solidFill>
              </a:rPr>
              <a:t>lo stesso acronimo può essere scritto in modi differenti (USA, U.S.A.)</a:t>
            </a:r>
          </a:p>
          <a:p>
            <a:pPr marL="627063" lvl="0" indent="-273050">
              <a:buFont typeface="Courier New" pitchFamily="49" charset="0"/>
              <a:buChar char="o"/>
            </a:pPr>
            <a:r>
              <a:rPr lang="it-IT" sz="2100" dirty="0" smtClean="0">
                <a:solidFill>
                  <a:schemeClr val="tx2">
                    <a:lumMod val="50000"/>
                  </a:schemeClr>
                </a:solidFill>
              </a:rPr>
              <a:t>lo stesso termine può essere abbreviato in modi differenti (“pag.”, “</a:t>
            </a:r>
            <a:r>
              <a:rPr lang="it-IT" sz="2100" dirty="0" err="1" smtClean="0">
                <a:solidFill>
                  <a:schemeClr val="tx2">
                    <a:lumMod val="50000"/>
                  </a:schemeClr>
                </a:solidFill>
              </a:rPr>
              <a:t>pg</a:t>
            </a:r>
            <a:r>
              <a:rPr lang="it-IT" sz="2100" dirty="0" smtClean="0">
                <a:solidFill>
                  <a:schemeClr val="tx2">
                    <a:lumMod val="50000"/>
                  </a:schemeClr>
                </a:solidFill>
              </a:rPr>
              <a:t>.”, “p.”).</a:t>
            </a:r>
          </a:p>
          <a:p>
            <a:pPr lvl="0" algn="just"/>
            <a:endParaRPr lang="it-IT" sz="2100" dirty="0" smtClean="0">
              <a:solidFill>
                <a:schemeClr val="tx2">
                  <a:lumMod val="50000"/>
                </a:schemeClr>
              </a:solidFill>
            </a:endParaRPr>
          </a:p>
          <a:p>
            <a:pPr lvl="0" algn="just"/>
            <a:r>
              <a:rPr lang="it-IT" sz="2100" b="1" dirty="0" smtClean="0">
                <a:solidFill>
                  <a:schemeClr val="tx2">
                    <a:lumMod val="50000"/>
                  </a:schemeClr>
                </a:solidFill>
              </a:rPr>
              <a:t>Normalizzazione delle maiuscole</a:t>
            </a:r>
            <a:r>
              <a:rPr lang="it-IT" sz="2100" dirty="0" smtClean="0">
                <a:solidFill>
                  <a:schemeClr val="tx2">
                    <a:lumMod val="50000"/>
                  </a:schemeClr>
                </a:solidFill>
              </a:rPr>
              <a:t>: il computer è case-sensitive, ovvero sensibile alla differenza tra i caratteri maiuscolo e i caratteri miniscolo, di conseguenza una stessa parola scritta sia in maiuscolo che in minuscolo o con la sola iniziale maiuscola verrebbe conteggiata tre volte in un’analisi di tipo computazionale che mira a quantificare il numero di occorrenze delle parole presenti in un testo. Un tale problema potrebbe essere deviato eseguendo una conversione dei caratteri in maiuscolo in minuscolo. Ma non è così semplice. Annullare tale distinzione renderebbe, ad esempio, difficile ad un computer identificare l’inizio di una frase: generalmente per far ciò il computer si basa sulla regola “punto – spazio – maiuscola” (dove la parola che precede il punto non deve essere una abbreviazione). Risulterebbe, ancora, difficile operare la distinzione tra nomi propri e nomi comuni (si pensi a “Rosa” e “rosa”), o anche riconoscere sigle e acronimi (si pensi all’acronimo “USA” e al verbo “usa”). Si verrebbero, insomma, a creare tutta una serie di ambiguità linguistiche che invece è opportuno evitare.</a:t>
            </a:r>
          </a:p>
          <a:p>
            <a:pPr algn="just"/>
            <a:endParaRPr lang="it-IT" sz="20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428604"/>
            <a:ext cx="7239000" cy="1357322"/>
          </a:xfrm>
        </p:spPr>
        <p:txBody>
          <a:bodyPr/>
          <a:lstStyle/>
          <a:p>
            <a:pPr algn="just">
              <a:buNone/>
            </a:pPr>
            <a:r>
              <a:rPr lang="it-IT" dirty="0" smtClean="0"/>
              <a:t>	</a:t>
            </a:r>
            <a:r>
              <a:rPr lang="it-IT" sz="1800" dirty="0" smtClean="0">
                <a:solidFill>
                  <a:schemeClr val="tx2">
                    <a:lumMod val="50000"/>
                  </a:schemeClr>
                </a:solidFill>
              </a:rPr>
              <a:t>TaLTac2 permette il riconoscimento automatico di queste unità testuali grazie all’impostazione di determinati parametri che ne consentono la normalizzazione (</a:t>
            </a:r>
            <a:r>
              <a:rPr lang="it-IT" sz="1800" dirty="0" err="1" smtClean="0">
                <a:solidFill>
                  <a:schemeClr val="tx2">
                    <a:lumMod val="50000"/>
                  </a:schemeClr>
                </a:solidFill>
              </a:rPr>
              <a:t>menùAnalisi</a:t>
            </a:r>
            <a:r>
              <a:rPr lang="it-IT" sz="1800" dirty="0" smtClean="0">
                <a:solidFill>
                  <a:schemeClr val="tx2">
                    <a:lumMod val="50000"/>
                  </a:schemeClr>
                </a:solidFill>
              </a:rPr>
              <a:t>/Pre-trattamento/Normalizzazione):</a:t>
            </a:r>
          </a:p>
          <a:p>
            <a:pPr algn="just">
              <a:buNone/>
            </a:pPr>
            <a:endParaRPr lang="it-IT" sz="1800" dirty="0" smtClean="0">
              <a:solidFill>
                <a:schemeClr val="tx2">
                  <a:lumMod val="50000"/>
                </a:schemeClr>
              </a:solidFill>
            </a:endParaRPr>
          </a:p>
          <a:p>
            <a:pPr algn="just">
              <a:buNone/>
            </a:pPr>
            <a:endParaRPr lang="it-IT" sz="1800" dirty="0" smtClean="0">
              <a:solidFill>
                <a:schemeClr val="tx2">
                  <a:lumMod val="50000"/>
                </a:schemeClr>
              </a:solidFill>
            </a:endParaRPr>
          </a:p>
          <a:p>
            <a:endParaRPr lang="it-IT" dirty="0"/>
          </a:p>
        </p:txBody>
      </p:sp>
      <p:pic>
        <p:nvPicPr>
          <p:cNvPr id="1026" name="Immagine 10"/>
          <p:cNvPicPr>
            <a:picLocks noChangeAspect="1" noChangeArrowheads="1"/>
          </p:cNvPicPr>
          <p:nvPr/>
        </p:nvPicPr>
        <p:blipFill>
          <a:blip r:embed="rId2"/>
          <a:srcRect l="34215" t="17909" r="34370" b="15672"/>
          <a:stretch>
            <a:fillRect/>
          </a:stretch>
        </p:blipFill>
        <p:spPr bwMode="auto">
          <a:xfrm>
            <a:off x="2500298" y="2000240"/>
            <a:ext cx="3571900" cy="408566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357166"/>
            <a:ext cx="7239000" cy="6098570"/>
          </a:xfrm>
        </p:spPr>
        <p:txBody>
          <a:bodyPr>
            <a:normAutofit lnSpcReduction="10000"/>
          </a:bodyPr>
          <a:lstStyle/>
          <a:p>
            <a:pPr marL="514350" lvl="0" indent="-514350" algn="just">
              <a:spcAft>
                <a:spcPts val="600"/>
              </a:spcAft>
              <a:buFont typeface="+mj-lt"/>
              <a:buAutoNum type="arabicPeriod"/>
            </a:pPr>
            <a:r>
              <a:rPr lang="it-IT" sz="1800" b="1" dirty="0" smtClean="0">
                <a:solidFill>
                  <a:schemeClr val="tx2">
                    <a:lumMod val="50000"/>
                  </a:schemeClr>
                </a:solidFill>
              </a:rPr>
              <a:t>Trasformazione degli apostrofi in accenti -</a:t>
            </a:r>
            <a:r>
              <a:rPr lang="it-IT" sz="1800" dirty="0" smtClean="0">
                <a:solidFill>
                  <a:schemeClr val="tx2">
                    <a:lumMod val="50000"/>
                  </a:schemeClr>
                </a:solidFill>
              </a:rPr>
              <a:t> serve per convertire le eventuali vocali seguite dall’apostrofo nelle corrispondenti vocali accentuate. Una volta individuato un apostrofo nel testo, TaLTac2 identifica la lettera precedente l'apostrofo per eseguire le operazioni descritte di seguito:</a:t>
            </a:r>
          </a:p>
          <a:p>
            <a:pPr marL="725488" lvl="1" algn="just"/>
            <a:r>
              <a:rPr lang="it-IT" sz="1600" dirty="0" smtClean="0">
                <a:solidFill>
                  <a:schemeClr val="tx2">
                    <a:lumMod val="50000"/>
                  </a:schemeClr>
                </a:solidFill>
              </a:rPr>
              <a:t>a' - verifica che non si tratti della parola &lt;</a:t>
            </a:r>
            <a:r>
              <a:rPr lang="it-IT" sz="1600" dirty="0" err="1" smtClean="0">
                <a:solidFill>
                  <a:schemeClr val="tx2">
                    <a:lumMod val="50000"/>
                  </a:schemeClr>
                </a:solidFill>
              </a:rPr>
              <a:t>ca</a:t>
            </a:r>
            <a:r>
              <a:rPr lang="it-IT" sz="1600" dirty="0" smtClean="0">
                <a:solidFill>
                  <a:schemeClr val="tx2">
                    <a:lumMod val="50000"/>
                  </a:schemeClr>
                </a:solidFill>
              </a:rPr>
              <a:t>'&gt; prima di trasformare la &lt;a'&gt; in &lt;à&gt;;</a:t>
            </a:r>
          </a:p>
          <a:p>
            <a:pPr marL="725488" lvl="1" algn="just"/>
            <a:r>
              <a:rPr lang="it-IT" sz="1600" dirty="0" smtClean="0">
                <a:solidFill>
                  <a:schemeClr val="tx2">
                    <a:lumMod val="50000"/>
                  </a:schemeClr>
                </a:solidFill>
              </a:rPr>
              <a:t>A' - viene modificata in &lt;À&gt;;</a:t>
            </a:r>
          </a:p>
          <a:p>
            <a:pPr marL="725488" lvl="1" algn="just"/>
            <a:r>
              <a:rPr lang="it-IT" sz="1600" dirty="0" smtClean="0">
                <a:solidFill>
                  <a:schemeClr val="tx2">
                    <a:lumMod val="50000"/>
                  </a:schemeClr>
                </a:solidFill>
              </a:rPr>
              <a:t>e' - verifica che non si tratti della preposizione &lt;de'&gt;, nel qual caso non fa nulla, altrimenti sostituisce la &lt;e'&gt; con &lt;è/é&gt; (a seconda dei casi);</a:t>
            </a:r>
          </a:p>
          <a:p>
            <a:pPr marL="725488" lvl="1" algn="just"/>
            <a:r>
              <a:rPr lang="it-IT" sz="1600" dirty="0" smtClean="0">
                <a:solidFill>
                  <a:schemeClr val="tx2">
                    <a:lumMod val="50000"/>
                  </a:schemeClr>
                </a:solidFill>
              </a:rPr>
              <a:t>i', </a:t>
            </a:r>
            <a:r>
              <a:rPr lang="it-IT" sz="1600" dirty="0" err="1" smtClean="0">
                <a:solidFill>
                  <a:schemeClr val="tx2">
                    <a:lumMod val="50000"/>
                  </a:schemeClr>
                </a:solidFill>
              </a:rPr>
              <a:t>I'</a:t>
            </a:r>
            <a:r>
              <a:rPr lang="it-IT" sz="1600" dirty="0" smtClean="0">
                <a:solidFill>
                  <a:schemeClr val="tx2">
                    <a:lumMod val="50000"/>
                  </a:schemeClr>
                </a:solidFill>
              </a:rPr>
              <a:t> - vengono modificate rispettivamente in &lt;ì&gt; e &lt;Ì&gt;;</a:t>
            </a:r>
          </a:p>
          <a:p>
            <a:pPr marL="725488" lvl="1" algn="just"/>
            <a:r>
              <a:rPr lang="it-IT" sz="1600" dirty="0" smtClean="0">
                <a:solidFill>
                  <a:schemeClr val="tx2">
                    <a:lumMod val="50000"/>
                  </a:schemeClr>
                </a:solidFill>
              </a:rPr>
              <a:t>o' - verifica che non si tratti della preposizione &lt;</a:t>
            </a:r>
            <a:r>
              <a:rPr lang="it-IT" sz="1600" dirty="0" err="1" smtClean="0">
                <a:solidFill>
                  <a:schemeClr val="tx2">
                    <a:lumMod val="50000"/>
                  </a:schemeClr>
                </a:solidFill>
              </a:rPr>
              <a:t>co</a:t>
            </a:r>
            <a:r>
              <a:rPr lang="it-IT" sz="1600" dirty="0" smtClean="0">
                <a:solidFill>
                  <a:schemeClr val="tx2">
                    <a:lumMod val="50000"/>
                  </a:schemeClr>
                </a:solidFill>
              </a:rPr>
              <a:t>'&gt; o di una delle parole &lt;po'&gt; e &lt;mo'&gt;, altrimenti trasforma la &lt;o'&gt; in &lt;ò&gt;;</a:t>
            </a:r>
          </a:p>
          <a:p>
            <a:pPr marL="725488" lvl="1" algn="just"/>
            <a:r>
              <a:rPr lang="it-IT" sz="1600" dirty="0" smtClean="0">
                <a:solidFill>
                  <a:schemeClr val="tx2">
                    <a:lumMod val="50000"/>
                  </a:schemeClr>
                </a:solidFill>
              </a:rPr>
              <a:t>O' - viene modificata in &lt;Ò&gt;;</a:t>
            </a:r>
          </a:p>
          <a:p>
            <a:pPr marL="725488" lvl="1" algn="just"/>
            <a:r>
              <a:rPr lang="it-IT" sz="1600" dirty="0" smtClean="0">
                <a:solidFill>
                  <a:schemeClr val="tx2">
                    <a:lumMod val="50000"/>
                  </a:schemeClr>
                </a:solidFill>
              </a:rPr>
              <a:t>u', </a:t>
            </a:r>
            <a:r>
              <a:rPr lang="it-IT" sz="1600" dirty="0" err="1" smtClean="0">
                <a:solidFill>
                  <a:schemeClr val="tx2">
                    <a:lumMod val="50000"/>
                  </a:schemeClr>
                </a:solidFill>
              </a:rPr>
              <a:t>U'</a:t>
            </a:r>
            <a:r>
              <a:rPr lang="it-IT" sz="1600" dirty="0" smtClean="0">
                <a:solidFill>
                  <a:schemeClr val="tx2">
                    <a:lumMod val="50000"/>
                  </a:schemeClr>
                </a:solidFill>
              </a:rPr>
              <a:t> - vengono modificate rispettivamente in &lt;ù&gt; e &lt;Ù&gt;.</a:t>
            </a:r>
          </a:p>
          <a:p>
            <a:pPr marL="725488" lvl="1" algn="just"/>
            <a:endParaRPr lang="it-IT" sz="1600" dirty="0" smtClean="0">
              <a:solidFill>
                <a:schemeClr val="tx2">
                  <a:lumMod val="50000"/>
                </a:schemeClr>
              </a:solidFill>
            </a:endParaRPr>
          </a:p>
          <a:p>
            <a:pPr marL="514350" indent="-514350" algn="just">
              <a:buNone/>
            </a:pPr>
            <a:r>
              <a:rPr lang="it-IT" dirty="0" smtClean="0"/>
              <a:t>	</a:t>
            </a:r>
            <a:r>
              <a:rPr lang="it-IT" sz="1800" dirty="0" smtClean="0">
                <a:solidFill>
                  <a:schemeClr val="tx2">
                    <a:lumMod val="50000"/>
                  </a:schemeClr>
                </a:solidFill>
              </a:rPr>
              <a:t> Se si verificano le condizioni descritte nelle operazioni di cui sopra viene solo aggiunto uno spazio dopo l'apostrofo (a meno che non sia già seguito da uno spazio o sia seguito da un underscore, nel qual caso non viene apportata alcuna modifica al testo).</a:t>
            </a:r>
          </a:p>
          <a:p>
            <a:pPr marL="514350" indent="-514350">
              <a:buNone/>
            </a:pPr>
            <a:endParaRPr lang="it-IT"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285728"/>
            <a:ext cx="7239000" cy="6170008"/>
          </a:xfrm>
        </p:spPr>
        <p:txBody>
          <a:bodyPr>
            <a:normAutofit/>
          </a:bodyPr>
          <a:lstStyle/>
          <a:p>
            <a:pPr marL="514350" lvl="0" indent="-514350" algn="just">
              <a:buFont typeface="+mj-lt"/>
              <a:buAutoNum type="arabicPeriod" startAt="2"/>
            </a:pPr>
            <a:r>
              <a:rPr lang="it-IT" sz="1800" b="1" dirty="0" smtClean="0">
                <a:solidFill>
                  <a:schemeClr val="tx2">
                    <a:lumMod val="50000"/>
                  </a:schemeClr>
                </a:solidFill>
              </a:rPr>
              <a:t>Normalizzazioni basate su liste – </a:t>
            </a:r>
            <a:r>
              <a:rPr lang="it-IT" sz="1800" dirty="0" smtClean="0">
                <a:solidFill>
                  <a:schemeClr val="tx2">
                    <a:lumMod val="50000"/>
                  </a:schemeClr>
                </a:solidFill>
              </a:rPr>
              <a:t>consiste nel ricorrere alla consultazione di elenchi, glossari, repertori contenenti le espressioni più comuni e serve</a:t>
            </a:r>
            <a:r>
              <a:rPr lang="it-IT" sz="1800" b="1" dirty="0" smtClean="0">
                <a:solidFill>
                  <a:schemeClr val="tx2">
                    <a:lumMod val="50000"/>
                  </a:schemeClr>
                </a:solidFill>
              </a:rPr>
              <a:t> </a:t>
            </a:r>
            <a:r>
              <a:rPr lang="it-IT" sz="1800" dirty="0" smtClean="0">
                <a:solidFill>
                  <a:schemeClr val="tx2">
                    <a:lumMod val="50000"/>
                  </a:schemeClr>
                </a:solidFill>
              </a:rPr>
              <a:t>per ridurre il tasso delle unità lessicali ambigue attraverso l'etichettatura di parole e/o sequenze di parole la cui specificità andrebbe perduta nelle fasi successive di trattamento. I principali obiettivi di questa fase di normalizzazione sono:</a:t>
            </a:r>
          </a:p>
          <a:p>
            <a:pPr marL="514350" lvl="0" indent="-514350" algn="just">
              <a:buNone/>
            </a:pPr>
            <a:endParaRPr lang="it-IT" sz="1800" dirty="0" smtClean="0">
              <a:solidFill>
                <a:schemeClr val="tx2">
                  <a:lumMod val="50000"/>
                </a:schemeClr>
              </a:solidFill>
            </a:endParaRPr>
          </a:p>
          <a:p>
            <a:pPr marL="804863" lvl="1" indent="-273050" algn="just">
              <a:buFont typeface="Wingdings" pitchFamily="2" charset="2"/>
              <a:buChar char="q"/>
            </a:pPr>
            <a:r>
              <a:rPr lang="it-IT" sz="1600" dirty="0" smtClean="0">
                <a:solidFill>
                  <a:schemeClr val="tx2">
                    <a:lumMod val="50000"/>
                  </a:schemeClr>
                </a:solidFill>
              </a:rPr>
              <a:t>cristallizzare alcune sequenze di discorso (la lista delle locuzioni grammaticali e dei </a:t>
            </a:r>
            <a:r>
              <a:rPr lang="it-IT" sz="1600" dirty="0" err="1" smtClean="0">
                <a:solidFill>
                  <a:schemeClr val="tx2">
                    <a:lumMod val="50000"/>
                  </a:schemeClr>
                </a:solidFill>
              </a:rPr>
              <a:t>poliformi</a:t>
            </a:r>
            <a:r>
              <a:rPr lang="it-IT" sz="1600" dirty="0" smtClean="0">
                <a:solidFill>
                  <a:schemeClr val="tx2">
                    <a:lumMod val="50000"/>
                  </a:schemeClr>
                </a:solidFill>
              </a:rPr>
              <a:t> consente di identificare fin da subito gruppi di parole caratterizzati da una notevole forza associativa interna);</a:t>
            </a:r>
          </a:p>
          <a:p>
            <a:pPr marL="804863" lvl="0" indent="-273050" algn="just">
              <a:buFont typeface="Wingdings" pitchFamily="2" charset="2"/>
              <a:buChar char="q"/>
            </a:pPr>
            <a:r>
              <a:rPr lang="it-IT" sz="1600" dirty="0" smtClean="0">
                <a:solidFill>
                  <a:schemeClr val="tx2">
                    <a:lumMod val="50000"/>
                  </a:schemeClr>
                </a:solidFill>
              </a:rPr>
              <a:t>etichettare univocamente le forme e le sequenze ambigue utilizzando le differenze maiuscolo/minuscolo: la lista dei nomi propri aiuta a riconoscere le forme ambigue utilizzando le differenze maiuscolo/minuscolo (come nel caso del nome “Rosa” che può essere sostantivo o aggettivo se non si tiene conto della maiuscola);</a:t>
            </a:r>
          </a:p>
          <a:p>
            <a:pPr marL="804863" lvl="0" indent="-273050" algn="just">
              <a:buFont typeface="Wingdings" pitchFamily="2" charset="2"/>
              <a:buChar char="q"/>
            </a:pPr>
            <a:r>
              <a:rPr lang="it-IT" sz="1600" dirty="0" smtClean="0">
                <a:solidFill>
                  <a:schemeClr val="tx2">
                    <a:lumMod val="50000"/>
                  </a:schemeClr>
                </a:solidFill>
              </a:rPr>
              <a:t>uniformare la grafia delle forme presenti nel corpus: la lista delle abbreviazioni e delle sigle può aiutare a uniformare le diverse grafie riconducendole ad un’unica forma.</a:t>
            </a:r>
          </a:p>
          <a:p>
            <a:pPr marL="514350" indent="-514350">
              <a:buFont typeface="+mj-lt"/>
              <a:buAutoNum type="arabicPeriod" startAt="2"/>
            </a:pPr>
            <a:endParaRPr lang="it-IT"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357166"/>
            <a:ext cx="7239000" cy="6098570"/>
          </a:xfrm>
        </p:spPr>
        <p:txBody>
          <a:bodyPr>
            <a:normAutofit lnSpcReduction="10000"/>
          </a:bodyPr>
          <a:lstStyle/>
          <a:p>
            <a:pPr marL="514350" lvl="0" indent="-514350" algn="just">
              <a:spcBef>
                <a:spcPts val="0"/>
              </a:spcBef>
              <a:spcAft>
                <a:spcPts val="600"/>
              </a:spcAft>
              <a:buFont typeface="+mj-lt"/>
              <a:buAutoNum type="arabicPeriod" startAt="3"/>
            </a:pPr>
            <a:r>
              <a:rPr lang="it-IT" sz="1800" b="1" dirty="0" smtClean="0">
                <a:solidFill>
                  <a:schemeClr val="tx2">
                    <a:lumMod val="50000"/>
                  </a:schemeClr>
                </a:solidFill>
              </a:rPr>
              <a:t>Riduzione delle maiuscole - </a:t>
            </a:r>
            <a:r>
              <a:rPr lang="it-IT" sz="1800" dirty="0" smtClean="0">
                <a:solidFill>
                  <a:schemeClr val="tx2">
                    <a:lumMod val="50000"/>
                  </a:schemeClr>
                </a:solidFill>
              </a:rPr>
              <a:t>serve per ridurre tutte le maiuscole non rilevanti, ad eccezione delle forme/sequenze già classificate dalle procedure precedenti. Nello specifico sono state ridotte le parole con iniziale maiuscola precedute dai separatori definiti di default, dal ritorno a capo (CRLF) e dal tabulatore (TAB). In questo caso sono state ridotte a minuscolo solo le parole che seguono questi criteri.</a:t>
            </a:r>
          </a:p>
          <a:p>
            <a:pPr marL="514350" lvl="0" indent="-514350" algn="just">
              <a:spcBef>
                <a:spcPts val="0"/>
              </a:spcBef>
              <a:spcAft>
                <a:spcPts val="600"/>
              </a:spcAft>
              <a:buFont typeface="+mj-lt"/>
              <a:buAutoNum type="arabicPeriod" startAt="3"/>
            </a:pPr>
            <a:r>
              <a:rPr lang="it-IT" sz="1800" b="1" dirty="0" smtClean="0">
                <a:solidFill>
                  <a:schemeClr val="tx2">
                    <a:lumMod val="50000"/>
                  </a:schemeClr>
                </a:solidFill>
              </a:rPr>
              <a:t>Blocco delle maiuscole con attribuzione della categoria fittizia</a:t>
            </a:r>
            <a:r>
              <a:rPr lang="it-IT" sz="1800" dirty="0" smtClean="0">
                <a:solidFill>
                  <a:schemeClr val="tx2">
                    <a:lumMod val="50000"/>
                  </a:schemeClr>
                </a:solidFill>
              </a:rPr>
              <a:t> </a:t>
            </a:r>
            <a:r>
              <a:rPr lang="it-IT" sz="1800" b="1" dirty="0" smtClean="0">
                <a:solidFill>
                  <a:schemeClr val="tx2">
                    <a:lumMod val="50000"/>
                  </a:schemeClr>
                </a:solidFill>
              </a:rPr>
              <a:t>(MAJ) - </a:t>
            </a:r>
            <a:r>
              <a:rPr lang="it-IT" sz="1800" dirty="0" smtClean="0">
                <a:solidFill>
                  <a:schemeClr val="tx2">
                    <a:lumMod val="50000"/>
                  </a:schemeClr>
                </a:solidFill>
              </a:rPr>
              <a:t> agisce su tutte le parole con maiuscole presenti all'interno del corpus che non siano state normalizzate dal passaggio delle liste, che non seguano un inizio frase o che non siano state eventualmente già ridotte a minuscolo dalla fase di riduzione delle maiuscole. Applicando l'etichetta </a:t>
            </a:r>
            <a:r>
              <a:rPr lang="it-IT" sz="1800" i="1" dirty="0" smtClean="0">
                <a:solidFill>
                  <a:schemeClr val="tx2">
                    <a:lumMod val="50000"/>
                  </a:schemeClr>
                </a:solidFill>
              </a:rPr>
              <a:t>MAJ</a:t>
            </a:r>
            <a:r>
              <a:rPr lang="it-IT" sz="1800" dirty="0" smtClean="0">
                <a:solidFill>
                  <a:schemeClr val="tx2">
                    <a:lumMod val="50000"/>
                  </a:schemeClr>
                </a:solidFill>
              </a:rPr>
              <a:t> alle forme (visibile nel campo </a:t>
            </a:r>
            <a:r>
              <a:rPr lang="it-IT" sz="1800" i="1" dirty="0" smtClean="0">
                <a:solidFill>
                  <a:schemeClr val="tx2">
                    <a:lumMod val="50000"/>
                  </a:schemeClr>
                </a:solidFill>
              </a:rPr>
              <a:t>CAT </a:t>
            </a:r>
            <a:r>
              <a:rPr lang="it-IT" sz="1800" dirty="0" smtClean="0">
                <a:solidFill>
                  <a:schemeClr val="tx2">
                    <a:lumMod val="50000"/>
                  </a:schemeClr>
                </a:solidFill>
              </a:rPr>
              <a:t>della tabella Vocabolario) si assicura che, al momento del </a:t>
            </a:r>
            <a:r>
              <a:rPr lang="it-IT" sz="1800" dirty="0" err="1" smtClean="0">
                <a:solidFill>
                  <a:schemeClr val="tx2">
                    <a:lumMod val="50000"/>
                  </a:schemeClr>
                </a:solidFill>
              </a:rPr>
              <a:t>tagging</a:t>
            </a:r>
            <a:r>
              <a:rPr lang="it-IT" sz="1800" dirty="0" smtClean="0">
                <a:solidFill>
                  <a:schemeClr val="tx2">
                    <a:lumMod val="50000"/>
                  </a:schemeClr>
                </a:solidFill>
              </a:rPr>
              <a:t> grammaticale, tali nomi non vengano confusi con parole comuni e quindi lemmatizzati con una forma canonica comune.</a:t>
            </a:r>
          </a:p>
          <a:p>
            <a:pPr marL="514350" lvl="0" indent="-514350" algn="just">
              <a:buFont typeface="+mj-lt"/>
              <a:buAutoNum type="arabicPeriod" startAt="3"/>
            </a:pPr>
            <a:r>
              <a:rPr lang="it-IT" sz="1800" b="1" dirty="0" smtClean="0">
                <a:solidFill>
                  <a:schemeClr val="tx2">
                    <a:lumMod val="50000"/>
                  </a:schemeClr>
                </a:solidFill>
              </a:rPr>
              <a:t>Assegnazione dei </a:t>
            </a:r>
            <a:r>
              <a:rPr lang="it-IT" sz="1800" b="1" dirty="0" err="1" smtClean="0">
                <a:solidFill>
                  <a:schemeClr val="tx2">
                    <a:lumMod val="50000"/>
                  </a:schemeClr>
                </a:solidFill>
              </a:rPr>
              <a:t>tag</a:t>
            </a:r>
            <a:r>
              <a:rPr lang="it-IT" sz="1800" b="1" dirty="0" smtClean="0">
                <a:solidFill>
                  <a:schemeClr val="tx2">
                    <a:lumMod val="50000"/>
                  </a:schemeClr>
                </a:solidFill>
              </a:rPr>
              <a:t> forzati –</a:t>
            </a:r>
            <a:r>
              <a:rPr lang="it-IT" sz="1800" dirty="0" smtClean="0">
                <a:solidFill>
                  <a:schemeClr val="tx2">
                    <a:lumMod val="50000"/>
                  </a:schemeClr>
                </a:solidFill>
              </a:rPr>
              <a:t> serve per operare una forzatura nel </a:t>
            </a:r>
            <a:r>
              <a:rPr lang="it-IT" sz="1800" dirty="0" err="1" smtClean="0">
                <a:solidFill>
                  <a:schemeClr val="tx2">
                    <a:lumMod val="50000"/>
                  </a:schemeClr>
                </a:solidFill>
              </a:rPr>
              <a:t>tagging</a:t>
            </a:r>
            <a:r>
              <a:rPr lang="it-IT" sz="1800" dirty="0" smtClean="0">
                <a:solidFill>
                  <a:schemeClr val="tx2">
                    <a:lumMod val="50000"/>
                  </a:schemeClr>
                </a:solidFill>
              </a:rPr>
              <a:t> grammaticale fin da subito, riportando parole molto frequenti alla loro categoria grammaticale quasi esclusiva. Questo, ovviamente, abbassa il tasso di forme ambigue e migliora il processo di lemmatizzazione.</a:t>
            </a:r>
          </a:p>
          <a:p>
            <a:pPr marL="514350" indent="-514350">
              <a:buFont typeface="+mj-lt"/>
              <a:buAutoNum type="arabicPeriod" startAt="3"/>
            </a:pPr>
            <a:endParaRPr lang="it-IT"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428604"/>
            <a:ext cx="7239000" cy="6027132"/>
          </a:xfrm>
        </p:spPr>
        <p:txBody>
          <a:bodyPr/>
          <a:lstStyle/>
          <a:p>
            <a:pPr algn="just"/>
            <a:r>
              <a:rPr lang="it-IT" sz="1800" dirty="0" smtClean="0">
                <a:solidFill>
                  <a:schemeClr val="tx2">
                    <a:lumMod val="50000"/>
                  </a:schemeClr>
                </a:solidFill>
              </a:rPr>
              <a:t>Risultato di questa fase è la costruzione di una lista di tutte le parole diverse (“forme grafiche” o “parole tipo”) che figurano nel testo, il cosiddetto </a:t>
            </a:r>
            <a:r>
              <a:rPr lang="it-IT" sz="1800" i="1" dirty="0" smtClean="0">
                <a:solidFill>
                  <a:schemeClr val="tx2">
                    <a:lumMod val="50000"/>
                  </a:schemeClr>
                </a:solidFill>
              </a:rPr>
              <a:t>vocabolario </a:t>
            </a:r>
            <a:r>
              <a:rPr lang="it-IT" sz="1800" dirty="0" smtClean="0">
                <a:solidFill>
                  <a:schemeClr val="tx2">
                    <a:lumMod val="50000"/>
                  </a:schemeClr>
                </a:solidFill>
              </a:rPr>
              <a:t>del corpus.</a:t>
            </a:r>
          </a:p>
          <a:p>
            <a:pPr algn="just"/>
            <a:r>
              <a:rPr lang="it-IT" sz="1800" dirty="0" smtClean="0">
                <a:solidFill>
                  <a:schemeClr val="tx2">
                    <a:lumMod val="50000"/>
                  </a:schemeClr>
                </a:solidFill>
              </a:rPr>
              <a:t>Conoscere il numero totale di parole (</a:t>
            </a:r>
            <a:r>
              <a:rPr lang="it-IT" sz="1800" i="1" dirty="0" err="1" smtClean="0">
                <a:solidFill>
                  <a:schemeClr val="tx2">
                    <a:lumMod val="50000"/>
                  </a:schemeClr>
                </a:solidFill>
              </a:rPr>
              <a:t>token</a:t>
            </a:r>
            <a:r>
              <a:rPr lang="it-IT" sz="1800" dirty="0" smtClean="0">
                <a:solidFill>
                  <a:schemeClr val="tx2">
                    <a:lumMod val="50000"/>
                  </a:schemeClr>
                </a:solidFill>
              </a:rPr>
              <a:t> o </a:t>
            </a:r>
            <a:r>
              <a:rPr lang="it-IT" sz="1800" i="1" dirty="0" smtClean="0">
                <a:solidFill>
                  <a:schemeClr val="tx2">
                    <a:lumMod val="50000"/>
                  </a:schemeClr>
                </a:solidFill>
              </a:rPr>
              <a:t>occorrenze</a:t>
            </a:r>
            <a:r>
              <a:rPr lang="it-IT" sz="1800" dirty="0" smtClean="0">
                <a:solidFill>
                  <a:schemeClr val="tx2">
                    <a:lumMod val="50000"/>
                  </a:schemeClr>
                </a:solidFill>
              </a:rPr>
              <a:t>) che occorrono in un corpus è utile per avere un’idea delle dimensioni del nostro oggetto di analisi, tuttavia il nostro interesse è più mirato in quanto siamo più interessati a sapere quante unità appartenenti allo stesso tipo sono presenti nel nostro corpus: in questo caso non parliamo più di unità distinte ma di classi di unità, ovvero </a:t>
            </a:r>
            <a:r>
              <a:rPr lang="it-IT" sz="1800" i="1" dirty="0" smtClean="0">
                <a:solidFill>
                  <a:schemeClr val="tx2">
                    <a:lumMod val="50000"/>
                  </a:schemeClr>
                </a:solidFill>
              </a:rPr>
              <a:t>forme grafiche</a:t>
            </a:r>
            <a:r>
              <a:rPr lang="it-IT" sz="1800" dirty="0" smtClean="0">
                <a:solidFill>
                  <a:schemeClr val="tx2">
                    <a:lumMod val="50000"/>
                  </a:schemeClr>
                </a:solidFill>
              </a:rPr>
              <a:t> (o anche </a:t>
            </a:r>
            <a:r>
              <a:rPr lang="it-IT" sz="1800" i="1" dirty="0" smtClean="0">
                <a:solidFill>
                  <a:schemeClr val="tx2">
                    <a:lumMod val="50000"/>
                  </a:schemeClr>
                </a:solidFill>
              </a:rPr>
              <a:t>parole tipo</a:t>
            </a:r>
            <a:r>
              <a:rPr lang="it-IT" sz="1800" dirty="0" smtClean="0">
                <a:solidFill>
                  <a:schemeClr val="tx2">
                    <a:lumMod val="50000"/>
                  </a:schemeClr>
                </a:solidFill>
              </a:rPr>
              <a:t>). Due unità possono essere considerate forme grafiche dello stesso tipo se, a prescindere dalla posizione che occupano, sono indistinguibili.</a:t>
            </a:r>
          </a:p>
          <a:p>
            <a:pPr algn="just"/>
            <a:endParaRPr lang="it-IT" sz="1800" dirty="0" smtClean="0">
              <a:solidFill>
                <a:schemeClr val="tx2">
                  <a:lumMod val="50000"/>
                </a:schemeClr>
              </a:solidFill>
            </a:endParaRPr>
          </a:p>
          <a:p>
            <a:endParaRPr lang="it-IT"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500034" y="357166"/>
            <a:ext cx="7239000" cy="605808"/>
          </a:xfrm>
        </p:spPr>
        <p:txBody>
          <a:bodyPr/>
          <a:lstStyle/>
          <a:p>
            <a:pPr algn="ctr"/>
            <a:r>
              <a:rPr lang="it-IT" dirty="0" smtClean="0"/>
              <a:t>ANALISI STATISTICO-LESSICALE</a:t>
            </a:r>
            <a:endParaRPr lang="it-IT" dirty="0"/>
          </a:p>
        </p:txBody>
      </p:sp>
      <p:sp>
        <p:nvSpPr>
          <p:cNvPr id="3" name="Segnaposto contenuto 2"/>
          <p:cNvSpPr>
            <a:spLocks noGrp="1"/>
          </p:cNvSpPr>
          <p:nvPr>
            <p:ph idx="1"/>
          </p:nvPr>
        </p:nvSpPr>
        <p:spPr>
          <a:xfrm>
            <a:off x="500034" y="1357298"/>
            <a:ext cx="7239000" cy="3571900"/>
          </a:xfrm>
        </p:spPr>
        <p:txBody>
          <a:bodyPr>
            <a:normAutofit lnSpcReduction="10000"/>
          </a:bodyPr>
          <a:lstStyle/>
          <a:p>
            <a:pPr algn="just"/>
            <a:r>
              <a:rPr lang="it-IT" sz="2000" dirty="0" smtClean="0">
                <a:solidFill>
                  <a:schemeClr val="tx2">
                    <a:lumMod val="50000"/>
                  </a:schemeClr>
                </a:solidFill>
              </a:rPr>
              <a:t>Gli strumenti di analisi lessicale del </a:t>
            </a:r>
            <a:r>
              <a:rPr lang="it-IT" sz="2000" b="1" u="sng" dirty="0" smtClean="0">
                <a:solidFill>
                  <a:schemeClr val="tx2">
                    <a:lumMod val="50000"/>
                  </a:schemeClr>
                </a:solidFill>
              </a:rPr>
              <a:t>Menù Analisi </a:t>
            </a:r>
            <a:r>
              <a:rPr lang="it-IT" sz="2000" dirty="0" smtClean="0">
                <a:solidFill>
                  <a:schemeClr val="tx2">
                    <a:lumMod val="50000"/>
                  </a:schemeClr>
                </a:solidFill>
              </a:rPr>
              <a:t>consentono tutta una serie di procedure di carattere statistico e linguistico sul vocabolario precedentemente estratto.</a:t>
            </a:r>
          </a:p>
          <a:p>
            <a:pPr marL="531813" indent="-273050" algn="just">
              <a:buFont typeface="Wingdings" pitchFamily="2" charset="2"/>
              <a:buChar char="q"/>
            </a:pPr>
            <a:r>
              <a:rPr lang="it-IT" sz="2000" dirty="0" smtClean="0">
                <a:solidFill>
                  <a:schemeClr val="tx2">
                    <a:lumMod val="50000"/>
                  </a:schemeClr>
                </a:solidFill>
              </a:rPr>
              <a:t>Calcolo delle misure </a:t>
            </a:r>
            <a:r>
              <a:rPr lang="it-IT" sz="2000" dirty="0" err="1" smtClean="0">
                <a:solidFill>
                  <a:schemeClr val="tx2">
                    <a:lumMod val="50000"/>
                  </a:schemeClr>
                </a:solidFill>
              </a:rPr>
              <a:t>lessicometriche</a:t>
            </a:r>
            <a:endParaRPr lang="it-IT" sz="2000" dirty="0" smtClean="0">
              <a:solidFill>
                <a:schemeClr val="tx2">
                  <a:lumMod val="50000"/>
                </a:schemeClr>
              </a:solidFill>
            </a:endParaRPr>
          </a:p>
          <a:p>
            <a:pPr marL="531813" indent="-273050" algn="just">
              <a:buFont typeface="Wingdings" pitchFamily="2" charset="2"/>
              <a:buChar char="q"/>
            </a:pPr>
            <a:r>
              <a:rPr lang="it-IT" sz="2000" dirty="0" smtClean="0">
                <a:solidFill>
                  <a:schemeClr val="tx2">
                    <a:lumMod val="50000"/>
                  </a:schemeClr>
                </a:solidFill>
              </a:rPr>
              <a:t>Analisi dei segmenti</a:t>
            </a:r>
          </a:p>
          <a:p>
            <a:pPr marL="531813" indent="-273050" algn="just">
              <a:buFont typeface="Wingdings" pitchFamily="2" charset="2"/>
              <a:buChar char="q"/>
            </a:pPr>
            <a:r>
              <a:rPr lang="it-IT" sz="2000" dirty="0" err="1" smtClean="0">
                <a:solidFill>
                  <a:schemeClr val="tx2">
                    <a:lumMod val="50000"/>
                  </a:schemeClr>
                </a:solidFill>
              </a:rPr>
              <a:t>Tagging</a:t>
            </a:r>
            <a:r>
              <a:rPr lang="it-IT" sz="2000" dirty="0" smtClean="0">
                <a:solidFill>
                  <a:schemeClr val="tx2">
                    <a:lumMod val="50000"/>
                  </a:schemeClr>
                </a:solidFill>
              </a:rPr>
              <a:t> grammaticale </a:t>
            </a:r>
          </a:p>
          <a:p>
            <a:pPr marL="531813" indent="-273050" algn="just">
              <a:buFont typeface="Wingdings" pitchFamily="2" charset="2"/>
              <a:buChar char="q"/>
            </a:pPr>
            <a:r>
              <a:rPr lang="it-IT" sz="2000" dirty="0" smtClean="0">
                <a:solidFill>
                  <a:schemeClr val="tx2">
                    <a:lumMod val="50000"/>
                  </a:schemeClr>
                </a:solidFill>
              </a:rPr>
              <a:t>Analisi delle concordanze</a:t>
            </a:r>
          </a:p>
          <a:p>
            <a:pPr marL="531813" indent="-273050" algn="just">
              <a:buFont typeface="Wingdings" pitchFamily="2" charset="2"/>
              <a:buChar char="q"/>
            </a:pPr>
            <a:r>
              <a:rPr lang="it-IT" sz="2000" dirty="0" smtClean="0">
                <a:solidFill>
                  <a:schemeClr val="tx2">
                    <a:lumMod val="50000"/>
                  </a:schemeClr>
                </a:solidFill>
              </a:rPr>
              <a:t>Imprinting</a:t>
            </a:r>
          </a:p>
          <a:p>
            <a:pPr marL="531813" indent="-273050" algn="just">
              <a:buFont typeface="Wingdings" pitchFamily="2" charset="2"/>
              <a:buChar char="q"/>
            </a:pPr>
            <a:r>
              <a:rPr lang="it-IT" sz="2000" dirty="0" smtClean="0">
                <a:solidFill>
                  <a:schemeClr val="tx2">
                    <a:lumMod val="50000"/>
                  </a:schemeClr>
                </a:solidFill>
              </a:rPr>
              <a:t>Lemmatizzazione</a:t>
            </a:r>
          </a:p>
          <a:p>
            <a:pPr marL="531813" indent="-273050" algn="just">
              <a:buFont typeface="Wingdings" pitchFamily="2" charset="2"/>
              <a:buChar char="q"/>
            </a:pPr>
            <a:endParaRPr lang="it-IT" sz="1800" dirty="0" smtClean="0">
              <a:solidFill>
                <a:schemeClr val="tx2">
                  <a:lumMod val="50000"/>
                </a:schemeClr>
              </a:solidFill>
            </a:endParaRPr>
          </a:p>
          <a:p>
            <a:pPr algn="just">
              <a:buNone/>
            </a:pPr>
            <a:endParaRPr lang="it-IT" sz="1800" dirty="0" smtClean="0">
              <a:solidFill>
                <a:schemeClr val="tx2">
                  <a:lumMod val="50000"/>
                </a:schemeClr>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28596" y="214290"/>
            <a:ext cx="7239000" cy="462932"/>
          </a:xfrm>
        </p:spPr>
        <p:txBody>
          <a:bodyPr>
            <a:normAutofit/>
          </a:bodyPr>
          <a:lstStyle/>
          <a:p>
            <a:pPr algn="ctr"/>
            <a:r>
              <a:rPr lang="it-IT" sz="2000" dirty="0" smtClean="0">
                <a:solidFill>
                  <a:schemeClr val="bg2">
                    <a:lumMod val="75000"/>
                  </a:schemeClr>
                </a:solidFill>
                <a:latin typeface="Arial" pitchFamily="34" charset="0"/>
                <a:cs typeface="Arial" pitchFamily="34" charset="0"/>
              </a:rPr>
              <a:t>Calcolo delle misure </a:t>
            </a:r>
            <a:r>
              <a:rPr lang="it-IT" sz="2000" dirty="0" err="1" smtClean="0">
                <a:solidFill>
                  <a:schemeClr val="bg2">
                    <a:lumMod val="75000"/>
                  </a:schemeClr>
                </a:solidFill>
                <a:latin typeface="Arial" pitchFamily="34" charset="0"/>
                <a:cs typeface="Arial" pitchFamily="34" charset="0"/>
              </a:rPr>
              <a:t>lessicometriche</a:t>
            </a:r>
            <a:endParaRPr lang="it-IT" sz="2000" dirty="0">
              <a:solidFill>
                <a:schemeClr val="bg2">
                  <a:lumMod val="75000"/>
                </a:schemeClr>
              </a:solidFill>
              <a:latin typeface="Arial" pitchFamily="34" charset="0"/>
              <a:cs typeface="Arial" pitchFamily="34" charset="0"/>
            </a:endParaRPr>
          </a:p>
        </p:txBody>
      </p:sp>
      <p:sp>
        <p:nvSpPr>
          <p:cNvPr id="3" name="Segnaposto contenuto 2"/>
          <p:cNvSpPr>
            <a:spLocks noGrp="1"/>
          </p:cNvSpPr>
          <p:nvPr>
            <p:ph idx="1"/>
          </p:nvPr>
        </p:nvSpPr>
        <p:spPr>
          <a:xfrm>
            <a:off x="457200" y="1000108"/>
            <a:ext cx="7239000" cy="5455628"/>
          </a:xfrm>
        </p:spPr>
        <p:txBody>
          <a:bodyPr>
            <a:normAutofit fontScale="77500" lnSpcReduction="20000"/>
          </a:bodyPr>
          <a:lstStyle/>
          <a:p>
            <a:pPr marL="342900" indent="-342900" algn="just"/>
            <a:r>
              <a:rPr lang="it-IT" sz="2200" dirty="0" smtClean="0">
                <a:solidFill>
                  <a:schemeClr val="tx2">
                    <a:lumMod val="50000"/>
                  </a:schemeClr>
                </a:solidFill>
              </a:rPr>
              <a:t>Le misure </a:t>
            </a:r>
            <a:r>
              <a:rPr lang="it-IT" sz="2200" dirty="0" err="1" smtClean="0">
                <a:solidFill>
                  <a:schemeClr val="tx2">
                    <a:lumMod val="50000"/>
                  </a:schemeClr>
                </a:solidFill>
              </a:rPr>
              <a:t>lessicometriche</a:t>
            </a:r>
            <a:r>
              <a:rPr lang="it-IT" sz="2200" dirty="0" smtClean="0">
                <a:solidFill>
                  <a:schemeClr val="tx2">
                    <a:lumMod val="50000"/>
                  </a:schemeClr>
                </a:solidFill>
              </a:rPr>
              <a:t> (menù Analisi/</a:t>
            </a:r>
            <a:r>
              <a:rPr lang="it-IT" sz="2200" dirty="0" err="1" smtClean="0">
                <a:solidFill>
                  <a:schemeClr val="tx2">
                    <a:lumMod val="50000"/>
                  </a:schemeClr>
                </a:solidFill>
              </a:rPr>
              <a:t>Analisi</a:t>
            </a:r>
            <a:r>
              <a:rPr lang="it-IT" sz="2200" dirty="0" smtClean="0">
                <a:solidFill>
                  <a:schemeClr val="tx2">
                    <a:lumMod val="50000"/>
                  </a:schemeClr>
                </a:solidFill>
              </a:rPr>
              <a:t> Lessicale/Misure </a:t>
            </a:r>
            <a:r>
              <a:rPr lang="it-IT" sz="2200" dirty="0" err="1" smtClean="0">
                <a:solidFill>
                  <a:schemeClr val="tx2">
                    <a:lumMod val="50000"/>
                  </a:schemeClr>
                </a:solidFill>
              </a:rPr>
              <a:t>Lessicometriche</a:t>
            </a:r>
            <a:r>
              <a:rPr lang="it-IT" sz="2200" dirty="0" smtClean="0">
                <a:solidFill>
                  <a:schemeClr val="tx2">
                    <a:lumMod val="50000"/>
                  </a:schemeClr>
                </a:solidFill>
              </a:rPr>
              <a:t>/Sul Vocabolario) consentono di calcolare indici statistici sul vocabolario e sulle sue classi di frequenza:</a:t>
            </a:r>
          </a:p>
          <a:p>
            <a:pPr marL="452438" indent="-179388" algn="just">
              <a:buFont typeface="Wingdings" pitchFamily="2" charset="2"/>
              <a:buChar char="q"/>
            </a:pPr>
            <a:r>
              <a:rPr lang="it-IT" sz="2200" dirty="0" smtClean="0">
                <a:solidFill>
                  <a:schemeClr val="tx2">
                    <a:lumMod val="50000"/>
                  </a:schemeClr>
                </a:solidFill>
              </a:rPr>
              <a:t>la </a:t>
            </a:r>
            <a:r>
              <a:rPr lang="it-IT" sz="2200" b="1" i="1" dirty="0" smtClean="0">
                <a:solidFill>
                  <a:schemeClr val="tx2">
                    <a:lumMod val="50000"/>
                  </a:schemeClr>
                </a:solidFill>
              </a:rPr>
              <a:t>lunghezza in parole </a:t>
            </a:r>
            <a:r>
              <a:rPr lang="it-IT" sz="2200" dirty="0" smtClean="0">
                <a:solidFill>
                  <a:schemeClr val="tx2">
                    <a:lumMod val="50000"/>
                  </a:schemeClr>
                </a:solidFill>
              </a:rPr>
              <a:t>del corpus </a:t>
            </a:r>
            <a:r>
              <a:rPr lang="it-IT" sz="2200" b="1" i="1" dirty="0" smtClean="0">
                <a:solidFill>
                  <a:schemeClr val="tx2">
                    <a:lumMod val="50000"/>
                  </a:schemeClr>
                </a:solidFill>
              </a:rPr>
              <a:t>N</a:t>
            </a:r>
            <a:r>
              <a:rPr lang="it-IT" sz="2200" dirty="0" smtClean="0">
                <a:solidFill>
                  <a:schemeClr val="tx2">
                    <a:lumMod val="50000"/>
                  </a:schemeClr>
                </a:solidFill>
              </a:rPr>
              <a:t> è definita dal numero totale di occorrenze (ovvero parole unità distinte o </a:t>
            </a:r>
            <a:r>
              <a:rPr lang="it-IT" sz="2200" dirty="0" err="1" smtClean="0">
                <a:solidFill>
                  <a:schemeClr val="tx2">
                    <a:lumMod val="50000"/>
                  </a:schemeClr>
                </a:solidFill>
              </a:rPr>
              <a:t>token</a:t>
            </a:r>
            <a:r>
              <a:rPr lang="it-IT" sz="2200" dirty="0" smtClean="0">
                <a:solidFill>
                  <a:schemeClr val="tx2">
                    <a:lumMod val="50000"/>
                  </a:schemeClr>
                </a:solidFill>
              </a:rPr>
              <a:t>) che lo compongono. Ai fini di un’analisi su base statistica, un corpus è considerato piccolo quando si aggira sulle 15.000 occorrenze. E’ di dimensioni medie intorno alle 45.000 occorrenze, è </a:t>
            </a:r>
            <a:r>
              <a:rPr lang="it-IT" sz="2200" dirty="0" err="1" smtClean="0">
                <a:solidFill>
                  <a:schemeClr val="tx2">
                    <a:lumMod val="50000"/>
                  </a:schemeClr>
                </a:solidFill>
              </a:rPr>
              <a:t>medio-grande</a:t>
            </a:r>
            <a:r>
              <a:rPr lang="it-IT" sz="2200" dirty="0" smtClean="0">
                <a:solidFill>
                  <a:schemeClr val="tx2">
                    <a:lumMod val="50000"/>
                  </a:schemeClr>
                </a:solidFill>
              </a:rPr>
              <a:t> quando raggiunge le 100.000 occorrenze. Quando il vocabolario supera le 500.000 occorrenze la sua estensione raggiunge la dimensione minima di un lessico.</a:t>
            </a:r>
          </a:p>
          <a:p>
            <a:pPr marL="452438" lvl="3" indent="-209550">
              <a:buFont typeface="Wingdings" pitchFamily="2" charset="2"/>
              <a:buChar char="q"/>
            </a:pPr>
            <a:r>
              <a:rPr lang="it-IT" sz="2200" dirty="0" smtClean="0">
                <a:solidFill>
                  <a:schemeClr val="tx2">
                    <a:lumMod val="50000"/>
                  </a:schemeClr>
                </a:solidFill>
              </a:rPr>
              <a:t>la </a:t>
            </a:r>
            <a:r>
              <a:rPr lang="it-IT" sz="2200" b="1" i="1" dirty="0" smtClean="0">
                <a:solidFill>
                  <a:schemeClr val="tx2">
                    <a:lumMod val="50000"/>
                  </a:schemeClr>
                </a:solidFill>
              </a:rPr>
              <a:t>grandezza del vocabolario </a:t>
            </a:r>
            <a:r>
              <a:rPr lang="it-IT" sz="2200" dirty="0" smtClean="0">
                <a:solidFill>
                  <a:schemeClr val="tx2">
                    <a:lumMod val="50000"/>
                  </a:schemeClr>
                </a:solidFill>
              </a:rPr>
              <a:t>del corpus </a:t>
            </a:r>
            <a:r>
              <a:rPr lang="it-IT" sz="2200" b="1" i="1" dirty="0" smtClean="0">
                <a:solidFill>
                  <a:schemeClr val="tx2">
                    <a:lumMod val="50000"/>
                  </a:schemeClr>
                </a:solidFill>
              </a:rPr>
              <a:t>V</a:t>
            </a:r>
            <a:r>
              <a:rPr lang="it-IT" sz="2200" dirty="0" smtClean="0">
                <a:solidFill>
                  <a:schemeClr val="tx2">
                    <a:lumMod val="50000"/>
                  </a:schemeClr>
                </a:solidFill>
              </a:rPr>
              <a:t> è definita dal numero totale di forme grafiche (o parole tipo) diverse</a:t>
            </a:r>
          </a:p>
          <a:p>
            <a:pPr marL="452438" lvl="3" indent="-209550" algn="just">
              <a:buFont typeface="Wingdings" pitchFamily="2" charset="2"/>
              <a:buChar char="q"/>
            </a:pPr>
            <a:r>
              <a:rPr lang="it-IT" sz="2200" i="1" dirty="0" smtClean="0">
                <a:solidFill>
                  <a:schemeClr val="tx2">
                    <a:lumMod val="50000"/>
                  </a:schemeClr>
                </a:solidFill>
              </a:rPr>
              <a:t>la </a:t>
            </a:r>
            <a:r>
              <a:rPr lang="it-IT" sz="2200" b="1" i="1" dirty="0" smtClean="0">
                <a:solidFill>
                  <a:schemeClr val="tx2">
                    <a:lumMod val="50000"/>
                  </a:schemeClr>
                </a:solidFill>
              </a:rPr>
              <a:t>ricchezza lessicale </a:t>
            </a:r>
            <a:r>
              <a:rPr lang="it-IT" sz="2200" dirty="0" smtClean="0">
                <a:solidFill>
                  <a:schemeClr val="tx2">
                    <a:lumMod val="50000"/>
                  </a:schemeClr>
                </a:solidFill>
              </a:rPr>
              <a:t>del corpus è definita dal rapporto </a:t>
            </a:r>
            <a:r>
              <a:rPr lang="it-IT" sz="2200" b="1" i="1" dirty="0" smtClean="0">
                <a:solidFill>
                  <a:schemeClr val="tx2">
                    <a:lumMod val="50000"/>
                  </a:schemeClr>
                </a:solidFill>
              </a:rPr>
              <a:t>V/N </a:t>
            </a:r>
            <a:r>
              <a:rPr lang="it-IT" sz="2200" dirty="0" smtClean="0">
                <a:solidFill>
                  <a:schemeClr val="tx2">
                    <a:lumMod val="50000"/>
                  </a:schemeClr>
                </a:solidFill>
              </a:rPr>
              <a:t>(</a:t>
            </a:r>
            <a:r>
              <a:rPr lang="it-IT" sz="2200" dirty="0" err="1" smtClean="0">
                <a:solidFill>
                  <a:schemeClr val="tx2">
                    <a:lumMod val="50000"/>
                  </a:schemeClr>
                </a:solidFill>
              </a:rPr>
              <a:t>type</a:t>
            </a:r>
            <a:r>
              <a:rPr lang="it-IT" sz="2200" dirty="0" smtClean="0">
                <a:solidFill>
                  <a:schemeClr val="tx2">
                    <a:lumMod val="50000"/>
                  </a:schemeClr>
                </a:solidFill>
              </a:rPr>
              <a:t>/</a:t>
            </a:r>
            <a:r>
              <a:rPr lang="it-IT" sz="2200" dirty="0" err="1" smtClean="0">
                <a:solidFill>
                  <a:schemeClr val="tx2">
                    <a:lumMod val="50000"/>
                  </a:schemeClr>
                </a:solidFill>
              </a:rPr>
              <a:t>token</a:t>
            </a:r>
            <a:r>
              <a:rPr lang="it-IT" sz="2200" dirty="0" smtClean="0">
                <a:solidFill>
                  <a:schemeClr val="tx2">
                    <a:lumMod val="50000"/>
                  </a:schemeClr>
                </a:solidFill>
              </a:rPr>
              <a:t> </a:t>
            </a:r>
            <a:r>
              <a:rPr lang="it-IT" sz="2200" dirty="0" err="1" smtClean="0">
                <a:solidFill>
                  <a:schemeClr val="tx2">
                    <a:lumMod val="50000"/>
                  </a:schemeClr>
                </a:solidFill>
              </a:rPr>
              <a:t>ratio</a:t>
            </a:r>
            <a:r>
              <a:rPr lang="it-IT" sz="2200" dirty="0" smtClean="0">
                <a:solidFill>
                  <a:schemeClr val="tx2">
                    <a:lumMod val="50000"/>
                  </a:schemeClr>
                </a:solidFill>
              </a:rPr>
              <a:t>).</a:t>
            </a:r>
            <a:r>
              <a:rPr lang="it-IT" sz="2200" dirty="0" smtClean="0"/>
              <a:t> </a:t>
            </a:r>
            <a:r>
              <a:rPr lang="it-IT" sz="2200" dirty="0" smtClean="0">
                <a:solidFill>
                  <a:schemeClr val="tx2">
                    <a:lumMod val="50000"/>
                  </a:schemeClr>
                </a:solidFill>
              </a:rPr>
              <a:t>I valori di questo rapporto oscillano tra 0 e 1: valori vicini allo 0 indicano che il vocabolario del testo non è molto grande, e quindi non molto vario; il valore massimo 1 si ottiene quando la grandezza del vocabolario è pari alla lunghezza del testo, ovvero quando il testo è interamente formato da </a:t>
            </a:r>
            <a:r>
              <a:rPr lang="it-IT" sz="2200" i="1" dirty="0" err="1" smtClean="0">
                <a:solidFill>
                  <a:schemeClr val="tx2">
                    <a:lumMod val="50000"/>
                  </a:schemeClr>
                </a:solidFill>
              </a:rPr>
              <a:t>hapax</a:t>
            </a:r>
            <a:r>
              <a:rPr lang="it-IT" sz="2200" dirty="0" smtClean="0">
                <a:solidFill>
                  <a:schemeClr val="tx2">
                    <a:lumMod val="50000"/>
                  </a:schemeClr>
                </a:solidFill>
              </a:rPr>
              <a:t>, cioè da parole che occorrono una volta sola all’interno del corpus.</a:t>
            </a:r>
          </a:p>
          <a:p>
            <a:pPr marL="452438" lvl="3" indent="-209550" algn="just">
              <a:buFont typeface="Wingdings" pitchFamily="2" charset="2"/>
              <a:buChar char="q"/>
            </a:pPr>
            <a:r>
              <a:rPr lang="it-IT" sz="2200" dirty="0" smtClean="0">
                <a:solidFill>
                  <a:schemeClr val="tx2">
                    <a:lumMod val="50000"/>
                  </a:schemeClr>
                </a:solidFill>
              </a:rPr>
              <a:t>la </a:t>
            </a:r>
            <a:r>
              <a:rPr lang="it-IT" sz="2200" b="1" i="1" dirty="0" smtClean="0">
                <a:solidFill>
                  <a:schemeClr val="tx2">
                    <a:lumMod val="50000"/>
                  </a:schemeClr>
                </a:solidFill>
              </a:rPr>
              <a:t>percentuale di </a:t>
            </a:r>
            <a:r>
              <a:rPr lang="it-IT" sz="2200" b="1" i="1" dirty="0" err="1" smtClean="0">
                <a:solidFill>
                  <a:schemeClr val="tx2">
                    <a:lumMod val="50000"/>
                  </a:schemeClr>
                </a:solidFill>
              </a:rPr>
              <a:t>hapax</a:t>
            </a:r>
            <a:r>
              <a:rPr lang="it-IT" sz="2200" b="1" i="1" dirty="0" smtClean="0">
                <a:solidFill>
                  <a:schemeClr val="tx2">
                    <a:lumMod val="50000"/>
                  </a:schemeClr>
                </a:solidFill>
              </a:rPr>
              <a:t> </a:t>
            </a:r>
            <a:r>
              <a:rPr lang="it-IT" sz="2200" dirty="0" smtClean="0">
                <a:solidFill>
                  <a:schemeClr val="tx2">
                    <a:lumMod val="50000"/>
                  </a:schemeClr>
                </a:solidFill>
              </a:rPr>
              <a:t>è definita dal rapporto tra il numero totale di </a:t>
            </a:r>
            <a:r>
              <a:rPr lang="it-IT" sz="2200" dirty="0" err="1" smtClean="0">
                <a:solidFill>
                  <a:schemeClr val="tx2">
                    <a:lumMod val="50000"/>
                  </a:schemeClr>
                </a:solidFill>
              </a:rPr>
              <a:t>hapax</a:t>
            </a:r>
            <a:r>
              <a:rPr lang="it-IT" sz="2200" dirty="0" smtClean="0">
                <a:solidFill>
                  <a:schemeClr val="tx2">
                    <a:lumMod val="50000"/>
                  </a:schemeClr>
                </a:solidFill>
              </a:rPr>
              <a:t> riscontrati nel corpus V</a:t>
            </a:r>
            <a:r>
              <a:rPr lang="it-IT" sz="2200" baseline="-25000" dirty="0" smtClean="0">
                <a:solidFill>
                  <a:schemeClr val="tx2">
                    <a:lumMod val="50000"/>
                  </a:schemeClr>
                </a:solidFill>
              </a:rPr>
              <a:t>1</a:t>
            </a:r>
            <a:r>
              <a:rPr lang="it-IT" sz="2200" dirty="0" smtClean="0">
                <a:solidFill>
                  <a:schemeClr val="tx2">
                    <a:lumMod val="50000"/>
                  </a:schemeClr>
                </a:solidFill>
              </a:rPr>
              <a:t> e la grandezza del vocabolario V . </a:t>
            </a:r>
          </a:p>
          <a:p>
            <a:endParaRPr lang="it-IT"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571480"/>
            <a:ext cx="7239000" cy="5884256"/>
          </a:xfrm>
        </p:spPr>
        <p:txBody>
          <a:bodyPr>
            <a:normAutofit lnSpcReduction="10000"/>
          </a:bodyPr>
          <a:lstStyle/>
          <a:p>
            <a:pPr marL="542925" lvl="3" indent="-273050" algn="just">
              <a:buFont typeface="Wingdings" pitchFamily="2" charset="2"/>
              <a:buChar char="q"/>
            </a:pPr>
            <a:r>
              <a:rPr lang="it-IT" sz="1800" i="1" dirty="0" smtClean="0">
                <a:solidFill>
                  <a:schemeClr val="tx2">
                    <a:lumMod val="50000"/>
                  </a:schemeClr>
                </a:solidFill>
              </a:rPr>
              <a:t>la</a:t>
            </a:r>
            <a:r>
              <a:rPr lang="it-IT" sz="1800" b="1" i="1" dirty="0" smtClean="0">
                <a:solidFill>
                  <a:schemeClr val="tx2">
                    <a:lumMod val="50000"/>
                  </a:schemeClr>
                </a:solidFill>
              </a:rPr>
              <a:t> frequenza assoluta o frequenza di occorrenza </a:t>
            </a:r>
            <a:r>
              <a:rPr lang="it-IT" sz="1800" i="1" dirty="0" smtClean="0">
                <a:solidFill>
                  <a:schemeClr val="tx2">
                    <a:lumMod val="50000"/>
                  </a:schemeClr>
                </a:solidFill>
              </a:rPr>
              <a:t>(</a:t>
            </a:r>
            <a:r>
              <a:rPr lang="it-IT" sz="1800" i="1" dirty="0" err="1" smtClean="0">
                <a:solidFill>
                  <a:schemeClr val="tx2">
                    <a:lumMod val="50000"/>
                  </a:schemeClr>
                </a:solidFill>
              </a:rPr>
              <a:t>f</a:t>
            </a:r>
            <a:r>
              <a:rPr lang="it-IT" sz="1800" i="1" baseline="-25000" dirty="0" err="1" smtClean="0">
                <a:solidFill>
                  <a:schemeClr val="tx2">
                    <a:lumMod val="50000"/>
                  </a:schemeClr>
                </a:solidFill>
              </a:rPr>
              <a:t>w</a:t>
            </a:r>
            <a:r>
              <a:rPr lang="it-IT" sz="1800" dirty="0" smtClean="0">
                <a:solidFill>
                  <a:schemeClr val="tx2">
                    <a:lumMod val="50000"/>
                  </a:schemeClr>
                </a:solidFill>
              </a:rPr>
              <a:t>) indica quante volte una determinata unità occorre all’interno del testo, in pratica il numero totale di occorrenze di una stessa parola all’interno del testo.</a:t>
            </a:r>
          </a:p>
          <a:p>
            <a:pPr marL="542925" lvl="3" indent="-273050" algn="just">
              <a:buFont typeface="Wingdings" pitchFamily="2" charset="2"/>
              <a:buChar char="q"/>
            </a:pPr>
            <a:r>
              <a:rPr lang="it-IT" sz="1800" dirty="0" smtClean="0">
                <a:solidFill>
                  <a:schemeClr val="tx2">
                    <a:lumMod val="50000"/>
                  </a:schemeClr>
                </a:solidFill>
              </a:rPr>
              <a:t>la </a:t>
            </a:r>
            <a:r>
              <a:rPr lang="it-IT" sz="1800" b="1" i="1" dirty="0" smtClean="0">
                <a:solidFill>
                  <a:schemeClr val="tx2">
                    <a:lumMod val="50000"/>
                  </a:schemeClr>
                </a:solidFill>
              </a:rPr>
              <a:t>frequenza relativa </a:t>
            </a:r>
            <a:r>
              <a:rPr lang="it-IT" sz="1800" dirty="0" smtClean="0">
                <a:solidFill>
                  <a:schemeClr val="tx2">
                    <a:lumMod val="50000"/>
                  </a:schemeClr>
                </a:solidFill>
              </a:rPr>
              <a:t>(</a:t>
            </a:r>
            <a:r>
              <a:rPr lang="it-IT" sz="1800" i="1" dirty="0" err="1" smtClean="0">
                <a:solidFill>
                  <a:schemeClr val="tx2">
                    <a:lumMod val="50000"/>
                  </a:schemeClr>
                </a:solidFill>
              </a:rPr>
              <a:t>f</a:t>
            </a:r>
            <a:r>
              <a:rPr lang="it-IT" sz="1800" dirty="0" err="1" smtClean="0">
                <a:solidFill>
                  <a:schemeClr val="tx2">
                    <a:lumMod val="50000"/>
                  </a:schemeClr>
                </a:solidFill>
              </a:rPr>
              <a:t>i</a:t>
            </a:r>
            <a:r>
              <a:rPr lang="it-IT" sz="1800" dirty="0" smtClean="0">
                <a:solidFill>
                  <a:schemeClr val="tx2">
                    <a:lumMod val="50000"/>
                  </a:schemeClr>
                </a:solidFill>
              </a:rPr>
              <a:t>)  indica il rapporto tra la frequenza di occorrenza di una parola sul numero totale delle occorrenze rilevate nel corpus: </a:t>
            </a:r>
            <a:r>
              <a:rPr lang="it-IT" sz="1800" b="1" dirty="0" smtClean="0">
                <a:solidFill>
                  <a:schemeClr val="tx2">
                    <a:lumMod val="50000"/>
                  </a:schemeClr>
                </a:solidFill>
              </a:rPr>
              <a:t>ƒ</a:t>
            </a:r>
            <a:r>
              <a:rPr lang="it-IT" sz="1800" b="1" baseline="-25000" dirty="0" smtClean="0">
                <a:solidFill>
                  <a:schemeClr val="tx2">
                    <a:lumMod val="50000"/>
                  </a:schemeClr>
                </a:solidFill>
              </a:rPr>
              <a:t>i </a:t>
            </a:r>
            <a:r>
              <a:rPr lang="it-IT" sz="1800" b="1" dirty="0" smtClean="0">
                <a:solidFill>
                  <a:schemeClr val="tx2">
                    <a:lumMod val="50000"/>
                  </a:schemeClr>
                </a:solidFill>
              </a:rPr>
              <a:t>= </a:t>
            </a:r>
            <a:r>
              <a:rPr lang="it-IT" sz="1800" b="1" dirty="0" err="1" smtClean="0">
                <a:solidFill>
                  <a:schemeClr val="tx2">
                    <a:lumMod val="50000"/>
                  </a:schemeClr>
                </a:solidFill>
              </a:rPr>
              <a:t>f</a:t>
            </a:r>
            <a:r>
              <a:rPr lang="it-IT" sz="1800" b="1" baseline="-25000" dirty="0" err="1" smtClean="0">
                <a:solidFill>
                  <a:schemeClr val="tx2">
                    <a:lumMod val="50000"/>
                  </a:schemeClr>
                </a:solidFill>
              </a:rPr>
              <a:t>w</a:t>
            </a:r>
            <a:r>
              <a:rPr lang="it-IT" sz="1800" b="1" dirty="0" smtClean="0">
                <a:solidFill>
                  <a:schemeClr val="tx2">
                    <a:lumMod val="50000"/>
                  </a:schemeClr>
                </a:solidFill>
              </a:rPr>
              <a:t>/N. </a:t>
            </a:r>
            <a:r>
              <a:rPr lang="it-IT" sz="1800" dirty="0" smtClean="0">
                <a:solidFill>
                  <a:schemeClr val="tx2">
                    <a:lumMod val="50000"/>
                  </a:schemeClr>
                </a:solidFill>
              </a:rPr>
              <a:t>La frequenza relativa di una parola può essere intesa come indice di probabilità: se tale frequenza è alta, ci saranno alte probabilità che la parola in questione venga utilizzata in testi della stessa tipologia semantica. </a:t>
            </a:r>
          </a:p>
          <a:p>
            <a:pPr marL="542925" lvl="3" indent="-273050">
              <a:buFont typeface="Wingdings" pitchFamily="2" charset="2"/>
              <a:buChar char="q"/>
            </a:pPr>
            <a:r>
              <a:rPr lang="it-IT" sz="1800" b="1" i="1" dirty="0" smtClean="0">
                <a:solidFill>
                  <a:schemeClr val="tx2">
                    <a:lumMod val="50000"/>
                  </a:schemeClr>
                </a:solidFill>
              </a:rPr>
              <a:t>Ordinamento per ranghi </a:t>
            </a:r>
            <a:r>
              <a:rPr lang="it-IT" sz="1800" dirty="0" smtClean="0">
                <a:solidFill>
                  <a:schemeClr val="tx2">
                    <a:lumMod val="50000"/>
                  </a:schemeClr>
                </a:solidFill>
              </a:rPr>
              <a:t>delle forme grafiche del corpus con indicazione delle relative fasce di frequenza (</a:t>
            </a:r>
            <a:r>
              <a:rPr lang="it-IT" sz="1800" dirty="0" err="1" smtClean="0">
                <a:solidFill>
                  <a:schemeClr val="tx2">
                    <a:lumMod val="50000"/>
                  </a:schemeClr>
                </a:solidFill>
              </a:rPr>
              <a:t>alte-medie-basse</a:t>
            </a:r>
            <a:r>
              <a:rPr lang="it-IT" sz="1800" dirty="0" smtClean="0">
                <a:solidFill>
                  <a:schemeClr val="tx2">
                    <a:lumMod val="50000"/>
                  </a:schemeClr>
                </a:solidFill>
              </a:rPr>
              <a:t>). E’ possibile individuare tre fasce di ranghi:</a:t>
            </a:r>
          </a:p>
          <a:p>
            <a:pPr marL="804863" lvl="0" indent="-246063">
              <a:buFont typeface="+mj-lt"/>
              <a:buAutoNum type="arabicPeriod"/>
            </a:pPr>
            <a:r>
              <a:rPr lang="it-IT" sz="1800" dirty="0" smtClean="0">
                <a:solidFill>
                  <a:schemeClr val="tx2">
                    <a:lumMod val="50000"/>
                  </a:schemeClr>
                </a:solidFill>
              </a:rPr>
              <a:t>la </a:t>
            </a:r>
            <a:r>
              <a:rPr lang="it-IT" sz="1800" i="1" dirty="0" smtClean="0">
                <a:solidFill>
                  <a:schemeClr val="tx2">
                    <a:lumMod val="50000"/>
                  </a:schemeClr>
                </a:solidFill>
              </a:rPr>
              <a:t>fascia delle alte frequenze</a:t>
            </a:r>
            <a:r>
              <a:rPr lang="it-IT" sz="1800" dirty="0" smtClean="0">
                <a:solidFill>
                  <a:schemeClr val="tx2">
                    <a:lumMod val="50000"/>
                  </a:schemeClr>
                </a:solidFill>
              </a:rPr>
              <a:t>, in cui ogni parola ha un numero diverso di occorrenze da ogni altra;</a:t>
            </a:r>
          </a:p>
          <a:p>
            <a:pPr marL="804863" lvl="0" indent="-246063">
              <a:buFont typeface="+mj-lt"/>
              <a:buAutoNum type="arabicPeriod"/>
            </a:pPr>
            <a:r>
              <a:rPr lang="it-IT" sz="1800" dirty="0" smtClean="0">
                <a:solidFill>
                  <a:schemeClr val="tx2">
                    <a:lumMod val="50000"/>
                  </a:schemeClr>
                </a:solidFill>
              </a:rPr>
              <a:t>la </a:t>
            </a:r>
            <a:r>
              <a:rPr lang="it-IT" sz="1800" i="1" dirty="0" smtClean="0">
                <a:solidFill>
                  <a:schemeClr val="tx2">
                    <a:lumMod val="50000"/>
                  </a:schemeClr>
                </a:solidFill>
              </a:rPr>
              <a:t>fascia delle medie frequenze</a:t>
            </a:r>
            <a:r>
              <a:rPr lang="it-IT" sz="1800" dirty="0" smtClean="0">
                <a:solidFill>
                  <a:schemeClr val="tx2">
                    <a:lumMod val="50000"/>
                  </a:schemeClr>
                </a:solidFill>
              </a:rPr>
              <a:t>, che si caratterizza per avere al suo interno parole di diversa condizione per tipologia e occorrenze;</a:t>
            </a:r>
          </a:p>
          <a:p>
            <a:pPr marL="804863" lvl="0" indent="-246063">
              <a:buFont typeface="+mj-lt"/>
              <a:buAutoNum type="arabicPeriod"/>
            </a:pPr>
            <a:r>
              <a:rPr lang="it-IT" sz="1800" dirty="0" smtClean="0">
                <a:solidFill>
                  <a:schemeClr val="tx2">
                    <a:lumMod val="50000"/>
                  </a:schemeClr>
                </a:solidFill>
              </a:rPr>
              <a:t>la </a:t>
            </a:r>
            <a:r>
              <a:rPr lang="it-IT" sz="1800" i="1" dirty="0" smtClean="0">
                <a:solidFill>
                  <a:schemeClr val="tx2">
                    <a:lumMod val="50000"/>
                  </a:schemeClr>
                </a:solidFill>
              </a:rPr>
              <a:t>fascia delle basse frequenze</a:t>
            </a:r>
            <a:r>
              <a:rPr lang="it-IT" sz="1800" dirty="0" smtClean="0">
                <a:solidFill>
                  <a:schemeClr val="tx2">
                    <a:lumMod val="50000"/>
                  </a:schemeClr>
                </a:solidFill>
              </a:rPr>
              <a:t>, che possiede tutte le classi di frequenza decrescenti fino a 1 e contiene la stragrande maggioranza delle parole del vocabolario.</a:t>
            </a:r>
          </a:p>
          <a:p>
            <a:endParaRPr lang="it-IT"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571480"/>
            <a:ext cx="7239000" cy="5884256"/>
          </a:xfrm>
        </p:spPr>
        <p:txBody>
          <a:bodyPr>
            <a:normAutofit lnSpcReduction="10000"/>
          </a:bodyPr>
          <a:lstStyle/>
          <a:p>
            <a:pPr algn="just"/>
            <a:r>
              <a:rPr lang="it-IT" sz="1800" dirty="0" smtClean="0">
                <a:solidFill>
                  <a:schemeClr val="tx2">
                    <a:lumMod val="50000"/>
                  </a:schemeClr>
                </a:solidFill>
              </a:rPr>
              <a:t>Dal punto di vista della loro distribuzione nel testo possiamo dividere le parole del lessico in due grandi categorie: </a:t>
            </a:r>
          </a:p>
          <a:p>
            <a:pPr lvl="1" algn="just"/>
            <a:r>
              <a:rPr lang="it-IT" sz="1800" dirty="0" smtClean="0">
                <a:solidFill>
                  <a:schemeClr val="tx2">
                    <a:lumMod val="50000"/>
                  </a:schemeClr>
                </a:solidFill>
              </a:rPr>
              <a:t>le </a:t>
            </a:r>
            <a:r>
              <a:rPr lang="it-IT" sz="1800" i="1" dirty="0" smtClean="0">
                <a:solidFill>
                  <a:schemeClr val="tx2">
                    <a:lumMod val="50000"/>
                  </a:schemeClr>
                </a:solidFill>
              </a:rPr>
              <a:t>parole “grammaticali”,</a:t>
            </a:r>
            <a:r>
              <a:rPr lang="it-IT" sz="1800" dirty="0" smtClean="0">
                <a:solidFill>
                  <a:schemeClr val="tx2">
                    <a:lumMod val="50000"/>
                  </a:schemeClr>
                </a:solidFill>
              </a:rPr>
              <a:t> come congiunzioni, preposizioni, articoli; </a:t>
            </a:r>
          </a:p>
          <a:p>
            <a:pPr lvl="1" algn="just"/>
            <a:r>
              <a:rPr lang="it-IT" sz="1800" dirty="0" smtClean="0">
                <a:solidFill>
                  <a:schemeClr val="tx2">
                    <a:lumMod val="50000"/>
                  </a:schemeClr>
                </a:solidFill>
              </a:rPr>
              <a:t>le </a:t>
            </a:r>
            <a:r>
              <a:rPr lang="it-IT" sz="1800" i="1" dirty="0" smtClean="0">
                <a:solidFill>
                  <a:schemeClr val="tx2">
                    <a:lumMod val="50000"/>
                  </a:schemeClr>
                </a:solidFill>
              </a:rPr>
              <a:t>parole </a:t>
            </a:r>
            <a:r>
              <a:rPr lang="it-IT" sz="1800" i="1" dirty="0" err="1" smtClean="0">
                <a:solidFill>
                  <a:schemeClr val="tx2">
                    <a:lumMod val="50000"/>
                  </a:schemeClr>
                </a:solidFill>
              </a:rPr>
              <a:t>lessicalmente</a:t>
            </a:r>
            <a:r>
              <a:rPr lang="it-IT" sz="1800" i="1" dirty="0" smtClean="0">
                <a:solidFill>
                  <a:schemeClr val="tx2">
                    <a:lumMod val="50000"/>
                  </a:schemeClr>
                </a:solidFill>
              </a:rPr>
              <a:t> piene</a:t>
            </a:r>
            <a:r>
              <a:rPr lang="it-IT" sz="1800" dirty="0" smtClean="0">
                <a:solidFill>
                  <a:schemeClr val="tx2">
                    <a:lumMod val="50000"/>
                  </a:schemeClr>
                </a:solidFill>
              </a:rPr>
              <a:t>, come i nomi, gli aggettivi e i verbi.</a:t>
            </a:r>
          </a:p>
          <a:p>
            <a:pPr marL="274320" lvl="3" indent="-274320" algn="just">
              <a:spcBef>
                <a:spcPts val="600"/>
              </a:spcBef>
              <a:buClr>
                <a:schemeClr val="tx2"/>
              </a:buClr>
              <a:buSzPct val="73000"/>
              <a:buFont typeface="Wingdings 2"/>
              <a:buChar char=""/>
            </a:pPr>
            <a:r>
              <a:rPr lang="it-IT" sz="1800" dirty="0" smtClean="0">
                <a:solidFill>
                  <a:schemeClr val="tx2">
                    <a:lumMod val="50000"/>
                  </a:schemeClr>
                </a:solidFill>
              </a:rPr>
              <a:t>Gli indici </a:t>
            </a:r>
            <a:r>
              <a:rPr lang="it-IT" sz="1800" dirty="0" err="1" smtClean="0">
                <a:solidFill>
                  <a:schemeClr val="tx2">
                    <a:lumMod val="50000"/>
                  </a:schemeClr>
                </a:solidFill>
              </a:rPr>
              <a:t>lessicometrici</a:t>
            </a:r>
            <a:r>
              <a:rPr lang="it-IT" sz="1800" dirty="0" smtClean="0">
                <a:solidFill>
                  <a:schemeClr val="tx2">
                    <a:lumMod val="50000"/>
                  </a:schemeClr>
                </a:solidFill>
              </a:rPr>
              <a:t> permettono di osservare che le parole semanticamente più rilevanti tendono a distribuirsi soprattutto nelle fasce di media e bassa frequenza, a differenza delle parole “vuote” (grammaticali) che si trovano nella fascia delle alte frequenze. Le parole grammaticali, infatti, hanno una funzione meramente strumentale e si prestano pertanto ad essere usate molto frequentemente e in maniera molto prevedibile, indipendentemente dalla tipologia del testo e dall’argomento trattato; le parole </a:t>
            </a:r>
            <a:r>
              <a:rPr lang="it-IT" sz="1800" dirty="0" err="1" smtClean="0">
                <a:solidFill>
                  <a:schemeClr val="tx2">
                    <a:lumMod val="50000"/>
                  </a:schemeClr>
                </a:solidFill>
              </a:rPr>
              <a:t>lessicalmente</a:t>
            </a:r>
            <a:r>
              <a:rPr lang="it-IT" sz="1800" dirty="0" smtClean="0">
                <a:solidFill>
                  <a:schemeClr val="tx2">
                    <a:lumMod val="50000"/>
                  </a:schemeClr>
                </a:solidFill>
              </a:rPr>
              <a:t> piene, invece, a differenza delle precedenti, sono molto più informative in quanto aiutano a discriminare semanticamente i testi. Tra queste infine, sono molto più utili le parole più rare perché poco prevedibili.</a:t>
            </a:r>
          </a:p>
          <a:p>
            <a:pPr algn="just"/>
            <a:r>
              <a:rPr lang="it-IT" sz="1900" dirty="0" smtClean="0">
                <a:solidFill>
                  <a:schemeClr val="tx2">
                    <a:lumMod val="50000"/>
                  </a:schemeClr>
                </a:solidFill>
              </a:rPr>
              <a:t>Si può, pertanto, giungere alla conclusione che i termini di dominio possono trovarsi sia a valori alti che a valori bassi di frequenza.</a:t>
            </a:r>
          </a:p>
          <a:p>
            <a:endParaRPr lang="it-IT"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28596" y="285728"/>
            <a:ext cx="7239000" cy="391494"/>
          </a:xfrm>
        </p:spPr>
        <p:txBody>
          <a:bodyPr>
            <a:normAutofit/>
          </a:bodyPr>
          <a:lstStyle/>
          <a:p>
            <a:pPr algn="ctr"/>
            <a:r>
              <a:rPr lang="it-IT" sz="2000" dirty="0" smtClean="0">
                <a:solidFill>
                  <a:schemeClr val="bg2">
                    <a:lumMod val="75000"/>
                  </a:schemeClr>
                </a:solidFill>
                <a:latin typeface="Arial" pitchFamily="34" charset="0"/>
                <a:cs typeface="Arial" pitchFamily="34" charset="0"/>
              </a:rPr>
              <a:t>Analisi dei segmenti</a:t>
            </a:r>
            <a:endParaRPr lang="it-IT" sz="2000" dirty="0">
              <a:solidFill>
                <a:schemeClr val="bg2">
                  <a:lumMod val="75000"/>
                </a:schemeClr>
              </a:solidFill>
              <a:latin typeface="Arial" pitchFamily="34" charset="0"/>
              <a:cs typeface="Arial" pitchFamily="34" charset="0"/>
            </a:endParaRPr>
          </a:p>
        </p:txBody>
      </p:sp>
      <p:sp>
        <p:nvSpPr>
          <p:cNvPr id="3" name="Segnaposto contenuto 2"/>
          <p:cNvSpPr>
            <a:spLocks noGrp="1"/>
          </p:cNvSpPr>
          <p:nvPr>
            <p:ph idx="1"/>
          </p:nvPr>
        </p:nvSpPr>
        <p:spPr>
          <a:xfrm>
            <a:off x="457200" y="928670"/>
            <a:ext cx="7239000" cy="5527066"/>
          </a:xfrm>
        </p:spPr>
        <p:txBody>
          <a:bodyPr>
            <a:normAutofit/>
          </a:bodyPr>
          <a:lstStyle/>
          <a:p>
            <a:pPr algn="just"/>
            <a:r>
              <a:rPr lang="it-IT" sz="1800" dirty="0" smtClean="0">
                <a:solidFill>
                  <a:schemeClr val="tx2">
                    <a:lumMod val="50000"/>
                  </a:schemeClr>
                </a:solidFill>
              </a:rPr>
              <a:t>Questa fase ha il duplice</a:t>
            </a:r>
            <a:r>
              <a:rPr lang="it-IT" sz="1800" b="1" i="1" dirty="0" smtClean="0">
                <a:solidFill>
                  <a:schemeClr val="tx2">
                    <a:lumMod val="50000"/>
                  </a:schemeClr>
                </a:solidFill>
              </a:rPr>
              <a:t> </a:t>
            </a:r>
            <a:r>
              <a:rPr lang="it-IT" sz="1800" dirty="0" smtClean="0">
                <a:solidFill>
                  <a:schemeClr val="tx2">
                    <a:lumMod val="50000"/>
                  </a:schemeClr>
                </a:solidFill>
              </a:rPr>
              <a:t>obiettivo di </a:t>
            </a:r>
          </a:p>
          <a:p>
            <a:pPr marL="542925" indent="-273050" algn="just">
              <a:buFont typeface="Wingdings" pitchFamily="2" charset="2"/>
              <a:buChar char="Ø"/>
            </a:pPr>
            <a:r>
              <a:rPr lang="it-IT" sz="1800" dirty="0" smtClean="0">
                <a:solidFill>
                  <a:schemeClr val="tx2">
                    <a:lumMod val="50000"/>
                  </a:schemeClr>
                </a:solidFill>
              </a:rPr>
              <a:t>identificare, mediante definizione di alcuni parametri, blocchi lessicali semanticamente coesi che costituiscono una lessia;</a:t>
            </a:r>
          </a:p>
          <a:p>
            <a:pPr marL="542925" indent="-273050" algn="just">
              <a:buFont typeface="Wingdings" pitchFamily="2" charset="2"/>
              <a:buChar char="Ø"/>
            </a:pPr>
            <a:r>
              <a:rPr lang="it-IT" sz="1800" dirty="0" smtClean="0">
                <a:solidFill>
                  <a:schemeClr val="tx2">
                    <a:lumMod val="50000"/>
                  </a:schemeClr>
                </a:solidFill>
              </a:rPr>
              <a:t>selezionare tra questi, mediante indici che consentono di misurare quantitativamente la forza associativa interna, i segmenti significativamente più rilevanti. </a:t>
            </a:r>
          </a:p>
          <a:p>
            <a:pPr algn="just"/>
            <a:r>
              <a:rPr lang="it-IT" sz="1800" dirty="0" smtClean="0">
                <a:solidFill>
                  <a:schemeClr val="tx2">
                    <a:lumMod val="50000"/>
                  </a:schemeClr>
                </a:solidFill>
              </a:rPr>
              <a:t>Tra i segmenti si considerano solo i sintagmi che costituiscono una lessia (unità di senso compiuto), cioè tutte quelle sequenze di parole che esprimono un contenuto autonomo (</a:t>
            </a:r>
            <a:r>
              <a:rPr lang="it-IT" sz="1800" dirty="0" err="1" smtClean="0">
                <a:solidFill>
                  <a:schemeClr val="tx2">
                    <a:lumMod val="50000"/>
                  </a:schemeClr>
                </a:solidFill>
              </a:rPr>
              <a:t>poliformi</a:t>
            </a:r>
            <a:r>
              <a:rPr lang="it-IT" sz="1800" dirty="0" smtClean="0">
                <a:solidFill>
                  <a:schemeClr val="tx2">
                    <a:lumMod val="50000"/>
                  </a:schemeClr>
                </a:solidFill>
              </a:rPr>
              <a:t> o segmenti pieni): </a:t>
            </a:r>
          </a:p>
          <a:p>
            <a:pPr marL="531813" lvl="0" indent="-273050" algn="just">
              <a:buFont typeface="Wingdings" pitchFamily="2" charset="2"/>
              <a:buChar char="q"/>
            </a:pPr>
            <a:r>
              <a:rPr lang="it-IT" sz="1600" dirty="0" smtClean="0">
                <a:solidFill>
                  <a:schemeClr val="tx2">
                    <a:lumMod val="50000"/>
                  </a:schemeClr>
                </a:solidFill>
              </a:rPr>
              <a:t>termini tecnici (es. “capitale sociale”, “consiglio d’amministrazione”, “collegio notarile”, “distretto notarile”, “consiglio di amministrazione”,</a:t>
            </a:r>
            <a:r>
              <a:rPr lang="it-IT" sz="1600" dirty="0" err="1" smtClean="0">
                <a:solidFill>
                  <a:schemeClr val="tx2">
                    <a:lumMod val="50000"/>
                  </a:schemeClr>
                </a:solidFill>
              </a:rPr>
              <a:t>etc</a:t>
            </a:r>
            <a:r>
              <a:rPr lang="it-IT" sz="1600" dirty="0" smtClean="0">
                <a:solidFill>
                  <a:schemeClr val="tx2">
                    <a:lumMod val="50000"/>
                  </a:schemeClr>
                </a:solidFill>
              </a:rPr>
              <a:t>);</a:t>
            </a:r>
          </a:p>
          <a:p>
            <a:pPr marL="531813" lvl="0" indent="-273050" algn="just">
              <a:buFont typeface="Wingdings" pitchFamily="2" charset="2"/>
              <a:buChar char="q"/>
            </a:pPr>
            <a:r>
              <a:rPr lang="it-IT" sz="1600" dirty="0" smtClean="0">
                <a:solidFill>
                  <a:schemeClr val="tx2">
                    <a:lumMod val="50000"/>
                  </a:schemeClr>
                </a:solidFill>
              </a:rPr>
              <a:t>costruzioni a verbo supporto (avere ad oggetto, fare eccezione, fare riferimento, etc.);</a:t>
            </a:r>
          </a:p>
          <a:p>
            <a:pPr marL="531813" lvl="0" indent="-273050" algn="just">
              <a:buFont typeface="Wingdings" pitchFamily="2" charset="2"/>
              <a:buChar char="q"/>
            </a:pPr>
            <a:r>
              <a:rPr lang="it-IT" sz="1600" dirty="0" smtClean="0">
                <a:solidFill>
                  <a:schemeClr val="tx2">
                    <a:lumMod val="50000"/>
                  </a:schemeClr>
                </a:solidFill>
              </a:rPr>
              <a:t>nomi propri composti (Consiglio Nazionale del Notariato);</a:t>
            </a:r>
          </a:p>
          <a:p>
            <a:pPr marL="531813" lvl="0" indent="-273050" algn="just">
              <a:buFont typeface="Wingdings" pitchFamily="2" charset="2"/>
              <a:buChar char="q"/>
            </a:pPr>
            <a:r>
              <a:rPr lang="it-IT" sz="1600" dirty="0" smtClean="0">
                <a:solidFill>
                  <a:schemeClr val="tx2">
                    <a:lumMod val="50000"/>
                  </a:schemeClr>
                </a:solidFill>
              </a:rPr>
              <a:t>espressioni idiomatiche.</a:t>
            </a:r>
          </a:p>
          <a:p>
            <a:endParaRPr lang="it-IT"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500042"/>
            <a:ext cx="7239000" cy="5955694"/>
          </a:xfrm>
        </p:spPr>
        <p:txBody>
          <a:bodyPr>
            <a:normAutofit/>
          </a:bodyPr>
          <a:lstStyle/>
          <a:p>
            <a:pPr algn="just"/>
            <a:r>
              <a:rPr lang="it-IT" sz="1800" dirty="0" smtClean="0">
                <a:solidFill>
                  <a:schemeClr val="tx2">
                    <a:lumMod val="50000"/>
                  </a:schemeClr>
                </a:solidFill>
              </a:rPr>
              <a:t>Per l’individuazione dei segmenti si è ricorso alla definizione di alcuni parametri fondamentali (menù Analisi/</a:t>
            </a:r>
            <a:r>
              <a:rPr lang="it-IT" sz="1800" dirty="0" err="1" smtClean="0">
                <a:solidFill>
                  <a:schemeClr val="tx2">
                    <a:lumMod val="50000"/>
                  </a:schemeClr>
                </a:solidFill>
              </a:rPr>
              <a:t>Analisi</a:t>
            </a:r>
            <a:r>
              <a:rPr lang="it-IT" sz="1800" dirty="0" smtClean="0">
                <a:solidFill>
                  <a:schemeClr val="tx2">
                    <a:lumMod val="50000"/>
                  </a:schemeClr>
                </a:solidFill>
              </a:rPr>
              <a:t> Lessicale/Analisi dei Segmenti/Individuazione dei Segmenti):</a:t>
            </a:r>
          </a:p>
          <a:p>
            <a:pPr marL="627063" lvl="0" indent="-273050">
              <a:buFont typeface="+mj-lt"/>
              <a:buAutoNum type="arabicPeriod"/>
            </a:pPr>
            <a:r>
              <a:rPr lang="it-IT" sz="1800" u="sng" dirty="0" smtClean="0">
                <a:solidFill>
                  <a:schemeClr val="tx2">
                    <a:lumMod val="50000"/>
                  </a:schemeClr>
                </a:solidFill>
              </a:rPr>
              <a:t>la soglia di frequenza minima delle parole appartenenti al segmento</a:t>
            </a:r>
            <a:r>
              <a:rPr lang="it-IT" sz="1800" dirty="0" smtClean="0">
                <a:solidFill>
                  <a:schemeClr val="tx2">
                    <a:lumMod val="50000"/>
                  </a:schemeClr>
                </a:solidFill>
              </a:rPr>
              <a:t>: per determinare su quale sottoinsieme del vocabolario verrà effettuata la ricerca dei segmenti;</a:t>
            </a:r>
          </a:p>
          <a:p>
            <a:pPr marL="627063" lvl="0" indent="-273050">
              <a:buFont typeface="+mj-lt"/>
              <a:buAutoNum type="arabicPeriod"/>
            </a:pPr>
            <a:r>
              <a:rPr lang="it-IT" sz="1800" u="sng" dirty="0" smtClean="0">
                <a:solidFill>
                  <a:schemeClr val="tx2">
                    <a:lumMod val="50000"/>
                  </a:schemeClr>
                </a:solidFill>
              </a:rPr>
              <a:t>i separatori forti</a:t>
            </a:r>
            <a:r>
              <a:rPr lang="it-IT" sz="1800" dirty="0" smtClean="0">
                <a:solidFill>
                  <a:schemeClr val="tx2">
                    <a:lumMod val="50000"/>
                  </a:schemeClr>
                </a:solidFill>
              </a:rPr>
              <a:t>: per definire i caratteri che delimitano le porzioni di testo nell’ambito delle quali vengono estratti i segmenti;</a:t>
            </a:r>
          </a:p>
          <a:p>
            <a:pPr marL="627063" lvl="0" indent="-273050">
              <a:buFont typeface="+mj-lt"/>
              <a:buAutoNum type="arabicPeriod"/>
            </a:pPr>
            <a:r>
              <a:rPr lang="it-IT" sz="1800" u="sng" dirty="0" smtClean="0">
                <a:solidFill>
                  <a:schemeClr val="tx2">
                    <a:lumMod val="50000"/>
                  </a:schemeClr>
                </a:solidFill>
              </a:rPr>
              <a:t>il numero massimo di parole nel segmento</a:t>
            </a:r>
            <a:r>
              <a:rPr lang="it-IT" sz="1800" dirty="0" smtClean="0">
                <a:solidFill>
                  <a:schemeClr val="tx2">
                    <a:lumMod val="50000"/>
                  </a:schemeClr>
                </a:solidFill>
              </a:rPr>
              <a:t>: per determinare la lunghezza del segmento in termini di forme grafiche componenti (da 2 a n);</a:t>
            </a:r>
          </a:p>
          <a:p>
            <a:pPr marL="627063" lvl="0" indent="-273050">
              <a:buFont typeface="+mj-lt"/>
              <a:buAutoNum type="arabicPeriod"/>
            </a:pPr>
            <a:r>
              <a:rPr lang="it-IT" sz="1800" u="sng" dirty="0" smtClean="0">
                <a:solidFill>
                  <a:schemeClr val="tx2">
                    <a:lumMod val="50000"/>
                  </a:schemeClr>
                </a:solidFill>
              </a:rPr>
              <a:t>la soglia di frequenza minima del segmento</a:t>
            </a:r>
            <a:r>
              <a:rPr lang="it-IT" sz="1800" dirty="0" smtClean="0">
                <a:solidFill>
                  <a:schemeClr val="tx2">
                    <a:lumMod val="50000"/>
                  </a:schemeClr>
                </a:solidFill>
              </a:rPr>
              <a:t>, che, ovviamente, non deve essere inferiore alla soglia di frequenza minima delle singole parole del segmento.</a:t>
            </a:r>
          </a:p>
          <a:p>
            <a:endParaRPr lang="it-IT"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428604"/>
            <a:ext cx="7239000" cy="5500726"/>
          </a:xfrm>
        </p:spPr>
        <p:txBody>
          <a:bodyPr/>
          <a:lstStyle/>
          <a:p>
            <a:pPr algn="just"/>
            <a:r>
              <a:rPr lang="it-IT" sz="1800" dirty="0" smtClean="0">
                <a:solidFill>
                  <a:schemeClr val="tx2">
                    <a:lumMod val="50000"/>
                  </a:schemeClr>
                </a:solidFill>
              </a:rPr>
              <a:t>I metodi di analisi automatica del testo consentono di misurare quantitativamente la forza associativa esistente tra le parole identificate al fine di verificare se si tratta effettivamente di segmenti significativi che è opportuno considerare come blocchi unitari: l’obiettivo, a questo stadio, è dunque individuare un indice quantitativo affidabile in grado di assegnare un valore di associazione a buoni esemplari di segmenti pieni.</a:t>
            </a:r>
          </a:p>
          <a:p>
            <a:pPr algn="just"/>
            <a:r>
              <a:rPr lang="it-IT" sz="1800" dirty="0" smtClean="0">
                <a:solidFill>
                  <a:schemeClr val="tx2">
                    <a:lumMod val="50000"/>
                  </a:schemeClr>
                </a:solidFill>
              </a:rPr>
              <a:t>Intuitivamente, due o più parole sono tanto più fortemente associate quanto più spesso si presentano insieme rispetto alle volte in cui ricorrono le une indipendentemente dalle altre.</a:t>
            </a:r>
          </a:p>
          <a:p>
            <a:pPr algn="just"/>
            <a:r>
              <a:rPr lang="it-IT" sz="1800" dirty="0" smtClean="0">
                <a:solidFill>
                  <a:schemeClr val="tx2">
                    <a:lumMod val="50000"/>
                  </a:schemeClr>
                </a:solidFill>
              </a:rPr>
              <a:t>Tra le misure per quantificare il grado di associazione tra due o più parole sulla base della tendenza che queste hanno a presentarsi insieme in un corpus, </a:t>
            </a:r>
            <a:r>
              <a:rPr lang="it-IT" sz="1800" b="1" i="1" u="sng" dirty="0" smtClean="0">
                <a:solidFill>
                  <a:schemeClr val="tx2">
                    <a:lumMod val="50000"/>
                  </a:schemeClr>
                </a:solidFill>
              </a:rPr>
              <a:t>l’indice di significatività</a:t>
            </a:r>
            <a:r>
              <a:rPr lang="it-IT" sz="1800" u="sng" dirty="0" smtClean="0">
                <a:solidFill>
                  <a:schemeClr val="tx2">
                    <a:lumMod val="50000"/>
                  </a:schemeClr>
                </a:solidFill>
              </a:rPr>
              <a:t> </a:t>
            </a:r>
            <a:r>
              <a:rPr lang="it-IT" sz="1800" dirty="0" smtClean="0">
                <a:solidFill>
                  <a:schemeClr val="tx2">
                    <a:lumMod val="50000"/>
                  </a:schemeClr>
                </a:solidFill>
              </a:rPr>
              <a:t>è uno tra i più noti.</a:t>
            </a:r>
          </a:p>
          <a:p>
            <a:pPr algn="just">
              <a:buNone/>
            </a:pPr>
            <a:endParaRPr lang="it-IT" sz="1800" dirty="0" smtClean="0">
              <a:solidFill>
                <a:schemeClr val="tx2">
                  <a:lumMod val="50000"/>
                </a:schemeClr>
              </a:solidFill>
            </a:endParaRPr>
          </a:p>
          <a:p>
            <a:endParaRPr lang="it-IT"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357166"/>
            <a:ext cx="7239000" cy="6098570"/>
          </a:xfrm>
        </p:spPr>
        <p:txBody>
          <a:bodyPr>
            <a:normAutofit/>
          </a:bodyPr>
          <a:lstStyle/>
          <a:p>
            <a:pPr algn="just"/>
            <a:r>
              <a:rPr lang="it-IT" sz="1800" b="1" i="1" u="sng" dirty="0" smtClean="0">
                <a:solidFill>
                  <a:schemeClr val="tx2">
                    <a:lumMod val="50000"/>
                  </a:schemeClr>
                </a:solidFill>
              </a:rPr>
              <a:t>L’indice di significatività assoluto (IS)</a:t>
            </a:r>
            <a:r>
              <a:rPr lang="it-IT" sz="1800" b="1" u="sng" dirty="0" smtClean="0">
                <a:solidFill>
                  <a:schemeClr val="tx2">
                    <a:lumMod val="50000"/>
                  </a:schemeClr>
                </a:solidFill>
              </a:rPr>
              <a:t> </a:t>
            </a:r>
            <a:r>
              <a:rPr lang="it-IT" sz="1800" dirty="0" smtClean="0">
                <a:solidFill>
                  <a:schemeClr val="tx2">
                    <a:lumMod val="50000"/>
                  </a:schemeClr>
                </a:solidFill>
              </a:rPr>
              <a:t>ha permesso di valutare la rilevanza dei segmenti nel corpus in modo tale da riconoscere quelli più significativi. </a:t>
            </a:r>
          </a:p>
          <a:p>
            <a:pPr algn="just"/>
            <a:r>
              <a:rPr lang="it-IT" sz="1800" dirty="0" smtClean="0">
                <a:solidFill>
                  <a:schemeClr val="tx2">
                    <a:lumMod val="50000"/>
                  </a:schemeClr>
                </a:solidFill>
              </a:rPr>
              <a:t>Tale indice rappresenta, infatti, il grado di assorbimento del segmento rispetto alle parole che lo costituiscono. Ovviamente un segmento sarà da considerarsi tanto più rilevante quanto più forte sarà il suo grado di assorbimento delle parole componenti. </a:t>
            </a:r>
          </a:p>
          <a:p>
            <a:pPr algn="just"/>
            <a:r>
              <a:rPr lang="it-IT" sz="1800" dirty="0" smtClean="0">
                <a:solidFill>
                  <a:schemeClr val="tx2">
                    <a:lumMod val="50000"/>
                  </a:schemeClr>
                </a:solidFill>
              </a:rPr>
              <a:t>L’indice IS si calcola considerando il rapporto tra le occorrenze del segmento e le occorrenze delle singole parole che lo compongono, la somma di questi rapporti deve essere poi moltiplicata per le parole piene che costituiscono il segmento.</a:t>
            </a:r>
          </a:p>
          <a:p>
            <a:pPr algn="just"/>
            <a:r>
              <a:rPr lang="it-IT" sz="1800" dirty="0" smtClean="0">
                <a:solidFill>
                  <a:schemeClr val="tx2">
                    <a:lumMod val="50000"/>
                  </a:schemeClr>
                </a:solidFill>
              </a:rPr>
              <a:t>Il segmento “assistenza dei testimoni” ha frequenza di occorrenza pari a 4 e le parole “assistenza”, “dei” e “testimoni” hanno rispettivamente frequenza 5, 64 e 5: poiché il rapporto tra il segmento e le parole piene che lo compongono è di 4/5, possiamo dire che il segmento in questione assorbe l’ 80% delle occorrenze della parola “assistenza” e l’ 80% delle occorrenze della parola “testimoni”. </a:t>
            </a:r>
          </a:p>
          <a:p>
            <a:pPr algn="just"/>
            <a:r>
              <a:rPr lang="it-IT" sz="1800" dirty="0" smtClean="0">
                <a:solidFill>
                  <a:schemeClr val="tx2">
                    <a:lumMod val="50000"/>
                  </a:schemeClr>
                </a:solidFill>
              </a:rPr>
              <a:t>Ordinando le sequenze ottenute per valori decrescenti è possibile evidenziare le strutture più rilevanti ed interessanti. </a:t>
            </a:r>
          </a:p>
          <a:p>
            <a:pPr algn="just"/>
            <a:endParaRPr lang="it-IT" sz="1800"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642918"/>
            <a:ext cx="7239000" cy="4786346"/>
          </a:xfrm>
        </p:spPr>
        <p:txBody>
          <a:bodyPr>
            <a:noAutofit/>
          </a:bodyPr>
          <a:lstStyle/>
          <a:p>
            <a:pPr algn="just"/>
            <a:r>
              <a:rPr lang="it-IT" sz="1800" dirty="0" smtClean="0">
                <a:solidFill>
                  <a:schemeClr val="tx2">
                    <a:lumMod val="50000"/>
                  </a:schemeClr>
                </a:solidFill>
              </a:rPr>
              <a:t>Tale indice è sempre positivo, si annulla quando il segmento è composto solo da parole vuote ed ha il suo massimo quando tutte le occorrenze della forma singola sono date proprio dalla frequenza del segmento. </a:t>
            </a:r>
          </a:p>
          <a:p>
            <a:pPr algn="just"/>
            <a:r>
              <a:rPr lang="it-IT" sz="1800" dirty="0" smtClean="0">
                <a:solidFill>
                  <a:schemeClr val="tx2">
                    <a:lumMod val="50000"/>
                  </a:schemeClr>
                </a:solidFill>
              </a:rPr>
              <a:t>Il valore dell’indice di significatività assoluto è, però, fortemente condizionato dal numero di parole piene che compongono il segmento, pertanto esso mette in evidenza i segmenti più lunghi, costituiti da un maggiore numero di parole. Di conseguenza anche a valori bassi dell’indice si possono spesso trovare segmenti interessanti.</a:t>
            </a:r>
          </a:p>
          <a:p>
            <a:pPr algn="just"/>
            <a:r>
              <a:rPr lang="it-IT" sz="1800" dirty="0" smtClean="0">
                <a:solidFill>
                  <a:schemeClr val="tx2">
                    <a:lumMod val="50000"/>
                  </a:schemeClr>
                </a:solidFill>
              </a:rPr>
              <a:t>Per ovviare a questo problema, TalTac2 dà la possibilità di calcolare in maniera automatica </a:t>
            </a:r>
            <a:r>
              <a:rPr lang="it-IT" sz="1800" b="1" i="1" u="sng" dirty="0" smtClean="0">
                <a:solidFill>
                  <a:schemeClr val="tx2">
                    <a:lumMod val="50000"/>
                  </a:schemeClr>
                </a:solidFill>
              </a:rPr>
              <a:t>l’indice di significatività relativo</a:t>
            </a:r>
            <a:r>
              <a:rPr lang="it-IT" sz="1800" dirty="0" smtClean="0">
                <a:solidFill>
                  <a:schemeClr val="tx2">
                    <a:lumMod val="50000"/>
                  </a:schemeClr>
                </a:solidFill>
              </a:rPr>
              <a:t>, ottenuto rapportando l’indice al suo massimo che tende a posizionare ai primi ranghi i segmenti più corti ma che spesso rappresentano i termini specialistici del lessico.</a:t>
            </a:r>
          </a:p>
          <a:p>
            <a:pPr algn="just"/>
            <a:r>
              <a:rPr lang="it-IT" sz="1800" dirty="0" smtClean="0">
                <a:solidFill>
                  <a:schemeClr val="tx2">
                    <a:lumMod val="50000"/>
                  </a:schemeClr>
                </a:solidFill>
              </a:rPr>
              <a:t>L’indice di significatività relativo ha il vantaggio di presentare valori che oscillano tra 0 e 1.</a:t>
            </a:r>
          </a:p>
          <a:p>
            <a:pPr algn="just"/>
            <a:endParaRPr lang="it-IT" sz="1800" dirty="0" smtClean="0">
              <a:solidFill>
                <a:schemeClr val="tx2">
                  <a:lumMod val="50000"/>
                </a:schemeClr>
              </a:solidFill>
            </a:endParaRPr>
          </a:p>
          <a:p>
            <a:endParaRPr lang="it-IT" sz="18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357166"/>
            <a:ext cx="7239000" cy="6098570"/>
          </a:xfrm>
        </p:spPr>
        <p:txBody>
          <a:bodyPr>
            <a:normAutofit/>
          </a:bodyPr>
          <a:lstStyle/>
          <a:p>
            <a:pPr algn="just"/>
            <a:r>
              <a:rPr lang="it-IT" sz="1800" dirty="0" smtClean="0">
                <a:solidFill>
                  <a:schemeClr val="tx2">
                    <a:lumMod val="50000"/>
                  </a:schemeClr>
                </a:solidFill>
              </a:rPr>
              <a:t>I segmenti ripetuti con un elevato grado di assorbimento sono, dunque, dei </a:t>
            </a:r>
            <a:r>
              <a:rPr lang="it-IT" sz="1800" dirty="0" err="1" smtClean="0">
                <a:solidFill>
                  <a:schemeClr val="tx2">
                    <a:lumMod val="50000"/>
                  </a:schemeClr>
                </a:solidFill>
              </a:rPr>
              <a:t>poliformi</a:t>
            </a:r>
            <a:r>
              <a:rPr lang="it-IT" sz="1800" dirty="0" smtClean="0">
                <a:solidFill>
                  <a:schemeClr val="tx2">
                    <a:lumMod val="50000"/>
                  </a:schemeClr>
                </a:solidFill>
              </a:rPr>
              <a:t> che conviene trattare come </a:t>
            </a:r>
            <a:r>
              <a:rPr lang="it-IT" sz="1800" dirty="0" err="1" smtClean="0">
                <a:solidFill>
                  <a:schemeClr val="tx2">
                    <a:lumMod val="50000"/>
                  </a:schemeClr>
                </a:solidFill>
              </a:rPr>
              <a:t>token</a:t>
            </a:r>
            <a:r>
              <a:rPr lang="it-IT" sz="1800" dirty="0" smtClean="0">
                <a:solidFill>
                  <a:schemeClr val="tx2">
                    <a:lumMod val="50000"/>
                  </a:schemeClr>
                </a:solidFill>
              </a:rPr>
              <a:t> unici proprio perché il loro contenuto semantico complessivo risulta superiore rispetto a quello delle singole parole che li costituiscono. </a:t>
            </a:r>
          </a:p>
          <a:p>
            <a:pPr algn="just"/>
            <a:r>
              <a:rPr lang="it-IT" sz="1800" dirty="0" smtClean="0">
                <a:solidFill>
                  <a:schemeClr val="tx2">
                    <a:lumMod val="50000"/>
                  </a:schemeClr>
                </a:solidFill>
              </a:rPr>
              <a:t>Il trattamento dei </a:t>
            </a:r>
            <a:r>
              <a:rPr lang="it-IT" sz="1800" dirty="0" err="1" smtClean="0">
                <a:solidFill>
                  <a:schemeClr val="tx2">
                    <a:lumMod val="50000"/>
                  </a:schemeClr>
                </a:solidFill>
              </a:rPr>
              <a:t>poliformi</a:t>
            </a:r>
            <a:r>
              <a:rPr lang="it-IT" sz="1800" dirty="0" smtClean="0">
                <a:solidFill>
                  <a:schemeClr val="tx2">
                    <a:lumMod val="50000"/>
                  </a:schemeClr>
                </a:solidFill>
              </a:rPr>
              <a:t> significativi individuati è stato realizzato mediante la </a:t>
            </a:r>
            <a:r>
              <a:rPr lang="it-IT" sz="1800" b="1" i="1" dirty="0" smtClean="0">
                <a:solidFill>
                  <a:schemeClr val="tx2">
                    <a:lumMod val="50000"/>
                  </a:schemeClr>
                </a:solidFill>
              </a:rPr>
              <a:t>procedura di lessicalizzazione</a:t>
            </a:r>
            <a:r>
              <a:rPr lang="it-IT" sz="1800" i="1" dirty="0" smtClean="0">
                <a:solidFill>
                  <a:schemeClr val="tx2">
                    <a:lumMod val="50000"/>
                  </a:schemeClr>
                </a:solidFill>
              </a:rPr>
              <a:t>: </a:t>
            </a:r>
            <a:r>
              <a:rPr lang="it-IT" sz="1800" dirty="0" smtClean="0">
                <a:solidFill>
                  <a:schemeClr val="tx2">
                    <a:lumMod val="50000"/>
                  </a:schemeClr>
                </a:solidFill>
              </a:rPr>
              <a:t>lessicalizzare un segmento significa trasformare le singole parti che lo compongono in un </a:t>
            </a:r>
            <a:r>
              <a:rPr lang="it-IT" sz="1800" dirty="0" err="1" smtClean="0">
                <a:solidFill>
                  <a:schemeClr val="tx2">
                    <a:lumMod val="50000"/>
                  </a:schemeClr>
                </a:solidFill>
              </a:rPr>
              <a:t>token</a:t>
            </a:r>
            <a:r>
              <a:rPr lang="it-IT" sz="1800" dirty="0" smtClean="0">
                <a:solidFill>
                  <a:schemeClr val="tx2">
                    <a:lumMod val="50000"/>
                  </a:schemeClr>
                </a:solidFill>
              </a:rPr>
              <a:t> unico, ovvero in un solo elemento lessicale .</a:t>
            </a:r>
          </a:p>
          <a:p>
            <a:pPr algn="just"/>
            <a:r>
              <a:rPr lang="it-IT" sz="1800" dirty="0" smtClean="0">
                <a:solidFill>
                  <a:schemeClr val="tx2">
                    <a:lumMod val="50000"/>
                  </a:schemeClr>
                </a:solidFill>
              </a:rPr>
              <a:t>La procedura di lessicalizzazione inizia con la marcatura dei segmenti nella colonna delle “Informazioni aggiuntive" presente nella lista dei segmenti e scrivendo nel campo in corrispondenza del segmento scelto un codice a scelta, ad esempio “S”</a:t>
            </a:r>
          </a:p>
          <a:p>
            <a:pPr algn="just"/>
            <a:r>
              <a:rPr lang="it-IT" sz="1800" dirty="0" smtClean="0">
                <a:solidFill>
                  <a:schemeClr val="tx2">
                    <a:lumMod val="50000"/>
                  </a:schemeClr>
                </a:solidFill>
              </a:rPr>
              <a:t>Per rendere possibile la scrittura nei campi della lista dei sementi bisogna smarcare la casella “Sola lettura” in basso a destra. </a:t>
            </a:r>
          </a:p>
          <a:p>
            <a:pPr algn="just"/>
            <a:r>
              <a:rPr lang="it-IT" sz="1800" dirty="0" smtClean="0">
                <a:solidFill>
                  <a:schemeClr val="tx2">
                    <a:lumMod val="50000"/>
                  </a:schemeClr>
                </a:solidFill>
              </a:rPr>
              <a:t>Ultimata la fase di marcatura dei segmenti prescelti bisogna aprire dal </a:t>
            </a:r>
            <a:r>
              <a:rPr lang="it-IT" sz="1800" b="1" dirty="0" smtClean="0">
                <a:solidFill>
                  <a:schemeClr val="tx2">
                    <a:lumMod val="50000"/>
                  </a:schemeClr>
                </a:solidFill>
              </a:rPr>
              <a:t>Menù Record il comando Text/Data </a:t>
            </a:r>
            <a:r>
              <a:rPr lang="it-IT" sz="1800" b="1" dirty="0" err="1" smtClean="0">
                <a:solidFill>
                  <a:schemeClr val="tx2">
                    <a:lumMod val="50000"/>
                  </a:schemeClr>
                </a:solidFill>
              </a:rPr>
              <a:t>Mining</a:t>
            </a:r>
            <a:r>
              <a:rPr lang="it-IT" sz="1800" b="1" dirty="0" smtClean="0">
                <a:solidFill>
                  <a:schemeClr val="tx2">
                    <a:lumMod val="50000"/>
                  </a:schemeClr>
                </a:solidFill>
              </a:rPr>
              <a:t> e alla voce </a:t>
            </a:r>
            <a:r>
              <a:rPr lang="it-IT" sz="1800" b="1" dirty="0" err="1" smtClean="0">
                <a:solidFill>
                  <a:schemeClr val="tx2">
                    <a:lumMod val="50000"/>
                  </a:schemeClr>
                </a:solidFill>
              </a:rPr>
              <a:t>Records</a:t>
            </a:r>
            <a:r>
              <a:rPr lang="it-IT" sz="1800" b="1" dirty="0" smtClean="0">
                <a:solidFill>
                  <a:schemeClr val="tx2">
                    <a:lumMod val="50000"/>
                  </a:schemeClr>
                </a:solidFill>
              </a:rPr>
              <a:t> </a:t>
            </a:r>
            <a:r>
              <a:rPr lang="it-IT" sz="1800" b="1" dirty="0" err="1" smtClean="0">
                <a:solidFill>
                  <a:schemeClr val="tx2">
                    <a:lumMod val="50000"/>
                  </a:schemeClr>
                </a:solidFill>
              </a:rPr>
              <a:t>Like</a:t>
            </a:r>
            <a:r>
              <a:rPr lang="it-IT" sz="1800" b="1" dirty="0" smtClean="0">
                <a:solidFill>
                  <a:schemeClr val="tx2">
                    <a:lumMod val="50000"/>
                  </a:schemeClr>
                </a:solidFill>
              </a:rPr>
              <a:t> della finestra inserire il codice scelto, nel nostro caso “S”. </a:t>
            </a:r>
            <a:endParaRPr lang="it-IT" sz="1800" dirty="0" smtClean="0">
              <a:solidFill>
                <a:schemeClr val="tx2">
                  <a:lumMod val="50000"/>
                </a:schemeClr>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428604"/>
            <a:ext cx="7239000" cy="4857784"/>
          </a:xfrm>
        </p:spPr>
        <p:txBody>
          <a:bodyPr>
            <a:normAutofit/>
          </a:bodyPr>
          <a:lstStyle/>
          <a:p>
            <a:pPr algn="just"/>
            <a:r>
              <a:rPr lang="it-IT" sz="1900" dirty="0" smtClean="0">
                <a:solidFill>
                  <a:schemeClr val="tx2">
                    <a:lumMod val="50000"/>
                  </a:schemeClr>
                </a:solidFill>
              </a:rPr>
              <a:t>A questo punto siamo in grado di visualizzare la lista contenente i segmenti che abbiamo scelto di lessicalizzare</a:t>
            </a:r>
          </a:p>
          <a:p>
            <a:pPr algn="just"/>
            <a:r>
              <a:rPr lang="it-IT" sz="1900" dirty="0" smtClean="0">
                <a:solidFill>
                  <a:schemeClr val="tx2">
                    <a:lumMod val="50000"/>
                  </a:schemeClr>
                </a:solidFill>
              </a:rPr>
              <a:t> Tale lista deve essere salvata dal Menù File selezionando il comando Esporta in un file di testo e poi la voce Lista di lessicalizzazione. </a:t>
            </a:r>
          </a:p>
          <a:p>
            <a:pPr algn="just"/>
            <a:r>
              <a:rPr lang="it-IT" sz="1900" dirty="0" smtClean="0">
                <a:solidFill>
                  <a:schemeClr val="tx2">
                    <a:lumMod val="50000"/>
                  </a:schemeClr>
                </a:solidFill>
              </a:rPr>
              <a:t>La procedura prosegue con la lessicalizzazione dei segmenti selezionati dal Menù Analisi, cliccando sul comando Analisi dei Segmenti e quindi sulla voce Lessicalizzazione. </a:t>
            </a:r>
          </a:p>
          <a:p>
            <a:pPr algn="just"/>
            <a:r>
              <a:rPr lang="it-IT" sz="1900" dirty="0" smtClean="0">
                <a:solidFill>
                  <a:schemeClr val="tx2">
                    <a:lumMod val="50000"/>
                  </a:schemeClr>
                </a:solidFill>
              </a:rPr>
              <a:t>A questo punto bisogna caricare, come richiesto nella relativa finestra, il file contenente la lista di lessicalizzazione. </a:t>
            </a:r>
          </a:p>
          <a:p>
            <a:pPr algn="just"/>
            <a:r>
              <a:rPr lang="it-IT" sz="1900" dirty="0" smtClean="0">
                <a:solidFill>
                  <a:schemeClr val="tx2">
                    <a:lumMod val="50000"/>
                  </a:schemeClr>
                </a:solidFill>
              </a:rPr>
              <a:t>Naturalmente, in seguito alla fase di lessicalizzazione il vocabolario ha subito dei cambiamenti: il numero totale di occorrenze /N/ è diminuito mentre la grandezza del vocabolario /V/ è aumentata, di conseguenza anche la ricchezza lessicale del corpus è risultata modificata</a:t>
            </a:r>
          </a:p>
          <a:p>
            <a:endParaRPr lang="it-IT"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28596" y="214290"/>
            <a:ext cx="7239000" cy="462932"/>
          </a:xfrm>
        </p:spPr>
        <p:txBody>
          <a:bodyPr>
            <a:normAutofit fontScale="90000"/>
          </a:bodyPr>
          <a:lstStyle/>
          <a:p>
            <a:pPr algn="ctr"/>
            <a:r>
              <a:rPr lang="it-IT" sz="2000" dirty="0" err="1" smtClean="0">
                <a:solidFill>
                  <a:schemeClr val="tx2">
                    <a:lumMod val="60000"/>
                    <a:lumOff val="40000"/>
                  </a:schemeClr>
                </a:solidFill>
                <a:latin typeface="Arial" pitchFamily="34" charset="0"/>
                <a:cs typeface="Arial" pitchFamily="34" charset="0"/>
              </a:rPr>
              <a:t>Tagging</a:t>
            </a:r>
            <a:r>
              <a:rPr lang="it-IT" sz="2000" dirty="0" smtClean="0">
                <a:solidFill>
                  <a:schemeClr val="tx2">
                    <a:lumMod val="60000"/>
                    <a:lumOff val="40000"/>
                  </a:schemeClr>
                </a:solidFill>
                <a:latin typeface="Arial" pitchFamily="34" charset="0"/>
                <a:cs typeface="Arial" pitchFamily="34" charset="0"/>
              </a:rPr>
              <a:t> grammaticale , analisi delle concordanze, imprinting e lemmatizzazione</a:t>
            </a:r>
            <a:endParaRPr lang="it-IT" sz="2000" dirty="0">
              <a:solidFill>
                <a:schemeClr val="tx2">
                  <a:lumMod val="60000"/>
                  <a:lumOff val="40000"/>
                </a:schemeClr>
              </a:solidFill>
              <a:latin typeface="Arial" pitchFamily="34" charset="0"/>
              <a:cs typeface="Arial" pitchFamily="34" charset="0"/>
            </a:endParaRPr>
          </a:p>
        </p:txBody>
      </p:sp>
      <p:sp>
        <p:nvSpPr>
          <p:cNvPr id="3" name="Segnaposto contenuto 2"/>
          <p:cNvSpPr>
            <a:spLocks noGrp="1"/>
          </p:cNvSpPr>
          <p:nvPr>
            <p:ph idx="1"/>
          </p:nvPr>
        </p:nvSpPr>
        <p:spPr>
          <a:xfrm>
            <a:off x="457200" y="1000108"/>
            <a:ext cx="7239000" cy="2357454"/>
          </a:xfrm>
        </p:spPr>
        <p:txBody>
          <a:bodyPr>
            <a:normAutofit/>
          </a:bodyPr>
          <a:lstStyle/>
          <a:p>
            <a:pPr algn="just"/>
            <a:r>
              <a:rPr lang="it-IT" sz="1800" dirty="0" smtClean="0">
                <a:solidFill>
                  <a:schemeClr val="tx2">
                    <a:lumMod val="50000"/>
                  </a:schemeClr>
                </a:solidFill>
              </a:rPr>
              <a:t>L’annotazione morfo-sintattica  (menù Analisi/</a:t>
            </a:r>
            <a:r>
              <a:rPr lang="it-IT" sz="1800" dirty="0" err="1" smtClean="0">
                <a:solidFill>
                  <a:schemeClr val="tx2">
                    <a:lumMod val="50000"/>
                  </a:schemeClr>
                </a:solidFill>
              </a:rPr>
              <a:t>Analisi</a:t>
            </a:r>
            <a:r>
              <a:rPr lang="it-IT" sz="1800" dirty="0" smtClean="0">
                <a:solidFill>
                  <a:schemeClr val="tx2">
                    <a:lumMod val="50000"/>
                  </a:schemeClr>
                </a:solidFill>
              </a:rPr>
              <a:t> Lessicale/</a:t>
            </a:r>
            <a:r>
              <a:rPr lang="it-IT" sz="1800" dirty="0" err="1" smtClean="0">
                <a:solidFill>
                  <a:schemeClr val="tx2">
                    <a:lumMod val="50000"/>
                  </a:schemeClr>
                </a:solidFill>
              </a:rPr>
              <a:t>Tagging</a:t>
            </a:r>
            <a:r>
              <a:rPr lang="it-IT" sz="1800" dirty="0" smtClean="0">
                <a:solidFill>
                  <a:schemeClr val="tx2">
                    <a:lumMod val="50000"/>
                  </a:schemeClr>
                </a:solidFill>
              </a:rPr>
              <a:t>/Grammaticale/Vocabolario) consiste nell’associare a ciascun </a:t>
            </a:r>
            <a:r>
              <a:rPr lang="it-IT" sz="1800" dirty="0" err="1" smtClean="0">
                <a:solidFill>
                  <a:schemeClr val="tx2">
                    <a:lumMod val="50000"/>
                  </a:schemeClr>
                </a:solidFill>
              </a:rPr>
              <a:t>token</a:t>
            </a:r>
            <a:r>
              <a:rPr lang="it-IT" sz="1800" dirty="0" smtClean="0">
                <a:solidFill>
                  <a:schemeClr val="tx2">
                    <a:lumMod val="50000"/>
                  </a:schemeClr>
                </a:solidFill>
              </a:rPr>
              <a:t> individuato informazioni relative alla categoria grammaticale di appartenenza: ad ogni parola, nell’ambito del contesto specifico, viene dunque assegnata la categoria di nome (N), verbo (V), aggettivo (</a:t>
            </a:r>
            <a:r>
              <a:rPr lang="it-IT" sz="1800" dirty="0" err="1" smtClean="0">
                <a:solidFill>
                  <a:schemeClr val="tx2">
                    <a:lumMod val="50000"/>
                  </a:schemeClr>
                </a:solidFill>
              </a:rPr>
              <a:t>Agg</a:t>
            </a:r>
            <a:r>
              <a:rPr lang="it-IT" sz="1800" dirty="0" smtClean="0">
                <a:solidFill>
                  <a:schemeClr val="tx2">
                    <a:lumMod val="50000"/>
                  </a:schemeClr>
                </a:solidFill>
              </a:rPr>
              <a:t>), avverbio (</a:t>
            </a:r>
            <a:r>
              <a:rPr lang="it-IT" sz="1800" dirty="0" err="1" smtClean="0">
                <a:solidFill>
                  <a:schemeClr val="tx2">
                    <a:lumMod val="50000"/>
                  </a:schemeClr>
                </a:solidFill>
              </a:rPr>
              <a:t>Avv</a:t>
            </a:r>
            <a:r>
              <a:rPr lang="it-IT" sz="1800" dirty="0" smtClean="0">
                <a:solidFill>
                  <a:schemeClr val="tx2">
                    <a:lumMod val="50000"/>
                  </a:schemeClr>
                </a:solidFill>
              </a:rPr>
              <a:t>), pronome (PRON), preposizione (PREP), determinativo (DET), congiunzione (CONG).</a:t>
            </a:r>
          </a:p>
          <a:p>
            <a:endParaRPr lang="it-IT" dirty="0"/>
          </a:p>
        </p:txBody>
      </p:sp>
      <p:pic>
        <p:nvPicPr>
          <p:cNvPr id="1026" name="Picture 2"/>
          <p:cNvPicPr>
            <a:picLocks noChangeAspect="1" noChangeArrowheads="1"/>
          </p:cNvPicPr>
          <p:nvPr/>
        </p:nvPicPr>
        <p:blipFill>
          <a:blip r:embed="rId2"/>
          <a:srcRect l="43282" t="13750" r="22031" b="42999"/>
          <a:stretch>
            <a:fillRect/>
          </a:stretch>
        </p:blipFill>
        <p:spPr bwMode="auto">
          <a:xfrm>
            <a:off x="2500298" y="3428999"/>
            <a:ext cx="3714776" cy="291220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500042"/>
            <a:ext cx="7239000" cy="5955694"/>
          </a:xfrm>
        </p:spPr>
        <p:txBody>
          <a:bodyPr>
            <a:normAutofit fontScale="92500" lnSpcReduction="20000"/>
          </a:bodyPr>
          <a:lstStyle/>
          <a:p>
            <a:pPr algn="just"/>
            <a:r>
              <a:rPr lang="it-IT" sz="1800" dirty="0" smtClean="0">
                <a:solidFill>
                  <a:schemeClr val="tx2">
                    <a:lumMod val="50000"/>
                  </a:schemeClr>
                </a:solidFill>
              </a:rPr>
              <a:t>Il </a:t>
            </a:r>
            <a:r>
              <a:rPr lang="it-IT" sz="1800" dirty="0" err="1" smtClean="0">
                <a:solidFill>
                  <a:schemeClr val="tx2">
                    <a:lumMod val="50000"/>
                  </a:schemeClr>
                </a:solidFill>
              </a:rPr>
              <a:t>tagging</a:t>
            </a:r>
            <a:r>
              <a:rPr lang="it-IT" sz="1800" dirty="0" smtClean="0">
                <a:solidFill>
                  <a:schemeClr val="tx2">
                    <a:lumMod val="50000"/>
                  </a:schemeClr>
                </a:solidFill>
              </a:rPr>
              <a:t> grammaticale può essere ulteriormente integrato con la specificazione delle categorie flessionali (in TaLTac2 tale specificazione è definita imprinting)</a:t>
            </a:r>
          </a:p>
          <a:p>
            <a:pPr algn="just"/>
            <a:r>
              <a:rPr lang="it-IT" sz="1800" dirty="0" smtClean="0">
                <a:solidFill>
                  <a:schemeClr val="tx2">
                    <a:lumMod val="50000"/>
                  </a:schemeClr>
                </a:solidFill>
              </a:rPr>
              <a:t>L’annotazione morfosintattica permette di aumentare la precisione nel recupero delle informazioni, risolvendo ad esempio le omografie riguardanti le parti del discorso. Molte forme lessicali sono, infatti, ambigue dal punto di vista morfo-sintattico: è il caso, ad esempio, di una parola come “pubblico” che può essere sia aggettivo che sostantivo maschile singolare. </a:t>
            </a:r>
          </a:p>
          <a:p>
            <a:pPr algn="just"/>
            <a:r>
              <a:rPr lang="it-IT" sz="1800" dirty="0" smtClean="0">
                <a:solidFill>
                  <a:schemeClr val="tx2">
                    <a:lumMod val="50000"/>
                  </a:schemeClr>
                </a:solidFill>
              </a:rPr>
              <a:t>Un passo fondamentale diventa allora la disambiguazione della categoria grammaticale mediante una analisi dei </a:t>
            </a:r>
            <a:r>
              <a:rPr lang="it-IT" sz="1800" dirty="0" err="1" smtClean="0">
                <a:solidFill>
                  <a:schemeClr val="tx2">
                    <a:lumMod val="50000"/>
                  </a:schemeClr>
                </a:solidFill>
              </a:rPr>
              <a:t>cotesti</a:t>
            </a:r>
            <a:r>
              <a:rPr lang="it-IT" sz="1800" dirty="0" smtClean="0">
                <a:solidFill>
                  <a:schemeClr val="tx2">
                    <a:lumMod val="50000"/>
                  </a:schemeClr>
                </a:solidFill>
              </a:rPr>
              <a:t> tipici, ovvero una </a:t>
            </a:r>
            <a:r>
              <a:rPr lang="it-IT" sz="1800" i="1" dirty="0" smtClean="0">
                <a:solidFill>
                  <a:schemeClr val="tx2">
                    <a:lumMod val="50000"/>
                  </a:schemeClr>
                </a:solidFill>
              </a:rPr>
              <a:t>analisi delle concordanze </a:t>
            </a:r>
            <a:r>
              <a:rPr lang="it-IT" sz="1800" dirty="0" smtClean="0">
                <a:solidFill>
                  <a:schemeClr val="tx2">
                    <a:lumMod val="50000"/>
                  </a:schemeClr>
                </a:solidFill>
              </a:rPr>
              <a:t>(menù Analisi/</a:t>
            </a:r>
            <a:r>
              <a:rPr lang="it-IT" sz="1800" dirty="0" err="1" smtClean="0">
                <a:solidFill>
                  <a:schemeClr val="tx2">
                    <a:lumMod val="50000"/>
                  </a:schemeClr>
                </a:solidFill>
              </a:rPr>
              <a:t>Analisi</a:t>
            </a:r>
            <a:r>
              <a:rPr lang="it-IT" sz="1800" dirty="0" smtClean="0">
                <a:solidFill>
                  <a:schemeClr val="tx2">
                    <a:lumMod val="50000"/>
                  </a:schemeClr>
                </a:solidFill>
              </a:rPr>
              <a:t> Testuale/Recupero di informazione: Concordanze/</a:t>
            </a:r>
            <a:r>
              <a:rPr lang="it-IT" sz="1800" dirty="0" err="1" smtClean="0">
                <a:solidFill>
                  <a:schemeClr val="tx2">
                    <a:lumMod val="50000"/>
                  </a:schemeClr>
                </a:solidFill>
              </a:rPr>
              <a:t>Concordanze</a:t>
            </a:r>
            <a:r>
              <a:rPr lang="it-IT" sz="1800" dirty="0" smtClean="0">
                <a:solidFill>
                  <a:schemeClr val="tx2">
                    <a:lumMod val="50000"/>
                  </a:schemeClr>
                </a:solidFill>
              </a:rPr>
              <a:t> semplici e per categorie)</a:t>
            </a:r>
            <a:r>
              <a:rPr lang="it-IT" sz="1800" i="1" dirty="0" smtClean="0">
                <a:solidFill>
                  <a:schemeClr val="tx2">
                    <a:lumMod val="50000"/>
                  </a:schemeClr>
                </a:solidFill>
              </a:rPr>
              <a:t>. </a:t>
            </a:r>
            <a:endParaRPr lang="it-IT" sz="1800" dirty="0" smtClean="0">
              <a:solidFill>
                <a:schemeClr val="tx2">
                  <a:lumMod val="50000"/>
                </a:schemeClr>
              </a:solidFill>
            </a:endParaRPr>
          </a:p>
          <a:p>
            <a:pPr algn="just"/>
            <a:r>
              <a:rPr lang="it-IT" sz="1800" dirty="0" smtClean="0">
                <a:solidFill>
                  <a:schemeClr val="tx2">
                    <a:lumMod val="50000"/>
                  </a:schemeClr>
                </a:solidFill>
              </a:rPr>
              <a:t>Le concordanze sono una lista delle</a:t>
            </a:r>
            <a:r>
              <a:rPr lang="it-IT" sz="1800" i="1" dirty="0" smtClean="0">
                <a:solidFill>
                  <a:schemeClr val="tx2">
                    <a:lumMod val="50000"/>
                  </a:schemeClr>
                </a:solidFill>
              </a:rPr>
              <a:t> </a:t>
            </a:r>
            <a:r>
              <a:rPr lang="it-IT" sz="1800" dirty="0" smtClean="0">
                <a:solidFill>
                  <a:schemeClr val="tx2">
                    <a:lumMod val="50000"/>
                  </a:schemeClr>
                </a:solidFill>
              </a:rPr>
              <a:t>occorrenze di una parola tipo nel corpus,ciascuna delle quali presentata nel suo contesto linguistico</a:t>
            </a:r>
            <a:r>
              <a:rPr lang="it-IT" sz="1800" i="1" dirty="0" smtClean="0">
                <a:solidFill>
                  <a:schemeClr val="tx2">
                    <a:lumMod val="50000"/>
                  </a:schemeClr>
                </a:solidFill>
              </a:rPr>
              <a:t> (</a:t>
            </a:r>
            <a:r>
              <a:rPr lang="it-IT" sz="1800" dirty="0" smtClean="0">
                <a:solidFill>
                  <a:schemeClr val="tx2">
                    <a:lumMod val="50000"/>
                  </a:schemeClr>
                </a:solidFill>
              </a:rPr>
              <a:t>è per questo che si parla di KWIC</a:t>
            </a:r>
            <a:r>
              <a:rPr lang="it-IT" sz="1800" i="1" dirty="0" smtClean="0">
                <a:solidFill>
                  <a:schemeClr val="tx2">
                    <a:lumMod val="50000"/>
                  </a:schemeClr>
                </a:solidFill>
              </a:rPr>
              <a:t> - </a:t>
            </a:r>
            <a:r>
              <a:rPr lang="it-IT" sz="1800" i="1" dirty="0" err="1" smtClean="0">
                <a:solidFill>
                  <a:schemeClr val="tx2">
                    <a:lumMod val="50000"/>
                  </a:schemeClr>
                </a:solidFill>
              </a:rPr>
              <a:t>key-words</a:t>
            </a:r>
            <a:r>
              <a:rPr lang="it-IT" sz="1800" i="1" dirty="0" smtClean="0">
                <a:solidFill>
                  <a:schemeClr val="tx2">
                    <a:lumMod val="50000"/>
                  </a:schemeClr>
                </a:solidFill>
              </a:rPr>
              <a:t> in </a:t>
            </a:r>
            <a:r>
              <a:rPr lang="it-IT" sz="1800" i="1" dirty="0" err="1" smtClean="0">
                <a:solidFill>
                  <a:schemeClr val="tx2">
                    <a:lumMod val="50000"/>
                  </a:schemeClr>
                </a:solidFill>
              </a:rPr>
              <a:t>context</a:t>
            </a:r>
            <a:r>
              <a:rPr lang="it-IT" sz="1800" i="1" dirty="0" smtClean="0">
                <a:solidFill>
                  <a:schemeClr val="tx2">
                    <a:lumMod val="50000"/>
                  </a:schemeClr>
                </a:solidFill>
              </a:rPr>
              <a:t>). </a:t>
            </a:r>
            <a:r>
              <a:rPr lang="it-IT" sz="1800" dirty="0" smtClean="0">
                <a:solidFill>
                  <a:schemeClr val="tx2">
                    <a:lumMod val="50000"/>
                  </a:schemeClr>
                </a:solidFill>
              </a:rPr>
              <a:t>Esse consentono, pertanto, di analizzare l’uso di una parola nei contesti in cui ricorre per poter disambiguare la sua categoria grammaticale e, quindi, il suo significato.</a:t>
            </a:r>
            <a:r>
              <a:rPr lang="it-IT" sz="1800" i="1" dirty="0" smtClean="0">
                <a:solidFill>
                  <a:schemeClr val="tx2">
                    <a:lumMod val="50000"/>
                  </a:schemeClr>
                </a:solidFill>
              </a:rPr>
              <a:t> </a:t>
            </a:r>
            <a:r>
              <a:rPr lang="it-IT" sz="1800" dirty="0" smtClean="0">
                <a:solidFill>
                  <a:schemeClr val="tx2">
                    <a:lumMod val="50000"/>
                  </a:schemeClr>
                </a:solidFill>
              </a:rPr>
              <a:t> Così, ad esempio, l’ambiguità tra aggettivo e nome della parola “pubblico” sopra espressa può essere risolta osservando la categoria delle parole che precedono o seguono, nella fattispecie evidenziando la presenza o meno di un articolo, di una preposizione, di un sostantivo o di un verbo: nel primo e secondo caso si tratterebbe di un nome, nel terzo e quarto caso di un aggettivo. </a:t>
            </a:r>
          </a:p>
          <a:p>
            <a:pPr algn="just"/>
            <a:endParaRPr lang="it-IT" sz="1800"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357166"/>
            <a:ext cx="7239000" cy="6098570"/>
          </a:xfrm>
        </p:spPr>
        <p:txBody>
          <a:bodyPr>
            <a:normAutofit/>
          </a:bodyPr>
          <a:lstStyle/>
          <a:p>
            <a:pPr algn="just"/>
            <a:r>
              <a:rPr lang="it-IT" sz="1800" dirty="0" smtClean="0">
                <a:solidFill>
                  <a:schemeClr val="tx2">
                    <a:lumMod val="50000"/>
                  </a:schemeClr>
                </a:solidFill>
              </a:rPr>
              <a:t>Attraverso il comando Imprinting del Menù Calcola, attivo solamente per la tabella del vocabolario, è possibile ottenere una serie di statistiche sulle caratteristiche morfologiche del corpus, come le distribuzioni delle forme grafiche e delle occorrenze per categorie grammaticali, per modi e tempi verbali. </a:t>
            </a:r>
          </a:p>
          <a:p>
            <a:pPr algn="just"/>
            <a:r>
              <a:rPr lang="it-IT" sz="1800" dirty="0" smtClean="0">
                <a:solidFill>
                  <a:schemeClr val="tx2">
                    <a:lumMod val="50000"/>
                  </a:schemeClr>
                </a:solidFill>
              </a:rPr>
              <a:t>Il campo “Modalità della caratteristica” presenta tutti gli stati che la corrispondente caratteristica può assumere: nel caso della caratteristica CAT la modalità sarà per le varie categorie grammaticali, nel caso della caratteristica Imprinting la modalità sarà per le varie caratteristiche morfologiche, nel caso della caratteristica Tempo la modalità sarà per tempi verbali (passato, presente, futuro).</a:t>
            </a:r>
          </a:p>
          <a:p>
            <a:pPr marL="627063" indent="-273050" algn="just">
              <a:buFont typeface="Wingdings" pitchFamily="2" charset="2"/>
              <a:buChar char="q"/>
            </a:pPr>
            <a:r>
              <a:rPr lang="it-IT" sz="1600" dirty="0" smtClean="0">
                <a:solidFill>
                  <a:schemeClr val="tx2">
                    <a:lumMod val="50000"/>
                  </a:schemeClr>
                </a:solidFill>
              </a:rPr>
              <a:t>Il campo “Numero di entrate” rappresenta il numero di forme grafiche che presentano la modalità della caratteristica in questione;</a:t>
            </a:r>
          </a:p>
          <a:p>
            <a:pPr marL="627063" indent="-273050" algn="just">
              <a:buFont typeface="Wingdings" pitchFamily="2" charset="2"/>
              <a:buChar char="q"/>
            </a:pPr>
            <a:r>
              <a:rPr lang="it-IT" sz="1600" dirty="0" smtClean="0">
                <a:solidFill>
                  <a:schemeClr val="tx2">
                    <a:lumMod val="50000"/>
                  </a:schemeClr>
                </a:solidFill>
              </a:rPr>
              <a:t>Il campo “% delle entrate per modalità” rappresenta il dato del campo precedente espresso in termini percentuali; </a:t>
            </a:r>
          </a:p>
          <a:p>
            <a:pPr marL="627063" indent="-273050" algn="just">
              <a:buFont typeface="Wingdings" pitchFamily="2" charset="2"/>
              <a:buChar char="q"/>
            </a:pPr>
            <a:r>
              <a:rPr lang="it-IT" sz="1600" dirty="0" smtClean="0">
                <a:solidFill>
                  <a:schemeClr val="tx2">
                    <a:lumMod val="50000"/>
                  </a:schemeClr>
                </a:solidFill>
              </a:rPr>
              <a:t>Il campo “Occorrenze totali” contiene il totale delle unità che presentano la caratteristica in questione; </a:t>
            </a:r>
          </a:p>
          <a:p>
            <a:pPr marL="627063" indent="-273050" algn="just">
              <a:buFont typeface="Wingdings" pitchFamily="2" charset="2"/>
              <a:buChar char="q"/>
            </a:pPr>
            <a:r>
              <a:rPr lang="it-IT" sz="1600" dirty="0" smtClean="0">
                <a:solidFill>
                  <a:schemeClr val="tx2">
                    <a:lumMod val="50000"/>
                  </a:schemeClr>
                </a:solidFill>
              </a:rPr>
              <a:t>Il campo “% delle occorrenze per modalità” rappresenta il dato del campo precedente espresso in termini percentuali. </a:t>
            </a:r>
            <a:endParaRPr lang="it-IT" sz="1600"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500034" y="285728"/>
            <a:ext cx="7239000" cy="571496"/>
          </a:xfrm>
        </p:spPr>
        <p:txBody>
          <a:bodyPr>
            <a:normAutofit/>
          </a:bodyPr>
          <a:lstStyle/>
          <a:p>
            <a:pPr algn="ctr"/>
            <a:r>
              <a:rPr lang="it-IT" sz="3200" dirty="0" smtClean="0"/>
              <a:t>Estrazione di informazioni</a:t>
            </a:r>
            <a:endParaRPr lang="it-IT" sz="3200" dirty="0"/>
          </a:p>
        </p:txBody>
      </p:sp>
      <p:sp>
        <p:nvSpPr>
          <p:cNvPr id="5" name="CasellaDiTesto 4"/>
          <p:cNvSpPr txBox="1"/>
          <p:nvPr/>
        </p:nvSpPr>
        <p:spPr>
          <a:xfrm>
            <a:off x="357158" y="1142984"/>
            <a:ext cx="7643866" cy="1015663"/>
          </a:xfrm>
          <a:prstGeom prst="rect">
            <a:avLst/>
          </a:prstGeom>
          <a:noFill/>
        </p:spPr>
        <p:txBody>
          <a:bodyPr wrap="square" rtlCol="0">
            <a:spAutoFit/>
          </a:bodyPr>
          <a:lstStyle/>
          <a:p>
            <a:pPr algn="just">
              <a:spcAft>
                <a:spcPts val="1200"/>
              </a:spcAft>
              <a:defRPr/>
            </a:pPr>
            <a:r>
              <a:rPr lang="it-IT" sz="2000" dirty="0" smtClean="0">
                <a:solidFill>
                  <a:schemeClr val="accent1">
                    <a:lumMod val="50000"/>
                  </a:schemeClr>
                </a:solidFill>
              </a:rPr>
              <a:t>L’estrazione di informazione del corpus oggetto di analisi si propone di identificare unità lessicali semplici e complesse espressioni di entità di interesse del dominio. </a:t>
            </a:r>
          </a:p>
        </p:txBody>
      </p:sp>
      <p:sp>
        <p:nvSpPr>
          <p:cNvPr id="6" name="CasellaDiTesto 5"/>
          <p:cNvSpPr txBox="1"/>
          <p:nvPr/>
        </p:nvSpPr>
        <p:spPr>
          <a:xfrm>
            <a:off x="500034" y="2786058"/>
            <a:ext cx="7286676" cy="3170099"/>
          </a:xfrm>
          <a:prstGeom prst="rect">
            <a:avLst/>
          </a:prstGeom>
          <a:noFill/>
        </p:spPr>
        <p:txBody>
          <a:bodyPr wrap="square" rtlCol="0">
            <a:spAutoFit/>
          </a:bodyPr>
          <a:lstStyle/>
          <a:p>
            <a:pPr algn="just">
              <a:spcAft>
                <a:spcPts val="1200"/>
              </a:spcAft>
              <a:defRPr/>
            </a:pPr>
            <a:r>
              <a:rPr lang="it-IT" sz="2000" dirty="0" smtClean="0">
                <a:solidFill>
                  <a:schemeClr val="accent1">
                    <a:lumMod val="50000"/>
                  </a:schemeClr>
                </a:solidFill>
              </a:rPr>
              <a:t>Tali unità possono essere:</a:t>
            </a:r>
          </a:p>
          <a:p>
            <a:pPr marL="274638" indent="-274638" algn="just">
              <a:spcAft>
                <a:spcPts val="1200"/>
              </a:spcAft>
              <a:buFont typeface="Arial" pitchFamily="34" charset="0"/>
              <a:buChar char="•"/>
              <a:defRPr/>
            </a:pPr>
            <a:r>
              <a:rPr lang="it-IT" sz="2000" i="1" dirty="0" smtClean="0">
                <a:solidFill>
                  <a:schemeClr val="accent1">
                    <a:lumMod val="50000"/>
                  </a:schemeClr>
                </a:solidFill>
              </a:rPr>
              <a:t>Forme lessicali rilevanti</a:t>
            </a:r>
            <a:r>
              <a:rPr lang="it-IT" sz="2000" dirty="0" smtClean="0">
                <a:solidFill>
                  <a:schemeClr val="accent1">
                    <a:lumMod val="50000"/>
                  </a:schemeClr>
                </a:solidFill>
              </a:rPr>
              <a:t>: si tratta delle parole chiave del corpus, ovvero dei termini  semanticamente discriminanti in quanto descrittori dei contenuti del corpus o dei singoli frammenti testuali. Le </a:t>
            </a:r>
            <a:r>
              <a:rPr lang="it-IT" sz="2000" dirty="0" err="1" smtClean="0">
                <a:solidFill>
                  <a:schemeClr val="accent1">
                    <a:lumMod val="50000"/>
                  </a:schemeClr>
                </a:solidFill>
              </a:rPr>
              <a:t>key-words</a:t>
            </a:r>
            <a:r>
              <a:rPr lang="it-IT" sz="2000" dirty="0" smtClean="0">
                <a:solidFill>
                  <a:schemeClr val="accent1">
                    <a:lumMod val="50000"/>
                  </a:schemeClr>
                </a:solidFill>
              </a:rPr>
              <a:t> possono coincidere con i termini di dominio, ma non è sempre così; </a:t>
            </a:r>
          </a:p>
          <a:p>
            <a:pPr marL="274638" indent="-274638" algn="just">
              <a:spcAft>
                <a:spcPts val="1200"/>
              </a:spcAft>
              <a:buFont typeface="Arial" pitchFamily="34" charset="0"/>
              <a:buChar char="•"/>
              <a:defRPr/>
            </a:pPr>
            <a:r>
              <a:rPr lang="it-IT" sz="2000" i="1" dirty="0" smtClean="0">
                <a:solidFill>
                  <a:schemeClr val="accent1">
                    <a:lumMod val="50000"/>
                  </a:schemeClr>
                </a:solidFill>
              </a:rPr>
              <a:t>Forme lessicali peculiari</a:t>
            </a:r>
            <a:r>
              <a:rPr lang="it-IT" sz="2000" dirty="0" smtClean="0">
                <a:solidFill>
                  <a:schemeClr val="accent1">
                    <a:lumMod val="50000"/>
                  </a:schemeClr>
                </a:solidFill>
              </a:rPr>
              <a:t>: si tratta delle unità lessicali tipiche del corpus oggetto di analisi, tipiche in quanto originali o molto specifiche. </a:t>
            </a:r>
            <a:endParaRPr lang="it-IT" dirty="0" smtClean="0">
              <a:solidFill>
                <a:schemeClr val="accent1">
                  <a:lumMod val="5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 calcmode="lin" valueType="num">
                                      <p:cBhvr additive="base">
                                        <p:cTn id="11"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 calcmode="lin" valueType="num">
                                      <p:cBhvr additive="base">
                                        <p:cTn id="15"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contenuto 4"/>
          <p:cNvSpPr>
            <a:spLocks noGrp="1"/>
          </p:cNvSpPr>
          <p:nvPr>
            <p:ph idx="1"/>
          </p:nvPr>
        </p:nvSpPr>
        <p:spPr>
          <a:xfrm>
            <a:off x="428596" y="500042"/>
            <a:ext cx="7358114" cy="2786082"/>
          </a:xfrm>
          <a:noFill/>
        </p:spPr>
        <p:txBody>
          <a:bodyPr>
            <a:noAutofit/>
          </a:bodyPr>
          <a:lstStyle/>
          <a:p>
            <a:pPr marL="0" indent="0" algn="just">
              <a:spcAft>
                <a:spcPts val="600"/>
              </a:spcAft>
              <a:buNone/>
            </a:pPr>
            <a:r>
              <a:rPr lang="it-IT" sz="2000" dirty="0" smtClean="0">
                <a:solidFill>
                  <a:schemeClr val="accent1">
                    <a:lumMod val="50000"/>
                  </a:schemeClr>
                </a:solidFill>
              </a:rPr>
              <a:t>L’estrazione si ottiene:</a:t>
            </a:r>
          </a:p>
          <a:p>
            <a:pPr marL="365125" indent="-365125" algn="just">
              <a:spcAft>
                <a:spcPts val="600"/>
              </a:spcAft>
            </a:pPr>
            <a:r>
              <a:rPr lang="it-IT" sz="2000" dirty="0" smtClean="0">
                <a:solidFill>
                  <a:schemeClr val="accent1">
                    <a:lumMod val="50000"/>
                  </a:schemeClr>
                </a:solidFill>
              </a:rPr>
              <a:t>Eliminando categorie lessicali non rilevanti che impediscono una corretta identificazione dei nuclei di significato presenti nel corpus (componenti lessicali che costituiscono “rumore” in quanto non  utili ai fini di una caratterizzazione semantica del corpus): estrazione di due repertori terminologici contenenti rispettivamente le categorie del nome e del verbo.</a:t>
            </a:r>
          </a:p>
        </p:txBody>
      </p:sp>
      <p:sp>
        <p:nvSpPr>
          <p:cNvPr id="5" name="CasellaDiTesto 4"/>
          <p:cNvSpPr txBox="1"/>
          <p:nvPr/>
        </p:nvSpPr>
        <p:spPr>
          <a:xfrm>
            <a:off x="500034" y="3714752"/>
            <a:ext cx="7429552" cy="2323713"/>
          </a:xfrm>
          <a:prstGeom prst="rect">
            <a:avLst/>
          </a:prstGeom>
          <a:noFill/>
        </p:spPr>
        <p:txBody>
          <a:bodyPr wrap="square" rtlCol="0">
            <a:spAutoFit/>
          </a:bodyPr>
          <a:lstStyle/>
          <a:p>
            <a:pPr marL="365125" indent="-365125" algn="just">
              <a:spcAft>
                <a:spcPts val="600"/>
              </a:spcAft>
              <a:buNone/>
            </a:pPr>
            <a:r>
              <a:rPr lang="it-IT" sz="2000" dirty="0" smtClean="0">
                <a:solidFill>
                  <a:schemeClr val="accent1">
                    <a:lumMod val="50000"/>
                  </a:schemeClr>
                </a:solidFill>
              </a:rPr>
              <a:t>Quindi utilizzando:</a:t>
            </a:r>
          </a:p>
          <a:p>
            <a:pPr marL="365125" indent="-365125" algn="just">
              <a:buFont typeface="Wingdings" pitchFamily="2" charset="2"/>
              <a:buChar char="§"/>
            </a:pPr>
            <a:r>
              <a:rPr lang="it-IT" sz="2000" dirty="0" smtClean="0">
                <a:solidFill>
                  <a:schemeClr val="accent1">
                    <a:lumMod val="50000"/>
                  </a:schemeClr>
                </a:solidFill>
              </a:rPr>
              <a:t>Risorse endogene (</a:t>
            </a:r>
            <a:r>
              <a:rPr lang="it-IT" sz="2000" dirty="0" err="1" smtClean="0">
                <a:solidFill>
                  <a:schemeClr val="accent1">
                    <a:lumMod val="50000"/>
                  </a:schemeClr>
                </a:solidFill>
              </a:rPr>
              <a:t>corpus-based</a:t>
            </a:r>
            <a:r>
              <a:rPr lang="it-IT" sz="2000" dirty="0" smtClean="0">
                <a:solidFill>
                  <a:schemeClr val="accent1">
                    <a:lumMod val="50000"/>
                  </a:schemeClr>
                </a:solidFill>
              </a:rPr>
              <a:t>): calcolo dell’indice TFIDF, che consente un ordinamento decrescente delle parole in base alla loro  </a:t>
            </a:r>
            <a:r>
              <a:rPr lang="it-IT" sz="2000" i="1" dirty="0" smtClean="0">
                <a:solidFill>
                  <a:schemeClr val="accent1">
                    <a:lumMod val="50000"/>
                  </a:schemeClr>
                </a:solidFill>
              </a:rPr>
              <a:t>rilevanza statistica</a:t>
            </a:r>
            <a:r>
              <a:rPr lang="it-IT" sz="2000" dirty="0" smtClean="0">
                <a:solidFill>
                  <a:schemeClr val="accent1">
                    <a:lumMod val="50000"/>
                  </a:schemeClr>
                </a:solidFill>
              </a:rPr>
              <a:t>;</a:t>
            </a:r>
          </a:p>
          <a:p>
            <a:pPr marL="365125" indent="-365125" algn="just">
              <a:buFont typeface="Wingdings" pitchFamily="2" charset="2"/>
              <a:buChar char="§"/>
            </a:pPr>
            <a:r>
              <a:rPr lang="it-IT" sz="2000" dirty="0" smtClean="0">
                <a:solidFill>
                  <a:schemeClr val="accent1">
                    <a:lumMod val="50000"/>
                  </a:schemeClr>
                </a:solidFill>
              </a:rPr>
              <a:t> Risorse esogene rispetto al corpus in analisi: tecniche di contrasto con risorse lessicali esterne che consentono di estrarre il </a:t>
            </a:r>
            <a:r>
              <a:rPr lang="it-IT" sz="2000" i="1" dirty="0" smtClean="0">
                <a:solidFill>
                  <a:schemeClr val="accent1">
                    <a:lumMod val="50000"/>
                  </a:schemeClr>
                </a:solidFill>
              </a:rPr>
              <a:t>linguaggio peculiare</a:t>
            </a:r>
            <a:r>
              <a:rPr lang="it-IT" sz="2000" dirty="0" smtClean="0">
                <a:solidFill>
                  <a:schemeClr val="accent1">
                    <a:lumMod val="50000"/>
                  </a:schemeClr>
                </a:solidFill>
              </a:rPr>
              <a:t> del corpus.</a:t>
            </a:r>
            <a:endParaRPr lang="it-IT" sz="2000" dirty="0">
              <a:solidFill>
                <a:schemeClr val="accent1">
                  <a:lumMod val="5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 calcmode="lin" valueType="num">
                                      <p:cBhvr additive="base">
                                        <p:cTn id="11"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 calcmode="lin" valueType="num">
                                      <p:cBhvr additive="base">
                                        <p:cTn id="15"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500034" y="285728"/>
            <a:ext cx="7239000" cy="391494"/>
          </a:xfrm>
        </p:spPr>
        <p:txBody>
          <a:bodyPr>
            <a:normAutofit/>
          </a:bodyPr>
          <a:lstStyle/>
          <a:p>
            <a:pPr algn="ctr"/>
            <a:r>
              <a:rPr lang="it-IT" sz="2000" dirty="0" smtClean="0">
                <a:solidFill>
                  <a:schemeClr val="tx2">
                    <a:lumMod val="60000"/>
                    <a:lumOff val="40000"/>
                  </a:schemeClr>
                </a:solidFill>
                <a:latin typeface="Arial" pitchFamily="34" charset="0"/>
                <a:cs typeface="Arial" pitchFamily="34" charset="0"/>
              </a:rPr>
              <a:t>CALCOLO DELL’INDICE TFIDF</a:t>
            </a:r>
            <a:endParaRPr lang="it-IT" sz="2000" dirty="0">
              <a:solidFill>
                <a:schemeClr val="tx2">
                  <a:lumMod val="60000"/>
                  <a:lumOff val="40000"/>
                </a:schemeClr>
              </a:solidFill>
              <a:latin typeface="Arial" pitchFamily="34" charset="0"/>
              <a:cs typeface="Arial" pitchFamily="34" charset="0"/>
            </a:endParaRPr>
          </a:p>
        </p:txBody>
      </p:sp>
      <p:sp>
        <p:nvSpPr>
          <p:cNvPr id="3" name="Segnaposto contenuto 2"/>
          <p:cNvSpPr>
            <a:spLocks noGrp="1"/>
          </p:cNvSpPr>
          <p:nvPr>
            <p:ph idx="1"/>
          </p:nvPr>
        </p:nvSpPr>
        <p:spPr>
          <a:xfrm>
            <a:off x="457200" y="857232"/>
            <a:ext cx="7239000" cy="5598504"/>
          </a:xfrm>
        </p:spPr>
        <p:txBody>
          <a:bodyPr>
            <a:normAutofit fontScale="92500" lnSpcReduction="10000"/>
          </a:bodyPr>
          <a:lstStyle/>
          <a:p>
            <a:pPr algn="just"/>
            <a:r>
              <a:rPr lang="it-IT" sz="1900" dirty="0" smtClean="0">
                <a:solidFill>
                  <a:schemeClr val="tx2">
                    <a:lumMod val="50000"/>
                  </a:schemeClr>
                </a:solidFill>
              </a:rPr>
              <a:t>Una prima strategia per l’estrazione del linguaggio peculiare è il calcolo dell'indice TFIDF (</a:t>
            </a:r>
            <a:r>
              <a:rPr lang="it-IT" sz="1900" i="1" dirty="0" err="1" smtClean="0">
                <a:solidFill>
                  <a:schemeClr val="tx2">
                    <a:lumMod val="50000"/>
                  </a:schemeClr>
                </a:solidFill>
              </a:rPr>
              <a:t>Term</a:t>
            </a:r>
            <a:r>
              <a:rPr lang="it-IT" sz="1900" i="1" dirty="0" smtClean="0">
                <a:solidFill>
                  <a:schemeClr val="tx2">
                    <a:lumMod val="50000"/>
                  </a:schemeClr>
                </a:solidFill>
              </a:rPr>
              <a:t> </a:t>
            </a:r>
            <a:r>
              <a:rPr lang="it-IT" sz="1900" i="1" dirty="0" err="1" smtClean="0">
                <a:solidFill>
                  <a:schemeClr val="tx2">
                    <a:lumMod val="50000"/>
                  </a:schemeClr>
                </a:solidFill>
              </a:rPr>
              <a:t>Frequency</a:t>
            </a:r>
            <a:r>
              <a:rPr lang="it-IT" sz="1900" i="1" dirty="0" smtClean="0">
                <a:solidFill>
                  <a:schemeClr val="tx2">
                    <a:lumMod val="50000"/>
                  </a:schemeClr>
                </a:solidFill>
              </a:rPr>
              <a:t> - Inverse </a:t>
            </a:r>
            <a:r>
              <a:rPr lang="it-IT" sz="1900" i="1" dirty="0" err="1" smtClean="0">
                <a:solidFill>
                  <a:schemeClr val="tx2">
                    <a:lumMod val="50000"/>
                  </a:schemeClr>
                </a:solidFill>
              </a:rPr>
              <a:t>Document</a:t>
            </a:r>
            <a:r>
              <a:rPr lang="it-IT" sz="1900" i="1" dirty="0" smtClean="0">
                <a:solidFill>
                  <a:schemeClr val="tx2">
                    <a:lumMod val="50000"/>
                  </a:schemeClr>
                </a:solidFill>
              </a:rPr>
              <a:t> </a:t>
            </a:r>
            <a:r>
              <a:rPr lang="it-IT" sz="1900" i="1" dirty="0" err="1" smtClean="0">
                <a:solidFill>
                  <a:schemeClr val="tx2">
                    <a:lumMod val="50000"/>
                  </a:schemeClr>
                </a:solidFill>
              </a:rPr>
              <a:t>Frequency</a:t>
            </a:r>
            <a:r>
              <a:rPr lang="it-IT" sz="1900" dirty="0" smtClean="0">
                <a:solidFill>
                  <a:schemeClr val="tx2">
                    <a:lumMod val="50000"/>
                  </a:schemeClr>
                </a:solidFill>
              </a:rPr>
              <a:t>). L'indice TFIDF rappresenta un peso attribuito a ciascuna parola sulla base della sua frequenza e della sua distribuzione all'interno della collezione dei documenti, ed è questo peso che viene preso in considerazione per effettuare l'ordinamento dei risultati. </a:t>
            </a:r>
          </a:p>
          <a:p>
            <a:pPr algn="just"/>
            <a:r>
              <a:rPr lang="it-IT" sz="1900" dirty="0" smtClean="0">
                <a:solidFill>
                  <a:schemeClr val="tx2">
                    <a:lumMod val="50000"/>
                  </a:schemeClr>
                </a:solidFill>
              </a:rPr>
              <a:t>L’indice TFIDF è espresso dalla seguente ponderazione: </a:t>
            </a:r>
          </a:p>
          <a:p>
            <a:pPr algn="ctr">
              <a:buNone/>
            </a:pPr>
            <a:r>
              <a:rPr lang="en-GB" sz="1900" b="1" dirty="0" err="1" smtClean="0">
                <a:solidFill>
                  <a:schemeClr val="tx2">
                    <a:lumMod val="50000"/>
                  </a:schemeClr>
                </a:solidFill>
              </a:rPr>
              <a:t>Wtd</a:t>
            </a:r>
            <a:r>
              <a:rPr lang="en-GB" sz="1900" b="1" dirty="0" smtClean="0">
                <a:solidFill>
                  <a:schemeClr val="tx2">
                    <a:lumMod val="50000"/>
                  </a:schemeClr>
                </a:solidFill>
              </a:rPr>
              <a:t> = f td * log N/ft </a:t>
            </a:r>
            <a:endParaRPr lang="it-IT" sz="1900" dirty="0" smtClean="0">
              <a:solidFill>
                <a:schemeClr val="tx2">
                  <a:lumMod val="50000"/>
                </a:schemeClr>
              </a:solidFill>
            </a:endParaRPr>
          </a:p>
          <a:p>
            <a:pPr algn="just">
              <a:buNone/>
            </a:pPr>
            <a:r>
              <a:rPr lang="it-IT" sz="1900" dirty="0" smtClean="0">
                <a:solidFill>
                  <a:schemeClr val="tx2">
                    <a:lumMod val="50000"/>
                  </a:schemeClr>
                </a:solidFill>
              </a:rPr>
              <a:t>	dove </a:t>
            </a:r>
            <a:r>
              <a:rPr lang="it-IT" sz="1900" dirty="0" err="1" smtClean="0">
                <a:solidFill>
                  <a:schemeClr val="tx2">
                    <a:lumMod val="50000"/>
                  </a:schemeClr>
                </a:solidFill>
              </a:rPr>
              <a:t>Wtd</a:t>
            </a:r>
            <a:r>
              <a:rPr lang="it-IT" sz="1900" dirty="0" smtClean="0">
                <a:solidFill>
                  <a:schemeClr val="tx2">
                    <a:lumMod val="50000"/>
                  </a:schemeClr>
                </a:solidFill>
              </a:rPr>
              <a:t> è il peso del termine t nel documento d, </a:t>
            </a:r>
            <a:r>
              <a:rPr lang="it-IT" sz="1900" dirty="0" err="1" smtClean="0">
                <a:solidFill>
                  <a:schemeClr val="tx2">
                    <a:lumMod val="50000"/>
                  </a:schemeClr>
                </a:solidFill>
              </a:rPr>
              <a:t>ftd</a:t>
            </a:r>
            <a:r>
              <a:rPr lang="it-IT" sz="1900" dirty="0" smtClean="0">
                <a:solidFill>
                  <a:schemeClr val="tx2">
                    <a:lumMod val="50000"/>
                  </a:schemeClr>
                </a:solidFill>
              </a:rPr>
              <a:t> è la frequenza del termine t nel documento d, N è il numero totale di documenti nel corpus e </a:t>
            </a:r>
            <a:r>
              <a:rPr lang="it-IT" sz="1900" dirty="0" err="1" smtClean="0">
                <a:solidFill>
                  <a:schemeClr val="tx2">
                    <a:lumMod val="50000"/>
                  </a:schemeClr>
                </a:solidFill>
              </a:rPr>
              <a:t>ft</a:t>
            </a:r>
            <a:r>
              <a:rPr lang="it-IT" sz="1900" dirty="0" smtClean="0">
                <a:solidFill>
                  <a:schemeClr val="tx2">
                    <a:lumMod val="50000"/>
                  </a:schemeClr>
                </a:solidFill>
              </a:rPr>
              <a:t> è il numero di documenti contenenti questo termine. </a:t>
            </a:r>
          </a:p>
          <a:p>
            <a:pPr marL="265113" indent="-265113" algn="just"/>
            <a:r>
              <a:rPr lang="it-IT" sz="1900" dirty="0" smtClean="0">
                <a:solidFill>
                  <a:schemeClr val="bg2">
                    <a:lumMod val="25000"/>
                  </a:schemeClr>
                </a:solidFill>
              </a:rPr>
              <a:t>L’indice si basa su due assunti fondamentali:</a:t>
            </a:r>
          </a:p>
          <a:p>
            <a:pPr marL="906463" lvl="0" indent="-273050">
              <a:buFont typeface="Wingdings" pitchFamily="2" charset="2"/>
              <a:buChar char="q"/>
            </a:pPr>
            <a:r>
              <a:rPr lang="it-IT" sz="1900" dirty="0" smtClean="0">
                <a:solidFill>
                  <a:schemeClr val="bg2">
                    <a:lumMod val="25000"/>
                  </a:schemeClr>
                </a:solidFill>
              </a:rPr>
              <a:t>tanto più un termine occorre in un documento tanto più è rappresentativo del suo contenuto;</a:t>
            </a:r>
          </a:p>
          <a:p>
            <a:pPr marL="906463" lvl="0" indent="-273050">
              <a:buFont typeface="Wingdings" pitchFamily="2" charset="2"/>
              <a:buChar char="q"/>
            </a:pPr>
            <a:r>
              <a:rPr lang="it-IT" sz="1900" dirty="0" smtClean="0">
                <a:solidFill>
                  <a:schemeClr val="bg2">
                    <a:lumMod val="25000"/>
                  </a:schemeClr>
                </a:solidFill>
              </a:rPr>
              <a:t>tanti più documenti contengono un termine, tanto meno questo è discriminante.</a:t>
            </a:r>
          </a:p>
          <a:p>
            <a:pPr marL="354013" lvl="0" indent="-276225" algn="just">
              <a:buNone/>
            </a:pPr>
            <a:r>
              <a:rPr lang="it-IT" sz="1900" dirty="0" smtClean="0">
                <a:solidFill>
                  <a:schemeClr val="bg2">
                    <a:lumMod val="25000"/>
                  </a:schemeClr>
                </a:solidFill>
              </a:rPr>
              <a:t>	</a:t>
            </a:r>
          </a:p>
          <a:p>
            <a:endParaRPr lang="it-IT"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500042"/>
            <a:ext cx="7239000" cy="5955694"/>
          </a:xfrm>
        </p:spPr>
        <p:txBody>
          <a:bodyPr>
            <a:normAutofit/>
          </a:bodyPr>
          <a:lstStyle/>
          <a:p>
            <a:pPr algn="just"/>
            <a:r>
              <a:rPr lang="it-IT" sz="1800" dirty="0" smtClean="0">
                <a:solidFill>
                  <a:schemeClr val="tx2">
                    <a:lumMod val="50000"/>
                  </a:schemeClr>
                </a:solidFill>
              </a:rPr>
              <a:t>In primo luogo sono state esportate dal vocabolario del corpus e salvate in file di testo le liste tematizzate dei soli nomi, verbi e aggettivi (ovvero liste contenenti una sola forma grafica per riga): menù File/esporta/lista di </a:t>
            </a:r>
            <a:r>
              <a:rPr lang="it-IT" sz="1800" dirty="0" err="1" smtClean="0">
                <a:solidFill>
                  <a:schemeClr val="tx2">
                    <a:lumMod val="50000"/>
                  </a:schemeClr>
                </a:solidFill>
              </a:rPr>
              <a:t>lessicalizzazione-tematizzazione</a:t>
            </a:r>
            <a:r>
              <a:rPr lang="it-IT" sz="1800" dirty="0" smtClean="0">
                <a:solidFill>
                  <a:schemeClr val="tx2">
                    <a:lumMod val="50000"/>
                  </a:schemeClr>
                </a:solidFill>
              </a:rPr>
              <a:t>. </a:t>
            </a:r>
          </a:p>
          <a:p>
            <a:pPr algn="just"/>
            <a:r>
              <a:rPr lang="it-IT" sz="1800" dirty="0" smtClean="0">
                <a:solidFill>
                  <a:schemeClr val="tx2">
                    <a:lumMod val="50000"/>
                  </a:schemeClr>
                </a:solidFill>
              </a:rPr>
              <a:t>Su queste liste è stato effettuato il calcolo dell’indice (menù Analisi/</a:t>
            </a:r>
            <a:r>
              <a:rPr lang="it-IT" sz="1800" dirty="0" err="1" smtClean="0">
                <a:solidFill>
                  <a:schemeClr val="tx2">
                    <a:lumMod val="50000"/>
                  </a:schemeClr>
                </a:solidFill>
              </a:rPr>
              <a:t>Analisi</a:t>
            </a:r>
            <a:r>
              <a:rPr lang="it-IT" sz="1800" dirty="0" smtClean="0">
                <a:solidFill>
                  <a:schemeClr val="tx2">
                    <a:lumMod val="50000"/>
                  </a:schemeClr>
                </a:solidFill>
              </a:rPr>
              <a:t> Lessicale/Linguaggio Peculiare/Selezione parole rilevanti - TFIDF).</a:t>
            </a:r>
          </a:p>
          <a:p>
            <a:pPr algn="just"/>
            <a:r>
              <a:rPr lang="it-IT" sz="1800" dirty="0" smtClean="0">
                <a:solidFill>
                  <a:schemeClr val="tx2">
                    <a:lumMod val="50000"/>
                  </a:schemeClr>
                </a:solidFill>
              </a:rPr>
              <a:t> In questo modo si è riusciti ad estrarre le forme lessicali più rilevanti in quanto concentrate solo in pochi documenti e non disperse in tutto il corpus. Nel vocabolario sono evidenziati in corrispondenza dei soli nomi e verbi, i rispettivi indici.</a:t>
            </a:r>
          </a:p>
          <a:p>
            <a:pPr algn="just"/>
            <a:r>
              <a:rPr lang="it-IT" sz="1800" dirty="0" smtClean="0">
                <a:solidFill>
                  <a:schemeClr val="tx2">
                    <a:lumMod val="50000"/>
                  </a:schemeClr>
                </a:solidFill>
              </a:rPr>
              <a:t>Estrarre dal vocabolario e una alla volta (menù Record/</a:t>
            </a:r>
            <a:r>
              <a:rPr lang="it-IT" sz="1800" dirty="0" err="1" smtClean="0">
                <a:solidFill>
                  <a:schemeClr val="tx2">
                    <a:lumMod val="50000"/>
                  </a:schemeClr>
                </a:solidFill>
              </a:rPr>
              <a:t>Text-data</a:t>
            </a:r>
            <a:r>
              <a:rPr lang="it-IT" sz="1800" dirty="0" smtClean="0">
                <a:solidFill>
                  <a:schemeClr val="tx2">
                    <a:lumMod val="50000"/>
                  </a:schemeClr>
                </a:solidFill>
              </a:rPr>
              <a:t> </a:t>
            </a:r>
            <a:r>
              <a:rPr lang="it-IT" sz="1800" dirty="0" err="1" smtClean="0">
                <a:solidFill>
                  <a:schemeClr val="tx2">
                    <a:lumMod val="50000"/>
                  </a:schemeClr>
                </a:solidFill>
              </a:rPr>
              <a:t>mining</a:t>
            </a:r>
            <a:r>
              <a:rPr lang="it-IT" sz="1800" dirty="0" smtClean="0">
                <a:solidFill>
                  <a:schemeClr val="tx2">
                    <a:lumMod val="50000"/>
                  </a:schemeClr>
                </a:solidFill>
              </a:rPr>
              <a:t>) le singole liste dei nomi e verbi e, cliccando sulla colonna Lemmi, operare le fusioni di lemma (menù Calcola/Fusioni) per ciascuna categoria. Salvare in un file di testo le singole liste e poi, alla fine, unificarle in un unico file (che quindi conterrà i soli lemmi dei nomi e dei verbi).</a:t>
            </a:r>
          </a:p>
          <a:p>
            <a:pPr algn="just"/>
            <a:r>
              <a:rPr lang="it-IT" sz="1800" dirty="0" smtClean="0">
                <a:solidFill>
                  <a:schemeClr val="tx2">
                    <a:lumMod val="50000"/>
                  </a:schemeClr>
                </a:solidFill>
              </a:rPr>
              <a:t>Tale file, importato poi nel database di sessione, costituirà l’input per la fase successiva.</a:t>
            </a:r>
            <a:endParaRPr lang="it-IT" sz="1800"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500034" y="285728"/>
            <a:ext cx="7239000" cy="677246"/>
          </a:xfrm>
        </p:spPr>
        <p:txBody>
          <a:bodyPr/>
          <a:lstStyle/>
          <a:p>
            <a:pPr algn="ctr"/>
            <a:r>
              <a:rPr lang="it-IT" dirty="0" smtClean="0"/>
              <a:t>Conclusioni</a:t>
            </a:r>
            <a:endParaRPr lang="it-IT" dirty="0"/>
          </a:p>
        </p:txBody>
      </p:sp>
      <p:sp>
        <p:nvSpPr>
          <p:cNvPr id="3" name="Segnaposto contenuto 2"/>
          <p:cNvSpPr>
            <a:spLocks noGrp="1"/>
          </p:cNvSpPr>
          <p:nvPr>
            <p:ph idx="1"/>
          </p:nvPr>
        </p:nvSpPr>
        <p:spPr>
          <a:xfrm>
            <a:off x="457200" y="1214422"/>
            <a:ext cx="7239000" cy="5241314"/>
          </a:xfrm>
        </p:spPr>
        <p:txBody>
          <a:bodyPr>
            <a:normAutofit fontScale="77500" lnSpcReduction="20000"/>
          </a:bodyPr>
          <a:lstStyle/>
          <a:p>
            <a:pPr algn="just"/>
            <a:r>
              <a:rPr lang="it-IT" sz="2800" dirty="0" smtClean="0">
                <a:solidFill>
                  <a:schemeClr val="bg2">
                    <a:lumMod val="25000"/>
                  </a:schemeClr>
                </a:solidFill>
              </a:rPr>
              <a:t>Il sistema descritto si compone di moduli di analisi che combinano tecniche di </a:t>
            </a:r>
            <a:r>
              <a:rPr lang="it-IT" sz="2800" dirty="0" err="1" smtClean="0">
                <a:solidFill>
                  <a:schemeClr val="bg2">
                    <a:lumMod val="25000"/>
                  </a:schemeClr>
                </a:solidFill>
              </a:rPr>
              <a:t>Natural</a:t>
            </a:r>
            <a:r>
              <a:rPr lang="it-IT" sz="2800" dirty="0" smtClean="0">
                <a:solidFill>
                  <a:schemeClr val="bg2">
                    <a:lumMod val="25000"/>
                  </a:schemeClr>
                </a:solidFill>
              </a:rPr>
              <a:t> </a:t>
            </a:r>
            <a:r>
              <a:rPr lang="it-IT" sz="2800" dirty="0" err="1" smtClean="0">
                <a:solidFill>
                  <a:schemeClr val="bg2">
                    <a:lumMod val="25000"/>
                  </a:schemeClr>
                </a:solidFill>
              </a:rPr>
              <a:t>Language</a:t>
            </a:r>
            <a:r>
              <a:rPr lang="it-IT" sz="2800" dirty="0" smtClean="0">
                <a:solidFill>
                  <a:schemeClr val="bg2">
                    <a:lumMod val="25000"/>
                  </a:schemeClr>
                </a:solidFill>
              </a:rPr>
              <a:t> Processing (NLP) con tecniche statistiche: le prime entrano nel merito dell’analisi del linguaggio naturale, le seconde forniscono rappresentazioni quantitative dei fenomeni individuati che consentiranno l’estrazione delle informazioni linguistiche significativamente più rilevanti e, di conseguenza, generalizzazioni sullo specifico linguaggio di dominio. L’uso combinato di queste tecniche darà, infatti, la possibilità di analizzare il contenuto linguistico dei documenti, individuare i termini più significativi  da cui poter sviluppare una rete </a:t>
            </a:r>
            <a:r>
              <a:rPr lang="it-IT" sz="2800" dirty="0" err="1" smtClean="0">
                <a:solidFill>
                  <a:schemeClr val="bg2">
                    <a:lumMod val="25000"/>
                  </a:schemeClr>
                </a:solidFill>
              </a:rPr>
              <a:t>semantico-concettuale</a:t>
            </a:r>
            <a:r>
              <a:rPr lang="it-IT" sz="2800" dirty="0" smtClean="0">
                <a:solidFill>
                  <a:schemeClr val="bg2">
                    <a:lumMod val="25000"/>
                  </a:schemeClr>
                </a:solidFill>
              </a:rPr>
              <a:t> che fornirà la base di conoscenza per  una ontologia di dominio a supporto della rappresentazione e del recupero di informazioni.</a:t>
            </a:r>
          </a:p>
          <a:p>
            <a:endParaRPr lang="it-IT"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ito">
  <a:themeElements>
    <a:clrScheme name="Mito">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Mito">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ito">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20794</TotalTime>
  <Words>4816</Words>
  <Application>Microsoft Office PowerPoint</Application>
  <PresentationFormat>Presentazione su schermo (4:3)</PresentationFormat>
  <Paragraphs>198</Paragraphs>
  <Slides>36</Slides>
  <Notes>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36</vt:i4>
      </vt:variant>
    </vt:vector>
  </HeadingPairs>
  <TitlesOfParts>
    <vt:vector size="42" baseType="lpstr">
      <vt:lpstr>Arial</vt:lpstr>
      <vt:lpstr>Courier New</vt:lpstr>
      <vt:lpstr>Trebuchet MS</vt:lpstr>
      <vt:lpstr>Wingdings</vt:lpstr>
      <vt:lpstr>Wingdings 2</vt:lpstr>
      <vt:lpstr>Mito</vt:lpstr>
      <vt:lpstr>TALTAC2</vt:lpstr>
      <vt:lpstr>Introduzione a taltac2</vt:lpstr>
      <vt:lpstr>Gli ambienti di lavoro</vt:lpstr>
      <vt:lpstr>La sessione di lavoro</vt:lpstr>
      <vt:lpstr>ESPLORAZIONE DEL CORPUS ED ESTRAZIONE DI SUBTESTI</vt:lpstr>
      <vt:lpstr>parsing</vt:lpstr>
      <vt:lpstr>Esplorazione del corpus</vt:lpstr>
      <vt:lpstr>Presentazione standard di PowerPoint</vt:lpstr>
      <vt:lpstr>ESTRAZIONE DEL LESSICO PECULIARE</vt:lpstr>
      <vt:lpstr>TAPPE PROCEDURALI </vt:lpstr>
      <vt:lpstr>Fase di Pretrattamento</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ANALISI STATISTICO-LESSICALE</vt:lpstr>
      <vt:lpstr>Calcolo delle misure lessicometriche</vt:lpstr>
      <vt:lpstr>Presentazione standard di PowerPoint</vt:lpstr>
      <vt:lpstr>Presentazione standard di PowerPoint</vt:lpstr>
      <vt:lpstr>Analisi dei segmenti</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Tagging grammaticale , analisi delle concordanze, imprinting e lemmatizzazione</vt:lpstr>
      <vt:lpstr>Presentazione standard di PowerPoint</vt:lpstr>
      <vt:lpstr>Presentazione standard di PowerPoint</vt:lpstr>
      <vt:lpstr>Estrazione di informazioni</vt:lpstr>
      <vt:lpstr>Presentazione standard di PowerPoint</vt:lpstr>
      <vt:lpstr>CALCOLO DELL’INDICE TFIDF</vt:lpstr>
      <vt:lpstr>Presentazione standard di PowerPoint</vt:lpstr>
      <vt:lpstr>Conclusioni</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TALTAC2</dc:title>
  <dc:creator>Rosanna</dc:creator>
  <cp:lastModifiedBy>Flora flo</cp:lastModifiedBy>
  <cp:revision>73</cp:revision>
  <dcterms:created xsi:type="dcterms:W3CDTF">2008-11-03T11:10:44Z</dcterms:created>
  <dcterms:modified xsi:type="dcterms:W3CDTF">2018-04-09T09:56:03Z</dcterms:modified>
</cp:coreProperties>
</file>