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y="6858000" cx="9144000"/>
  <p:notesSz cx="6797675" cy="9928225"/>
  <p:embeddedFontLst>
    <p:embeddedFont>
      <p:font typeface="Tahoma"/>
      <p:regular r:id="rId20"/>
      <p:bold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>
        <p15:guide id="1" orient="horz" pos="3127">
          <p15:clr>
            <a:srgbClr val="000000"/>
          </p15:clr>
        </p15:guide>
        <p15:guide id="2" pos="2140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3127" orient="horz"/>
        <p:guide pos="2140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Tahoma-regular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schemas.openxmlformats.org/officeDocument/2006/relationships/font" Target="fonts/Tahoma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/>
          <p:nvPr>
            <p:ph idx="2" type="hdr"/>
          </p:nvPr>
        </p:nvSpPr>
        <p:spPr>
          <a:xfrm>
            <a:off x="0" y="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4" name="Shape 4"/>
          <p:cNvSpPr txBox="1"/>
          <p:nvPr>
            <p:ph idx="10" type="dt"/>
          </p:nvPr>
        </p:nvSpPr>
        <p:spPr>
          <a:xfrm>
            <a:off x="3851275" y="0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5" name="Shape 5"/>
          <p:cNvSpPr/>
          <p:nvPr>
            <p:ph idx="3" type="sldImg"/>
          </p:nvPr>
        </p:nvSpPr>
        <p:spPr>
          <a:xfrm>
            <a:off x="915987" y="744537"/>
            <a:ext cx="4965700" cy="3722687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Shape 6"/>
          <p:cNvSpPr txBox="1"/>
          <p:nvPr>
            <p:ph idx="1" type="body"/>
          </p:nvPr>
        </p:nvSpPr>
        <p:spPr>
          <a:xfrm>
            <a:off x="906462" y="4714875"/>
            <a:ext cx="4984750" cy="446881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Shape 7"/>
          <p:cNvSpPr txBox="1"/>
          <p:nvPr>
            <p:ph idx="11" type="ftr"/>
          </p:nvPr>
        </p:nvSpPr>
        <p:spPr>
          <a:xfrm>
            <a:off x="0" y="9431337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0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3851275" y="9431337"/>
            <a:ext cx="2946400" cy="4968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ahoma"/>
              <a:buNone/>
            </a:pPr>
            <a:fld id="{00000000-1234-1234-1234-123412341234}" type="slidenum">
              <a:rPr b="1" i="0" lang="en-US" sz="1200" u="none" cap="none" strike="noStrike">
                <a:solidFill>
                  <a:srgbClr val="000000"/>
                </a:solidFill>
                <a:latin typeface="Tahoma"/>
                <a:ea typeface="Tahoma"/>
                <a:cs typeface="Tahoma"/>
                <a:sym typeface="Tahoma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/>
          <p:nvPr>
            <p:ph idx="1" type="body"/>
          </p:nvPr>
        </p:nvSpPr>
        <p:spPr>
          <a:xfrm>
            <a:off x="906462" y="4714875"/>
            <a:ext cx="4984750" cy="446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Shape 54"/>
          <p:cNvSpPr/>
          <p:nvPr>
            <p:ph idx="2" type="sldImg"/>
          </p:nvPr>
        </p:nvSpPr>
        <p:spPr>
          <a:xfrm>
            <a:off x="915987" y="744537"/>
            <a:ext cx="4965700" cy="3722687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/>
          <p:nvPr>
            <p:ph idx="1" type="body"/>
          </p:nvPr>
        </p:nvSpPr>
        <p:spPr>
          <a:xfrm>
            <a:off x="906462" y="4714875"/>
            <a:ext cx="4984750" cy="446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Shape 64"/>
          <p:cNvSpPr/>
          <p:nvPr>
            <p:ph idx="2" type="sldImg"/>
          </p:nvPr>
        </p:nvSpPr>
        <p:spPr>
          <a:xfrm>
            <a:off x="915987" y="744537"/>
            <a:ext cx="4965700" cy="3722687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/>
          <p:nvPr>
            <p:ph idx="1" type="body"/>
          </p:nvPr>
        </p:nvSpPr>
        <p:spPr>
          <a:xfrm>
            <a:off x="906462" y="4714875"/>
            <a:ext cx="4984750" cy="446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Shape 70"/>
          <p:cNvSpPr/>
          <p:nvPr>
            <p:ph idx="2" type="sldImg"/>
          </p:nvPr>
        </p:nvSpPr>
        <p:spPr>
          <a:xfrm>
            <a:off x="915987" y="744537"/>
            <a:ext cx="4965700" cy="3722687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/>
          <p:nvPr>
            <p:ph idx="1" type="body"/>
          </p:nvPr>
        </p:nvSpPr>
        <p:spPr>
          <a:xfrm>
            <a:off x="906462" y="4714875"/>
            <a:ext cx="4984750" cy="446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Shape 76"/>
          <p:cNvSpPr/>
          <p:nvPr>
            <p:ph idx="2" type="sldImg"/>
          </p:nvPr>
        </p:nvSpPr>
        <p:spPr>
          <a:xfrm>
            <a:off x="915987" y="744537"/>
            <a:ext cx="4965700" cy="3722687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/>
          <p:nvPr>
            <p:ph idx="1" type="body"/>
          </p:nvPr>
        </p:nvSpPr>
        <p:spPr>
          <a:xfrm>
            <a:off x="906462" y="4714875"/>
            <a:ext cx="4984750" cy="446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Shape 82"/>
          <p:cNvSpPr/>
          <p:nvPr>
            <p:ph idx="2" type="sldImg"/>
          </p:nvPr>
        </p:nvSpPr>
        <p:spPr>
          <a:xfrm>
            <a:off x="915987" y="744537"/>
            <a:ext cx="4965700" cy="3722687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/>
          <p:nvPr>
            <p:ph idx="1" type="body"/>
          </p:nvPr>
        </p:nvSpPr>
        <p:spPr>
          <a:xfrm>
            <a:off x="906462" y="4714875"/>
            <a:ext cx="4984750" cy="446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Shape 88"/>
          <p:cNvSpPr/>
          <p:nvPr>
            <p:ph idx="2" type="sldImg"/>
          </p:nvPr>
        </p:nvSpPr>
        <p:spPr>
          <a:xfrm>
            <a:off x="915987" y="744537"/>
            <a:ext cx="4965700" cy="3722687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 txBox="1"/>
          <p:nvPr>
            <p:ph idx="1" type="body"/>
          </p:nvPr>
        </p:nvSpPr>
        <p:spPr>
          <a:xfrm>
            <a:off x="906462" y="4714875"/>
            <a:ext cx="4984750" cy="446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Shape 94"/>
          <p:cNvSpPr/>
          <p:nvPr>
            <p:ph idx="2" type="sldImg"/>
          </p:nvPr>
        </p:nvSpPr>
        <p:spPr>
          <a:xfrm>
            <a:off x="915987" y="744537"/>
            <a:ext cx="4965700" cy="3722687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 txBox="1"/>
          <p:nvPr>
            <p:ph idx="1" type="body"/>
          </p:nvPr>
        </p:nvSpPr>
        <p:spPr>
          <a:xfrm>
            <a:off x="906462" y="4714875"/>
            <a:ext cx="4984750" cy="446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Shape 102"/>
          <p:cNvSpPr/>
          <p:nvPr>
            <p:ph idx="2" type="sldImg"/>
          </p:nvPr>
        </p:nvSpPr>
        <p:spPr>
          <a:xfrm>
            <a:off x="915987" y="744537"/>
            <a:ext cx="4965700" cy="3722687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 txBox="1"/>
          <p:nvPr>
            <p:ph idx="1" type="body"/>
          </p:nvPr>
        </p:nvSpPr>
        <p:spPr>
          <a:xfrm>
            <a:off x="906462" y="4714875"/>
            <a:ext cx="4984750" cy="446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Shape 110"/>
          <p:cNvSpPr/>
          <p:nvPr>
            <p:ph idx="2" type="sldImg"/>
          </p:nvPr>
        </p:nvSpPr>
        <p:spPr>
          <a:xfrm>
            <a:off x="915987" y="744537"/>
            <a:ext cx="4965700" cy="3722687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/>
          <p:nvPr>
            <p:ph idx="1" type="body"/>
          </p:nvPr>
        </p:nvSpPr>
        <p:spPr>
          <a:xfrm>
            <a:off x="906462" y="4714875"/>
            <a:ext cx="4984750" cy="446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Shape 117"/>
          <p:cNvSpPr/>
          <p:nvPr>
            <p:ph idx="2" type="sldImg"/>
          </p:nvPr>
        </p:nvSpPr>
        <p:spPr>
          <a:xfrm>
            <a:off x="915987" y="744537"/>
            <a:ext cx="4965700" cy="3722687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/>
          <p:nvPr>
            <p:ph idx="1" type="body"/>
          </p:nvPr>
        </p:nvSpPr>
        <p:spPr>
          <a:xfrm>
            <a:off x="906462" y="4714875"/>
            <a:ext cx="4984750" cy="446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Shape 123"/>
          <p:cNvSpPr/>
          <p:nvPr>
            <p:ph idx="2" type="sldImg"/>
          </p:nvPr>
        </p:nvSpPr>
        <p:spPr>
          <a:xfrm>
            <a:off x="915987" y="744537"/>
            <a:ext cx="4965700" cy="3722687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 txBox="1"/>
          <p:nvPr>
            <p:ph idx="1" type="body"/>
          </p:nvPr>
        </p:nvSpPr>
        <p:spPr>
          <a:xfrm>
            <a:off x="906462" y="4714875"/>
            <a:ext cx="4984750" cy="446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Shape 129"/>
          <p:cNvSpPr/>
          <p:nvPr>
            <p:ph idx="2" type="sldImg"/>
          </p:nvPr>
        </p:nvSpPr>
        <p:spPr>
          <a:xfrm>
            <a:off x="915987" y="744537"/>
            <a:ext cx="4965700" cy="3722687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/>
          <p:nvPr>
            <p:ph idx="1" type="body"/>
          </p:nvPr>
        </p:nvSpPr>
        <p:spPr>
          <a:xfrm>
            <a:off x="906462" y="4714875"/>
            <a:ext cx="4984750" cy="446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Shape 137"/>
          <p:cNvSpPr/>
          <p:nvPr>
            <p:ph idx="2" type="sldImg"/>
          </p:nvPr>
        </p:nvSpPr>
        <p:spPr>
          <a:xfrm>
            <a:off x="915987" y="744537"/>
            <a:ext cx="4965700" cy="3722687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/>
          <p:nvPr>
            <p:ph idx="1" type="body"/>
          </p:nvPr>
        </p:nvSpPr>
        <p:spPr>
          <a:xfrm>
            <a:off x="906462" y="4714875"/>
            <a:ext cx="4984750" cy="446881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Shape 143"/>
          <p:cNvSpPr/>
          <p:nvPr>
            <p:ph idx="2" type="sldImg"/>
          </p:nvPr>
        </p:nvSpPr>
        <p:spPr>
          <a:xfrm>
            <a:off x="915987" y="744537"/>
            <a:ext cx="4965700" cy="3722687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uota" type="blank">
  <p:cSld name="BLANK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olo e tabella" type="tbl">
  <p:cSld name="TABL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6" name="Shape 16"/>
          <p:cNvSpPr/>
          <p:nvPr>
            <p:ph idx="2" type="tbl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1_Titolo e testo verticale" type="vertTitleAndTx">
  <p:cSld name="VERTICAL_TITLE_AND_VERTICAL_TEX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/>
          <p:nvPr>
            <p:ph type="title"/>
          </p:nvPr>
        </p:nvSpPr>
        <p:spPr>
          <a:xfrm rot="5400000">
            <a:off x="4623593" y="2285206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19" name="Shape 19"/>
          <p:cNvSpPr txBox="1"/>
          <p:nvPr>
            <p:ph idx="1" type="body"/>
          </p:nvPr>
        </p:nvSpPr>
        <p:spPr>
          <a:xfrm rot="5400000">
            <a:off x="604044" y="389732"/>
            <a:ext cx="5811838" cy="57626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olo e testo verticale" type="vertTx">
  <p:cSld name="VERTICAL_TEXT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Immagine con didascalia" type="picTx">
  <p:cSld name="PICTURE_WITH_CAPTION_TEX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/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5" name="Shape 25"/>
          <p:cNvSpPr/>
          <p:nvPr>
            <p:ph idx="2" type="pic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6" name="Shape 26"/>
          <p:cNvSpPr txBox="1"/>
          <p:nvPr>
            <p:ph idx="1" type="body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uto con didascalia" type="objTx">
  <p:cSld name="OBJECT_WITH_CAPTION_TEX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/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556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556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556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556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0" name="Shape 30"/>
          <p:cNvSpPr txBox="1"/>
          <p:nvPr>
            <p:ph idx="2" type="body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b="0" i="0" sz="1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b="0" i="0" sz="1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olo titolo" type="titleOnly">
  <p:cSld name="TITLE_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fronto" type="twoTxTwoObj">
  <p:cSld name="TWO_OBJECTS_WITH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/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5" name="Shape 35"/>
          <p:cNvSpPr txBox="1"/>
          <p:nvPr>
            <p:ph idx="1" type="body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6" name="Shape 36"/>
          <p:cNvSpPr txBox="1"/>
          <p:nvPr>
            <p:ph idx="2" type="body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3" type="body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1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1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1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38" name="Shape 38"/>
          <p:cNvSpPr txBox="1"/>
          <p:nvPr>
            <p:ph idx="4" type="body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Due contenuti" type="twoObj">
  <p:cSld name="TWO_OBJECTS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1" name="Shape 41"/>
          <p:cNvSpPr txBox="1"/>
          <p:nvPr>
            <p:ph idx="1" type="body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2" name="Shape 42"/>
          <p:cNvSpPr txBox="1"/>
          <p:nvPr>
            <p:ph idx="2" type="body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Intestazione sezione" type="secHead">
  <p:cSld name="SECTION_HEADER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/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5" name="Shape 45"/>
          <p:cNvSpPr txBox="1"/>
          <p:nvPr>
            <p:ph idx="1" type="body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286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228600" lvl="1" marL="914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228600" lvl="2" marL="1371600" marR="0" rtl="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2286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2286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2286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2286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2286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olo e contenuto" type="obj">
  <p:cSld name="OBJEC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/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48" name="Shape 48"/>
          <p:cNvSpPr txBox="1"/>
          <p:nvPr>
            <p:ph idx="1" type="body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b="0" i="0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b="0" i="0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</p:spTree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Diapositiva titolo" type="title">
  <p:cSld name="TITLE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 txBox="1"/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60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" type="subTitle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marR="0" rtl="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b="0" i="0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lvl="1" marR="0" rtl="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b="0" i="0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lvl="2" marR="0" rtl="0" algn="ctr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b="0" i="0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lvl="3" marR="0" rtl="0" algn="ctr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lvl="4" marR="0" rtl="0" algn="ctr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lvl="5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lvl="6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lvl="7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lvl="8" marR="0" rtl="0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/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4" Type="http://schemas.openxmlformats.org/officeDocument/2006/relationships/theme" Target="../theme/theme2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gradFill>
          <a:gsLst>
            <a:gs pos="0">
              <a:srgbClr val="6767FF"/>
            </a:gs>
            <a:gs pos="100000">
              <a:srgbClr val="000099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hape 10"/>
          <p:cNvCxnSpPr/>
          <p:nvPr/>
        </p:nvCxnSpPr>
        <p:spPr>
          <a:xfrm flipH="1" rot="10800000">
            <a:off x="304800" y="6453187"/>
            <a:ext cx="4772025" cy="23812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miter lim="800000"/>
            <a:headEnd len="med" w="med" type="none"/>
            <a:tailEnd len="med" w="med" type="none"/>
          </a:ln>
        </p:spPr>
      </p:cxnSp>
      <p:sp>
        <p:nvSpPr>
          <p:cNvPr id="11" name="Shape 11"/>
          <p:cNvSpPr txBox="1"/>
          <p:nvPr/>
        </p:nvSpPr>
        <p:spPr>
          <a:xfrm>
            <a:off x="4787900" y="6248400"/>
            <a:ext cx="4279900" cy="396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Tahoma"/>
              <a:buNone/>
            </a:pPr>
            <a:r>
              <a:rPr b="0" i="1" lang="en-US" sz="2000" u="none" cap="none" strike="noStrik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ATENA</a:t>
            </a:r>
            <a:endParaRPr/>
          </a:p>
        </p:txBody>
      </p:sp>
      <p:pic>
        <p:nvPicPr>
          <p:cNvPr id="12" name="Shape 12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7889875" y="0"/>
            <a:ext cx="1254125" cy="1254125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jpg"/><Relationship Id="rId4" Type="http://schemas.openxmlformats.org/officeDocument/2006/relationships/image" Target="../media/image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jpg"/><Relationship Id="rId4" Type="http://schemas.openxmlformats.org/officeDocument/2006/relationships/image" Target="../media/image5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/>
          <p:nvPr/>
        </p:nvSpPr>
        <p:spPr>
          <a:xfrm>
            <a:off x="304800" y="2663825"/>
            <a:ext cx="8588375" cy="1773237"/>
          </a:xfrm>
          <a:prstGeom prst="rect">
            <a:avLst/>
          </a:prstGeom>
          <a:gradFill>
            <a:gsLst>
              <a:gs pos="0">
                <a:srgbClr val="760000"/>
              </a:gs>
              <a:gs pos="50000">
                <a:srgbClr val="FF0000"/>
              </a:gs>
              <a:gs pos="100000">
                <a:srgbClr val="760000"/>
              </a:gs>
            </a:gsLst>
            <a:lin ang="5400000" scaled="0"/>
          </a:gradFill>
          <a:ln cap="flat" cmpd="sng" w="9525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4000" u="none">
              <a:solidFill>
                <a:schemeClr val="dk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57" name="Shape 57"/>
          <p:cNvSpPr txBox="1"/>
          <p:nvPr/>
        </p:nvSpPr>
        <p:spPr>
          <a:xfrm>
            <a:off x="304800" y="2682875"/>
            <a:ext cx="8515350" cy="14462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ahoma"/>
              <a:buNone/>
            </a:pPr>
            <a:r>
              <a:t/>
            </a:r>
            <a:endParaRPr b="0" i="1" sz="2000" u="none">
              <a:solidFill>
                <a:srgbClr val="FFFF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4000"/>
              <a:buFont typeface="Tahoma"/>
              <a:buNone/>
            </a:pPr>
            <a:r>
              <a:rPr b="1" i="0" lang="en-US" sz="40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PROGETTO DELLE NAVI MILITARI DI SUPERFICIE</a:t>
            </a:r>
            <a:endParaRPr/>
          </a:p>
        </p:txBody>
      </p:sp>
      <p:sp>
        <p:nvSpPr>
          <p:cNvPr id="58" name="Shape 58"/>
          <p:cNvSpPr txBox="1"/>
          <p:nvPr/>
        </p:nvSpPr>
        <p:spPr>
          <a:xfrm>
            <a:off x="687387" y="1484312"/>
            <a:ext cx="7697787" cy="11699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Tahoma"/>
              <a:buNone/>
            </a:pPr>
            <a:r>
              <a:rPr b="0" i="1" lang="en-US" sz="20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Napoli, aprile 2018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FFF00"/>
              </a:buClr>
              <a:buSzPts val="2000"/>
              <a:buFont typeface="Tahoma"/>
              <a:buNone/>
            </a:pPr>
            <a:r>
              <a:rPr b="0" i="0" lang="en-US" sz="20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SCUOLA POLITECNICA, UNIVERSITÀ DEGLI STUDI FEDERICO II VIA CLAUDIO, 21</a:t>
            </a:r>
            <a:endParaRPr/>
          </a:p>
        </p:txBody>
      </p:sp>
      <p:grpSp>
        <p:nvGrpSpPr>
          <p:cNvPr id="59" name="Shape 59"/>
          <p:cNvGrpSpPr/>
          <p:nvPr/>
        </p:nvGrpSpPr>
        <p:grpSpPr>
          <a:xfrm>
            <a:off x="969962" y="4654550"/>
            <a:ext cx="7415212" cy="720725"/>
            <a:chOff x="336550" y="5535612"/>
            <a:chExt cx="3352800" cy="276225"/>
          </a:xfrm>
        </p:grpSpPr>
        <p:sp>
          <p:nvSpPr>
            <p:cNvPr id="60" name="Shape 60"/>
            <p:cNvSpPr txBox="1"/>
            <p:nvPr/>
          </p:nvSpPr>
          <p:spPr>
            <a:xfrm>
              <a:off x="336550" y="5535612"/>
              <a:ext cx="3352800" cy="276225"/>
            </a:xfrm>
            <a:prstGeom prst="rect">
              <a:avLst/>
            </a:prstGeom>
            <a:gradFill>
              <a:gsLst>
                <a:gs pos="0">
                  <a:srgbClr val="002F5E"/>
                </a:gs>
                <a:gs pos="50000">
                  <a:srgbClr val="0066CC"/>
                </a:gs>
                <a:gs pos="100000">
                  <a:srgbClr val="002F5E"/>
                </a:gs>
              </a:gsLst>
              <a:lin ang="5400000" scaled="0"/>
            </a:gradFill>
            <a:ln cap="flat" cmpd="sng" w="9525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400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61" name="Shape 61"/>
            <p:cNvSpPr txBox="1"/>
            <p:nvPr/>
          </p:nvSpPr>
          <p:spPr>
            <a:xfrm>
              <a:off x="381000" y="5562600"/>
              <a:ext cx="3276600" cy="2000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00"/>
                </a:buClr>
                <a:buSzPts val="2800"/>
                <a:buFont typeface="Tahoma"/>
                <a:buNone/>
              </a:pPr>
              <a:r>
                <a:rPr b="0" i="1" lang="en-US" sz="2800" u="none">
                  <a:solidFill>
                    <a:srgbClr val="FFFF00"/>
                  </a:solidFill>
                  <a:latin typeface="Tahoma"/>
                  <a:ea typeface="Tahoma"/>
                  <a:cs typeface="Tahoma"/>
                  <a:sym typeface="Tahoma"/>
                </a:rPr>
                <a:t>C.A. (GM-GN) arq Claudio BOCCALATTE</a:t>
              </a: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/>
          <p:nvPr/>
        </p:nvSpPr>
        <p:spPr>
          <a:xfrm>
            <a:off x="395287" y="1196975"/>
            <a:ext cx="8424862" cy="44640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Introduzione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1 La </a:t>
            </a:r>
            <a:r>
              <a:rPr b="1" i="1" lang="en-US" sz="36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survivability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2 La </a:t>
            </a:r>
            <a:r>
              <a:rPr b="1" i="1" lang="en-US" sz="36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Susceptibility</a:t>
            </a:r>
            <a:r>
              <a:rPr b="1" i="0" lang="en-US" sz="36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 e le segnature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3 La </a:t>
            </a:r>
            <a:r>
              <a:rPr b="1" i="1" lang="en-US" sz="36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Vulnerability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4 La </a:t>
            </a:r>
            <a:r>
              <a:rPr b="1" i="1" lang="en-US" sz="36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Recoverability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5 Specificaità del progetto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6 Abitabilità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7 Integrazione fisica del sistema di combattimento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600" u="none">
              <a:solidFill>
                <a:srgbClr val="FFFF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67" name="Shape 67"/>
          <p:cNvSpPr txBox="1"/>
          <p:nvPr/>
        </p:nvSpPr>
        <p:spPr>
          <a:xfrm>
            <a:off x="2051050" y="260350"/>
            <a:ext cx="5545137" cy="72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PROGRAMMA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 txBox="1"/>
          <p:nvPr/>
        </p:nvSpPr>
        <p:spPr>
          <a:xfrm>
            <a:off x="395287" y="1196975"/>
            <a:ext cx="8424862" cy="44640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Introduzione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1 La </a:t>
            </a:r>
            <a:r>
              <a:rPr b="1" i="1" lang="en-US" sz="36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survivability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2 La </a:t>
            </a:r>
            <a:r>
              <a:rPr b="1" i="1" lang="en-US" sz="36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Susceptibility</a:t>
            </a:r>
            <a:r>
              <a:rPr b="1" i="0" lang="en-US" sz="36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 e le segnature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3 La </a:t>
            </a:r>
            <a:r>
              <a:rPr b="1" i="1" lang="en-US" sz="36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Vulnerability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4 La </a:t>
            </a:r>
            <a:r>
              <a:rPr b="1" i="1" lang="en-US" sz="36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Recoverability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5 Specificaità del progetto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6 Abitabilità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Tahoma"/>
              <a:buNone/>
            </a:pPr>
            <a:r>
              <a:rPr b="1" i="0" lang="en-US" sz="3600" u="none">
                <a:solidFill>
                  <a:schemeClr val="lt1"/>
                </a:solidFill>
                <a:latin typeface="Tahoma"/>
                <a:ea typeface="Tahoma"/>
                <a:cs typeface="Tahoma"/>
                <a:sym typeface="Tahoma"/>
              </a:rPr>
              <a:t>7 Integrazione fisica del sistema di combattimento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3600" u="none">
              <a:solidFill>
                <a:schemeClr val="lt1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73" name="Shape 73"/>
          <p:cNvSpPr txBox="1"/>
          <p:nvPr/>
        </p:nvSpPr>
        <p:spPr>
          <a:xfrm>
            <a:off x="2051050" y="260350"/>
            <a:ext cx="5545137" cy="72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PROGRAMMA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/>
          <p:nvPr/>
        </p:nvSpPr>
        <p:spPr>
          <a:xfrm>
            <a:off x="179387" y="1484312"/>
            <a:ext cx="8424862" cy="439261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Le unità navali militari di superficie rispondono alle stesse leggi fisiche cui rispondono le unità navali mercantili, e quindi sono applicabili le stesse metodologie progettuali applicabili alle unità navali mercantili, in settori quali la statica e la dinamica della nave e il progetto strutturale</a:t>
            </a:r>
            <a:endParaRPr b="1" i="0" sz="2400" u="none">
              <a:solidFill>
                <a:srgbClr val="FFFF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Tradizionalmente, nonostante le forti differenze, non esistono corsi di costruzioni di navi da carico e di costruzioni di navi passeggeri; esistono invece corsi specifici sulle navi militari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Perché?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400" u="none">
              <a:solidFill>
                <a:srgbClr val="FFFF00"/>
              </a:solidFill>
              <a:latin typeface="Tahoma"/>
              <a:ea typeface="Tahoma"/>
              <a:cs typeface="Tahoma"/>
              <a:sym typeface="Tahoma"/>
            </a:endParaRPr>
          </a:p>
        </p:txBody>
      </p:sp>
      <p:sp>
        <p:nvSpPr>
          <p:cNvPr id="79" name="Shape 79"/>
          <p:cNvSpPr txBox="1"/>
          <p:nvPr/>
        </p:nvSpPr>
        <p:spPr>
          <a:xfrm>
            <a:off x="2051050" y="260350"/>
            <a:ext cx="5545137" cy="72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IL PROGETTO DELLE NAVI MILITARI DI SUPERFICIE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/>
          <p:nvPr/>
        </p:nvSpPr>
        <p:spPr>
          <a:xfrm>
            <a:off x="179387" y="1341437"/>
            <a:ext cx="8424862" cy="439261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Anche escludendo la tematica delle unità subacquee, le navi militari hanno alcune caratteristiche particolari, che non sono presenti nelle unità mercantili; ad esempio: 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Complessità dello sviluppo del progetto, soprattutto nelle fasi inziali: è difficile stabilire i parametri tecnici sulla cui base effettuare l’ottimizzazione del progetto; per una nave mercantile generalmente le prestazioni da ottimizzare sono portata e velocità, per una nave militare la determinazione della grandezze su cui basare un processo di ottimizzazione è di per sé un procedimento complesso che condiziona le prime fasi dello sviluppo del progetto.</a:t>
            </a:r>
            <a:endParaRPr/>
          </a:p>
        </p:txBody>
      </p:sp>
      <p:sp>
        <p:nvSpPr>
          <p:cNvPr id="85" name="Shape 85"/>
          <p:cNvSpPr txBox="1"/>
          <p:nvPr/>
        </p:nvSpPr>
        <p:spPr>
          <a:xfrm>
            <a:off x="2051050" y="260350"/>
            <a:ext cx="5545137" cy="72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IL PROGETTO DELLE NAVI MILITARI DI SUPERFICIE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/>
          <p:nvPr/>
        </p:nvSpPr>
        <p:spPr>
          <a:xfrm>
            <a:off x="179387" y="1630362"/>
            <a:ext cx="8785225" cy="43910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Il “carico pagante” delle navi militari è costituito da armi e sensori ognuno dei quali ha particolari requisiti installativi (campo di vista, limiti di temperatura, ecc.) e a sua volta, emettendo generalmente radiazioni elettromagnetiche, influenza gli altri apparati di bordo.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Il progetto elettromagnetico di una unità navale militare è quindi un elemento molto complesso, ma fondamentale da affrontare fin dall’inizio del processo di progettazione. </a:t>
            </a:r>
            <a:endParaRPr/>
          </a:p>
        </p:txBody>
      </p:sp>
      <p:sp>
        <p:nvSpPr>
          <p:cNvPr id="91" name="Shape 91"/>
          <p:cNvSpPr txBox="1"/>
          <p:nvPr/>
        </p:nvSpPr>
        <p:spPr>
          <a:xfrm>
            <a:off x="2051050" y="260350"/>
            <a:ext cx="5545137" cy="72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IL PROGETTO DELLE NAVI MILITARI DI SUPERFICIE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 txBox="1"/>
          <p:nvPr/>
        </p:nvSpPr>
        <p:spPr>
          <a:xfrm>
            <a:off x="179387" y="1268412"/>
            <a:ext cx="8785225" cy="475297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Le navi militari sono particolarmente «dense» di apparati e il «topside design» è un complesso esercizio multidisciplinare che comprende studi strutturali, elettromagnetici, elettroottici, aerodinamici, balistici, ecc.</a:t>
            </a:r>
            <a:endParaRPr/>
          </a:p>
        </p:txBody>
      </p:sp>
      <p:sp>
        <p:nvSpPr>
          <p:cNvPr id="97" name="Shape 97"/>
          <p:cNvSpPr txBox="1"/>
          <p:nvPr/>
        </p:nvSpPr>
        <p:spPr>
          <a:xfrm>
            <a:off x="2051050" y="260350"/>
            <a:ext cx="5545137" cy="72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IL PROGETTO DELLE NAVI MILITARI DI SUPERFICIE</a:t>
            </a:r>
            <a:endParaRPr/>
          </a:p>
        </p:txBody>
      </p:sp>
      <p:pic>
        <p:nvPicPr>
          <p:cNvPr id="98" name="Shape 9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2737" y="3284537"/>
            <a:ext cx="4259262" cy="302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Shape 9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68850" y="3429000"/>
            <a:ext cx="4060825" cy="16557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/>
          <p:nvPr/>
        </p:nvSpPr>
        <p:spPr>
          <a:xfrm>
            <a:off x="179387" y="1628775"/>
            <a:ext cx="8424862" cy="439261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Presenza di sistemi di protezione (corazzature), generalmente studiati per la difesa da armi di piccolo calibro.</a:t>
            </a:r>
            <a:endParaRPr/>
          </a:p>
        </p:txBody>
      </p:sp>
      <p:sp>
        <p:nvSpPr>
          <p:cNvPr id="105" name="Shape 105"/>
          <p:cNvSpPr txBox="1"/>
          <p:nvPr/>
        </p:nvSpPr>
        <p:spPr>
          <a:xfrm>
            <a:off x="2051050" y="260350"/>
            <a:ext cx="5545137" cy="72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IL PROGETTO DELLE NAVI MILITARI DI SUPERFICIE</a:t>
            </a:r>
            <a:endParaRPr/>
          </a:p>
        </p:txBody>
      </p:sp>
      <p:pic>
        <p:nvPicPr>
          <p:cNvPr id="106" name="Shape 10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56075" y="2549525"/>
            <a:ext cx="4968875" cy="3495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Shape 10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8275" y="2924175"/>
            <a:ext cx="4543425" cy="3381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Shape 1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5287" y="1773237"/>
            <a:ext cx="8424862" cy="4973637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Shape 113"/>
          <p:cNvSpPr txBox="1"/>
          <p:nvPr/>
        </p:nvSpPr>
        <p:spPr>
          <a:xfrm>
            <a:off x="2051050" y="115887"/>
            <a:ext cx="5545137" cy="72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IL PROGETTO DELLE NAVI MILITARI DI SUPERFICIE</a:t>
            </a:r>
            <a:endParaRPr/>
          </a:p>
        </p:txBody>
      </p:sp>
      <p:sp>
        <p:nvSpPr>
          <p:cNvPr id="114" name="Shape 114"/>
          <p:cNvSpPr txBox="1"/>
          <p:nvPr/>
        </p:nvSpPr>
        <p:spPr>
          <a:xfrm>
            <a:off x="755650" y="1249362"/>
            <a:ext cx="7920037" cy="523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800"/>
              <a:buFont typeface="Tahoma"/>
              <a:buNone/>
            </a:pPr>
            <a:r>
              <a:rPr b="1" i="0" lang="en-US" sz="28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Modello elettromagnetico di una nave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 txBox="1"/>
          <p:nvPr/>
        </p:nvSpPr>
        <p:spPr>
          <a:xfrm>
            <a:off x="179387" y="1341437"/>
            <a:ext cx="8424862" cy="439261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Requisiti specifici, come la capacità di sopravvivenza (</a:t>
            </a:r>
            <a:r>
              <a:rPr b="1" i="0" lang="en-US" sz="2400" u="sng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survivability</a:t>
            </a: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), a sua volta composta da suscettibilità (</a:t>
            </a:r>
            <a:r>
              <a:rPr b="1" i="0" lang="en-US" sz="2400" u="sng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susceptibility</a:t>
            </a: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, riduzione delle diverse segnature che permettono ad una nave di essere scoperta ed acquisita dal sistema di guida di un’arma avversaria), vulnerabilità (</a:t>
            </a:r>
            <a:r>
              <a:rPr b="1" i="0" lang="en-US" sz="2400" u="sng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vulnerability</a:t>
            </a: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, minimizzazione delle conseguenze di un colpo nemico a bordo sulla capacità dell’unità di proseguire la missione) e capacità di recupero (</a:t>
            </a:r>
            <a:r>
              <a:rPr b="1" i="0" lang="en-US" sz="2400" u="sng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recoverability</a:t>
            </a: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, capacità di riprendere ad operare minimizzando con opportuni provvedimenti le conseguenze di un colpo a bordo)</a:t>
            </a:r>
            <a:endParaRPr/>
          </a:p>
        </p:txBody>
      </p:sp>
      <p:sp>
        <p:nvSpPr>
          <p:cNvPr id="120" name="Shape 120"/>
          <p:cNvSpPr txBox="1"/>
          <p:nvPr/>
        </p:nvSpPr>
        <p:spPr>
          <a:xfrm>
            <a:off x="2051050" y="260350"/>
            <a:ext cx="5545137" cy="72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IL PROGETTO DELLE NAVI MILITARI DI SUPERFICIE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/>
          <p:nvPr/>
        </p:nvSpPr>
        <p:spPr>
          <a:xfrm>
            <a:off x="179387" y="1628775"/>
            <a:ext cx="8424862" cy="439261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Diverso approccio alla progettazione strutturale, tradizionalmente basata sul rispetto dei regolamenti di classifica per le navi mercantili e sul calcolo diretto e sull’impiego di strutture più leggere anche se più costose per unità militari; in realtà negli ultimi decenni questa distinzione è meno netta, con l’entrata in vigore dei regolamenti di classifica per le navi militari ed il sempre più diffuso ricorso al calcolo diretto per le navi mercantili, anche a seguito dell’entrata in vigore di regolamenti di tipo Goal Based </a:t>
            </a:r>
            <a:endParaRPr/>
          </a:p>
        </p:txBody>
      </p:sp>
      <p:sp>
        <p:nvSpPr>
          <p:cNvPr id="126" name="Shape 126"/>
          <p:cNvSpPr txBox="1"/>
          <p:nvPr/>
        </p:nvSpPr>
        <p:spPr>
          <a:xfrm>
            <a:off x="2051050" y="260350"/>
            <a:ext cx="5545137" cy="72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IL PROGETTO DELLE NAVI MILITARI DI SUPERFICIE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/>
          <p:nvPr/>
        </p:nvSpPr>
        <p:spPr>
          <a:xfrm>
            <a:off x="179387" y="1773237"/>
            <a:ext cx="8424862" cy="439261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Importanza delle interfacce con mezzi ausiliari, sia aerei che navali, e dei relativi impianti di lancio e recupero (LARS), il cui studio richiede oggi complesse attività di simulazione.</a:t>
            </a:r>
            <a:endParaRPr/>
          </a:p>
        </p:txBody>
      </p:sp>
      <p:sp>
        <p:nvSpPr>
          <p:cNvPr id="132" name="Shape 132"/>
          <p:cNvSpPr txBox="1"/>
          <p:nvPr/>
        </p:nvSpPr>
        <p:spPr>
          <a:xfrm>
            <a:off x="2051050" y="260350"/>
            <a:ext cx="5545137" cy="72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IL PROGETTO DELLE NAVI MILITARI DI SUPERFICIE</a:t>
            </a:r>
            <a:endParaRPr/>
          </a:p>
        </p:txBody>
      </p:sp>
      <p:pic>
        <p:nvPicPr>
          <p:cNvPr id="133" name="Shape 1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90575" y="3429000"/>
            <a:ext cx="4033837" cy="29448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Shape 1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40425" y="3070225"/>
            <a:ext cx="3097212" cy="3095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/>
          <p:nvPr/>
        </p:nvSpPr>
        <p:spPr>
          <a:xfrm>
            <a:off x="179387" y="1773237"/>
            <a:ext cx="8424862" cy="439261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Importanza degli standard di abitabilità e in generale dello studio dei fattori umani per l’ottimizzazione dei piani generali</a:t>
            </a:r>
            <a:endParaRPr b="1" i="0" sz="2400" u="none">
              <a:solidFill>
                <a:srgbClr val="FFFF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ahoma"/>
              <a:buNone/>
            </a:pPr>
            <a:r>
              <a:t/>
            </a:r>
            <a:endParaRPr b="1" i="0" sz="2400" u="none">
              <a:solidFill>
                <a:srgbClr val="FFFF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ahoma"/>
              <a:buNone/>
            </a:pPr>
            <a:r>
              <a:t/>
            </a:r>
            <a:endParaRPr b="1" i="0" sz="2400" u="none">
              <a:solidFill>
                <a:srgbClr val="FFFF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ahoma"/>
              <a:buNone/>
            </a:pPr>
            <a:r>
              <a:t/>
            </a:r>
            <a:endParaRPr b="1" i="0" sz="2400" u="none">
              <a:solidFill>
                <a:srgbClr val="FFFF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Quelli riportati sono solo alcuni esempi delle aree specifiche che possono e devono essere affrontate quando si progetta una nave militare.</a:t>
            </a:r>
            <a:endParaRPr/>
          </a:p>
        </p:txBody>
      </p:sp>
      <p:sp>
        <p:nvSpPr>
          <p:cNvPr id="140" name="Shape 140"/>
          <p:cNvSpPr txBox="1"/>
          <p:nvPr/>
        </p:nvSpPr>
        <p:spPr>
          <a:xfrm>
            <a:off x="2051050" y="260350"/>
            <a:ext cx="5545137" cy="72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IL PROGETTO DELLE NAVI MILITARI DI SUPERFICIE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/>
          <p:nvPr/>
        </p:nvSpPr>
        <p:spPr>
          <a:xfrm>
            <a:off x="179387" y="1773237"/>
            <a:ext cx="8424862" cy="439261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La capacità di sopravvivenza (survivability)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La susceptibility e le segnature</a:t>
            </a:r>
            <a:endParaRPr/>
          </a:p>
          <a:p>
            <a:pPr indent="-1905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>
              <a:solidFill>
                <a:srgbClr val="FFFF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La vulnerabilità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La capacità di recupero</a:t>
            </a:r>
            <a:endParaRPr/>
          </a:p>
          <a:p>
            <a:pPr indent="-1905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b="1" i="0" sz="2400" u="none">
              <a:solidFill>
                <a:srgbClr val="FFFF00"/>
              </a:solidFill>
              <a:latin typeface="Tahoma"/>
              <a:ea typeface="Tahoma"/>
              <a:cs typeface="Tahoma"/>
              <a:sym typeface="Tahoma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Metodologie progettuali: la TSSE (Total Ship System Engineering)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L’abitabilità 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400"/>
              <a:buFont typeface="Arial"/>
              <a:buChar char="•"/>
            </a:pPr>
            <a:r>
              <a:rPr b="1" i="0" lang="en-US" sz="2400" u="none">
                <a:solidFill>
                  <a:srgbClr val="FFFF00"/>
                </a:solidFill>
                <a:latin typeface="Tahoma"/>
                <a:ea typeface="Tahoma"/>
                <a:cs typeface="Tahoma"/>
                <a:sym typeface="Tahoma"/>
              </a:rPr>
              <a:t>La CSPI (Combat System Physical Integration) e l’aerodinamica navale</a:t>
            </a:r>
            <a:endParaRPr/>
          </a:p>
        </p:txBody>
      </p:sp>
      <p:sp>
        <p:nvSpPr>
          <p:cNvPr id="146" name="Shape 146"/>
          <p:cNvSpPr txBox="1"/>
          <p:nvPr/>
        </p:nvSpPr>
        <p:spPr>
          <a:xfrm>
            <a:off x="1116012" y="260350"/>
            <a:ext cx="6480175" cy="72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3600" spcFirstLastPara="1" rIns="93600" wrap="square" tIns="46800">
            <a:noAutofit/>
          </a:bodyPr>
          <a:lstStyle/>
          <a:p>
            <a:pPr indent="-342900" lvl="0" marL="34290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Tahoma"/>
              <a:buNone/>
            </a:pPr>
            <a:r>
              <a:rPr b="1" i="0" lang="en-US" sz="2400" u="none">
                <a:solidFill>
                  <a:srgbClr val="FF0000"/>
                </a:solidFill>
                <a:latin typeface="Tahoma"/>
                <a:ea typeface="Tahoma"/>
                <a:cs typeface="Tahoma"/>
                <a:sym typeface="Tahoma"/>
              </a:rPr>
              <a:t>IL PROGETTO DELLE NAVI MILITARI DI SUPERFICIE - PROGRAMMA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truttura predefinita">
  <a:themeElements>
    <a:clrScheme name="Struttura predefinita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