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fr-FR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fr-FR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fr-FR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fr-FR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fr-FR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fr-FR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56D41-A9D6-41A8-B391-322ADC1A8BED}" type="datetimeFigureOut">
              <a:rPr lang="fr-FR" smtClean="0"/>
              <a:pPr/>
              <a:t>15/03/2018</a:t>
            </a:fld>
            <a:endParaRPr lang="fr-FR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7FE5E-402D-4878-BC18-14E145AF74F0}" type="slidenum">
              <a:rPr lang="fr-FR" smtClean="0"/>
              <a:pPr/>
              <a:t>‹N›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3960440"/>
          </a:xfrm>
        </p:spPr>
        <p:txBody>
          <a:bodyPr>
            <a:normAutofit/>
          </a:bodyPr>
          <a:lstStyle/>
          <a:p>
            <a:r>
              <a:rPr lang="fr-FR" dirty="0" err="1" smtClean="0"/>
              <a:t>Linguistica</a:t>
            </a:r>
            <a:r>
              <a:rPr lang="fr-FR" dirty="0" smtClean="0"/>
              <a:t> </a:t>
            </a:r>
            <a:r>
              <a:rPr lang="fr-FR" dirty="0" err="1" smtClean="0"/>
              <a:t>Generale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dirty="0" err="1" smtClean="0"/>
              <a:t>Lezione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sz="3200" dirty="0" smtClean="0"/>
              <a:t>15/03/2018</a:t>
            </a:r>
            <a:endParaRPr lang="fr-FR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31640" y="4581128"/>
            <a:ext cx="6400800" cy="1752600"/>
          </a:xfrm>
        </p:spPr>
        <p:txBody>
          <a:bodyPr/>
          <a:lstStyle/>
          <a:p>
            <a:endParaRPr lang="fr-FR" dirty="0" smtClean="0"/>
          </a:p>
          <a:p>
            <a:r>
              <a:rPr lang="fr-FR" dirty="0" smtClean="0"/>
              <a:t>Prof.ssa Rosa </a:t>
            </a:r>
            <a:r>
              <a:rPr lang="fr-FR" dirty="0" err="1" smtClean="0"/>
              <a:t>Russo</a:t>
            </a:r>
            <a:endParaRPr lang="fr-FR" dirty="0" smtClean="0"/>
          </a:p>
          <a:p>
            <a:r>
              <a:rPr lang="fr-FR" dirty="0" smtClean="0"/>
              <a:t>rrosarusso@gmail.com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470025"/>
          </a:xfrm>
        </p:spPr>
        <p:txBody>
          <a:bodyPr/>
          <a:lstStyle/>
          <a:p>
            <a:r>
              <a:rPr lang="it-IT" dirty="0" smtClean="0"/>
              <a:t>Proprietà della linguaggio</a:t>
            </a:r>
            <a:endParaRPr lang="it-IT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83568" y="1825625"/>
            <a:ext cx="7776864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1) </a:t>
            </a:r>
            <a:r>
              <a:rPr kumimoji="0" lang="it-IT" sz="24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Biplanarità</a:t>
            </a:r>
            <a:endParaRPr kumimoji="0" lang="it-IT" sz="2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t-IT" sz="2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2)Arbitrarietà e Discretezza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t-IT" sz="2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3) Doppia articolazione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t-IT" sz="2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4) Ricorsività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it-IT" sz="2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it-IT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5) Dipendenza dalla struttura</a:t>
            </a:r>
            <a:endParaRPr kumimoji="0" lang="fr-FR" sz="24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83568" y="764704"/>
            <a:ext cx="7848872" cy="4874096"/>
          </a:xfrm>
        </p:spPr>
        <p:txBody>
          <a:bodyPr/>
          <a:lstStyle/>
          <a:p>
            <a:r>
              <a:rPr lang="fr-FR" dirty="0" err="1" smtClean="0">
                <a:solidFill>
                  <a:schemeClr val="tx1"/>
                </a:solidFill>
              </a:rPr>
              <a:t>Biplanarità</a:t>
            </a:r>
            <a:r>
              <a:rPr lang="fr-FR" dirty="0" smtClean="0">
                <a:solidFill>
                  <a:schemeClr val="tx1"/>
                </a:solidFill>
              </a:rPr>
              <a:t>: in un segno 2 </a:t>
            </a:r>
            <a:r>
              <a:rPr lang="fr-FR" dirty="0" err="1" smtClean="0">
                <a:solidFill>
                  <a:schemeClr val="tx1"/>
                </a:solidFill>
              </a:rPr>
              <a:t>facce</a:t>
            </a:r>
            <a:r>
              <a:rPr lang="fr-FR" dirty="0" smtClean="0">
                <a:solidFill>
                  <a:schemeClr val="tx1"/>
                </a:solidFill>
              </a:rPr>
              <a:t>; 2 </a:t>
            </a:r>
            <a:r>
              <a:rPr lang="fr-FR" dirty="0" err="1" smtClean="0">
                <a:solidFill>
                  <a:schemeClr val="tx1"/>
                </a:solidFill>
              </a:rPr>
              <a:t>piani</a:t>
            </a:r>
            <a:r>
              <a:rPr lang="fr-FR" dirty="0" smtClean="0">
                <a:solidFill>
                  <a:schemeClr val="tx1"/>
                </a:solidFill>
              </a:rPr>
              <a:t> -&gt; </a:t>
            </a:r>
            <a:r>
              <a:rPr lang="fr-FR" dirty="0" err="1" smtClean="0">
                <a:solidFill>
                  <a:schemeClr val="tx1"/>
                </a:solidFill>
              </a:rPr>
              <a:t>significante</a:t>
            </a:r>
            <a:r>
              <a:rPr lang="fr-FR" dirty="0" smtClean="0">
                <a:solidFill>
                  <a:schemeClr val="tx1"/>
                </a:solidFill>
              </a:rPr>
              <a:t> e </a:t>
            </a:r>
            <a:r>
              <a:rPr lang="fr-FR" dirty="0" err="1" smtClean="0">
                <a:solidFill>
                  <a:schemeClr val="tx1"/>
                </a:solidFill>
              </a:rPr>
              <a:t>significato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772400" cy="1470025"/>
          </a:xfrm>
        </p:spPr>
        <p:txBody>
          <a:bodyPr/>
          <a:lstStyle/>
          <a:p>
            <a:r>
              <a:rPr lang="fr-FR" dirty="0" smtClean="0"/>
              <a:t>ARBITRARIETA’</a:t>
            </a:r>
            <a:endParaRPr lang="fr-FR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395536" y="1628800"/>
            <a:ext cx="8136904" cy="4010000"/>
          </a:xfrm>
        </p:spPr>
        <p:txBody>
          <a:bodyPr/>
          <a:lstStyle/>
          <a:p>
            <a:pPr algn="just">
              <a:buFont typeface="Arial" pitchFamily="34" charset="0"/>
              <a:buChar char="•"/>
            </a:pPr>
            <a:r>
              <a:rPr lang="it-IT" b="1" dirty="0" smtClean="0">
                <a:solidFill>
                  <a:schemeClr val="tx1"/>
                </a:solidFill>
              </a:rPr>
              <a:t>Arbitrario: </a:t>
            </a:r>
            <a:r>
              <a:rPr lang="it-IT" dirty="0" smtClean="0">
                <a:solidFill>
                  <a:schemeClr val="tx1"/>
                </a:solidFill>
              </a:rPr>
              <a:t> immotivato, non iconico.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olidFill>
                  <a:schemeClr val="tx1"/>
                </a:solidFill>
              </a:rPr>
              <a:t>Gatto: italiano; </a:t>
            </a:r>
            <a:r>
              <a:rPr lang="it-IT" dirty="0" err="1" smtClean="0">
                <a:solidFill>
                  <a:schemeClr val="tx1"/>
                </a:solidFill>
              </a:rPr>
              <a:t>mace</a:t>
            </a:r>
            <a:r>
              <a:rPr lang="it-IT" dirty="0" smtClean="0">
                <a:solidFill>
                  <a:schemeClr val="tx1"/>
                </a:solidFill>
              </a:rPr>
              <a:t>: albanese; </a:t>
            </a:r>
            <a:r>
              <a:rPr lang="it-IT" dirty="0" err="1" smtClean="0">
                <a:solidFill>
                  <a:schemeClr val="tx1"/>
                </a:solidFill>
              </a:rPr>
              <a:t>gato</a:t>
            </a:r>
            <a:r>
              <a:rPr lang="it-IT" dirty="0" smtClean="0">
                <a:solidFill>
                  <a:schemeClr val="tx1"/>
                </a:solidFill>
              </a:rPr>
              <a:t>: spagnolo.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olidFill>
                  <a:schemeClr val="tx1"/>
                </a:solidFill>
              </a:rPr>
              <a:t>italiano </a:t>
            </a:r>
            <a:r>
              <a:rPr lang="it-IT" i="1" dirty="0" smtClean="0">
                <a:solidFill>
                  <a:schemeClr val="tx1"/>
                </a:solidFill>
              </a:rPr>
              <a:t>bello</a:t>
            </a:r>
            <a:r>
              <a:rPr lang="it-IT" dirty="0" smtClean="0">
                <a:solidFill>
                  <a:schemeClr val="tx1"/>
                </a:solidFill>
              </a:rPr>
              <a:t>, inglese </a:t>
            </a:r>
            <a:r>
              <a:rPr lang="it-IT" i="1" dirty="0" err="1" smtClean="0">
                <a:solidFill>
                  <a:schemeClr val="tx1"/>
                </a:solidFill>
              </a:rPr>
              <a:t>bell</a:t>
            </a:r>
            <a:r>
              <a:rPr lang="it-IT" dirty="0" smtClean="0">
                <a:solidFill>
                  <a:schemeClr val="tx1"/>
                </a:solidFill>
              </a:rPr>
              <a:t> (“campana”), latino </a:t>
            </a:r>
            <a:r>
              <a:rPr lang="it-IT" i="1" dirty="0" err="1" smtClean="0">
                <a:solidFill>
                  <a:schemeClr val="tx1"/>
                </a:solidFill>
              </a:rPr>
              <a:t>bellum</a:t>
            </a:r>
            <a:r>
              <a:rPr lang="it-IT" dirty="0" smtClean="0">
                <a:solidFill>
                  <a:schemeClr val="tx1"/>
                </a:solidFill>
              </a:rPr>
              <a:t> (guerra),  turco </a:t>
            </a:r>
            <a:r>
              <a:rPr lang="it-IT" i="1" dirty="0" smtClean="0">
                <a:solidFill>
                  <a:schemeClr val="tx1"/>
                </a:solidFill>
              </a:rPr>
              <a:t>belli</a:t>
            </a:r>
            <a:r>
              <a:rPr lang="it-IT" dirty="0" smtClean="0">
                <a:solidFill>
                  <a:schemeClr val="tx1"/>
                </a:solidFill>
              </a:rPr>
              <a:t> (“evidente”). </a:t>
            </a:r>
          </a:p>
          <a:p>
            <a:pPr algn="just">
              <a:buFont typeface="Arial" pitchFamily="34" charset="0"/>
              <a:buChar char="•"/>
            </a:pPr>
            <a:endParaRPr lang="it-IT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/>
          <a:lstStyle/>
          <a:p>
            <a:pPr lvl="2" algn="ctr" rtl="0">
              <a:spcBef>
                <a:spcPct val="0"/>
              </a:spcBef>
            </a:pPr>
            <a:r>
              <a:rPr lang="it-IT" b="1" dirty="0"/>
              <a:t>Quattro tipi (o livelli) di arbitrarietà dei segni linguistici</a:t>
            </a:r>
            <a:br>
              <a:rPr lang="it-IT" b="1" dirty="0"/>
            </a:br>
            <a:endParaRPr lang="fr-FR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1268760"/>
            <a:ext cx="6400800" cy="437004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Picture 1" descr="Image result for triangolo semiotico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rto="http://schemas.microsoft.com/office/word/2006/arto"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7272808" cy="4824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109985"/>
          </a:xfrm>
        </p:spPr>
        <p:txBody>
          <a:bodyPr>
            <a:normAutofit/>
          </a:bodyPr>
          <a:lstStyle/>
          <a:p>
            <a:r>
              <a:rPr lang="it-IT" sz="3200" b="1" dirty="0" smtClean="0"/>
              <a:t>Quattro tipi (o livelli) di arbitrarietà dei segni linguistici</a:t>
            </a:r>
            <a:endParaRPr lang="fr-FR" sz="3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79512" y="1124744"/>
            <a:ext cx="8964488" cy="5256584"/>
          </a:xfrm>
        </p:spPr>
        <p:txBody>
          <a:bodyPr>
            <a:normAutofit lnSpcReduction="10000"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>
                <a:solidFill>
                  <a:schemeClr val="tx1"/>
                </a:solidFill>
              </a:rPr>
              <a:t>A un primo livello, è arbitrario il rapporto tra segno nel suo complesso e </a:t>
            </a:r>
            <a:r>
              <a:rPr lang="it-IT" dirty="0" smtClean="0">
                <a:solidFill>
                  <a:schemeClr val="tx1"/>
                </a:solidFill>
              </a:rPr>
              <a:t>referente;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olidFill>
                  <a:schemeClr val="tx1"/>
                </a:solidFill>
              </a:rPr>
              <a:t>A un secondo livello, è arbitrario il rapporto tra significante e </a:t>
            </a:r>
            <a:r>
              <a:rPr lang="it-IT" dirty="0" smtClean="0">
                <a:solidFill>
                  <a:schemeClr val="tx1"/>
                </a:solidFill>
              </a:rPr>
              <a:t>significato;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olidFill>
                  <a:schemeClr val="tx1"/>
                </a:solidFill>
              </a:rPr>
              <a:t>A un terzo livello, è arbitrario il rapporto tra sostanza </a:t>
            </a:r>
            <a:r>
              <a:rPr lang="it-IT" dirty="0" smtClean="0">
                <a:solidFill>
                  <a:schemeClr val="tx1"/>
                </a:solidFill>
              </a:rPr>
              <a:t>e </a:t>
            </a:r>
            <a:r>
              <a:rPr lang="it-IT" dirty="0" smtClean="0">
                <a:solidFill>
                  <a:schemeClr val="tx1"/>
                </a:solidFill>
              </a:rPr>
              <a:t>forma </a:t>
            </a:r>
            <a:r>
              <a:rPr lang="it-IT" dirty="0" smtClean="0">
                <a:solidFill>
                  <a:schemeClr val="tx1"/>
                </a:solidFill>
              </a:rPr>
              <a:t>del </a:t>
            </a:r>
            <a:r>
              <a:rPr lang="it-IT" dirty="0" smtClean="0">
                <a:solidFill>
                  <a:schemeClr val="tx1"/>
                </a:solidFill>
              </a:rPr>
              <a:t>significato</a:t>
            </a:r>
            <a:r>
              <a:rPr lang="it-IT" dirty="0" smtClean="0">
                <a:solidFill>
                  <a:schemeClr val="tx1"/>
                </a:solidFill>
              </a:rPr>
              <a:t>. Fr. </a:t>
            </a:r>
            <a:r>
              <a:rPr lang="it-IT" i="1" dirty="0" err="1" smtClean="0">
                <a:solidFill>
                  <a:schemeClr val="tx1"/>
                </a:solidFill>
              </a:rPr>
              <a:t>bois</a:t>
            </a:r>
            <a:r>
              <a:rPr lang="it-IT" dirty="0" smtClean="0">
                <a:solidFill>
                  <a:schemeClr val="tx1"/>
                </a:solidFill>
              </a:rPr>
              <a:t> = </a:t>
            </a:r>
            <a:r>
              <a:rPr lang="it-IT" dirty="0" err="1" smtClean="0">
                <a:solidFill>
                  <a:schemeClr val="tx1"/>
                </a:solidFill>
              </a:rPr>
              <a:t>it</a:t>
            </a:r>
            <a:r>
              <a:rPr lang="it-IT" dirty="0" smtClean="0">
                <a:solidFill>
                  <a:schemeClr val="tx1"/>
                </a:solidFill>
              </a:rPr>
              <a:t>. </a:t>
            </a:r>
            <a:r>
              <a:rPr lang="it-IT" i="1" dirty="0" smtClean="0">
                <a:solidFill>
                  <a:schemeClr val="tx1"/>
                </a:solidFill>
              </a:rPr>
              <a:t>Bosco/legna/legno;</a:t>
            </a:r>
          </a:p>
          <a:p>
            <a:pPr lvl="0" algn="just">
              <a:buFont typeface="Arial" pitchFamily="34" charset="0"/>
              <a:buChar char="•"/>
            </a:pPr>
            <a:r>
              <a:rPr lang="it-IT" dirty="0" smtClean="0">
                <a:solidFill>
                  <a:schemeClr val="tx1"/>
                </a:solidFill>
              </a:rPr>
              <a:t>A un quarto livello, è altrettanto arbitrario il rapporto tra forma e sostanza del significante: ogni lingua organizza l’opposizione tra suoni pertinenti</a:t>
            </a:r>
            <a:r>
              <a:rPr lang="it-IT" dirty="0" smtClean="0">
                <a:solidFill>
                  <a:schemeClr val="tx1"/>
                </a:solidFill>
              </a:rPr>
              <a:t>. Casa/</a:t>
            </a:r>
            <a:r>
              <a:rPr lang="it-IT" dirty="0" err="1" smtClean="0">
                <a:solidFill>
                  <a:schemeClr val="tx1"/>
                </a:solidFill>
              </a:rPr>
              <a:t>caaasa</a:t>
            </a:r>
            <a:r>
              <a:rPr lang="it-IT" dirty="0" smtClean="0">
                <a:solidFill>
                  <a:schemeClr val="tx1"/>
                </a:solidFill>
              </a:rPr>
              <a:t> -&gt; tedesco: </a:t>
            </a:r>
            <a:r>
              <a:rPr lang="it-IT" i="1" dirty="0" err="1" smtClean="0">
                <a:solidFill>
                  <a:schemeClr val="tx1"/>
                </a:solidFill>
              </a:rPr>
              <a:t>Stadt</a:t>
            </a:r>
            <a:r>
              <a:rPr lang="it-IT" dirty="0" smtClean="0">
                <a:solidFill>
                  <a:schemeClr val="tx1"/>
                </a:solidFill>
              </a:rPr>
              <a:t> “città e </a:t>
            </a:r>
            <a:r>
              <a:rPr lang="it-IT" i="1" dirty="0" err="1" smtClean="0">
                <a:solidFill>
                  <a:schemeClr val="tx1"/>
                </a:solidFill>
              </a:rPr>
              <a:t>Staat</a:t>
            </a:r>
            <a:r>
              <a:rPr lang="it-IT" dirty="0" smtClean="0">
                <a:solidFill>
                  <a:schemeClr val="tx1"/>
                </a:solidFill>
              </a:rPr>
              <a:t> “Stato”.</a:t>
            </a:r>
          </a:p>
          <a:p>
            <a:pPr algn="just">
              <a:buFont typeface="Arial" pitchFamily="34" charset="0"/>
              <a:buChar char="•"/>
            </a:pP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827584" y="260649"/>
            <a:ext cx="7772400" cy="1008112"/>
          </a:xfrm>
        </p:spPr>
        <p:txBody>
          <a:bodyPr/>
          <a:lstStyle/>
          <a:p>
            <a:r>
              <a:rPr lang="fr-FR" dirty="0" smtClean="0"/>
              <a:t>ECCEZIONI</a:t>
            </a:r>
            <a:endParaRPr lang="fr-FR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323528" y="1196752"/>
            <a:ext cx="8568952" cy="5112568"/>
          </a:xfrm>
        </p:spPr>
        <p:txBody>
          <a:bodyPr>
            <a:normAutofit/>
          </a:bodyPr>
          <a:lstStyle/>
          <a:p>
            <a:pPr algn="just">
              <a:buFont typeface="Arial" pitchFamily="34" charset="0"/>
              <a:buChar char="•"/>
            </a:pPr>
            <a:r>
              <a:rPr lang="fr-FR" sz="2000" b="1" dirty="0" smtClean="0">
                <a:solidFill>
                  <a:schemeClr val="tx1"/>
                </a:solidFill>
              </a:rPr>
              <a:t>Le </a:t>
            </a:r>
            <a:r>
              <a:rPr lang="fr-FR" sz="2000" b="1" dirty="0" err="1" smtClean="0">
                <a:solidFill>
                  <a:schemeClr val="tx1"/>
                </a:solidFill>
              </a:rPr>
              <a:t>onomatopee</a:t>
            </a:r>
            <a:r>
              <a:rPr lang="fr-FR" sz="2000" dirty="0" smtClean="0">
                <a:solidFill>
                  <a:schemeClr val="tx1"/>
                </a:solidFill>
              </a:rPr>
              <a:t>: </a:t>
            </a:r>
            <a:r>
              <a:rPr lang="it-IT" sz="2000" i="1" dirty="0" smtClean="0">
                <a:solidFill>
                  <a:schemeClr val="tx1"/>
                </a:solidFill>
              </a:rPr>
              <a:t>tintinnio, rimbombare, sussurrare, </a:t>
            </a:r>
            <a:r>
              <a:rPr lang="it-IT" sz="2000" i="1" dirty="0" err="1" smtClean="0">
                <a:solidFill>
                  <a:schemeClr val="tx1"/>
                </a:solidFill>
              </a:rPr>
              <a:t>dindondan</a:t>
            </a:r>
            <a:r>
              <a:rPr lang="it-IT" sz="2000" i="1" dirty="0" smtClean="0">
                <a:solidFill>
                  <a:schemeClr val="tx1"/>
                </a:solidFill>
              </a:rPr>
              <a:t> o chicchirichì</a:t>
            </a:r>
            <a:r>
              <a:rPr lang="it-IT" sz="2000" dirty="0" smtClean="0">
                <a:solidFill>
                  <a:schemeClr val="tx1"/>
                </a:solidFill>
              </a:rPr>
              <a:t>. </a:t>
            </a:r>
            <a:endParaRPr lang="it-IT" sz="20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it-IT" sz="2000" dirty="0" smtClean="0">
                <a:solidFill>
                  <a:schemeClr val="tx1"/>
                </a:solidFill>
              </a:rPr>
              <a:t>c</a:t>
            </a:r>
            <a:r>
              <a:rPr lang="it-IT" sz="2000" i="1" dirty="0" smtClean="0">
                <a:solidFill>
                  <a:schemeClr val="tx1"/>
                </a:solidFill>
              </a:rPr>
              <a:t>hicchirichì (gallo italiano), </a:t>
            </a:r>
            <a:r>
              <a:rPr lang="it-IT" sz="2000" i="1" dirty="0" err="1" smtClean="0">
                <a:solidFill>
                  <a:schemeClr val="tx1"/>
                </a:solidFill>
              </a:rPr>
              <a:t>kikiriki</a:t>
            </a:r>
            <a:r>
              <a:rPr lang="it-IT" sz="2000" i="1" dirty="0" smtClean="0">
                <a:solidFill>
                  <a:schemeClr val="tx1"/>
                </a:solidFill>
              </a:rPr>
              <a:t> (tedesco), </a:t>
            </a:r>
            <a:r>
              <a:rPr lang="it-IT" sz="2000" i="1" dirty="0" err="1" smtClean="0">
                <a:solidFill>
                  <a:schemeClr val="tx1"/>
                </a:solidFill>
              </a:rPr>
              <a:t>cocorico</a:t>
            </a:r>
            <a:r>
              <a:rPr lang="it-IT" sz="2000" i="1" dirty="0" smtClean="0">
                <a:solidFill>
                  <a:schemeClr val="tx1"/>
                </a:solidFill>
              </a:rPr>
              <a:t> (francese), </a:t>
            </a:r>
            <a:r>
              <a:rPr lang="it-IT" sz="2000" i="1" dirty="0" err="1" smtClean="0">
                <a:solidFill>
                  <a:schemeClr val="tx1"/>
                </a:solidFill>
              </a:rPr>
              <a:t>cock-a-doodle-doo</a:t>
            </a:r>
            <a:r>
              <a:rPr lang="it-IT" sz="2000" i="1" dirty="0" smtClean="0">
                <a:solidFill>
                  <a:schemeClr val="tx1"/>
                </a:solidFill>
              </a:rPr>
              <a:t> (inglese),</a:t>
            </a:r>
            <a:r>
              <a:rPr lang="it-IT" sz="2000" b="1" dirty="0" smtClean="0">
                <a:solidFill>
                  <a:schemeClr val="tx1"/>
                </a:solidFill>
              </a:rPr>
              <a:t> </a:t>
            </a:r>
            <a:r>
              <a:rPr lang="it-IT" sz="2000" i="1" dirty="0" err="1" smtClean="0">
                <a:solidFill>
                  <a:schemeClr val="tx1"/>
                </a:solidFill>
              </a:rPr>
              <a:t>kukelelu</a:t>
            </a:r>
            <a:r>
              <a:rPr lang="it-IT" sz="2000" i="1" dirty="0" smtClean="0">
                <a:solidFill>
                  <a:schemeClr val="tx1"/>
                </a:solidFill>
              </a:rPr>
              <a:t> (olandese), </a:t>
            </a:r>
            <a:r>
              <a:rPr lang="it-IT" sz="2000" i="1" dirty="0" err="1" smtClean="0">
                <a:solidFill>
                  <a:schemeClr val="tx1"/>
                </a:solidFill>
              </a:rPr>
              <a:t>kokékokko</a:t>
            </a:r>
            <a:r>
              <a:rPr lang="it-IT" sz="2000" i="1" dirty="0" smtClean="0">
                <a:solidFill>
                  <a:schemeClr val="tx1"/>
                </a:solidFill>
              </a:rPr>
              <a:t> (giapponese</a:t>
            </a:r>
            <a:r>
              <a:rPr lang="it-IT" sz="2000" i="1" dirty="0" smtClean="0">
                <a:solidFill>
                  <a:schemeClr val="tx1"/>
                </a:solidFill>
              </a:rPr>
              <a:t>).</a:t>
            </a:r>
          </a:p>
          <a:p>
            <a:pPr algn="just">
              <a:buFont typeface="Arial" pitchFamily="34" charset="0"/>
              <a:buChar char="•"/>
            </a:pPr>
            <a:r>
              <a:rPr lang="it-IT" sz="2000" i="1" dirty="0" smtClean="0">
                <a:solidFill>
                  <a:schemeClr val="tx1"/>
                </a:solidFill>
              </a:rPr>
              <a:t>piccione </a:t>
            </a:r>
            <a:r>
              <a:rPr lang="it-IT" sz="2000" dirty="0" smtClean="0">
                <a:solidFill>
                  <a:schemeClr val="tx1"/>
                </a:solidFill>
              </a:rPr>
              <a:t>dal latino volgare</a:t>
            </a:r>
            <a:r>
              <a:rPr lang="it-IT" sz="2000" i="1" dirty="0" smtClean="0">
                <a:solidFill>
                  <a:schemeClr val="tx1"/>
                </a:solidFill>
              </a:rPr>
              <a:t> pipio </a:t>
            </a:r>
            <a:r>
              <a:rPr lang="it-IT" sz="2000" dirty="0" smtClean="0">
                <a:solidFill>
                  <a:schemeClr val="tx1"/>
                </a:solidFill>
              </a:rPr>
              <a:t>era all’origine un’onomatopea </a:t>
            </a:r>
            <a:r>
              <a:rPr lang="it-IT" sz="2000" i="1" dirty="0" smtClean="0">
                <a:solidFill>
                  <a:schemeClr val="tx1"/>
                </a:solidFill>
              </a:rPr>
              <a:t>(</a:t>
            </a:r>
            <a:r>
              <a:rPr lang="it-IT" sz="2000" i="1" dirty="0" err="1" smtClean="0">
                <a:solidFill>
                  <a:schemeClr val="tx1"/>
                </a:solidFill>
              </a:rPr>
              <a:t>*pio</a:t>
            </a:r>
            <a:r>
              <a:rPr lang="it-IT" sz="2000" i="1" dirty="0" smtClean="0">
                <a:solidFill>
                  <a:schemeClr val="tx1"/>
                </a:solidFill>
              </a:rPr>
              <a:t>)</a:t>
            </a:r>
            <a:r>
              <a:rPr lang="it-IT" sz="2000" dirty="0" smtClean="0">
                <a:solidFill>
                  <a:schemeClr val="tx1"/>
                </a:solidFill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sz="2000" b="1" dirty="0" smtClean="0">
                <a:solidFill>
                  <a:schemeClr val="tx1"/>
                </a:solidFill>
              </a:rPr>
              <a:t>Gli </a:t>
            </a:r>
            <a:r>
              <a:rPr lang="it-IT" sz="2000" b="1" dirty="0" err="1" smtClean="0">
                <a:solidFill>
                  <a:schemeClr val="tx1"/>
                </a:solidFill>
              </a:rPr>
              <a:t>ideofoni</a:t>
            </a:r>
            <a:r>
              <a:rPr lang="it-IT" sz="2000" b="1" dirty="0" smtClean="0">
                <a:solidFill>
                  <a:schemeClr val="tx1"/>
                </a:solidFill>
              </a:rPr>
              <a:t>:</a:t>
            </a:r>
            <a:r>
              <a:rPr lang="it-IT" sz="2000" dirty="0" smtClean="0">
                <a:solidFill>
                  <a:schemeClr val="tx1"/>
                </a:solidFill>
              </a:rPr>
              <a:t> espressioni imitative o interiezioni descrittive che designano fenomeni naturali o azioni. Frequentemente usati nei fumetti, come per esempio </a:t>
            </a:r>
            <a:r>
              <a:rPr lang="it-IT" sz="2000" i="1" dirty="0" smtClean="0">
                <a:solidFill>
                  <a:schemeClr val="tx1"/>
                </a:solidFill>
              </a:rPr>
              <a:t>boom/bum</a:t>
            </a:r>
            <a:r>
              <a:rPr lang="it-IT" sz="2000" dirty="0" smtClean="0">
                <a:solidFill>
                  <a:schemeClr val="tx1"/>
                </a:solidFill>
              </a:rPr>
              <a:t> “grande fragore”, </a:t>
            </a:r>
            <a:r>
              <a:rPr lang="it-IT" sz="2000" i="1" dirty="0" err="1" smtClean="0">
                <a:solidFill>
                  <a:schemeClr val="tx1"/>
                </a:solidFill>
              </a:rPr>
              <a:t>zac</a:t>
            </a:r>
            <a:r>
              <a:rPr lang="it-IT" sz="2000" dirty="0" smtClean="0">
                <a:solidFill>
                  <a:schemeClr val="tx1"/>
                </a:solidFill>
              </a:rPr>
              <a:t> “taglio netto” </a:t>
            </a:r>
            <a:r>
              <a:rPr lang="it-IT" sz="2000" i="1" dirty="0" err="1" smtClean="0">
                <a:solidFill>
                  <a:schemeClr val="tx1"/>
                </a:solidFill>
              </a:rPr>
              <a:t>gluglu</a:t>
            </a:r>
            <a:r>
              <a:rPr lang="it-IT" sz="2000" dirty="0" smtClean="0">
                <a:solidFill>
                  <a:schemeClr val="tx1"/>
                </a:solidFill>
              </a:rPr>
              <a:t> “trangugiare acqua”,</a:t>
            </a:r>
            <a:endParaRPr lang="it-IT" sz="2000" dirty="0" smtClean="0">
              <a:solidFill>
                <a:schemeClr val="tx1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it-IT" sz="2200" b="1" dirty="0" smtClean="0">
                <a:solidFill>
                  <a:schemeClr val="tx1"/>
                </a:solidFill>
              </a:rPr>
              <a:t>Principio d’</a:t>
            </a:r>
            <a:r>
              <a:rPr lang="it-IT" sz="2200" b="1" dirty="0" err="1" smtClean="0">
                <a:solidFill>
                  <a:schemeClr val="tx1"/>
                </a:solidFill>
              </a:rPr>
              <a:t>iconismo</a:t>
            </a:r>
            <a:r>
              <a:rPr lang="it-IT" sz="2200" b="1" dirty="0" smtClean="0">
                <a:solidFill>
                  <a:schemeClr val="tx1"/>
                </a:solidFill>
              </a:rPr>
              <a:t>:</a:t>
            </a:r>
            <a:r>
              <a:rPr lang="it-IT" sz="2200" dirty="0" smtClean="0">
                <a:solidFill>
                  <a:schemeClr val="tx1"/>
                </a:solidFill>
              </a:rPr>
              <a:t> meccanismi iconici, quindi motivati, nella grammatica delle lingue</a:t>
            </a:r>
            <a:r>
              <a:rPr lang="it-IT" sz="2200" dirty="0" smtClean="0">
                <a:solidFill>
                  <a:schemeClr val="tx1"/>
                </a:solidFill>
              </a:rPr>
              <a:t>. Es. </a:t>
            </a:r>
            <a:r>
              <a:rPr lang="it-IT" sz="2200" dirty="0" smtClean="0">
                <a:solidFill>
                  <a:schemeClr val="tx1"/>
                </a:solidFill>
              </a:rPr>
              <a:t>l’idea di pluralità sarebbe indicata dall’aggiunta di materiale fonico, come in inglese, francese e spagnolo l’aggiunta di </a:t>
            </a:r>
            <a:r>
              <a:rPr lang="it-IT" sz="2200" i="1" dirty="0" smtClean="0">
                <a:solidFill>
                  <a:schemeClr val="tx1"/>
                </a:solidFill>
              </a:rPr>
              <a:t>-s</a:t>
            </a:r>
            <a:r>
              <a:rPr lang="it-IT" sz="2200" dirty="0" smtClean="0">
                <a:solidFill>
                  <a:schemeClr val="tx1"/>
                </a:solidFill>
              </a:rPr>
              <a:t>: </a:t>
            </a:r>
            <a:r>
              <a:rPr lang="it-IT" sz="2200" dirty="0" err="1" smtClean="0">
                <a:solidFill>
                  <a:schemeClr val="tx1"/>
                </a:solidFill>
              </a:rPr>
              <a:t>house-houses</a:t>
            </a:r>
            <a:r>
              <a:rPr lang="it-IT" sz="2200" dirty="0" smtClean="0">
                <a:solidFill>
                  <a:schemeClr val="tx1"/>
                </a:solidFill>
              </a:rPr>
              <a:t>, </a:t>
            </a:r>
            <a:r>
              <a:rPr lang="it-IT" sz="2200" dirty="0" err="1" smtClean="0">
                <a:solidFill>
                  <a:schemeClr val="tx1"/>
                </a:solidFill>
              </a:rPr>
              <a:t>maison-maisons</a:t>
            </a:r>
            <a:r>
              <a:rPr lang="it-IT" sz="2200" dirty="0" smtClean="0">
                <a:solidFill>
                  <a:schemeClr val="tx1"/>
                </a:solidFill>
              </a:rPr>
              <a:t>, </a:t>
            </a:r>
            <a:r>
              <a:rPr lang="it-IT" sz="2200" dirty="0" err="1" smtClean="0">
                <a:solidFill>
                  <a:schemeClr val="tx1"/>
                </a:solidFill>
              </a:rPr>
              <a:t>casa-casas</a:t>
            </a:r>
            <a:r>
              <a:rPr lang="it-IT" sz="2200" dirty="0" smtClean="0">
                <a:solidFill>
                  <a:schemeClr val="tx1"/>
                </a:solidFill>
              </a:rPr>
              <a:t> “casa-case”). Ma non è sempre il caso: </a:t>
            </a:r>
            <a:r>
              <a:rPr lang="it-IT" sz="2200" dirty="0" smtClean="0">
                <a:solidFill>
                  <a:schemeClr val="tx1"/>
                </a:solidFill>
              </a:rPr>
              <a:t>l’italiano -&gt; alternanza vocalica</a:t>
            </a:r>
            <a:endParaRPr lang="fr-FR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496944" cy="5162128"/>
          </a:xfrm>
        </p:spPr>
        <p:txBody>
          <a:bodyPr/>
          <a:lstStyle/>
          <a:p>
            <a:pPr algn="just">
              <a:buFont typeface="Arial" pitchFamily="34" charset="0"/>
              <a:buChar char="•"/>
            </a:pPr>
            <a:r>
              <a:rPr lang="it-IT" b="1" dirty="0" smtClean="0"/>
              <a:t>Fonosimbolismo:</a:t>
            </a:r>
            <a:r>
              <a:rPr lang="it-IT" dirty="0" smtClean="0"/>
              <a:t> certi suoni avrebbero associati a sé certi significati. </a:t>
            </a:r>
            <a:r>
              <a:rPr lang="it-IT" i="1" dirty="0" smtClean="0"/>
              <a:t>o</a:t>
            </a:r>
            <a:r>
              <a:rPr lang="it-IT" dirty="0" smtClean="0"/>
              <a:t> -&gt; omone; </a:t>
            </a:r>
            <a:r>
              <a:rPr lang="it-IT" i="1" dirty="0" smtClean="0"/>
              <a:t>i -&gt;piccino</a:t>
            </a:r>
            <a:r>
              <a:rPr lang="it-IT" dirty="0" smtClean="0"/>
              <a:t>.</a:t>
            </a:r>
            <a:endParaRPr lang="fr-F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it-IT" b="1" dirty="0" smtClean="0"/>
              <a:t>DOPPIA ARTICOLAZIONE </a:t>
            </a:r>
            <a:endParaRPr lang="fr-FR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539552" y="1628800"/>
            <a:ext cx="8208912" cy="4608512"/>
          </a:xfrm>
        </p:spPr>
        <p:txBody>
          <a:bodyPr/>
          <a:lstStyle/>
          <a:p>
            <a:pPr algn="just"/>
            <a:r>
              <a:rPr lang="it-IT" dirty="0" smtClean="0">
                <a:solidFill>
                  <a:schemeClr val="tx1"/>
                </a:solidFill>
              </a:rPr>
              <a:t>Significante </a:t>
            </a:r>
            <a:r>
              <a:rPr lang="it-IT" dirty="0" smtClean="0">
                <a:solidFill>
                  <a:schemeClr val="tx1"/>
                </a:solidFill>
              </a:rPr>
              <a:t>è </a:t>
            </a:r>
            <a:r>
              <a:rPr lang="it-IT" dirty="0" smtClean="0">
                <a:solidFill>
                  <a:schemeClr val="tx1"/>
                </a:solidFill>
              </a:rPr>
              <a:t>articolato </a:t>
            </a:r>
            <a:r>
              <a:rPr lang="it-IT" dirty="0" smtClean="0">
                <a:solidFill>
                  <a:schemeClr val="tx1"/>
                </a:solidFill>
              </a:rPr>
              <a:t>su due livelli. </a:t>
            </a:r>
            <a:endParaRPr lang="it-IT" dirty="0" smtClean="0">
              <a:solidFill>
                <a:schemeClr val="tx1"/>
              </a:solidFill>
            </a:endParaRPr>
          </a:p>
          <a:p>
            <a:pPr algn="just">
              <a:buFontTx/>
              <a:buChar char="-"/>
            </a:pPr>
            <a:r>
              <a:rPr lang="it-IT" dirty="0" smtClean="0">
                <a:solidFill>
                  <a:schemeClr val="tx1"/>
                </a:solidFill>
              </a:rPr>
              <a:t>Prima articolazione: gatto -&gt; </a:t>
            </a:r>
            <a:r>
              <a:rPr lang="it-IT" dirty="0" err="1" smtClean="0">
                <a:solidFill>
                  <a:schemeClr val="tx1"/>
                </a:solidFill>
              </a:rPr>
              <a:t>gatt-</a:t>
            </a:r>
            <a:r>
              <a:rPr lang="it-IT" dirty="0" smtClean="0">
                <a:solidFill>
                  <a:schemeClr val="tx1"/>
                </a:solidFill>
              </a:rPr>
              <a:t> -o; </a:t>
            </a:r>
            <a:r>
              <a:rPr lang="it-IT" dirty="0" smtClean="0">
                <a:solidFill>
                  <a:schemeClr val="tx1"/>
                </a:solidFill>
              </a:rPr>
              <a:t>(</a:t>
            </a:r>
            <a:r>
              <a:rPr lang="it-IT" dirty="0" err="1" smtClean="0">
                <a:solidFill>
                  <a:schemeClr val="tx1"/>
                </a:solidFill>
              </a:rPr>
              <a:t>gatt</a:t>
            </a:r>
            <a:r>
              <a:rPr lang="it-IT" dirty="0" smtClean="0">
                <a:solidFill>
                  <a:schemeClr val="tx1"/>
                </a:solidFill>
              </a:rPr>
              <a:t>: felino domestico e –o : uno, singolare) </a:t>
            </a:r>
            <a:endParaRPr lang="it-IT" dirty="0" smtClean="0">
              <a:solidFill>
                <a:schemeClr val="tx1"/>
              </a:solidFill>
            </a:endParaRPr>
          </a:p>
          <a:p>
            <a:pPr algn="just">
              <a:buFontTx/>
              <a:buChar char="-"/>
            </a:pPr>
            <a:r>
              <a:rPr lang="it-IT" dirty="0" smtClean="0">
                <a:solidFill>
                  <a:schemeClr val="tx1"/>
                </a:solidFill>
              </a:rPr>
              <a:t>(</a:t>
            </a:r>
            <a:r>
              <a:rPr lang="it-IT" dirty="0" smtClean="0">
                <a:solidFill>
                  <a:schemeClr val="tx1"/>
                </a:solidFill>
              </a:rPr>
              <a:t>gatti, gatte, </a:t>
            </a:r>
            <a:r>
              <a:rPr lang="it-IT" dirty="0" smtClean="0">
                <a:solidFill>
                  <a:schemeClr val="tx1"/>
                </a:solidFill>
              </a:rPr>
              <a:t>gattino </a:t>
            </a:r>
            <a:r>
              <a:rPr lang="it-IT" dirty="0" err="1" smtClean="0">
                <a:solidFill>
                  <a:schemeClr val="tx1"/>
                </a:solidFill>
              </a:rPr>
              <a:t>etc</a:t>
            </a:r>
            <a:r>
              <a:rPr lang="it-IT" dirty="0" smtClean="0">
                <a:solidFill>
                  <a:schemeClr val="tx1"/>
                </a:solidFill>
              </a:rPr>
              <a:t> topo, libro, bello</a:t>
            </a:r>
            <a:r>
              <a:rPr lang="it-IT" dirty="0" smtClean="0">
                <a:solidFill>
                  <a:schemeClr val="tx1"/>
                </a:solidFill>
              </a:rPr>
              <a:t>).</a:t>
            </a:r>
          </a:p>
          <a:p>
            <a:pPr algn="just">
              <a:buFontTx/>
              <a:buChar char="-"/>
            </a:pPr>
            <a:r>
              <a:rPr lang="it-IT" dirty="0" smtClean="0">
                <a:solidFill>
                  <a:schemeClr val="tx1"/>
                </a:solidFill>
              </a:rPr>
              <a:t>la nonna sforna la </a:t>
            </a:r>
            <a:r>
              <a:rPr lang="it-IT" dirty="0" smtClean="0">
                <a:solidFill>
                  <a:schemeClr val="tx1"/>
                </a:solidFill>
              </a:rPr>
              <a:t>torta</a:t>
            </a:r>
          </a:p>
          <a:p>
            <a:pPr algn="just">
              <a:buFontTx/>
              <a:buChar char="-"/>
            </a:pPr>
            <a:r>
              <a:rPr lang="it-IT" dirty="0" smtClean="0">
                <a:solidFill>
                  <a:schemeClr val="tx1"/>
                </a:solidFill>
              </a:rPr>
              <a:t>Unità minime: </a:t>
            </a:r>
            <a:r>
              <a:rPr lang="it-IT" dirty="0" smtClean="0">
                <a:solidFill>
                  <a:srgbClr val="FF0000"/>
                </a:solidFill>
              </a:rPr>
              <a:t>morfemi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51520" y="404664"/>
            <a:ext cx="8640960" cy="5234136"/>
          </a:xfrm>
        </p:spPr>
        <p:txBody>
          <a:bodyPr/>
          <a:lstStyle/>
          <a:p>
            <a:pPr algn="just"/>
            <a:r>
              <a:rPr lang="fr-FR" dirty="0" smtClean="0"/>
              <a:t>- </a:t>
            </a:r>
            <a:r>
              <a:rPr lang="fr-FR" dirty="0" smtClean="0">
                <a:solidFill>
                  <a:schemeClr val="tx1"/>
                </a:solidFill>
              </a:rPr>
              <a:t>Seconda </a:t>
            </a:r>
            <a:r>
              <a:rPr lang="fr-FR" dirty="0" err="1" smtClean="0">
                <a:solidFill>
                  <a:schemeClr val="tx1"/>
                </a:solidFill>
              </a:rPr>
              <a:t>articolazione</a:t>
            </a:r>
            <a:r>
              <a:rPr lang="fr-FR" dirty="0" smtClean="0">
                <a:solidFill>
                  <a:schemeClr val="tx1"/>
                </a:solidFill>
              </a:rPr>
              <a:t>: </a:t>
            </a:r>
            <a:r>
              <a:rPr lang="fr-FR" dirty="0" err="1" smtClean="0">
                <a:solidFill>
                  <a:schemeClr val="tx1"/>
                </a:solidFill>
              </a:rPr>
              <a:t>gatt</a:t>
            </a:r>
            <a:r>
              <a:rPr lang="fr-FR" dirty="0" smtClean="0">
                <a:solidFill>
                  <a:schemeClr val="tx1"/>
                </a:solidFill>
              </a:rPr>
              <a:t>- &gt;  g a t t o</a:t>
            </a:r>
          </a:p>
          <a:p>
            <a:pPr algn="just"/>
            <a:r>
              <a:rPr lang="fr-FR" dirty="0" smtClean="0"/>
              <a:t>- </a:t>
            </a:r>
            <a:r>
              <a:rPr lang="fr-FR" dirty="0" err="1" smtClean="0">
                <a:solidFill>
                  <a:srgbClr val="FF0000"/>
                </a:solidFill>
              </a:rPr>
              <a:t>fonemi</a:t>
            </a:r>
            <a:r>
              <a:rPr lang="fr-FR" dirty="0" smtClean="0"/>
              <a:t>: </a:t>
            </a:r>
            <a:r>
              <a:rPr lang="it-IT" dirty="0" smtClean="0">
                <a:solidFill>
                  <a:schemeClr val="tx1"/>
                </a:solidFill>
              </a:rPr>
              <a:t>unità minime di suono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965969"/>
          </a:xfrm>
        </p:spPr>
        <p:txBody>
          <a:bodyPr/>
          <a:lstStyle/>
          <a:p>
            <a:r>
              <a:rPr lang="fr-FR" dirty="0" smtClean="0"/>
              <a:t>PRODUTTIVITA’ E RICORSIVITA’</a:t>
            </a:r>
            <a:endParaRPr lang="fr-FR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712968" cy="5328592"/>
          </a:xfrm>
        </p:spPr>
        <p:txBody>
          <a:bodyPr>
            <a:normAutofit/>
          </a:bodyPr>
          <a:lstStyle/>
          <a:p>
            <a:pPr algn="just"/>
            <a:r>
              <a:rPr lang="it-IT" dirty="0" smtClean="0"/>
              <a:t>-</a:t>
            </a:r>
            <a:r>
              <a:rPr lang="it-IT" sz="2400" dirty="0" smtClean="0">
                <a:solidFill>
                  <a:schemeClr val="tx1"/>
                </a:solidFill>
              </a:rPr>
              <a:t>Con </a:t>
            </a:r>
            <a:r>
              <a:rPr lang="it-IT" sz="2400" dirty="0" smtClean="0">
                <a:solidFill>
                  <a:schemeClr val="tx1"/>
                </a:solidFill>
              </a:rPr>
              <a:t>produttività s’intende che con la lingua il parlante è sempre capace di creare nuovi messaggi mai prodotti </a:t>
            </a:r>
            <a:r>
              <a:rPr lang="it-IT" sz="2400" dirty="0" smtClean="0">
                <a:solidFill>
                  <a:schemeClr val="tx1"/>
                </a:solidFill>
              </a:rPr>
              <a:t>prima;</a:t>
            </a:r>
          </a:p>
          <a:p>
            <a:pPr algn="just"/>
            <a:r>
              <a:rPr lang="it-IT" sz="2400" dirty="0" smtClean="0">
                <a:solidFill>
                  <a:schemeClr val="tx1"/>
                </a:solidFill>
              </a:rPr>
              <a:t>-</a:t>
            </a:r>
            <a:r>
              <a:rPr lang="it-IT" sz="2400" dirty="0" smtClean="0">
                <a:solidFill>
                  <a:schemeClr val="tx1"/>
                </a:solidFill>
              </a:rPr>
              <a:t>La </a:t>
            </a:r>
            <a:r>
              <a:rPr lang="it-IT" sz="2400" b="1" dirty="0" smtClean="0">
                <a:solidFill>
                  <a:schemeClr val="tx1"/>
                </a:solidFill>
              </a:rPr>
              <a:t>ricorsività</a:t>
            </a:r>
            <a:r>
              <a:rPr lang="it-IT" sz="2400" dirty="0" smtClean="0">
                <a:solidFill>
                  <a:schemeClr val="tx1"/>
                </a:solidFill>
              </a:rPr>
              <a:t> indica che uno stesso procedimento è riapplicabile un numero teoricamente illimitato di volte, se sono date le condizioni in cui questo si applica</a:t>
            </a:r>
            <a:r>
              <a:rPr lang="it-IT" sz="24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it-IT" sz="2400" dirty="0" smtClean="0">
                <a:solidFill>
                  <a:schemeClr val="tx1"/>
                </a:solidFill>
              </a:rPr>
              <a:t>-</a:t>
            </a:r>
            <a:r>
              <a:rPr lang="it-IT" sz="2400" dirty="0" smtClean="0">
                <a:solidFill>
                  <a:schemeClr val="tx1"/>
                </a:solidFill>
              </a:rPr>
              <a:t>da </a:t>
            </a:r>
            <a:r>
              <a:rPr lang="it-IT" sz="2400" i="1" dirty="0" smtClean="0">
                <a:solidFill>
                  <a:schemeClr val="tx1"/>
                </a:solidFill>
              </a:rPr>
              <a:t>atto</a:t>
            </a:r>
            <a:r>
              <a:rPr lang="it-IT" sz="2400" dirty="0" smtClean="0">
                <a:solidFill>
                  <a:schemeClr val="tx1"/>
                </a:solidFill>
              </a:rPr>
              <a:t>, si ha </a:t>
            </a:r>
            <a:r>
              <a:rPr lang="it-IT" sz="2400" i="1" dirty="0" smtClean="0">
                <a:solidFill>
                  <a:schemeClr val="tx1"/>
                </a:solidFill>
              </a:rPr>
              <a:t>attuale</a:t>
            </a:r>
            <a:r>
              <a:rPr lang="it-IT" sz="2400" dirty="0" smtClean="0">
                <a:solidFill>
                  <a:schemeClr val="tx1"/>
                </a:solidFill>
              </a:rPr>
              <a:t>, da </a:t>
            </a:r>
            <a:r>
              <a:rPr lang="it-IT" sz="2400" i="1" dirty="0" smtClean="0">
                <a:solidFill>
                  <a:schemeClr val="tx1"/>
                </a:solidFill>
              </a:rPr>
              <a:t>attuale</a:t>
            </a:r>
            <a:r>
              <a:rPr lang="it-IT" sz="2400" dirty="0" smtClean="0">
                <a:solidFill>
                  <a:schemeClr val="tx1"/>
                </a:solidFill>
              </a:rPr>
              <a:t>, </a:t>
            </a:r>
            <a:r>
              <a:rPr lang="it-IT" sz="2400" i="1" dirty="0" smtClean="0">
                <a:solidFill>
                  <a:schemeClr val="tx1"/>
                </a:solidFill>
              </a:rPr>
              <a:t>attualizzare,</a:t>
            </a:r>
            <a:r>
              <a:rPr lang="it-IT" sz="2400" dirty="0" smtClean="0">
                <a:solidFill>
                  <a:schemeClr val="tx1"/>
                </a:solidFill>
              </a:rPr>
              <a:t> da </a:t>
            </a:r>
            <a:r>
              <a:rPr lang="it-IT" sz="2400" i="1" dirty="0" smtClean="0">
                <a:solidFill>
                  <a:schemeClr val="tx1"/>
                </a:solidFill>
              </a:rPr>
              <a:t>attualizzare</a:t>
            </a:r>
            <a:r>
              <a:rPr lang="it-IT" sz="2400" dirty="0" smtClean="0">
                <a:solidFill>
                  <a:schemeClr val="tx1"/>
                </a:solidFill>
              </a:rPr>
              <a:t> si ha </a:t>
            </a:r>
            <a:r>
              <a:rPr lang="it-IT" sz="2400" i="1" dirty="0" smtClean="0">
                <a:solidFill>
                  <a:schemeClr val="tx1"/>
                </a:solidFill>
              </a:rPr>
              <a:t>attualizzabile</a:t>
            </a:r>
            <a:r>
              <a:rPr lang="it-IT" sz="2400" dirty="0" smtClean="0">
                <a:solidFill>
                  <a:schemeClr val="tx1"/>
                </a:solidFill>
              </a:rPr>
              <a:t>, da </a:t>
            </a:r>
            <a:r>
              <a:rPr lang="it-IT" sz="2400" i="1" dirty="0" smtClean="0">
                <a:solidFill>
                  <a:schemeClr val="tx1"/>
                </a:solidFill>
              </a:rPr>
              <a:t>attualizzabile</a:t>
            </a:r>
            <a:r>
              <a:rPr lang="it-IT" sz="2400" dirty="0" smtClean="0">
                <a:solidFill>
                  <a:schemeClr val="tx1"/>
                </a:solidFill>
              </a:rPr>
              <a:t> si ha </a:t>
            </a:r>
            <a:r>
              <a:rPr lang="it-IT" sz="2400" i="1" dirty="0" err="1" smtClean="0">
                <a:solidFill>
                  <a:schemeClr val="tx1"/>
                </a:solidFill>
              </a:rPr>
              <a:t>attualizzabilità</a:t>
            </a:r>
            <a:r>
              <a:rPr lang="it-IT" sz="24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fr-FR" dirty="0" smtClean="0">
                <a:solidFill>
                  <a:schemeClr val="tx1"/>
                </a:solidFill>
              </a:rPr>
              <a:t>-</a:t>
            </a:r>
            <a:r>
              <a:rPr lang="it-IT" sz="2400" i="1" dirty="0" smtClean="0">
                <a:solidFill>
                  <a:schemeClr val="tx1"/>
                </a:solidFill>
              </a:rPr>
              <a:t>Gianni corre; Maria vede che Gianni corre; Luigi dice che Maria vede che Gianni corre …</a:t>
            </a:r>
            <a:endParaRPr lang="fr-F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539552" y="188641"/>
            <a:ext cx="7772400" cy="1008112"/>
          </a:xfrm>
        </p:spPr>
        <p:txBody>
          <a:bodyPr/>
          <a:lstStyle/>
          <a:p>
            <a:r>
              <a:rPr lang="fr-FR" dirty="0" smtClean="0"/>
              <a:t>LINEARITA’</a:t>
            </a:r>
            <a:endParaRPr lang="fr-FR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83568" y="1340768"/>
            <a:ext cx="7488832" cy="4298032"/>
          </a:xfrm>
        </p:spPr>
        <p:txBody>
          <a:bodyPr/>
          <a:lstStyle/>
          <a:p>
            <a:r>
              <a:rPr lang="it-IT" dirty="0" smtClean="0">
                <a:solidFill>
                  <a:schemeClr val="tx1"/>
                </a:solidFill>
              </a:rPr>
              <a:t>Tutti i segni vengono prodotti e si sviluppano nel tempo e/o nello spazio.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109985"/>
          </a:xfrm>
        </p:spPr>
        <p:txBody>
          <a:bodyPr/>
          <a:lstStyle/>
          <a:p>
            <a:r>
              <a:rPr lang="fr-FR" dirty="0" smtClean="0"/>
              <a:t>DISCRETEZZA</a:t>
            </a:r>
            <a:endParaRPr lang="fr-FR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395536" y="1268760"/>
            <a:ext cx="8424936" cy="4370040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fr-FR" dirty="0" smtClean="0">
                <a:solidFill>
                  <a:schemeClr val="tx1"/>
                </a:solidFill>
              </a:rPr>
              <a:t>l</a:t>
            </a:r>
            <a:r>
              <a:rPr lang="it-IT" dirty="0" smtClean="0">
                <a:solidFill>
                  <a:schemeClr val="tx1"/>
                </a:solidFill>
              </a:rPr>
              <a:t>a </a:t>
            </a:r>
            <a:r>
              <a:rPr lang="it-IT" dirty="0" smtClean="0">
                <a:solidFill>
                  <a:schemeClr val="tx1"/>
                </a:solidFill>
              </a:rPr>
              <a:t>differenza tra gli elementi, le unità della lingua, è assoluta, non relativa</a:t>
            </a:r>
            <a:r>
              <a:rPr lang="it-IT" dirty="0" smtClean="0">
                <a:solidFill>
                  <a:schemeClr val="tx1"/>
                </a:solidFill>
              </a:rPr>
              <a:t>. </a:t>
            </a:r>
          </a:p>
          <a:p>
            <a:pPr algn="just">
              <a:buFontTx/>
              <a:buChar char="-"/>
            </a:pPr>
            <a:r>
              <a:rPr lang="it-IT" dirty="0" smtClean="0">
                <a:solidFill>
                  <a:schemeClr val="tx1"/>
                </a:solidFill>
              </a:rPr>
              <a:t>Pollo- bollo.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11560" y="1"/>
            <a:ext cx="7772400" cy="1196752"/>
          </a:xfrm>
        </p:spPr>
        <p:txBody>
          <a:bodyPr>
            <a:normAutofit/>
          </a:bodyPr>
          <a:lstStyle/>
          <a:p>
            <a:r>
              <a:rPr lang="fr-FR" sz="2400" dirty="0" smtClean="0"/>
              <a:t>DIPENDENZA DALLA STRUTTURA</a:t>
            </a:r>
            <a:endParaRPr lang="fr-FR" sz="24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51520" y="1268760"/>
            <a:ext cx="8640960" cy="4370040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it-IT" dirty="0" smtClean="0">
                <a:solidFill>
                  <a:schemeClr val="tx1"/>
                </a:solidFill>
              </a:rPr>
              <a:t>Elaborazione strutturale, con una ricca gerarchia di rapporti di concatenazione fra gli elementi. </a:t>
            </a:r>
          </a:p>
          <a:p>
            <a:pPr algn="just">
              <a:buFontTx/>
              <a:buChar char="-"/>
            </a:pPr>
            <a:r>
              <a:rPr lang="it-IT" i="1" dirty="0" smtClean="0">
                <a:solidFill>
                  <a:schemeClr val="tx1"/>
                </a:solidFill>
              </a:rPr>
              <a:t>Il </a:t>
            </a:r>
            <a:r>
              <a:rPr lang="it-IT" i="1" dirty="0" smtClean="0">
                <a:solidFill>
                  <a:schemeClr val="tx1"/>
                </a:solidFill>
              </a:rPr>
              <a:t>gatto della mia vicina insegue il mio cane </a:t>
            </a:r>
            <a:r>
              <a:rPr lang="it-IT" i="1" dirty="0" smtClean="0">
                <a:solidFill>
                  <a:schemeClr val="tx1"/>
                </a:solidFill>
              </a:rPr>
              <a:t>costantemente</a:t>
            </a:r>
            <a:r>
              <a:rPr lang="it-IT" i="1" dirty="0" smtClean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594</Words>
  <Application>Microsoft Office PowerPoint</Application>
  <PresentationFormat>Presentazione su schermo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5" baseType="lpstr">
      <vt:lpstr>Tema di Office</vt:lpstr>
      <vt:lpstr>Linguistica Generale   Lezione  15/03/2018</vt:lpstr>
      <vt:lpstr>Proprietà della linguaggio</vt:lpstr>
      <vt:lpstr>Diapositiva 3</vt:lpstr>
      <vt:lpstr>ARBITRARIETA’</vt:lpstr>
      <vt:lpstr>Quattro tipi (o livelli) di arbitrarietà dei segni linguistici </vt:lpstr>
      <vt:lpstr>Quattro tipi (o livelli) di arbitrarietà dei segni linguistici</vt:lpstr>
      <vt:lpstr>ECCEZIONI</vt:lpstr>
      <vt:lpstr>Diapositiva 8</vt:lpstr>
      <vt:lpstr>DOPPIA ARTICOLAZIONE </vt:lpstr>
      <vt:lpstr>Diapositiva 10</vt:lpstr>
      <vt:lpstr>PRODUTTIVITA’ E RICORSIVITA’</vt:lpstr>
      <vt:lpstr>LINEARITA’</vt:lpstr>
      <vt:lpstr>DISCRETEZZA</vt:lpstr>
      <vt:lpstr>DIPENDENZA DALLA STRUTTURA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Linguistica Generale   Lezione  15/03/2018</dc:title>
  <dc:creator>Rosa</dc:creator>
  <cp:lastModifiedBy>Rosa</cp:lastModifiedBy>
  <cp:revision>18</cp:revision>
  <dcterms:created xsi:type="dcterms:W3CDTF">2018-03-09T15:56:13Z</dcterms:created>
  <dcterms:modified xsi:type="dcterms:W3CDTF">2018-03-15T13:50:24Z</dcterms:modified>
</cp:coreProperties>
</file>