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0" r:id="rId2"/>
    <p:sldMasterId id="2147483732" r:id="rId3"/>
    <p:sldMasterId id="2147483708" r:id="rId4"/>
    <p:sldMasterId id="2147483696" r:id="rId5"/>
    <p:sldMasterId id="2147483684" r:id="rId6"/>
    <p:sldMasterId id="2147483672" r:id="rId7"/>
    <p:sldMasterId id="2147483660" r:id="rId8"/>
  </p:sldMasterIdLst>
  <p:notesMasterIdLst>
    <p:notesMasterId r:id="rId26"/>
  </p:notesMasterIdLst>
  <p:sldIdLst>
    <p:sldId id="280" r:id="rId9"/>
    <p:sldId id="267" r:id="rId10"/>
    <p:sldId id="261" r:id="rId11"/>
    <p:sldId id="262" r:id="rId12"/>
    <p:sldId id="279" r:id="rId13"/>
    <p:sldId id="278" r:id="rId14"/>
    <p:sldId id="263" r:id="rId15"/>
    <p:sldId id="266" r:id="rId16"/>
    <p:sldId id="271" r:id="rId17"/>
    <p:sldId id="268" r:id="rId18"/>
    <p:sldId id="264" r:id="rId19"/>
    <p:sldId id="275" r:id="rId20"/>
    <p:sldId id="276" r:id="rId21"/>
    <p:sldId id="277" r:id="rId22"/>
    <p:sldId id="265" r:id="rId23"/>
    <p:sldId id="269" r:id="rId24"/>
    <p:sldId id="270" r:id="rId2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Stile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381" autoAdjust="0"/>
    <p:restoredTop sz="93899" autoAdjust="0"/>
  </p:normalViewPr>
  <p:slideViewPr>
    <p:cSldViewPr>
      <p:cViewPr varScale="1">
        <p:scale>
          <a:sx n="60" d="100"/>
          <a:sy n="60" d="100"/>
        </p:scale>
        <p:origin x="1732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2668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1F18DD-61CE-4D88-BC62-12D3799E5EEF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D290D1-A2C1-4D6F-B3D4-21852E03B81B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2041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D290D1-A2C1-4D6F-B3D4-21852E03B81B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7151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0FA9E2-3951-4866-8CEF-014E2A545DF8}" type="slidenum">
              <a:rPr lang="it-IT"/>
              <a:pPr/>
              <a:t>9</a:t>
            </a:fld>
            <a:endParaRPr lang="it-IT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704850"/>
            <a:ext cx="4538662" cy="34036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4988"/>
            <a:ext cx="5032375" cy="4114800"/>
          </a:xfrm>
          <a:ln/>
        </p:spPr>
        <p:txBody>
          <a:bodyPr lIns="90970" tIns="45486" rIns="90970" bIns="45486"/>
          <a:lstStyle/>
          <a:p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/>
              <a:t>Corso di Ricerche di Mercato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F8E2FB9-4441-42F1-97C4-E695598780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30C24F2-D5FA-43DE-A4B5-9C0BE8608A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2C18C07-654D-4F24-8276-A59E665E6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E1E5644-E0DB-4ECE-BBE4-EDEAA013D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6940183-67BB-4933-8F1E-B71FACA61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6357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F8C1F7E-5D31-4095-A978-6263E6B37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DE034F0-C724-4234-8B90-522859579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6FE39F9-2709-4EA9-8137-35CDD4C3D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1547E84-4A04-45F4-A517-3EBB5528A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422F6B1-6CDB-45CB-96E9-6AFC6D8F1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0653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3AF239E-3508-423E-B850-20308F3CB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4B3627C-DD4B-4923-A670-7B9B380EB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0368331-2774-4A3E-A772-F9352D755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882855F-2886-4779-9E26-9165CC5BE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5425310-AB36-425E-9409-808DC0D7E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37152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9D1E91A-81AE-491B-B502-A41E0712B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4151B61-362E-4AB1-A89B-20C7BD59F6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08DFC58-EEFE-44FC-91DF-764CD82ACD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45B43B9-ABCB-43D4-B2E4-98F4A1502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7C1AA2D-FE4D-4A2A-A189-C1DD0B56D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73A8DAC-0A31-4E89-9B09-1EEEE99AC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0937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55B2552-E589-486E-9A2D-F812078D5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5FCA82C-CE03-4A11-8E9A-93AECDCBA3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F1CD47FD-6BDF-4939-A632-9226E663BA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A237D318-6E9E-44A0-9D63-2B413E9806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A902575-41FA-42EA-ACDD-5C1624F661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48655582-8ECD-452D-9F9C-EC588F9E5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A927F144-F2AF-4563-9667-B53778A86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EDF1E7FC-8D7F-4A3C-98F1-00C8A36D0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59765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A961C21-EF83-4017-83AD-B0DFE4905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050E650-CFFE-4132-B1CD-390F2A968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D030B9A0-93EE-4F7B-8D8A-8D1C389A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A229802-89F4-4141-8B3C-B0FF74026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3576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2826C10B-D3D5-4649-9074-4B2FFD8C1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6FA5D593-5BB6-4CB6-8387-8E40C4EE5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03803B9-236B-4E58-A026-9A721AA96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0251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4445E9-3AC3-4225-BCA1-6AC86391C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2F61768-0546-4407-89FA-43443C94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1AFE3FA-3C46-4BE1-B708-08BD2400C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4861F0F-F5D5-429D-AA2D-326C1734F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1D9A280-3288-4059-B9D2-A4D224004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6F5C19B-91D1-46F3-8654-92D2E3261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67386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8B25FB7-7D9F-4736-99BB-C36146B40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9364EF46-E698-4F59-AF02-C0D30AF696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AE64E31E-BE6D-4B8D-908C-4505B090C7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96D31F9-090E-44FB-9352-DDC89A668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6C2E5A99-F328-412B-8DAF-761AFAF4B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846ED44-E869-4817-973A-CD09A3E86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595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8DABF82-A911-4D52-98F5-FCA682B71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39B10AF-C1E2-4DD9-A9F5-E1E857F92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645B08D-6D58-4AEA-95EB-B3F0EABE0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D4ACB0B-2539-407F-9CC0-922F9D4BE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5CD573A-5E21-4C7D-93AF-207408214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84459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F866B159-B2CF-4C20-B16C-F64694ED6A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9DE22D8-4096-4FC1-A0C2-FF6244C979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3A66439-AA8B-4581-BFE4-6A76B3ED4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91D171D-09EB-4680-9737-FBFD9E9FE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DCE17DD-7E4F-4DF5-A1EA-17D8677EB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9106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376AB6C-916F-4CE8-BC7F-A9EA9534D6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E355EFC-45A0-4CBD-B08E-203F6418FA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4BD0862-76E6-4B76-8A02-0EB231310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3C9F999-EB5D-449A-A342-EC9555CCE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6CFA740-9884-44E0-A942-58223939D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54311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508D9CF-AEE0-4C55-B0AB-63AA3CB7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DC3BA4C-7C39-45FF-8CE6-634D44AF9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37DD0B0-DBCC-4B5F-94A3-8294A3059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6485FA5-B392-4714-92A9-3F2EEDFF7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C5837EA-BD1C-4F65-8822-35133874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718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A4B43DF-0591-401D-A3A1-4302D217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329C437-0D93-4C58-8670-7FAF2D761B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5380E22-76FA-41B4-8DD8-6653791C0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CF12E0B-198F-4746-87DA-69624504F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15E0585-1183-4AB7-8B55-0C38FD031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10251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3DBE7E8-94B5-4666-AB9F-A59365F5A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8F860F3-0EE2-447D-830D-1DA1C58EB1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A7AFFB3-DB96-46F3-B239-18E262554C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789EFF40-5F9B-4E7D-94BD-CD84843B1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873948C-41A5-46B2-B57E-DA921A74C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7F0360D-C7CA-4B3D-9393-7717BDCBB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47852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7835A3B-032F-4FB1-AE7F-A5EC2C449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F3BDCFF-6BBA-471E-AA95-35E4C6F8A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BF8BF801-A6CD-4109-A496-98C7FA7A02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479D2833-CE4B-4026-9FF1-04BC3B37C2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3BFE834E-C2D2-44EE-96C0-3DFBC4B2ED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279F2AAE-BF60-4EB1-9C65-597AF5E86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35671576-058C-463D-8AE7-1BDF04273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64457979-B11C-480E-824C-0C9F64021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18887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5612088-1C7A-4BAC-874D-DBC790F9F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60DBB3C1-C0E9-4000-AEE3-675FC35F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BCCC683-66CB-42B7-930E-0A49ED31F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7631A67-7722-43FE-AE42-5D62A696E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85848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DDF8F65-941D-4E7A-9DD2-677E4C236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A0ED1A65-C8D7-4A7D-A076-714D28D03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E8858DC-B6AF-42E7-BF09-C14966F8F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0097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BC5D02B-D2FF-458D-850D-3AAC10B07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3C97404-CD85-45D2-B204-2070DC475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6E88DF1-BB95-4543-BC09-DF68633B7D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981CCB1-0A28-4A52-84A0-DD63D6908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15FF233-218E-454A-AEEE-90919B1D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DFD75B8-2870-439E-B17F-3B35BDF68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5738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1538DC0-B892-4C35-ADFD-F1780D84E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E608AEEB-37AB-41E6-95B8-CE4F70FC1B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F26FCC7-ECFB-4734-8734-C47C83BB2D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5118438-3103-42AB-A310-420766608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9425A78-E5FE-4BEB-9989-6AC0DDD51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564EA84-7329-430C-9C4C-A1C9D7B80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85664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758404D-D773-4530-BBD6-874052DD2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F0586844-2C00-415B-BA83-0799C4184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DD7C6B1-B5BB-48B9-A74B-9D69C9891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82B2580-B162-4441-8AA6-851EEDE38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F738329-A12A-4A72-A424-1E58D3DCE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3894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32AAA899-EDC4-49FE-95A2-8F58ABA10D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CF16360-3673-4EE5-9381-6A4F5AF53F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1DB1F02-FBAD-421E-BE9C-3A6344DA4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B09F43D-7082-457B-99CD-B2F26B3D7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DA2F811-8D3B-4EBB-8501-2A7644911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0756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5BBB52A-0D80-4DD8-81C4-04F6AB3CC2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514BA66-E097-4442-A46A-C4CBE57A19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7CF0784-C0BE-4FC9-92A7-81BECA7ED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D93BC1E-1965-4686-9089-4A9C544DD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61EFE00-BA9B-48DA-8F46-AAF2358C0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85253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0A9AABA-AEC1-4646-BE0B-4F03BDF8B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CCE8A81-C9F9-4E37-864A-9A126FE52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758DB6C-264D-46A6-8D5F-9AA837C32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8078BA3-A062-4119-A6D5-83F2AAF4F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13B4EAD-2E71-4BF8-BF51-904D83776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34713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46D92A4-BA4F-4279-BF70-A484CCB29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4712F54-1A0C-4FD5-9C24-326DA32FD7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BA033F0-33AC-4FE3-8495-287E89957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D25AB14-B7E9-4489-A32E-EADC312BA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FECF1CA-20C0-485B-84EA-49F06D73D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62439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C6B5737-F00D-421F-8129-E49BB778F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FD42297-1510-4422-89F5-B8A0282B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209E9E3-3BB9-426A-8706-0D722D490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F732110-278A-48C1-B5CD-FC341F6DE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2E2C035-C2FF-4067-B046-9B282CE41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747A7C9-4CDA-40A4-AC10-FCF58DCEF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94844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93E0DED-9D8C-412C-8A48-D77C4BBC0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4DEA77D-2186-4183-B6F2-4BB96A445E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FAED6D93-EE0C-416F-8126-CE1015A8FE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3DE031E9-5AD3-4D82-BF53-5A6E93ADB0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B9DA736-68C5-4B38-8B73-8C47F9E5D6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BA878BF6-FBA2-4246-AB4E-5C7745B10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73F29E55-1621-46C5-9DDB-6B62774B3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E2AFA94-A8B5-4A4F-8008-A9270512D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04143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7C899CA-BD3C-42D5-B097-250F894AF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04A922E5-B328-4A2F-9C40-8AC96AC3F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1654C606-D89A-4BEC-A118-BF330D488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96714C72-F199-407D-85B0-54D7458CF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3983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481F99C7-BBFB-46CD-9165-199E311D9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6112C246-36D9-4F9A-9117-9FEF098D0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A2981AE-8175-4F5D-83D7-BEB4A5B5A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589262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81A3301-A09C-4B40-B8FB-D3477EAA5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8F88FBC-7F0E-4EB5-AB3C-D73AB9A86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AAD8DC0F-7B9D-40C7-BBDB-990C45D95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22B76B3-7667-429B-82E7-E8340040D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76CEE28-CC55-4B19-A154-3A4E0EAD9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FEB74E4-70E3-44AF-BB04-01168359C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36888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FDA8725-256E-4107-AF96-8EE9E4CBB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FE1096B7-844A-4A40-A26A-E86D417318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10AE6D0-6277-41B7-903A-F50FAF22B4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2EC69CF-3083-45FD-98D2-358980B6A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DD0517C-D285-49C9-87C9-54939B82B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D46C933-3573-48E1-A277-35D580C4D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09630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877A22B-D9E2-46D8-A2F4-8FBBF088A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508B8E9-EBDF-40AD-A631-6584D70CA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06CB5E8-3DE6-4119-8091-933FE94C4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E8624B1-4076-4F26-84D7-AF6241C03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A9B9ACA-C668-4F30-825F-BB7524881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04377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C374310C-4981-4E43-A317-FFC3B1518C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F511D32-5E2B-4F64-BC0F-4AC81263AF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98F63B9-3FB4-47CC-A97D-BB740C932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7BB1E38-8438-45D5-8756-2507F26AC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402E233-A0AE-4A49-815D-A21C5DD9A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21924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3F968E1-6B88-4F79-A033-DEB2AD11DA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4D72C178-02E8-4F86-8561-09178F18F9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4AF567B-7630-4F59-AF5F-F5EAF42C9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9F72C4D-01A2-4534-BB9D-B52DC162C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77053C8-8B27-4FB9-A958-1072F10ED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888762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1347328-6FF6-4A3B-AADF-B272AD806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1A34FF4-5CA3-4EE1-9317-DAF679F8C9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9B320D1-A36A-45C3-BEF7-A0FCBF7A4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DBCF49F-FDFF-4ACF-8A5D-C090C50D2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1227CC9-CA43-4013-BB5E-67DBE1EA7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272140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28B4889-1390-41FB-8D25-2FAB8A4AA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105BFDA-B12C-4621-A069-13CF62B25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6C1342E-856E-4BA7-B01F-08A556965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C01125D-F91F-4803-9870-836317BF3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1338EDB-EC3E-4039-A050-2F7E0D6D0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08563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446BDA-892B-4A18-AD7C-D402F7325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D8BCB6E-26FF-42BA-822F-E95817E19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9D936B9-720F-43C2-8520-B4BB0A9B6E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89D583F-3A5D-4308-AC75-FDB7CF6AB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E596586-645A-4D40-8DB4-0AD7E895D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E3D1FE4-637B-49E5-A68F-A396376B6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436055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4ACB78-584D-423B-B9D5-8BFED3936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EF2602F-C0A0-4E4F-ABB7-FBF5B4113D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F25E114-E4F1-4D8A-BE33-0D4EC6FDDF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8394C27C-6E9B-4F83-98DE-AA611129EE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52B93473-AB52-4900-93EC-80926F7B6E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5127D3AF-F20D-4E44-92BE-8BE8A1212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81E73A08-F59E-4F1B-A859-3A3049ED6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6B05427C-CC08-4550-A66B-831E5637B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74778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31D79BD-1CDC-424C-8A37-0C2AECBF7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FE78C38D-0FE9-4C42-BFE7-E19383DF9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98753BEC-2B19-4B0B-A1F7-132BC835A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9FC46388-D503-47CB-94AA-3B4376B82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786029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15211C9-E61D-4160-98C8-F2DE7B534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16814528-6291-4343-BB58-EE1568B62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6A91627-5793-47C4-8BF6-0086E642C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212984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9E1F26D-F341-48D1-B0B7-69E0A5994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A7DFDED-A1FF-4A5E-B546-DB3BBAC0CB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77DD2A7-F9D8-4904-8303-44A9F7C142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4BBD96D-1E8B-4E6E-80CB-15BAB8ADC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6CBE85C-8D67-4280-9334-73DE281A8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A72F159-A598-47FB-8275-B1B401498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268814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FD6D76-873A-4AB9-A31D-75671B25F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3D28C29F-64FA-4C74-B036-58979C9881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C90006C-1FDB-423C-8DC3-B8D52D9D1A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36D8EBB-CC2A-440A-8F1E-4DF0D19EF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494035A-C656-4690-A744-838A2ECDD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2E860B4-2A64-49D5-AF63-E1C64FDB5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33279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8A200E9-E840-4F0A-A33A-7FA0DBD23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9E19299-0BDD-48BF-9A55-7A4F172A09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9026C53-EDD8-4734-89B1-2C7E5DCA3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630B841-22BD-46B0-A349-C782561E5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7ADA23F-B0A7-4364-8088-301AC8D39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260919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5D819E42-5987-4967-A702-FB32170532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FC17C897-7D98-4F6E-B6D8-5BCA91B6CE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25DAE83-1339-4A09-A1B9-81672CF42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13821BE-2972-4070-813C-31F94B7F6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456578C-7AE0-4B89-B37D-FDADA98F4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07610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044863D-610D-41E6-9456-E169198503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45BDED2C-264F-4E00-BE16-1FBD9EBE39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7328AFA-CA24-480E-8E86-1F41A9398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A388EA6-D19E-41BD-AEF4-D1C9C494A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2157927-D4B4-4FAE-8D05-EBC095710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907847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A3A7788-D036-4371-8D6B-4CAFB1989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97FED65-F01C-489A-98D1-110CB06599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56C44B5-5ED3-49F0-9746-C6FF6A2C2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07F9183-5DE5-4F26-815B-4C05C758B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C4D04FF-62B6-4E7D-BA69-B7B1A1FEB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12489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7F51A20-C45F-4BAE-B4E6-32156CD57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8B4CD33-DFEA-4EB2-9ECE-DAC6698BC8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63A0DAE-47FA-4032-8380-1319DCCA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875B9D2-02F6-4C98-A351-740A120B4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12F7E09-BC75-4806-AED2-B5A5EBD75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254897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6847F1F-BF88-4314-9E0C-C6992162E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704C870-447C-4B28-B4A4-C1E113D889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968843D-FE42-49FC-BD33-B86ACAA37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325D4DD-E932-421E-B565-FC6A28439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BB04D14-6803-4801-B327-5C034FAFC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C56311C0-DE1D-4085-848E-202DBD49D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961227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BE6DF34-A8A5-4736-B9E9-521A2E9E3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3B34CCC-D9C4-482C-8465-6C9B18272D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91D5D71-ED56-4003-A364-48746A993F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9369F179-908D-46F0-B691-5B5E69EC62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BA65CE13-F91F-491D-8FB7-17F67BEA91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3D6BA0B1-4ED1-4360-9D0B-B3A02FDFD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F7766CD4-87E6-4D9B-8905-50C039993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1E54674E-6232-4E7A-B763-1FFFB11F5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358923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F8EC982-90E6-4571-AFA2-E26B89738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66645AA2-9BD8-48D3-8336-183AA0423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06D747A-EEC5-4BCF-8198-0CB20983C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8BA59FE8-8F19-4E43-86A6-5CD074BDC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541635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49AFFD5-B2AE-4A4D-B714-DCC8716BC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A30526CD-C65D-4A4A-8795-F7EBDAEEE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78AC5E9-D6D9-4F03-AAB6-95B3763D9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741593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A8A12A3-FD9E-4690-B93A-40786E046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0B08BC1-483D-4D4B-8CDA-F2392F1B92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E245966-720A-4A8A-9A05-66F61924EA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8523AA9-0780-482B-9888-6DBE09761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757F452-4FBB-4B64-B1E4-BB61F02AD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B54B676-4A08-4317-9376-A4F71ACD8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225414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6BF4650-BF8E-4762-9B21-50049F230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5253B71F-292C-460F-B36C-9193F0C6B7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D54B016-DE91-4B7B-8E3A-EBBA7C0B2C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CBB7FCF-C0E1-438B-A270-A0BA48F2B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4972E6D-D3DD-4486-A907-614C1D39A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910BBB7-3BB6-49AE-92E1-D5608AD4F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483978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7DBB9AF-A50F-4388-845C-F12ED08E8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97D0C2EE-4F74-4554-912E-D3010ACE50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E94359A-C369-4491-9F81-A7CBF11A7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6A27A8C-8749-4BAD-865F-ACB53A319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86155D2-E53B-4F30-8A2A-13A6A9998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245454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8EE03947-562F-4118-B6C7-849561C4C1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EFD5474-7912-47AD-A6B3-54C717B089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1F929DE-1CEC-422D-9CA5-AD1CC087F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CCDD98F-D4E7-47F4-B28B-1676C208B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49031C7-A357-432B-B828-9C229B2C4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830946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2B9B6EA-36D3-411C-BDC6-12B19090A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21D4D15-231E-418B-9893-19D251577B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CB7036E-B16B-4FB1-9944-D9A82987F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562771A-0906-44F2-BAFE-5698CF7CB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E31F0F2-254F-4609-8F12-B667EABF4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53492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DBDB922-8C17-4B87-B6EE-2A468B0E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22A0BC6-5636-435D-85DA-3B95DE852A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E1D40DA-0CE6-43D6-8234-0C87B8E8B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F90A637-42F8-488E-8A29-C86B065F8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29733A1-AFFC-4AF5-8A6C-DF70403F7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522624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4FF3359-D126-4763-AC0E-AAF5C3834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5E5526B-89AD-4B37-9456-FE8133BE90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B165428-75B9-4759-BF3B-64C511742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CAA87FB-3CA3-458A-B16F-D5CB0A0A9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3B1FF07-D7D4-41CB-AF45-85ECB49C9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519991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68EA474-71EF-48E2-A356-0ED42125A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020B415-B4E3-433E-AE9F-9EC7731522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67126DF-4E91-41FB-8FA6-C22AE3A7F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9D760F2-FA24-42CC-8567-E24753DFA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1CA0ED04-7449-4EAB-8D10-2E62EF841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039947A5-7C7F-49BE-8935-4B0557A9C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94694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0A4BAC9-45BD-40A9-A429-9FEE4F435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742E387-6973-4DF4-8638-1317EAD1B4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FB8A7F06-497B-4611-B9F5-48FB65DA6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0ABF1F11-3312-4683-BDD7-B643A9EB48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65D14F1-941A-4B74-938D-5BFA7B9501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7DEA8B74-6ABF-4DAD-8DE2-F3FA40509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A0BFF23E-39D3-4342-BBF3-4E40DA2AE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ADD1101E-A4D5-4D90-BF37-53BD1DACF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485039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EB669D5-A85B-4B5C-A08F-F79963698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CE54CC7B-B7BE-4902-9C2D-A9B149A48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4C6BB590-5E64-426F-BD02-8851691D4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956ADA8E-6ABF-4F43-A2EA-0ED6069C9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251004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746E16F-115A-42FF-8EAC-66F69CDA6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F874359-BB51-49C8-A487-44EEE972F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326F5EA-C477-4651-A087-285CE8D8E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54154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AC458B9-2857-48E5-BF77-38571D3F4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AFAEDF6-5B95-4CF4-80F2-9C8C2F6E6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CF681942-0521-47AB-85E1-672CA2A638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A9E3E89-464D-4AD8-987D-7438F5F69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D9EC2DE-D56C-4E1A-9A43-8BA74A394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EDDD107-9FE9-4568-AEBD-46AD2FF80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8109106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B997041-58BF-479D-933F-F633FCA87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5744DF8C-FC4D-407F-8691-C9EEB5CC6B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C239428-1462-4118-A5EF-61F082BDEC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BF6D043-7147-4851-95B3-44A054D36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C8082EE-1014-4038-9D32-741E13D79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A0ACC27-9DCE-4D7F-853D-1B15EA846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351036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A235177-BC27-4CAE-BF3C-3DF111A8F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99D0FB5-83E9-44AC-9E40-DCBB2C78C4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8869E29-10C0-4BCB-93EF-66B6786BD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E655575-E33E-452E-A230-451F2286E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994CD08-2B96-4EED-A5E8-6DC2A3AB5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237418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01A9B0C4-3B43-496C-8F98-FA7673340D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A3BDDCDA-1004-4836-954E-DBDBCF12A4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C3862D3-DB40-49D6-A0CF-6404458B4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3334412-B62B-499A-A083-F06533627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8129AB3-1A3D-422A-A4B4-B5AF2E051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435315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D76E31-3970-4C47-93F7-1767674961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1C89B92-396C-4347-B4C4-19A6E51B5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4015E81-2A63-4DF7-8A85-17C25E5CC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8048A4D-66D9-4F0A-AC33-9C9A74070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EA29A1B-B4C5-401A-9045-5386B1638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630631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364031-BB41-46E7-A122-76D42C0B9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D891E61-5D01-474A-BD1B-67B9DE6672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F45BFE7-1BE6-4014-A14A-CBAAFF5B7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9D29663-4A2E-4BE8-B428-3D06DF935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53F8A2E-CB34-440B-9D7E-E44FD4020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808454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92B6DC5-E75A-43E6-BFFD-D281A4E8C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9839BF9-8F1E-42D5-85E8-FB21D48E26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BAE89DB-F1F3-4593-B0FD-E2B748C07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4A7E4F9-49C1-4131-983B-1D9ADB5BD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03ED1D9-B79E-405B-B89D-152D2EB8A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791319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9DA9201-7848-45F3-B93F-CE71BDAAF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0C7FCE9-FC2D-4622-9524-79934EC7F0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56F34F1-47D8-478E-81E5-5E0847C89D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0663625-D855-4817-890A-6B407456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1E6C4870-FFC0-424E-9343-D814FBE9B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3572C6B-2FC0-40B3-B1C8-1E6192F13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58106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24BB426-2542-47DF-AE64-0B08A0F69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397C3AF-E509-41D5-980A-A1ACC4976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DC038D2-1068-4F9B-A576-592A00DFB6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1A41036-0BC9-4F14-B353-8B5D6B806F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D42477B-2473-4030-9C80-A47E333286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2D862E9C-E105-4DE4-B7EB-F992662AC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1286A2D6-9184-4234-9A60-E091A680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BF82BF0B-95D1-494F-8119-5615D6463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141902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FF4B859-8E41-433C-AA9B-60588CC50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58DF2565-5628-4E9F-8984-871CD71D0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1CD3AE2F-D226-4720-B5C1-562543E2A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70CF179E-1EB1-4FFB-B197-1705F1CC7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9872430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A36FBEB-CC62-4DF0-B41B-4A88B7508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1EB98910-5EB2-441D-AA4E-A88FD8462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1A7EF3F-4B09-4943-B066-F768CB28C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004964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30AFED-68B9-4DCD-92C4-41390F7D2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AD972BC-6381-4C0F-84B7-FD2AF6F14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4D043CEC-01C5-478A-9329-748F6A755F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6B22C82-10C0-4194-A52F-406359ADB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588DDEA-A4B4-47C1-AF7A-96DCA5A67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EB71B13-438D-486F-A6D1-684836C14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286331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EBC84EA-6DD8-447A-B70A-5F5DB67A2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610EA75C-47E2-44BE-918D-AA26BF51A3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FEC2984-0465-49A7-961A-A387EF6783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A1B4F1B-98B3-4996-902D-BA0B1BC8A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1E418B5-98A4-4D27-8B8D-2D2A282BE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46E7640-66C6-47C8-A5B6-C924760B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735417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871A5D-5ACE-490F-A805-C61DD1C78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964D3E98-90C8-47C3-82E4-A8F4508EB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97D90C3-6583-4F79-A805-3F11F8512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8A0CA69-8984-4CDE-A6BC-8AC652136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15A1C6D-A73E-413B-9D27-7BF93504D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737997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8B148B85-AE47-4785-AF70-485F9C649D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50B253CF-8C8F-4214-9D48-1CA20FCB50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4DD6BAD-486F-4476-9BC3-E65AC227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F6770CF-0675-4BDB-A6D4-C305A16B9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A9E0C2B-CE06-46C8-89A2-62555E2BF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280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323528" y="34210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Corso di Analisi di Mercato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8F6CA-1A4D-4370-AE1F-C905329548E8}" type="datetimeFigureOut">
              <a:rPr lang="it-IT" smtClean="0"/>
              <a:pPr/>
              <a:t>25/04/2018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9F03C3F7-ABF2-4BDD-9494-372CFD399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170F065-F739-48EC-9437-DB31E08B5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BFF45AD-46BB-4D26-BC79-FB3FE28E50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E9231-15FC-43F9-86CE-D99044AEBCFC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1B8F337-EE0D-455F-84CB-DC7A23F6E2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FAB4A17-E26D-4233-8899-83A11FB47B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115AD-6AA9-4C07-8764-AEDD32971A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5102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8D9F4E7A-A643-44A6-B8CC-1A99265AA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531081D-03D4-40DB-9FDE-110813130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3727476-D1BC-44EA-8AC1-3C7231E887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FDD45-708C-4692-AF12-985504BBBAF8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BE053C5-9769-45E2-92F7-1AAE90D256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E3A3244-0515-4461-84AD-3DB1D8291B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C6599-B89C-454C-93DD-13A380652FF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537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CB85B453-6F22-43D6-9D3C-A627AB17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D3563A8-E54F-45B9-B452-0FFC76386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BEB344E-1BE1-4029-A03D-629AD1AEF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5CF1C-C81C-4056-9EAC-1D1C45C53B8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DAA38F4-8911-4022-9EC9-F48DFFB867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105DC1E-D163-47F7-8D2E-B3C413CF1A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9CFB4-8409-4E03-ABD9-F99D5D7239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122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03033D8F-B93A-4B68-AB91-56A3878FC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4D81BA0-3C74-44F3-A68B-AEF9984A33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B521112-F697-4011-AE91-8AD363CDE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13B83-44FC-4DD4-8B46-FA582D35F2F1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F1A550B-3645-4B11-A650-96E90A5A99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3B3945D-98D9-4560-B733-C3EA8CE8F0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9588A-5574-4261-B8E0-2360F6292F2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5381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C4DBD3DD-4625-477C-A6DC-1E7694D62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Corso di Ricerche di Mercato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B76E29F-C825-465E-8218-1664A3AAFA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A16BC6C-23FA-4EC3-81D8-26A1B28FCB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DD47F-9B3F-4DA8-B35D-CC44150E7945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522ED09-2A19-45B1-8643-07199D52C0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6574344-C6D1-45E9-9F04-0EA14796F8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73CDC-50FD-4D28-AD5A-404EF82747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3728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88C99E88-F7C4-49E3-9732-7DC30CDD3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B9BBE1A-F6DB-4F02-9D5F-3BE336F6C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2752529-6AF2-4A52-9ECA-6093886AF7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0719E-3A3A-4307-96A7-C614DD9D5D16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2D27927-1316-4E50-B3CD-401B9F3027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6FF9AAC-103A-4397-8FDD-4407DA61A4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67F18-B5BC-44B5-9858-115831EA30F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1943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13B01BA4-C468-484A-AE28-1FF66A6A4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232F7B9-9FDD-44C0-A819-BE54C31E22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6694DB2-2EF3-4808-AE35-A2E6D9F8F9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329D1-262C-40BC-B6E1-C74602357642}" type="datetimeFigureOut">
              <a:rPr lang="it-IT" smtClean="0"/>
              <a:t>25/04/2018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DFCF06F-2137-4962-995B-178B248D11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8E1F794-70A4-4D48-891E-C11ADBBE8E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0731F-AC7E-4C6B-8295-18CF390959D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531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11B50A5-6EF5-479A-B260-B5F143D9AD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Corso di Analisi di Mercato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397A95EB-E1EA-46BE-AFC8-CE0C1A28257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/>
              <a:t>Prof. </a:t>
            </a:r>
            <a:r>
              <a:rPr lang="it-IT" dirty="0" err="1"/>
              <a:t>G.Scepi</a:t>
            </a:r>
            <a:endParaRPr lang="it-IT" dirty="0"/>
          </a:p>
          <a:p>
            <a:r>
              <a:rPr lang="it-IT" dirty="0"/>
              <a:t>CLEA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60F68A2-53E3-4776-A95F-51DCB40F7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5640"/>
            <a:ext cx="9144000" cy="426720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05318C37-8CEB-4CA5-9F1F-3F4B83801FB7}"/>
              </a:ext>
            </a:extLst>
          </p:cNvPr>
          <p:cNvSpPr txBox="1"/>
          <p:nvPr/>
        </p:nvSpPr>
        <p:spPr>
          <a:xfrm>
            <a:off x="5814994" y="3228945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it-IT" sz="2000" b="1" dirty="0">
                <a:solidFill>
                  <a:prstClr val="white"/>
                </a:solidFill>
                <a:latin typeface="Calibri"/>
                <a:cs typeface="+mn-cs"/>
              </a:rPr>
              <a:t>Lezione n° 01</a:t>
            </a:r>
          </a:p>
        </p:txBody>
      </p:sp>
    </p:spTree>
    <p:extLst>
      <p:ext uri="{BB962C8B-B14F-4D97-AF65-F5344CB8AC3E}">
        <p14:creationId xmlns:p14="http://schemas.microsoft.com/office/powerpoint/2010/main" val="2922441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484824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2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L’indagine statistica</a:t>
            </a:r>
          </a:p>
        </p:txBody>
      </p:sp>
      <p:sp>
        <p:nvSpPr>
          <p:cNvPr id="2" name="Rettangolo 1"/>
          <p:cNvSpPr/>
          <p:nvPr/>
        </p:nvSpPr>
        <p:spPr>
          <a:xfrm>
            <a:off x="107504" y="1580594"/>
            <a:ext cx="889305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L'</a:t>
            </a:r>
            <a:r>
              <a:rPr lang="it-IT" sz="1700" b="1" dirty="0"/>
              <a:t>indagine statistica</a:t>
            </a:r>
            <a:r>
              <a:rPr lang="it-IT" sz="1700" dirty="0"/>
              <a:t> è l’insieme di operazioni mediante le quali si acquisiscono informazioni su uno</a:t>
            </a:r>
          </a:p>
          <a:p>
            <a:r>
              <a:rPr lang="it-IT" sz="1700" dirty="0"/>
              <a:t>o più fenomeni attinenti ad una popolazione di riferimento</a:t>
            </a:r>
          </a:p>
          <a:p>
            <a:endParaRPr lang="it-IT" sz="700" dirty="0"/>
          </a:p>
          <a:p>
            <a:r>
              <a:rPr lang="it-IT" sz="1700" dirty="0"/>
              <a:t>Scopo dell’indagine è quello di produrre delle </a:t>
            </a:r>
            <a:r>
              <a:rPr lang="it-IT" sz="1700" i="1" dirty="0"/>
              <a:t>statistiche</a:t>
            </a:r>
            <a:r>
              <a:rPr lang="it-IT" sz="1700" dirty="0"/>
              <a:t>, ovvero descrizioni riassuntive di carattere</a:t>
            </a:r>
          </a:p>
          <a:p>
            <a:r>
              <a:rPr lang="it-IT" sz="1700" dirty="0"/>
              <a:t>quantitativo riguardanti il collettivo di interesse</a:t>
            </a:r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r>
              <a:rPr lang="it-IT" sz="1700" dirty="0"/>
              <a:t>La progettazione e l’esecuzione di un’indagine sono il frutto di un impegno multidisciplinare che coinvolge necessariamente un elevato numero di professionalità</a:t>
            </a:r>
          </a:p>
          <a:p>
            <a:endParaRPr lang="it-IT" sz="700" dirty="0"/>
          </a:p>
          <a:p>
            <a:r>
              <a:rPr lang="it-IT" sz="1700" dirty="0"/>
              <a:t>L’attività di progettazione deve procedere prendendo in considerazione tutti gli aspetti coinvolti, da quelli riguardanti i fenomeni di interesse e quelli di carattere più operativo</a:t>
            </a:r>
          </a:p>
        </p:txBody>
      </p:sp>
      <p:pic>
        <p:nvPicPr>
          <p:cNvPr id="1032" name="Picture 8" descr="C:\Users\desassossego\AppData\Local\Microsoft\Windows\Temporary Internet Files\Content.IE5\8S2BD7D2\MP900443263[1].jpg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6249">
            <a:off x="6512702" y="3099770"/>
            <a:ext cx="1684856" cy="1242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036" name="Picture 12" descr="C:\Users\desassossego\AppData\Local\Microsoft\Windows\Temporary Internet Files\Content.IE5\8S2BD7D2\MP90044315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091" y="3939367"/>
            <a:ext cx="1850320" cy="1116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034" name="Picture 10" descr="C:\Users\desassossego\AppData\Local\Microsoft\Windows\Temporary Internet Files\Content.IE5\VWE6EWC4\MP900407205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4" b="10332"/>
          <a:stretch/>
        </p:blipFill>
        <p:spPr bwMode="auto">
          <a:xfrm rot="20874107">
            <a:off x="4948153" y="3223196"/>
            <a:ext cx="1890000" cy="1242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030" name="Picture 6" descr="C:\Users\desassossego\AppData\Local\Microsoft\Windows\Temporary Internet Files\Content.IE5\VWE6EWC4\MP90040210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7463">
            <a:off x="1135834" y="3399841"/>
            <a:ext cx="2002678" cy="1334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" name="Picture 29" descr="C:\Documents and Settings\desassossego\Desktop\lente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3389996">
            <a:off x="1756445" y="3723272"/>
            <a:ext cx="1956121" cy="1173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reccia a destra 3"/>
          <p:cNvSpPr/>
          <p:nvPr/>
        </p:nvSpPr>
        <p:spPr>
          <a:xfrm>
            <a:off x="3563888" y="3789040"/>
            <a:ext cx="1062149" cy="358730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82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484824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3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Le fasi dell’indagine statistica</a:t>
            </a:r>
          </a:p>
        </p:txBody>
      </p:sp>
      <p:grpSp>
        <p:nvGrpSpPr>
          <p:cNvPr id="9" name="Gruppo 40"/>
          <p:cNvGrpSpPr>
            <a:grpSpLocks/>
          </p:cNvGrpSpPr>
          <p:nvPr/>
        </p:nvGrpSpPr>
        <p:grpSpPr bwMode="auto">
          <a:xfrm>
            <a:off x="228602" y="2241823"/>
            <a:ext cx="8686798" cy="4427537"/>
            <a:chOff x="38083" y="2014538"/>
            <a:chExt cx="8686845" cy="4427570"/>
          </a:xfrm>
        </p:grpSpPr>
        <p:sp>
          <p:nvSpPr>
            <p:cNvPr id="11" name="Oval 5"/>
            <p:cNvSpPr>
              <a:spLocks noChangeArrowheads="1"/>
            </p:cNvSpPr>
            <p:nvPr/>
          </p:nvSpPr>
          <p:spPr bwMode="auto">
            <a:xfrm>
              <a:off x="2043105" y="2903534"/>
              <a:ext cx="4624412" cy="2963883"/>
            </a:xfrm>
            <a:prstGeom prst="ellipse">
              <a:avLst/>
            </a:prstGeom>
            <a:noFill/>
            <a:ln w="53975">
              <a:solidFill>
                <a:srgbClr val="9A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sz="1600" b="1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2" name="Oval 6"/>
            <p:cNvSpPr>
              <a:spLocks noChangeArrowheads="1"/>
            </p:cNvSpPr>
            <p:nvPr/>
          </p:nvSpPr>
          <p:spPr bwMode="auto">
            <a:xfrm>
              <a:off x="3532188" y="2541582"/>
              <a:ext cx="1562109" cy="871543"/>
            </a:xfrm>
            <a:prstGeom prst="ellipse">
              <a:avLst/>
            </a:prstGeom>
            <a:ln w="19050">
              <a:solidFill>
                <a:schemeClr val="tx1"/>
              </a:solidFill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Definizione</a:t>
              </a:r>
              <a:b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</a:b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del problema</a:t>
              </a:r>
            </a:p>
          </p:txBody>
        </p:sp>
        <p:sp>
          <p:nvSpPr>
            <p:cNvPr id="13" name="Oval 7"/>
            <p:cNvSpPr>
              <a:spLocks noChangeArrowheads="1"/>
            </p:cNvSpPr>
            <p:nvPr/>
          </p:nvSpPr>
          <p:spPr bwMode="auto">
            <a:xfrm>
              <a:off x="5784862" y="3622676"/>
              <a:ext cx="1562109" cy="871544"/>
            </a:xfrm>
            <a:prstGeom prst="ellipse">
              <a:avLst/>
            </a:prstGeom>
            <a:ln w="19050">
              <a:solidFill>
                <a:schemeClr val="tx1"/>
              </a:solidFill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  <a:t>Raccolta</a:t>
              </a:r>
              <a:b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</a:br>
              <a: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  <a:t>dei dati</a:t>
              </a:r>
            </a:p>
          </p:txBody>
        </p:sp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4851407" y="5091125"/>
              <a:ext cx="1993911" cy="871543"/>
            </a:xfrm>
            <a:prstGeom prst="ellipse">
              <a:avLst/>
            </a:prstGeom>
            <a:ln w="19050">
              <a:solidFill>
                <a:schemeClr val="tx1"/>
              </a:solidFill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  <a:t>Scelta del</a:t>
              </a:r>
              <a:b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</a:br>
              <a: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  <a:t>metodo di analisi</a:t>
              </a:r>
            </a:p>
          </p:txBody>
        </p:sp>
        <p:sp>
          <p:nvSpPr>
            <p:cNvPr id="15" name="Oval 9"/>
            <p:cNvSpPr>
              <a:spLocks noChangeArrowheads="1"/>
            </p:cNvSpPr>
            <p:nvPr/>
          </p:nvSpPr>
          <p:spPr bwMode="auto">
            <a:xfrm>
              <a:off x="1466839" y="3648077"/>
              <a:ext cx="1562109" cy="871544"/>
            </a:xfrm>
            <a:prstGeom prst="ellipse">
              <a:avLst/>
            </a:prstGeom>
            <a:ln w="19050">
              <a:solidFill>
                <a:schemeClr val="tx1"/>
              </a:solidFill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Conclusioni</a:t>
              </a:r>
            </a:p>
          </p:txBody>
        </p:sp>
        <p:grpSp>
          <p:nvGrpSpPr>
            <p:cNvPr id="16" name="Group 10"/>
            <p:cNvGrpSpPr>
              <a:grpSpLocks/>
            </p:cNvGrpSpPr>
            <p:nvPr/>
          </p:nvGrpSpPr>
          <p:grpSpPr bwMode="auto">
            <a:xfrm>
              <a:off x="3105182" y="3571883"/>
              <a:ext cx="2522538" cy="1330328"/>
              <a:chOff x="1369" y="1624"/>
              <a:chExt cx="1589" cy="8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23" name="Text Box 11"/>
              <p:cNvSpPr txBox="1">
                <a:spLocks noChangeArrowheads="1"/>
              </p:cNvSpPr>
              <p:nvPr/>
            </p:nvSpPr>
            <p:spPr bwMode="auto">
              <a:xfrm>
                <a:off x="1538" y="1942"/>
                <a:ext cx="1241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t-IT" sz="1600" b="1" dirty="0">
                    <a:ln w="12700">
                      <a:solidFill>
                        <a:srgbClr val="9A0000"/>
                      </a:solidFill>
                      <a:prstDash val="solid"/>
                    </a:ln>
                    <a:solidFill>
                      <a:srgbClr val="9A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alibri"/>
                  </a:rPr>
                  <a:t>controllo di qualità</a:t>
                </a:r>
              </a:p>
            </p:txBody>
          </p:sp>
          <p:sp>
            <p:nvSpPr>
              <p:cNvPr id="24" name="AutoShape 12"/>
              <p:cNvSpPr>
                <a:spLocks noChangeArrowheads="1"/>
              </p:cNvSpPr>
              <p:nvPr/>
            </p:nvSpPr>
            <p:spPr bwMode="auto">
              <a:xfrm rot="16200000">
                <a:off x="2024" y="1695"/>
                <a:ext cx="268" cy="125"/>
              </a:xfrm>
              <a:prstGeom prst="leftRightArrow">
                <a:avLst>
                  <a:gd name="adj1" fmla="val 50000"/>
                  <a:gd name="adj2" fmla="val 42880"/>
                </a:avLst>
              </a:prstGeom>
              <a:solidFill>
                <a:srgbClr val="9A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 sz="1600" b="1">
                  <a:solidFill>
                    <a:prstClr val="black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25" name="AutoShape 13"/>
              <p:cNvSpPr>
                <a:spLocks noChangeArrowheads="1"/>
              </p:cNvSpPr>
              <p:nvPr/>
            </p:nvSpPr>
            <p:spPr bwMode="auto">
              <a:xfrm rot="-3394610">
                <a:off x="1701" y="2265"/>
                <a:ext cx="268" cy="125"/>
              </a:xfrm>
              <a:prstGeom prst="leftRightArrow">
                <a:avLst>
                  <a:gd name="adj1" fmla="val 50000"/>
                  <a:gd name="adj2" fmla="val 42880"/>
                </a:avLst>
              </a:prstGeom>
              <a:solidFill>
                <a:srgbClr val="9A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 sz="1600" b="1">
                  <a:solidFill>
                    <a:prstClr val="black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26" name="AutoShape 14"/>
              <p:cNvSpPr>
                <a:spLocks noChangeArrowheads="1"/>
              </p:cNvSpPr>
              <p:nvPr/>
            </p:nvSpPr>
            <p:spPr bwMode="auto">
              <a:xfrm rot="-10800000">
                <a:off x="2690" y="1931"/>
                <a:ext cx="268" cy="125"/>
              </a:xfrm>
              <a:prstGeom prst="leftRightArrow">
                <a:avLst>
                  <a:gd name="adj1" fmla="val 50000"/>
                  <a:gd name="adj2" fmla="val 42880"/>
                </a:avLst>
              </a:prstGeom>
              <a:solidFill>
                <a:srgbClr val="9A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 sz="1600" b="1">
                  <a:solidFill>
                    <a:prstClr val="black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27" name="AutoShape 15"/>
              <p:cNvSpPr>
                <a:spLocks noChangeArrowheads="1"/>
              </p:cNvSpPr>
              <p:nvPr/>
            </p:nvSpPr>
            <p:spPr bwMode="auto">
              <a:xfrm rot="-10800000">
                <a:off x="1369" y="1931"/>
                <a:ext cx="268" cy="125"/>
              </a:xfrm>
              <a:prstGeom prst="leftRightArrow">
                <a:avLst>
                  <a:gd name="adj1" fmla="val 50000"/>
                  <a:gd name="adj2" fmla="val 42880"/>
                </a:avLst>
              </a:prstGeom>
              <a:solidFill>
                <a:srgbClr val="9A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 sz="1600" b="1">
                  <a:solidFill>
                    <a:prstClr val="black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28" name="AutoShape 16"/>
              <p:cNvSpPr>
                <a:spLocks noChangeArrowheads="1"/>
              </p:cNvSpPr>
              <p:nvPr/>
            </p:nvSpPr>
            <p:spPr bwMode="auto">
              <a:xfrm rot="3394610" flipH="1">
                <a:off x="2345" y="2265"/>
                <a:ext cx="268" cy="125"/>
              </a:xfrm>
              <a:prstGeom prst="leftRightArrow">
                <a:avLst>
                  <a:gd name="adj1" fmla="val 50000"/>
                  <a:gd name="adj2" fmla="val 42880"/>
                </a:avLst>
              </a:prstGeom>
              <a:solidFill>
                <a:srgbClr val="9A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 sz="1600" b="1">
                  <a:solidFill>
                    <a:prstClr val="black"/>
                  </a:solidFill>
                  <a:latin typeface="Calibri"/>
                  <a:cs typeface="+mn-cs"/>
                </a:endParaRPr>
              </a:p>
            </p:txBody>
          </p:sp>
        </p:grp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1811329" y="5091125"/>
              <a:ext cx="1993911" cy="871543"/>
            </a:xfrm>
            <a:prstGeom prst="ellipse">
              <a:avLst/>
            </a:prstGeom>
            <a:ln w="19050">
              <a:solidFill>
                <a:schemeClr val="tx1"/>
              </a:solidFill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  <a:t>Interpretazione</a:t>
              </a:r>
              <a:b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</a:br>
              <a:r>
                <a:rPr lang="it-IT" sz="1600" b="1">
                  <a:solidFill>
                    <a:prstClr val="black"/>
                  </a:solidFill>
                  <a:latin typeface="Calibri"/>
                  <a:cs typeface="+mn-cs"/>
                </a:rPr>
                <a:t>dei risultati</a:t>
              </a:r>
            </a:p>
          </p:txBody>
        </p:sp>
        <p:sp>
          <p:nvSpPr>
            <p:cNvPr id="18" name="Text Box 18"/>
            <p:cNvSpPr txBox="1">
              <a:spLocks noChangeArrowheads="1"/>
            </p:cNvSpPr>
            <p:nvPr/>
          </p:nvSpPr>
          <p:spPr bwMode="auto">
            <a:xfrm>
              <a:off x="6938980" y="3063883"/>
              <a:ext cx="1785948" cy="584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Scelta delle unità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e dei caratteri</a:t>
              </a:r>
            </a:p>
          </p:txBody>
        </p:sp>
        <p:sp>
          <p:nvSpPr>
            <p:cNvPr id="19" name="Text Box 19"/>
            <p:cNvSpPr txBox="1">
              <a:spLocks noChangeArrowheads="1"/>
            </p:cNvSpPr>
            <p:nvPr/>
          </p:nvSpPr>
          <p:spPr bwMode="auto">
            <a:xfrm>
              <a:off x="2285993" y="2014538"/>
              <a:ext cx="4071959" cy="338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Approccio esplorativo o confermativo</a:t>
              </a:r>
            </a:p>
          </p:txBody>
        </p:sp>
        <p:sp>
          <p:nvSpPr>
            <p:cNvPr id="20" name="Text Box 20"/>
            <p:cNvSpPr txBox="1">
              <a:spLocks noChangeArrowheads="1"/>
            </p:cNvSpPr>
            <p:nvPr/>
          </p:nvSpPr>
          <p:spPr bwMode="auto">
            <a:xfrm>
              <a:off x="6515115" y="5857904"/>
              <a:ext cx="2133613" cy="584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Metodi </a:t>
              </a:r>
              <a:r>
                <a:rPr lang="it-IT" sz="1600" b="1" dirty="0" err="1">
                  <a:solidFill>
                    <a:prstClr val="black"/>
                  </a:solidFill>
                  <a:latin typeface="Calibri"/>
                  <a:cs typeface="+mn-cs"/>
                </a:rPr>
                <a:t>univariati</a:t>
              </a: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,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 err="1">
                  <a:solidFill>
                    <a:prstClr val="black"/>
                  </a:solidFill>
                  <a:latin typeface="Calibri"/>
                  <a:cs typeface="+mn-cs"/>
                </a:rPr>
                <a:t>bivariati</a:t>
              </a: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, </a:t>
              </a:r>
              <a:r>
                <a:rPr lang="it-IT" sz="1600" b="1" dirty="0" err="1">
                  <a:solidFill>
                    <a:prstClr val="black"/>
                  </a:solidFill>
                  <a:latin typeface="Calibri"/>
                  <a:cs typeface="+mn-cs"/>
                </a:rPr>
                <a:t>multivariati…</a:t>
              </a:r>
              <a:endParaRPr lang="it-IT" sz="1600" b="1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21" name="Text Box 21"/>
            <p:cNvSpPr txBox="1">
              <a:spLocks noChangeArrowheads="1"/>
            </p:cNvSpPr>
            <p:nvPr/>
          </p:nvSpPr>
          <p:spPr bwMode="auto">
            <a:xfrm>
              <a:off x="38083" y="5845225"/>
              <a:ext cx="2057409" cy="5847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Significatività e</a:t>
              </a:r>
              <a:b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</a:b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rilevanza dei risultati</a:t>
              </a:r>
            </a:p>
          </p:txBody>
        </p:sp>
        <p:sp>
          <p:nvSpPr>
            <p:cNvPr id="22" name="Text Box 22"/>
            <p:cNvSpPr txBox="1">
              <a:spLocks noChangeArrowheads="1"/>
            </p:cNvSpPr>
            <p:nvPr/>
          </p:nvSpPr>
          <p:spPr bwMode="auto">
            <a:xfrm>
              <a:off x="190481" y="3063883"/>
              <a:ext cx="1752610" cy="584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600" b="1" dirty="0">
                  <a:solidFill>
                    <a:prstClr val="black"/>
                  </a:solidFill>
                  <a:latin typeface="Calibri"/>
                  <a:cs typeface="+mn-cs"/>
                </a:rPr>
                <a:t>Coerenza con il problema posto</a:t>
              </a:r>
            </a:p>
          </p:txBody>
        </p:sp>
      </p:grpSp>
      <p:sp>
        <p:nvSpPr>
          <p:cNvPr id="2" name="CasellaDiTesto 1"/>
          <p:cNvSpPr txBox="1"/>
          <p:nvPr/>
        </p:nvSpPr>
        <p:spPr>
          <a:xfrm>
            <a:off x="251519" y="1652607"/>
            <a:ext cx="1982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>
                  <a:solidFill>
                    <a:srgbClr val="9A0000"/>
                  </a:solidFill>
                </a:ln>
                <a:solidFill>
                  <a:srgbClr val="9A0000"/>
                </a:solidFill>
              </a:rPr>
              <a:t>PROGETTAZIONE</a:t>
            </a:r>
          </a:p>
          <a:p>
            <a:pPr algn="ctr"/>
            <a:r>
              <a:rPr lang="it-IT" b="1" dirty="0">
                <a:ln>
                  <a:solidFill>
                    <a:srgbClr val="9A0000"/>
                  </a:solidFill>
                </a:ln>
                <a:solidFill>
                  <a:srgbClr val="9A0000"/>
                </a:solidFill>
              </a:rPr>
              <a:t>REALIZZAZIONE</a:t>
            </a:r>
          </a:p>
          <a:p>
            <a:pPr algn="ctr"/>
            <a:r>
              <a:rPr lang="it-IT" b="1" dirty="0">
                <a:ln>
                  <a:solidFill>
                    <a:srgbClr val="9A0000"/>
                  </a:solidFill>
                </a:ln>
                <a:solidFill>
                  <a:srgbClr val="9A0000"/>
                </a:solidFill>
              </a:rPr>
              <a:t>ELABORAZIONE</a:t>
            </a:r>
          </a:p>
          <a:p>
            <a:pPr algn="ctr"/>
            <a:r>
              <a:rPr lang="it-IT" b="1" dirty="0">
                <a:ln>
                  <a:solidFill>
                    <a:srgbClr val="9A0000"/>
                  </a:solidFill>
                </a:ln>
                <a:solidFill>
                  <a:srgbClr val="9A0000"/>
                </a:solidFill>
              </a:rPr>
              <a:t>PRESENTAZIONE</a:t>
            </a:r>
          </a:p>
        </p:txBody>
      </p:sp>
      <p:sp>
        <p:nvSpPr>
          <p:cNvPr id="3" name="Rettangolo arrotondato 2"/>
          <p:cNvSpPr/>
          <p:nvPr/>
        </p:nvSpPr>
        <p:spPr>
          <a:xfrm>
            <a:off x="205859" y="1641658"/>
            <a:ext cx="2033310" cy="1200329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4847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1"/>
          <p:cNvSpPr/>
          <p:nvPr/>
        </p:nvSpPr>
        <p:spPr>
          <a:xfrm>
            <a:off x="456905" y="5469928"/>
            <a:ext cx="7787503" cy="1118796"/>
          </a:xfrm>
          <a:prstGeom prst="roundRect">
            <a:avLst>
              <a:gd name="adj" fmla="val 1203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657928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4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Definizione del problema e disegno della ricerca</a:t>
            </a:r>
          </a:p>
        </p:txBody>
      </p:sp>
      <p:sp>
        <p:nvSpPr>
          <p:cNvPr id="10" name="Rettangolo 9"/>
          <p:cNvSpPr/>
          <p:nvPr/>
        </p:nvSpPr>
        <p:spPr>
          <a:xfrm>
            <a:off x="251520" y="1611372"/>
            <a:ext cx="878497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Nella ricerca quantitativa il </a:t>
            </a:r>
            <a:r>
              <a:rPr lang="it-IT" sz="1700" b="1" dirty="0"/>
              <a:t>disegno della ricerca</a:t>
            </a:r>
            <a:r>
              <a:rPr lang="it-IT" sz="1700" dirty="0"/>
              <a:t> (le decisioni operative che sovrintendono alla organizzazione pratica della ricerca) è costruito a tavolino prima dell’inizio dell’indagine</a:t>
            </a:r>
          </a:p>
          <a:p>
            <a:endParaRPr lang="it-IT" sz="700" dirty="0"/>
          </a:p>
          <a:p>
            <a:r>
              <a:rPr lang="it-IT" sz="1700" dirty="0"/>
              <a:t>È necessario definire ad es. se si è interessati alla componente statica o dinamica del fenomeno,</a:t>
            </a:r>
          </a:p>
          <a:p>
            <a:r>
              <a:rPr lang="it-IT" sz="1700" dirty="0"/>
              <a:t>o specificare se interessa confrontare i risultati con informazioni relative ad altre realtà</a:t>
            </a:r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r>
              <a:rPr lang="it-IT" sz="1700" dirty="0"/>
              <a:t>La </a:t>
            </a:r>
            <a:r>
              <a:rPr lang="it-IT" sz="1700" b="1" dirty="0"/>
              <a:t>definizione degli obiettivi</a:t>
            </a:r>
            <a:r>
              <a:rPr lang="it-IT" sz="1700" dirty="0"/>
              <a:t> della ricerca si concretizza in tre fasi:</a:t>
            </a:r>
          </a:p>
          <a:p>
            <a:pPr>
              <a:spcAft>
                <a:spcPts val="600"/>
              </a:spcAft>
            </a:pPr>
            <a:endParaRPr lang="it-IT" sz="700" dirty="0"/>
          </a:p>
          <a:p>
            <a:pPr marL="720000" indent="-342900">
              <a:spcAft>
                <a:spcPts val="600"/>
              </a:spcAft>
              <a:buFont typeface="+mj-lt"/>
              <a:buAutoNum type="arabicParenR"/>
            </a:pPr>
            <a:r>
              <a:rPr lang="it-IT" sz="1700" dirty="0"/>
              <a:t>inquadrare il problema definendo sia l'</a:t>
            </a:r>
            <a:r>
              <a:rPr lang="it-IT" sz="1700" u="sng" dirty="0"/>
              <a:t>obiettivo globale</a:t>
            </a:r>
            <a:r>
              <a:rPr lang="it-IT" sz="1700" dirty="0"/>
              <a:t> che gli </a:t>
            </a:r>
            <a:r>
              <a:rPr lang="it-IT" sz="1700" u="sng" dirty="0"/>
              <a:t>obiettivi parziali</a:t>
            </a:r>
            <a:endParaRPr lang="it-IT" sz="1700" dirty="0"/>
          </a:p>
          <a:p>
            <a:pPr marL="720000" indent="-342900">
              <a:spcAft>
                <a:spcPts val="600"/>
              </a:spcAft>
              <a:buFont typeface="+mj-lt"/>
              <a:buAutoNum type="arabicParenR"/>
            </a:pPr>
            <a:r>
              <a:rPr lang="it-IT" sz="1700" dirty="0"/>
              <a:t>individuare quali informazioni è necessario ricercare e dove</a:t>
            </a:r>
          </a:p>
          <a:p>
            <a:pPr marL="720000" indent="-342900">
              <a:spcAft>
                <a:spcPts val="600"/>
              </a:spcAft>
              <a:buFont typeface="+mj-lt"/>
              <a:buAutoNum type="arabicParenR"/>
            </a:pPr>
            <a:r>
              <a:rPr lang="it-IT" sz="1700" dirty="0"/>
              <a:t>circoscrivere tempo e spazio dell'indagine</a:t>
            </a:r>
          </a:p>
        </p:txBody>
      </p:sp>
      <p:pic>
        <p:nvPicPr>
          <p:cNvPr id="3074" name="Picture 2" descr="C:\Users\desassossego\AppData\Local\Microsoft\Windows\Temporary Internet Files\Content.IE5\9712CE9I\MC9002372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735160"/>
            <a:ext cx="1223505" cy="106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asellaDiTesto 26"/>
          <p:cNvSpPr txBox="1"/>
          <p:nvPr/>
        </p:nvSpPr>
        <p:spPr>
          <a:xfrm>
            <a:off x="1582941" y="3530169"/>
            <a:ext cx="6848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/>
              <a:t>disegno</a:t>
            </a:r>
          </a:p>
        </p:txBody>
      </p:sp>
      <p:grpSp>
        <p:nvGrpSpPr>
          <p:cNvPr id="3082" name="Gruppo 3081"/>
          <p:cNvGrpSpPr/>
          <p:nvPr/>
        </p:nvGrpSpPr>
        <p:grpSpPr>
          <a:xfrm>
            <a:off x="2699792" y="3284984"/>
            <a:ext cx="5027972" cy="1463354"/>
            <a:chOff x="4269922" y="2650242"/>
            <a:chExt cx="5027972" cy="1463354"/>
          </a:xfrm>
        </p:grpSpPr>
        <p:sp>
          <p:nvSpPr>
            <p:cNvPr id="11" name="Figura a mano libera 10"/>
            <p:cNvSpPr/>
            <p:nvPr/>
          </p:nvSpPr>
          <p:spPr>
            <a:xfrm>
              <a:off x="8020949" y="3453159"/>
              <a:ext cx="744884" cy="914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45720"/>
                  </a:moveTo>
                  <a:lnTo>
                    <a:pt x="744884" y="45720"/>
                  </a:lnTo>
                  <a:lnTo>
                    <a:pt x="744884" y="112227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igura a mano libera 11"/>
            <p:cNvSpPr/>
            <p:nvPr/>
          </p:nvSpPr>
          <p:spPr>
            <a:xfrm>
              <a:off x="8020949" y="3386651"/>
              <a:ext cx="744884" cy="914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12227"/>
                  </a:moveTo>
                  <a:lnTo>
                    <a:pt x="744884" y="112227"/>
                  </a:lnTo>
                  <a:lnTo>
                    <a:pt x="744884" y="4572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Figura a mano libera 18"/>
            <p:cNvSpPr/>
            <p:nvPr/>
          </p:nvSpPr>
          <p:spPr>
            <a:xfrm>
              <a:off x="6744004" y="3041306"/>
              <a:ext cx="744884" cy="29529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744884" y="0"/>
                  </a:lnTo>
                  <a:lnTo>
                    <a:pt x="744884" y="295293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Figura a mano libera 27"/>
            <p:cNvSpPr/>
            <p:nvPr/>
          </p:nvSpPr>
          <p:spPr>
            <a:xfrm>
              <a:off x="6744004" y="2929079"/>
              <a:ext cx="744884" cy="914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12227"/>
                  </a:moveTo>
                  <a:lnTo>
                    <a:pt x="744884" y="112227"/>
                  </a:lnTo>
                  <a:lnTo>
                    <a:pt x="744884" y="4572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Figura a mano libera 28"/>
            <p:cNvSpPr/>
            <p:nvPr/>
          </p:nvSpPr>
          <p:spPr>
            <a:xfrm>
              <a:off x="4269922" y="2964167"/>
              <a:ext cx="1942020" cy="75286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752865"/>
                  </a:moveTo>
                  <a:lnTo>
                    <a:pt x="1942020" y="752865"/>
                  </a:lnTo>
                  <a:lnTo>
                    <a:pt x="1942020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73" name="Figura a mano libera 3072"/>
            <p:cNvSpPr/>
            <p:nvPr/>
          </p:nvSpPr>
          <p:spPr>
            <a:xfrm>
              <a:off x="4716016" y="3320468"/>
              <a:ext cx="1064121" cy="324556"/>
            </a:xfrm>
            <a:custGeom>
              <a:avLst/>
              <a:gdLst>
                <a:gd name="connsiteX0" fmla="*/ 0 w 1064121"/>
                <a:gd name="connsiteY0" fmla="*/ 0 h 324556"/>
                <a:gd name="connsiteX1" fmla="*/ 1064121 w 1064121"/>
                <a:gd name="connsiteY1" fmla="*/ 0 h 324556"/>
                <a:gd name="connsiteX2" fmla="*/ 1064121 w 1064121"/>
                <a:gd name="connsiteY2" fmla="*/ 324556 h 324556"/>
                <a:gd name="connsiteX3" fmla="*/ 0 w 1064121"/>
                <a:gd name="connsiteY3" fmla="*/ 324556 h 324556"/>
                <a:gd name="connsiteX4" fmla="*/ 0 w 1064121"/>
                <a:gd name="connsiteY4" fmla="*/ 0 h 324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21" h="324556">
                  <a:moveTo>
                    <a:pt x="0" y="0"/>
                  </a:moveTo>
                  <a:lnTo>
                    <a:pt x="1064121" y="0"/>
                  </a:lnTo>
                  <a:lnTo>
                    <a:pt x="1064121" y="324556"/>
                  </a:lnTo>
                  <a:lnTo>
                    <a:pt x="0" y="324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200" b="1" kern="1200" dirty="0"/>
                <a:t>Esplorativo</a:t>
              </a:r>
            </a:p>
          </p:txBody>
        </p:sp>
        <p:sp>
          <p:nvSpPr>
            <p:cNvPr id="3075" name="Figura a mano libera 3074"/>
            <p:cNvSpPr/>
            <p:nvPr/>
          </p:nvSpPr>
          <p:spPr>
            <a:xfrm>
              <a:off x="4732015" y="3789040"/>
              <a:ext cx="1064121" cy="324556"/>
            </a:xfrm>
            <a:custGeom>
              <a:avLst/>
              <a:gdLst>
                <a:gd name="connsiteX0" fmla="*/ 0 w 1064121"/>
                <a:gd name="connsiteY0" fmla="*/ 0 h 324556"/>
                <a:gd name="connsiteX1" fmla="*/ 1064121 w 1064121"/>
                <a:gd name="connsiteY1" fmla="*/ 0 h 324556"/>
                <a:gd name="connsiteX2" fmla="*/ 1064121 w 1064121"/>
                <a:gd name="connsiteY2" fmla="*/ 324556 h 324556"/>
                <a:gd name="connsiteX3" fmla="*/ 0 w 1064121"/>
                <a:gd name="connsiteY3" fmla="*/ 324556 h 324556"/>
                <a:gd name="connsiteX4" fmla="*/ 0 w 1064121"/>
                <a:gd name="connsiteY4" fmla="*/ 0 h 324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21" h="324556">
                  <a:moveTo>
                    <a:pt x="0" y="0"/>
                  </a:moveTo>
                  <a:lnTo>
                    <a:pt x="1064121" y="0"/>
                  </a:lnTo>
                  <a:lnTo>
                    <a:pt x="1064121" y="324556"/>
                  </a:lnTo>
                  <a:lnTo>
                    <a:pt x="0" y="324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200" b="1" kern="1200" dirty="0"/>
                <a:t>Sperimentale</a:t>
              </a:r>
            </a:p>
          </p:txBody>
        </p:sp>
        <p:sp>
          <p:nvSpPr>
            <p:cNvPr id="3076" name="Figura a mano libera 3075"/>
            <p:cNvSpPr/>
            <p:nvPr/>
          </p:nvSpPr>
          <p:spPr>
            <a:xfrm>
              <a:off x="5679882" y="2879028"/>
              <a:ext cx="1064121" cy="324556"/>
            </a:xfrm>
            <a:custGeom>
              <a:avLst/>
              <a:gdLst>
                <a:gd name="connsiteX0" fmla="*/ 0 w 1064121"/>
                <a:gd name="connsiteY0" fmla="*/ 0 h 324556"/>
                <a:gd name="connsiteX1" fmla="*/ 1064121 w 1064121"/>
                <a:gd name="connsiteY1" fmla="*/ 0 h 324556"/>
                <a:gd name="connsiteX2" fmla="*/ 1064121 w 1064121"/>
                <a:gd name="connsiteY2" fmla="*/ 324556 h 324556"/>
                <a:gd name="connsiteX3" fmla="*/ 0 w 1064121"/>
                <a:gd name="connsiteY3" fmla="*/ 324556 h 324556"/>
                <a:gd name="connsiteX4" fmla="*/ 0 w 1064121"/>
                <a:gd name="connsiteY4" fmla="*/ 0 h 324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21" h="324556">
                  <a:moveTo>
                    <a:pt x="0" y="0"/>
                  </a:moveTo>
                  <a:lnTo>
                    <a:pt x="1064121" y="0"/>
                  </a:lnTo>
                  <a:lnTo>
                    <a:pt x="1064121" y="324556"/>
                  </a:lnTo>
                  <a:lnTo>
                    <a:pt x="0" y="324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200" b="1" kern="1200" dirty="0"/>
                <a:t>Descrittivo</a:t>
              </a:r>
            </a:p>
          </p:txBody>
        </p:sp>
        <p:sp>
          <p:nvSpPr>
            <p:cNvPr id="3077" name="Figura a mano libera 3076"/>
            <p:cNvSpPr/>
            <p:nvPr/>
          </p:nvSpPr>
          <p:spPr>
            <a:xfrm>
              <a:off x="6956828" y="2650242"/>
              <a:ext cx="1064121" cy="324556"/>
            </a:xfrm>
            <a:custGeom>
              <a:avLst/>
              <a:gdLst>
                <a:gd name="connsiteX0" fmla="*/ 0 w 1064121"/>
                <a:gd name="connsiteY0" fmla="*/ 0 h 324556"/>
                <a:gd name="connsiteX1" fmla="*/ 1064121 w 1064121"/>
                <a:gd name="connsiteY1" fmla="*/ 0 h 324556"/>
                <a:gd name="connsiteX2" fmla="*/ 1064121 w 1064121"/>
                <a:gd name="connsiteY2" fmla="*/ 324556 h 324556"/>
                <a:gd name="connsiteX3" fmla="*/ 0 w 1064121"/>
                <a:gd name="connsiteY3" fmla="*/ 324556 h 324556"/>
                <a:gd name="connsiteX4" fmla="*/ 0 w 1064121"/>
                <a:gd name="connsiteY4" fmla="*/ 0 h 324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21" h="324556">
                  <a:moveTo>
                    <a:pt x="0" y="0"/>
                  </a:moveTo>
                  <a:lnTo>
                    <a:pt x="1064121" y="0"/>
                  </a:lnTo>
                  <a:lnTo>
                    <a:pt x="1064121" y="324556"/>
                  </a:lnTo>
                  <a:lnTo>
                    <a:pt x="0" y="324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200" b="1" kern="1200" dirty="0"/>
                <a:t>Trasversale</a:t>
              </a:r>
            </a:p>
          </p:txBody>
        </p:sp>
        <p:sp>
          <p:nvSpPr>
            <p:cNvPr id="3078" name="Figura a mano libera 3077"/>
            <p:cNvSpPr/>
            <p:nvPr/>
          </p:nvSpPr>
          <p:spPr>
            <a:xfrm>
              <a:off x="6956828" y="3336600"/>
              <a:ext cx="1064121" cy="324556"/>
            </a:xfrm>
            <a:custGeom>
              <a:avLst/>
              <a:gdLst>
                <a:gd name="connsiteX0" fmla="*/ 0 w 1064121"/>
                <a:gd name="connsiteY0" fmla="*/ 0 h 324556"/>
                <a:gd name="connsiteX1" fmla="*/ 1064121 w 1064121"/>
                <a:gd name="connsiteY1" fmla="*/ 0 h 324556"/>
                <a:gd name="connsiteX2" fmla="*/ 1064121 w 1064121"/>
                <a:gd name="connsiteY2" fmla="*/ 324556 h 324556"/>
                <a:gd name="connsiteX3" fmla="*/ 0 w 1064121"/>
                <a:gd name="connsiteY3" fmla="*/ 324556 h 324556"/>
                <a:gd name="connsiteX4" fmla="*/ 0 w 1064121"/>
                <a:gd name="connsiteY4" fmla="*/ 0 h 324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21" h="324556">
                  <a:moveTo>
                    <a:pt x="0" y="0"/>
                  </a:moveTo>
                  <a:lnTo>
                    <a:pt x="1064121" y="0"/>
                  </a:lnTo>
                  <a:lnTo>
                    <a:pt x="1064121" y="324556"/>
                  </a:lnTo>
                  <a:lnTo>
                    <a:pt x="0" y="324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200" b="1" kern="1200" dirty="0"/>
                <a:t>Longitudinale</a:t>
              </a:r>
            </a:p>
          </p:txBody>
        </p:sp>
        <p:sp>
          <p:nvSpPr>
            <p:cNvPr id="3079" name="Figura a mano libera 3078"/>
            <p:cNvSpPr/>
            <p:nvPr/>
          </p:nvSpPr>
          <p:spPr>
            <a:xfrm>
              <a:off x="8233773" y="3107814"/>
              <a:ext cx="1064121" cy="324556"/>
            </a:xfrm>
            <a:custGeom>
              <a:avLst/>
              <a:gdLst>
                <a:gd name="connsiteX0" fmla="*/ 0 w 1064121"/>
                <a:gd name="connsiteY0" fmla="*/ 0 h 324556"/>
                <a:gd name="connsiteX1" fmla="*/ 1064121 w 1064121"/>
                <a:gd name="connsiteY1" fmla="*/ 0 h 324556"/>
                <a:gd name="connsiteX2" fmla="*/ 1064121 w 1064121"/>
                <a:gd name="connsiteY2" fmla="*/ 324556 h 324556"/>
                <a:gd name="connsiteX3" fmla="*/ 0 w 1064121"/>
                <a:gd name="connsiteY3" fmla="*/ 324556 h 324556"/>
                <a:gd name="connsiteX4" fmla="*/ 0 w 1064121"/>
                <a:gd name="connsiteY4" fmla="*/ 0 h 324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21" h="324556">
                  <a:moveTo>
                    <a:pt x="0" y="0"/>
                  </a:moveTo>
                  <a:lnTo>
                    <a:pt x="1064121" y="0"/>
                  </a:lnTo>
                  <a:lnTo>
                    <a:pt x="1064121" y="324556"/>
                  </a:lnTo>
                  <a:lnTo>
                    <a:pt x="0" y="324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200" b="1" kern="1200" dirty="0"/>
                <a:t>Prospettico</a:t>
              </a:r>
            </a:p>
          </p:txBody>
        </p:sp>
        <p:sp>
          <p:nvSpPr>
            <p:cNvPr id="3080" name="Figura a mano libera 3079"/>
            <p:cNvSpPr/>
            <p:nvPr/>
          </p:nvSpPr>
          <p:spPr>
            <a:xfrm>
              <a:off x="8233773" y="3565386"/>
              <a:ext cx="1064121" cy="324556"/>
            </a:xfrm>
            <a:custGeom>
              <a:avLst/>
              <a:gdLst>
                <a:gd name="connsiteX0" fmla="*/ 0 w 1064121"/>
                <a:gd name="connsiteY0" fmla="*/ 0 h 324556"/>
                <a:gd name="connsiteX1" fmla="*/ 1064121 w 1064121"/>
                <a:gd name="connsiteY1" fmla="*/ 0 h 324556"/>
                <a:gd name="connsiteX2" fmla="*/ 1064121 w 1064121"/>
                <a:gd name="connsiteY2" fmla="*/ 324556 h 324556"/>
                <a:gd name="connsiteX3" fmla="*/ 0 w 1064121"/>
                <a:gd name="connsiteY3" fmla="*/ 324556 h 324556"/>
                <a:gd name="connsiteX4" fmla="*/ 0 w 1064121"/>
                <a:gd name="connsiteY4" fmla="*/ 0 h 324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4121" h="324556">
                  <a:moveTo>
                    <a:pt x="0" y="0"/>
                  </a:moveTo>
                  <a:lnTo>
                    <a:pt x="1064121" y="0"/>
                  </a:lnTo>
                  <a:lnTo>
                    <a:pt x="1064121" y="324556"/>
                  </a:lnTo>
                  <a:lnTo>
                    <a:pt x="0" y="324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200" b="1" kern="1200" dirty="0"/>
                <a:t>Retrospettivo</a:t>
              </a:r>
            </a:p>
          </p:txBody>
        </p:sp>
        <p:sp>
          <p:nvSpPr>
            <p:cNvPr id="41" name="Figura a mano libera 40"/>
            <p:cNvSpPr/>
            <p:nvPr/>
          </p:nvSpPr>
          <p:spPr>
            <a:xfrm>
              <a:off x="4499992" y="3674466"/>
              <a:ext cx="744884" cy="914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45720"/>
                  </a:moveTo>
                  <a:lnTo>
                    <a:pt x="744884" y="45720"/>
                  </a:lnTo>
                  <a:lnTo>
                    <a:pt x="744884" y="112227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2" name="Figura a mano libera 41"/>
            <p:cNvSpPr/>
            <p:nvPr/>
          </p:nvSpPr>
          <p:spPr>
            <a:xfrm>
              <a:off x="4499992" y="3606066"/>
              <a:ext cx="744884" cy="914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12227"/>
                  </a:moveTo>
                  <a:lnTo>
                    <a:pt x="744884" y="112227"/>
                  </a:lnTo>
                  <a:lnTo>
                    <a:pt x="744884" y="4572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4287143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8"/>
          <p:cNvGrpSpPr>
            <a:grpSpLocks/>
          </p:cNvGrpSpPr>
          <p:nvPr/>
        </p:nvGrpSpPr>
        <p:grpSpPr bwMode="auto">
          <a:xfrm>
            <a:off x="323528" y="2078508"/>
            <a:ext cx="8524875" cy="4014788"/>
            <a:chOff x="286" y="1268"/>
            <a:chExt cx="5370" cy="2529"/>
          </a:xfrm>
        </p:grpSpPr>
        <p:sp>
          <p:nvSpPr>
            <p:cNvPr id="3" name="Rectangle 4"/>
            <p:cNvSpPr>
              <a:spLocks noChangeArrowheads="1"/>
            </p:cNvSpPr>
            <p:nvPr/>
          </p:nvSpPr>
          <p:spPr bwMode="auto">
            <a:xfrm>
              <a:off x="286" y="1663"/>
              <a:ext cx="627" cy="30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 dirty="0">
                  <a:solidFill>
                    <a:srgbClr val="990000"/>
                  </a:solidFill>
                  <a:latin typeface="Verdana" pitchFamily="34" charset="0"/>
                </a:rPr>
                <a:t>Preparazione questionario</a:t>
              </a:r>
            </a:p>
          </p:txBody>
        </p:sp>
        <p:sp>
          <p:nvSpPr>
            <p:cNvPr id="4" name="Rectangle 7"/>
            <p:cNvSpPr>
              <a:spLocks noChangeArrowheads="1"/>
            </p:cNvSpPr>
            <p:nvPr/>
          </p:nvSpPr>
          <p:spPr bwMode="auto">
            <a:xfrm>
              <a:off x="291" y="2356"/>
              <a:ext cx="567" cy="34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Piano operativo preliminare</a:t>
              </a:r>
            </a:p>
          </p:txBody>
        </p:sp>
        <p:sp>
          <p:nvSpPr>
            <p:cNvPr id="5" name="Rectangle 11"/>
            <p:cNvSpPr>
              <a:spLocks noChangeArrowheads="1"/>
            </p:cNvSpPr>
            <p:nvPr/>
          </p:nvSpPr>
          <p:spPr bwMode="auto">
            <a:xfrm>
              <a:off x="1000" y="1681"/>
              <a:ext cx="511" cy="26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Indagine pilota</a:t>
              </a:r>
            </a:p>
          </p:txBody>
        </p:sp>
        <p:sp>
          <p:nvSpPr>
            <p:cNvPr id="6" name="Rectangle 14"/>
            <p:cNvSpPr>
              <a:spLocks noChangeArrowheads="1"/>
            </p:cNvSpPr>
            <p:nvPr/>
          </p:nvSpPr>
          <p:spPr bwMode="auto">
            <a:xfrm>
              <a:off x="921" y="2395"/>
              <a:ext cx="707" cy="26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Addestramento intervistatori</a:t>
              </a:r>
            </a:p>
          </p:txBody>
        </p:sp>
        <p:sp>
          <p:nvSpPr>
            <p:cNvPr id="7" name="Rectangle 17"/>
            <p:cNvSpPr>
              <a:spLocks noChangeArrowheads="1"/>
            </p:cNvSpPr>
            <p:nvPr/>
          </p:nvSpPr>
          <p:spPr bwMode="auto">
            <a:xfrm>
              <a:off x="981" y="2904"/>
              <a:ext cx="756" cy="38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Piano campionamento preliminare</a:t>
              </a:r>
            </a:p>
          </p:txBody>
        </p:sp>
        <p:sp>
          <p:nvSpPr>
            <p:cNvPr id="8" name="Rectangle 21"/>
            <p:cNvSpPr>
              <a:spLocks noChangeArrowheads="1"/>
            </p:cNvSpPr>
            <p:nvPr/>
          </p:nvSpPr>
          <p:spPr bwMode="auto">
            <a:xfrm>
              <a:off x="932" y="3533"/>
              <a:ext cx="1026" cy="25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Schema preliminare di relazione</a:t>
              </a:r>
            </a:p>
          </p:txBody>
        </p:sp>
        <p:sp>
          <p:nvSpPr>
            <p:cNvPr id="9" name="Rectangle 24"/>
            <p:cNvSpPr>
              <a:spLocks noChangeArrowheads="1"/>
            </p:cNvSpPr>
            <p:nvPr/>
          </p:nvSpPr>
          <p:spPr bwMode="auto">
            <a:xfrm>
              <a:off x="3146" y="1268"/>
              <a:ext cx="552" cy="19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Codifica</a:t>
              </a:r>
            </a:p>
          </p:txBody>
        </p:sp>
        <p:sp>
          <p:nvSpPr>
            <p:cNvPr id="11" name="Rectangle 30"/>
            <p:cNvSpPr>
              <a:spLocks noChangeArrowheads="1"/>
            </p:cNvSpPr>
            <p:nvPr/>
          </p:nvSpPr>
          <p:spPr bwMode="auto">
            <a:xfrm>
              <a:off x="2206" y="1678"/>
              <a:ext cx="619" cy="2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Questionario definitivo</a:t>
              </a:r>
            </a:p>
          </p:txBody>
        </p:sp>
        <p:sp>
          <p:nvSpPr>
            <p:cNvPr id="12" name="Rectangle 33"/>
            <p:cNvSpPr>
              <a:spLocks noChangeArrowheads="1"/>
            </p:cNvSpPr>
            <p:nvPr/>
          </p:nvSpPr>
          <p:spPr bwMode="auto">
            <a:xfrm>
              <a:off x="2941" y="1678"/>
              <a:ext cx="448" cy="2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Raccolta dati</a:t>
              </a:r>
            </a:p>
          </p:txBody>
        </p:sp>
        <p:sp>
          <p:nvSpPr>
            <p:cNvPr id="13" name="Rectangle 36"/>
            <p:cNvSpPr>
              <a:spLocks noChangeArrowheads="1"/>
            </p:cNvSpPr>
            <p:nvPr/>
          </p:nvSpPr>
          <p:spPr bwMode="auto">
            <a:xfrm>
              <a:off x="1709" y="2359"/>
              <a:ext cx="728" cy="33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Piano campionamento definitivo</a:t>
              </a:r>
            </a:p>
          </p:txBody>
        </p:sp>
        <p:sp>
          <p:nvSpPr>
            <p:cNvPr id="14" name="Rectangle 40"/>
            <p:cNvSpPr>
              <a:spLocks noChangeArrowheads="1"/>
            </p:cNvSpPr>
            <p:nvPr/>
          </p:nvSpPr>
          <p:spPr bwMode="auto">
            <a:xfrm>
              <a:off x="2516" y="2395"/>
              <a:ext cx="568" cy="26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Costruzione liste</a:t>
              </a:r>
            </a:p>
          </p:txBody>
        </p:sp>
        <p:sp>
          <p:nvSpPr>
            <p:cNvPr id="15" name="Rectangle 43"/>
            <p:cNvSpPr>
              <a:spLocks noChangeArrowheads="1"/>
            </p:cNvSpPr>
            <p:nvPr/>
          </p:nvSpPr>
          <p:spPr bwMode="auto">
            <a:xfrm>
              <a:off x="3207" y="2350"/>
              <a:ext cx="553" cy="35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Selezione del campione</a:t>
              </a:r>
            </a:p>
          </p:txBody>
        </p:sp>
        <p:sp>
          <p:nvSpPr>
            <p:cNvPr id="10" name="Rectangle 26"/>
            <p:cNvSpPr>
              <a:spLocks noChangeArrowheads="1"/>
            </p:cNvSpPr>
            <p:nvPr/>
          </p:nvSpPr>
          <p:spPr bwMode="auto">
            <a:xfrm>
              <a:off x="1605" y="1639"/>
              <a:ext cx="511" cy="35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Revisione Piano operativo</a:t>
              </a:r>
            </a:p>
          </p:txBody>
        </p:sp>
        <p:sp>
          <p:nvSpPr>
            <p:cNvPr id="16" name="Rectangle 47"/>
            <p:cNvSpPr>
              <a:spLocks noChangeArrowheads="1"/>
            </p:cNvSpPr>
            <p:nvPr/>
          </p:nvSpPr>
          <p:spPr bwMode="auto">
            <a:xfrm>
              <a:off x="3570" y="1881"/>
              <a:ext cx="616" cy="35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Revisione qualitativa e qualtitativa</a:t>
              </a:r>
            </a:p>
          </p:txBody>
        </p:sp>
        <p:sp>
          <p:nvSpPr>
            <p:cNvPr id="17" name="Rectangle 51"/>
            <p:cNvSpPr>
              <a:spLocks noChangeArrowheads="1"/>
            </p:cNvSpPr>
            <p:nvPr/>
          </p:nvSpPr>
          <p:spPr bwMode="auto">
            <a:xfrm>
              <a:off x="3696" y="2997"/>
              <a:ext cx="551" cy="19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Verifica</a:t>
              </a:r>
            </a:p>
          </p:txBody>
        </p:sp>
        <p:sp>
          <p:nvSpPr>
            <p:cNvPr id="18" name="Rectangle 53"/>
            <p:cNvSpPr>
              <a:spLocks noChangeArrowheads="1"/>
            </p:cNvSpPr>
            <p:nvPr/>
          </p:nvSpPr>
          <p:spPr bwMode="auto">
            <a:xfrm>
              <a:off x="4355" y="1913"/>
              <a:ext cx="604" cy="29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Elaborazione dati</a:t>
              </a:r>
            </a:p>
          </p:txBody>
        </p:sp>
        <p:sp>
          <p:nvSpPr>
            <p:cNvPr id="19" name="Rectangle 56"/>
            <p:cNvSpPr>
              <a:spLocks noChangeArrowheads="1"/>
            </p:cNvSpPr>
            <p:nvPr/>
          </p:nvSpPr>
          <p:spPr bwMode="auto">
            <a:xfrm>
              <a:off x="5064" y="1913"/>
              <a:ext cx="592" cy="29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Validazione risultati</a:t>
              </a:r>
            </a:p>
          </p:txBody>
        </p:sp>
        <p:sp>
          <p:nvSpPr>
            <p:cNvPr id="20" name="Rectangle 59"/>
            <p:cNvSpPr>
              <a:spLocks noChangeArrowheads="1"/>
            </p:cNvSpPr>
            <p:nvPr/>
          </p:nvSpPr>
          <p:spPr bwMode="auto">
            <a:xfrm>
              <a:off x="5079" y="2546"/>
              <a:ext cx="551" cy="29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Relazione finale</a:t>
              </a:r>
            </a:p>
          </p:txBody>
        </p:sp>
        <p:sp>
          <p:nvSpPr>
            <p:cNvPr id="21" name="Rectangle 62"/>
            <p:cNvSpPr>
              <a:spLocks noChangeArrowheads="1"/>
            </p:cNvSpPr>
            <p:nvPr/>
          </p:nvSpPr>
          <p:spPr bwMode="auto">
            <a:xfrm>
              <a:off x="2217" y="3530"/>
              <a:ext cx="552" cy="26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Piano di analisi</a:t>
              </a:r>
            </a:p>
          </p:txBody>
        </p:sp>
        <p:sp>
          <p:nvSpPr>
            <p:cNvPr id="22" name="Rectangle 65"/>
            <p:cNvSpPr>
              <a:spLocks noChangeArrowheads="1"/>
            </p:cNvSpPr>
            <p:nvPr/>
          </p:nvSpPr>
          <p:spPr bwMode="auto">
            <a:xfrm>
              <a:off x="3922" y="3530"/>
              <a:ext cx="683" cy="26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r>
                <a:rPr lang="it-IT" sz="800" b="1">
                  <a:solidFill>
                    <a:srgbClr val="990000"/>
                  </a:solidFill>
                  <a:latin typeface="Verdana" pitchFamily="34" charset="0"/>
                </a:rPr>
                <a:t>Specifica tabelle</a:t>
              </a:r>
            </a:p>
          </p:txBody>
        </p:sp>
        <p:sp>
          <p:nvSpPr>
            <p:cNvPr id="23" name="Line 130"/>
            <p:cNvSpPr>
              <a:spLocks noChangeShapeType="1"/>
            </p:cNvSpPr>
            <p:nvPr/>
          </p:nvSpPr>
          <p:spPr bwMode="auto">
            <a:xfrm>
              <a:off x="908" y="1812"/>
              <a:ext cx="92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24" name="Line 131"/>
            <p:cNvSpPr>
              <a:spLocks noChangeShapeType="1"/>
            </p:cNvSpPr>
            <p:nvPr/>
          </p:nvSpPr>
          <p:spPr bwMode="auto">
            <a:xfrm>
              <a:off x="1514" y="1838"/>
              <a:ext cx="92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25" name="Line 132"/>
            <p:cNvSpPr>
              <a:spLocks noChangeShapeType="1"/>
            </p:cNvSpPr>
            <p:nvPr/>
          </p:nvSpPr>
          <p:spPr bwMode="auto">
            <a:xfrm flipH="1">
              <a:off x="1508" y="1780"/>
              <a:ext cx="92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26" name="Line 133"/>
            <p:cNvSpPr>
              <a:spLocks noChangeShapeType="1"/>
            </p:cNvSpPr>
            <p:nvPr/>
          </p:nvSpPr>
          <p:spPr bwMode="auto">
            <a:xfrm flipV="1">
              <a:off x="560" y="1976"/>
              <a:ext cx="0" cy="366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27" name="Line 134"/>
            <p:cNvSpPr>
              <a:spLocks noChangeShapeType="1"/>
            </p:cNvSpPr>
            <p:nvPr/>
          </p:nvSpPr>
          <p:spPr bwMode="auto">
            <a:xfrm flipV="1">
              <a:off x="750" y="1948"/>
              <a:ext cx="332" cy="394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29" name="Line 136"/>
            <p:cNvSpPr>
              <a:spLocks noChangeShapeType="1"/>
            </p:cNvSpPr>
            <p:nvPr/>
          </p:nvSpPr>
          <p:spPr bwMode="auto">
            <a:xfrm>
              <a:off x="2123" y="1812"/>
              <a:ext cx="68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28" name="Line 135"/>
            <p:cNvSpPr>
              <a:spLocks noChangeShapeType="1"/>
            </p:cNvSpPr>
            <p:nvPr/>
          </p:nvSpPr>
          <p:spPr bwMode="auto">
            <a:xfrm flipV="1">
              <a:off x="1266" y="1950"/>
              <a:ext cx="0" cy="428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0" name="Line 137"/>
            <p:cNvSpPr>
              <a:spLocks noChangeShapeType="1"/>
            </p:cNvSpPr>
            <p:nvPr/>
          </p:nvSpPr>
          <p:spPr bwMode="auto">
            <a:xfrm>
              <a:off x="588" y="2712"/>
              <a:ext cx="386" cy="388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1" name="Line 138"/>
            <p:cNvSpPr>
              <a:spLocks noChangeShapeType="1"/>
            </p:cNvSpPr>
            <p:nvPr/>
          </p:nvSpPr>
          <p:spPr bwMode="auto">
            <a:xfrm>
              <a:off x="522" y="2714"/>
              <a:ext cx="402" cy="81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2" name="Line 139"/>
            <p:cNvSpPr>
              <a:spLocks noChangeShapeType="1"/>
            </p:cNvSpPr>
            <p:nvPr/>
          </p:nvSpPr>
          <p:spPr bwMode="auto">
            <a:xfrm>
              <a:off x="2834" y="1812"/>
              <a:ext cx="92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3" name="Line 140"/>
            <p:cNvSpPr>
              <a:spLocks noChangeShapeType="1"/>
            </p:cNvSpPr>
            <p:nvPr/>
          </p:nvSpPr>
          <p:spPr bwMode="auto">
            <a:xfrm flipV="1">
              <a:off x="3268" y="1468"/>
              <a:ext cx="0" cy="192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4" name="Line 141"/>
            <p:cNvSpPr>
              <a:spLocks noChangeShapeType="1"/>
            </p:cNvSpPr>
            <p:nvPr/>
          </p:nvSpPr>
          <p:spPr bwMode="auto">
            <a:xfrm>
              <a:off x="3660" y="1476"/>
              <a:ext cx="0" cy="392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5" name="Line 142"/>
            <p:cNvSpPr>
              <a:spLocks noChangeShapeType="1"/>
            </p:cNvSpPr>
            <p:nvPr/>
          </p:nvSpPr>
          <p:spPr bwMode="auto">
            <a:xfrm>
              <a:off x="3396" y="1920"/>
              <a:ext cx="172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6" name="Line 143"/>
            <p:cNvSpPr>
              <a:spLocks noChangeShapeType="1"/>
            </p:cNvSpPr>
            <p:nvPr/>
          </p:nvSpPr>
          <p:spPr bwMode="auto">
            <a:xfrm flipV="1">
              <a:off x="3328" y="1964"/>
              <a:ext cx="0" cy="368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7" name="Line 144"/>
            <p:cNvSpPr>
              <a:spLocks noChangeShapeType="1"/>
            </p:cNvSpPr>
            <p:nvPr/>
          </p:nvSpPr>
          <p:spPr bwMode="auto">
            <a:xfrm>
              <a:off x="868" y="2526"/>
              <a:ext cx="56" cy="4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8" name="Line 145"/>
            <p:cNvSpPr>
              <a:spLocks noChangeShapeType="1"/>
            </p:cNvSpPr>
            <p:nvPr/>
          </p:nvSpPr>
          <p:spPr bwMode="auto">
            <a:xfrm>
              <a:off x="2430" y="2536"/>
              <a:ext cx="92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39" name="Line 146"/>
            <p:cNvSpPr>
              <a:spLocks noChangeShapeType="1"/>
            </p:cNvSpPr>
            <p:nvPr/>
          </p:nvSpPr>
          <p:spPr bwMode="auto">
            <a:xfrm>
              <a:off x="2016" y="1996"/>
              <a:ext cx="0" cy="356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0" name="Line 147"/>
            <p:cNvSpPr>
              <a:spLocks noChangeShapeType="1"/>
            </p:cNvSpPr>
            <p:nvPr/>
          </p:nvSpPr>
          <p:spPr bwMode="auto">
            <a:xfrm>
              <a:off x="3102" y="2528"/>
              <a:ext cx="92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1" name="Line 148"/>
            <p:cNvSpPr>
              <a:spLocks noChangeShapeType="1"/>
            </p:cNvSpPr>
            <p:nvPr/>
          </p:nvSpPr>
          <p:spPr bwMode="auto">
            <a:xfrm>
              <a:off x="3848" y="2248"/>
              <a:ext cx="0" cy="748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2" name="Line 149"/>
            <p:cNvSpPr>
              <a:spLocks noChangeShapeType="1"/>
            </p:cNvSpPr>
            <p:nvPr/>
          </p:nvSpPr>
          <p:spPr bwMode="auto">
            <a:xfrm flipV="1">
              <a:off x="3928" y="2248"/>
              <a:ext cx="0" cy="748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3" name="Line 150"/>
            <p:cNvSpPr>
              <a:spLocks noChangeShapeType="1"/>
            </p:cNvSpPr>
            <p:nvPr/>
          </p:nvSpPr>
          <p:spPr bwMode="auto">
            <a:xfrm>
              <a:off x="4202" y="2064"/>
              <a:ext cx="140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4" name="Line 151"/>
            <p:cNvSpPr>
              <a:spLocks noChangeShapeType="1"/>
            </p:cNvSpPr>
            <p:nvPr/>
          </p:nvSpPr>
          <p:spPr bwMode="auto">
            <a:xfrm>
              <a:off x="4974" y="2060"/>
              <a:ext cx="92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5" name="Line 152"/>
            <p:cNvSpPr>
              <a:spLocks noChangeShapeType="1"/>
            </p:cNvSpPr>
            <p:nvPr/>
          </p:nvSpPr>
          <p:spPr bwMode="auto">
            <a:xfrm>
              <a:off x="5356" y="2219"/>
              <a:ext cx="0" cy="324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6" name="Line 153"/>
            <p:cNvSpPr>
              <a:spLocks noChangeShapeType="1"/>
            </p:cNvSpPr>
            <p:nvPr/>
          </p:nvSpPr>
          <p:spPr bwMode="auto">
            <a:xfrm flipV="1">
              <a:off x="4564" y="2219"/>
              <a:ext cx="0" cy="1296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7" name="Line 154"/>
            <p:cNvSpPr>
              <a:spLocks noChangeShapeType="1"/>
            </p:cNvSpPr>
            <p:nvPr/>
          </p:nvSpPr>
          <p:spPr bwMode="auto">
            <a:xfrm>
              <a:off x="2768" y="3679"/>
              <a:ext cx="1144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8" name="Line 155"/>
            <p:cNvSpPr>
              <a:spLocks noChangeShapeType="1"/>
            </p:cNvSpPr>
            <p:nvPr/>
          </p:nvSpPr>
          <p:spPr bwMode="auto">
            <a:xfrm>
              <a:off x="1968" y="3675"/>
              <a:ext cx="240" cy="0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49" name="Line 156"/>
            <p:cNvSpPr>
              <a:spLocks noChangeShapeType="1"/>
            </p:cNvSpPr>
            <p:nvPr/>
          </p:nvSpPr>
          <p:spPr bwMode="auto">
            <a:xfrm>
              <a:off x="1904" y="2711"/>
              <a:ext cx="0" cy="812"/>
            </a:xfrm>
            <a:prstGeom prst="line">
              <a:avLst/>
            </a:prstGeom>
            <a:ln>
              <a:headEnd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  <p:sp>
          <p:nvSpPr>
            <p:cNvPr id="50" name="Freeform 157"/>
            <p:cNvSpPr>
              <a:spLocks/>
            </p:cNvSpPr>
            <p:nvPr/>
          </p:nvSpPr>
          <p:spPr bwMode="auto">
            <a:xfrm>
              <a:off x="1375" y="1960"/>
              <a:ext cx="288" cy="930"/>
            </a:xfrm>
            <a:custGeom>
              <a:avLst/>
              <a:gdLst>
                <a:gd name="T0" fmla="*/ 288 w 288"/>
                <a:gd name="T1" fmla="*/ 934 h 934"/>
                <a:gd name="T2" fmla="*/ 288 w 288"/>
                <a:gd name="T3" fmla="*/ 254 h 934"/>
                <a:gd name="T4" fmla="*/ 0 w 288"/>
                <a:gd name="T5" fmla="*/ 254 h 934"/>
                <a:gd name="T6" fmla="*/ 0 w 288"/>
                <a:gd name="T7" fmla="*/ 0 h 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8" h="934">
                  <a:moveTo>
                    <a:pt x="288" y="934"/>
                  </a:moveTo>
                  <a:lnTo>
                    <a:pt x="288" y="254"/>
                  </a:lnTo>
                  <a:lnTo>
                    <a:pt x="0" y="254"/>
                  </a:lnTo>
                  <a:lnTo>
                    <a:pt x="0" y="0"/>
                  </a:lnTo>
                </a:path>
              </a:pathLst>
            </a:custGeom>
            <a:ln>
              <a:headEnd type="none" w="med" len="med"/>
              <a:tailEnd type="triangle" w="sm" len="sm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>
              <a:spAutoFit/>
            </a:bodyPr>
            <a:lstStyle/>
            <a:p>
              <a:endParaRPr lang="it-IT" b="1"/>
            </a:p>
          </p:txBody>
        </p:sp>
      </p:grpSp>
      <p:sp>
        <p:nvSpPr>
          <p:cNvPr id="52" name="Rettangolo 51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4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6003222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5</a:t>
            </a:fld>
            <a:r>
              <a:rPr lang="it-IT" sz="2000" b="1" dirty="0">
                <a:solidFill>
                  <a:schemeClr val="bg1"/>
                </a:solidFill>
              </a:rPr>
              <a:t> – Una cosa semplice?</a:t>
            </a:r>
          </a:p>
        </p:txBody>
      </p:sp>
    </p:spTree>
    <p:extLst>
      <p:ext uri="{BB962C8B-B14F-4D97-AF65-F5344CB8AC3E}">
        <p14:creationId xmlns:p14="http://schemas.microsoft.com/office/powerpoint/2010/main" val="279463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7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657928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6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Operativamente…</a:t>
            </a:r>
          </a:p>
        </p:txBody>
      </p:sp>
      <p:sp>
        <p:nvSpPr>
          <p:cNvPr id="2" name="Rettangolo 1"/>
          <p:cNvSpPr/>
          <p:nvPr/>
        </p:nvSpPr>
        <p:spPr>
          <a:xfrm>
            <a:off x="71437" y="1628800"/>
            <a:ext cx="900112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La pianificazione degli aspetti concettuali e operativi deve essere approfonditamente documentata per mezzo del </a:t>
            </a:r>
            <a:r>
              <a:rPr lang="it-IT" sz="1700" b="1" dirty="0">
                <a:solidFill>
                  <a:srgbClr val="9A0000"/>
                </a:solidFill>
              </a:rPr>
              <a:t>documento di progettazione</a:t>
            </a:r>
          </a:p>
          <a:p>
            <a:endParaRPr lang="it-IT" sz="1000" dirty="0">
              <a:solidFill>
                <a:srgbClr val="9A0000"/>
              </a:solidFill>
            </a:endParaRPr>
          </a:p>
          <a:p>
            <a:endParaRPr lang="it-IT" sz="1000" dirty="0">
              <a:solidFill>
                <a:srgbClr val="9A0000"/>
              </a:solidFill>
            </a:endParaRPr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r>
              <a:rPr lang="it-IT" sz="1700" b="1" u="sng" dirty="0"/>
              <a:t>obiettivi</a:t>
            </a:r>
            <a:r>
              <a:rPr lang="it-IT" sz="1700" dirty="0"/>
              <a:t>: contestualizzazione del fenomeno d’interesse e analisi delle informazioni già disponibili</a:t>
            </a:r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endParaRPr lang="it-IT" sz="1000" dirty="0"/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r>
              <a:rPr lang="it-IT" sz="1700" b="1" u="sng" dirty="0"/>
              <a:t>definizioni e concetti</a:t>
            </a:r>
            <a:r>
              <a:rPr lang="it-IT" sz="1700" b="1" dirty="0"/>
              <a:t>:</a:t>
            </a:r>
            <a:r>
              <a:rPr lang="it-IT" sz="1700" dirty="0"/>
              <a:t> descrizione delle definizioni e dei concetti adottati</a:t>
            </a:r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endParaRPr lang="it-IT" sz="1000" dirty="0"/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r>
              <a:rPr lang="it-IT" sz="1700" b="1" u="sng" dirty="0"/>
              <a:t>analisi dei confronti</a:t>
            </a:r>
            <a:r>
              <a:rPr lang="it-IT" sz="1700" dirty="0"/>
              <a:t> praticabili (e non) fra i dati dell’indagine e quelli disponibili da altre fonti</a:t>
            </a:r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endParaRPr lang="it-IT" sz="1000" dirty="0"/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r>
              <a:rPr lang="it-IT" sz="1700" b="1" u="sng" dirty="0"/>
              <a:t>classificazioni</a:t>
            </a:r>
            <a:r>
              <a:rPr lang="it-IT" sz="1700" b="1" dirty="0"/>
              <a:t>:</a:t>
            </a:r>
            <a:r>
              <a:rPr lang="it-IT" sz="1700" dirty="0"/>
              <a:t> standard utilizzati e riconducibilità ad altri standard  (possibilità di integrazione)</a:t>
            </a:r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endParaRPr lang="it-IT" sz="1000" dirty="0"/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r>
              <a:rPr lang="it-IT" sz="1700" b="1" u="sng" dirty="0"/>
              <a:t>periodicità</a:t>
            </a:r>
            <a:r>
              <a:rPr lang="it-IT" sz="1700" b="1" dirty="0"/>
              <a:t>:</a:t>
            </a:r>
            <a:r>
              <a:rPr lang="it-IT" sz="1700" dirty="0"/>
              <a:t> pianificazione del disegno d’indagine in relazione all’obiettivo di raccogliere dati trasversali e/o longitudinali</a:t>
            </a:r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endParaRPr lang="it-IT" sz="1000" dirty="0"/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r>
              <a:rPr lang="it-IT" sz="1700" b="1" u="sng" dirty="0"/>
              <a:t>liste e archivi</a:t>
            </a:r>
            <a:r>
              <a:rPr lang="it-IT" sz="1700" b="1" dirty="0"/>
              <a:t>:</a:t>
            </a:r>
            <a:r>
              <a:rPr lang="it-IT" sz="1700" dirty="0"/>
              <a:t> scelta e descrizione delle liste usate per identificare la popolazione obiettivo</a:t>
            </a:r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endParaRPr lang="it-IT" sz="1000" dirty="0"/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r>
              <a:rPr lang="it-IT" sz="1700" b="1" u="sng" dirty="0"/>
              <a:t>campionamento</a:t>
            </a:r>
            <a:r>
              <a:rPr lang="it-IT" sz="1700" b="1" dirty="0"/>
              <a:t>:</a:t>
            </a:r>
            <a:r>
              <a:rPr lang="it-IT" sz="1700" dirty="0"/>
              <a:t> definizione del disegno di campionamento in relazione alle liste di base disponibili e agli obiettivi dell’indagine</a:t>
            </a:r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endParaRPr lang="it-IT" sz="1000" dirty="0"/>
          </a:p>
          <a:p>
            <a:pPr marL="342900" indent="-342900">
              <a:buClr>
                <a:srgbClr val="9A0000"/>
              </a:buClr>
              <a:buFont typeface="+mj-lt"/>
              <a:buAutoNum type="arabicParenR"/>
            </a:pPr>
            <a:r>
              <a:rPr lang="it-IT" sz="1700" b="1" u="sng" dirty="0"/>
              <a:t>strumenti di raccolta</a:t>
            </a:r>
            <a:r>
              <a:rPr lang="it-IT" sz="1700" b="1" dirty="0"/>
              <a:t>:</a:t>
            </a:r>
            <a:r>
              <a:rPr lang="it-IT" sz="1700" dirty="0"/>
              <a:t> descrizione degli strumenti utilizzati per la raccolta delle informazioni</a:t>
            </a:r>
          </a:p>
        </p:txBody>
      </p:sp>
    </p:spTree>
    <p:extLst>
      <p:ext uri="{BB962C8B-B14F-4D97-AF65-F5344CB8AC3E}">
        <p14:creationId xmlns:p14="http://schemas.microsoft.com/office/powerpoint/2010/main" val="566405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arrotondato 10"/>
          <p:cNvSpPr/>
          <p:nvPr/>
        </p:nvSpPr>
        <p:spPr>
          <a:xfrm>
            <a:off x="143445" y="5373216"/>
            <a:ext cx="8821043" cy="104644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arrotondato 9"/>
          <p:cNvSpPr/>
          <p:nvPr/>
        </p:nvSpPr>
        <p:spPr>
          <a:xfrm>
            <a:off x="143445" y="4221088"/>
            <a:ext cx="8821043" cy="108012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Rettangolo arrotondato 1"/>
          <p:cNvSpPr/>
          <p:nvPr/>
        </p:nvSpPr>
        <p:spPr>
          <a:xfrm>
            <a:off x="143445" y="2780928"/>
            <a:ext cx="8821043" cy="136815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484824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7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Raccolta dei dati</a:t>
            </a:r>
          </a:p>
        </p:txBody>
      </p:sp>
      <p:sp>
        <p:nvSpPr>
          <p:cNvPr id="4" name="Rettangolo 3"/>
          <p:cNvSpPr/>
          <p:nvPr/>
        </p:nvSpPr>
        <p:spPr>
          <a:xfrm>
            <a:off x="143445" y="1556792"/>
            <a:ext cx="8893051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La </a:t>
            </a:r>
            <a:r>
              <a:rPr lang="it-IT" sz="1700" b="1" dirty="0"/>
              <a:t>rilevazione dei dati</a:t>
            </a:r>
            <a:r>
              <a:rPr lang="it-IT" sz="1700" dirty="0"/>
              <a:t> consiste nella raccolta di tutte le informazioni (precedentemente individuate) necessarie al raggiungimento degli obiettivi preposti -&gt; si parla di </a:t>
            </a:r>
            <a:r>
              <a:rPr lang="it-IT" sz="1700" b="1" dirty="0">
                <a:solidFill>
                  <a:srgbClr val="9A0000"/>
                </a:solidFill>
              </a:rPr>
              <a:t>dati grezzi</a:t>
            </a:r>
          </a:p>
          <a:p>
            <a:endParaRPr lang="it-IT" sz="1700" dirty="0"/>
          </a:p>
          <a:p>
            <a:r>
              <a:rPr lang="it-IT" sz="1700" dirty="0"/>
              <a:t>Le rilevazioni statistiche possono essere classificate in diversi modi:</a:t>
            </a:r>
          </a:p>
          <a:p>
            <a:endParaRPr lang="it-IT" sz="1700" dirty="0"/>
          </a:p>
          <a:p>
            <a:r>
              <a:rPr lang="it-IT" sz="1700" dirty="0"/>
              <a:t>1) rispetto alla </a:t>
            </a:r>
            <a:r>
              <a:rPr lang="it-IT" sz="1700" b="1" dirty="0"/>
              <a:t>complessità del fenomeno</a:t>
            </a:r>
            <a:r>
              <a:rPr lang="it-IT" sz="1700" dirty="0"/>
              <a:t> </a:t>
            </a:r>
          </a:p>
          <a:p>
            <a:pPr lvl="1"/>
            <a:endParaRPr lang="it-IT" sz="700" i="1" dirty="0"/>
          </a:p>
          <a:p>
            <a:pPr lvl="1"/>
            <a:r>
              <a:rPr lang="it-IT" sz="1700" i="1" dirty="0"/>
              <a:t>Semplici</a:t>
            </a:r>
            <a:r>
              <a:rPr lang="it-IT" sz="1700" dirty="0"/>
              <a:t> (operazioni elementari, ad esempio la misurazione dell'altezza di un individuo)</a:t>
            </a:r>
          </a:p>
          <a:p>
            <a:pPr lvl="1"/>
            <a:r>
              <a:rPr lang="it-IT" sz="1700" i="1" dirty="0"/>
              <a:t>Complesse</a:t>
            </a:r>
            <a:r>
              <a:rPr lang="it-IT" sz="1700" dirty="0"/>
              <a:t> (fenomeni espressione di misurazioni complesse, ad esempio la descrizione delle abitudini di consumo di una famiglia)</a:t>
            </a:r>
          </a:p>
          <a:p>
            <a:endParaRPr lang="it-IT" sz="1700" dirty="0"/>
          </a:p>
          <a:p>
            <a:r>
              <a:rPr lang="it-IT" sz="1700" dirty="0"/>
              <a:t>2) rispetto al </a:t>
            </a:r>
            <a:r>
              <a:rPr lang="it-IT" sz="1700" b="1" dirty="0"/>
              <a:t>collettivo di riferimento</a:t>
            </a:r>
            <a:r>
              <a:rPr lang="it-IT" sz="1700" dirty="0"/>
              <a:t> </a:t>
            </a:r>
          </a:p>
          <a:p>
            <a:pPr lvl="1"/>
            <a:endParaRPr lang="it-IT" sz="700" dirty="0"/>
          </a:p>
          <a:p>
            <a:pPr lvl="1"/>
            <a:r>
              <a:rPr lang="it-IT" sz="1700" i="1" dirty="0"/>
              <a:t>Totali</a:t>
            </a:r>
            <a:r>
              <a:rPr lang="it-IT" sz="1700" dirty="0"/>
              <a:t> (che riguardano l'intera popolazione, ES.: i censimenti)</a:t>
            </a:r>
          </a:p>
          <a:p>
            <a:pPr lvl="1"/>
            <a:r>
              <a:rPr lang="it-IT" sz="1700" i="1" dirty="0"/>
              <a:t>Parziali</a:t>
            </a:r>
            <a:r>
              <a:rPr lang="it-IT" sz="1700" dirty="0"/>
              <a:t> (che riguardano una parte della popolazione)</a:t>
            </a:r>
          </a:p>
          <a:p>
            <a:endParaRPr lang="it-IT" sz="1700" dirty="0"/>
          </a:p>
          <a:p>
            <a:r>
              <a:rPr lang="it-IT" sz="1700" dirty="0"/>
              <a:t>3) rispetto alla </a:t>
            </a:r>
            <a:r>
              <a:rPr lang="it-IT" sz="1700" b="1" dirty="0"/>
              <a:t>natura delle informazioni raccolte</a:t>
            </a:r>
            <a:r>
              <a:rPr lang="it-IT" sz="1700" dirty="0"/>
              <a:t> </a:t>
            </a:r>
          </a:p>
          <a:p>
            <a:pPr lvl="1"/>
            <a:endParaRPr lang="it-IT" sz="700" dirty="0"/>
          </a:p>
          <a:p>
            <a:pPr lvl="1"/>
            <a:r>
              <a:rPr lang="it-IT" sz="1700" dirty="0"/>
              <a:t>Misure ottenute con l'impiego di strumenti (ES.: metro, bilancia, termometro, e così via)</a:t>
            </a:r>
          </a:p>
          <a:p>
            <a:pPr lvl="1"/>
            <a:r>
              <a:rPr lang="it-IT" sz="1700" dirty="0"/>
              <a:t>Risposte a domande formulate (ES.: opinioni, giudizi, e così via)</a:t>
            </a:r>
          </a:p>
        </p:txBody>
      </p:sp>
    </p:spTree>
    <p:extLst>
      <p:ext uri="{BB962C8B-B14F-4D97-AF65-F5344CB8AC3E}">
        <p14:creationId xmlns:p14="http://schemas.microsoft.com/office/powerpoint/2010/main" val="1287482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693932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8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Editing e controllo dei dati</a:t>
            </a:r>
          </a:p>
        </p:txBody>
      </p:sp>
      <p:sp>
        <p:nvSpPr>
          <p:cNvPr id="4" name="Rettangolo 3"/>
          <p:cNvSpPr/>
          <p:nvPr/>
        </p:nvSpPr>
        <p:spPr>
          <a:xfrm>
            <a:off x="251520" y="1647378"/>
            <a:ext cx="871296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Una volta raccolti i dati grezzi, questi devono essere organizzati e strutturati (</a:t>
            </a:r>
            <a:r>
              <a:rPr lang="it-IT" sz="1700" i="1" dirty="0" err="1"/>
              <a:t>framing</a:t>
            </a:r>
            <a:r>
              <a:rPr lang="it-IT" sz="1700" dirty="0"/>
              <a:t>)</a:t>
            </a:r>
          </a:p>
          <a:p>
            <a:endParaRPr lang="it-IT" sz="700" dirty="0"/>
          </a:p>
          <a:p>
            <a:r>
              <a:rPr lang="it-IT" sz="1700" dirty="0"/>
              <a:t>I dati sono </a:t>
            </a:r>
            <a:r>
              <a:rPr lang="it-IT" sz="1700" i="1" dirty="0"/>
              <a:t>codificati</a:t>
            </a:r>
            <a:r>
              <a:rPr lang="it-IT" sz="1700" dirty="0"/>
              <a:t> in modo da poter procedere ad una migliore registrazione: viene assegnato un codice numerico ad ogni modalità osservata e/o ad ogni risposta rilevata nell’indagine</a:t>
            </a:r>
          </a:p>
          <a:p>
            <a:endParaRPr lang="it-IT" sz="1700" dirty="0"/>
          </a:p>
          <a:p>
            <a:r>
              <a:rPr lang="it-IT" sz="1700" dirty="0"/>
              <a:t>L’</a:t>
            </a:r>
            <a:r>
              <a:rPr lang="it-IT" sz="1700" b="1" dirty="0">
                <a:solidFill>
                  <a:srgbClr val="9A0000"/>
                </a:solidFill>
              </a:rPr>
              <a:t>editing</a:t>
            </a:r>
            <a:r>
              <a:rPr lang="it-IT" sz="1700" b="1" dirty="0"/>
              <a:t> </a:t>
            </a:r>
            <a:r>
              <a:rPr lang="it-IT" sz="1700" dirty="0"/>
              <a:t>è di notevole importanza poiché in questa fase, oltre al trasferimento dei dati su un tipo di supporto idoneo alla successiva analisi, si procede alla verifica logico-formale dei dati raccolti (ES.: controlli di coerenza interna) e alla correzione di eventuali errori</a:t>
            </a:r>
          </a:p>
          <a:p>
            <a:endParaRPr lang="it-IT" sz="1700" dirty="0"/>
          </a:p>
          <a:p>
            <a:r>
              <a:rPr lang="it-IT" sz="1700" dirty="0"/>
              <a:t>La </a:t>
            </a:r>
            <a:r>
              <a:rPr lang="it-IT" sz="1700" b="1" dirty="0">
                <a:solidFill>
                  <a:srgbClr val="9A0000"/>
                </a:solidFill>
              </a:rPr>
              <a:t>validazione dei dati</a:t>
            </a:r>
            <a:r>
              <a:rPr lang="it-IT" sz="1700" dirty="0"/>
              <a:t> può avvenire anche attraverso verifiche di coerenza esterna: confronti in serie storica con i dati rilevati in altre occasioni di indagine, confronti con dati provenienti da altre fonti sullo stesso argomento</a:t>
            </a:r>
          </a:p>
        </p:txBody>
      </p:sp>
      <p:pic>
        <p:nvPicPr>
          <p:cNvPr id="1029" name="Picture 5" descr="C:\Users\desassossego\AppData\Local\Microsoft\Windows\Temporary Internet Files\Content.IE5\VWE6EWC4\MP9004331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033259"/>
            <a:ext cx="1559624" cy="15640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reccia a destra 1"/>
          <p:cNvSpPr/>
          <p:nvPr/>
        </p:nvSpPr>
        <p:spPr>
          <a:xfrm>
            <a:off x="2757799" y="5537315"/>
            <a:ext cx="792088" cy="360040"/>
          </a:xfrm>
          <a:prstGeom prst="rightArrow">
            <a:avLst/>
          </a:prstGeom>
          <a:solidFill>
            <a:srgbClr val="9A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3660116" y="5177275"/>
            <a:ext cx="48943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i="1" dirty="0"/>
              <a:t>Il ricorso a </a:t>
            </a:r>
            <a:r>
              <a:rPr lang="it-IT" sz="1600" b="1" i="1" u="sng" dirty="0"/>
              <a:t>procedure automatiche</a:t>
            </a:r>
            <a:r>
              <a:rPr lang="it-IT" sz="1600" b="1" i="1" dirty="0"/>
              <a:t>, supportate dall’uso dei computer, consente sempre più frequentemente una contemporaneità tra le fasi di raccolta, di editing e di validazione dei dati</a:t>
            </a:r>
          </a:p>
        </p:txBody>
      </p:sp>
    </p:spTree>
    <p:extLst>
      <p:ext uri="{BB962C8B-B14F-4D97-AF65-F5344CB8AC3E}">
        <p14:creationId xmlns:p14="http://schemas.microsoft.com/office/powerpoint/2010/main" val="1287482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2" name="AutoShape 22"/>
          <p:cNvSpPr>
            <a:spLocks noChangeArrowheads="1"/>
          </p:cNvSpPr>
          <p:nvPr/>
        </p:nvSpPr>
        <p:spPr bwMode="auto">
          <a:xfrm>
            <a:off x="1763688" y="3140150"/>
            <a:ext cx="3240088" cy="810101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184343" name="AutoShape 23"/>
          <p:cNvSpPr>
            <a:spLocks noChangeArrowheads="1"/>
          </p:cNvSpPr>
          <p:nvPr/>
        </p:nvSpPr>
        <p:spPr bwMode="auto">
          <a:xfrm>
            <a:off x="5363816" y="3140150"/>
            <a:ext cx="3394864" cy="810101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184327" name="Text Box 7"/>
          <p:cNvSpPr txBox="1">
            <a:spLocks noChangeArrowheads="1"/>
          </p:cNvSpPr>
          <p:nvPr/>
        </p:nvSpPr>
        <p:spPr bwMode="auto">
          <a:xfrm>
            <a:off x="323850" y="1628800"/>
            <a:ext cx="8424863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1700" dirty="0">
                <a:latin typeface="+mj-lt"/>
              </a:rPr>
              <a:t>Nella realizzazione di un’indagine statistica, qualunque sia la caratteristica progettuale che la contraddistingue, è necessario considerare la possibilità che esistano degli errori</a:t>
            </a:r>
          </a:p>
          <a:p>
            <a:endParaRPr lang="it-IT" sz="700" dirty="0">
              <a:latin typeface="+mj-lt"/>
            </a:endParaRPr>
          </a:p>
          <a:p>
            <a:r>
              <a:rPr lang="it-IT" sz="1700" dirty="0">
                <a:latin typeface="+mj-lt"/>
              </a:rPr>
              <a:t>Gli errori sono usualmente classificati in </a:t>
            </a:r>
            <a:r>
              <a:rPr lang="it-IT" sz="1700" u="sng" dirty="0">
                <a:latin typeface="+mj-lt"/>
              </a:rPr>
              <a:t>errori variabili</a:t>
            </a:r>
            <a:r>
              <a:rPr lang="it-IT" sz="1700" dirty="0">
                <a:latin typeface="+mj-lt"/>
              </a:rPr>
              <a:t> e </a:t>
            </a:r>
            <a:r>
              <a:rPr lang="it-IT" sz="1700" u="sng" dirty="0">
                <a:latin typeface="+mj-lt"/>
              </a:rPr>
              <a:t>distorsioni</a:t>
            </a:r>
          </a:p>
        </p:txBody>
      </p:sp>
      <p:sp>
        <p:nvSpPr>
          <p:cNvPr id="184329" name="Text Box 9"/>
          <p:cNvSpPr txBox="1">
            <a:spLocks noChangeArrowheads="1"/>
          </p:cNvSpPr>
          <p:nvPr/>
        </p:nvSpPr>
        <p:spPr bwMode="auto">
          <a:xfrm>
            <a:off x="1043880" y="5648181"/>
            <a:ext cx="7848600" cy="87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1700" dirty="0">
                <a:latin typeface="+mj-lt"/>
              </a:rPr>
              <a:t>Il concetto di errore è legato a quello di qualità dei dati, da intendersi tanto come </a:t>
            </a:r>
            <a:r>
              <a:rPr lang="it-IT" sz="1700" u="sng" dirty="0">
                <a:latin typeface="+mj-lt"/>
              </a:rPr>
              <a:t>accuratezza dell’indagine</a:t>
            </a:r>
            <a:r>
              <a:rPr lang="it-IT" sz="1700" dirty="0">
                <a:latin typeface="+mj-lt"/>
              </a:rPr>
              <a:t> (corretta misurazione del fenomeno investigato), quanto</a:t>
            </a:r>
          </a:p>
          <a:p>
            <a:r>
              <a:rPr lang="it-IT" sz="1700" dirty="0">
                <a:latin typeface="+mj-lt"/>
              </a:rPr>
              <a:t>come </a:t>
            </a:r>
            <a:r>
              <a:rPr lang="it-IT" sz="1700" u="sng" dirty="0">
                <a:latin typeface="+mj-lt"/>
              </a:rPr>
              <a:t>idoneità e rispondenza dell’informazione</a:t>
            </a:r>
            <a:r>
              <a:rPr lang="it-IT" sz="1700" dirty="0">
                <a:latin typeface="+mj-lt"/>
              </a:rPr>
              <a:t> alle necessità degli utilizzatori finali</a:t>
            </a:r>
          </a:p>
        </p:txBody>
      </p:sp>
      <p:sp>
        <p:nvSpPr>
          <p:cNvPr id="184330" name="Text Box 10"/>
          <p:cNvSpPr txBox="1">
            <a:spLocks noChangeArrowheads="1"/>
          </p:cNvSpPr>
          <p:nvPr/>
        </p:nvSpPr>
        <p:spPr bwMode="auto">
          <a:xfrm>
            <a:off x="395536" y="4221088"/>
            <a:ext cx="8496300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1700" dirty="0">
                <a:latin typeface="+mj-lt"/>
              </a:rPr>
              <a:t>Nelle rilevazioni campionarie l’errore totale può essere scomposto in una parte dovuta al campionamento (</a:t>
            </a:r>
            <a:r>
              <a:rPr lang="it-IT" sz="1700" b="1" dirty="0">
                <a:solidFill>
                  <a:srgbClr val="9A0000"/>
                </a:solidFill>
                <a:latin typeface="+mj-lt"/>
              </a:rPr>
              <a:t>errore campionario</a:t>
            </a:r>
            <a:r>
              <a:rPr lang="it-IT" sz="1700" dirty="0">
                <a:latin typeface="+mj-lt"/>
              </a:rPr>
              <a:t>), una dovuta alla “correttezza” della funzione di sintesi dei dati (</a:t>
            </a:r>
            <a:r>
              <a:rPr lang="it-IT" sz="1700" b="1" dirty="0">
                <a:solidFill>
                  <a:srgbClr val="9A0000"/>
                </a:solidFill>
                <a:latin typeface="+mj-lt"/>
              </a:rPr>
              <a:t>distorsione dello stimatore</a:t>
            </a:r>
            <a:r>
              <a:rPr lang="it-IT" sz="1700" dirty="0">
                <a:latin typeface="+mj-lt"/>
              </a:rPr>
              <a:t>) e in una parte </a:t>
            </a:r>
            <a:r>
              <a:rPr lang="it-IT" sz="1700" dirty="0" err="1">
                <a:latin typeface="+mj-lt"/>
              </a:rPr>
              <a:t>parte</a:t>
            </a:r>
            <a:r>
              <a:rPr lang="it-IT" sz="1700" dirty="0">
                <a:latin typeface="+mj-lt"/>
              </a:rPr>
              <a:t> ascrivibile alle diverse operazioni necessarie per l’indagine (</a:t>
            </a:r>
            <a:r>
              <a:rPr lang="it-IT" sz="1700" b="1" dirty="0">
                <a:solidFill>
                  <a:srgbClr val="9A0000"/>
                </a:solidFill>
                <a:latin typeface="+mj-lt"/>
              </a:rPr>
              <a:t>errore extra-campionario</a:t>
            </a:r>
            <a:r>
              <a:rPr lang="it-IT" sz="1700" dirty="0">
                <a:latin typeface="+mj-lt"/>
              </a:rPr>
              <a:t>)</a:t>
            </a:r>
          </a:p>
        </p:txBody>
      </p:sp>
      <p:sp>
        <p:nvSpPr>
          <p:cNvPr id="184333" name="AutoShape 13"/>
          <p:cNvSpPr>
            <a:spLocks noChangeArrowheads="1"/>
          </p:cNvSpPr>
          <p:nvPr/>
        </p:nvSpPr>
        <p:spPr bwMode="auto">
          <a:xfrm rot="5400000">
            <a:off x="5616178" y="2744862"/>
            <a:ext cx="431800" cy="21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9A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it-IT"/>
          </a:p>
        </p:txBody>
      </p:sp>
      <p:sp>
        <p:nvSpPr>
          <p:cNvPr id="184335" name="Text Box 15"/>
          <p:cNvSpPr txBox="1">
            <a:spLocks noChangeArrowheads="1"/>
          </p:cNvSpPr>
          <p:nvPr/>
        </p:nvSpPr>
        <p:spPr bwMode="auto">
          <a:xfrm>
            <a:off x="1835473" y="3211587"/>
            <a:ext cx="324167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it-IT" sz="1400" b="1" dirty="0">
                <a:latin typeface="+mj-lt"/>
              </a:rPr>
              <a:t>Si assume siano distribuiti in maniera casuale e con media nulla in ognuna delle ipotetiche ripetizioni dell’indagine</a:t>
            </a:r>
          </a:p>
        </p:txBody>
      </p:sp>
      <p:sp>
        <p:nvSpPr>
          <p:cNvPr id="184338" name="Text Box 18"/>
          <p:cNvSpPr txBox="1">
            <a:spLocks noChangeArrowheads="1"/>
          </p:cNvSpPr>
          <p:nvPr/>
        </p:nvSpPr>
        <p:spPr bwMode="auto">
          <a:xfrm>
            <a:off x="5437188" y="3211587"/>
            <a:ext cx="331152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it-IT" sz="1400" b="1" dirty="0">
                <a:latin typeface="+mj-lt"/>
              </a:rPr>
              <a:t>Sono il risultato di fattori sistematici e sono costanti in tutte le ripetizioni, con un segno specifico rispetto al valore “vero”</a:t>
            </a:r>
          </a:p>
        </p:txBody>
      </p:sp>
      <p:sp>
        <p:nvSpPr>
          <p:cNvPr id="184341" name="AutoShape 21"/>
          <p:cNvSpPr>
            <a:spLocks noChangeArrowheads="1"/>
          </p:cNvSpPr>
          <p:nvPr/>
        </p:nvSpPr>
        <p:spPr bwMode="auto">
          <a:xfrm rot="5400000">
            <a:off x="4320034" y="2744862"/>
            <a:ext cx="431800" cy="21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9A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it-IT"/>
          </a:p>
        </p:txBody>
      </p:sp>
      <p:sp>
        <p:nvSpPr>
          <p:cNvPr id="184344" name="AutoShape 24"/>
          <p:cNvSpPr>
            <a:spLocks noChangeArrowheads="1"/>
          </p:cNvSpPr>
          <p:nvPr/>
        </p:nvSpPr>
        <p:spPr bwMode="auto">
          <a:xfrm>
            <a:off x="539552" y="5733380"/>
            <a:ext cx="431800" cy="21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9A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520543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9</a:t>
            </a:fld>
            <a:r>
              <a:rPr lang="it-IT" sz="2000" b="1" dirty="0">
                <a:solidFill>
                  <a:schemeClr val="bg1"/>
                </a:solidFill>
              </a:rPr>
              <a:t> – Errori e distorsioni nei dati</a:t>
            </a:r>
          </a:p>
        </p:txBody>
      </p:sp>
    </p:spTree>
    <p:extLst>
      <p:ext uri="{BB962C8B-B14F-4D97-AF65-F5344CB8AC3E}">
        <p14:creationId xmlns:p14="http://schemas.microsoft.com/office/powerpoint/2010/main" val="1475174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7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484824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10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Elaborazione dei dati</a:t>
            </a:r>
          </a:p>
        </p:txBody>
      </p:sp>
      <p:sp>
        <p:nvSpPr>
          <p:cNvPr id="9" name="Rettangolo 8"/>
          <p:cNvSpPr/>
          <p:nvPr/>
        </p:nvSpPr>
        <p:spPr>
          <a:xfrm>
            <a:off x="179512" y="1628800"/>
            <a:ext cx="871179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L'</a:t>
            </a:r>
            <a:r>
              <a:rPr lang="it-IT" sz="1700" b="1" dirty="0"/>
              <a:t>elaborazione </a:t>
            </a:r>
            <a:r>
              <a:rPr lang="it-IT" sz="1700" dirty="0"/>
              <a:t>consiste nella scelta e nell'applicazione della metodologia statistica più adeguata, coerentemente con la natura del fenomeno e gli obiettivi dell’indagine</a:t>
            </a:r>
          </a:p>
          <a:p>
            <a:endParaRPr lang="it-IT" sz="1700" dirty="0"/>
          </a:p>
          <a:p>
            <a:r>
              <a:rPr lang="it-IT" sz="1700" dirty="0"/>
              <a:t>I dati elementari rilevati (</a:t>
            </a:r>
            <a:r>
              <a:rPr lang="it-IT" sz="1700" b="1" dirty="0" err="1">
                <a:solidFill>
                  <a:srgbClr val="9A0000"/>
                </a:solidFill>
              </a:rPr>
              <a:t>microdati</a:t>
            </a:r>
            <a:r>
              <a:rPr lang="it-IT" sz="1700" dirty="0"/>
              <a:t>) sono opportunamente classificati e sintetizzati per ottenere dei dati derivati aggregati (</a:t>
            </a:r>
            <a:r>
              <a:rPr lang="it-IT" sz="1700" b="1" dirty="0" err="1">
                <a:solidFill>
                  <a:srgbClr val="9A0000"/>
                </a:solidFill>
              </a:rPr>
              <a:t>macrodati</a:t>
            </a:r>
            <a:r>
              <a:rPr lang="it-IT" sz="1700" dirty="0"/>
              <a:t>) di facile interpretazione, evidenziando le caratteristiche di interesse per gli scopi dello studio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1403648" y="3789040"/>
            <a:ext cx="2737445" cy="28803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b="1" dirty="0" err="1"/>
              <a:t>microdati</a:t>
            </a:r>
            <a:endParaRPr lang="it-IT" b="1" dirty="0"/>
          </a:p>
        </p:txBody>
      </p:sp>
      <p:sp>
        <p:nvSpPr>
          <p:cNvPr id="11" name="Rettangolo arrotondato 10"/>
          <p:cNvSpPr/>
          <p:nvPr/>
        </p:nvSpPr>
        <p:spPr>
          <a:xfrm>
            <a:off x="5146923" y="3789040"/>
            <a:ext cx="2737445" cy="28803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b="1" dirty="0" err="1"/>
              <a:t>macrodati</a:t>
            </a:r>
            <a:endParaRPr lang="it-IT" b="1" dirty="0"/>
          </a:p>
        </p:txBody>
      </p:sp>
      <p:sp>
        <p:nvSpPr>
          <p:cNvPr id="12" name="Rettangolo arrotondato 11"/>
          <p:cNvSpPr/>
          <p:nvPr/>
        </p:nvSpPr>
        <p:spPr>
          <a:xfrm>
            <a:off x="3274715" y="4725144"/>
            <a:ext cx="2737445" cy="28803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b="1" dirty="0"/>
              <a:t>metadati</a:t>
            </a:r>
          </a:p>
        </p:txBody>
      </p:sp>
      <p:cxnSp>
        <p:nvCxnSpPr>
          <p:cNvPr id="13" name="Connettore 2 12"/>
          <p:cNvCxnSpPr>
            <a:stCxn id="10" idx="3"/>
            <a:endCxn id="11" idx="1"/>
          </p:cNvCxnSpPr>
          <p:nvPr/>
        </p:nvCxnSpPr>
        <p:spPr>
          <a:xfrm>
            <a:off x="4141093" y="3933056"/>
            <a:ext cx="1005830" cy="0"/>
          </a:xfrm>
          <a:prstGeom prst="straightConnector1">
            <a:avLst/>
          </a:prstGeom>
          <a:ln w="50800">
            <a:solidFill>
              <a:srgbClr val="9A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7 13"/>
          <p:cNvCxnSpPr>
            <a:stCxn id="10" idx="2"/>
            <a:endCxn id="12" idx="1"/>
          </p:cNvCxnSpPr>
          <p:nvPr/>
        </p:nvCxnSpPr>
        <p:spPr>
          <a:xfrm rot="16200000" flipH="1">
            <a:off x="2627499" y="4221944"/>
            <a:ext cx="792088" cy="502344"/>
          </a:xfrm>
          <a:prstGeom prst="curvedConnector2">
            <a:avLst/>
          </a:prstGeom>
          <a:ln w="50800">
            <a:solidFill>
              <a:srgbClr val="9A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7 14"/>
          <p:cNvCxnSpPr>
            <a:stCxn id="12" idx="3"/>
            <a:endCxn id="11" idx="2"/>
          </p:cNvCxnSpPr>
          <p:nvPr/>
        </p:nvCxnSpPr>
        <p:spPr>
          <a:xfrm flipV="1">
            <a:off x="6012160" y="4077072"/>
            <a:ext cx="503486" cy="792088"/>
          </a:xfrm>
          <a:prstGeom prst="curvedConnector2">
            <a:avLst/>
          </a:prstGeom>
          <a:ln w="50800">
            <a:solidFill>
              <a:srgbClr val="9A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ttangolo 15"/>
          <p:cNvSpPr/>
          <p:nvPr/>
        </p:nvSpPr>
        <p:spPr>
          <a:xfrm>
            <a:off x="252690" y="5386571"/>
            <a:ext cx="863862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I </a:t>
            </a:r>
            <a:r>
              <a:rPr lang="it-IT" sz="1700" b="1" dirty="0">
                <a:solidFill>
                  <a:srgbClr val="9A0000"/>
                </a:solidFill>
              </a:rPr>
              <a:t>metadati</a:t>
            </a:r>
            <a:r>
              <a:rPr lang="it-IT" sz="1700" dirty="0"/>
              <a:t> sono informazioni relative al dove, quando, come e da chi i dati sono stati ottenuti, possono essere di carattere qualitativo o quantitativo e riguardano i diversi aspetti del processo di produzione dei dati. Costituiscono un corredo indispensabile per rendere i dati correttamente fruibili da chiunque, anche a distanza di tempo e di spazio</a:t>
            </a:r>
          </a:p>
        </p:txBody>
      </p:sp>
    </p:spTree>
    <p:extLst>
      <p:ext uri="{BB962C8B-B14F-4D97-AF65-F5344CB8AC3E}">
        <p14:creationId xmlns:p14="http://schemas.microsoft.com/office/powerpoint/2010/main" val="2868982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484824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11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Scelta del metodo di analisi dei dati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43446" y="1765846"/>
            <a:ext cx="89650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La scelta del metodo di analisi dipende dalla natura del fenomeno analizzato, dalla sua complessità, dal livello di dettaglio che si vuole raggiungere</a:t>
            </a:r>
          </a:p>
        </p:txBody>
      </p:sp>
      <p:sp>
        <p:nvSpPr>
          <p:cNvPr id="3" name="Rettangolo 2"/>
          <p:cNvSpPr/>
          <p:nvPr/>
        </p:nvSpPr>
        <p:spPr>
          <a:xfrm rot="16200000">
            <a:off x="-307143" y="4073275"/>
            <a:ext cx="2304256" cy="72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 rot="16200000">
            <a:off x="-235135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/>
          <p:cNvSpPr/>
          <p:nvPr/>
        </p:nvSpPr>
        <p:spPr>
          <a:xfrm rot="16200000">
            <a:off x="-163127" y="4073275"/>
            <a:ext cx="2304256" cy="7200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 rot="16200000">
            <a:off x="-91119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/>
          <p:cNvSpPr/>
          <p:nvPr/>
        </p:nvSpPr>
        <p:spPr>
          <a:xfrm rot="16200000">
            <a:off x="-19111" y="4073275"/>
            <a:ext cx="2304256" cy="72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/>
          <p:cNvSpPr/>
          <p:nvPr/>
        </p:nvSpPr>
        <p:spPr>
          <a:xfrm rot="16200000">
            <a:off x="52897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 rot="16200000">
            <a:off x="124905" y="4073275"/>
            <a:ext cx="2304256" cy="72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/>
          <p:cNvSpPr/>
          <p:nvPr/>
        </p:nvSpPr>
        <p:spPr>
          <a:xfrm rot="16200000">
            <a:off x="196913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Rettangolo 24"/>
          <p:cNvSpPr/>
          <p:nvPr/>
        </p:nvSpPr>
        <p:spPr>
          <a:xfrm rot="16200000">
            <a:off x="844984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Rettangolo 25"/>
          <p:cNvSpPr/>
          <p:nvPr/>
        </p:nvSpPr>
        <p:spPr>
          <a:xfrm rot="16200000">
            <a:off x="916992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Rettangolo 26"/>
          <p:cNvSpPr/>
          <p:nvPr/>
        </p:nvSpPr>
        <p:spPr>
          <a:xfrm rot="16200000">
            <a:off x="989000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Rettangolo 27"/>
          <p:cNvSpPr/>
          <p:nvPr/>
        </p:nvSpPr>
        <p:spPr>
          <a:xfrm rot="16200000">
            <a:off x="1061008" y="4073275"/>
            <a:ext cx="2304256" cy="72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Rettangolo 28"/>
          <p:cNvSpPr/>
          <p:nvPr/>
        </p:nvSpPr>
        <p:spPr>
          <a:xfrm rot="16200000">
            <a:off x="1133016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Rettangolo 29"/>
          <p:cNvSpPr/>
          <p:nvPr/>
        </p:nvSpPr>
        <p:spPr>
          <a:xfrm rot="16200000">
            <a:off x="1205024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Rettangolo 30"/>
          <p:cNvSpPr/>
          <p:nvPr/>
        </p:nvSpPr>
        <p:spPr>
          <a:xfrm rot="16200000">
            <a:off x="1277032" y="4073275"/>
            <a:ext cx="2304256" cy="72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Rettangolo 31"/>
          <p:cNvSpPr/>
          <p:nvPr/>
        </p:nvSpPr>
        <p:spPr>
          <a:xfrm rot="16200000">
            <a:off x="1349040" y="4073275"/>
            <a:ext cx="2304256" cy="72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Rettangolo 32"/>
          <p:cNvSpPr/>
          <p:nvPr/>
        </p:nvSpPr>
        <p:spPr>
          <a:xfrm rot="16200000">
            <a:off x="1421048" y="4073275"/>
            <a:ext cx="2304256" cy="72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Rettangolo 33"/>
          <p:cNvSpPr/>
          <p:nvPr/>
        </p:nvSpPr>
        <p:spPr>
          <a:xfrm rot="16200000">
            <a:off x="1493056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Rettangolo 34"/>
          <p:cNvSpPr/>
          <p:nvPr/>
        </p:nvSpPr>
        <p:spPr>
          <a:xfrm rot="16200000">
            <a:off x="1565064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Rettangolo 35"/>
          <p:cNvSpPr/>
          <p:nvPr/>
        </p:nvSpPr>
        <p:spPr>
          <a:xfrm rot="16200000">
            <a:off x="1637072" y="4073275"/>
            <a:ext cx="2304256" cy="72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Rettangolo 36"/>
          <p:cNvSpPr/>
          <p:nvPr/>
        </p:nvSpPr>
        <p:spPr>
          <a:xfrm rot="16200000">
            <a:off x="1709080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Rettangolo 37"/>
          <p:cNvSpPr/>
          <p:nvPr/>
        </p:nvSpPr>
        <p:spPr>
          <a:xfrm rot="16200000">
            <a:off x="1781088" y="4073275"/>
            <a:ext cx="2304256" cy="7200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Rettangolo 38"/>
          <p:cNvSpPr/>
          <p:nvPr/>
        </p:nvSpPr>
        <p:spPr>
          <a:xfrm rot="16200000">
            <a:off x="1853096" y="4073275"/>
            <a:ext cx="2304256" cy="72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Rettangolo 39"/>
          <p:cNvSpPr/>
          <p:nvPr/>
        </p:nvSpPr>
        <p:spPr>
          <a:xfrm rot="16200000">
            <a:off x="1925104" y="4073275"/>
            <a:ext cx="2304256" cy="72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2" name="Connettore 1 41"/>
          <p:cNvCxnSpPr/>
          <p:nvPr/>
        </p:nvCxnSpPr>
        <p:spPr>
          <a:xfrm>
            <a:off x="1457052" y="4109279"/>
            <a:ext cx="432000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asellaDiTesto 42"/>
          <p:cNvSpPr txBox="1"/>
          <p:nvPr/>
        </p:nvSpPr>
        <p:spPr>
          <a:xfrm>
            <a:off x="630016" y="2968472"/>
            <a:ext cx="144016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300" b="1" dirty="0"/>
              <a:t>1</a:t>
            </a:r>
          </a:p>
          <a:p>
            <a:pPr algn="ctr"/>
            <a:r>
              <a:rPr lang="it-IT" sz="1300" b="1" dirty="0"/>
              <a:t>2</a:t>
            </a:r>
          </a:p>
          <a:p>
            <a:pPr algn="ctr"/>
            <a:r>
              <a:rPr lang="it-IT" sz="1300" b="1" dirty="0"/>
              <a:t>3</a:t>
            </a:r>
          </a:p>
          <a:p>
            <a:pPr algn="ctr"/>
            <a:r>
              <a:rPr lang="it-IT" sz="1300" b="1" dirty="0"/>
              <a:t>4</a:t>
            </a:r>
          </a:p>
          <a:p>
            <a:pPr algn="ctr"/>
            <a:r>
              <a:rPr lang="it-IT" sz="1300" b="1" dirty="0"/>
              <a:t>.</a:t>
            </a:r>
          </a:p>
          <a:p>
            <a:pPr algn="ctr"/>
            <a:r>
              <a:rPr lang="it-IT" sz="1300" b="1" dirty="0"/>
              <a:t>.</a:t>
            </a:r>
          </a:p>
          <a:p>
            <a:pPr algn="ctr"/>
            <a:r>
              <a:rPr lang="it-IT" sz="1300" b="1" dirty="0"/>
              <a:t>.</a:t>
            </a:r>
          </a:p>
          <a:p>
            <a:pPr algn="ctr"/>
            <a:r>
              <a:rPr lang="it-IT" sz="1300" b="1" dirty="0"/>
              <a:t>.</a:t>
            </a:r>
          </a:p>
          <a:p>
            <a:pPr algn="ctr"/>
            <a:r>
              <a:rPr lang="it-IT" sz="1300" b="1" dirty="0"/>
              <a:t>.</a:t>
            </a:r>
          </a:p>
          <a:p>
            <a:pPr algn="ctr"/>
            <a:r>
              <a:rPr lang="it-IT" sz="1300" b="1" dirty="0"/>
              <a:t>.</a:t>
            </a:r>
          </a:p>
          <a:p>
            <a:pPr algn="ctr"/>
            <a:r>
              <a:rPr lang="it-IT" sz="1300" b="1" dirty="0"/>
              <a:t>N</a:t>
            </a:r>
          </a:p>
        </p:txBody>
      </p:sp>
      <p:sp>
        <p:nvSpPr>
          <p:cNvPr id="44" name="CasellaDiTesto 43"/>
          <p:cNvSpPr txBox="1"/>
          <p:nvPr/>
        </p:nvSpPr>
        <p:spPr>
          <a:xfrm>
            <a:off x="539552" y="2696239"/>
            <a:ext cx="282691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300" b="1" dirty="0"/>
              <a:t>X</a:t>
            </a:r>
            <a:r>
              <a:rPr lang="it-IT" sz="1300" b="1" baseline="-25000" dirty="0"/>
              <a:t>1</a:t>
            </a:r>
            <a:r>
              <a:rPr lang="it-IT" sz="1300" b="1" dirty="0"/>
              <a:t> X</a:t>
            </a:r>
            <a:r>
              <a:rPr lang="it-IT" sz="1300" b="1" baseline="-25000" dirty="0"/>
              <a:t>2</a:t>
            </a:r>
            <a:r>
              <a:rPr lang="it-IT" sz="1300" b="1" dirty="0"/>
              <a:t> X</a:t>
            </a:r>
            <a:r>
              <a:rPr lang="it-IT" sz="1300" b="1" baseline="-25000" dirty="0"/>
              <a:t>3</a:t>
            </a:r>
            <a:r>
              <a:rPr lang="it-IT" sz="1300" b="1" dirty="0"/>
              <a:t>   .   .   .   .   .   .   .   .   .   .  </a:t>
            </a:r>
            <a:r>
              <a:rPr lang="it-IT" sz="1300" b="1" dirty="0" err="1"/>
              <a:t>X</a:t>
            </a:r>
            <a:r>
              <a:rPr lang="it-IT" sz="1300" b="1" baseline="-25000" dirty="0" err="1"/>
              <a:t>p</a:t>
            </a:r>
            <a:endParaRPr lang="it-IT" sz="1300" b="1" baseline="-25000" dirty="0"/>
          </a:p>
        </p:txBody>
      </p:sp>
      <p:sp>
        <p:nvSpPr>
          <p:cNvPr id="45" name="CasellaDiTesto 44"/>
          <p:cNvSpPr txBox="1"/>
          <p:nvPr/>
        </p:nvSpPr>
        <p:spPr>
          <a:xfrm>
            <a:off x="3563888" y="3347969"/>
            <a:ext cx="2592288" cy="36933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ANALISI UNIVARIATE</a:t>
            </a:r>
          </a:p>
        </p:txBody>
      </p:sp>
      <p:sp>
        <p:nvSpPr>
          <p:cNvPr id="46" name="CasellaDiTesto 45"/>
          <p:cNvSpPr txBox="1"/>
          <p:nvPr/>
        </p:nvSpPr>
        <p:spPr>
          <a:xfrm>
            <a:off x="3563888" y="3883963"/>
            <a:ext cx="2592288" cy="3693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ANALISI BIVARIATE</a:t>
            </a:r>
          </a:p>
        </p:txBody>
      </p:sp>
      <p:sp>
        <p:nvSpPr>
          <p:cNvPr id="47" name="CasellaDiTesto 46"/>
          <p:cNvSpPr txBox="1"/>
          <p:nvPr/>
        </p:nvSpPr>
        <p:spPr>
          <a:xfrm>
            <a:off x="3563888" y="4460027"/>
            <a:ext cx="2592288" cy="36933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ANALISI MULTIVARIATE</a:t>
            </a:r>
          </a:p>
        </p:txBody>
      </p:sp>
      <p:cxnSp>
        <p:nvCxnSpPr>
          <p:cNvPr id="52" name="Connettore 2 51"/>
          <p:cNvCxnSpPr/>
          <p:nvPr/>
        </p:nvCxnSpPr>
        <p:spPr>
          <a:xfrm>
            <a:off x="6228184" y="3532635"/>
            <a:ext cx="648072" cy="116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Connettore 2 53"/>
          <p:cNvCxnSpPr/>
          <p:nvPr/>
        </p:nvCxnSpPr>
        <p:spPr>
          <a:xfrm flipV="1">
            <a:off x="6228184" y="4066952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Connettore 2 55"/>
          <p:cNvCxnSpPr/>
          <p:nvPr/>
        </p:nvCxnSpPr>
        <p:spPr>
          <a:xfrm flipV="1">
            <a:off x="6228184" y="4642952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7" name="Rettangolo 56"/>
          <p:cNvSpPr/>
          <p:nvPr/>
        </p:nvSpPr>
        <p:spPr>
          <a:xfrm>
            <a:off x="467544" y="2669431"/>
            <a:ext cx="2808000" cy="280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8" name="CasellaDiTesto 57"/>
          <p:cNvSpPr txBox="1"/>
          <p:nvPr/>
        </p:nvSpPr>
        <p:spPr>
          <a:xfrm>
            <a:off x="6948264" y="3379907"/>
            <a:ext cx="1872208" cy="30777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1 dimensione</a:t>
            </a:r>
          </a:p>
        </p:txBody>
      </p:sp>
      <p:sp>
        <p:nvSpPr>
          <p:cNvPr id="59" name="CasellaDiTesto 58"/>
          <p:cNvSpPr txBox="1"/>
          <p:nvPr/>
        </p:nvSpPr>
        <p:spPr>
          <a:xfrm>
            <a:off x="6948264" y="3913063"/>
            <a:ext cx="1872208" cy="30777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2 dimensioni</a:t>
            </a:r>
          </a:p>
        </p:txBody>
      </p:sp>
      <p:sp>
        <p:nvSpPr>
          <p:cNvPr id="60" name="CasellaDiTesto 59"/>
          <p:cNvSpPr txBox="1"/>
          <p:nvPr/>
        </p:nvSpPr>
        <p:spPr>
          <a:xfrm>
            <a:off x="6948264" y="4489063"/>
            <a:ext cx="1872208" cy="30777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k dimensioni</a:t>
            </a:r>
          </a:p>
        </p:txBody>
      </p:sp>
      <p:sp>
        <p:nvSpPr>
          <p:cNvPr id="62" name="CasellaDiTesto 61"/>
          <p:cNvSpPr txBox="1"/>
          <p:nvPr/>
        </p:nvSpPr>
        <p:spPr>
          <a:xfrm>
            <a:off x="107504" y="5909791"/>
            <a:ext cx="89650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Anche se tale fase è logicamente consequenziale rispetto alle altre, deve essere sempre ben chiaro allo studioso il tipo di analisi che si vuole svolgere, fino dalla predisposizione del disegno di ricerca</a:t>
            </a:r>
          </a:p>
        </p:txBody>
      </p:sp>
    </p:spTree>
    <p:extLst>
      <p:ext uri="{BB962C8B-B14F-4D97-AF65-F5344CB8AC3E}">
        <p14:creationId xmlns:p14="http://schemas.microsoft.com/office/powerpoint/2010/main" val="1287482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Oval 6"/>
          <p:cNvSpPr>
            <a:spLocks noChangeArrowheads="1"/>
          </p:cNvSpPr>
          <p:nvPr/>
        </p:nvSpPr>
        <p:spPr bwMode="auto">
          <a:xfrm>
            <a:off x="4285160" y="2493863"/>
            <a:ext cx="1008062" cy="36036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20487" name="Oval 7"/>
          <p:cNvSpPr>
            <a:spLocks noChangeArrowheads="1"/>
          </p:cNvSpPr>
          <p:nvPr/>
        </p:nvSpPr>
        <p:spPr bwMode="auto">
          <a:xfrm>
            <a:off x="5364088" y="3284662"/>
            <a:ext cx="1008063" cy="36036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20488" name="Oval 8"/>
          <p:cNvSpPr>
            <a:spLocks noChangeArrowheads="1"/>
          </p:cNvSpPr>
          <p:nvPr/>
        </p:nvSpPr>
        <p:spPr bwMode="auto">
          <a:xfrm>
            <a:off x="1907704" y="2565300"/>
            <a:ext cx="1008063" cy="36036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2484935" y="3717032"/>
            <a:ext cx="1008062" cy="36036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6156177" y="4941168"/>
            <a:ext cx="1008062" cy="36036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pic>
        <p:nvPicPr>
          <p:cNvPr id="4099" name="Picture 3" descr="\\psf\Host\Users\desassossego\Documents\Terremoti\Pubblicazione2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88" y="1505174"/>
            <a:ext cx="8940508" cy="530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7668344" y="1465039"/>
            <a:ext cx="133032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1400" b="1" dirty="0">
                <a:latin typeface="+mj-lt"/>
              </a:rPr>
              <a:t>Longitudine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 rot="16200000">
            <a:off x="-215756" y="5877367"/>
            <a:ext cx="1187450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500" b="1" dirty="0">
                <a:latin typeface="+mj-lt"/>
              </a:rPr>
              <a:t>Latitudine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47960" y="5160674"/>
            <a:ext cx="3348000" cy="12926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1300" b="1" dirty="0">
                <a:solidFill>
                  <a:schemeClr val="tx1"/>
                </a:solidFill>
                <a:latin typeface="+mj-lt"/>
              </a:rPr>
              <a:t>Possiamo rappresentare i Comuni su un piano bidimensionale, utilizzando la latitudine e la longitudine: in questo modo abbiamo delle informazioni sulla localizzazione geografica</a:t>
            </a:r>
          </a:p>
          <a:p>
            <a:r>
              <a:rPr lang="it-IT" sz="1300" b="1" dirty="0">
                <a:solidFill>
                  <a:schemeClr val="tx1"/>
                </a:solidFill>
                <a:latin typeface="+mj-lt"/>
              </a:rPr>
              <a:t>ma non possiamo dedurre nulla riguardo ai fenomeni sismici…</a:t>
            </a:r>
          </a:p>
        </p:txBody>
      </p:sp>
      <p:graphicFrame>
        <p:nvGraphicFramePr>
          <p:cNvPr id="20491" name="Group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188989"/>
              </p:ext>
            </p:extLst>
          </p:nvPr>
        </p:nvGraphicFramePr>
        <p:xfrm>
          <a:off x="6876256" y="1794128"/>
          <a:ext cx="1948814" cy="1706880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70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87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Provincia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Abitanti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%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Benevento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293026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5%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Avellino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438812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8%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Caserta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815815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14%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Salerno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1066601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19%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Napoli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3016026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54%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Totale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5630280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100%</a:t>
                      </a: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b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" name="Rettangolo 1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8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443382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12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Esempio: valutare il rischio sismico in Campania (1)</a:t>
            </a:r>
          </a:p>
        </p:txBody>
      </p:sp>
    </p:spTree>
    <p:extLst>
      <p:ext uri="{BB962C8B-B14F-4D97-AF65-F5344CB8AC3E}">
        <p14:creationId xmlns:p14="http://schemas.microsoft.com/office/powerpoint/2010/main" val="207930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\\psf\Host\Users\desassossego\Documents\Terremoti\Pubblicazione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6" y="1412776"/>
            <a:ext cx="9016378" cy="534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540073" y="1646208"/>
            <a:ext cx="2016000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200" b="1" dirty="0">
                <a:latin typeface="+mj-lt"/>
              </a:rPr>
              <a:t>% Pop.ne coinvolta in crolli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5041205" y="6193745"/>
            <a:ext cx="3851275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1200" b="1" dirty="0">
                <a:latin typeface="+mj-lt"/>
              </a:rPr>
              <a:t>% Danni sulla Superficie Totale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4787205" y="1649690"/>
            <a:ext cx="4105275" cy="12926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300" b="1">
                <a:solidFill>
                  <a:schemeClr val="tx1"/>
                </a:solidFill>
                <a:latin typeface="+mj-lt"/>
              </a:rPr>
              <a:t>Cambiando le variabili, riportando sul piano la % annua di popolazione coinvolta in crolli e la % annua di danni sulla superficie totale, abbiamo un’idea dell’indice di rischio sismico, ma “perdiamo” informazioni sulla posizione dei Comuni e sulle altre variabili relative alla storia dei fenomeni sismici sul territorio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 rot="20198122">
            <a:off x="2915095" y="5636051"/>
            <a:ext cx="20335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600" b="1" i="1" dirty="0">
                <a:solidFill>
                  <a:srgbClr val="9A0000"/>
                </a:solidFill>
                <a:latin typeface="+mj-lt"/>
              </a:rPr>
              <a:t>rischio sismico</a:t>
            </a:r>
          </a:p>
        </p:txBody>
      </p:sp>
      <p:grpSp>
        <p:nvGrpSpPr>
          <p:cNvPr id="21514" name="Group 10"/>
          <p:cNvGrpSpPr>
            <a:grpSpLocks/>
          </p:cNvGrpSpPr>
          <p:nvPr/>
        </p:nvGrpSpPr>
        <p:grpSpPr bwMode="auto">
          <a:xfrm>
            <a:off x="5580112" y="3140914"/>
            <a:ext cx="360362" cy="396875"/>
            <a:chOff x="521" y="2512"/>
            <a:chExt cx="227" cy="250"/>
          </a:xfrm>
        </p:grpSpPr>
        <p:sp>
          <p:nvSpPr>
            <p:cNvPr id="21515" name="Oval 11"/>
            <p:cNvSpPr>
              <a:spLocks noChangeArrowheads="1"/>
            </p:cNvSpPr>
            <p:nvPr/>
          </p:nvSpPr>
          <p:spPr bwMode="auto">
            <a:xfrm>
              <a:off x="521" y="2523"/>
              <a:ext cx="227" cy="22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1516" name="Text Box 12"/>
            <p:cNvSpPr txBox="1">
              <a:spLocks noChangeArrowheads="1"/>
            </p:cNvSpPr>
            <p:nvPr/>
          </p:nvSpPr>
          <p:spPr bwMode="auto">
            <a:xfrm>
              <a:off x="521" y="2512"/>
              <a:ext cx="2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2000" b="1" dirty="0">
                  <a:solidFill>
                    <a:srgbClr val="9A0000"/>
                  </a:solidFill>
                </a:rPr>
                <a:t>+</a:t>
              </a:r>
            </a:p>
          </p:txBody>
        </p:sp>
      </p:grpSp>
      <p:grpSp>
        <p:nvGrpSpPr>
          <p:cNvPr id="21517" name="Group 13"/>
          <p:cNvGrpSpPr>
            <a:grpSpLocks/>
          </p:cNvGrpSpPr>
          <p:nvPr/>
        </p:nvGrpSpPr>
        <p:grpSpPr bwMode="auto">
          <a:xfrm>
            <a:off x="539229" y="6001861"/>
            <a:ext cx="360363" cy="396875"/>
            <a:chOff x="884" y="2500"/>
            <a:chExt cx="227" cy="250"/>
          </a:xfrm>
        </p:grpSpPr>
        <p:sp>
          <p:nvSpPr>
            <p:cNvPr id="21518" name="Oval 14"/>
            <p:cNvSpPr>
              <a:spLocks noChangeArrowheads="1"/>
            </p:cNvSpPr>
            <p:nvPr/>
          </p:nvSpPr>
          <p:spPr bwMode="auto">
            <a:xfrm>
              <a:off x="884" y="2523"/>
              <a:ext cx="227" cy="22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1519" name="Text Box 15"/>
            <p:cNvSpPr txBox="1">
              <a:spLocks noChangeArrowheads="1"/>
            </p:cNvSpPr>
            <p:nvPr/>
          </p:nvSpPr>
          <p:spPr bwMode="auto">
            <a:xfrm>
              <a:off x="884" y="2500"/>
              <a:ext cx="2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2000" b="1" dirty="0">
                  <a:solidFill>
                    <a:srgbClr val="9A0000"/>
                  </a:solidFill>
                </a:rPr>
                <a:t>-</a:t>
              </a:r>
            </a:p>
          </p:txBody>
        </p:sp>
      </p:grpSp>
      <p:cxnSp>
        <p:nvCxnSpPr>
          <p:cNvPr id="22" name="Connettore 7 21"/>
          <p:cNvCxnSpPr/>
          <p:nvPr/>
        </p:nvCxnSpPr>
        <p:spPr>
          <a:xfrm flipV="1">
            <a:off x="971600" y="3590424"/>
            <a:ext cx="4788371" cy="2609875"/>
          </a:xfrm>
          <a:prstGeom prst="curvedConnector2">
            <a:avLst/>
          </a:prstGeom>
          <a:ln w="28575">
            <a:solidFill>
              <a:srgbClr val="9A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ttangolo 23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6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37137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13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Esempio: valutare il rischio sismico in Campania (2)</a:t>
            </a:r>
          </a:p>
        </p:txBody>
      </p:sp>
    </p:spTree>
    <p:extLst>
      <p:ext uri="{BB962C8B-B14F-4D97-AF65-F5344CB8AC3E}">
        <p14:creationId xmlns:p14="http://schemas.microsoft.com/office/powerpoint/2010/main" val="2471469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2482875" y="4149625"/>
            <a:ext cx="1008062" cy="36036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22537" name="Oval 9"/>
          <p:cNvSpPr>
            <a:spLocks noChangeArrowheads="1"/>
          </p:cNvSpPr>
          <p:nvPr/>
        </p:nvSpPr>
        <p:spPr bwMode="auto">
          <a:xfrm>
            <a:off x="2843237" y="4868838"/>
            <a:ext cx="1008063" cy="36036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5148064" y="4149527"/>
            <a:ext cx="1008062" cy="36036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6156126" y="4005064"/>
            <a:ext cx="1008063" cy="36036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228184" y="5229200"/>
            <a:ext cx="1008062" cy="36036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pic>
        <p:nvPicPr>
          <p:cNvPr id="6146" name="Picture 2" descr="\\psf\Host\Users\desassossego\Documents\Terremoti\Pubblicazione4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08" y="1521376"/>
            <a:ext cx="8932488" cy="52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379" y="1628800"/>
            <a:ext cx="1584325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300" b="1" dirty="0">
                <a:latin typeface="+mj-lt"/>
              </a:rPr>
              <a:t>2° Asse Fattoriale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156176" y="6304964"/>
            <a:ext cx="2808312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1300" b="1" dirty="0">
                <a:latin typeface="+mj-lt"/>
              </a:rPr>
              <a:t>1° Asse Fattoriale</a:t>
            </a:r>
            <a:endParaRPr lang="it-IT" sz="1300" b="1" dirty="0">
              <a:solidFill>
                <a:srgbClr val="9A0000"/>
              </a:solidFill>
              <a:latin typeface="+mj-lt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788480" y="1700808"/>
            <a:ext cx="4104000" cy="6924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300" b="1" dirty="0">
                <a:solidFill>
                  <a:schemeClr val="tx1"/>
                </a:solidFill>
                <a:latin typeface="+mj-lt"/>
              </a:rPr>
              <a:t>Utilizzando metodi multivariati è possibile “sintetizzare” le informazioni contenute nelle diverse variabili in nuove variabili (FATTORI) costruite a partire da quelle originarie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66154" y="6032901"/>
            <a:ext cx="3312000" cy="4924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1300" b="1" dirty="0">
                <a:solidFill>
                  <a:schemeClr val="tx1"/>
                </a:solidFill>
                <a:latin typeface="+mj-lt"/>
              </a:rPr>
              <a:t>Ogni fattore spiega una parte della variabilità</a:t>
            </a:r>
          </a:p>
          <a:p>
            <a:r>
              <a:rPr lang="it-IT" sz="1300" b="1" dirty="0">
                <a:solidFill>
                  <a:schemeClr val="tx1"/>
                </a:solidFill>
                <a:latin typeface="+mj-lt"/>
              </a:rPr>
              <a:t>del fenomeno che stiamo studiando</a:t>
            </a:r>
          </a:p>
        </p:txBody>
      </p:sp>
      <p:sp>
        <p:nvSpPr>
          <p:cNvPr id="15" name="Rettangolo 1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7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37137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14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Esempio: valutare il rischio sismico in Campania (3)</a:t>
            </a:r>
          </a:p>
        </p:txBody>
      </p:sp>
      <p:sp>
        <p:nvSpPr>
          <p:cNvPr id="2" name="Ovale 1"/>
          <p:cNvSpPr/>
          <p:nvPr/>
        </p:nvSpPr>
        <p:spPr>
          <a:xfrm rot="18456441">
            <a:off x="2596100" y="3601204"/>
            <a:ext cx="1193779" cy="2203906"/>
          </a:xfrm>
          <a:prstGeom prst="ellipse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Ovale 25"/>
          <p:cNvSpPr/>
          <p:nvPr/>
        </p:nvSpPr>
        <p:spPr>
          <a:xfrm rot="18285990">
            <a:off x="5540478" y="3608986"/>
            <a:ext cx="1193439" cy="2631611"/>
          </a:xfrm>
          <a:prstGeom prst="ellipse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Ovale 26"/>
          <p:cNvSpPr/>
          <p:nvPr/>
        </p:nvSpPr>
        <p:spPr>
          <a:xfrm rot="4681328">
            <a:off x="5724188" y="3082700"/>
            <a:ext cx="900233" cy="2348838"/>
          </a:xfrm>
          <a:prstGeom prst="ellipse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015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011334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15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Interpretazione e presentazione dei risultati</a:t>
            </a:r>
          </a:p>
        </p:txBody>
      </p:sp>
      <p:sp>
        <p:nvSpPr>
          <p:cNvPr id="3" name="Rettangolo arrotondato 2"/>
          <p:cNvSpPr/>
          <p:nvPr/>
        </p:nvSpPr>
        <p:spPr>
          <a:xfrm>
            <a:off x="539552" y="5061962"/>
            <a:ext cx="5472608" cy="100811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179512" y="1484784"/>
            <a:ext cx="8784976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Il ricercatore alla fine del processo d’indagine ritorna alla teoria iniziale tramite un processo di </a:t>
            </a:r>
            <a:r>
              <a:rPr lang="it-IT" sz="1700" i="1" dirty="0"/>
              <a:t>induzione</a:t>
            </a:r>
            <a:r>
              <a:rPr lang="it-IT" sz="1700" dirty="0"/>
              <a:t>, confrontando i risultati ottenuti con la definizione iniziale del problema per arrivare</a:t>
            </a:r>
          </a:p>
          <a:p>
            <a:r>
              <a:rPr lang="it-IT" sz="1700" dirty="0"/>
              <a:t>a una sua conferma o ad una riformulazione</a:t>
            </a:r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r>
              <a:rPr lang="it-IT" sz="1700" dirty="0"/>
              <a:t>Per una corretta utilizzazione dei risultati dell'indagine, circoscritto l'ambito interpretativo e quindi delineati i vincoli entro cui assume validità, è importante considerare:</a:t>
            </a:r>
          </a:p>
          <a:p>
            <a:endParaRPr lang="it-IT" sz="1700" dirty="0"/>
          </a:p>
          <a:p>
            <a:pPr marL="720000" indent="-342900">
              <a:buFont typeface="+mj-lt"/>
              <a:buAutoNum type="arabicParenR"/>
            </a:pPr>
            <a:r>
              <a:rPr lang="it-IT" sz="1700" dirty="0"/>
              <a:t>le </a:t>
            </a:r>
            <a:r>
              <a:rPr lang="it-IT" sz="1700" i="1" dirty="0"/>
              <a:t>ipotesi</a:t>
            </a:r>
            <a:r>
              <a:rPr lang="it-IT" sz="1700" dirty="0"/>
              <a:t> su cui la metodologia impiegata si fonda</a:t>
            </a:r>
          </a:p>
          <a:p>
            <a:pPr marL="720000" indent="-342900">
              <a:buFont typeface="+mj-lt"/>
              <a:buAutoNum type="arabicParenR"/>
            </a:pPr>
            <a:r>
              <a:rPr lang="it-IT" sz="1700" dirty="0"/>
              <a:t>l'</a:t>
            </a:r>
            <a:r>
              <a:rPr lang="it-IT" sz="1700" i="1" dirty="0"/>
              <a:t>ambito spazio-temporale</a:t>
            </a:r>
            <a:r>
              <a:rPr lang="it-IT" sz="1700" dirty="0"/>
              <a:t> in cui la ricerca è condotta</a:t>
            </a:r>
          </a:p>
          <a:p>
            <a:pPr marL="720000" indent="-342900">
              <a:buFont typeface="+mj-lt"/>
              <a:buAutoNum type="arabicParenR"/>
            </a:pPr>
            <a:r>
              <a:rPr lang="it-IT" sz="1700" dirty="0"/>
              <a:t>la </a:t>
            </a:r>
            <a:r>
              <a:rPr lang="it-IT" sz="1700" i="1" dirty="0"/>
              <a:t>validità</a:t>
            </a:r>
            <a:r>
              <a:rPr lang="it-IT" sz="1700" dirty="0"/>
              <a:t>, nel futuro, dei risultati ottenuti</a:t>
            </a:r>
          </a:p>
        </p:txBody>
      </p:sp>
      <p:grpSp>
        <p:nvGrpSpPr>
          <p:cNvPr id="13" name="Gruppo 12"/>
          <p:cNvGrpSpPr/>
          <p:nvPr/>
        </p:nvGrpSpPr>
        <p:grpSpPr>
          <a:xfrm>
            <a:off x="1525786" y="3330644"/>
            <a:ext cx="6092428" cy="651198"/>
            <a:chOff x="1525785" y="2993826"/>
            <a:chExt cx="6092428" cy="870346"/>
          </a:xfrm>
        </p:grpSpPr>
        <p:sp>
          <p:nvSpPr>
            <p:cNvPr id="14" name="Figura a mano libera 13"/>
            <p:cNvSpPr/>
            <p:nvPr/>
          </p:nvSpPr>
          <p:spPr>
            <a:xfrm>
              <a:off x="1525785" y="2993826"/>
              <a:ext cx="2175867" cy="870346"/>
            </a:xfrm>
            <a:custGeom>
              <a:avLst/>
              <a:gdLst>
                <a:gd name="connsiteX0" fmla="*/ 0 w 2175867"/>
                <a:gd name="connsiteY0" fmla="*/ 0 h 870346"/>
                <a:gd name="connsiteX1" fmla="*/ 1740694 w 2175867"/>
                <a:gd name="connsiteY1" fmla="*/ 0 h 870346"/>
                <a:gd name="connsiteX2" fmla="*/ 2175867 w 2175867"/>
                <a:gd name="connsiteY2" fmla="*/ 435173 h 870346"/>
                <a:gd name="connsiteX3" fmla="*/ 1740694 w 2175867"/>
                <a:gd name="connsiteY3" fmla="*/ 870346 h 870346"/>
                <a:gd name="connsiteX4" fmla="*/ 0 w 2175867"/>
                <a:gd name="connsiteY4" fmla="*/ 870346 h 870346"/>
                <a:gd name="connsiteX5" fmla="*/ 435173 w 2175867"/>
                <a:gd name="connsiteY5" fmla="*/ 435173 h 870346"/>
                <a:gd name="connsiteX6" fmla="*/ 0 w 2175867"/>
                <a:gd name="connsiteY6" fmla="*/ 0 h 870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5867" h="870346">
                  <a:moveTo>
                    <a:pt x="0" y="0"/>
                  </a:moveTo>
                  <a:lnTo>
                    <a:pt x="1740694" y="0"/>
                  </a:lnTo>
                  <a:lnTo>
                    <a:pt x="2175867" y="435173"/>
                  </a:lnTo>
                  <a:lnTo>
                    <a:pt x="1740694" y="870346"/>
                  </a:lnTo>
                  <a:lnTo>
                    <a:pt x="0" y="870346"/>
                  </a:lnTo>
                  <a:lnTo>
                    <a:pt x="435173" y="43517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503182" tIns="22670" rIns="457843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700" b="1" kern="1200" dirty="0"/>
                <a:t>dato</a:t>
              </a:r>
            </a:p>
          </p:txBody>
        </p:sp>
        <p:sp>
          <p:nvSpPr>
            <p:cNvPr id="15" name="Figura a mano libera 14"/>
            <p:cNvSpPr/>
            <p:nvPr/>
          </p:nvSpPr>
          <p:spPr>
            <a:xfrm>
              <a:off x="3484066" y="2993826"/>
              <a:ext cx="2175867" cy="870346"/>
            </a:xfrm>
            <a:custGeom>
              <a:avLst/>
              <a:gdLst>
                <a:gd name="connsiteX0" fmla="*/ 0 w 2175867"/>
                <a:gd name="connsiteY0" fmla="*/ 0 h 870346"/>
                <a:gd name="connsiteX1" fmla="*/ 1740694 w 2175867"/>
                <a:gd name="connsiteY1" fmla="*/ 0 h 870346"/>
                <a:gd name="connsiteX2" fmla="*/ 2175867 w 2175867"/>
                <a:gd name="connsiteY2" fmla="*/ 435173 h 870346"/>
                <a:gd name="connsiteX3" fmla="*/ 1740694 w 2175867"/>
                <a:gd name="connsiteY3" fmla="*/ 870346 h 870346"/>
                <a:gd name="connsiteX4" fmla="*/ 0 w 2175867"/>
                <a:gd name="connsiteY4" fmla="*/ 870346 h 870346"/>
                <a:gd name="connsiteX5" fmla="*/ 435173 w 2175867"/>
                <a:gd name="connsiteY5" fmla="*/ 435173 h 870346"/>
                <a:gd name="connsiteX6" fmla="*/ 0 w 2175867"/>
                <a:gd name="connsiteY6" fmla="*/ 0 h 870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5867" h="870346">
                  <a:moveTo>
                    <a:pt x="0" y="0"/>
                  </a:moveTo>
                  <a:lnTo>
                    <a:pt x="1740694" y="0"/>
                  </a:lnTo>
                  <a:lnTo>
                    <a:pt x="2175867" y="435173"/>
                  </a:lnTo>
                  <a:lnTo>
                    <a:pt x="1740694" y="870346"/>
                  </a:lnTo>
                  <a:lnTo>
                    <a:pt x="0" y="870346"/>
                  </a:lnTo>
                  <a:lnTo>
                    <a:pt x="435173" y="43517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503182" tIns="22670" rIns="457843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700" b="1" kern="1200" dirty="0"/>
                <a:t>informazione</a:t>
              </a:r>
            </a:p>
          </p:txBody>
        </p:sp>
        <p:sp>
          <p:nvSpPr>
            <p:cNvPr id="16" name="Figura a mano libera 15"/>
            <p:cNvSpPr/>
            <p:nvPr/>
          </p:nvSpPr>
          <p:spPr>
            <a:xfrm>
              <a:off x="5442346" y="2993826"/>
              <a:ext cx="2175867" cy="870346"/>
            </a:xfrm>
            <a:custGeom>
              <a:avLst/>
              <a:gdLst>
                <a:gd name="connsiteX0" fmla="*/ 0 w 2175867"/>
                <a:gd name="connsiteY0" fmla="*/ 0 h 870346"/>
                <a:gd name="connsiteX1" fmla="*/ 1740694 w 2175867"/>
                <a:gd name="connsiteY1" fmla="*/ 0 h 870346"/>
                <a:gd name="connsiteX2" fmla="*/ 2175867 w 2175867"/>
                <a:gd name="connsiteY2" fmla="*/ 435173 h 870346"/>
                <a:gd name="connsiteX3" fmla="*/ 1740694 w 2175867"/>
                <a:gd name="connsiteY3" fmla="*/ 870346 h 870346"/>
                <a:gd name="connsiteX4" fmla="*/ 0 w 2175867"/>
                <a:gd name="connsiteY4" fmla="*/ 870346 h 870346"/>
                <a:gd name="connsiteX5" fmla="*/ 435173 w 2175867"/>
                <a:gd name="connsiteY5" fmla="*/ 435173 h 870346"/>
                <a:gd name="connsiteX6" fmla="*/ 0 w 2175867"/>
                <a:gd name="connsiteY6" fmla="*/ 0 h 870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5867" h="870346">
                  <a:moveTo>
                    <a:pt x="0" y="0"/>
                  </a:moveTo>
                  <a:lnTo>
                    <a:pt x="1740694" y="0"/>
                  </a:lnTo>
                  <a:lnTo>
                    <a:pt x="2175867" y="435173"/>
                  </a:lnTo>
                  <a:lnTo>
                    <a:pt x="1740694" y="870346"/>
                  </a:lnTo>
                  <a:lnTo>
                    <a:pt x="0" y="870346"/>
                  </a:lnTo>
                  <a:lnTo>
                    <a:pt x="435173" y="43517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503182" tIns="22670" rIns="457843" bIns="226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700" b="1" kern="1200"/>
                <a:t>conoscenza</a:t>
              </a:r>
            </a:p>
          </p:txBody>
        </p:sp>
      </p:grpSp>
      <p:sp>
        <p:nvSpPr>
          <p:cNvPr id="17" name="CasellaDiTesto 16"/>
          <p:cNvSpPr txBox="1">
            <a:spLocks noChangeAspect="1"/>
          </p:cNvSpPr>
          <p:nvPr/>
        </p:nvSpPr>
        <p:spPr>
          <a:xfrm>
            <a:off x="3379879" y="2757706"/>
            <a:ext cx="2384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CATENA DEL VALORE</a:t>
            </a:r>
          </a:p>
        </p:txBody>
      </p:sp>
      <p:sp>
        <p:nvSpPr>
          <p:cNvPr id="18" name="Rettangolo arrotondato 17"/>
          <p:cNvSpPr/>
          <p:nvPr/>
        </p:nvSpPr>
        <p:spPr>
          <a:xfrm>
            <a:off x="1187624" y="2541682"/>
            <a:ext cx="6768752" cy="165618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ttangolo 3"/>
          <p:cNvSpPr/>
          <p:nvPr/>
        </p:nvSpPr>
        <p:spPr>
          <a:xfrm>
            <a:off x="171740" y="6174601"/>
            <a:ext cx="87927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L'ultima fase è la </a:t>
            </a:r>
            <a:r>
              <a:rPr lang="it-IT" sz="1700" b="1" dirty="0"/>
              <a:t>presentazione dei risultati (report di ricerca)</a:t>
            </a:r>
            <a:r>
              <a:rPr lang="it-IT" sz="1700" dirty="0"/>
              <a:t>, a cui si arriva tramite un processo di interpretazione delle analisi statistiche condotte nella fase precedente</a:t>
            </a:r>
          </a:p>
        </p:txBody>
      </p:sp>
    </p:spTree>
    <p:extLst>
      <p:ext uri="{BB962C8B-B14F-4D97-AF65-F5344CB8AC3E}">
        <p14:creationId xmlns:p14="http://schemas.microsoft.com/office/powerpoint/2010/main" val="12874820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6003222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16</a:t>
            </a:fld>
            <a:r>
              <a:rPr lang="it-IT" sz="2000" b="1" dirty="0">
                <a:solidFill>
                  <a:schemeClr val="bg1"/>
                </a:solidFill>
              </a:rPr>
              <a:t> – Una possibile alternativa: l’analisi secondaria</a:t>
            </a:r>
          </a:p>
        </p:txBody>
      </p:sp>
      <p:sp>
        <p:nvSpPr>
          <p:cNvPr id="7" name="Rettangolo 6"/>
          <p:cNvSpPr/>
          <p:nvPr/>
        </p:nvSpPr>
        <p:spPr>
          <a:xfrm>
            <a:off x="252690" y="1688316"/>
            <a:ext cx="8639790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Non sempre il ricercatore è nelle condizioni di poter impiantare una indagine progettandone e realizzandone la fase di rilevazione dei dati per:</a:t>
            </a:r>
          </a:p>
          <a:p>
            <a:endParaRPr lang="it-IT" sz="700" dirty="0"/>
          </a:p>
          <a:p>
            <a:pPr marL="342900" indent="-342900">
              <a:buFont typeface="+mj-lt"/>
              <a:buAutoNum type="arabicParenR"/>
            </a:pPr>
            <a:r>
              <a:rPr lang="it-IT" sz="1700" dirty="0"/>
              <a:t>carenza di risorse</a:t>
            </a:r>
          </a:p>
          <a:p>
            <a:pPr marL="342900" indent="-342900">
              <a:buFont typeface="+mj-lt"/>
              <a:buAutoNum type="arabicParenR"/>
            </a:pPr>
            <a:r>
              <a:rPr lang="it-IT" sz="1700" dirty="0"/>
              <a:t>tempi ristretti</a:t>
            </a:r>
          </a:p>
          <a:p>
            <a:pPr marL="342900" indent="-342900">
              <a:buFont typeface="+mj-lt"/>
              <a:buAutoNum type="arabicParenR"/>
            </a:pPr>
            <a:r>
              <a:rPr lang="it-IT" sz="1700" dirty="0"/>
              <a:t>i dati occorrenti alla propria ricerca sono disponibili perché raccolti da altri sistematicamente</a:t>
            </a:r>
          </a:p>
          <a:p>
            <a:endParaRPr lang="it-IT" sz="1700" dirty="0"/>
          </a:p>
          <a:p>
            <a:r>
              <a:rPr lang="it-IT" sz="1700" dirty="0"/>
              <a:t>Il ricercatore diviene fruitore di dati già esistenti raccolti da altri e l’analisi che esso conduce su tali dati si definisce </a:t>
            </a:r>
            <a:r>
              <a:rPr lang="it-IT" sz="1700" b="1" dirty="0"/>
              <a:t>analisi secondaria</a:t>
            </a:r>
          </a:p>
          <a:p>
            <a:endParaRPr lang="it-IT" sz="1700" dirty="0"/>
          </a:p>
          <a:p>
            <a:r>
              <a:rPr lang="it-IT" sz="1700" dirty="0"/>
              <a:t>Viene effettuata su informazioni ottenute in precedenza da altri e per problematiche talora diverse da quelle del ricercatore -&gt; consente di leggere i dati da punti di vista diversi</a:t>
            </a:r>
          </a:p>
          <a:p>
            <a:endParaRPr lang="it-IT" sz="1700" dirty="0"/>
          </a:p>
          <a:p>
            <a:r>
              <a:rPr lang="it-IT" sz="1700" b="1" dirty="0">
                <a:solidFill>
                  <a:srgbClr val="9A0000"/>
                </a:solidFill>
              </a:rPr>
              <a:t>Vantaggi</a:t>
            </a:r>
            <a:endParaRPr lang="it-IT" sz="700" dirty="0"/>
          </a:p>
          <a:p>
            <a:r>
              <a:rPr lang="it-IT" sz="1700" dirty="0"/>
              <a:t>- Si azzerano i tempi e i costi di produzione</a:t>
            </a:r>
          </a:p>
          <a:p>
            <a:endParaRPr lang="it-IT" sz="1700" dirty="0"/>
          </a:p>
          <a:p>
            <a:r>
              <a:rPr lang="it-IT" sz="1700" b="1" dirty="0">
                <a:solidFill>
                  <a:srgbClr val="9A0000"/>
                </a:solidFill>
              </a:rPr>
              <a:t>Precauzioni</a:t>
            </a:r>
            <a:endParaRPr lang="it-IT" sz="700" dirty="0"/>
          </a:p>
          <a:p>
            <a:r>
              <a:rPr lang="it-IT" sz="1700" dirty="0"/>
              <a:t>- Particolare attenzione alla qualità del processo di produzione del dato realizzato da terzi</a:t>
            </a:r>
          </a:p>
          <a:p>
            <a:r>
              <a:rPr lang="it-IT" sz="1700" dirty="0"/>
              <a:t>- Necessaria l’acquisizione dei metadati</a:t>
            </a:r>
          </a:p>
        </p:txBody>
      </p:sp>
    </p:spTree>
    <p:extLst>
      <p:ext uri="{BB962C8B-B14F-4D97-AF65-F5344CB8AC3E}">
        <p14:creationId xmlns:p14="http://schemas.microsoft.com/office/powerpoint/2010/main" val="2348406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6669898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prstClr val="white"/>
                </a:solidFill>
                <a:latin typeface="+mj-lt"/>
              </a:rPr>
              <a:pPr algn="l"/>
              <a:t>17</a:t>
            </a:fld>
            <a:r>
              <a:rPr lang="it-IT" sz="2000" b="1" dirty="0">
                <a:solidFill>
                  <a:prstClr val="white"/>
                </a:solidFill>
                <a:latin typeface="+mj-lt"/>
              </a:rPr>
              <a:t> – Le dimensioni della qualità dell’indagine</a:t>
            </a:r>
          </a:p>
        </p:txBody>
      </p:sp>
      <p:sp>
        <p:nvSpPr>
          <p:cNvPr id="13" name="Corda 12"/>
          <p:cNvSpPr/>
          <p:nvPr/>
        </p:nvSpPr>
        <p:spPr>
          <a:xfrm>
            <a:off x="252000" y="1885171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14" name="Torta 13"/>
          <p:cNvSpPr/>
          <p:nvPr/>
        </p:nvSpPr>
        <p:spPr>
          <a:xfrm>
            <a:off x="311503" y="1939170"/>
            <a:ext cx="476033" cy="432000"/>
          </a:xfrm>
          <a:prstGeom prst="pie">
            <a:avLst>
              <a:gd name="adj1" fmla="val 1404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Figura a mano libera 14"/>
          <p:cNvSpPr/>
          <p:nvPr/>
        </p:nvSpPr>
        <p:spPr>
          <a:xfrm rot="16200000">
            <a:off x="-352487" y="3097384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800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rilevanza</a:t>
            </a:r>
          </a:p>
        </p:txBody>
      </p:sp>
      <p:sp>
        <p:nvSpPr>
          <p:cNvPr id="16" name="Figura a mano libera 15"/>
          <p:cNvSpPr/>
          <p:nvPr/>
        </p:nvSpPr>
        <p:spPr>
          <a:xfrm>
            <a:off x="668528" y="1885171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Capacità di rispondere agli obiettivi conoscitivi dell’indagine e soddisfare le esigenze conoscitive degli utenti finali</a:t>
            </a:r>
          </a:p>
        </p:txBody>
      </p:sp>
      <p:sp>
        <p:nvSpPr>
          <p:cNvPr id="17" name="Corda 16"/>
          <p:cNvSpPr/>
          <p:nvPr/>
        </p:nvSpPr>
        <p:spPr>
          <a:xfrm>
            <a:off x="2010346" y="1885171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18" name="Torta 17"/>
          <p:cNvSpPr/>
          <p:nvPr/>
        </p:nvSpPr>
        <p:spPr>
          <a:xfrm>
            <a:off x="2069851" y="1939170"/>
            <a:ext cx="476033" cy="432000"/>
          </a:xfrm>
          <a:prstGeom prst="pie">
            <a:avLst>
              <a:gd name="adj1" fmla="val 1188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Figura a mano libera 18"/>
          <p:cNvSpPr/>
          <p:nvPr/>
        </p:nvSpPr>
        <p:spPr>
          <a:xfrm rot="16200000">
            <a:off x="1405860" y="3097384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800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accuratezza</a:t>
            </a:r>
          </a:p>
        </p:txBody>
      </p:sp>
      <p:sp>
        <p:nvSpPr>
          <p:cNvPr id="20" name="Figura a mano libera 19"/>
          <p:cNvSpPr/>
          <p:nvPr/>
        </p:nvSpPr>
        <p:spPr>
          <a:xfrm>
            <a:off x="2426876" y="1885171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Corrispondenza fra la stima ottenuta dall'indagine e il vero </a:t>
            </a:r>
            <a:r>
              <a:rPr lang="it-IT" sz="1200" i="1" dirty="0"/>
              <a:t>(ma ignoto) valore </a:t>
            </a:r>
            <a:r>
              <a:rPr lang="it-IT" sz="1200" i="1" kern="1200" dirty="0"/>
              <a:t>nella popolazione </a:t>
            </a:r>
            <a:r>
              <a:rPr lang="it-IT" sz="1200" i="1" dirty="0"/>
              <a:t>obiettivo della caratteristica in oggetto</a:t>
            </a:r>
            <a:endParaRPr lang="it-IT" sz="1200" i="1" kern="1200" dirty="0"/>
          </a:p>
        </p:txBody>
      </p:sp>
      <p:sp>
        <p:nvSpPr>
          <p:cNvPr id="21" name="Corda 20"/>
          <p:cNvSpPr/>
          <p:nvPr/>
        </p:nvSpPr>
        <p:spPr>
          <a:xfrm>
            <a:off x="3768694" y="1885171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22" name="Torta 21"/>
          <p:cNvSpPr/>
          <p:nvPr/>
        </p:nvSpPr>
        <p:spPr>
          <a:xfrm>
            <a:off x="3828198" y="1939170"/>
            <a:ext cx="476033" cy="432000"/>
          </a:xfrm>
          <a:prstGeom prst="pie">
            <a:avLst>
              <a:gd name="adj1" fmla="val 972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Figura a mano libera 22"/>
          <p:cNvSpPr/>
          <p:nvPr/>
        </p:nvSpPr>
        <p:spPr>
          <a:xfrm rot="16200000">
            <a:off x="3164206" y="3097384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800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tempestività</a:t>
            </a:r>
          </a:p>
        </p:txBody>
      </p:sp>
      <p:sp>
        <p:nvSpPr>
          <p:cNvPr id="24" name="Figura a mano libera 23"/>
          <p:cNvSpPr/>
          <p:nvPr/>
        </p:nvSpPr>
        <p:spPr>
          <a:xfrm>
            <a:off x="4185224" y="1885171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Capacità di produrre i risultati in tempi ravvicinati rispetto all’esecuzione dell’indagine</a:t>
            </a:r>
          </a:p>
        </p:txBody>
      </p:sp>
      <p:sp>
        <p:nvSpPr>
          <p:cNvPr id="25" name="Corda 24"/>
          <p:cNvSpPr/>
          <p:nvPr/>
        </p:nvSpPr>
        <p:spPr>
          <a:xfrm>
            <a:off x="5527041" y="1885171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26" name="Torta 25"/>
          <p:cNvSpPr/>
          <p:nvPr/>
        </p:nvSpPr>
        <p:spPr>
          <a:xfrm>
            <a:off x="5586546" y="1939170"/>
            <a:ext cx="476033" cy="432000"/>
          </a:xfrm>
          <a:prstGeom prst="pie">
            <a:avLst>
              <a:gd name="adj1" fmla="val 756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Figura a mano libera 26"/>
          <p:cNvSpPr/>
          <p:nvPr/>
        </p:nvSpPr>
        <p:spPr>
          <a:xfrm rot="16200000">
            <a:off x="4922554" y="3097384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800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regolarità</a:t>
            </a:r>
          </a:p>
        </p:txBody>
      </p:sp>
      <p:sp>
        <p:nvSpPr>
          <p:cNvPr id="28" name="Figura a mano libera 27"/>
          <p:cNvSpPr/>
          <p:nvPr/>
        </p:nvSpPr>
        <p:spPr>
          <a:xfrm>
            <a:off x="5943570" y="1885171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Frequenza con cui l’indagine è ripetuta ed i dati sono resi disponibili</a:t>
            </a:r>
          </a:p>
        </p:txBody>
      </p:sp>
      <p:sp>
        <p:nvSpPr>
          <p:cNvPr id="29" name="Corda 28"/>
          <p:cNvSpPr/>
          <p:nvPr/>
        </p:nvSpPr>
        <p:spPr>
          <a:xfrm>
            <a:off x="7285389" y="1885171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30" name="Torta 29"/>
          <p:cNvSpPr/>
          <p:nvPr/>
        </p:nvSpPr>
        <p:spPr>
          <a:xfrm>
            <a:off x="7344893" y="1939170"/>
            <a:ext cx="476033" cy="432000"/>
          </a:xfrm>
          <a:prstGeom prst="pie">
            <a:avLst>
              <a:gd name="adj1" fmla="val 540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" name="Figura a mano libera 30"/>
          <p:cNvSpPr/>
          <p:nvPr/>
        </p:nvSpPr>
        <p:spPr>
          <a:xfrm rot="16200000">
            <a:off x="6680902" y="3097384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800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accessibilità</a:t>
            </a:r>
          </a:p>
        </p:txBody>
      </p:sp>
      <p:sp>
        <p:nvSpPr>
          <p:cNvPr id="32" name="Figura a mano libera 31"/>
          <p:cNvSpPr/>
          <p:nvPr/>
        </p:nvSpPr>
        <p:spPr>
          <a:xfrm>
            <a:off x="7701918" y="1885171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Possibilità che gli utilizzatori hanno di entrare in possesso o di utilizzare i dati e le difficoltà che sussistono per </a:t>
            </a:r>
            <a:r>
              <a:rPr lang="it-IT" sz="1200" i="1" kern="1200"/>
              <a:t>tale accesso</a:t>
            </a:r>
            <a:endParaRPr lang="it-IT" sz="1200" i="1" kern="1200" dirty="0"/>
          </a:p>
        </p:txBody>
      </p:sp>
      <p:sp>
        <p:nvSpPr>
          <p:cNvPr id="35" name="Corda 34"/>
          <p:cNvSpPr/>
          <p:nvPr/>
        </p:nvSpPr>
        <p:spPr>
          <a:xfrm flipV="1">
            <a:off x="252000" y="4365344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36" name="Torta 35"/>
          <p:cNvSpPr/>
          <p:nvPr/>
        </p:nvSpPr>
        <p:spPr>
          <a:xfrm flipV="1">
            <a:off x="311503" y="4419343"/>
            <a:ext cx="476033" cy="432000"/>
          </a:xfrm>
          <a:prstGeom prst="pie">
            <a:avLst>
              <a:gd name="adj1" fmla="val 1404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" name="Figura a mano libera 36"/>
          <p:cNvSpPr/>
          <p:nvPr/>
        </p:nvSpPr>
        <p:spPr>
          <a:xfrm rot="16200000">
            <a:off x="-352487" y="5577557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chiarezza</a:t>
            </a:r>
          </a:p>
        </p:txBody>
      </p:sp>
      <p:sp>
        <p:nvSpPr>
          <p:cNvPr id="38" name="Figura a mano libera 37"/>
          <p:cNvSpPr/>
          <p:nvPr/>
        </p:nvSpPr>
        <p:spPr>
          <a:xfrm>
            <a:off x="668528" y="4365344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Disponibilità di documentazione appropriata relativa alle varie caratteristiche e fasi dell’indagine</a:t>
            </a:r>
          </a:p>
        </p:txBody>
      </p:sp>
      <p:sp>
        <p:nvSpPr>
          <p:cNvPr id="39" name="Corda 38"/>
          <p:cNvSpPr/>
          <p:nvPr/>
        </p:nvSpPr>
        <p:spPr>
          <a:xfrm>
            <a:off x="2010346" y="4365344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40" name="Torta 39"/>
          <p:cNvSpPr/>
          <p:nvPr/>
        </p:nvSpPr>
        <p:spPr>
          <a:xfrm flipV="1">
            <a:off x="2069851" y="4419343"/>
            <a:ext cx="476033" cy="432000"/>
          </a:xfrm>
          <a:prstGeom prst="pie">
            <a:avLst>
              <a:gd name="adj1" fmla="val 1188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" name="Figura a mano libera 40"/>
          <p:cNvSpPr/>
          <p:nvPr/>
        </p:nvSpPr>
        <p:spPr>
          <a:xfrm rot="16200000">
            <a:off x="1405860" y="5577557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comparabilità</a:t>
            </a:r>
          </a:p>
        </p:txBody>
      </p:sp>
      <p:sp>
        <p:nvSpPr>
          <p:cNvPr id="42" name="Figura a mano libera 41"/>
          <p:cNvSpPr/>
          <p:nvPr/>
        </p:nvSpPr>
        <p:spPr>
          <a:xfrm>
            <a:off x="2426876" y="4365344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Possibilità di paragonare nel tempo e nello spazio le statistiche riguardanti il fenomeno di interesse relativamente alla stessa fonte</a:t>
            </a:r>
          </a:p>
        </p:txBody>
      </p:sp>
      <p:sp>
        <p:nvSpPr>
          <p:cNvPr id="43" name="Corda 42"/>
          <p:cNvSpPr/>
          <p:nvPr/>
        </p:nvSpPr>
        <p:spPr>
          <a:xfrm>
            <a:off x="3768694" y="4365344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44" name="Torta 43"/>
          <p:cNvSpPr/>
          <p:nvPr/>
        </p:nvSpPr>
        <p:spPr>
          <a:xfrm flipV="1">
            <a:off x="3828198" y="4419343"/>
            <a:ext cx="476033" cy="432000"/>
          </a:xfrm>
          <a:prstGeom prst="pie">
            <a:avLst>
              <a:gd name="adj1" fmla="val 972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5" name="Figura a mano libera 44"/>
          <p:cNvSpPr/>
          <p:nvPr/>
        </p:nvSpPr>
        <p:spPr>
          <a:xfrm rot="16200000">
            <a:off x="3164206" y="5577557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coerenza</a:t>
            </a:r>
          </a:p>
        </p:txBody>
      </p:sp>
      <p:sp>
        <p:nvSpPr>
          <p:cNvPr id="46" name="Figura a mano libera 45"/>
          <p:cNvSpPr/>
          <p:nvPr/>
        </p:nvSpPr>
        <p:spPr>
          <a:xfrm>
            <a:off x="4185224" y="4365344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Le statistiche devono essere basate su definizioni, classificazioni e standard metodologici comuni</a:t>
            </a:r>
          </a:p>
        </p:txBody>
      </p:sp>
      <p:sp>
        <p:nvSpPr>
          <p:cNvPr id="47" name="Corda 46"/>
          <p:cNvSpPr/>
          <p:nvPr/>
        </p:nvSpPr>
        <p:spPr>
          <a:xfrm>
            <a:off x="5527041" y="4365344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48" name="Torta 47"/>
          <p:cNvSpPr/>
          <p:nvPr/>
        </p:nvSpPr>
        <p:spPr>
          <a:xfrm flipV="1">
            <a:off x="5586546" y="4419343"/>
            <a:ext cx="476033" cy="432000"/>
          </a:xfrm>
          <a:prstGeom prst="pie">
            <a:avLst>
              <a:gd name="adj1" fmla="val 756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9" name="Figura a mano libera 48"/>
          <p:cNvSpPr/>
          <p:nvPr/>
        </p:nvSpPr>
        <p:spPr>
          <a:xfrm rot="16200000">
            <a:off x="4922554" y="5577557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verificabilità</a:t>
            </a:r>
          </a:p>
        </p:txBody>
      </p:sp>
      <p:sp>
        <p:nvSpPr>
          <p:cNvPr id="50" name="Figura a mano libera 49"/>
          <p:cNvSpPr/>
          <p:nvPr/>
        </p:nvSpPr>
        <p:spPr>
          <a:xfrm>
            <a:off x="5943570" y="4365344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Necessità che una procedura preveda anche le istruzioni volte a definire i metodi, gli strumenti e le informazioni che consentono di controllare l’applicazione</a:t>
            </a:r>
          </a:p>
        </p:txBody>
      </p:sp>
      <p:sp>
        <p:nvSpPr>
          <p:cNvPr id="51" name="Corda 50"/>
          <p:cNvSpPr/>
          <p:nvPr/>
        </p:nvSpPr>
        <p:spPr>
          <a:xfrm>
            <a:off x="7285389" y="4365344"/>
            <a:ext cx="595041" cy="540000"/>
          </a:xfrm>
          <a:prstGeom prst="chord">
            <a:avLst>
              <a:gd name="adj1" fmla="val 4800000"/>
              <a:gd name="adj2" fmla="val 1680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sp>
      <p:sp>
        <p:nvSpPr>
          <p:cNvPr id="52" name="Torta 51"/>
          <p:cNvSpPr/>
          <p:nvPr/>
        </p:nvSpPr>
        <p:spPr>
          <a:xfrm>
            <a:off x="7344893" y="4419343"/>
            <a:ext cx="476033" cy="432000"/>
          </a:xfrm>
          <a:prstGeom prst="pie">
            <a:avLst>
              <a:gd name="adj1" fmla="val 5400000"/>
              <a:gd name="adj2" fmla="val 16200000"/>
            </a:avLst>
          </a:prstGeom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3" name="Figura a mano libera 52"/>
          <p:cNvSpPr/>
          <p:nvPr/>
        </p:nvSpPr>
        <p:spPr>
          <a:xfrm rot="16200000">
            <a:off x="6680902" y="5577557"/>
            <a:ext cx="1566000" cy="357025"/>
          </a:xfrm>
          <a:custGeom>
            <a:avLst/>
            <a:gdLst>
              <a:gd name="connsiteX0" fmla="*/ 0 w 1217116"/>
              <a:gd name="connsiteY0" fmla="*/ 0 h 251817"/>
              <a:gd name="connsiteX1" fmla="*/ 1217116 w 1217116"/>
              <a:gd name="connsiteY1" fmla="*/ 0 h 251817"/>
              <a:gd name="connsiteX2" fmla="*/ 1217116 w 1217116"/>
              <a:gd name="connsiteY2" fmla="*/ 251817 h 251817"/>
              <a:gd name="connsiteX3" fmla="*/ 0 w 1217116"/>
              <a:gd name="connsiteY3" fmla="*/ 251817 h 251817"/>
              <a:gd name="connsiteX4" fmla="*/ 0 w 1217116"/>
              <a:gd name="connsiteY4" fmla="*/ 0 h 25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116" h="251817">
                <a:moveTo>
                  <a:pt x="0" y="0"/>
                </a:moveTo>
                <a:lnTo>
                  <a:pt x="1217116" y="0"/>
                </a:lnTo>
                <a:lnTo>
                  <a:pt x="1217116" y="251817"/>
                </a:lnTo>
                <a:lnTo>
                  <a:pt x="0" y="25181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-1" rIns="0" bIns="0" numCol="1" spcCol="1270" anchor="b" anchorCtr="0">
            <a:noAutofit/>
          </a:bodyPr>
          <a:lstStyle/>
          <a:p>
            <a:pPr lvl="0" algn="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b="1" kern="1200" dirty="0">
                <a:ln w="12700">
                  <a:solidFill>
                    <a:srgbClr val="9A0000"/>
                  </a:solidFill>
                  <a:prstDash val="solid"/>
                </a:ln>
                <a:solidFill>
                  <a:srgbClr val="9A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praticabilità</a:t>
            </a:r>
          </a:p>
        </p:txBody>
      </p:sp>
      <p:sp>
        <p:nvSpPr>
          <p:cNvPr id="54" name="Figura a mano libera 53"/>
          <p:cNvSpPr/>
          <p:nvPr/>
        </p:nvSpPr>
        <p:spPr>
          <a:xfrm>
            <a:off x="7701918" y="4365344"/>
            <a:ext cx="1296000" cy="2160000"/>
          </a:xfrm>
          <a:custGeom>
            <a:avLst/>
            <a:gdLst>
              <a:gd name="connsiteX0" fmla="*/ 0 w 839390"/>
              <a:gd name="connsiteY0" fmla="*/ 0 h 1678781"/>
              <a:gd name="connsiteX1" fmla="*/ 839390 w 839390"/>
              <a:gd name="connsiteY1" fmla="*/ 0 h 1678781"/>
              <a:gd name="connsiteX2" fmla="*/ 839390 w 839390"/>
              <a:gd name="connsiteY2" fmla="*/ 1678781 h 1678781"/>
              <a:gd name="connsiteX3" fmla="*/ 0 w 839390"/>
              <a:gd name="connsiteY3" fmla="*/ 1678781 h 1678781"/>
              <a:gd name="connsiteX4" fmla="*/ 0 w 839390"/>
              <a:gd name="connsiteY4" fmla="*/ 0 h 1678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9390" h="1678781">
                <a:moveTo>
                  <a:pt x="0" y="0"/>
                </a:moveTo>
                <a:lnTo>
                  <a:pt x="839390" y="0"/>
                </a:lnTo>
                <a:lnTo>
                  <a:pt x="839390" y="1678781"/>
                </a:lnTo>
                <a:lnTo>
                  <a:pt x="0" y="167878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lvl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i="1" kern="1200" dirty="0"/>
              <a:t>Definisce il grado di compatibilità delle procedure con il conteso legale e culturale entro il quale devono essere applicate</a:t>
            </a:r>
          </a:p>
        </p:txBody>
      </p:sp>
    </p:spTree>
    <p:extLst>
      <p:ext uri="{BB962C8B-B14F-4D97-AF65-F5344CB8AC3E}">
        <p14:creationId xmlns:p14="http://schemas.microsoft.com/office/powerpoint/2010/main" val="365671229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1841</Words>
  <Application>Microsoft Office PowerPoint</Application>
  <PresentationFormat>Presentazione su schermo (4:3)</PresentationFormat>
  <Paragraphs>274</Paragraphs>
  <Slides>17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8</vt:i4>
      </vt:variant>
      <vt:variant>
        <vt:lpstr>Titoli diapositive</vt:lpstr>
      </vt:variant>
      <vt:variant>
        <vt:i4>17</vt:i4>
      </vt:variant>
    </vt:vector>
  </HeadingPairs>
  <TitlesOfParts>
    <vt:vector size="29" baseType="lpstr">
      <vt:lpstr>Arial</vt:lpstr>
      <vt:lpstr>Calibri</vt:lpstr>
      <vt:lpstr>Calibri Light</vt:lpstr>
      <vt:lpstr>Verdana</vt:lpstr>
      <vt:lpstr>Tema di Office</vt:lpstr>
      <vt:lpstr>5_Personalizza struttura</vt:lpstr>
      <vt:lpstr>6_Personalizza struttura</vt:lpstr>
      <vt:lpstr>4_Personalizza struttura</vt:lpstr>
      <vt:lpstr>3_Personalizza struttura</vt:lpstr>
      <vt:lpstr>2_Personalizza struttura</vt:lpstr>
      <vt:lpstr>1_Personalizza struttura</vt:lpstr>
      <vt:lpstr>Personalizza struttura</vt:lpstr>
      <vt:lpstr>Corso di Analisi di Mercato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Michelangelo Misuraca</dc:creator>
  <cp:lastModifiedBy>GERMANA SCEPI</cp:lastModifiedBy>
  <cp:revision>84</cp:revision>
  <dcterms:created xsi:type="dcterms:W3CDTF">2008-01-19T20:45:34Z</dcterms:created>
  <dcterms:modified xsi:type="dcterms:W3CDTF">2018-04-25T20:25:42Z</dcterms:modified>
</cp:coreProperties>
</file>