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93" r:id="rId2"/>
    <p:sldId id="294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5" r:id="rId14"/>
    <p:sldId id="306" r:id="rId15"/>
    <p:sldId id="307" r:id="rId16"/>
    <p:sldId id="256" r:id="rId17"/>
    <p:sldId id="292" r:id="rId18"/>
    <p:sldId id="257" r:id="rId19"/>
    <p:sldId id="258" r:id="rId20"/>
    <p:sldId id="259" r:id="rId21"/>
    <p:sldId id="260" r:id="rId22"/>
    <p:sldId id="262" r:id="rId23"/>
    <p:sldId id="263" r:id="rId24"/>
    <p:sldId id="264" r:id="rId25"/>
    <p:sldId id="265" r:id="rId26"/>
    <p:sldId id="266" r:id="rId27"/>
    <p:sldId id="267" r:id="rId28"/>
    <p:sldId id="272" r:id="rId29"/>
    <p:sldId id="273" r:id="rId30"/>
    <p:sldId id="274" r:id="rId31"/>
    <p:sldId id="280" r:id="rId32"/>
    <p:sldId id="275" r:id="rId33"/>
    <p:sldId id="276" r:id="rId34"/>
    <p:sldId id="279" r:id="rId35"/>
    <p:sldId id="277" r:id="rId36"/>
    <p:sldId id="278" r:id="rId37"/>
    <p:sldId id="281" r:id="rId38"/>
    <p:sldId id="282" r:id="rId39"/>
    <p:sldId id="283" r:id="rId40"/>
    <p:sldId id="285" r:id="rId41"/>
    <p:sldId id="284" r:id="rId42"/>
    <p:sldId id="286" r:id="rId43"/>
    <p:sldId id="287" r:id="rId44"/>
    <p:sldId id="288" r:id="rId45"/>
    <p:sldId id="289" r:id="rId46"/>
    <p:sldId id="290" r:id="rId47"/>
    <p:sldId id="291" r:id="rId48"/>
  </p:sldIdLst>
  <p:sldSz cx="9144000" cy="6858000" type="screen4x3"/>
  <p:notesSz cx="7099300" cy="1023461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9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Cartel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Cartel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Cartel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Cartel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desassossego\Desktop\esempio6_9_1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desassossego\Desktop\esempio6_9_1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desassossego\Impostazioni%20locali\Temp\esempio6_9_4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desassossego\Impostazioni%20locali\Temp\esempio6_9_4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escap5\Esperimento%205.%207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escap5\Esperimento%205.12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it-IT" sz="1200"/>
              <a:t>Preferenze</a:t>
            </a:r>
            <a:r>
              <a:rPr lang="it-IT" sz="1200" baseline="0"/>
              <a:t> per classi di età </a:t>
            </a:r>
            <a:r>
              <a:rPr lang="it-IT" sz="1200" b="1" i="0" u="none" strike="noStrike" baseline="0"/>
              <a:t>del tipo di birra </a:t>
            </a:r>
            <a:endParaRPr lang="it-IT" sz="1200"/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Foglio1!$A$2</c:f>
              <c:strCache>
                <c:ptCount val="1"/>
                <c:pt idx="0">
                  <c:v>Bionda</c:v>
                </c:pt>
              </c:strCache>
            </c:strRef>
          </c:tx>
          <c:invertIfNegative val="0"/>
          <c:cat>
            <c:strRef>
              <c:f>Foglio1!$B$1:$D$1</c:f>
              <c:strCache>
                <c:ptCount val="3"/>
                <c:pt idx="0">
                  <c:v>18 - 22 </c:v>
                </c:pt>
                <c:pt idx="1">
                  <c:v>23 - 26 </c:v>
                </c:pt>
                <c:pt idx="2">
                  <c:v>27 - 30</c:v>
                </c:pt>
              </c:strCache>
            </c:strRef>
          </c:cat>
          <c:val>
            <c:numRef>
              <c:f>Foglio1!$B$2:$D$2</c:f>
              <c:numCache>
                <c:formatCode>0%</c:formatCode>
                <c:ptCount val="3"/>
                <c:pt idx="0">
                  <c:v>0.11009174311926619</c:v>
                </c:pt>
                <c:pt idx="1">
                  <c:v>0.20183486238532139</c:v>
                </c:pt>
                <c:pt idx="2">
                  <c:v>0.10091743119266033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7B-401B-906A-E47DC55F1871}"/>
            </c:ext>
          </c:extLst>
        </c:ser>
        <c:ser>
          <c:idx val="1"/>
          <c:order val="1"/>
          <c:tx>
            <c:strRef>
              <c:f>Foglio1!$A$3</c:f>
              <c:strCache>
                <c:ptCount val="1"/>
                <c:pt idx="0">
                  <c:v>Rossa</c:v>
                </c:pt>
              </c:strCache>
            </c:strRef>
          </c:tx>
          <c:invertIfNegative val="0"/>
          <c:cat>
            <c:strRef>
              <c:f>Foglio1!$B$1:$D$1</c:f>
              <c:strCache>
                <c:ptCount val="3"/>
                <c:pt idx="0">
                  <c:v>18 - 22 </c:v>
                </c:pt>
                <c:pt idx="1">
                  <c:v>23 - 26 </c:v>
                </c:pt>
                <c:pt idx="2">
                  <c:v>27 - 30</c:v>
                </c:pt>
              </c:strCache>
            </c:strRef>
          </c:cat>
          <c:val>
            <c:numRef>
              <c:f>Foglio1!$B$3:$D$3</c:f>
              <c:numCache>
                <c:formatCode>0%</c:formatCode>
                <c:ptCount val="3"/>
                <c:pt idx="0">
                  <c:v>4.5871559633027505E-2</c:v>
                </c:pt>
                <c:pt idx="1">
                  <c:v>8.2568807339449823E-2</c:v>
                </c:pt>
                <c:pt idx="2">
                  <c:v>0.12844036697247749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37B-401B-906A-E47DC55F1871}"/>
            </c:ext>
          </c:extLst>
        </c:ser>
        <c:ser>
          <c:idx val="2"/>
          <c:order val="2"/>
          <c:tx>
            <c:strRef>
              <c:f>Foglio1!$A$4</c:f>
              <c:strCache>
                <c:ptCount val="1"/>
                <c:pt idx="0">
                  <c:v>Scura</c:v>
                </c:pt>
              </c:strCache>
            </c:strRef>
          </c:tx>
          <c:invertIfNegative val="0"/>
          <c:cat>
            <c:strRef>
              <c:f>Foglio1!$B$1:$D$1</c:f>
              <c:strCache>
                <c:ptCount val="3"/>
                <c:pt idx="0">
                  <c:v>18 - 22 </c:v>
                </c:pt>
                <c:pt idx="1">
                  <c:v>23 - 26 </c:v>
                </c:pt>
                <c:pt idx="2">
                  <c:v>27 - 30</c:v>
                </c:pt>
              </c:strCache>
            </c:strRef>
          </c:cat>
          <c:val>
            <c:numRef>
              <c:f>Foglio1!$B$4:$D$4</c:f>
              <c:numCache>
                <c:formatCode>0%</c:formatCode>
                <c:ptCount val="3"/>
                <c:pt idx="0">
                  <c:v>2.7522935779816609E-2</c:v>
                </c:pt>
                <c:pt idx="1">
                  <c:v>0.13761467889908258</c:v>
                </c:pt>
                <c:pt idx="2">
                  <c:v>0.16513761467889906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37B-401B-906A-E47DC55F18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9205504"/>
        <c:axId val="209465728"/>
      </c:barChart>
      <c:catAx>
        <c:axId val="2092055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it-IT"/>
          </a:p>
        </c:txPr>
        <c:crossAx val="209465728"/>
        <c:crosses val="autoZero"/>
        <c:auto val="1"/>
        <c:lblAlgn val="ctr"/>
        <c:lblOffset val="100"/>
        <c:noMultiLvlLbl val="0"/>
      </c:catAx>
      <c:valAx>
        <c:axId val="20946572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it-IT"/>
          </a:p>
        </c:txPr>
        <c:crossAx val="209205504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200" i="0"/>
          </a:pPr>
          <a:endParaRPr lang="it-IT"/>
        </a:p>
      </c:txPr>
    </c:legend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hart>
    <c:title>
      <c:tx>
        <c:rich>
          <a:bodyPr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it-IT" sz="1200" b="1" i="0" baseline="0"/>
              <a:t>Preferenze del tipo di birra per classi di età 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18 - 22 </c:v>
                </c:pt>
              </c:strCache>
            </c:strRef>
          </c:tx>
          <c:invertIfNegative val="0"/>
          <c:cat>
            <c:strRef>
              <c:f>Foglio1!$A$2:$A$4</c:f>
              <c:strCache>
                <c:ptCount val="3"/>
                <c:pt idx="0">
                  <c:v>Bionda</c:v>
                </c:pt>
                <c:pt idx="1">
                  <c:v>Rossa</c:v>
                </c:pt>
                <c:pt idx="2">
                  <c:v>Scura</c:v>
                </c:pt>
              </c:strCache>
            </c:strRef>
          </c:cat>
          <c:val>
            <c:numRef>
              <c:f>Foglio1!$B$2:$B$4</c:f>
              <c:numCache>
                <c:formatCode>0%</c:formatCode>
                <c:ptCount val="3"/>
                <c:pt idx="0">
                  <c:v>0.11009174311926606</c:v>
                </c:pt>
                <c:pt idx="1">
                  <c:v>4.5871559633027505E-2</c:v>
                </c:pt>
                <c:pt idx="2">
                  <c:v>2.7522935779816588E-2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3AB-4F30-A796-40BA3849EB56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23 - 26 </c:v>
                </c:pt>
              </c:strCache>
            </c:strRef>
          </c:tx>
          <c:invertIfNegative val="0"/>
          <c:cat>
            <c:strRef>
              <c:f>Foglio1!$A$2:$A$4</c:f>
              <c:strCache>
                <c:ptCount val="3"/>
                <c:pt idx="0">
                  <c:v>Bionda</c:v>
                </c:pt>
                <c:pt idx="1">
                  <c:v>Rossa</c:v>
                </c:pt>
                <c:pt idx="2">
                  <c:v>Scura</c:v>
                </c:pt>
              </c:strCache>
            </c:strRef>
          </c:cat>
          <c:val>
            <c:numRef>
              <c:f>Foglio1!$C$2:$C$4</c:f>
              <c:numCache>
                <c:formatCode>0%</c:formatCode>
                <c:ptCount val="3"/>
                <c:pt idx="0">
                  <c:v>0.20183486238532139</c:v>
                </c:pt>
                <c:pt idx="1">
                  <c:v>8.2568807339449782E-2</c:v>
                </c:pt>
                <c:pt idx="2">
                  <c:v>0.13761467889908258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3AB-4F30-A796-40BA3849EB56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27 - 30</c:v>
                </c:pt>
              </c:strCache>
            </c:strRef>
          </c:tx>
          <c:invertIfNegative val="0"/>
          <c:cat>
            <c:strRef>
              <c:f>Foglio1!$A$2:$A$4</c:f>
              <c:strCache>
                <c:ptCount val="3"/>
                <c:pt idx="0">
                  <c:v>Bionda</c:v>
                </c:pt>
                <c:pt idx="1">
                  <c:v>Rossa</c:v>
                </c:pt>
                <c:pt idx="2">
                  <c:v>Scura</c:v>
                </c:pt>
              </c:strCache>
            </c:strRef>
          </c:cat>
          <c:val>
            <c:numRef>
              <c:f>Foglio1!$D$2:$D$4</c:f>
              <c:numCache>
                <c:formatCode>0%</c:formatCode>
                <c:ptCount val="3"/>
                <c:pt idx="0">
                  <c:v>0.10091743119266033</c:v>
                </c:pt>
                <c:pt idx="1">
                  <c:v>0.12844036697247749</c:v>
                </c:pt>
                <c:pt idx="2">
                  <c:v>0.16513761467889887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3AB-4F30-A796-40BA3849EB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2472832"/>
        <c:axId val="242497024"/>
      </c:barChart>
      <c:catAx>
        <c:axId val="2424728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it-IT"/>
          </a:p>
        </c:txPr>
        <c:crossAx val="242497024"/>
        <c:crosses val="autoZero"/>
        <c:auto val="1"/>
        <c:lblAlgn val="ctr"/>
        <c:lblOffset val="100"/>
        <c:noMultiLvlLbl val="0"/>
      </c:catAx>
      <c:valAx>
        <c:axId val="24249702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it-IT"/>
          </a:p>
        </c:txPr>
        <c:crossAx val="242472832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200"/>
          </a:pPr>
          <a:endParaRPr lang="it-IT"/>
        </a:p>
      </c:txPr>
    </c:legend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 sz="1500"/>
            </a:pPr>
            <a:r>
              <a:rPr lang="it-IT" sz="1500"/>
              <a:t>Profili colonna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8703750617113704"/>
          <c:y val="0.24388730687549307"/>
          <c:w val="0.54302622297759162"/>
          <c:h val="0.572697456763319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Foglio1!$B$11</c:f>
              <c:strCache>
                <c:ptCount val="1"/>
                <c:pt idx="0">
                  <c:v>ottimo</c:v>
                </c:pt>
              </c:strCache>
            </c:strRef>
          </c:tx>
          <c:invertIfNegative val="0"/>
          <c:cat>
            <c:strRef>
              <c:f>Foglio1!$C$10:$E$10</c:f>
              <c:strCache>
                <c:ptCount val="3"/>
                <c:pt idx="0">
                  <c:v>alto</c:v>
                </c:pt>
                <c:pt idx="1">
                  <c:v>medio</c:v>
                </c:pt>
                <c:pt idx="2">
                  <c:v>basso</c:v>
                </c:pt>
              </c:strCache>
            </c:strRef>
          </c:cat>
          <c:val>
            <c:numRef>
              <c:f>Foglio1!$C$11:$E$11</c:f>
              <c:numCache>
                <c:formatCode>0.000</c:formatCode>
                <c:ptCount val="3"/>
                <c:pt idx="0">
                  <c:v>0.33333333333333331</c:v>
                </c:pt>
                <c:pt idx="1">
                  <c:v>0.33333333333333331</c:v>
                </c:pt>
                <c:pt idx="2">
                  <c:v>0.33333333333333331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A64-45B9-80BC-189393FF8E29}"/>
            </c:ext>
          </c:extLst>
        </c:ser>
        <c:ser>
          <c:idx val="1"/>
          <c:order val="1"/>
          <c:tx>
            <c:strRef>
              <c:f>Foglio1!$B$12</c:f>
              <c:strCache>
                <c:ptCount val="1"/>
                <c:pt idx="0">
                  <c:v>buono</c:v>
                </c:pt>
              </c:strCache>
            </c:strRef>
          </c:tx>
          <c:invertIfNegative val="0"/>
          <c:cat>
            <c:strRef>
              <c:f>Foglio1!$C$10:$E$10</c:f>
              <c:strCache>
                <c:ptCount val="3"/>
                <c:pt idx="0">
                  <c:v>alto</c:v>
                </c:pt>
                <c:pt idx="1">
                  <c:v>medio</c:v>
                </c:pt>
                <c:pt idx="2">
                  <c:v>basso</c:v>
                </c:pt>
              </c:strCache>
            </c:strRef>
          </c:cat>
          <c:val>
            <c:numRef>
              <c:f>Foglio1!$C$12:$E$12</c:f>
              <c:numCache>
                <c:formatCode>0.000</c:formatCode>
                <c:ptCount val="3"/>
                <c:pt idx="0">
                  <c:v>0.16666666666666671</c:v>
                </c:pt>
                <c:pt idx="1">
                  <c:v>0.16666666666666671</c:v>
                </c:pt>
                <c:pt idx="2">
                  <c:v>0.16666666666666671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A64-45B9-80BC-189393FF8E29}"/>
            </c:ext>
          </c:extLst>
        </c:ser>
        <c:ser>
          <c:idx val="2"/>
          <c:order val="2"/>
          <c:tx>
            <c:strRef>
              <c:f>Foglio1!$B$13</c:f>
              <c:strCache>
                <c:ptCount val="1"/>
                <c:pt idx="0">
                  <c:v>scarso</c:v>
                </c:pt>
              </c:strCache>
            </c:strRef>
          </c:tx>
          <c:invertIfNegative val="0"/>
          <c:cat>
            <c:strRef>
              <c:f>Foglio1!$C$10:$E$10</c:f>
              <c:strCache>
                <c:ptCount val="3"/>
                <c:pt idx="0">
                  <c:v>alto</c:v>
                </c:pt>
                <c:pt idx="1">
                  <c:v>medio</c:v>
                </c:pt>
                <c:pt idx="2">
                  <c:v>basso</c:v>
                </c:pt>
              </c:strCache>
            </c:strRef>
          </c:cat>
          <c:val>
            <c:numRef>
              <c:f>Foglio1!$C$13:$E$13</c:f>
              <c:numCache>
                <c:formatCode>0.000</c:formatCode>
                <c:ptCount val="3"/>
                <c:pt idx="0">
                  <c:v>0.5</c:v>
                </c:pt>
                <c:pt idx="1">
                  <c:v>0.5</c:v>
                </c:pt>
                <c:pt idx="2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A64-45B9-80BC-189393FF8E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8628224"/>
        <c:axId val="88630016"/>
      </c:barChart>
      <c:catAx>
        <c:axId val="886282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it-IT"/>
          </a:p>
        </c:txPr>
        <c:crossAx val="88630016"/>
        <c:crosses val="autoZero"/>
        <c:auto val="1"/>
        <c:lblAlgn val="ctr"/>
        <c:lblOffset val="100"/>
        <c:noMultiLvlLbl val="0"/>
      </c:catAx>
      <c:valAx>
        <c:axId val="88630016"/>
        <c:scaling>
          <c:orientation val="minMax"/>
        </c:scaling>
        <c:delete val="0"/>
        <c:axPos val="l"/>
        <c:majorGridlines/>
        <c:numFmt formatCode="0.000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it-IT"/>
          </a:p>
        </c:txPr>
        <c:crossAx val="88628224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b="1"/>
          </a:pPr>
          <a:endParaRPr lang="it-IT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/>
          <a:lstStyle/>
          <a:p>
            <a:pPr>
              <a:defRPr sz="1500"/>
            </a:pPr>
            <a:r>
              <a:rPr lang="it-IT" sz="1500"/>
              <a:t>Profili riga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8703750617113704"/>
          <c:y val="0.24388730687549307"/>
          <c:w val="0.5512861570565365"/>
          <c:h val="0.572697456763319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Foglio1!$C$18</c:f>
              <c:strCache>
                <c:ptCount val="1"/>
                <c:pt idx="0">
                  <c:v>alto</c:v>
                </c:pt>
              </c:strCache>
            </c:strRef>
          </c:tx>
          <c:invertIfNegative val="0"/>
          <c:cat>
            <c:strRef>
              <c:f>Foglio1!$B$19:$B$21</c:f>
              <c:strCache>
                <c:ptCount val="3"/>
                <c:pt idx="0">
                  <c:v>ottimo</c:v>
                </c:pt>
                <c:pt idx="1">
                  <c:v>buono</c:v>
                </c:pt>
                <c:pt idx="2">
                  <c:v>scarso</c:v>
                </c:pt>
              </c:strCache>
            </c:strRef>
          </c:cat>
          <c:val>
            <c:numRef>
              <c:f>Foglio1!$C$19:$C$21</c:f>
              <c:numCache>
                <c:formatCode>0.000</c:formatCode>
                <c:ptCount val="3"/>
                <c:pt idx="0">
                  <c:v>0.18181818181818232</c:v>
                </c:pt>
                <c:pt idx="1">
                  <c:v>0.18181818181818232</c:v>
                </c:pt>
                <c:pt idx="2">
                  <c:v>0.18181818181818232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1FD-4C61-A2D9-BF34FB8CDE0E}"/>
            </c:ext>
          </c:extLst>
        </c:ser>
        <c:ser>
          <c:idx val="1"/>
          <c:order val="1"/>
          <c:tx>
            <c:strRef>
              <c:f>Foglio1!$D$18</c:f>
              <c:strCache>
                <c:ptCount val="1"/>
                <c:pt idx="0">
                  <c:v>medio</c:v>
                </c:pt>
              </c:strCache>
            </c:strRef>
          </c:tx>
          <c:invertIfNegative val="0"/>
          <c:cat>
            <c:strRef>
              <c:f>Foglio1!$B$19:$B$21</c:f>
              <c:strCache>
                <c:ptCount val="3"/>
                <c:pt idx="0">
                  <c:v>ottimo</c:v>
                </c:pt>
                <c:pt idx="1">
                  <c:v>buono</c:v>
                </c:pt>
                <c:pt idx="2">
                  <c:v>scarso</c:v>
                </c:pt>
              </c:strCache>
            </c:strRef>
          </c:cat>
          <c:val>
            <c:numRef>
              <c:f>Foglio1!$D$19:$D$21</c:f>
              <c:numCache>
                <c:formatCode>0.000</c:formatCode>
                <c:ptCount val="3"/>
                <c:pt idx="0">
                  <c:v>0.36363636363636381</c:v>
                </c:pt>
                <c:pt idx="1">
                  <c:v>0.36363636363636381</c:v>
                </c:pt>
                <c:pt idx="2">
                  <c:v>0.36363636363636381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1FD-4C61-A2D9-BF34FB8CDE0E}"/>
            </c:ext>
          </c:extLst>
        </c:ser>
        <c:ser>
          <c:idx val="2"/>
          <c:order val="2"/>
          <c:tx>
            <c:strRef>
              <c:f>Foglio1!$E$18</c:f>
              <c:strCache>
                <c:ptCount val="1"/>
                <c:pt idx="0">
                  <c:v>basso</c:v>
                </c:pt>
              </c:strCache>
            </c:strRef>
          </c:tx>
          <c:invertIfNegative val="0"/>
          <c:cat>
            <c:strRef>
              <c:f>Foglio1!$B$19:$B$21</c:f>
              <c:strCache>
                <c:ptCount val="3"/>
                <c:pt idx="0">
                  <c:v>ottimo</c:v>
                </c:pt>
                <c:pt idx="1">
                  <c:v>buono</c:v>
                </c:pt>
                <c:pt idx="2">
                  <c:v>scarso</c:v>
                </c:pt>
              </c:strCache>
            </c:strRef>
          </c:cat>
          <c:val>
            <c:numRef>
              <c:f>Foglio1!$E$19:$E$21</c:f>
              <c:numCache>
                <c:formatCode>0.000</c:formatCode>
                <c:ptCount val="3"/>
                <c:pt idx="0">
                  <c:v>0.45454545454545453</c:v>
                </c:pt>
                <c:pt idx="1">
                  <c:v>0.45454545454545453</c:v>
                </c:pt>
                <c:pt idx="2">
                  <c:v>0.45454545454545453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1FD-4C61-A2D9-BF34FB8CDE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8660224"/>
        <c:axId val="97390592"/>
      </c:barChart>
      <c:catAx>
        <c:axId val="886602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it-IT"/>
          </a:p>
        </c:txPr>
        <c:crossAx val="97390592"/>
        <c:crosses val="autoZero"/>
        <c:auto val="1"/>
        <c:lblAlgn val="ctr"/>
        <c:lblOffset val="100"/>
        <c:noMultiLvlLbl val="0"/>
      </c:catAx>
      <c:valAx>
        <c:axId val="97390592"/>
        <c:scaling>
          <c:orientation val="minMax"/>
        </c:scaling>
        <c:delete val="0"/>
        <c:axPos val="l"/>
        <c:majorGridlines/>
        <c:numFmt formatCode="0.000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it-IT"/>
          </a:p>
        </c:txPr>
        <c:crossAx val="88660224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b="1"/>
          </a:pPr>
          <a:endParaRPr lang="it-IT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197845899828141"/>
          <c:y val="0.16525807672052753"/>
          <c:w val="0.62262317737694983"/>
          <c:h val="0.58188016053628699"/>
        </c:manualLayout>
      </c:layout>
      <c:scatterChart>
        <c:scatterStyle val="lineMarker"/>
        <c:varyColors val="0"/>
        <c:ser>
          <c:idx val="0"/>
          <c:order val="0"/>
          <c:tx>
            <c:strRef>
              <c:f>Foglio1!$C$1</c:f>
              <c:strCache>
                <c:ptCount val="1"/>
                <c:pt idx="0">
                  <c:v>X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rgbClr val="9A0000"/>
              </a:solidFill>
              <a:ln>
                <a:noFill/>
                <a:prstDash val="solid"/>
              </a:ln>
            </c:spPr>
          </c:marker>
          <c:xVal>
            <c:numRef>
              <c:f>Foglio1!$C$2:$C$21</c:f>
              <c:numCache>
                <c:formatCode>0.0</c:formatCode>
                <c:ptCount val="20"/>
                <c:pt idx="0">
                  <c:v>17.2</c:v>
                </c:pt>
                <c:pt idx="1">
                  <c:v>15.2</c:v>
                </c:pt>
                <c:pt idx="2">
                  <c:v>14.4</c:v>
                </c:pt>
                <c:pt idx="3">
                  <c:v>14.3</c:v>
                </c:pt>
                <c:pt idx="4">
                  <c:v>14.7</c:v>
                </c:pt>
                <c:pt idx="5">
                  <c:v>18.600000000000001</c:v>
                </c:pt>
                <c:pt idx="6">
                  <c:v>20.9</c:v>
                </c:pt>
                <c:pt idx="7">
                  <c:v>18.899999999999999</c:v>
                </c:pt>
                <c:pt idx="8">
                  <c:v>18.7</c:v>
                </c:pt>
                <c:pt idx="9">
                  <c:v>18.2</c:v>
                </c:pt>
                <c:pt idx="10">
                  <c:v>17.7</c:v>
                </c:pt>
                <c:pt idx="11">
                  <c:v>13.7</c:v>
                </c:pt>
                <c:pt idx="12">
                  <c:v>15.8</c:v>
                </c:pt>
                <c:pt idx="13">
                  <c:v>16.5</c:v>
                </c:pt>
                <c:pt idx="14">
                  <c:v>10.8</c:v>
                </c:pt>
                <c:pt idx="15">
                  <c:v>11.8</c:v>
                </c:pt>
                <c:pt idx="16">
                  <c:v>13.9</c:v>
                </c:pt>
                <c:pt idx="17">
                  <c:v>12.8</c:v>
                </c:pt>
                <c:pt idx="18">
                  <c:v>12.9</c:v>
                </c:pt>
                <c:pt idx="19">
                  <c:v>12</c:v>
                </c:pt>
              </c:numCache>
            </c:numRef>
          </c:xVal>
          <c:yVal>
            <c:numRef>
              <c:f>Foglio1!$B$2:$B$21</c:f>
              <c:numCache>
                <c:formatCode>0.0</c:formatCode>
                <c:ptCount val="20"/>
                <c:pt idx="0">
                  <c:v>4.9000000000000004</c:v>
                </c:pt>
                <c:pt idx="1">
                  <c:v>5.4</c:v>
                </c:pt>
                <c:pt idx="2">
                  <c:v>5.6</c:v>
                </c:pt>
                <c:pt idx="3">
                  <c:v>6.7</c:v>
                </c:pt>
                <c:pt idx="4">
                  <c:v>7.2</c:v>
                </c:pt>
                <c:pt idx="5">
                  <c:v>8.1</c:v>
                </c:pt>
                <c:pt idx="6">
                  <c:v>7</c:v>
                </c:pt>
                <c:pt idx="7">
                  <c:v>6.2</c:v>
                </c:pt>
                <c:pt idx="8">
                  <c:v>5.9</c:v>
                </c:pt>
                <c:pt idx="9">
                  <c:v>6</c:v>
                </c:pt>
                <c:pt idx="10">
                  <c:v>6.2</c:v>
                </c:pt>
                <c:pt idx="11">
                  <c:v>4.5999999999999996</c:v>
                </c:pt>
                <c:pt idx="12">
                  <c:v>6.5</c:v>
                </c:pt>
                <c:pt idx="13">
                  <c:v>4.7</c:v>
                </c:pt>
                <c:pt idx="14">
                  <c:v>3.6</c:v>
                </c:pt>
                <c:pt idx="15">
                  <c:v>5.8</c:v>
                </c:pt>
                <c:pt idx="16">
                  <c:v>4.0999999999999996</c:v>
                </c:pt>
                <c:pt idx="17">
                  <c:v>4.5999999999999996</c:v>
                </c:pt>
                <c:pt idx="18">
                  <c:v>4.5999999999999996</c:v>
                </c:pt>
                <c:pt idx="19">
                  <c:v>4.8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FF20-4DD4-B178-182F786C17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7805056"/>
        <c:axId val="97807360"/>
      </c:scatterChart>
      <c:valAx>
        <c:axId val="97805056"/>
        <c:scaling>
          <c:orientation val="minMax"/>
          <c:max val="22"/>
          <c:min val="10"/>
        </c:scaling>
        <c:delete val="0"/>
        <c:axPos val="b"/>
        <c:title>
          <c:tx>
            <c:rich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r>
                  <a:rPr lang="it-IT">
                    <a:solidFill>
                      <a:schemeClr val="tx1"/>
                    </a:solidFill>
                  </a:rPr>
                  <a:t>X</a:t>
                </a:r>
              </a:p>
            </c:rich>
          </c:tx>
          <c:layout>
            <c:manualLayout>
              <c:xMode val="edge"/>
              <c:yMode val="edge"/>
              <c:x val="0.90649966022666828"/>
              <c:y val="0.69427785991405999"/>
            </c:manualLayout>
          </c:layout>
          <c:overlay val="0"/>
        </c:title>
        <c:numFmt formatCode="0" sourceLinked="0"/>
        <c:majorTickMark val="none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it-IT"/>
          </a:p>
        </c:txPr>
        <c:crossAx val="97807360"/>
        <c:crosses val="autoZero"/>
        <c:crossBetween val="midCat"/>
        <c:majorUnit val="3"/>
      </c:valAx>
      <c:valAx>
        <c:axId val="97807360"/>
        <c:scaling>
          <c:orientation val="minMax"/>
          <c:max val="9"/>
          <c:min val="3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r>
                  <a:rPr lang="it-IT">
                    <a:solidFill>
                      <a:schemeClr val="tx1"/>
                    </a:solidFill>
                  </a:rPr>
                  <a:t>Y</a:t>
                </a:r>
              </a:p>
            </c:rich>
          </c:tx>
          <c:layout>
            <c:manualLayout>
              <c:xMode val="edge"/>
              <c:yMode val="edge"/>
              <c:x val="0.22544883166331181"/>
              <c:y val="2.5980870249645002E-2"/>
            </c:manualLayout>
          </c:layout>
          <c:overlay val="0"/>
        </c:title>
        <c:numFmt formatCode="0" sourceLinked="0"/>
        <c:majorTickMark val="none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it-IT"/>
          </a:p>
        </c:txPr>
        <c:crossAx val="97805056"/>
        <c:crosses val="autoZero"/>
        <c:crossBetween val="midCat"/>
      </c:valAx>
      <c:spPr>
        <a:noFill/>
        <a:ln w="12700">
          <a:solidFill>
            <a:srgbClr val="000000"/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300" b="1" i="0" u="none" strike="noStrike" baseline="0">
          <a:solidFill>
            <a:srgbClr val="000000"/>
          </a:solidFill>
          <a:latin typeface="+mj-lt"/>
          <a:ea typeface="Arial"/>
          <a:cs typeface="Arial"/>
        </a:defRPr>
      </a:pPr>
      <a:endParaRPr lang="it-IT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3417508888826866E-2"/>
          <c:y val="4.8888546711834041E-2"/>
          <c:w val="0.89920490495254557"/>
          <c:h val="0.81103089392200234"/>
        </c:manualLayout>
      </c:layout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circle"/>
            <c:size val="8"/>
            <c:spPr>
              <a:solidFill>
                <a:srgbClr val="9A0000"/>
              </a:solidFill>
              <a:ln>
                <a:noFill/>
              </a:ln>
            </c:spPr>
          </c:marker>
          <c:dPt>
            <c:idx val="0"/>
            <c:marker>
              <c:spPr>
                <a:solidFill>
                  <a:schemeClr val="bg1">
                    <a:lumMod val="65000"/>
                  </a:schemeClr>
                </a:solidFill>
                <a:ln>
                  <a:noFill/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1686-4ECD-B935-8FBCDAD7FA0B}"/>
              </c:ext>
            </c:extLst>
          </c:dPt>
          <c:dPt>
            <c:idx val="3"/>
            <c:marker>
              <c:spPr>
                <a:solidFill>
                  <a:schemeClr val="bg1">
                    <a:lumMod val="65000"/>
                  </a:schemeClr>
                </a:solidFill>
                <a:ln>
                  <a:noFill/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1-1686-4ECD-B935-8FBCDAD7FA0B}"/>
              </c:ext>
            </c:extLst>
          </c:dPt>
          <c:dPt>
            <c:idx val="4"/>
            <c:marker>
              <c:spPr>
                <a:solidFill>
                  <a:schemeClr val="bg1">
                    <a:lumMod val="65000"/>
                  </a:schemeClr>
                </a:solidFill>
                <a:ln>
                  <a:noFill/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2-1686-4ECD-B935-8FBCDAD7FA0B}"/>
              </c:ext>
            </c:extLst>
          </c:dPt>
          <c:dPt>
            <c:idx val="13"/>
            <c:marker>
              <c:spPr>
                <a:solidFill>
                  <a:schemeClr val="bg1">
                    <a:lumMod val="65000"/>
                  </a:schemeClr>
                </a:solidFill>
                <a:ln>
                  <a:noFill/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3-1686-4ECD-B935-8FBCDAD7FA0B}"/>
              </c:ext>
            </c:extLst>
          </c:dPt>
          <c:dPt>
            <c:idx val="15"/>
            <c:marker>
              <c:spPr>
                <a:solidFill>
                  <a:schemeClr val="bg1">
                    <a:lumMod val="65000"/>
                  </a:schemeClr>
                </a:solidFill>
                <a:ln>
                  <a:noFill/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4-1686-4ECD-B935-8FBCDAD7FA0B}"/>
              </c:ext>
            </c:extLst>
          </c:dPt>
          <c:xVal>
            <c:numRef>
              <c:f>Foglio1!$E$2:$E$21</c:f>
              <c:numCache>
                <c:formatCode>0.0</c:formatCode>
                <c:ptCount val="20"/>
                <c:pt idx="0">
                  <c:v>1.750000000000002</c:v>
                </c:pt>
                <c:pt idx="1">
                  <c:v>-0.24999999999999892</c:v>
                </c:pt>
                <c:pt idx="2">
                  <c:v>-1.0499999999999932</c:v>
                </c:pt>
                <c:pt idx="3">
                  <c:v>-1.1499999999999937</c:v>
                </c:pt>
                <c:pt idx="4">
                  <c:v>-0.74999999999999978</c:v>
                </c:pt>
                <c:pt idx="5">
                  <c:v>3.1500000000000039</c:v>
                </c:pt>
                <c:pt idx="6">
                  <c:v>5.4500000000000011</c:v>
                </c:pt>
                <c:pt idx="7">
                  <c:v>3.4499999999999997</c:v>
                </c:pt>
                <c:pt idx="8">
                  <c:v>3.2500000000000018</c:v>
                </c:pt>
                <c:pt idx="9">
                  <c:v>2.7500000000000018</c:v>
                </c:pt>
                <c:pt idx="10">
                  <c:v>2.2500000000000018</c:v>
                </c:pt>
                <c:pt idx="11">
                  <c:v>-1.7499999999999936</c:v>
                </c:pt>
                <c:pt idx="12">
                  <c:v>0.35000000000000331</c:v>
                </c:pt>
                <c:pt idx="13">
                  <c:v>1.0500000000000025</c:v>
                </c:pt>
                <c:pt idx="14">
                  <c:v>-4.6499999999999968</c:v>
                </c:pt>
                <c:pt idx="15">
                  <c:v>-3.6499999999999972</c:v>
                </c:pt>
                <c:pt idx="16">
                  <c:v>-1.5499999999999932</c:v>
                </c:pt>
                <c:pt idx="17">
                  <c:v>-2.6499999999999972</c:v>
                </c:pt>
                <c:pt idx="18">
                  <c:v>-2.5499999999999972</c:v>
                </c:pt>
                <c:pt idx="19">
                  <c:v>-3.4499999999999975</c:v>
                </c:pt>
              </c:numCache>
            </c:numRef>
          </c:xVal>
          <c:yVal>
            <c:numRef>
              <c:f>Foglio1!$F$2:$F$21</c:f>
              <c:numCache>
                <c:formatCode>0.0</c:formatCode>
                <c:ptCount val="20"/>
                <c:pt idx="0">
                  <c:v>-0.72499999999999865</c:v>
                </c:pt>
                <c:pt idx="1">
                  <c:v>-0.22499999999999828</c:v>
                </c:pt>
                <c:pt idx="2">
                  <c:v>-2.4999999999998579E-2</c:v>
                </c:pt>
                <c:pt idx="3">
                  <c:v>1.075000000000002</c:v>
                </c:pt>
                <c:pt idx="4">
                  <c:v>1.575000000000002</c:v>
                </c:pt>
                <c:pt idx="5">
                  <c:v>2.4749999999999988</c:v>
                </c:pt>
                <c:pt idx="6">
                  <c:v>1.375000000000002</c:v>
                </c:pt>
                <c:pt idx="7">
                  <c:v>0.57500000000000195</c:v>
                </c:pt>
                <c:pt idx="8">
                  <c:v>0.2750000000000023</c:v>
                </c:pt>
                <c:pt idx="9">
                  <c:v>0.37500000000000244</c:v>
                </c:pt>
                <c:pt idx="10">
                  <c:v>0.57500000000000195</c:v>
                </c:pt>
                <c:pt idx="11">
                  <c:v>-1.0249999999999955</c:v>
                </c:pt>
                <c:pt idx="12">
                  <c:v>0.87500000000000311</c:v>
                </c:pt>
                <c:pt idx="13">
                  <c:v>-0.92499999999999805</c:v>
                </c:pt>
                <c:pt idx="14">
                  <c:v>-2.0249999999999981</c:v>
                </c:pt>
                <c:pt idx="15">
                  <c:v>0.17500000000000171</c:v>
                </c:pt>
                <c:pt idx="16">
                  <c:v>-1.5249999999999955</c:v>
                </c:pt>
                <c:pt idx="17">
                  <c:v>-1.0249999999999955</c:v>
                </c:pt>
                <c:pt idx="18">
                  <c:v>-1.0249999999999955</c:v>
                </c:pt>
                <c:pt idx="19">
                  <c:v>-0.82499999999999862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1686-4ECD-B935-8FBCDAD7FA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7452800"/>
        <c:axId val="97454336"/>
      </c:scatterChart>
      <c:valAx>
        <c:axId val="97452800"/>
        <c:scaling>
          <c:orientation val="minMax"/>
          <c:max val="6"/>
          <c:min val="-6"/>
        </c:scaling>
        <c:delete val="0"/>
        <c:axPos val="b"/>
        <c:numFmt formatCode="0" sourceLinked="0"/>
        <c:majorTickMark val="none"/>
        <c:minorTickMark val="none"/>
        <c:tickLblPos val="low"/>
        <c:txPr>
          <a:bodyPr/>
          <a:lstStyle/>
          <a:p>
            <a:pPr>
              <a:defRPr sz="1000">
                <a:latin typeface="Arial" pitchFamily="34" charset="0"/>
                <a:cs typeface="Arial" pitchFamily="34" charset="0"/>
              </a:defRPr>
            </a:pPr>
            <a:endParaRPr lang="it-IT"/>
          </a:p>
        </c:txPr>
        <c:crossAx val="97454336"/>
        <c:crosses val="autoZero"/>
        <c:crossBetween val="midCat"/>
        <c:majorUnit val="2"/>
        <c:minorUnit val="1"/>
      </c:valAx>
      <c:valAx>
        <c:axId val="97454336"/>
        <c:scaling>
          <c:orientation val="minMax"/>
          <c:max val="3"/>
          <c:min val="-3"/>
        </c:scaling>
        <c:delete val="0"/>
        <c:axPos val="l"/>
        <c:numFmt formatCode="0" sourceLinked="0"/>
        <c:majorTickMark val="none"/>
        <c:minorTickMark val="none"/>
        <c:tickLblPos val="low"/>
        <c:txPr>
          <a:bodyPr/>
          <a:lstStyle/>
          <a:p>
            <a:pPr>
              <a:defRPr sz="1000">
                <a:latin typeface="Arial" pitchFamily="34" charset="0"/>
                <a:cs typeface="Arial" pitchFamily="34" charset="0"/>
              </a:defRPr>
            </a:pPr>
            <a:endParaRPr lang="it-IT"/>
          </a:p>
        </c:txPr>
        <c:crossAx val="97452800"/>
        <c:crosses val="autoZero"/>
        <c:crossBetween val="midCat"/>
        <c:majorUnit val="1"/>
        <c:minorUnit val="0.1"/>
      </c:valAx>
      <c:spPr>
        <a:noFill/>
        <a:ln>
          <a:solidFill>
            <a:prstClr val="black"/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circle"/>
            <c:size val="7"/>
            <c:spPr>
              <a:solidFill>
                <a:srgbClr val="9A0000"/>
              </a:solidFill>
              <a:ln>
                <a:solidFill>
                  <a:sysClr val="windowText" lastClr="000000"/>
                </a:solidFill>
              </a:ln>
            </c:spPr>
          </c:marker>
          <c:dPt>
            <c:idx val="0"/>
            <c:marker>
              <c:spPr>
                <a:solidFill>
                  <a:schemeClr val="bg1">
                    <a:lumMod val="65000"/>
                  </a:schemeClr>
                </a:solidFill>
                <a:ln>
                  <a:solidFill>
                    <a:sysClr val="windowText" lastClr="000000"/>
                  </a:solidFill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8E2C-4010-A572-58A50ECA5985}"/>
              </c:ext>
            </c:extLst>
          </c:dPt>
          <c:dPt>
            <c:idx val="5"/>
            <c:marker>
              <c:spPr>
                <a:solidFill>
                  <a:schemeClr val="bg1">
                    <a:lumMod val="65000"/>
                  </a:schemeClr>
                </a:solidFill>
                <a:ln>
                  <a:solidFill>
                    <a:sysClr val="windowText" lastClr="000000"/>
                  </a:solidFill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1-8E2C-4010-A572-58A50ECA5985}"/>
              </c:ext>
            </c:extLst>
          </c:dPt>
          <c:dPt>
            <c:idx val="6"/>
            <c:marker>
              <c:spPr>
                <a:solidFill>
                  <a:schemeClr val="bg1">
                    <a:lumMod val="65000"/>
                  </a:schemeClr>
                </a:solidFill>
                <a:ln>
                  <a:solidFill>
                    <a:sysClr val="windowText" lastClr="000000"/>
                  </a:solidFill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2-8E2C-4010-A572-58A50ECA5985}"/>
              </c:ext>
            </c:extLst>
          </c:dPt>
          <c:dPt>
            <c:idx val="10"/>
            <c:marker>
              <c:spPr>
                <a:solidFill>
                  <a:schemeClr val="bg1">
                    <a:lumMod val="65000"/>
                  </a:schemeClr>
                </a:solidFill>
                <a:ln>
                  <a:solidFill>
                    <a:sysClr val="windowText" lastClr="000000"/>
                  </a:solidFill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3-8E2C-4010-A572-58A50ECA5985}"/>
              </c:ext>
            </c:extLst>
          </c:dPt>
          <c:dPt>
            <c:idx val="12"/>
            <c:marker>
              <c:spPr>
                <a:solidFill>
                  <a:schemeClr val="bg1">
                    <a:lumMod val="65000"/>
                  </a:schemeClr>
                </a:solidFill>
                <a:ln>
                  <a:solidFill>
                    <a:sysClr val="windowText" lastClr="000000"/>
                  </a:solidFill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4-8E2C-4010-A572-58A50ECA5985}"/>
              </c:ext>
            </c:extLst>
          </c:dPt>
          <c:dPt>
            <c:idx val="13"/>
            <c:marker>
              <c:spPr>
                <a:solidFill>
                  <a:schemeClr val="bg1">
                    <a:lumMod val="65000"/>
                  </a:schemeClr>
                </a:solidFill>
                <a:ln>
                  <a:solidFill>
                    <a:sysClr val="windowText" lastClr="000000"/>
                  </a:solidFill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5-8E2C-4010-A572-58A50ECA5985}"/>
              </c:ext>
            </c:extLst>
          </c:dPt>
          <c:dPt>
            <c:idx val="15"/>
            <c:marker>
              <c:spPr>
                <a:solidFill>
                  <a:schemeClr val="bg1">
                    <a:lumMod val="65000"/>
                  </a:schemeClr>
                </a:solidFill>
                <a:ln>
                  <a:solidFill>
                    <a:sysClr val="windowText" lastClr="000000"/>
                  </a:solidFill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6-8E2C-4010-A572-58A50ECA5985}"/>
              </c:ext>
            </c:extLst>
          </c:dPt>
          <c:dPt>
            <c:idx val="16"/>
            <c:marker>
              <c:spPr>
                <a:solidFill>
                  <a:schemeClr val="bg1">
                    <a:lumMod val="65000"/>
                  </a:schemeClr>
                </a:solidFill>
                <a:ln>
                  <a:solidFill>
                    <a:sysClr val="windowText" lastClr="000000"/>
                  </a:solidFill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7-8E2C-4010-A572-58A50ECA5985}"/>
              </c:ext>
            </c:extLst>
          </c:dPt>
          <c:dPt>
            <c:idx val="18"/>
            <c:bubble3D val="0"/>
            <c:extLst>
              <c:ext xmlns:c16="http://schemas.microsoft.com/office/drawing/2014/chart" uri="{C3380CC4-5D6E-409C-BE32-E72D297353CC}">
                <c16:uniqueId val="{00000008-8E2C-4010-A572-58A50ECA5985}"/>
              </c:ext>
            </c:extLst>
          </c:dPt>
          <c:xVal>
            <c:numRef>
              <c:f>Foglio1!$G$2:$G$27</c:f>
              <c:numCache>
                <c:formatCode>General</c:formatCode>
                <c:ptCount val="26"/>
                <c:pt idx="0">
                  <c:v>8.3846153846153832</c:v>
                </c:pt>
                <c:pt idx="1">
                  <c:v>8.3846153846153832</c:v>
                </c:pt>
                <c:pt idx="2">
                  <c:v>6.3846153846153815</c:v>
                </c:pt>
                <c:pt idx="3">
                  <c:v>3.3846153846153828</c:v>
                </c:pt>
                <c:pt idx="4">
                  <c:v>3.3846153846153828</c:v>
                </c:pt>
                <c:pt idx="5">
                  <c:v>2.3846153846153828</c:v>
                </c:pt>
                <c:pt idx="6">
                  <c:v>2.3846153846153828</c:v>
                </c:pt>
                <c:pt idx="7">
                  <c:v>2.3846153846153828</c:v>
                </c:pt>
                <c:pt idx="8">
                  <c:v>0.3846153846153833</c:v>
                </c:pt>
                <c:pt idx="9">
                  <c:v>0.3846153846153833</c:v>
                </c:pt>
                <c:pt idx="10">
                  <c:v>-1.6153846153846132</c:v>
                </c:pt>
                <c:pt idx="11">
                  <c:v>-4.6153846153846168</c:v>
                </c:pt>
                <c:pt idx="12">
                  <c:v>-1.6153846153846132</c:v>
                </c:pt>
                <c:pt idx="13">
                  <c:v>-2.6153846153846172</c:v>
                </c:pt>
                <c:pt idx="14">
                  <c:v>-2.6153846153846172</c:v>
                </c:pt>
                <c:pt idx="15">
                  <c:v>-2.6153846153846172</c:v>
                </c:pt>
                <c:pt idx="16">
                  <c:v>-2.6153846153846172</c:v>
                </c:pt>
                <c:pt idx="17">
                  <c:v>-2.6153846153846172</c:v>
                </c:pt>
                <c:pt idx="18">
                  <c:v>-2.6153846153846172</c:v>
                </c:pt>
                <c:pt idx="19">
                  <c:v>-2.6153846153846172</c:v>
                </c:pt>
                <c:pt idx="20">
                  <c:v>-3.6153846153846172</c:v>
                </c:pt>
                <c:pt idx="21">
                  <c:v>-3.6153846153846172</c:v>
                </c:pt>
                <c:pt idx="22">
                  <c:v>-3.6153846153846172</c:v>
                </c:pt>
                <c:pt idx="23">
                  <c:v>-4.6153846153846168</c:v>
                </c:pt>
                <c:pt idx="24">
                  <c:v>-4.6153846153846168</c:v>
                </c:pt>
                <c:pt idx="25">
                  <c:v>8.3846153846153832</c:v>
                </c:pt>
              </c:numCache>
            </c:numRef>
          </c:xVal>
          <c:yVal>
            <c:numRef>
              <c:f>Foglio1!$H$2:$H$27</c:f>
              <c:numCache>
                <c:formatCode>General</c:formatCode>
                <c:ptCount val="26"/>
                <c:pt idx="0">
                  <c:v>-1.6153846153846132</c:v>
                </c:pt>
                <c:pt idx="1">
                  <c:v>4.3846153846153815</c:v>
                </c:pt>
                <c:pt idx="2">
                  <c:v>6.3846153846153815</c:v>
                </c:pt>
                <c:pt idx="3">
                  <c:v>1.3846153846153841</c:v>
                </c:pt>
                <c:pt idx="4">
                  <c:v>3.3846153846153828</c:v>
                </c:pt>
                <c:pt idx="5">
                  <c:v>-0.61538461538461675</c:v>
                </c:pt>
                <c:pt idx="6">
                  <c:v>-1.6153846153846132</c:v>
                </c:pt>
                <c:pt idx="7">
                  <c:v>1.3846153846153841</c:v>
                </c:pt>
                <c:pt idx="8">
                  <c:v>0.3846153846153833</c:v>
                </c:pt>
                <c:pt idx="9">
                  <c:v>0.3846153846153833</c:v>
                </c:pt>
                <c:pt idx="10">
                  <c:v>1.3846153846153841</c:v>
                </c:pt>
                <c:pt idx="11">
                  <c:v>-4.6153846153846168</c:v>
                </c:pt>
                <c:pt idx="12">
                  <c:v>0.3846153846153833</c:v>
                </c:pt>
                <c:pt idx="13">
                  <c:v>1.3846153846153841</c:v>
                </c:pt>
                <c:pt idx="14">
                  <c:v>-0.61538461538461675</c:v>
                </c:pt>
                <c:pt idx="15">
                  <c:v>3.3846153846153828</c:v>
                </c:pt>
                <c:pt idx="16">
                  <c:v>2.3846153846153828</c:v>
                </c:pt>
                <c:pt idx="17">
                  <c:v>-1.6153846153846132</c:v>
                </c:pt>
                <c:pt idx="18">
                  <c:v>1.3846153846153841</c:v>
                </c:pt>
                <c:pt idx="19">
                  <c:v>-0.61538461538461675</c:v>
                </c:pt>
                <c:pt idx="20">
                  <c:v>-5.6153846153846168</c:v>
                </c:pt>
                <c:pt idx="21">
                  <c:v>-0.61538461538461675</c:v>
                </c:pt>
                <c:pt idx="22">
                  <c:v>-5.6153846153846168</c:v>
                </c:pt>
                <c:pt idx="23">
                  <c:v>-5.6153846153846168</c:v>
                </c:pt>
                <c:pt idx="24">
                  <c:v>-5.6153846153846168</c:v>
                </c:pt>
                <c:pt idx="25">
                  <c:v>6.3846153846153815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8E2C-4010-A572-58A50ECA59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3114624"/>
        <c:axId val="103116160"/>
      </c:scatterChart>
      <c:valAx>
        <c:axId val="103114624"/>
        <c:scaling>
          <c:orientation val="minMax"/>
          <c:max val="10"/>
          <c:min val="-10"/>
        </c:scaling>
        <c:delete val="0"/>
        <c:axPos val="b"/>
        <c:numFmt formatCode="0" sourceLinked="0"/>
        <c:majorTickMark val="none"/>
        <c:minorTickMark val="none"/>
        <c:tickLblPos val="low"/>
        <c:crossAx val="103116160"/>
        <c:crosses val="autoZero"/>
        <c:crossBetween val="midCat"/>
        <c:majorUnit val="2"/>
      </c:valAx>
      <c:valAx>
        <c:axId val="103116160"/>
        <c:scaling>
          <c:orientation val="minMax"/>
          <c:max val="10"/>
          <c:min val="-10"/>
        </c:scaling>
        <c:delete val="0"/>
        <c:axPos val="l"/>
        <c:numFmt formatCode="0" sourceLinked="0"/>
        <c:majorTickMark val="none"/>
        <c:minorTickMark val="none"/>
        <c:tickLblPos val="low"/>
        <c:crossAx val="103114624"/>
        <c:crosses val="autoZero"/>
        <c:crossBetween val="midCat"/>
      </c:valAx>
      <c:spPr>
        <a:ln>
          <a:solidFill>
            <a:sysClr val="windowText" lastClr="000000"/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circle"/>
            <c:size val="7"/>
            <c:spPr>
              <a:solidFill>
                <a:srgbClr val="9A0000"/>
              </a:solidFill>
              <a:ln>
                <a:solidFill>
                  <a:sysClr val="windowText" lastClr="000000"/>
                </a:solidFill>
              </a:ln>
            </c:spPr>
          </c:marker>
          <c:xVal>
            <c:numRef>
              <c:f>Foglio1!$B$2:$B$27</c:f>
              <c:numCache>
                <c:formatCode>General</c:formatCode>
                <c:ptCount val="26"/>
                <c:pt idx="0">
                  <c:v>29</c:v>
                </c:pt>
                <c:pt idx="1">
                  <c:v>29</c:v>
                </c:pt>
                <c:pt idx="2">
                  <c:v>27</c:v>
                </c:pt>
                <c:pt idx="3">
                  <c:v>24</c:v>
                </c:pt>
                <c:pt idx="4">
                  <c:v>24</c:v>
                </c:pt>
                <c:pt idx="5">
                  <c:v>23</c:v>
                </c:pt>
                <c:pt idx="6">
                  <c:v>23</c:v>
                </c:pt>
                <c:pt idx="7">
                  <c:v>23</c:v>
                </c:pt>
                <c:pt idx="8">
                  <c:v>21</c:v>
                </c:pt>
                <c:pt idx="9">
                  <c:v>21</c:v>
                </c:pt>
                <c:pt idx="10">
                  <c:v>19</c:v>
                </c:pt>
                <c:pt idx="11">
                  <c:v>16</c:v>
                </c:pt>
                <c:pt idx="12">
                  <c:v>19</c:v>
                </c:pt>
                <c:pt idx="13">
                  <c:v>18</c:v>
                </c:pt>
                <c:pt idx="14">
                  <c:v>18</c:v>
                </c:pt>
                <c:pt idx="15">
                  <c:v>18</c:v>
                </c:pt>
                <c:pt idx="16">
                  <c:v>18</c:v>
                </c:pt>
                <c:pt idx="17">
                  <c:v>18</c:v>
                </c:pt>
                <c:pt idx="18">
                  <c:v>18</c:v>
                </c:pt>
                <c:pt idx="19">
                  <c:v>18</c:v>
                </c:pt>
                <c:pt idx="20">
                  <c:v>17</c:v>
                </c:pt>
                <c:pt idx="21">
                  <c:v>17</c:v>
                </c:pt>
                <c:pt idx="22">
                  <c:v>17</c:v>
                </c:pt>
                <c:pt idx="23">
                  <c:v>16</c:v>
                </c:pt>
                <c:pt idx="24">
                  <c:v>16</c:v>
                </c:pt>
                <c:pt idx="25">
                  <c:v>29</c:v>
                </c:pt>
              </c:numCache>
            </c:numRef>
          </c:xVal>
          <c:yVal>
            <c:numRef>
              <c:f>Foglio1!$C$2:$C$27</c:f>
              <c:numCache>
                <c:formatCode>General</c:formatCode>
                <c:ptCount val="26"/>
                <c:pt idx="0">
                  <c:v>22</c:v>
                </c:pt>
                <c:pt idx="1">
                  <c:v>28</c:v>
                </c:pt>
                <c:pt idx="2">
                  <c:v>30</c:v>
                </c:pt>
                <c:pt idx="3">
                  <c:v>25</c:v>
                </c:pt>
                <c:pt idx="4">
                  <c:v>27</c:v>
                </c:pt>
                <c:pt idx="5">
                  <c:v>23</c:v>
                </c:pt>
                <c:pt idx="6">
                  <c:v>22</c:v>
                </c:pt>
                <c:pt idx="7">
                  <c:v>25</c:v>
                </c:pt>
                <c:pt idx="8">
                  <c:v>24</c:v>
                </c:pt>
                <c:pt idx="9">
                  <c:v>24</c:v>
                </c:pt>
                <c:pt idx="10">
                  <c:v>25</c:v>
                </c:pt>
                <c:pt idx="11">
                  <c:v>19</c:v>
                </c:pt>
                <c:pt idx="12">
                  <c:v>24</c:v>
                </c:pt>
                <c:pt idx="13">
                  <c:v>25</c:v>
                </c:pt>
                <c:pt idx="14">
                  <c:v>23</c:v>
                </c:pt>
                <c:pt idx="15">
                  <c:v>27</c:v>
                </c:pt>
                <c:pt idx="16">
                  <c:v>26</c:v>
                </c:pt>
                <c:pt idx="17">
                  <c:v>22</c:v>
                </c:pt>
                <c:pt idx="18">
                  <c:v>25</c:v>
                </c:pt>
                <c:pt idx="19">
                  <c:v>23</c:v>
                </c:pt>
                <c:pt idx="20">
                  <c:v>18</c:v>
                </c:pt>
                <c:pt idx="21">
                  <c:v>23</c:v>
                </c:pt>
                <c:pt idx="22">
                  <c:v>18</c:v>
                </c:pt>
                <c:pt idx="23">
                  <c:v>18</c:v>
                </c:pt>
                <c:pt idx="24">
                  <c:v>18</c:v>
                </c:pt>
                <c:pt idx="25">
                  <c:v>30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9DA-4710-B831-9FFF8756AC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3135488"/>
        <c:axId val="89063808"/>
      </c:scatterChart>
      <c:valAx>
        <c:axId val="103135488"/>
        <c:scaling>
          <c:orientation val="minMax"/>
          <c:max val="30"/>
          <c:min val="14"/>
        </c:scaling>
        <c:delete val="0"/>
        <c:axPos val="b"/>
        <c:numFmt formatCode="General" sourceLinked="1"/>
        <c:majorTickMark val="none"/>
        <c:minorTickMark val="none"/>
        <c:tickLblPos val="nextTo"/>
        <c:crossAx val="89063808"/>
        <c:crosses val="autoZero"/>
        <c:crossBetween val="midCat"/>
        <c:majorUnit val="2"/>
      </c:valAx>
      <c:valAx>
        <c:axId val="89063808"/>
        <c:scaling>
          <c:orientation val="minMax"/>
          <c:max val="30"/>
          <c:min val="14"/>
        </c:scaling>
        <c:delete val="0"/>
        <c:axPos val="l"/>
        <c:numFmt formatCode="General" sourceLinked="1"/>
        <c:majorTickMark val="none"/>
        <c:minorTickMark val="none"/>
        <c:tickLblPos val="nextTo"/>
        <c:crossAx val="103135488"/>
        <c:crosses val="autoZero"/>
        <c:crossBetween val="midCat"/>
        <c:majorUnit val="2"/>
      </c:valAx>
      <c:spPr>
        <a:noFill/>
        <a:ln>
          <a:solidFill>
            <a:sysClr val="windowText" lastClr="000000"/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3863738824655523E-2"/>
          <c:y val="5.7838809721561212E-2"/>
          <c:w val="0.85511482254697446"/>
          <c:h val="0.82557757931508602"/>
        </c:manualLayout>
      </c:layout>
      <c:scatterChart>
        <c:scatterStyle val="lineMarker"/>
        <c:varyColors val="0"/>
        <c:ser>
          <c:idx val="0"/>
          <c:order val="0"/>
          <c:spPr>
            <a:ln w="3175">
              <a:solidFill>
                <a:schemeClr val="tx1"/>
              </a:solidFill>
            </a:ln>
          </c:spPr>
          <c:marker>
            <c:symbol val="circle"/>
            <c:size val="3"/>
            <c:spPr>
              <a:solidFill>
                <a:srgbClr val="9A0000"/>
              </a:solidFill>
              <a:ln w="3175">
                <a:solidFill>
                  <a:schemeClr val="tx1"/>
                </a:solidFill>
                <a:prstDash val="solid"/>
              </a:ln>
            </c:spPr>
          </c:marker>
          <c:xVal>
            <c:numRef>
              <c:f>Foglio1!$K$6:$K$1005</c:f>
              <c:numCache>
                <c:formatCode>General</c:formatCode>
                <c:ptCount val="1000"/>
                <c:pt idx="0">
                  <c:v>-0.32976703688173004</c:v>
                </c:pt>
                <c:pt idx="1">
                  <c:v>0.82427257888685757</c:v>
                </c:pt>
                <c:pt idx="2">
                  <c:v>0.20549704870585683</c:v>
                </c:pt>
                <c:pt idx="3">
                  <c:v>-9.1287457859944479E-2</c:v>
                </c:pt>
                <c:pt idx="4">
                  <c:v>-0.7477366484467256</c:v>
                </c:pt>
                <c:pt idx="5">
                  <c:v>-0.17097717454719163</c:v>
                </c:pt>
                <c:pt idx="6">
                  <c:v>-0.53950497625948091</c:v>
                </c:pt>
                <c:pt idx="7">
                  <c:v>-0.21075536409037327</c:v>
                </c:pt>
                <c:pt idx="8">
                  <c:v>0.28597505914768889</c:v>
                </c:pt>
                <c:pt idx="9">
                  <c:v>0.45572362372658975</c:v>
                </c:pt>
                <c:pt idx="10">
                  <c:v>-8.1983947330781973E-2</c:v>
                </c:pt>
                <c:pt idx="11">
                  <c:v>-0.52283413548117663</c:v>
                </c:pt>
                <c:pt idx="12">
                  <c:v>0.63743617874169756</c:v>
                </c:pt>
                <c:pt idx="13">
                  <c:v>-0.2016604366586634</c:v>
                </c:pt>
                <c:pt idx="14">
                  <c:v>0.1341565489608133</c:v>
                </c:pt>
                <c:pt idx="15">
                  <c:v>0.81048525577945651</c:v>
                </c:pt>
                <c:pt idx="16">
                  <c:v>-0.31384171609173084</c:v>
                </c:pt>
                <c:pt idx="17">
                  <c:v>-0.29490033956468364</c:v>
                </c:pt>
                <c:pt idx="18">
                  <c:v>-0.52484845435942173</c:v>
                </c:pt>
                <c:pt idx="19">
                  <c:v>-0.39586879883445103</c:v>
                </c:pt>
                <c:pt idx="20">
                  <c:v>-0.73530821326433726</c:v>
                </c:pt>
                <c:pt idx="21">
                  <c:v>-0.22511136322085967</c:v>
                </c:pt>
                <c:pt idx="22">
                  <c:v>-0.67248984535240264</c:v>
                </c:pt>
                <c:pt idx="23">
                  <c:v>0.33894652238158235</c:v>
                </c:pt>
                <c:pt idx="24">
                  <c:v>-0.43900310504778051</c:v>
                </c:pt>
                <c:pt idx="25">
                  <c:v>0.14104909075229777</c:v>
                </c:pt>
                <c:pt idx="26">
                  <c:v>0.17554142322718574</c:v>
                </c:pt>
                <c:pt idx="27">
                  <c:v>0.2063923315658342</c:v>
                </c:pt>
                <c:pt idx="28">
                  <c:v>0.33880141249425166</c:v>
                </c:pt>
                <c:pt idx="29">
                  <c:v>0.60166144414928768</c:v>
                </c:pt>
                <c:pt idx="30">
                  <c:v>-0.45187754761389881</c:v>
                </c:pt>
                <c:pt idx="31">
                  <c:v>-0.70012721497254971</c:v>
                </c:pt>
                <c:pt idx="32">
                  <c:v>0.66112257585541334</c:v>
                </c:pt>
                <c:pt idx="33">
                  <c:v>-0.53091101784692141</c:v>
                </c:pt>
                <c:pt idx="34">
                  <c:v>-0.37166197138485485</c:v>
                </c:pt>
                <c:pt idx="35">
                  <c:v>-9.5882874305127E-2</c:v>
                </c:pt>
                <c:pt idx="36">
                  <c:v>0.81624408387698288</c:v>
                </c:pt>
                <c:pt idx="37">
                  <c:v>0.68181510633566234</c:v>
                </c:pt>
                <c:pt idx="38">
                  <c:v>-4.4289031071773734E-3</c:v>
                </c:pt>
                <c:pt idx="39">
                  <c:v>-0.76787354956104181</c:v>
                </c:pt>
                <c:pt idx="40">
                  <c:v>-0.37585576608362364</c:v>
                </c:pt>
                <c:pt idx="41">
                  <c:v>-0.86359472860930564</c:v>
                </c:pt>
                <c:pt idx="42">
                  <c:v>0.1714216147181471</c:v>
                </c:pt>
                <c:pt idx="43">
                  <c:v>-0.58168612141120191</c:v>
                </c:pt>
                <c:pt idx="44">
                  <c:v>-0.24565162869304968</c:v>
                </c:pt>
                <c:pt idx="45">
                  <c:v>-0.58345561448647665</c:v>
                </c:pt>
                <c:pt idx="46">
                  <c:v>4.5014323309056102E-2</c:v>
                </c:pt>
                <c:pt idx="47">
                  <c:v>-0.33673293742202381</c:v>
                </c:pt>
                <c:pt idx="48">
                  <c:v>-0.39279959392728703</c:v>
                </c:pt>
                <c:pt idx="49">
                  <c:v>0.65202029234298264</c:v>
                </c:pt>
                <c:pt idx="50">
                  <c:v>0.18301354703203504</c:v>
                </c:pt>
                <c:pt idx="51">
                  <c:v>-0.23795113791738129</c:v>
                </c:pt>
                <c:pt idx="52">
                  <c:v>-0.22220412612435325</c:v>
                </c:pt>
                <c:pt idx="53">
                  <c:v>0.19944421352886943</c:v>
                </c:pt>
                <c:pt idx="54">
                  <c:v>-0.37208987044373881</c:v>
                </c:pt>
                <c:pt idx="55">
                  <c:v>-0.2685016821117574</c:v>
                </c:pt>
                <c:pt idx="56">
                  <c:v>-0.96297826976109313</c:v>
                </c:pt>
                <c:pt idx="57">
                  <c:v>0.57133254953535417</c:v>
                </c:pt>
                <c:pt idx="58">
                  <c:v>-0.45802390261870762</c:v>
                </c:pt>
                <c:pt idx="59">
                  <c:v>-0.6321159930867517</c:v>
                </c:pt>
                <c:pt idx="60">
                  <c:v>-0.56178181975502961</c:v>
                </c:pt>
                <c:pt idx="61">
                  <c:v>-0.46888418394527936</c:v>
                </c:pt>
                <c:pt idx="62">
                  <c:v>0.74185562403964012</c:v>
                </c:pt>
                <c:pt idx="63">
                  <c:v>-0.41383833719981611</c:v>
                </c:pt>
                <c:pt idx="64">
                  <c:v>0.12144753148972498</c:v>
                </c:pt>
                <c:pt idx="65">
                  <c:v>-0.23685882459440943</c:v>
                </c:pt>
                <c:pt idx="66">
                  <c:v>0.5023592885927235</c:v>
                </c:pt>
                <c:pt idx="67">
                  <c:v>-0.44881495028041035</c:v>
                </c:pt>
                <c:pt idx="68">
                  <c:v>0.76761478373085468</c:v>
                </c:pt>
                <c:pt idx="69">
                  <c:v>0.35129989913602699</c:v>
                </c:pt>
                <c:pt idx="70">
                  <c:v>0.50169305289784383</c:v>
                </c:pt>
                <c:pt idx="71">
                  <c:v>-0.39419055545511794</c:v>
                </c:pt>
                <c:pt idx="72">
                  <c:v>0.34984120594274953</c:v>
                </c:pt>
                <c:pt idx="73">
                  <c:v>0.82995635901133946</c:v>
                </c:pt>
                <c:pt idx="74">
                  <c:v>5.2095627643753549E-2</c:v>
                </c:pt>
                <c:pt idx="75">
                  <c:v>-0.23059462616036144</c:v>
                </c:pt>
                <c:pt idx="76">
                  <c:v>-0.21324523931123526</c:v>
                </c:pt>
                <c:pt idx="77">
                  <c:v>0.85537692361892503</c:v>
                </c:pt>
                <c:pt idx="78">
                  <c:v>-0.52568066432078464</c:v>
                </c:pt>
                <c:pt idx="79">
                  <c:v>0.81735399281802223</c:v>
                </c:pt>
                <c:pt idx="80">
                  <c:v>0.2277748386048235</c:v>
                </c:pt>
                <c:pt idx="81">
                  <c:v>0.13093388114218077</c:v>
                </c:pt>
                <c:pt idx="82">
                  <c:v>-1.4994034264274703E-2</c:v>
                </c:pt>
                <c:pt idx="83">
                  <c:v>-0.69683802427721253</c:v>
                </c:pt>
                <c:pt idx="84">
                  <c:v>-8.3060510580101998E-2</c:v>
                </c:pt>
                <c:pt idx="85">
                  <c:v>-6.2868686275331834E-2</c:v>
                </c:pt>
                <c:pt idx="86">
                  <c:v>-0.59702852861911593</c:v>
                </c:pt>
                <c:pt idx="87">
                  <c:v>0.31565455928316882</c:v>
                </c:pt>
                <c:pt idx="88">
                  <c:v>-0.14747977776248974</c:v>
                </c:pt>
                <c:pt idx="89">
                  <c:v>-9.086339076922953E-3</c:v>
                </c:pt>
                <c:pt idx="90">
                  <c:v>0.56934716703268651</c:v>
                </c:pt>
                <c:pt idx="91">
                  <c:v>0.16527991061508018</c:v>
                </c:pt>
                <c:pt idx="92">
                  <c:v>-0.79789010247578995</c:v>
                </c:pt>
                <c:pt idx="93">
                  <c:v>0.36711702961753012</c:v>
                </c:pt>
                <c:pt idx="94">
                  <c:v>-0.43229178783106548</c:v>
                </c:pt>
                <c:pt idx="95">
                  <c:v>0.73759609320510222</c:v>
                </c:pt>
                <c:pt idx="96">
                  <c:v>-0.7041532846473767</c:v>
                </c:pt>
                <c:pt idx="97">
                  <c:v>-0.52637636856242531</c:v>
                </c:pt>
                <c:pt idx="98">
                  <c:v>-0.22987034175963619</c:v>
                </c:pt>
                <c:pt idx="99">
                  <c:v>0.78731970525762141</c:v>
                </c:pt>
                <c:pt idx="100">
                  <c:v>0.76934196837055391</c:v>
                </c:pt>
                <c:pt idx="101">
                  <c:v>-0.29016712948545731</c:v>
                </c:pt>
                <c:pt idx="102">
                  <c:v>0.7662999579234544</c:v>
                </c:pt>
                <c:pt idx="103">
                  <c:v>-0.12374479080341438</c:v>
                </c:pt>
                <c:pt idx="104">
                  <c:v>-0.28521301250364139</c:v>
                </c:pt>
                <c:pt idx="105">
                  <c:v>4.0212888288552386E-2</c:v>
                </c:pt>
                <c:pt idx="106">
                  <c:v>0.75564604458018325</c:v>
                </c:pt>
                <c:pt idx="107">
                  <c:v>-0.76518327127555863</c:v>
                </c:pt>
                <c:pt idx="108">
                  <c:v>0.31968734162845003</c:v>
                </c:pt>
                <c:pt idx="109">
                  <c:v>-0.65136463861889027</c:v>
                </c:pt>
                <c:pt idx="110">
                  <c:v>-0.19995128642528079</c:v>
                </c:pt>
                <c:pt idx="111">
                  <c:v>7.7193481420706006E-2</c:v>
                </c:pt>
                <c:pt idx="112">
                  <c:v>0.15475487404129801</c:v>
                </c:pt>
                <c:pt idx="113">
                  <c:v>0.48003180497021658</c:v>
                </c:pt>
                <c:pt idx="114">
                  <c:v>5.5484657772585162E-2</c:v>
                </c:pt>
                <c:pt idx="115">
                  <c:v>0.3963972355239288</c:v>
                </c:pt>
                <c:pt idx="116">
                  <c:v>0.36055629121612381</c:v>
                </c:pt>
                <c:pt idx="117">
                  <c:v>0.64041798128170957</c:v>
                </c:pt>
                <c:pt idx="118">
                  <c:v>0.72110243565162169</c:v>
                </c:pt>
                <c:pt idx="119">
                  <c:v>-0.37263613842292975</c:v>
                </c:pt>
                <c:pt idx="120">
                  <c:v>-0.91844566079899925</c:v>
                </c:pt>
                <c:pt idx="121">
                  <c:v>0.67143375623906965</c:v>
                </c:pt>
                <c:pt idx="122">
                  <c:v>0.33398427313078477</c:v>
                </c:pt>
                <c:pt idx="123">
                  <c:v>-0.78496343871332908</c:v>
                </c:pt>
                <c:pt idx="124">
                  <c:v>0.27953533746951725</c:v>
                </c:pt>
                <c:pt idx="125">
                  <c:v>0.63744513588301499</c:v>
                </c:pt>
                <c:pt idx="126">
                  <c:v>0.27803143002325026</c:v>
                </c:pt>
                <c:pt idx="127">
                  <c:v>0.67082751830692233</c:v>
                </c:pt>
                <c:pt idx="128">
                  <c:v>0.85453815508318465</c:v>
                </c:pt>
                <c:pt idx="129">
                  <c:v>0.11388355059465916</c:v>
                </c:pt>
                <c:pt idx="130">
                  <c:v>-0.72517996003638885</c:v>
                </c:pt>
                <c:pt idx="131">
                  <c:v>-0.23509045144547142</c:v>
                </c:pt>
                <c:pt idx="132">
                  <c:v>-0.62596603151866503</c:v>
                </c:pt>
                <c:pt idx="133">
                  <c:v>-0.36659177058573</c:v>
                </c:pt>
                <c:pt idx="134">
                  <c:v>8.5181304752818945E-2</c:v>
                </c:pt>
                <c:pt idx="135">
                  <c:v>-0.14287252551403418</c:v>
                </c:pt>
                <c:pt idx="136">
                  <c:v>0.19522350241116548</c:v>
                </c:pt>
                <c:pt idx="137">
                  <c:v>-0.52442983837258861</c:v>
                </c:pt>
                <c:pt idx="138">
                  <c:v>-0.83513919905461087</c:v>
                </c:pt>
                <c:pt idx="139">
                  <c:v>0.30630680243201397</c:v>
                </c:pt>
                <c:pt idx="140">
                  <c:v>0.79012411529886473</c:v>
                </c:pt>
                <c:pt idx="141">
                  <c:v>0.46957721280993336</c:v>
                </c:pt>
                <c:pt idx="142">
                  <c:v>0.32791576643018638</c:v>
                </c:pt>
                <c:pt idx="143">
                  <c:v>-0.3630574425820714</c:v>
                </c:pt>
                <c:pt idx="144">
                  <c:v>-0.4792817249403703</c:v>
                </c:pt>
                <c:pt idx="145">
                  <c:v>0.69129958791682533</c:v>
                </c:pt>
                <c:pt idx="146">
                  <c:v>0.31157088009472911</c:v>
                </c:pt>
                <c:pt idx="147">
                  <c:v>0.52391563568964372</c:v>
                </c:pt>
                <c:pt idx="148">
                  <c:v>-0.67218206907554467</c:v>
                </c:pt>
                <c:pt idx="149">
                  <c:v>-0.29279554593676904</c:v>
                </c:pt>
                <c:pt idx="150">
                  <c:v>-0.44779312919278424</c:v>
                </c:pt>
                <c:pt idx="151">
                  <c:v>0.30612849568070355</c:v>
                </c:pt>
                <c:pt idx="152">
                  <c:v>-0.28291095131168748</c:v>
                </c:pt>
                <c:pt idx="153">
                  <c:v>0.48777074228265405</c:v>
                </c:pt>
                <c:pt idx="154">
                  <c:v>0.17614506488224718</c:v>
                </c:pt>
                <c:pt idx="155">
                  <c:v>-0.48158051184565309</c:v>
                </c:pt>
                <c:pt idx="156">
                  <c:v>-0.28907243700979701</c:v>
                </c:pt>
                <c:pt idx="157">
                  <c:v>0.79211902087910113</c:v>
                </c:pt>
                <c:pt idx="158">
                  <c:v>0.61824447214456857</c:v>
                </c:pt>
                <c:pt idx="159">
                  <c:v>-8.5922455790484811E-2</c:v>
                </c:pt>
                <c:pt idx="160">
                  <c:v>-0.49720463838249734</c:v>
                </c:pt>
                <c:pt idx="161">
                  <c:v>0.63909292034274667</c:v>
                </c:pt>
                <c:pt idx="162">
                  <c:v>0.22901980110912612</c:v>
                </c:pt>
                <c:pt idx="163">
                  <c:v>7.9822006169605504E-3</c:v>
                </c:pt>
                <c:pt idx="164">
                  <c:v>0.18490969615441136</c:v>
                </c:pt>
                <c:pt idx="165">
                  <c:v>0.31412129494456215</c:v>
                </c:pt>
                <c:pt idx="166">
                  <c:v>0.11447761464615701</c:v>
                </c:pt>
                <c:pt idx="167">
                  <c:v>-0.18329164930087671</c:v>
                </c:pt>
                <c:pt idx="168">
                  <c:v>0.22444514566309598</c:v>
                </c:pt>
                <c:pt idx="169">
                  <c:v>-0.16415986162629359</c:v>
                </c:pt>
                <c:pt idx="170">
                  <c:v>-0.86481589579343465</c:v>
                </c:pt>
                <c:pt idx="171">
                  <c:v>6.1521292919858084E-2</c:v>
                </c:pt>
                <c:pt idx="172">
                  <c:v>-0.2119004700394885</c:v>
                </c:pt>
                <c:pt idx="173">
                  <c:v>-5.847542891420833E-2</c:v>
                </c:pt>
                <c:pt idx="174">
                  <c:v>-0.47383690046969806</c:v>
                </c:pt>
                <c:pt idx="175">
                  <c:v>-0.19927275442542941</c:v>
                </c:pt>
                <c:pt idx="176">
                  <c:v>-0.23810559998044489</c:v>
                </c:pt>
                <c:pt idx="177">
                  <c:v>0.11384330778545548</c:v>
                </c:pt>
                <c:pt idx="178">
                  <c:v>-0.33543065422992496</c:v>
                </c:pt>
                <c:pt idx="179">
                  <c:v>0.20848927327003791</c:v>
                </c:pt>
                <c:pt idx="180">
                  <c:v>0.18300387470269541</c:v>
                </c:pt>
                <c:pt idx="181">
                  <c:v>-0.7295198664270317</c:v>
                </c:pt>
                <c:pt idx="182">
                  <c:v>0.10362754783887256</c:v>
                </c:pt>
                <c:pt idx="183">
                  <c:v>-0.97602599977822102</c:v>
                </c:pt>
                <c:pt idx="184">
                  <c:v>-6.3362117955854266E-2</c:v>
                </c:pt>
                <c:pt idx="185">
                  <c:v>4.8016067325090991E-2</c:v>
                </c:pt>
                <c:pt idx="186">
                  <c:v>-0.69537828665241364</c:v>
                </c:pt>
                <c:pt idx="187">
                  <c:v>-0.90250235809973056</c:v>
                </c:pt>
                <c:pt idx="188">
                  <c:v>-0.1298249729734107</c:v>
                </c:pt>
                <c:pt idx="189">
                  <c:v>0.14841073624817391</c:v>
                </c:pt>
                <c:pt idx="190">
                  <c:v>0.6661079411740457</c:v>
                </c:pt>
                <c:pt idx="191">
                  <c:v>-0.8585826526550927</c:v>
                </c:pt>
                <c:pt idx="192">
                  <c:v>0.36525195836999735</c:v>
                </c:pt>
                <c:pt idx="193">
                  <c:v>0.2846933752337204</c:v>
                </c:pt>
                <c:pt idx="194">
                  <c:v>-0.63409752599156022</c:v>
                </c:pt>
                <c:pt idx="195">
                  <c:v>0.7241510709889597</c:v>
                </c:pt>
                <c:pt idx="196">
                  <c:v>-0.61930610021329491</c:v>
                </c:pt>
                <c:pt idx="197">
                  <c:v>0.56902987886771961</c:v>
                </c:pt>
                <c:pt idx="198">
                  <c:v>0.6082911974772196</c:v>
                </c:pt>
                <c:pt idx="199">
                  <c:v>-0.63755853688295749</c:v>
                </c:pt>
                <c:pt idx="200">
                  <c:v>-0.46246210653125885</c:v>
                </c:pt>
                <c:pt idx="201">
                  <c:v>0.76060045754286121</c:v>
                </c:pt>
                <c:pt idx="202">
                  <c:v>0.772324497164809</c:v>
                </c:pt>
                <c:pt idx="203">
                  <c:v>-0.44097842984316138</c:v>
                </c:pt>
                <c:pt idx="204">
                  <c:v>0.52160755100179168</c:v>
                </c:pt>
                <c:pt idx="205">
                  <c:v>-0.75104190036341212</c:v>
                </c:pt>
                <c:pt idx="206">
                  <c:v>5.0681324622594559E-2</c:v>
                </c:pt>
                <c:pt idx="207">
                  <c:v>-0.17845391566707924</c:v>
                </c:pt>
                <c:pt idx="208">
                  <c:v>-3.2115179719145535E-2</c:v>
                </c:pt>
                <c:pt idx="209">
                  <c:v>6.9813855877884481E-2</c:v>
                </c:pt>
                <c:pt idx="210">
                  <c:v>0.51742958893708957</c:v>
                </c:pt>
                <c:pt idx="211">
                  <c:v>8.4520948372470539E-2</c:v>
                </c:pt>
                <c:pt idx="212">
                  <c:v>0.6773186343801133</c:v>
                </c:pt>
                <c:pt idx="213">
                  <c:v>-0.6671989968446016</c:v>
                </c:pt>
                <c:pt idx="214">
                  <c:v>0.3801485254710153</c:v>
                </c:pt>
                <c:pt idx="215">
                  <c:v>-0.46397416836882077</c:v>
                </c:pt>
                <c:pt idx="216">
                  <c:v>-4.7733212977732087E-2</c:v>
                </c:pt>
                <c:pt idx="217">
                  <c:v>-0.43626609904167052</c:v>
                </c:pt>
                <c:pt idx="218">
                  <c:v>0.45781033728777287</c:v>
                </c:pt>
                <c:pt idx="219">
                  <c:v>-0.55702175872207871</c:v>
                </c:pt>
                <c:pt idx="220">
                  <c:v>-9.4434269109387164E-3</c:v>
                </c:pt>
                <c:pt idx="221">
                  <c:v>0.14156161186652574</c:v>
                </c:pt>
                <c:pt idx="222">
                  <c:v>-0.88854235453651942</c:v>
                </c:pt>
                <c:pt idx="223">
                  <c:v>-4.2450030816055279E-2</c:v>
                </c:pt>
                <c:pt idx="224">
                  <c:v>-0.64487027786414186</c:v>
                </c:pt>
                <c:pt idx="225">
                  <c:v>-0.82705898238564068</c:v>
                </c:pt>
                <c:pt idx="226">
                  <c:v>0.41027627101671482</c:v>
                </c:pt>
                <c:pt idx="227">
                  <c:v>-0.531258466516776</c:v>
                </c:pt>
                <c:pt idx="228">
                  <c:v>-0.32562740896768644</c:v>
                </c:pt>
                <c:pt idx="229">
                  <c:v>3.0839741370730474E-2</c:v>
                </c:pt>
                <c:pt idx="230">
                  <c:v>-0.22866154114066584</c:v>
                </c:pt>
                <c:pt idx="231">
                  <c:v>-0.2303383185831489</c:v>
                </c:pt>
                <c:pt idx="232">
                  <c:v>-8.7493445002873968E-2</c:v>
                </c:pt>
                <c:pt idx="233">
                  <c:v>-0.12933119392261538</c:v>
                </c:pt>
                <c:pt idx="234">
                  <c:v>0.35433143229482122</c:v>
                </c:pt>
                <c:pt idx="235">
                  <c:v>0.93423246659881265</c:v>
                </c:pt>
                <c:pt idx="236">
                  <c:v>0.34546858049478507</c:v>
                </c:pt>
                <c:pt idx="237">
                  <c:v>0.83480822324087656</c:v>
                </c:pt>
                <c:pt idx="238">
                  <c:v>-0.47985477239615998</c:v>
                </c:pt>
                <c:pt idx="239">
                  <c:v>0.85593031620868543</c:v>
                </c:pt>
                <c:pt idx="240">
                  <c:v>-0.42621965501480857</c:v>
                </c:pt>
                <c:pt idx="241">
                  <c:v>-0.57008351327810713</c:v>
                </c:pt>
                <c:pt idx="242">
                  <c:v>0.13184955176724891</c:v>
                </c:pt>
                <c:pt idx="243">
                  <c:v>-0.42459045806673379</c:v>
                </c:pt>
                <c:pt idx="244">
                  <c:v>0.26166845284396256</c:v>
                </c:pt>
                <c:pt idx="245">
                  <c:v>-0.37012550711991493</c:v>
                </c:pt>
                <c:pt idx="246">
                  <c:v>-0.63816216146330618</c:v>
                </c:pt>
                <c:pt idx="247">
                  <c:v>-0.24965574031193871</c:v>
                </c:pt>
                <c:pt idx="248">
                  <c:v>0.70856286280182357</c:v>
                </c:pt>
                <c:pt idx="249">
                  <c:v>0.49837223421526855</c:v>
                </c:pt>
                <c:pt idx="250">
                  <c:v>-0.15884661885287213</c:v>
                </c:pt>
                <c:pt idx="251">
                  <c:v>0.61094985237560406</c:v>
                </c:pt>
                <c:pt idx="252">
                  <c:v>-0.13275513601238348</c:v>
                </c:pt>
                <c:pt idx="253">
                  <c:v>0.25132571083056382</c:v>
                </c:pt>
                <c:pt idx="254">
                  <c:v>-0.91804083497075473</c:v>
                </c:pt>
                <c:pt idx="255">
                  <c:v>0.23608211526447589</c:v>
                </c:pt>
                <c:pt idx="256">
                  <c:v>-0.2191609795296845</c:v>
                </c:pt>
                <c:pt idx="257">
                  <c:v>-0.37527500307995715</c:v>
                </c:pt>
                <c:pt idx="258">
                  <c:v>0.61557724686103477</c:v>
                </c:pt>
                <c:pt idx="259">
                  <c:v>0.47115301857885683</c:v>
                </c:pt>
                <c:pt idx="260">
                  <c:v>-0.31263608135758053</c:v>
                </c:pt>
                <c:pt idx="261">
                  <c:v>0.22229743167160704</c:v>
                </c:pt>
                <c:pt idx="262">
                  <c:v>0.23056935995833044</c:v>
                </c:pt>
                <c:pt idx="263">
                  <c:v>0.2104029451232495</c:v>
                </c:pt>
                <c:pt idx="264">
                  <c:v>0.60104021258444496</c:v>
                </c:pt>
                <c:pt idx="265">
                  <c:v>-0.13812832505987727</c:v>
                </c:pt>
                <c:pt idx="266">
                  <c:v>0.17076431947214976</c:v>
                </c:pt>
                <c:pt idx="267">
                  <c:v>0.43745014727699588</c:v>
                </c:pt>
                <c:pt idx="268">
                  <c:v>-0.59131864007520984</c:v>
                </c:pt>
                <c:pt idx="269">
                  <c:v>0.13292939110930876</c:v>
                </c:pt>
                <c:pt idx="270">
                  <c:v>0.20298212145101871</c:v>
                </c:pt>
                <c:pt idx="271">
                  <c:v>-0.45367423672968732</c:v>
                </c:pt>
                <c:pt idx="272">
                  <c:v>-0.23930986631662521</c:v>
                </c:pt>
                <c:pt idx="273">
                  <c:v>-2.6553397363116526E-2</c:v>
                </c:pt>
                <c:pt idx="274">
                  <c:v>0.86967697005788847</c:v>
                </c:pt>
                <c:pt idx="275">
                  <c:v>-0.59094608690888462</c:v>
                </c:pt>
                <c:pt idx="276">
                  <c:v>0.77639019799959152</c:v>
                </c:pt>
                <c:pt idx="277">
                  <c:v>-8.8608721481288066E-2</c:v>
                </c:pt>
                <c:pt idx="278">
                  <c:v>-0.36687941593450951</c:v>
                </c:pt>
                <c:pt idx="279">
                  <c:v>0.76199541384233505</c:v>
                </c:pt>
                <c:pt idx="280">
                  <c:v>-4.479526311778783E-2</c:v>
                </c:pt>
                <c:pt idx="281">
                  <c:v>0.82685232313686896</c:v>
                </c:pt>
                <c:pt idx="282">
                  <c:v>-0.6470403909274598</c:v>
                </c:pt>
                <c:pt idx="283">
                  <c:v>0.13899017685105491</c:v>
                </c:pt>
                <c:pt idx="284">
                  <c:v>4.1027277792533593E-3</c:v>
                </c:pt>
                <c:pt idx="285">
                  <c:v>-0.39469711774319549</c:v>
                </c:pt>
                <c:pt idx="286">
                  <c:v>0.22022853046165558</c:v>
                </c:pt>
                <c:pt idx="287">
                  <c:v>-0.39060215167347923</c:v>
                </c:pt>
                <c:pt idx="288">
                  <c:v>-0.58715336085624859</c:v>
                </c:pt>
                <c:pt idx="289">
                  <c:v>-7.7103351577007664E-2</c:v>
                </c:pt>
                <c:pt idx="290">
                  <c:v>-0.49344643204186212</c:v>
                </c:pt>
                <c:pt idx="291">
                  <c:v>3.3535038899697785E-2</c:v>
                </c:pt>
                <c:pt idx="292">
                  <c:v>-0.49967132653369895</c:v>
                </c:pt>
                <c:pt idx="293">
                  <c:v>0.21617639838261671</c:v>
                </c:pt>
                <c:pt idx="294">
                  <c:v>-0.21926791101536536</c:v>
                </c:pt>
                <c:pt idx="295">
                  <c:v>-0.20889338282352249</c:v>
                </c:pt>
                <c:pt idx="296">
                  <c:v>-0.28386438693729515</c:v>
                </c:pt>
                <c:pt idx="297">
                  <c:v>0.4430927607485558</c:v>
                </c:pt>
                <c:pt idx="298">
                  <c:v>-0.46349080597627323</c:v>
                </c:pt>
                <c:pt idx="299">
                  <c:v>0.96442855377621939</c:v>
                </c:pt>
                <c:pt idx="300">
                  <c:v>-0.60915506207904679</c:v>
                </c:pt>
                <c:pt idx="301">
                  <c:v>0.79153823205937501</c:v>
                </c:pt>
                <c:pt idx="302">
                  <c:v>-0.74697032215211134</c:v>
                </c:pt>
                <c:pt idx="303">
                  <c:v>-0.67173730570681345</c:v>
                </c:pt>
                <c:pt idx="304">
                  <c:v>-0.98662532974601158</c:v>
                </c:pt>
                <c:pt idx="305">
                  <c:v>-0.1244317905352566</c:v>
                </c:pt>
                <c:pt idx="306">
                  <c:v>5.8182181745320104E-2</c:v>
                </c:pt>
                <c:pt idx="307">
                  <c:v>0.76671030628849035</c:v>
                </c:pt>
                <c:pt idx="308">
                  <c:v>0.36836227257287396</c:v>
                </c:pt>
                <c:pt idx="309">
                  <c:v>1.00966704847707E-2</c:v>
                </c:pt>
                <c:pt idx="310">
                  <c:v>-0.16123577222783503</c:v>
                </c:pt>
                <c:pt idx="311">
                  <c:v>-0.24826376983224613</c:v>
                </c:pt>
                <c:pt idx="312">
                  <c:v>0.48849770558498551</c:v>
                </c:pt>
                <c:pt idx="313">
                  <c:v>0.13949161956744499</c:v>
                </c:pt>
                <c:pt idx="314">
                  <c:v>0.13042655648309864</c:v>
                </c:pt>
                <c:pt idx="315">
                  <c:v>-0.46121933131061732</c:v>
                </c:pt>
                <c:pt idx="316">
                  <c:v>0.26868571837838617</c:v>
                </c:pt>
                <c:pt idx="317">
                  <c:v>-0.16918968786447244</c:v>
                </c:pt>
                <c:pt idx="318">
                  <c:v>0.88435641849952262</c:v>
                </c:pt>
                <c:pt idx="319">
                  <c:v>-0.17959887464790394</c:v>
                </c:pt>
                <c:pt idx="320">
                  <c:v>0.43865600158721646</c:v>
                </c:pt>
                <c:pt idx="321">
                  <c:v>-8.7169230291244126E-3</c:v>
                </c:pt>
                <c:pt idx="322">
                  <c:v>-0.16818380621159068</c:v>
                </c:pt>
                <c:pt idx="323">
                  <c:v>0.18482870589315326</c:v>
                </c:pt>
                <c:pt idx="324">
                  <c:v>-0.19677723327267849</c:v>
                </c:pt>
                <c:pt idx="325">
                  <c:v>-0.87698756123418664</c:v>
                </c:pt>
                <c:pt idx="326">
                  <c:v>0.34619839552209486</c:v>
                </c:pt>
                <c:pt idx="327">
                  <c:v>-0.79054712694867668</c:v>
                </c:pt>
                <c:pt idx="328">
                  <c:v>0.34020887839364577</c:v>
                </c:pt>
                <c:pt idx="329">
                  <c:v>-0.20330652879577427</c:v>
                </c:pt>
                <c:pt idx="330">
                  <c:v>0.29090940052619713</c:v>
                </c:pt>
                <c:pt idx="331">
                  <c:v>0.39032448923370305</c:v>
                </c:pt>
                <c:pt idx="332">
                  <c:v>4.0656893169872067E-2</c:v>
                </c:pt>
                <c:pt idx="333">
                  <c:v>0.57131962660400115</c:v>
                </c:pt>
                <c:pt idx="334">
                  <c:v>-0.53346136315405657</c:v>
                </c:pt>
                <c:pt idx="335">
                  <c:v>0.51273756364369161</c:v>
                </c:pt>
                <c:pt idx="336">
                  <c:v>0.85043610727020458</c:v>
                </c:pt>
                <c:pt idx="337">
                  <c:v>-0.15638987517043329</c:v>
                </c:pt>
                <c:pt idx="338">
                  <c:v>0.45043525886241825</c:v>
                </c:pt>
                <c:pt idx="339">
                  <c:v>0.18652399415671894</c:v>
                </c:pt>
                <c:pt idx="340">
                  <c:v>0.12712825137992256</c:v>
                </c:pt>
                <c:pt idx="341">
                  <c:v>-0.98988439688863039</c:v>
                </c:pt>
                <c:pt idx="342">
                  <c:v>0.19621582628988837</c:v>
                </c:pt>
                <c:pt idx="343">
                  <c:v>0.11702683805378977</c:v>
                </c:pt>
                <c:pt idx="344">
                  <c:v>0.31818034961671998</c:v>
                </c:pt>
                <c:pt idx="345">
                  <c:v>0.69939793410733042</c:v>
                </c:pt>
                <c:pt idx="346">
                  <c:v>-9.4887515360056643E-2</c:v>
                </c:pt>
                <c:pt idx="347">
                  <c:v>-0.46728202805816021</c:v>
                </c:pt>
                <c:pt idx="348">
                  <c:v>0.74810442998623428</c:v>
                </c:pt>
                <c:pt idx="349">
                  <c:v>0.80024505761429277</c:v>
                </c:pt>
                <c:pt idx="350">
                  <c:v>-0.77895875603965314</c:v>
                </c:pt>
                <c:pt idx="351">
                  <c:v>5.7585477144819373E-3</c:v>
                </c:pt>
                <c:pt idx="352">
                  <c:v>0.91776818762564227</c:v>
                </c:pt>
                <c:pt idx="353">
                  <c:v>6.6406542179377567E-2</c:v>
                </c:pt>
                <c:pt idx="354">
                  <c:v>0.33219578116151832</c:v>
                </c:pt>
                <c:pt idx="355">
                  <c:v>-5.8455484454896268E-2</c:v>
                </c:pt>
                <c:pt idx="356">
                  <c:v>-0.66588667911096344</c:v>
                </c:pt>
                <c:pt idx="357">
                  <c:v>0.67851737649430299</c:v>
                </c:pt>
                <c:pt idx="358">
                  <c:v>-0.29706444245470248</c:v>
                </c:pt>
                <c:pt idx="359">
                  <c:v>-0.23337487114987177</c:v>
                </c:pt>
                <c:pt idx="360">
                  <c:v>0.22392242833496256</c:v>
                </c:pt>
                <c:pt idx="361">
                  <c:v>-0.29567443937519788</c:v>
                </c:pt>
                <c:pt idx="362">
                  <c:v>0.35798257970993991</c:v>
                </c:pt>
                <c:pt idx="363">
                  <c:v>0.61352597464917746</c:v>
                </c:pt>
                <c:pt idx="364">
                  <c:v>0.77400255518618921</c:v>
                </c:pt>
                <c:pt idx="365">
                  <c:v>0.31089075222217016</c:v>
                </c:pt>
                <c:pt idx="366">
                  <c:v>0.46241275392748554</c:v>
                </c:pt>
                <c:pt idx="367">
                  <c:v>0.59079131869199175</c:v>
                </c:pt>
                <c:pt idx="368">
                  <c:v>-2.5006795643093056E-2</c:v>
                </c:pt>
                <c:pt idx="369">
                  <c:v>2.2501794931147668E-2</c:v>
                </c:pt>
                <c:pt idx="370">
                  <c:v>-0.77700417695365664</c:v>
                </c:pt>
                <c:pt idx="371">
                  <c:v>0.26953278435435285</c:v>
                </c:pt>
                <c:pt idx="372">
                  <c:v>-0.39577927933260609</c:v>
                </c:pt>
                <c:pt idx="373">
                  <c:v>-0.97310633512124356</c:v>
                </c:pt>
                <c:pt idx="374">
                  <c:v>-0.91170081487894661</c:v>
                </c:pt>
                <c:pt idx="375">
                  <c:v>-3.4204620139241637E-2</c:v>
                </c:pt>
                <c:pt idx="376">
                  <c:v>0.79731920124536859</c:v>
                </c:pt>
                <c:pt idx="377">
                  <c:v>-0.84358412456481879</c:v>
                </c:pt>
                <c:pt idx="378">
                  <c:v>-0.3776602104302943</c:v>
                </c:pt>
                <c:pt idx="379">
                  <c:v>-0.13487141845856188</c:v>
                </c:pt>
                <c:pt idx="380">
                  <c:v>0.40109557043110944</c:v>
                </c:pt>
                <c:pt idx="381">
                  <c:v>0.28821505395369762</c:v>
                </c:pt>
                <c:pt idx="382">
                  <c:v>0.16843398573252397</c:v>
                </c:pt>
                <c:pt idx="383">
                  <c:v>0.59963462941024126</c:v>
                </c:pt>
                <c:pt idx="384">
                  <c:v>-0.25189910289888218</c:v>
                </c:pt>
                <c:pt idx="385">
                  <c:v>0.32792562850343482</c:v>
                </c:pt>
                <c:pt idx="386">
                  <c:v>0.25762099245469255</c:v>
                </c:pt>
                <c:pt idx="387">
                  <c:v>9.8368786380746545E-2</c:v>
                </c:pt>
                <c:pt idx="388">
                  <c:v>0.72490493573450465</c:v>
                </c:pt>
                <c:pt idx="389">
                  <c:v>0.63497367176169162</c:v>
                </c:pt>
                <c:pt idx="390">
                  <c:v>0.58673545134820593</c:v>
                </c:pt>
                <c:pt idx="391">
                  <c:v>-0.20304139053408227</c:v>
                </c:pt>
                <c:pt idx="392">
                  <c:v>0.81747947611795624</c:v>
                </c:pt>
                <c:pt idx="393">
                  <c:v>0.67996000241067833</c:v>
                </c:pt>
                <c:pt idx="394">
                  <c:v>0.29171611746875931</c:v>
                </c:pt>
                <c:pt idx="395">
                  <c:v>-0.75092343102999204</c:v>
                </c:pt>
                <c:pt idx="396">
                  <c:v>-0.16402946559620052</c:v>
                </c:pt>
                <c:pt idx="397">
                  <c:v>-0.38719016552627633</c:v>
                </c:pt>
                <c:pt idx="398">
                  <c:v>0.5730446893068688</c:v>
                </c:pt>
                <c:pt idx="399">
                  <c:v>0.10900819873447708</c:v>
                </c:pt>
                <c:pt idx="400">
                  <c:v>0.41529730997934688</c:v>
                </c:pt>
                <c:pt idx="401">
                  <c:v>-0.60399065757554737</c:v>
                </c:pt>
                <c:pt idx="402">
                  <c:v>-7.7778815931699562E-3</c:v>
                </c:pt>
                <c:pt idx="403">
                  <c:v>0.14897460063557189</c:v>
                </c:pt>
                <c:pt idx="404">
                  <c:v>0.5635850825357247</c:v>
                </c:pt>
                <c:pt idx="405">
                  <c:v>0.81989928351273056</c:v>
                </c:pt>
                <c:pt idx="406">
                  <c:v>0.78810936350523342</c:v>
                </c:pt>
                <c:pt idx="407">
                  <c:v>0.26006435189416188</c:v>
                </c:pt>
                <c:pt idx="408">
                  <c:v>0.33696884080057576</c:v>
                </c:pt>
                <c:pt idx="409">
                  <c:v>-0.6439117873531558</c:v>
                </c:pt>
                <c:pt idx="410">
                  <c:v>0.87711632592485556</c:v>
                </c:pt>
                <c:pt idx="411">
                  <c:v>-0.5618265030893479</c:v>
                </c:pt>
                <c:pt idx="412">
                  <c:v>0.25828820184563095</c:v>
                </c:pt>
                <c:pt idx="413">
                  <c:v>0.19354388643197096</c:v>
                </c:pt>
                <c:pt idx="414">
                  <c:v>-1.0258992501721074E-2</c:v>
                </c:pt>
                <c:pt idx="415">
                  <c:v>-0.68528125540162055</c:v>
                </c:pt>
                <c:pt idx="416">
                  <c:v>0.64548438784886208</c:v>
                </c:pt>
                <c:pt idx="417">
                  <c:v>0.13688377797087267</c:v>
                </c:pt>
                <c:pt idx="418">
                  <c:v>0.16042769017816624</c:v>
                </c:pt>
                <c:pt idx="419">
                  <c:v>0.89982897480943269</c:v>
                </c:pt>
                <c:pt idx="420">
                  <c:v>0.71717787850210801</c:v>
                </c:pt>
                <c:pt idx="421">
                  <c:v>7.975476463084193E-3</c:v>
                </c:pt>
                <c:pt idx="422">
                  <c:v>5.2631283323960623E-2</c:v>
                </c:pt>
                <c:pt idx="423">
                  <c:v>0.10468999325079541</c:v>
                </c:pt>
                <c:pt idx="424">
                  <c:v>1.2470858989269485E-2</c:v>
                </c:pt>
                <c:pt idx="425">
                  <c:v>0.54345700430831567</c:v>
                </c:pt>
                <c:pt idx="426">
                  <c:v>-0.72749159957004572</c:v>
                </c:pt>
                <c:pt idx="427">
                  <c:v>-0.83090491434857361</c:v>
                </c:pt>
                <c:pt idx="428">
                  <c:v>-0.74309744949014489</c:v>
                </c:pt>
                <c:pt idx="429">
                  <c:v>0.42422753727404877</c:v>
                </c:pt>
                <c:pt idx="430">
                  <c:v>1.0687574486905094E-2</c:v>
                </c:pt>
                <c:pt idx="431">
                  <c:v>0.14071499127016113</c:v>
                </c:pt>
                <c:pt idx="432">
                  <c:v>-0.95251834330906859</c:v>
                </c:pt>
                <c:pt idx="433">
                  <c:v>-0.34471063965427606</c:v>
                </c:pt>
                <c:pt idx="434">
                  <c:v>-0.76631126232110691</c:v>
                </c:pt>
                <c:pt idx="435">
                  <c:v>0.44350294807680202</c:v>
                </c:pt>
                <c:pt idx="436">
                  <c:v>0.34536606020954219</c:v>
                </c:pt>
                <c:pt idx="437">
                  <c:v>0.52640140476470698</c:v>
                </c:pt>
                <c:pt idx="438">
                  <c:v>4.9860075206858333E-2</c:v>
                </c:pt>
                <c:pt idx="439">
                  <c:v>-0.588418891802021</c:v>
                </c:pt>
                <c:pt idx="440">
                  <c:v>8.9448076963461007E-2</c:v>
                </c:pt>
                <c:pt idx="441">
                  <c:v>-0.75419315051869973</c:v>
                </c:pt>
                <c:pt idx="442">
                  <c:v>0.23416273163918389</c:v>
                </c:pt>
                <c:pt idx="443">
                  <c:v>-0.68009528628759452</c:v>
                </c:pt>
                <c:pt idx="444">
                  <c:v>-0.83444103610192799</c:v>
                </c:pt>
                <c:pt idx="445">
                  <c:v>0.3816800320942465</c:v>
                </c:pt>
                <c:pt idx="446">
                  <c:v>-0.6001922384694226</c:v>
                </c:pt>
                <c:pt idx="447">
                  <c:v>-6.9393777037150245E-2</c:v>
                </c:pt>
                <c:pt idx="448">
                  <c:v>-0.50751711970039015</c:v>
                </c:pt>
                <c:pt idx="449">
                  <c:v>-0.46541649931049933</c:v>
                </c:pt>
                <c:pt idx="450">
                  <c:v>4.7913365555984924E-5</c:v>
                </c:pt>
                <c:pt idx="451">
                  <c:v>-0.79390694772812331</c:v>
                </c:pt>
                <c:pt idx="452">
                  <c:v>5.2502812109331498E-2</c:v>
                </c:pt>
                <c:pt idx="453">
                  <c:v>-0.2611066372689273</c:v>
                </c:pt>
                <c:pt idx="454">
                  <c:v>0.47740069052086748</c:v>
                </c:pt>
                <c:pt idx="455">
                  <c:v>5.0002605723951994E-2</c:v>
                </c:pt>
                <c:pt idx="456">
                  <c:v>0.30504595524084727</c:v>
                </c:pt>
                <c:pt idx="457">
                  <c:v>0.57357894015273758</c:v>
                </c:pt>
                <c:pt idx="458">
                  <c:v>0.49010093211942413</c:v>
                </c:pt>
                <c:pt idx="459">
                  <c:v>-2.2645274050670496E-2</c:v>
                </c:pt>
                <c:pt idx="460">
                  <c:v>0.51732470197236202</c:v>
                </c:pt>
                <c:pt idx="461">
                  <c:v>0.46432141660638843</c:v>
                </c:pt>
                <c:pt idx="462">
                  <c:v>0.54102760524241811</c:v>
                </c:pt>
                <c:pt idx="463">
                  <c:v>0.39603992445098068</c:v>
                </c:pt>
                <c:pt idx="464">
                  <c:v>-0.13950950494741141</c:v>
                </c:pt>
                <c:pt idx="465">
                  <c:v>0.12952646820939329</c:v>
                </c:pt>
                <c:pt idx="466">
                  <c:v>7.9608589358376378E-2</c:v>
                </c:pt>
                <c:pt idx="467">
                  <c:v>-0.3447509517419603</c:v>
                </c:pt>
                <c:pt idx="468">
                  <c:v>0.46666481343165794</c:v>
                </c:pt>
                <c:pt idx="469">
                  <c:v>0.57212424870628142</c:v>
                </c:pt>
                <c:pt idx="470">
                  <c:v>-0.48424995586448588</c:v>
                </c:pt>
                <c:pt idx="471">
                  <c:v>-0.44011687983914854</c:v>
                </c:pt>
                <c:pt idx="472">
                  <c:v>-0.29726315056886143</c:v>
                </c:pt>
                <c:pt idx="473">
                  <c:v>0.61385175773578282</c:v>
                </c:pt>
                <c:pt idx="474">
                  <c:v>0.73663708204958589</c:v>
                </c:pt>
                <c:pt idx="475">
                  <c:v>-3.1060195076372546E-2</c:v>
                </c:pt>
                <c:pt idx="476">
                  <c:v>0.27796040439250308</c:v>
                </c:pt>
                <c:pt idx="477">
                  <c:v>-0.21247269573522626</c:v>
                </c:pt>
                <c:pt idx="478">
                  <c:v>-0.38738897206540568</c:v>
                </c:pt>
                <c:pt idx="479">
                  <c:v>0.5594392710681646</c:v>
                </c:pt>
                <c:pt idx="480">
                  <c:v>-0.26439858999414673</c:v>
                </c:pt>
                <c:pt idx="481">
                  <c:v>-0.36193956604204475</c:v>
                </c:pt>
                <c:pt idx="482">
                  <c:v>0.48449121481258794</c:v>
                </c:pt>
                <c:pt idx="483">
                  <c:v>6.4645795469577369E-2</c:v>
                </c:pt>
                <c:pt idx="484">
                  <c:v>-1.1582109971350021E-2</c:v>
                </c:pt>
                <c:pt idx="485">
                  <c:v>-0.91322406708438764</c:v>
                </c:pt>
                <c:pt idx="486">
                  <c:v>-0.37161683046827282</c:v>
                </c:pt>
                <c:pt idx="487">
                  <c:v>0.12755550321512032</c:v>
                </c:pt>
                <c:pt idx="488">
                  <c:v>0.16666253326139291</c:v>
                </c:pt>
                <c:pt idx="489">
                  <c:v>0.11736536845180767</c:v>
                </c:pt>
                <c:pt idx="490">
                  <c:v>-0.50411309564546758</c:v>
                </c:pt>
                <c:pt idx="491">
                  <c:v>-6.1472066430635422E-2</c:v>
                </c:pt>
                <c:pt idx="492">
                  <c:v>-0.63994049139481002</c:v>
                </c:pt>
                <c:pt idx="493">
                  <c:v>0.17024362454362674</c:v>
                </c:pt>
                <c:pt idx="494">
                  <c:v>0.45469951864706193</c:v>
                </c:pt>
                <c:pt idx="495">
                  <c:v>-0.62618119896901892</c:v>
                </c:pt>
                <c:pt idx="496">
                  <c:v>-0.18788191895581186</c:v>
                </c:pt>
                <c:pt idx="497">
                  <c:v>0.77013113378616183</c:v>
                </c:pt>
                <c:pt idx="498">
                  <c:v>0.7230170971457166</c:v>
                </c:pt>
                <c:pt idx="499">
                  <c:v>-0.34819730298265722</c:v>
                </c:pt>
                <c:pt idx="500">
                  <c:v>0.14177833855808006</c:v>
                </c:pt>
                <c:pt idx="501">
                  <c:v>-0.37579063237983301</c:v>
                </c:pt>
                <c:pt idx="502">
                  <c:v>-0.49568590229837134</c:v>
                </c:pt>
                <c:pt idx="503">
                  <c:v>0.55784325648906841</c:v>
                </c:pt>
                <c:pt idx="504">
                  <c:v>0.32218206019690515</c:v>
                </c:pt>
                <c:pt idx="505">
                  <c:v>0.67304354413463363</c:v>
                </c:pt>
                <c:pt idx="506">
                  <c:v>0.15845807003662277</c:v>
                </c:pt>
                <c:pt idx="507">
                  <c:v>-0.71696219062499589</c:v>
                </c:pt>
                <c:pt idx="508">
                  <c:v>-0.58934811360974315</c:v>
                </c:pt>
                <c:pt idx="509">
                  <c:v>0.75175079111524212</c:v>
                </c:pt>
                <c:pt idx="510">
                  <c:v>-0.50798786658516271</c:v>
                </c:pt>
                <c:pt idx="511">
                  <c:v>0.28759660023144634</c:v>
                </c:pt>
                <c:pt idx="512">
                  <c:v>0.41023955065054074</c:v>
                </c:pt>
                <c:pt idx="513">
                  <c:v>-0.94751646914114607</c:v>
                </c:pt>
                <c:pt idx="514">
                  <c:v>-0.44532552109706364</c:v>
                </c:pt>
                <c:pt idx="515">
                  <c:v>-0.16410125433528178</c:v>
                </c:pt>
                <c:pt idx="516">
                  <c:v>-1.2509530583187723E-2</c:v>
                </c:pt>
                <c:pt idx="517">
                  <c:v>-1.6198580267664346E-2</c:v>
                </c:pt>
                <c:pt idx="518">
                  <c:v>-0.20318260906116903</c:v>
                </c:pt>
                <c:pt idx="519">
                  <c:v>-0.34922745300976482</c:v>
                </c:pt>
                <c:pt idx="520">
                  <c:v>7.0921510559007764E-2</c:v>
                </c:pt>
                <c:pt idx="521">
                  <c:v>-0.60496888907248092</c:v>
                </c:pt>
                <c:pt idx="522">
                  <c:v>-0.17798037646270784</c:v>
                </c:pt>
                <c:pt idx="523">
                  <c:v>0.71348679135461346</c:v>
                </c:pt>
                <c:pt idx="524">
                  <c:v>-0.12742511098370768</c:v>
                </c:pt>
                <c:pt idx="525">
                  <c:v>-0.76108623697288424</c:v>
                </c:pt>
                <c:pt idx="526">
                  <c:v>-0.17870797727363685</c:v>
                </c:pt>
                <c:pt idx="527">
                  <c:v>-0.11116062984606323</c:v>
                </c:pt>
                <c:pt idx="528">
                  <c:v>-0.58767202168014077</c:v>
                </c:pt>
                <c:pt idx="529">
                  <c:v>0.26942534694236597</c:v>
                </c:pt>
                <c:pt idx="530">
                  <c:v>0.48372220921785358</c:v>
                </c:pt>
                <c:pt idx="531">
                  <c:v>-9.2004862895267395E-2</c:v>
                </c:pt>
                <c:pt idx="532">
                  <c:v>0.21204834953504798</c:v>
                </c:pt>
                <c:pt idx="533">
                  <c:v>-0.42532217043572801</c:v>
                </c:pt>
                <c:pt idx="534">
                  <c:v>-0.40874250077075835</c:v>
                </c:pt>
                <c:pt idx="535">
                  <c:v>0.3017115236368344</c:v>
                </c:pt>
                <c:pt idx="536">
                  <c:v>-0.99854391921750352</c:v>
                </c:pt>
                <c:pt idx="537">
                  <c:v>0.29304544465074228</c:v>
                </c:pt>
                <c:pt idx="538">
                  <c:v>0.33290328380918516</c:v>
                </c:pt>
                <c:pt idx="539">
                  <c:v>7.0688163459751152E-2</c:v>
                </c:pt>
                <c:pt idx="540">
                  <c:v>-0.19674101755404649</c:v>
                </c:pt>
                <c:pt idx="541">
                  <c:v>0.90012400298883921</c:v>
                </c:pt>
                <c:pt idx="542">
                  <c:v>-6.2537785000243484E-2</c:v>
                </c:pt>
                <c:pt idx="543">
                  <c:v>0.87195946560186266</c:v>
                </c:pt>
                <c:pt idx="544">
                  <c:v>-0.39598288283081834</c:v>
                </c:pt>
                <c:pt idx="545">
                  <c:v>0.83025031689779283</c:v>
                </c:pt>
                <c:pt idx="546">
                  <c:v>-6.9910143225424574E-3</c:v>
                </c:pt>
                <c:pt idx="547">
                  <c:v>0.32864799312822285</c:v>
                </c:pt>
                <c:pt idx="548">
                  <c:v>0.71565602688333863</c:v>
                </c:pt>
                <c:pt idx="549">
                  <c:v>0.47608637103305279</c:v>
                </c:pt>
                <c:pt idx="550">
                  <c:v>-0.66984600167092401</c:v>
                </c:pt>
                <c:pt idx="551">
                  <c:v>0.3719696056059435</c:v>
                </c:pt>
                <c:pt idx="552">
                  <c:v>0.51046626946732687</c:v>
                </c:pt>
                <c:pt idx="553">
                  <c:v>-0.65943968006537146</c:v>
                </c:pt>
                <c:pt idx="554">
                  <c:v>0.54257669184915258</c:v>
                </c:pt>
                <c:pt idx="555">
                  <c:v>-0.22758331362340378</c:v>
                </c:pt>
                <c:pt idx="556">
                  <c:v>0.61923467905730734</c:v>
                </c:pt>
                <c:pt idx="557">
                  <c:v>-0.33544510451707632</c:v>
                </c:pt>
                <c:pt idx="558">
                  <c:v>-0.1885244042142489</c:v>
                </c:pt>
                <c:pt idx="559">
                  <c:v>0.27194486273116608</c:v>
                </c:pt>
                <c:pt idx="560">
                  <c:v>-8.0530489622557197E-2</c:v>
                </c:pt>
                <c:pt idx="561">
                  <c:v>0.75700385883808441</c:v>
                </c:pt>
                <c:pt idx="562">
                  <c:v>0.63915049095245868</c:v>
                </c:pt>
                <c:pt idx="563">
                  <c:v>0.41626476130772427</c:v>
                </c:pt>
                <c:pt idx="564">
                  <c:v>0.1391714983804882</c:v>
                </c:pt>
                <c:pt idx="565">
                  <c:v>-6.102774235742281E-2</c:v>
                </c:pt>
                <c:pt idx="566">
                  <c:v>0.39432265767658325</c:v>
                </c:pt>
                <c:pt idx="567">
                  <c:v>0.18038272365740771</c:v>
                </c:pt>
                <c:pt idx="568">
                  <c:v>-7.8543310716735704E-2</c:v>
                </c:pt>
                <c:pt idx="569">
                  <c:v>7.3616193207813804E-2</c:v>
                </c:pt>
                <c:pt idx="570">
                  <c:v>-0.11984438252654783</c:v>
                </c:pt>
                <c:pt idx="571">
                  <c:v>0.51758298756215726</c:v>
                </c:pt>
                <c:pt idx="572">
                  <c:v>4.9544470094017093E-2</c:v>
                </c:pt>
                <c:pt idx="573">
                  <c:v>-0.10014938061418455</c:v>
                </c:pt>
                <c:pt idx="574">
                  <c:v>0.50557143770631652</c:v>
                </c:pt>
                <c:pt idx="575">
                  <c:v>0.18907574525119691</c:v>
                </c:pt>
                <c:pt idx="576">
                  <c:v>0.4367441626460864</c:v>
                </c:pt>
                <c:pt idx="577">
                  <c:v>-0.12406978846148176</c:v>
                </c:pt>
                <c:pt idx="578">
                  <c:v>0.77384972318023915</c:v>
                </c:pt>
                <c:pt idx="579">
                  <c:v>-0.64148561486997269</c:v>
                </c:pt>
                <c:pt idx="580">
                  <c:v>0.17237144401751081</c:v>
                </c:pt>
                <c:pt idx="581">
                  <c:v>-2.2116493929585687E-2</c:v>
                </c:pt>
                <c:pt idx="582">
                  <c:v>0.8531698896760721</c:v>
                </c:pt>
                <c:pt idx="583">
                  <c:v>-0.34619184634148814</c:v>
                </c:pt>
                <c:pt idx="584">
                  <c:v>0.46626341836273255</c:v>
                </c:pt>
                <c:pt idx="585">
                  <c:v>-0.3738436885885843</c:v>
                </c:pt>
                <c:pt idx="586">
                  <c:v>0.3012264208299989</c:v>
                </c:pt>
                <c:pt idx="587">
                  <c:v>0.54385021484663909</c:v>
                </c:pt>
                <c:pt idx="588">
                  <c:v>0.13893679135898873</c:v>
                </c:pt>
                <c:pt idx="589">
                  <c:v>0.12779103367380884</c:v>
                </c:pt>
                <c:pt idx="590">
                  <c:v>-0.20104033660055753</c:v>
                </c:pt>
                <c:pt idx="591">
                  <c:v>0.74614572713598304</c:v>
                </c:pt>
                <c:pt idx="592">
                  <c:v>-0.61818735823674587</c:v>
                </c:pt>
                <c:pt idx="593">
                  <c:v>-0.73583422241692864</c:v>
                </c:pt>
                <c:pt idx="594">
                  <c:v>6.4582711201293302E-2</c:v>
                </c:pt>
                <c:pt idx="595">
                  <c:v>-0.44975529743687825</c:v>
                </c:pt>
                <c:pt idx="596">
                  <c:v>0.56322794578556756</c:v>
                </c:pt>
                <c:pt idx="597">
                  <c:v>0.17103543878327529</c:v>
                </c:pt>
                <c:pt idx="598">
                  <c:v>-0.92051451520545358</c:v>
                </c:pt>
                <c:pt idx="599">
                  <c:v>0.58272604461534649</c:v>
                </c:pt>
                <c:pt idx="600">
                  <c:v>-0.71440193336409408</c:v>
                </c:pt>
                <c:pt idx="601">
                  <c:v>-0.25896014745858853</c:v>
                </c:pt>
                <c:pt idx="602">
                  <c:v>0.51207885506028461</c:v>
                </c:pt>
                <c:pt idx="603">
                  <c:v>-0.29205227290312408</c:v>
                </c:pt>
                <c:pt idx="604">
                  <c:v>0.66156773058281715</c:v>
                </c:pt>
                <c:pt idx="605">
                  <c:v>0.54598127078904768</c:v>
                </c:pt>
                <c:pt idx="606">
                  <c:v>0.34487192808517331</c:v>
                </c:pt>
                <c:pt idx="607">
                  <c:v>0.36641294569943161</c:v>
                </c:pt>
                <c:pt idx="608">
                  <c:v>0.13252752535790968</c:v>
                </c:pt>
                <c:pt idx="609">
                  <c:v>-0.27898164249084112</c:v>
                </c:pt>
                <c:pt idx="610">
                  <c:v>0.84322338046073497</c:v>
                </c:pt>
                <c:pt idx="611">
                  <c:v>0.90258591756928164</c:v>
                </c:pt>
                <c:pt idx="612">
                  <c:v>0.41854480776387265</c:v>
                </c:pt>
                <c:pt idx="613">
                  <c:v>0.21279038371881268</c:v>
                </c:pt>
                <c:pt idx="614">
                  <c:v>-0.1648349348996874</c:v>
                </c:pt>
                <c:pt idx="615">
                  <c:v>0.28884904698202796</c:v>
                </c:pt>
                <c:pt idx="616">
                  <c:v>0.29574644268116779</c:v>
                </c:pt>
                <c:pt idx="617">
                  <c:v>0.34434225083961123</c:v>
                </c:pt>
                <c:pt idx="618">
                  <c:v>-0.17845572545616531</c:v>
                </c:pt>
                <c:pt idx="619">
                  <c:v>-0.95138910497841334</c:v>
                </c:pt>
                <c:pt idx="620">
                  <c:v>-0.8821598404438139</c:v>
                </c:pt>
                <c:pt idx="621">
                  <c:v>0.18346118242058695</c:v>
                </c:pt>
                <c:pt idx="622">
                  <c:v>0.14769019109299525</c:v>
                </c:pt>
                <c:pt idx="623">
                  <c:v>-0.36607848688519407</c:v>
                </c:pt>
                <c:pt idx="624">
                  <c:v>0.39523445844409189</c:v>
                </c:pt>
                <c:pt idx="625">
                  <c:v>-3.8922706819342068E-3</c:v>
                </c:pt>
                <c:pt idx="626">
                  <c:v>0.82569350275741904</c:v>
                </c:pt>
                <c:pt idx="627">
                  <c:v>-0.2038578546387213</c:v>
                </c:pt>
                <c:pt idx="628">
                  <c:v>-0.18661502618249215</c:v>
                </c:pt>
                <c:pt idx="629">
                  <c:v>-0.10256254520305975</c:v>
                </c:pt>
                <c:pt idx="630">
                  <c:v>-0.40213098820236048</c:v>
                </c:pt>
                <c:pt idx="631">
                  <c:v>0.84329931768570399</c:v>
                </c:pt>
                <c:pt idx="632">
                  <c:v>0.94253372724658568</c:v>
                </c:pt>
                <c:pt idx="633">
                  <c:v>0.80123526601319606</c:v>
                </c:pt>
                <c:pt idx="634">
                  <c:v>0.11512106927441226</c:v>
                </c:pt>
                <c:pt idx="635">
                  <c:v>0.19355681634055485</c:v>
                </c:pt>
                <c:pt idx="636">
                  <c:v>-7.1882332783914683E-3</c:v>
                </c:pt>
                <c:pt idx="637">
                  <c:v>5.4973392277643723E-2</c:v>
                </c:pt>
                <c:pt idx="638">
                  <c:v>0.58505944097684548</c:v>
                </c:pt>
                <c:pt idx="639">
                  <c:v>9.9931705879188204E-2</c:v>
                </c:pt>
                <c:pt idx="640">
                  <c:v>-9.0921018057956743E-2</c:v>
                </c:pt>
                <c:pt idx="641">
                  <c:v>0.54305231687177669</c:v>
                </c:pt>
                <c:pt idx="642">
                  <c:v>0.65043233344895279</c:v>
                </c:pt>
                <c:pt idx="643">
                  <c:v>-0.69227960850585601</c:v>
                </c:pt>
                <c:pt idx="644">
                  <c:v>-0.87899533946307695</c:v>
                </c:pt>
                <c:pt idx="645">
                  <c:v>0.5916434214220736</c:v>
                </c:pt>
                <c:pt idx="646">
                  <c:v>-0.40271049613411591</c:v>
                </c:pt>
                <c:pt idx="647">
                  <c:v>-0.21014990690117039</c:v>
                </c:pt>
                <c:pt idx="648">
                  <c:v>0.65992849740624915</c:v>
                </c:pt>
                <c:pt idx="649">
                  <c:v>-0.49620458317006727</c:v>
                </c:pt>
                <c:pt idx="650">
                  <c:v>-0.6530779235628813</c:v>
                </c:pt>
                <c:pt idx="651">
                  <c:v>0.61273784472835979</c:v>
                </c:pt>
                <c:pt idx="652">
                  <c:v>-0.27845043442392775</c:v>
                </c:pt>
                <c:pt idx="653">
                  <c:v>-0.22544952158634546</c:v>
                </c:pt>
                <c:pt idx="654">
                  <c:v>-0.34120295298559489</c:v>
                </c:pt>
                <c:pt idx="655">
                  <c:v>0.9604085452183706</c:v>
                </c:pt>
                <c:pt idx="656">
                  <c:v>0.88729547017024224</c:v>
                </c:pt>
                <c:pt idx="657">
                  <c:v>-0.20692120247769108</c:v>
                </c:pt>
                <c:pt idx="658">
                  <c:v>0.73157232245539294</c:v>
                </c:pt>
                <c:pt idx="659">
                  <c:v>2.3275295523251669E-2</c:v>
                </c:pt>
                <c:pt idx="660">
                  <c:v>-0.93281347729962161</c:v>
                </c:pt>
                <c:pt idx="661">
                  <c:v>-0.48178905651297377</c:v>
                </c:pt>
                <c:pt idx="662">
                  <c:v>-0.333074927344093</c:v>
                </c:pt>
                <c:pt idx="663">
                  <c:v>0.25858403040719929</c:v>
                </c:pt>
                <c:pt idx="664">
                  <c:v>-0.39082779333094603</c:v>
                </c:pt>
                <c:pt idx="665">
                  <c:v>-0.40185878689947213</c:v>
                </c:pt>
                <c:pt idx="666">
                  <c:v>0.38639569553488723</c:v>
                </c:pt>
                <c:pt idx="667">
                  <c:v>0.25743861804300705</c:v>
                </c:pt>
                <c:pt idx="668">
                  <c:v>0.13650619663808783</c:v>
                </c:pt>
                <c:pt idx="669">
                  <c:v>-0.49922588980505755</c:v>
                </c:pt>
                <c:pt idx="670">
                  <c:v>-0.58852727185335707</c:v>
                </c:pt>
                <c:pt idx="671">
                  <c:v>-0.14142575089940163</c:v>
                </c:pt>
                <c:pt idx="672">
                  <c:v>-0.68421573577909989</c:v>
                </c:pt>
                <c:pt idx="673">
                  <c:v>-1.5972747188339301E-2</c:v>
                </c:pt>
                <c:pt idx="674">
                  <c:v>0.73289672401845463</c:v>
                </c:pt>
                <c:pt idx="675">
                  <c:v>-0.85227819819620976</c:v>
                </c:pt>
                <c:pt idx="676">
                  <c:v>0.36871760864923081</c:v>
                </c:pt>
                <c:pt idx="677">
                  <c:v>0.47286040393182188</c:v>
                </c:pt>
                <c:pt idx="678">
                  <c:v>0.25664064108590789</c:v>
                </c:pt>
                <c:pt idx="679">
                  <c:v>0.77712548439732565</c:v>
                </c:pt>
                <c:pt idx="680">
                  <c:v>0.34535020570658781</c:v>
                </c:pt>
                <c:pt idx="681">
                  <c:v>-0.41222656574963695</c:v>
                </c:pt>
                <c:pt idx="682">
                  <c:v>-6.1661278930752239E-2</c:v>
                </c:pt>
                <c:pt idx="683">
                  <c:v>0.37322619338984836</c:v>
                </c:pt>
                <c:pt idx="684">
                  <c:v>-0.87477219407509155</c:v>
                </c:pt>
                <c:pt idx="685">
                  <c:v>-0.66337581718719085</c:v>
                </c:pt>
                <c:pt idx="686">
                  <c:v>-8.9405105081645994E-3</c:v>
                </c:pt>
                <c:pt idx="687">
                  <c:v>0.39768724370501762</c:v>
                </c:pt>
                <c:pt idx="688">
                  <c:v>-0.52753667703999751</c:v>
                </c:pt>
                <c:pt idx="689">
                  <c:v>-0.60169454802229305</c:v>
                </c:pt>
                <c:pt idx="690">
                  <c:v>-0.55523217893438748</c:v>
                </c:pt>
                <c:pt idx="691">
                  <c:v>0.16623347033281854</c:v>
                </c:pt>
                <c:pt idx="692">
                  <c:v>0.1239663032151148</c:v>
                </c:pt>
                <c:pt idx="693">
                  <c:v>-0.6459758117985529</c:v>
                </c:pt>
                <c:pt idx="694">
                  <c:v>-7.3341900870965926E-2</c:v>
                </c:pt>
                <c:pt idx="695">
                  <c:v>0.91741664457127747</c:v>
                </c:pt>
                <c:pt idx="696">
                  <c:v>0.79013746384192818</c:v>
                </c:pt>
                <c:pt idx="697">
                  <c:v>-0.36734092640780153</c:v>
                </c:pt>
                <c:pt idx="698">
                  <c:v>0.52342595654377289</c:v>
                </c:pt>
                <c:pt idx="699">
                  <c:v>-0.23409120623790025</c:v>
                </c:pt>
                <c:pt idx="700">
                  <c:v>7.2730146954214134E-2</c:v>
                </c:pt>
                <c:pt idx="701">
                  <c:v>-9.5320872015245237E-2</c:v>
                </c:pt>
                <c:pt idx="702">
                  <c:v>-0.85728595859080214</c:v>
                </c:pt>
                <c:pt idx="703">
                  <c:v>-0.58938705985944773</c:v>
                </c:pt>
                <c:pt idx="704">
                  <c:v>0.42084332048367834</c:v>
                </c:pt>
                <c:pt idx="705">
                  <c:v>0.49436364626851781</c:v>
                </c:pt>
                <c:pt idx="706">
                  <c:v>0.42643495758771482</c:v>
                </c:pt>
                <c:pt idx="707">
                  <c:v>5.8766009325861436E-2</c:v>
                </c:pt>
                <c:pt idx="708">
                  <c:v>0.25251441704252181</c:v>
                </c:pt>
                <c:pt idx="709">
                  <c:v>-0.43464830379568564</c:v>
                </c:pt>
                <c:pt idx="710">
                  <c:v>0.87090734617164545</c:v>
                </c:pt>
                <c:pt idx="711">
                  <c:v>-0.25251539275812179</c:v>
                </c:pt>
                <c:pt idx="712">
                  <c:v>-0.48212727787694748</c:v>
                </c:pt>
                <c:pt idx="713">
                  <c:v>0.76317966659876957</c:v>
                </c:pt>
                <c:pt idx="714">
                  <c:v>0.73137595556681934</c:v>
                </c:pt>
                <c:pt idx="715">
                  <c:v>0.4876039188463821</c:v>
                </c:pt>
                <c:pt idx="716">
                  <c:v>0.36476818529541727</c:v>
                </c:pt>
                <c:pt idx="717">
                  <c:v>0.45650898457275063</c:v>
                </c:pt>
                <c:pt idx="718">
                  <c:v>-0.63041822629413569</c:v>
                </c:pt>
                <c:pt idx="719">
                  <c:v>-0.74962869406129873</c:v>
                </c:pt>
                <c:pt idx="720">
                  <c:v>-5.5031186352413573E-2</c:v>
                </c:pt>
                <c:pt idx="721">
                  <c:v>-9.0604801483431766E-2</c:v>
                </c:pt>
                <c:pt idx="722">
                  <c:v>0.17797020467586799</c:v>
                </c:pt>
                <c:pt idx="723">
                  <c:v>-0.73307127624012136</c:v>
                </c:pt>
                <c:pt idx="724">
                  <c:v>0.38445882113092267</c:v>
                </c:pt>
                <c:pt idx="725">
                  <c:v>-0.2185420497162768</c:v>
                </c:pt>
                <c:pt idx="726">
                  <c:v>0.47032139594351896</c:v>
                </c:pt>
                <c:pt idx="727">
                  <c:v>0.36085318981686076</c:v>
                </c:pt>
                <c:pt idx="728">
                  <c:v>0.59539108769253168</c:v>
                </c:pt>
                <c:pt idx="729">
                  <c:v>-0.30918476732046518</c:v>
                </c:pt>
                <c:pt idx="730">
                  <c:v>0.10295652858063659</c:v>
                </c:pt>
                <c:pt idx="731">
                  <c:v>0.45861363871877525</c:v>
                </c:pt>
                <c:pt idx="732">
                  <c:v>-8.8868514920287564E-2</c:v>
                </c:pt>
                <c:pt idx="733">
                  <c:v>-4.0367817319070923E-2</c:v>
                </c:pt>
                <c:pt idx="734">
                  <c:v>0.22492103430999341</c:v>
                </c:pt>
                <c:pt idx="735">
                  <c:v>0.59520887195354177</c:v>
                </c:pt>
                <c:pt idx="736">
                  <c:v>-0.76232652117587762</c:v>
                </c:pt>
                <c:pt idx="737">
                  <c:v>0.17891110620524894</c:v>
                </c:pt>
                <c:pt idx="738">
                  <c:v>-0.31130936622246713</c:v>
                </c:pt>
                <c:pt idx="739">
                  <c:v>-0.66701463693724461</c:v>
                </c:pt>
                <c:pt idx="740">
                  <c:v>-3.2503760436760856E-2</c:v>
                </c:pt>
                <c:pt idx="741">
                  <c:v>0.1641939271960649</c:v>
                </c:pt>
                <c:pt idx="742">
                  <c:v>-0.64520364011058529</c:v>
                </c:pt>
                <c:pt idx="743">
                  <c:v>0.51961077684620927</c:v>
                </c:pt>
                <c:pt idx="744">
                  <c:v>9.8776314478200067E-2</c:v>
                </c:pt>
                <c:pt idx="745">
                  <c:v>-0.18367213615326874</c:v>
                </c:pt>
                <c:pt idx="746">
                  <c:v>-0.47756192808987746</c:v>
                </c:pt>
                <c:pt idx="747">
                  <c:v>-0.42999772302471473</c:v>
                </c:pt>
                <c:pt idx="748">
                  <c:v>6.6949339893804805E-3</c:v>
                </c:pt>
                <c:pt idx="749">
                  <c:v>-0.36099119595822082</c:v>
                </c:pt>
                <c:pt idx="750">
                  <c:v>-0.2054234011045129</c:v>
                </c:pt>
                <c:pt idx="751">
                  <c:v>0.94093936493051622</c:v>
                </c:pt>
                <c:pt idx="752">
                  <c:v>-0.17898763280157617</c:v>
                </c:pt>
                <c:pt idx="753">
                  <c:v>-0.22225387701226929</c:v>
                </c:pt>
                <c:pt idx="754">
                  <c:v>-0.94836630272644695</c:v>
                </c:pt>
                <c:pt idx="755">
                  <c:v>0.88484793582600041</c:v>
                </c:pt>
                <c:pt idx="756">
                  <c:v>0.89974564886052855</c:v>
                </c:pt>
                <c:pt idx="757">
                  <c:v>-0.19981591697421486</c:v>
                </c:pt>
                <c:pt idx="758">
                  <c:v>0.48746510647910668</c:v>
                </c:pt>
                <c:pt idx="759">
                  <c:v>0.70352485500014361</c:v>
                </c:pt>
                <c:pt idx="760">
                  <c:v>0.19052778474876186</c:v>
                </c:pt>
                <c:pt idx="761">
                  <c:v>0.63812353020764245</c:v>
                </c:pt>
                <c:pt idx="762">
                  <c:v>0.78682321601479877</c:v>
                </c:pt>
                <c:pt idx="763">
                  <c:v>0.22508509221961767</c:v>
                </c:pt>
                <c:pt idx="764">
                  <c:v>-0.36336241630550864</c:v>
                </c:pt>
                <c:pt idx="765">
                  <c:v>0.8170577909212785</c:v>
                </c:pt>
                <c:pt idx="766">
                  <c:v>5.284694811598456E-2</c:v>
                </c:pt>
                <c:pt idx="767">
                  <c:v>-2.8703301279131132E-2</c:v>
                </c:pt>
                <c:pt idx="768">
                  <c:v>0.47219858337419646</c:v>
                </c:pt>
                <c:pt idx="769">
                  <c:v>0.82098173382738615</c:v>
                </c:pt>
                <c:pt idx="770">
                  <c:v>-0.23179646661277467</c:v>
                </c:pt>
                <c:pt idx="771">
                  <c:v>-0.16079717983546132</c:v>
                </c:pt>
                <c:pt idx="772">
                  <c:v>-3.0691634325187071E-2</c:v>
                </c:pt>
                <c:pt idx="773">
                  <c:v>-0.61195635341002264</c:v>
                </c:pt>
                <c:pt idx="774">
                  <c:v>-0.40332916518837653</c:v>
                </c:pt>
                <c:pt idx="775">
                  <c:v>0.47917684918121733</c:v>
                </c:pt>
                <c:pt idx="776">
                  <c:v>-0.77413112432643061</c:v>
                </c:pt>
                <c:pt idx="777">
                  <c:v>-0.15271164007787574</c:v>
                </c:pt>
                <c:pt idx="778">
                  <c:v>-0.77470235497649964</c:v>
                </c:pt>
                <c:pt idx="779">
                  <c:v>3.8659772085051079E-2</c:v>
                </c:pt>
                <c:pt idx="780">
                  <c:v>-0.37540871211705129</c:v>
                </c:pt>
                <c:pt idx="781">
                  <c:v>0.46936315111348931</c:v>
                </c:pt>
                <c:pt idx="782">
                  <c:v>-0.36854393628027182</c:v>
                </c:pt>
                <c:pt idx="783">
                  <c:v>-0.66834080297858567</c:v>
                </c:pt>
                <c:pt idx="784">
                  <c:v>-0.44381320713385097</c:v>
                </c:pt>
                <c:pt idx="785">
                  <c:v>0.12052328531805646</c:v>
                </c:pt>
                <c:pt idx="786">
                  <c:v>#N/A</c:v>
                </c:pt>
                <c:pt idx="787">
                  <c:v>#N/A</c:v>
                </c:pt>
                <c:pt idx="788">
                  <c:v>#N/A</c:v>
                </c:pt>
                <c:pt idx="789">
                  <c:v>#N/A</c:v>
                </c:pt>
                <c:pt idx="790">
                  <c:v>#N/A</c:v>
                </c:pt>
                <c:pt idx="791">
                  <c:v>#N/A</c:v>
                </c:pt>
                <c:pt idx="792">
                  <c:v>#N/A</c:v>
                </c:pt>
                <c:pt idx="793">
                  <c:v>#N/A</c:v>
                </c:pt>
                <c:pt idx="794">
                  <c:v>#N/A</c:v>
                </c:pt>
                <c:pt idx="795">
                  <c:v>#N/A</c:v>
                </c:pt>
                <c:pt idx="796">
                  <c:v>#N/A</c:v>
                </c:pt>
                <c:pt idx="797">
                  <c:v>#N/A</c:v>
                </c:pt>
                <c:pt idx="798">
                  <c:v>#N/A</c:v>
                </c:pt>
                <c:pt idx="799">
                  <c:v>#N/A</c:v>
                </c:pt>
                <c:pt idx="800">
                  <c:v>#N/A</c:v>
                </c:pt>
                <c:pt idx="801">
                  <c:v>#N/A</c:v>
                </c:pt>
                <c:pt idx="802">
                  <c:v>#N/A</c:v>
                </c:pt>
                <c:pt idx="803">
                  <c:v>#N/A</c:v>
                </c:pt>
                <c:pt idx="804">
                  <c:v>#N/A</c:v>
                </c:pt>
                <c:pt idx="805">
                  <c:v>#N/A</c:v>
                </c:pt>
                <c:pt idx="806">
                  <c:v>#N/A</c:v>
                </c:pt>
                <c:pt idx="807">
                  <c:v>#N/A</c:v>
                </c:pt>
                <c:pt idx="808">
                  <c:v>#N/A</c:v>
                </c:pt>
                <c:pt idx="809">
                  <c:v>#N/A</c:v>
                </c:pt>
                <c:pt idx="810">
                  <c:v>#N/A</c:v>
                </c:pt>
                <c:pt idx="811">
                  <c:v>#N/A</c:v>
                </c:pt>
                <c:pt idx="812">
                  <c:v>#N/A</c:v>
                </c:pt>
                <c:pt idx="813">
                  <c:v>#N/A</c:v>
                </c:pt>
                <c:pt idx="814">
                  <c:v>#N/A</c:v>
                </c:pt>
                <c:pt idx="815">
                  <c:v>#N/A</c:v>
                </c:pt>
                <c:pt idx="816">
                  <c:v>#N/A</c:v>
                </c:pt>
                <c:pt idx="817">
                  <c:v>#N/A</c:v>
                </c:pt>
                <c:pt idx="818">
                  <c:v>#N/A</c:v>
                </c:pt>
                <c:pt idx="819">
                  <c:v>#N/A</c:v>
                </c:pt>
                <c:pt idx="820">
                  <c:v>#N/A</c:v>
                </c:pt>
                <c:pt idx="821">
                  <c:v>#N/A</c:v>
                </c:pt>
                <c:pt idx="822">
                  <c:v>#N/A</c:v>
                </c:pt>
                <c:pt idx="823">
                  <c:v>#N/A</c:v>
                </c:pt>
                <c:pt idx="824">
                  <c:v>#N/A</c:v>
                </c:pt>
                <c:pt idx="825">
                  <c:v>#N/A</c:v>
                </c:pt>
                <c:pt idx="826">
                  <c:v>#N/A</c:v>
                </c:pt>
                <c:pt idx="827">
                  <c:v>#N/A</c:v>
                </c:pt>
                <c:pt idx="828">
                  <c:v>#N/A</c:v>
                </c:pt>
                <c:pt idx="829">
                  <c:v>#N/A</c:v>
                </c:pt>
                <c:pt idx="830">
                  <c:v>#N/A</c:v>
                </c:pt>
                <c:pt idx="831">
                  <c:v>#N/A</c:v>
                </c:pt>
                <c:pt idx="832">
                  <c:v>#N/A</c:v>
                </c:pt>
                <c:pt idx="833">
                  <c:v>#N/A</c:v>
                </c:pt>
                <c:pt idx="834">
                  <c:v>#N/A</c:v>
                </c:pt>
                <c:pt idx="835">
                  <c:v>#N/A</c:v>
                </c:pt>
                <c:pt idx="836">
                  <c:v>#N/A</c:v>
                </c:pt>
                <c:pt idx="837">
                  <c:v>#N/A</c:v>
                </c:pt>
                <c:pt idx="838">
                  <c:v>#N/A</c:v>
                </c:pt>
                <c:pt idx="839">
                  <c:v>#N/A</c:v>
                </c:pt>
                <c:pt idx="840">
                  <c:v>#N/A</c:v>
                </c:pt>
                <c:pt idx="841">
                  <c:v>#N/A</c:v>
                </c:pt>
                <c:pt idx="842">
                  <c:v>#N/A</c:v>
                </c:pt>
                <c:pt idx="843">
                  <c:v>#N/A</c:v>
                </c:pt>
                <c:pt idx="844">
                  <c:v>#N/A</c:v>
                </c:pt>
                <c:pt idx="845">
                  <c:v>#N/A</c:v>
                </c:pt>
                <c:pt idx="846">
                  <c:v>#N/A</c:v>
                </c:pt>
                <c:pt idx="847">
                  <c:v>#N/A</c:v>
                </c:pt>
                <c:pt idx="848">
                  <c:v>#N/A</c:v>
                </c:pt>
                <c:pt idx="849">
                  <c:v>#N/A</c:v>
                </c:pt>
                <c:pt idx="850">
                  <c:v>#N/A</c:v>
                </c:pt>
                <c:pt idx="851">
                  <c:v>#N/A</c:v>
                </c:pt>
                <c:pt idx="852">
                  <c:v>#N/A</c:v>
                </c:pt>
                <c:pt idx="853">
                  <c:v>#N/A</c:v>
                </c:pt>
                <c:pt idx="854">
                  <c:v>#N/A</c:v>
                </c:pt>
                <c:pt idx="855">
                  <c:v>#N/A</c:v>
                </c:pt>
                <c:pt idx="856">
                  <c:v>#N/A</c:v>
                </c:pt>
                <c:pt idx="857">
                  <c:v>#N/A</c:v>
                </c:pt>
                <c:pt idx="858">
                  <c:v>#N/A</c:v>
                </c:pt>
                <c:pt idx="859">
                  <c:v>#N/A</c:v>
                </c:pt>
                <c:pt idx="860">
                  <c:v>#N/A</c:v>
                </c:pt>
                <c:pt idx="861">
                  <c:v>#N/A</c:v>
                </c:pt>
                <c:pt idx="862">
                  <c:v>#N/A</c:v>
                </c:pt>
                <c:pt idx="863">
                  <c:v>#N/A</c:v>
                </c:pt>
                <c:pt idx="864">
                  <c:v>#N/A</c:v>
                </c:pt>
                <c:pt idx="865">
                  <c:v>#N/A</c:v>
                </c:pt>
                <c:pt idx="866">
                  <c:v>#N/A</c:v>
                </c:pt>
                <c:pt idx="867">
                  <c:v>#N/A</c:v>
                </c:pt>
                <c:pt idx="868">
                  <c:v>#N/A</c:v>
                </c:pt>
                <c:pt idx="869">
                  <c:v>#N/A</c:v>
                </c:pt>
                <c:pt idx="870">
                  <c:v>#N/A</c:v>
                </c:pt>
                <c:pt idx="871">
                  <c:v>#N/A</c:v>
                </c:pt>
                <c:pt idx="872">
                  <c:v>#N/A</c:v>
                </c:pt>
                <c:pt idx="873">
                  <c:v>#N/A</c:v>
                </c:pt>
                <c:pt idx="874">
                  <c:v>#N/A</c:v>
                </c:pt>
                <c:pt idx="875">
                  <c:v>#N/A</c:v>
                </c:pt>
                <c:pt idx="876">
                  <c:v>#N/A</c:v>
                </c:pt>
                <c:pt idx="877">
                  <c:v>#N/A</c:v>
                </c:pt>
                <c:pt idx="878">
                  <c:v>#N/A</c:v>
                </c:pt>
                <c:pt idx="879">
                  <c:v>#N/A</c:v>
                </c:pt>
                <c:pt idx="880">
                  <c:v>#N/A</c:v>
                </c:pt>
                <c:pt idx="881">
                  <c:v>#N/A</c:v>
                </c:pt>
                <c:pt idx="882">
                  <c:v>#N/A</c:v>
                </c:pt>
                <c:pt idx="883">
                  <c:v>#N/A</c:v>
                </c:pt>
                <c:pt idx="884">
                  <c:v>#N/A</c:v>
                </c:pt>
                <c:pt idx="885">
                  <c:v>#N/A</c:v>
                </c:pt>
                <c:pt idx="886">
                  <c:v>#N/A</c:v>
                </c:pt>
                <c:pt idx="887">
                  <c:v>#N/A</c:v>
                </c:pt>
                <c:pt idx="888">
                  <c:v>#N/A</c:v>
                </c:pt>
                <c:pt idx="889">
                  <c:v>#N/A</c:v>
                </c:pt>
                <c:pt idx="890">
                  <c:v>#N/A</c:v>
                </c:pt>
                <c:pt idx="891">
                  <c:v>#N/A</c:v>
                </c:pt>
                <c:pt idx="892">
                  <c:v>#N/A</c:v>
                </c:pt>
                <c:pt idx="893">
                  <c:v>#N/A</c:v>
                </c:pt>
                <c:pt idx="894">
                  <c:v>#N/A</c:v>
                </c:pt>
                <c:pt idx="895">
                  <c:v>#N/A</c:v>
                </c:pt>
                <c:pt idx="896">
                  <c:v>#N/A</c:v>
                </c:pt>
                <c:pt idx="897">
                  <c:v>#N/A</c:v>
                </c:pt>
                <c:pt idx="898">
                  <c:v>#N/A</c:v>
                </c:pt>
                <c:pt idx="899">
                  <c:v>#N/A</c:v>
                </c:pt>
                <c:pt idx="900">
                  <c:v>#N/A</c:v>
                </c:pt>
                <c:pt idx="901">
                  <c:v>#N/A</c:v>
                </c:pt>
                <c:pt idx="902">
                  <c:v>#N/A</c:v>
                </c:pt>
                <c:pt idx="903">
                  <c:v>#N/A</c:v>
                </c:pt>
                <c:pt idx="904">
                  <c:v>#N/A</c:v>
                </c:pt>
                <c:pt idx="905">
                  <c:v>#N/A</c:v>
                </c:pt>
                <c:pt idx="906">
                  <c:v>#N/A</c:v>
                </c:pt>
                <c:pt idx="907">
                  <c:v>#N/A</c:v>
                </c:pt>
                <c:pt idx="908">
                  <c:v>#N/A</c:v>
                </c:pt>
                <c:pt idx="909">
                  <c:v>#N/A</c:v>
                </c:pt>
                <c:pt idx="910">
                  <c:v>#N/A</c:v>
                </c:pt>
                <c:pt idx="911">
                  <c:v>#N/A</c:v>
                </c:pt>
                <c:pt idx="912">
                  <c:v>#N/A</c:v>
                </c:pt>
                <c:pt idx="913">
                  <c:v>#N/A</c:v>
                </c:pt>
                <c:pt idx="914">
                  <c:v>#N/A</c:v>
                </c:pt>
                <c:pt idx="915">
                  <c:v>#N/A</c:v>
                </c:pt>
                <c:pt idx="916">
                  <c:v>#N/A</c:v>
                </c:pt>
                <c:pt idx="917">
                  <c:v>#N/A</c:v>
                </c:pt>
                <c:pt idx="918">
                  <c:v>#N/A</c:v>
                </c:pt>
                <c:pt idx="919">
                  <c:v>#N/A</c:v>
                </c:pt>
                <c:pt idx="920">
                  <c:v>#N/A</c:v>
                </c:pt>
                <c:pt idx="921">
                  <c:v>#N/A</c:v>
                </c:pt>
                <c:pt idx="922">
                  <c:v>#N/A</c:v>
                </c:pt>
                <c:pt idx="923">
                  <c:v>#N/A</c:v>
                </c:pt>
                <c:pt idx="924">
                  <c:v>#N/A</c:v>
                </c:pt>
                <c:pt idx="925">
                  <c:v>#N/A</c:v>
                </c:pt>
                <c:pt idx="926">
                  <c:v>#N/A</c:v>
                </c:pt>
                <c:pt idx="927">
                  <c:v>#N/A</c:v>
                </c:pt>
                <c:pt idx="928">
                  <c:v>#N/A</c:v>
                </c:pt>
                <c:pt idx="929">
                  <c:v>#N/A</c:v>
                </c:pt>
                <c:pt idx="930">
                  <c:v>#N/A</c:v>
                </c:pt>
                <c:pt idx="931">
                  <c:v>#N/A</c:v>
                </c:pt>
                <c:pt idx="932">
                  <c:v>#N/A</c:v>
                </c:pt>
                <c:pt idx="933">
                  <c:v>#N/A</c:v>
                </c:pt>
                <c:pt idx="934">
                  <c:v>#N/A</c:v>
                </c:pt>
                <c:pt idx="935">
                  <c:v>#N/A</c:v>
                </c:pt>
                <c:pt idx="936">
                  <c:v>#N/A</c:v>
                </c:pt>
                <c:pt idx="937">
                  <c:v>#N/A</c:v>
                </c:pt>
                <c:pt idx="938">
                  <c:v>#N/A</c:v>
                </c:pt>
                <c:pt idx="939">
                  <c:v>#N/A</c:v>
                </c:pt>
                <c:pt idx="940">
                  <c:v>#N/A</c:v>
                </c:pt>
                <c:pt idx="941">
                  <c:v>#N/A</c:v>
                </c:pt>
                <c:pt idx="942">
                  <c:v>#N/A</c:v>
                </c:pt>
                <c:pt idx="943">
                  <c:v>#N/A</c:v>
                </c:pt>
                <c:pt idx="944">
                  <c:v>#N/A</c:v>
                </c:pt>
                <c:pt idx="945">
                  <c:v>#N/A</c:v>
                </c:pt>
                <c:pt idx="946">
                  <c:v>#N/A</c:v>
                </c:pt>
                <c:pt idx="947">
                  <c:v>#N/A</c:v>
                </c:pt>
                <c:pt idx="948">
                  <c:v>#N/A</c:v>
                </c:pt>
                <c:pt idx="949">
                  <c:v>#N/A</c:v>
                </c:pt>
                <c:pt idx="950">
                  <c:v>#N/A</c:v>
                </c:pt>
                <c:pt idx="951">
                  <c:v>#N/A</c:v>
                </c:pt>
                <c:pt idx="952">
                  <c:v>#N/A</c:v>
                </c:pt>
                <c:pt idx="953">
                  <c:v>#N/A</c:v>
                </c:pt>
                <c:pt idx="954">
                  <c:v>#N/A</c:v>
                </c:pt>
                <c:pt idx="955">
                  <c:v>#N/A</c:v>
                </c:pt>
                <c:pt idx="956">
                  <c:v>#N/A</c:v>
                </c:pt>
                <c:pt idx="957">
                  <c:v>#N/A</c:v>
                </c:pt>
                <c:pt idx="958">
                  <c:v>#N/A</c:v>
                </c:pt>
                <c:pt idx="959">
                  <c:v>#N/A</c:v>
                </c:pt>
                <c:pt idx="960">
                  <c:v>#N/A</c:v>
                </c:pt>
                <c:pt idx="961">
                  <c:v>#N/A</c:v>
                </c:pt>
                <c:pt idx="962">
                  <c:v>#N/A</c:v>
                </c:pt>
                <c:pt idx="963">
                  <c:v>#N/A</c:v>
                </c:pt>
                <c:pt idx="964">
                  <c:v>#N/A</c:v>
                </c:pt>
                <c:pt idx="965">
                  <c:v>#N/A</c:v>
                </c:pt>
                <c:pt idx="966">
                  <c:v>#N/A</c:v>
                </c:pt>
                <c:pt idx="967">
                  <c:v>#N/A</c:v>
                </c:pt>
                <c:pt idx="968">
                  <c:v>#N/A</c:v>
                </c:pt>
                <c:pt idx="969">
                  <c:v>#N/A</c:v>
                </c:pt>
                <c:pt idx="970">
                  <c:v>#N/A</c:v>
                </c:pt>
                <c:pt idx="971">
                  <c:v>#N/A</c:v>
                </c:pt>
                <c:pt idx="972">
                  <c:v>#N/A</c:v>
                </c:pt>
                <c:pt idx="973">
                  <c:v>#N/A</c:v>
                </c:pt>
                <c:pt idx="974">
                  <c:v>#N/A</c:v>
                </c:pt>
                <c:pt idx="975">
                  <c:v>#N/A</c:v>
                </c:pt>
                <c:pt idx="976">
                  <c:v>#N/A</c:v>
                </c:pt>
                <c:pt idx="977">
                  <c:v>#N/A</c:v>
                </c:pt>
                <c:pt idx="978">
                  <c:v>#N/A</c:v>
                </c:pt>
                <c:pt idx="979">
                  <c:v>#N/A</c:v>
                </c:pt>
                <c:pt idx="980">
                  <c:v>#N/A</c:v>
                </c:pt>
                <c:pt idx="981">
                  <c:v>#N/A</c:v>
                </c:pt>
                <c:pt idx="982">
                  <c:v>#N/A</c:v>
                </c:pt>
                <c:pt idx="983">
                  <c:v>#N/A</c:v>
                </c:pt>
                <c:pt idx="984">
                  <c:v>#N/A</c:v>
                </c:pt>
                <c:pt idx="985">
                  <c:v>#N/A</c:v>
                </c:pt>
                <c:pt idx="986">
                  <c:v>#N/A</c:v>
                </c:pt>
                <c:pt idx="987">
                  <c:v>#N/A</c:v>
                </c:pt>
                <c:pt idx="988">
                  <c:v>#N/A</c:v>
                </c:pt>
                <c:pt idx="989">
                  <c:v>#N/A</c:v>
                </c:pt>
                <c:pt idx="990">
                  <c:v>#N/A</c:v>
                </c:pt>
                <c:pt idx="991">
                  <c:v>#N/A</c:v>
                </c:pt>
                <c:pt idx="992">
                  <c:v>#N/A</c:v>
                </c:pt>
                <c:pt idx="993">
                  <c:v>#N/A</c:v>
                </c:pt>
                <c:pt idx="994">
                  <c:v>#N/A</c:v>
                </c:pt>
                <c:pt idx="995">
                  <c:v>#N/A</c:v>
                </c:pt>
                <c:pt idx="996">
                  <c:v>#N/A</c:v>
                </c:pt>
                <c:pt idx="997">
                  <c:v>#N/A</c:v>
                </c:pt>
                <c:pt idx="998">
                  <c:v>#N/A</c:v>
                </c:pt>
                <c:pt idx="999">
                  <c:v>#N/A</c:v>
                </c:pt>
              </c:numCache>
            </c:numRef>
          </c:xVal>
          <c:yVal>
            <c:numRef>
              <c:f>Foglio1!$L$6:$L$1005</c:f>
              <c:numCache>
                <c:formatCode>General</c:formatCode>
                <c:ptCount val="1000"/>
                <c:pt idx="0">
                  <c:v>-0.64185428048279991</c:v>
                </c:pt>
                <c:pt idx="1">
                  <c:v>0.56609204145570802</c:v>
                </c:pt>
                <c:pt idx="2">
                  <c:v>-9.7847832958727565E-2</c:v>
                </c:pt>
                <c:pt idx="3">
                  <c:v>0.49201950908646053</c:v>
                </c:pt>
                <c:pt idx="4">
                  <c:v>0.49750960934356225</c:v>
                </c:pt>
                <c:pt idx="5">
                  <c:v>0.90122401171388711</c:v>
                </c:pt>
                <c:pt idx="6">
                  <c:v>6.0050360850393614E-2</c:v>
                </c:pt>
                <c:pt idx="7">
                  <c:v>-0.14297236630854115</c:v>
                </c:pt>
                <c:pt idx="8">
                  <c:v>-0.52121697839428727</c:v>
                </c:pt>
                <c:pt idx="9">
                  <c:v>0.87139803343622502</c:v>
                </c:pt>
                <c:pt idx="10">
                  <c:v>0.58395139677083208</c:v>
                </c:pt>
                <c:pt idx="11">
                  <c:v>-9.2635014936865531E-2</c:v>
                </c:pt>
                <c:pt idx="12">
                  <c:v>0.55382773340722835</c:v>
                </c:pt>
                <c:pt idx="13">
                  <c:v>0.57011465828776631</c:v>
                </c:pt>
                <c:pt idx="14">
                  <c:v>-0.83088656160215957</c:v>
                </c:pt>
                <c:pt idx="15">
                  <c:v>5.2970645293813234E-2</c:v>
                </c:pt>
                <c:pt idx="16">
                  <c:v>-0.3383203416922822</c:v>
                </c:pt>
                <c:pt idx="17">
                  <c:v>0.83369131727547385</c:v>
                </c:pt>
                <c:pt idx="18">
                  <c:v>-0.74257454254375765</c:v>
                </c:pt>
                <c:pt idx="19">
                  <c:v>4.9764109924495988E-2</c:v>
                </c:pt>
                <c:pt idx="20">
                  <c:v>0.20968433364880079</c:v>
                </c:pt>
                <c:pt idx="21">
                  <c:v>-0.73543686335466152</c:v>
                </c:pt>
                <c:pt idx="22">
                  <c:v>0.52929089423696252</c:v>
                </c:pt>
                <c:pt idx="23">
                  <c:v>0.18046551210278344</c:v>
                </c:pt>
                <c:pt idx="24">
                  <c:v>-0.2942975917652273</c:v>
                </c:pt>
                <c:pt idx="25">
                  <c:v>0.14823804462253104</c:v>
                </c:pt>
                <c:pt idx="26">
                  <c:v>-0.29611022980835738</c:v>
                </c:pt>
                <c:pt idx="27">
                  <c:v>0.90330269791278006</c:v>
                </c:pt>
                <c:pt idx="28">
                  <c:v>-0.12179283175771632</c:v>
                </c:pt>
                <c:pt idx="29">
                  <c:v>0.42596507156682789</c:v>
                </c:pt>
                <c:pt idx="30">
                  <c:v>-0.17184184534479921</c:v>
                </c:pt>
                <c:pt idx="31">
                  <c:v>-0.26917695372912931</c:v>
                </c:pt>
                <c:pt idx="32">
                  <c:v>-0.42739943929560775</c:v>
                </c:pt>
                <c:pt idx="33">
                  <c:v>-0.62768652410025716</c:v>
                </c:pt>
                <c:pt idx="34">
                  <c:v>-0.15931993809913453</c:v>
                </c:pt>
                <c:pt idx="35">
                  <c:v>0.59296149646762419</c:v>
                </c:pt>
                <c:pt idx="36">
                  <c:v>9.4466280767029828E-2</c:v>
                </c:pt>
                <c:pt idx="37">
                  <c:v>0.28104234417285912</c:v>
                </c:pt>
                <c:pt idx="38">
                  <c:v>0.19936886479163371</c:v>
                </c:pt>
                <c:pt idx="39">
                  <c:v>0.40210763468681243</c:v>
                </c:pt>
                <c:pt idx="40">
                  <c:v>-0.41085181883199962</c:v>
                </c:pt>
                <c:pt idx="41">
                  <c:v>0.23430084623054168</c:v>
                </c:pt>
                <c:pt idx="42">
                  <c:v>0.61817728024283181</c:v>
                </c:pt>
                <c:pt idx="43">
                  <c:v>-5.0594554744170864E-2</c:v>
                </c:pt>
                <c:pt idx="44">
                  <c:v>0.65025229550162367</c:v>
                </c:pt>
                <c:pt idx="45">
                  <c:v>0.16494327964153044</c:v>
                </c:pt>
                <c:pt idx="46">
                  <c:v>-0.75997352766030668</c:v>
                </c:pt>
                <c:pt idx="47">
                  <c:v>-0.74140596119916324</c:v>
                </c:pt>
                <c:pt idx="48">
                  <c:v>-2.732098800771255E-2</c:v>
                </c:pt>
                <c:pt idx="49">
                  <c:v>-0.62284449923121465</c:v>
                </c:pt>
                <c:pt idx="50">
                  <c:v>-0.55849070806452872</c:v>
                </c:pt>
                <c:pt idx="51">
                  <c:v>0.7335737089602512</c:v>
                </c:pt>
                <c:pt idx="52">
                  <c:v>-0.72643781275626118</c:v>
                </c:pt>
                <c:pt idx="53">
                  <c:v>-0.27822398319263097</c:v>
                </c:pt>
                <c:pt idx="54">
                  <c:v>-0.69909114896192648</c:v>
                </c:pt>
                <c:pt idx="55">
                  <c:v>-0.30691112367430651</c:v>
                </c:pt>
                <c:pt idx="56">
                  <c:v>-0.17437010915710621</c:v>
                </c:pt>
                <c:pt idx="57">
                  <c:v>-0.20345905920316376</c:v>
                </c:pt>
                <c:pt idx="58">
                  <c:v>0.17030273668054408</c:v>
                </c:pt>
                <c:pt idx="59">
                  <c:v>0.64932526907588273</c:v>
                </c:pt>
                <c:pt idx="60">
                  <c:v>0.29787065676387586</c:v>
                </c:pt>
                <c:pt idx="61">
                  <c:v>-0.45834264152108339</c:v>
                </c:pt>
                <c:pt idx="62">
                  <c:v>0.20692191411146202</c:v>
                </c:pt>
                <c:pt idx="63">
                  <c:v>-0.29199863138148435</c:v>
                </c:pt>
                <c:pt idx="64">
                  <c:v>-0.38597411481853738</c:v>
                </c:pt>
                <c:pt idx="65">
                  <c:v>0.59665532183719439</c:v>
                </c:pt>
                <c:pt idx="66">
                  <c:v>0.79764661922238489</c:v>
                </c:pt>
                <c:pt idx="67">
                  <c:v>0.48211048155764186</c:v>
                </c:pt>
                <c:pt idx="68">
                  <c:v>-0.22926474043524467</c:v>
                </c:pt>
                <c:pt idx="69">
                  <c:v>0.49491540094591607</c:v>
                </c:pt>
                <c:pt idx="70">
                  <c:v>-0.31607127275459912</c:v>
                </c:pt>
                <c:pt idx="71">
                  <c:v>-0.18788665291553208</c:v>
                </c:pt>
                <c:pt idx="72">
                  <c:v>-0.42728153531359331</c:v>
                </c:pt>
                <c:pt idx="73">
                  <c:v>0.34859756022555338</c:v>
                </c:pt>
                <c:pt idx="74">
                  <c:v>0.23317736932807517</c:v>
                </c:pt>
                <c:pt idx="75">
                  <c:v>0.93409202178885131</c:v>
                </c:pt>
                <c:pt idx="76">
                  <c:v>0.28660666526872886</c:v>
                </c:pt>
                <c:pt idx="77">
                  <c:v>-4.8012288365883997E-2</c:v>
                </c:pt>
                <c:pt idx="78">
                  <c:v>0.38049281202768026</c:v>
                </c:pt>
                <c:pt idx="79">
                  <c:v>-0.50470447466541579</c:v>
                </c:pt>
                <c:pt idx="80">
                  <c:v>0.14670860498347171</c:v>
                </c:pt>
                <c:pt idx="81">
                  <c:v>-0.43400483167308257</c:v>
                </c:pt>
                <c:pt idx="82">
                  <c:v>0.15156760811943698</c:v>
                </c:pt>
                <c:pt idx="83">
                  <c:v>-0.17526440748353594</c:v>
                </c:pt>
                <c:pt idx="84">
                  <c:v>0.3332203013047102</c:v>
                </c:pt>
                <c:pt idx="85">
                  <c:v>0.92370095612193204</c:v>
                </c:pt>
                <c:pt idx="86">
                  <c:v>0.73170737658368434</c:v>
                </c:pt>
                <c:pt idx="87">
                  <c:v>-0.83414140332345721</c:v>
                </c:pt>
                <c:pt idx="88">
                  <c:v>-0.73231693481865556</c:v>
                </c:pt>
                <c:pt idx="89">
                  <c:v>-0.91565804397567463</c:v>
                </c:pt>
                <c:pt idx="90">
                  <c:v>-0.71229195853400118</c:v>
                </c:pt>
                <c:pt idx="91">
                  <c:v>0.30542733300561498</c:v>
                </c:pt>
                <c:pt idx="92">
                  <c:v>0.58768578264294458</c:v>
                </c:pt>
                <c:pt idx="93">
                  <c:v>-0.70743070430435218</c:v>
                </c:pt>
                <c:pt idx="94">
                  <c:v>7.5903109549291303E-2</c:v>
                </c:pt>
                <c:pt idx="95">
                  <c:v>-0.58513214587919116</c:v>
                </c:pt>
                <c:pt idx="96">
                  <c:v>0.42259505132312625</c:v>
                </c:pt>
                <c:pt idx="97">
                  <c:v>-0.68377742079634951</c:v>
                </c:pt>
                <c:pt idx="98">
                  <c:v>-0.20417058668775032</c:v>
                </c:pt>
                <c:pt idx="99">
                  <c:v>0.19918426357008914</c:v>
                </c:pt>
                <c:pt idx="100">
                  <c:v>-0.54285117584358999</c:v>
                </c:pt>
                <c:pt idx="101">
                  <c:v>0.86031751914296717</c:v>
                </c:pt>
                <c:pt idx="102">
                  <c:v>0.34305630633292655</c:v>
                </c:pt>
                <c:pt idx="103">
                  <c:v>-0.42990860177885826</c:v>
                </c:pt>
                <c:pt idx="104">
                  <c:v>-0.48944380657983588</c:v>
                </c:pt>
                <c:pt idx="105">
                  <c:v>-0.90972263929150265</c:v>
                </c:pt>
                <c:pt idx="106">
                  <c:v>-6.0677720207617684E-2</c:v>
                </c:pt>
                <c:pt idx="107">
                  <c:v>-0.62684694402027863</c:v>
                </c:pt>
                <c:pt idx="108">
                  <c:v>0.50997295198232906</c:v>
                </c:pt>
                <c:pt idx="109">
                  <c:v>-0.62504649454886696</c:v>
                </c:pt>
                <c:pt idx="110">
                  <c:v>0.62652439968231555</c:v>
                </c:pt>
                <c:pt idx="111">
                  <c:v>-0.34630066247257824</c:v>
                </c:pt>
                <c:pt idx="112">
                  <c:v>-0.17986823767763138</c:v>
                </c:pt>
                <c:pt idx="113">
                  <c:v>-8.9586018085610272E-2</c:v>
                </c:pt>
                <c:pt idx="114">
                  <c:v>0.1484115203493844</c:v>
                </c:pt>
                <c:pt idx="115">
                  <c:v>-0.86639485341234102</c:v>
                </c:pt>
                <c:pt idx="116">
                  <c:v>7.0751574062388314E-2</c:v>
                </c:pt>
                <c:pt idx="117">
                  <c:v>0.30135012293676117</c:v>
                </c:pt>
                <c:pt idx="118">
                  <c:v>0.63276154855948619</c:v>
                </c:pt>
                <c:pt idx="119">
                  <c:v>0.60707083914735094</c:v>
                </c:pt>
                <c:pt idx="120">
                  <c:v>8.8258323897138724E-2</c:v>
                </c:pt>
                <c:pt idx="121">
                  <c:v>-0.40206409594647574</c:v>
                </c:pt>
                <c:pt idx="122">
                  <c:v>0.51460849746158455</c:v>
                </c:pt>
                <c:pt idx="123">
                  <c:v>-0.32066582340169131</c:v>
                </c:pt>
                <c:pt idx="124">
                  <c:v>0.36353929835510984</c:v>
                </c:pt>
                <c:pt idx="125">
                  <c:v>-0.55555535752236818</c:v>
                </c:pt>
                <c:pt idx="126">
                  <c:v>7.1436809298992543E-3</c:v>
                </c:pt>
                <c:pt idx="127">
                  <c:v>-0.36361210317522008</c:v>
                </c:pt>
                <c:pt idx="128">
                  <c:v>6.408652677936999E-2</c:v>
                </c:pt>
                <c:pt idx="129">
                  <c:v>0.45071805610468951</c:v>
                </c:pt>
                <c:pt idx="130">
                  <c:v>-0.23056128667300019</c:v>
                </c:pt>
                <c:pt idx="131">
                  <c:v>1.3892388198410578E-2</c:v>
                </c:pt>
                <c:pt idx="132">
                  <c:v>-0.61287788656035735</c:v>
                </c:pt>
                <c:pt idx="133">
                  <c:v>-0.92370298176267007</c:v>
                </c:pt>
                <c:pt idx="134">
                  <c:v>0.8742552400423107</c:v>
                </c:pt>
                <c:pt idx="135">
                  <c:v>-0.31331125973976337</c:v>
                </c:pt>
                <c:pt idx="136">
                  <c:v>0.50209552014696057</c:v>
                </c:pt>
                <c:pt idx="137">
                  <c:v>0.41815622388856388</c:v>
                </c:pt>
                <c:pt idx="138">
                  <c:v>0.31272716616416651</c:v>
                </c:pt>
                <c:pt idx="139">
                  <c:v>-0.37117106537041467</c:v>
                </c:pt>
                <c:pt idx="140">
                  <c:v>0.44223987918645946</c:v>
                </c:pt>
                <c:pt idx="141">
                  <c:v>-0.4806452262610712</c:v>
                </c:pt>
                <c:pt idx="142">
                  <c:v>-7.7291081368239034E-2</c:v>
                </c:pt>
                <c:pt idx="143">
                  <c:v>-0.46414049712244954</c:v>
                </c:pt>
                <c:pt idx="144">
                  <c:v>-0.63967904704861589</c:v>
                </c:pt>
                <c:pt idx="145">
                  <c:v>0.34420769169589338</c:v>
                </c:pt>
                <c:pt idx="146">
                  <c:v>0.83019158615959698</c:v>
                </c:pt>
                <c:pt idx="147">
                  <c:v>-0.83309489262604186</c:v>
                </c:pt>
                <c:pt idx="148">
                  <c:v>-0.13521673642512913</c:v>
                </c:pt>
                <c:pt idx="149">
                  <c:v>-0.53459752645990299</c:v>
                </c:pt>
                <c:pt idx="150">
                  <c:v>0.77453838291361699</c:v>
                </c:pt>
                <c:pt idx="151">
                  <c:v>-5.3351611654046931E-3</c:v>
                </c:pt>
                <c:pt idx="152">
                  <c:v>0.84386946916365435</c:v>
                </c:pt>
                <c:pt idx="153">
                  <c:v>-0.85335756186878831</c:v>
                </c:pt>
                <c:pt idx="154">
                  <c:v>0.67182965024695696</c:v>
                </c:pt>
                <c:pt idx="155">
                  <c:v>0.55219373614814038</c:v>
                </c:pt>
                <c:pt idx="156">
                  <c:v>-0.91044919173158689</c:v>
                </c:pt>
                <c:pt idx="157">
                  <c:v>-9.8768151315656874E-2</c:v>
                </c:pt>
                <c:pt idx="158">
                  <c:v>0.7056620746379475</c:v>
                </c:pt>
                <c:pt idx="159">
                  <c:v>-0.81539273583969196</c:v>
                </c:pt>
                <c:pt idx="160">
                  <c:v>0.70737580851002724</c:v>
                </c:pt>
                <c:pt idx="161">
                  <c:v>-0.22695446102989292</c:v>
                </c:pt>
                <c:pt idx="162">
                  <c:v>0.46977980725273011</c:v>
                </c:pt>
                <c:pt idx="163">
                  <c:v>0.71923163477627483</c:v>
                </c:pt>
                <c:pt idx="164">
                  <c:v>0.22892085641273496</c:v>
                </c:pt>
                <c:pt idx="165">
                  <c:v>-0.52508429484114849</c:v>
                </c:pt>
                <c:pt idx="166">
                  <c:v>0.97974539628870905</c:v>
                </c:pt>
                <c:pt idx="167">
                  <c:v>-0.14508265837396905</c:v>
                </c:pt>
                <c:pt idx="168">
                  <c:v>0.15923494485625747</c:v>
                </c:pt>
                <c:pt idx="169">
                  <c:v>0.67829495322499611</c:v>
                </c:pt>
                <c:pt idx="170">
                  <c:v>-0.24612424357526319</c:v>
                </c:pt>
                <c:pt idx="171">
                  <c:v>0.88581245421249211</c:v>
                </c:pt>
                <c:pt idx="172">
                  <c:v>0.74337565487011392</c:v>
                </c:pt>
                <c:pt idx="173">
                  <c:v>-0.11749463703509926</c:v>
                </c:pt>
                <c:pt idx="174">
                  <c:v>-0.30767799652245476</c:v>
                </c:pt>
                <c:pt idx="175">
                  <c:v>-0.8315169489017411</c:v>
                </c:pt>
                <c:pt idx="176">
                  <c:v>0.89780117865729814</c:v>
                </c:pt>
                <c:pt idx="177">
                  <c:v>-0.97093845450112615</c:v>
                </c:pt>
                <c:pt idx="178">
                  <c:v>-0.79343014260495437</c:v>
                </c:pt>
                <c:pt idx="179">
                  <c:v>-0.64143518454586079</c:v>
                </c:pt>
                <c:pt idx="180">
                  <c:v>-0.52702642902191599</c:v>
                </c:pt>
                <c:pt idx="181">
                  <c:v>3.8823333686132402E-2</c:v>
                </c:pt>
                <c:pt idx="182">
                  <c:v>0.80136805300216551</c:v>
                </c:pt>
                <c:pt idx="183">
                  <c:v>3.7408201989628319E-2</c:v>
                </c:pt>
                <c:pt idx="184">
                  <c:v>-0.11286303271595466</c:v>
                </c:pt>
                <c:pt idx="185">
                  <c:v>-0.39590894215397054</c:v>
                </c:pt>
                <c:pt idx="186">
                  <c:v>0.15912778132609423</c:v>
                </c:pt>
                <c:pt idx="187">
                  <c:v>9.3052096287481581E-2</c:v>
                </c:pt>
                <c:pt idx="188">
                  <c:v>-0.65344237726657528</c:v>
                </c:pt>
                <c:pt idx="189">
                  <c:v>0.2655154912603564</c:v>
                </c:pt>
                <c:pt idx="190">
                  <c:v>7.6238253764605787E-2</c:v>
                </c:pt>
                <c:pt idx="191">
                  <c:v>-6.0874150354803813E-2</c:v>
                </c:pt>
                <c:pt idx="192">
                  <c:v>-0.69543709389605657</c:v>
                </c:pt>
                <c:pt idx="193">
                  <c:v>0.3915312299401208</c:v>
                </c:pt>
                <c:pt idx="194">
                  <c:v>0.27061043368800242</c:v>
                </c:pt>
                <c:pt idx="195">
                  <c:v>0.38325112529516281</c:v>
                </c:pt>
                <c:pt idx="196">
                  <c:v>0.43871282958225444</c:v>
                </c:pt>
                <c:pt idx="197">
                  <c:v>0.44546583444272775</c:v>
                </c:pt>
                <c:pt idx="198">
                  <c:v>-0.46262786480203932</c:v>
                </c:pt>
                <c:pt idx="199">
                  <c:v>0.18486506481830553</c:v>
                </c:pt>
                <c:pt idx="200">
                  <c:v>-0.754447127451495</c:v>
                </c:pt>
                <c:pt idx="201">
                  <c:v>-1.3196797029825902E-2</c:v>
                </c:pt>
                <c:pt idx="202">
                  <c:v>0.28468243667298831</c:v>
                </c:pt>
                <c:pt idx="203">
                  <c:v>-0.33074794955662684</c:v>
                </c:pt>
                <c:pt idx="204">
                  <c:v>-0.22360178128327668</c:v>
                </c:pt>
                <c:pt idx="205">
                  <c:v>-0.49932478730908025</c:v>
                </c:pt>
                <c:pt idx="206">
                  <c:v>-0.92927252014045258</c:v>
                </c:pt>
                <c:pt idx="207">
                  <c:v>-0.6147303081929717</c:v>
                </c:pt>
                <c:pt idx="208">
                  <c:v>9.6949070839310314E-2</c:v>
                </c:pt>
                <c:pt idx="209">
                  <c:v>0.33934272606217758</c:v>
                </c:pt>
                <c:pt idx="210">
                  <c:v>0.56468117432767562</c:v>
                </c:pt>
                <c:pt idx="211">
                  <c:v>0.16922443303744453</c:v>
                </c:pt>
                <c:pt idx="212">
                  <c:v>-0.12374120989187547</c:v>
                </c:pt>
                <c:pt idx="213">
                  <c:v>0.54783962635847561</c:v>
                </c:pt>
                <c:pt idx="214">
                  <c:v>0.21237590348996221</c:v>
                </c:pt>
                <c:pt idx="215">
                  <c:v>0.40113831946105627</c:v>
                </c:pt>
                <c:pt idx="216">
                  <c:v>-0.39244793244246551</c:v>
                </c:pt>
                <c:pt idx="217">
                  <c:v>0.51200386985215407</c:v>
                </c:pt>
                <c:pt idx="218">
                  <c:v>0.23346238131901742</c:v>
                </c:pt>
                <c:pt idx="219">
                  <c:v>-0.45427143465038117</c:v>
                </c:pt>
                <c:pt idx="220">
                  <c:v>-0.65233101887762168</c:v>
                </c:pt>
                <c:pt idx="221">
                  <c:v>-0.24544863447464019</c:v>
                </c:pt>
                <c:pt idx="222">
                  <c:v>0.22422582987069006</c:v>
                </c:pt>
                <c:pt idx="223">
                  <c:v>-0.61593208692020518</c:v>
                </c:pt>
                <c:pt idx="224">
                  <c:v>-0.48019204595293097</c:v>
                </c:pt>
                <c:pt idx="225">
                  <c:v>0.48372639361069597</c:v>
                </c:pt>
                <c:pt idx="226">
                  <c:v>-0.52733138639340815</c:v>
                </c:pt>
                <c:pt idx="227">
                  <c:v>-0.67436659218267569</c:v>
                </c:pt>
                <c:pt idx="228">
                  <c:v>0.28062645115550788</c:v>
                </c:pt>
                <c:pt idx="229">
                  <c:v>-0.237943351472234</c:v>
                </c:pt>
                <c:pt idx="230">
                  <c:v>0.90441423023083933</c:v>
                </c:pt>
                <c:pt idx="231">
                  <c:v>-9.4272614696011434E-2</c:v>
                </c:pt>
                <c:pt idx="232">
                  <c:v>0.92596939618459695</c:v>
                </c:pt>
                <c:pt idx="233">
                  <c:v>0.76423450431812645</c:v>
                </c:pt>
                <c:pt idx="234">
                  <c:v>0.75346417059774351</c:v>
                </c:pt>
                <c:pt idx="235">
                  <c:v>4.8169939120215964E-2</c:v>
                </c:pt>
                <c:pt idx="236">
                  <c:v>0.63451403822531782</c:v>
                </c:pt>
                <c:pt idx="237">
                  <c:v>-0.30901881316307334</c:v>
                </c:pt>
                <c:pt idx="238">
                  <c:v>0.24384194784208552</c:v>
                </c:pt>
                <c:pt idx="239">
                  <c:v>0.34747791127229477</c:v>
                </c:pt>
                <c:pt idx="240">
                  <c:v>0.23323034457460107</c:v>
                </c:pt>
                <c:pt idx="241">
                  <c:v>-0.44822465535478989</c:v>
                </c:pt>
                <c:pt idx="242">
                  <c:v>-0.52949164243740865</c:v>
                </c:pt>
                <c:pt idx="243">
                  <c:v>-0.74533509222295891</c:v>
                </c:pt>
                <c:pt idx="244">
                  <c:v>0.15418756546984902</c:v>
                </c:pt>
                <c:pt idx="245">
                  <c:v>-0.53600263900219991</c:v>
                </c:pt>
                <c:pt idx="246">
                  <c:v>-0.21819376941810553</c:v>
                </c:pt>
                <c:pt idx="247">
                  <c:v>0.53546919161455131</c:v>
                </c:pt>
                <c:pt idx="248">
                  <c:v>0.67230931108603964</c:v>
                </c:pt>
                <c:pt idx="249">
                  <c:v>-0.47745130442389971</c:v>
                </c:pt>
                <c:pt idx="250">
                  <c:v>0.87508368999243957</c:v>
                </c:pt>
                <c:pt idx="251">
                  <c:v>-0.44717661950956988</c:v>
                </c:pt>
                <c:pt idx="252">
                  <c:v>0.94186037921732557</c:v>
                </c:pt>
                <c:pt idx="253">
                  <c:v>-0.39468728515312784</c:v>
                </c:pt>
                <c:pt idx="254">
                  <c:v>-2.4169095136507193E-2</c:v>
                </c:pt>
                <c:pt idx="255">
                  <c:v>-7.0944051510227979E-2</c:v>
                </c:pt>
                <c:pt idx="256">
                  <c:v>-0.15316567673241543</c:v>
                </c:pt>
                <c:pt idx="257">
                  <c:v>-0.64484690615403484</c:v>
                </c:pt>
                <c:pt idx="258">
                  <c:v>-0.12050019658980382</c:v>
                </c:pt>
                <c:pt idx="259">
                  <c:v>-0.66739854178342561</c:v>
                </c:pt>
                <c:pt idx="260">
                  <c:v>-0.46409946380008532</c:v>
                </c:pt>
                <c:pt idx="261">
                  <c:v>0.15371697875242757</c:v>
                </c:pt>
                <c:pt idx="262">
                  <c:v>-0.74760615513216688</c:v>
                </c:pt>
                <c:pt idx="263">
                  <c:v>-0.41187405944450911</c:v>
                </c:pt>
                <c:pt idx="264">
                  <c:v>-0.19496087731744721</c:v>
                </c:pt>
                <c:pt idx="265">
                  <c:v>8.3941712087397327E-2</c:v>
                </c:pt>
                <c:pt idx="266">
                  <c:v>-0.97932340427514264</c:v>
                </c:pt>
                <c:pt idx="267">
                  <c:v>0.60977757563629764</c:v>
                </c:pt>
                <c:pt idx="268">
                  <c:v>0.222866231288807</c:v>
                </c:pt>
                <c:pt idx="269">
                  <c:v>0.74562199583037159</c:v>
                </c:pt>
                <c:pt idx="270">
                  <c:v>-0.30000629482650698</c:v>
                </c:pt>
                <c:pt idx="271">
                  <c:v>0.8003967778951987</c:v>
                </c:pt>
                <c:pt idx="272">
                  <c:v>-0.39161925666231845</c:v>
                </c:pt>
                <c:pt idx="273">
                  <c:v>0.57232419949126556</c:v>
                </c:pt>
                <c:pt idx="274">
                  <c:v>-0.27555671943628834</c:v>
                </c:pt>
                <c:pt idx="275">
                  <c:v>-0.72480617921228452</c:v>
                </c:pt>
                <c:pt idx="276">
                  <c:v>0.10276378906320222</c:v>
                </c:pt>
                <c:pt idx="277">
                  <c:v>-0.93305196448365724</c:v>
                </c:pt>
                <c:pt idx="278">
                  <c:v>0.55947512170498859</c:v>
                </c:pt>
                <c:pt idx="279">
                  <c:v>0.61389687843093665</c:v>
                </c:pt>
                <c:pt idx="280">
                  <c:v>0.53204659812633937</c:v>
                </c:pt>
                <c:pt idx="281">
                  <c:v>0.55509809757906559</c:v>
                </c:pt>
                <c:pt idx="282">
                  <c:v>0.24188075473669821</c:v>
                </c:pt>
                <c:pt idx="283">
                  <c:v>-0.50803086740430992</c:v>
                </c:pt>
                <c:pt idx="284">
                  <c:v>-1.2670030840106873E-2</c:v>
                </c:pt>
                <c:pt idx="285">
                  <c:v>0.29054947133008596</c:v>
                </c:pt>
                <c:pt idx="286">
                  <c:v>0.91024200555041812</c:v>
                </c:pt>
                <c:pt idx="287">
                  <c:v>0.46479454890451422</c:v>
                </c:pt>
                <c:pt idx="288">
                  <c:v>-0.29585525240706728</c:v>
                </c:pt>
                <c:pt idx="289">
                  <c:v>-0.39777915102281985</c:v>
                </c:pt>
                <c:pt idx="290">
                  <c:v>9.0090255990500023E-2</c:v>
                </c:pt>
                <c:pt idx="291">
                  <c:v>0.52213372652905932</c:v>
                </c:pt>
                <c:pt idx="292">
                  <c:v>-0.53894874751581689</c:v>
                </c:pt>
                <c:pt idx="293">
                  <c:v>-0.96544032532331414</c:v>
                </c:pt>
                <c:pt idx="294">
                  <c:v>0.62129586920739865</c:v>
                </c:pt>
                <c:pt idx="295">
                  <c:v>0.47499381407151903</c:v>
                </c:pt>
                <c:pt idx="296">
                  <c:v>0.82312970245756889</c:v>
                </c:pt>
                <c:pt idx="297">
                  <c:v>-0.83296045278024833</c:v>
                </c:pt>
                <c:pt idx="298">
                  <c:v>0.47307629480767877</c:v>
                </c:pt>
                <c:pt idx="299">
                  <c:v>-1.725590642634511E-2</c:v>
                </c:pt>
                <c:pt idx="300">
                  <c:v>0.23602548064835871</c:v>
                </c:pt>
                <c:pt idx="301">
                  <c:v>0.17557376422746351</c:v>
                </c:pt>
                <c:pt idx="302">
                  <c:v>-0.32740267077159396</c:v>
                </c:pt>
                <c:pt idx="303">
                  <c:v>0.39979155314118126</c:v>
                </c:pt>
                <c:pt idx="304">
                  <c:v>-9.7451223263207445E-2</c:v>
                </c:pt>
                <c:pt idx="305">
                  <c:v>0.72550120231798765</c:v>
                </c:pt>
                <c:pt idx="306">
                  <c:v>-0.77158774699308275</c:v>
                </c:pt>
                <c:pt idx="307">
                  <c:v>4.8090934626032061E-2</c:v>
                </c:pt>
                <c:pt idx="308">
                  <c:v>0.85477480650372473</c:v>
                </c:pt>
                <c:pt idx="309">
                  <c:v>0.48643272578329588</c:v>
                </c:pt>
                <c:pt idx="310">
                  <c:v>0.5264942969340356</c:v>
                </c:pt>
                <c:pt idx="311">
                  <c:v>0.41962754320689682</c:v>
                </c:pt>
                <c:pt idx="312">
                  <c:v>-0.64555897304521404</c:v>
                </c:pt>
                <c:pt idx="313">
                  <c:v>-0.34490796337514912</c:v>
                </c:pt>
                <c:pt idx="314">
                  <c:v>0.41340305367347518</c:v>
                </c:pt>
                <c:pt idx="315">
                  <c:v>-0.29384716153957446</c:v>
                </c:pt>
                <c:pt idx="316">
                  <c:v>-5.9430564545946536E-2</c:v>
                </c:pt>
                <c:pt idx="317">
                  <c:v>-0.14537534415039627</c:v>
                </c:pt>
                <c:pt idx="318">
                  <c:v>0.18840422940767049</c:v>
                </c:pt>
                <c:pt idx="319">
                  <c:v>0.22077924165190543</c:v>
                </c:pt>
                <c:pt idx="320">
                  <c:v>0.40539648462407335</c:v>
                </c:pt>
                <c:pt idx="321">
                  <c:v>-0.2223660953605151</c:v>
                </c:pt>
                <c:pt idx="322">
                  <c:v>0.79842361020778063</c:v>
                </c:pt>
                <c:pt idx="323">
                  <c:v>0.36314649250996761</c:v>
                </c:pt>
                <c:pt idx="324">
                  <c:v>-0.75418076875090756</c:v>
                </c:pt>
                <c:pt idx="325">
                  <c:v>-0.20355830133238087</c:v>
                </c:pt>
                <c:pt idx="326">
                  <c:v>-0.13244874126221562</c:v>
                </c:pt>
                <c:pt idx="327">
                  <c:v>-0.52749081818938304</c:v>
                </c:pt>
                <c:pt idx="328">
                  <c:v>0.18784575834086667</c:v>
                </c:pt>
                <c:pt idx="329">
                  <c:v>-0.36286924379595492</c:v>
                </c:pt>
                <c:pt idx="330">
                  <c:v>-0.389515115006074</c:v>
                </c:pt>
                <c:pt idx="331">
                  <c:v>-0.62223634240669412</c:v>
                </c:pt>
                <c:pt idx="332">
                  <c:v>-0.73130880519469288</c:v>
                </c:pt>
                <c:pt idx="333">
                  <c:v>-0.66294345913780373</c:v>
                </c:pt>
                <c:pt idx="334">
                  <c:v>0.69536506371249351</c:v>
                </c:pt>
                <c:pt idx="335">
                  <c:v>0.73475391712287685</c:v>
                </c:pt>
                <c:pt idx="336">
                  <c:v>0.14382784427564665</c:v>
                </c:pt>
                <c:pt idx="337">
                  <c:v>-0.875469228345501</c:v>
                </c:pt>
                <c:pt idx="338">
                  <c:v>0.21283061523541313</c:v>
                </c:pt>
                <c:pt idx="339">
                  <c:v>0.61706204709508261</c:v>
                </c:pt>
                <c:pt idx="340">
                  <c:v>-0.30340526873576468</c:v>
                </c:pt>
                <c:pt idx="341">
                  <c:v>-8.9828461723393038E-2</c:v>
                </c:pt>
                <c:pt idx="342">
                  <c:v>-4.4622088332660292E-2</c:v>
                </c:pt>
                <c:pt idx="343">
                  <c:v>0.31933890788502201</c:v>
                </c:pt>
                <c:pt idx="344">
                  <c:v>0.85073632919346531</c:v>
                </c:pt>
                <c:pt idx="345">
                  <c:v>0.56674154807350519</c:v>
                </c:pt>
                <c:pt idx="346">
                  <c:v>-0.79732911160212661</c:v>
                </c:pt>
                <c:pt idx="347">
                  <c:v>-0.17899249653466962</c:v>
                </c:pt>
                <c:pt idx="348">
                  <c:v>-7.9774292004747213E-2</c:v>
                </c:pt>
                <c:pt idx="349">
                  <c:v>-0.49373310363029077</c:v>
                </c:pt>
                <c:pt idx="350">
                  <c:v>-0.61570788062588888</c:v>
                </c:pt>
                <c:pt idx="351">
                  <c:v>-0.85402806761126193</c:v>
                </c:pt>
                <c:pt idx="352">
                  <c:v>-0.36585803710453646</c:v>
                </c:pt>
                <c:pt idx="353">
                  <c:v>-0.5561597425644903</c:v>
                </c:pt>
                <c:pt idx="354">
                  <c:v>0.69732680339922393</c:v>
                </c:pt>
                <c:pt idx="355">
                  <c:v>-0.85467198063816341</c:v>
                </c:pt>
                <c:pt idx="356">
                  <c:v>0.11356138981215924</c:v>
                </c:pt>
                <c:pt idx="357">
                  <c:v>0.30225804310908982</c:v>
                </c:pt>
                <c:pt idx="358">
                  <c:v>-0.1817220979149714</c:v>
                </c:pt>
                <c:pt idx="359">
                  <c:v>-0.6734633232821956</c:v>
                </c:pt>
                <c:pt idx="360">
                  <c:v>0.85583511596889572</c:v>
                </c:pt>
                <c:pt idx="361">
                  <c:v>-0.58309360281893419</c:v>
                </c:pt>
                <c:pt idx="362">
                  <c:v>0.10493673830963079</c:v>
                </c:pt>
                <c:pt idx="363">
                  <c:v>-0.15136646616820784</c:v>
                </c:pt>
                <c:pt idx="364">
                  <c:v>0.19393237877499941</c:v>
                </c:pt>
                <c:pt idx="365">
                  <c:v>-0.82627246256056563</c:v>
                </c:pt>
                <c:pt idx="366">
                  <c:v>0.7706742863077628</c:v>
                </c:pt>
                <c:pt idx="367">
                  <c:v>-0.76510085630351554</c:v>
                </c:pt>
                <c:pt idx="368">
                  <c:v>-0.84881562788065779</c:v>
                </c:pt>
                <c:pt idx="369">
                  <c:v>0.9101973128307147</c:v>
                </c:pt>
                <c:pt idx="370">
                  <c:v>0.50002623366569565</c:v>
                </c:pt>
                <c:pt idx="371">
                  <c:v>0.84489134427453283</c:v>
                </c:pt>
                <c:pt idx="372">
                  <c:v>0.15359141348818672</c:v>
                </c:pt>
                <c:pt idx="373">
                  <c:v>-4.8087741930794813E-2</c:v>
                </c:pt>
                <c:pt idx="374">
                  <c:v>-0.3375675222598154</c:v>
                </c:pt>
                <c:pt idx="375">
                  <c:v>0.57822472231415001</c:v>
                </c:pt>
                <c:pt idx="376">
                  <c:v>5.0208105768897504E-2</c:v>
                </c:pt>
                <c:pt idx="377">
                  <c:v>-1.3416653255631241E-3</c:v>
                </c:pt>
                <c:pt idx="378">
                  <c:v>0.17280423578451298</c:v>
                </c:pt>
                <c:pt idx="379">
                  <c:v>-0.52047953062804364</c:v>
                </c:pt>
                <c:pt idx="380">
                  <c:v>0.35598135356183036</c:v>
                </c:pt>
                <c:pt idx="381">
                  <c:v>-0.93986348487927351</c:v>
                </c:pt>
                <c:pt idx="382">
                  <c:v>0.14839428842653607</c:v>
                </c:pt>
                <c:pt idx="383">
                  <c:v>0.30193206564351982</c:v>
                </c:pt>
                <c:pt idx="384">
                  <c:v>4.8841896448298172E-2</c:v>
                </c:pt>
                <c:pt idx="385">
                  <c:v>0.79026388517318769</c:v>
                </c:pt>
                <c:pt idx="386">
                  <c:v>0.68663228204902893</c:v>
                </c:pt>
                <c:pt idx="387">
                  <c:v>-0.42776665053044532</c:v>
                </c:pt>
                <c:pt idx="388">
                  <c:v>0.19504133599260104</c:v>
                </c:pt>
                <c:pt idx="389">
                  <c:v>-0.58715045253484444</c:v>
                </c:pt>
                <c:pt idx="390">
                  <c:v>0.26801484099382183</c:v>
                </c:pt>
                <c:pt idx="391">
                  <c:v>0.1267748660737503</c:v>
                </c:pt>
                <c:pt idx="392">
                  <c:v>-0.56626881485357561</c:v>
                </c:pt>
                <c:pt idx="393">
                  <c:v>-0.2740339876203528</c:v>
                </c:pt>
                <c:pt idx="394">
                  <c:v>-0.73881528560726251</c:v>
                </c:pt>
                <c:pt idx="395">
                  <c:v>0.3876324216367899</c:v>
                </c:pt>
                <c:pt idx="396">
                  <c:v>-0.18537822915149119</c:v>
                </c:pt>
                <c:pt idx="397">
                  <c:v>-0.12330719869698648</c:v>
                </c:pt>
                <c:pt idx="398">
                  <c:v>-0.36002573725967313</c:v>
                </c:pt>
                <c:pt idx="399">
                  <c:v>8.4466006639165134E-2</c:v>
                </c:pt>
                <c:pt idx="400">
                  <c:v>-0.57920032088031059</c:v>
                </c:pt>
                <c:pt idx="401">
                  <c:v>-0.40106110105495213</c:v>
                </c:pt>
                <c:pt idx="402">
                  <c:v>-0.78388705208156961</c:v>
                </c:pt>
                <c:pt idx="403">
                  <c:v>-0.69970079364744164</c:v>
                </c:pt>
                <c:pt idx="404">
                  <c:v>-0.63563146352266064</c:v>
                </c:pt>
                <c:pt idx="405">
                  <c:v>0.22086728968727953</c:v>
                </c:pt>
                <c:pt idx="406">
                  <c:v>0.43434107917475689</c:v>
                </c:pt>
                <c:pt idx="407">
                  <c:v>0.34401020020574508</c:v>
                </c:pt>
                <c:pt idx="408">
                  <c:v>0.91542112208398163</c:v>
                </c:pt>
                <c:pt idx="409">
                  <c:v>0.73868057886305971</c:v>
                </c:pt>
                <c:pt idx="410">
                  <c:v>5.023078267930714E-2</c:v>
                </c:pt>
                <c:pt idx="411">
                  <c:v>0.37514071225648332</c:v>
                </c:pt>
                <c:pt idx="412">
                  <c:v>0.50146814497154291</c:v>
                </c:pt>
                <c:pt idx="413">
                  <c:v>0.49108907881798297</c:v>
                </c:pt>
                <c:pt idx="414">
                  <c:v>-0.67869491747849442</c:v>
                </c:pt>
                <c:pt idx="415">
                  <c:v>0.58976239575566181</c:v>
                </c:pt>
                <c:pt idx="416">
                  <c:v>0.57153387996260707</c:v>
                </c:pt>
                <c:pt idx="417">
                  <c:v>0.96123131005551155</c:v>
                </c:pt>
                <c:pt idx="418">
                  <c:v>-0.56660270428153969</c:v>
                </c:pt>
                <c:pt idx="419">
                  <c:v>-0.38706694536525976</c:v>
                </c:pt>
                <c:pt idx="420">
                  <c:v>-0.40526104539430952</c:v>
                </c:pt>
                <c:pt idx="421">
                  <c:v>0.16955873159488191</c:v>
                </c:pt>
                <c:pt idx="422">
                  <c:v>-5.3143870121743063E-2</c:v>
                </c:pt>
                <c:pt idx="423">
                  <c:v>-0.17152633192565103</c:v>
                </c:pt>
                <c:pt idx="424">
                  <c:v>3.2422187231762489E-2</c:v>
                </c:pt>
                <c:pt idx="425">
                  <c:v>-0.13313685250266891</c:v>
                </c:pt>
                <c:pt idx="426">
                  <c:v>0.60795416703863869</c:v>
                </c:pt>
                <c:pt idx="427">
                  <c:v>0.30458859894184021</c:v>
                </c:pt>
                <c:pt idx="428">
                  <c:v>-0.65904290845301694</c:v>
                </c:pt>
                <c:pt idx="429">
                  <c:v>0.48415203140251961</c:v>
                </c:pt>
                <c:pt idx="430">
                  <c:v>-0.51739671901265005</c:v>
                </c:pt>
                <c:pt idx="431">
                  <c:v>0.80587923915944848</c:v>
                </c:pt>
                <c:pt idx="432">
                  <c:v>2.2767019312787788E-2</c:v>
                </c:pt>
                <c:pt idx="433">
                  <c:v>0.65017457415563162</c:v>
                </c:pt>
                <c:pt idx="434">
                  <c:v>0.51060062029651365</c:v>
                </c:pt>
                <c:pt idx="435">
                  <c:v>0.67112207966750825</c:v>
                </c:pt>
                <c:pt idx="436">
                  <c:v>-0.6077933715141004</c:v>
                </c:pt>
                <c:pt idx="437">
                  <c:v>-0.7796323957308946</c:v>
                </c:pt>
                <c:pt idx="438">
                  <c:v>0.88219965016067181</c:v>
                </c:pt>
                <c:pt idx="439">
                  <c:v>0.54947875665314994</c:v>
                </c:pt>
                <c:pt idx="440">
                  <c:v>-0.46116703892801375</c:v>
                </c:pt>
                <c:pt idx="441">
                  <c:v>0.18224024548553927</c:v>
                </c:pt>
                <c:pt idx="442">
                  <c:v>0.75254241599904503</c:v>
                </c:pt>
                <c:pt idx="443">
                  <c:v>0.67415011906474065</c:v>
                </c:pt>
                <c:pt idx="444">
                  <c:v>-0.45535615943879026</c:v>
                </c:pt>
                <c:pt idx="445">
                  <c:v>-0.56007483253239743</c:v>
                </c:pt>
                <c:pt idx="446">
                  <c:v>-0.77424890445123062</c:v>
                </c:pt>
                <c:pt idx="447">
                  <c:v>0.87630583812991036</c:v>
                </c:pt>
                <c:pt idx="448">
                  <c:v>0.84054787184921942</c:v>
                </c:pt>
                <c:pt idx="449">
                  <c:v>-0.44109439963020947</c:v>
                </c:pt>
                <c:pt idx="450">
                  <c:v>0.67440968671139734</c:v>
                </c:pt>
                <c:pt idx="451">
                  <c:v>-0.58580873841667469</c:v>
                </c:pt>
                <c:pt idx="452">
                  <c:v>-0.64216114816580361</c:v>
                </c:pt>
                <c:pt idx="453">
                  <c:v>-0.34837892302164836</c:v>
                </c:pt>
                <c:pt idx="454">
                  <c:v>0.55285815257559101</c:v>
                </c:pt>
                <c:pt idx="455">
                  <c:v>0.96975657679507665</c:v>
                </c:pt>
                <c:pt idx="456">
                  <c:v>0.26485143293170355</c:v>
                </c:pt>
                <c:pt idx="457">
                  <c:v>0.46723008272995531</c:v>
                </c:pt>
                <c:pt idx="458">
                  <c:v>-0.20079916622075622</c:v>
                </c:pt>
                <c:pt idx="459">
                  <c:v>0.70831019202745749</c:v>
                </c:pt>
                <c:pt idx="460">
                  <c:v>0.28301667635522754</c:v>
                </c:pt>
                <c:pt idx="461">
                  <c:v>0.7269828702714598</c:v>
                </c:pt>
                <c:pt idx="462">
                  <c:v>-0.22403372378713549</c:v>
                </c:pt>
                <c:pt idx="463">
                  <c:v>-0.72414250680488745</c:v>
                </c:pt>
                <c:pt idx="464">
                  <c:v>0.57030236660491251</c:v>
                </c:pt>
                <c:pt idx="465">
                  <c:v>-0.33256693556188538</c:v>
                </c:pt>
                <c:pt idx="466">
                  <c:v>0.42801684750208041</c:v>
                </c:pt>
                <c:pt idx="467">
                  <c:v>0.34238674093972254</c:v>
                </c:pt>
                <c:pt idx="468">
                  <c:v>-0.59716295681442466</c:v>
                </c:pt>
                <c:pt idx="469">
                  <c:v>0.24642758107264701</c:v>
                </c:pt>
                <c:pt idx="470">
                  <c:v>-0.63553090299755111</c:v>
                </c:pt>
                <c:pt idx="471">
                  <c:v>-0.78585917661946036</c:v>
                </c:pt>
                <c:pt idx="472">
                  <c:v>-0.69616633673315498</c:v>
                </c:pt>
                <c:pt idx="473">
                  <c:v>0.71204201049890314</c:v>
                </c:pt>
                <c:pt idx="474">
                  <c:v>0.60578299794126578</c:v>
                </c:pt>
                <c:pt idx="475">
                  <c:v>-0.28085820750626861</c:v>
                </c:pt>
                <c:pt idx="476">
                  <c:v>-0.65861386831109636</c:v>
                </c:pt>
                <c:pt idx="477">
                  <c:v>0.20797473278704617</c:v>
                </c:pt>
                <c:pt idx="478">
                  <c:v>-0.35032820943763027</c:v>
                </c:pt>
                <c:pt idx="479">
                  <c:v>0.73093065310191163</c:v>
                </c:pt>
                <c:pt idx="480">
                  <c:v>-0.33878684755787147</c:v>
                </c:pt>
                <c:pt idx="481">
                  <c:v>-0.28608595916599339</c:v>
                </c:pt>
                <c:pt idx="482">
                  <c:v>-0.77961362008644763</c:v>
                </c:pt>
                <c:pt idx="483">
                  <c:v>-0.41845612766321078</c:v>
                </c:pt>
                <c:pt idx="484">
                  <c:v>-8.9658921520430118E-2</c:v>
                </c:pt>
                <c:pt idx="485">
                  <c:v>0.19518015251626344</c:v>
                </c:pt>
                <c:pt idx="486">
                  <c:v>5.4705947524035139E-2</c:v>
                </c:pt>
                <c:pt idx="487">
                  <c:v>-0.88093585790518358</c:v>
                </c:pt>
                <c:pt idx="488">
                  <c:v>0.34720124281606579</c:v>
                </c:pt>
                <c:pt idx="489">
                  <c:v>0.74518234683599927</c:v>
                </c:pt>
                <c:pt idx="490">
                  <c:v>0.16979827507987041</c:v>
                </c:pt>
                <c:pt idx="491">
                  <c:v>0.25756359591932582</c:v>
                </c:pt>
                <c:pt idx="492">
                  <c:v>0.28060039717289603</c:v>
                </c:pt>
                <c:pt idx="493">
                  <c:v>0.52660256270439199</c:v>
                </c:pt>
                <c:pt idx="494">
                  <c:v>-0.27682478342200362</c:v>
                </c:pt>
                <c:pt idx="495">
                  <c:v>-0.47932895579556201</c:v>
                </c:pt>
                <c:pt idx="496">
                  <c:v>0.77818467722403806</c:v>
                </c:pt>
                <c:pt idx="497">
                  <c:v>-0.22649210959495691</c:v>
                </c:pt>
                <c:pt idx="498">
                  <c:v>0.30800640382184558</c:v>
                </c:pt>
                <c:pt idx="499">
                  <c:v>-0.63143600188828231</c:v>
                </c:pt>
                <c:pt idx="500">
                  <c:v>-0.89751768075192184</c:v>
                </c:pt>
                <c:pt idx="501">
                  <c:v>-0.12410411836849648</c:v>
                </c:pt>
                <c:pt idx="502">
                  <c:v>0.14479610620309921</c:v>
                </c:pt>
                <c:pt idx="503">
                  <c:v>-4.8250059292810066E-2</c:v>
                </c:pt>
                <c:pt idx="504">
                  <c:v>0.90346438407659957</c:v>
                </c:pt>
                <c:pt idx="505">
                  <c:v>0.16179664403091154</c:v>
                </c:pt>
                <c:pt idx="506">
                  <c:v>0.1520991074550905</c:v>
                </c:pt>
                <c:pt idx="507">
                  <c:v>6.4286495247775424E-2</c:v>
                </c:pt>
                <c:pt idx="508">
                  <c:v>-0.18834354934938841</c:v>
                </c:pt>
                <c:pt idx="509">
                  <c:v>-0.50498286372219958</c:v>
                </c:pt>
                <c:pt idx="510">
                  <c:v>0.14852782270830911</c:v>
                </c:pt>
                <c:pt idx="511">
                  <c:v>-3.2484993978796402E-2</c:v>
                </c:pt>
                <c:pt idx="512">
                  <c:v>-0.74914168034549089</c:v>
                </c:pt>
                <c:pt idx="513">
                  <c:v>0.22612503750775126</c:v>
                </c:pt>
                <c:pt idx="514">
                  <c:v>-0.68340977919880663</c:v>
                </c:pt>
                <c:pt idx="515">
                  <c:v>-0.27427117256110628</c:v>
                </c:pt>
                <c:pt idx="516">
                  <c:v>-0.63203060064748062</c:v>
                </c:pt>
                <c:pt idx="517">
                  <c:v>-5.1425142384534266E-2</c:v>
                </c:pt>
                <c:pt idx="518">
                  <c:v>-0.53128994454539713</c:v>
                </c:pt>
                <c:pt idx="519">
                  <c:v>0.3565882217532485</c:v>
                </c:pt>
                <c:pt idx="520">
                  <c:v>0.329226694045475</c:v>
                </c:pt>
                <c:pt idx="521">
                  <c:v>-0.34613824698473117</c:v>
                </c:pt>
                <c:pt idx="522">
                  <c:v>0.14759575241084574</c:v>
                </c:pt>
                <c:pt idx="523">
                  <c:v>-0.34590932916058748</c:v>
                </c:pt>
                <c:pt idx="524">
                  <c:v>9.2688004059302984E-2</c:v>
                </c:pt>
                <c:pt idx="525">
                  <c:v>4.3018234395001381E-2</c:v>
                </c:pt>
                <c:pt idx="526">
                  <c:v>-0.82975568855505066</c:v>
                </c:pt>
                <c:pt idx="527">
                  <c:v>0.12910936047126886</c:v>
                </c:pt>
                <c:pt idx="528">
                  <c:v>9.8687796482535006E-2</c:v>
                </c:pt>
                <c:pt idx="529">
                  <c:v>-0.51749453082563357</c:v>
                </c:pt>
                <c:pt idx="530">
                  <c:v>-0.46611119047162575</c:v>
                </c:pt>
                <c:pt idx="531">
                  <c:v>-0.87546720028587965</c:v>
                </c:pt>
                <c:pt idx="532">
                  <c:v>0.60698904355546202</c:v>
                </c:pt>
                <c:pt idx="533">
                  <c:v>0.27996443793871145</c:v>
                </c:pt>
                <c:pt idx="534">
                  <c:v>-0.41539755028958508</c:v>
                </c:pt>
                <c:pt idx="535">
                  <c:v>0.17118372865827081</c:v>
                </c:pt>
                <c:pt idx="536">
                  <c:v>-5.6150492345810104E-3</c:v>
                </c:pt>
                <c:pt idx="537">
                  <c:v>-0.87007202189222455</c:v>
                </c:pt>
                <c:pt idx="538">
                  <c:v>0.19217770457619571</c:v>
                </c:pt>
                <c:pt idx="539">
                  <c:v>0.38275035745042096</c:v>
                </c:pt>
                <c:pt idx="540">
                  <c:v>0.95554653352069463</c:v>
                </c:pt>
                <c:pt idx="541">
                  <c:v>-3.8871746219456417E-2</c:v>
                </c:pt>
                <c:pt idx="542">
                  <c:v>-9.5743748280309446E-2</c:v>
                </c:pt>
                <c:pt idx="543">
                  <c:v>0.31933781089791224</c:v>
                </c:pt>
                <c:pt idx="544">
                  <c:v>0.33023805191768513</c:v>
                </c:pt>
                <c:pt idx="545">
                  <c:v>0.16976716658813457</c:v>
                </c:pt>
                <c:pt idx="546">
                  <c:v>-0.65711455982318112</c:v>
                </c:pt>
                <c:pt idx="547">
                  <c:v>0.3289370659376743</c:v>
                </c:pt>
                <c:pt idx="548">
                  <c:v>2.4442392706153088E-2</c:v>
                </c:pt>
                <c:pt idx="549">
                  <c:v>-0.11630364852834596</c:v>
                </c:pt>
                <c:pt idx="550">
                  <c:v>0.16419951766462038</c:v>
                </c:pt>
                <c:pt idx="551">
                  <c:v>5.6291203235727724E-3</c:v>
                </c:pt>
                <c:pt idx="552">
                  <c:v>-0.74316472719155691</c:v>
                </c:pt>
                <c:pt idx="553">
                  <c:v>-0.15293974614359751</c:v>
                </c:pt>
                <c:pt idx="554">
                  <c:v>-0.83784002884373265</c:v>
                </c:pt>
                <c:pt idx="555">
                  <c:v>0.38601762168472137</c:v>
                </c:pt>
                <c:pt idx="556">
                  <c:v>0.34670874255493978</c:v>
                </c:pt>
                <c:pt idx="557">
                  <c:v>0.62627161696604228</c:v>
                </c:pt>
                <c:pt idx="558">
                  <c:v>0.44159621462221565</c:v>
                </c:pt>
                <c:pt idx="559">
                  <c:v>0.29479163999361058</c:v>
                </c:pt>
                <c:pt idx="560">
                  <c:v>0.7708696467637427</c:v>
                </c:pt>
                <c:pt idx="561">
                  <c:v>0.63014937191539</c:v>
                </c:pt>
                <c:pt idx="562">
                  <c:v>-4.6621705248810486E-3</c:v>
                </c:pt>
                <c:pt idx="563">
                  <c:v>0.14191362310464806</c:v>
                </c:pt>
                <c:pt idx="564">
                  <c:v>-0.48556991220877582</c:v>
                </c:pt>
                <c:pt idx="565">
                  <c:v>0.98508472379967449</c:v>
                </c:pt>
                <c:pt idx="566">
                  <c:v>0.22860440107415947</c:v>
                </c:pt>
                <c:pt idx="567">
                  <c:v>0.46558076851440144</c:v>
                </c:pt>
                <c:pt idx="568">
                  <c:v>-0.49376676572769318</c:v>
                </c:pt>
                <c:pt idx="569">
                  <c:v>0.36611010850504982</c:v>
                </c:pt>
                <c:pt idx="570">
                  <c:v>-0.37047157156190363</c:v>
                </c:pt>
                <c:pt idx="571">
                  <c:v>0.17205943042654759</c:v>
                </c:pt>
                <c:pt idx="572">
                  <c:v>-0.97113895575085252</c:v>
                </c:pt>
                <c:pt idx="573">
                  <c:v>-5.3724366142132503E-2</c:v>
                </c:pt>
                <c:pt idx="574">
                  <c:v>-0.80109761246813105</c:v>
                </c:pt>
                <c:pt idx="575">
                  <c:v>-0.34311211103592132</c:v>
                </c:pt>
                <c:pt idx="576">
                  <c:v>4.8341620694596812E-2</c:v>
                </c:pt>
                <c:pt idx="577">
                  <c:v>-0.81068796493680151</c:v>
                </c:pt>
                <c:pt idx="578">
                  <c:v>0.19075755751118173</c:v>
                </c:pt>
                <c:pt idx="579">
                  <c:v>5.4892712407781541E-2</c:v>
                </c:pt>
                <c:pt idx="580">
                  <c:v>-7.5547753402915419E-2</c:v>
                </c:pt>
                <c:pt idx="581">
                  <c:v>-5.2374629019728877E-2</c:v>
                </c:pt>
                <c:pt idx="582">
                  <c:v>0.40554688369112135</c:v>
                </c:pt>
                <c:pt idx="583">
                  <c:v>0.2174015687110567</c:v>
                </c:pt>
                <c:pt idx="584">
                  <c:v>0.23268501221506888</c:v>
                </c:pt>
                <c:pt idx="585">
                  <c:v>-0.82042832691032341</c:v>
                </c:pt>
                <c:pt idx="586">
                  <c:v>-4.9427787745344787E-2</c:v>
                </c:pt>
                <c:pt idx="587">
                  <c:v>0.30977556555898705</c:v>
                </c:pt>
                <c:pt idx="588">
                  <c:v>-0.38190803326339734</c:v>
                </c:pt>
                <c:pt idx="589">
                  <c:v>-0.67237230565050365</c:v>
                </c:pt>
                <c:pt idx="590">
                  <c:v>0.53072819992460296</c:v>
                </c:pt>
                <c:pt idx="591">
                  <c:v>-0.3200557430546494</c:v>
                </c:pt>
                <c:pt idx="592">
                  <c:v>0.29979548069114376</c:v>
                </c:pt>
                <c:pt idx="593">
                  <c:v>3.3334263201801662E-2</c:v>
                </c:pt>
                <c:pt idx="594">
                  <c:v>0.16291021763601954</c:v>
                </c:pt>
                <c:pt idx="595">
                  <c:v>0.18795152984040475</c:v>
                </c:pt>
                <c:pt idx="596">
                  <c:v>0.28630280176822354</c:v>
                </c:pt>
                <c:pt idx="597">
                  <c:v>-0.82925361188008562</c:v>
                </c:pt>
                <c:pt idx="598">
                  <c:v>-0.25551431110237582</c:v>
                </c:pt>
                <c:pt idx="599">
                  <c:v>-8.3131801187484991E-2</c:v>
                </c:pt>
                <c:pt idx="600">
                  <c:v>0.42443169056632229</c:v>
                </c:pt>
                <c:pt idx="601">
                  <c:v>-0.29210717146505488</c:v>
                </c:pt>
                <c:pt idx="602">
                  <c:v>0.85050642574354596</c:v>
                </c:pt>
                <c:pt idx="603">
                  <c:v>-0.44677781323031784</c:v>
                </c:pt>
                <c:pt idx="604">
                  <c:v>-0.20973031933346706</c:v>
                </c:pt>
                <c:pt idx="605">
                  <c:v>-0.25351704357702154</c:v>
                </c:pt>
                <c:pt idx="606">
                  <c:v>-0.78947049535759284</c:v>
                </c:pt>
                <c:pt idx="607">
                  <c:v>-0.4073176396119928</c:v>
                </c:pt>
                <c:pt idx="608">
                  <c:v>-2.1900129221064556E-2</c:v>
                </c:pt>
                <c:pt idx="609">
                  <c:v>-0.26494376320566565</c:v>
                </c:pt>
                <c:pt idx="610">
                  <c:v>0.21679142256657574</c:v>
                </c:pt>
                <c:pt idx="611">
                  <c:v>0.21969220193173924</c:v>
                </c:pt>
                <c:pt idx="612">
                  <c:v>-0.87167451469300272</c:v>
                </c:pt>
                <c:pt idx="613">
                  <c:v>-0.71176032477453521</c:v>
                </c:pt>
                <c:pt idx="614">
                  <c:v>-0.31425576614970907</c:v>
                </c:pt>
                <c:pt idx="615">
                  <c:v>0.6257234114764465</c:v>
                </c:pt>
                <c:pt idx="616">
                  <c:v>0.45791565900606557</c:v>
                </c:pt>
                <c:pt idx="617">
                  <c:v>-2.3751065356307336E-2</c:v>
                </c:pt>
                <c:pt idx="618">
                  <c:v>-2.0067132926874093E-2</c:v>
                </c:pt>
                <c:pt idx="619">
                  <c:v>0.16479478699085703</c:v>
                </c:pt>
                <c:pt idx="620">
                  <c:v>-3.4912471201870687E-2</c:v>
                </c:pt>
                <c:pt idx="621">
                  <c:v>5.0846682980102774E-2</c:v>
                </c:pt>
                <c:pt idx="622">
                  <c:v>0.13170338620155775</c:v>
                </c:pt>
                <c:pt idx="623">
                  <c:v>0.30523750389704213</c:v>
                </c:pt>
                <c:pt idx="624">
                  <c:v>0.73918375234282374</c:v>
                </c:pt>
                <c:pt idx="625">
                  <c:v>-0.72015794230527064</c:v>
                </c:pt>
                <c:pt idx="626">
                  <c:v>-6.7241276375574047E-2</c:v>
                </c:pt>
                <c:pt idx="627">
                  <c:v>-0.88838551890621031</c:v>
                </c:pt>
                <c:pt idx="628">
                  <c:v>0.2975183835742175</c:v>
                </c:pt>
                <c:pt idx="629">
                  <c:v>0.65157167834665264</c:v>
                </c:pt>
                <c:pt idx="630">
                  <c:v>-0.8027212467174536</c:v>
                </c:pt>
                <c:pt idx="631">
                  <c:v>0.44670108572714362</c:v>
                </c:pt>
                <c:pt idx="632">
                  <c:v>0.25841140398451468</c:v>
                </c:pt>
                <c:pt idx="633">
                  <c:v>0.42101093291125907</c:v>
                </c:pt>
                <c:pt idx="634">
                  <c:v>-0.63127690343642062</c:v>
                </c:pt>
                <c:pt idx="635">
                  <c:v>0.58423597702911323</c:v>
                </c:pt>
                <c:pt idx="636">
                  <c:v>-0.99800392959578943</c:v>
                </c:pt>
                <c:pt idx="637">
                  <c:v>0.86971121069488622</c:v>
                </c:pt>
                <c:pt idx="638">
                  <c:v>0.74011471341866164</c:v>
                </c:pt>
                <c:pt idx="639">
                  <c:v>0.8222834108041539</c:v>
                </c:pt>
                <c:pt idx="640">
                  <c:v>-0.8989276004289517</c:v>
                </c:pt>
                <c:pt idx="641">
                  <c:v>0.46488516317218315</c:v>
                </c:pt>
                <c:pt idx="642">
                  <c:v>0.26032567060999839</c:v>
                </c:pt>
                <c:pt idx="643">
                  <c:v>-0.62287805928549989</c:v>
                </c:pt>
                <c:pt idx="644">
                  <c:v>-0.35695689708715805</c:v>
                </c:pt>
                <c:pt idx="645">
                  <c:v>-0.7368882597736639</c:v>
                </c:pt>
                <c:pt idx="646">
                  <c:v>-0.43407932843772384</c:v>
                </c:pt>
                <c:pt idx="647">
                  <c:v>-0.12661984083667654</c:v>
                </c:pt>
                <c:pt idx="648">
                  <c:v>0.70460326855290845</c:v>
                </c:pt>
                <c:pt idx="649">
                  <c:v>0.64797015883559128</c:v>
                </c:pt>
                <c:pt idx="650">
                  <c:v>0.68276089554400765</c:v>
                </c:pt>
                <c:pt idx="651">
                  <c:v>5.3086353331920133E-2</c:v>
                </c:pt>
                <c:pt idx="652">
                  <c:v>-0.64744909623172331</c:v>
                </c:pt>
                <c:pt idx="653">
                  <c:v>4.0699047854765517E-2</c:v>
                </c:pt>
                <c:pt idx="654">
                  <c:v>0.55465226401332224</c:v>
                </c:pt>
                <c:pt idx="655">
                  <c:v>0.26915026735205966</c:v>
                </c:pt>
                <c:pt idx="656">
                  <c:v>-3.2163094785864682E-2</c:v>
                </c:pt>
                <c:pt idx="657">
                  <c:v>0.60350301428072961</c:v>
                </c:pt>
                <c:pt idx="658">
                  <c:v>0.31332675664002158</c:v>
                </c:pt>
                <c:pt idx="659">
                  <c:v>-0.53481070015906851</c:v>
                </c:pt>
                <c:pt idx="660">
                  <c:v>-0.18943578211053688</c:v>
                </c:pt>
                <c:pt idx="661">
                  <c:v>0.2686262392203253</c:v>
                </c:pt>
                <c:pt idx="662">
                  <c:v>-0.87729086457751193</c:v>
                </c:pt>
                <c:pt idx="663">
                  <c:v>0.40235981944340798</c:v>
                </c:pt>
                <c:pt idx="664">
                  <c:v>8.7392960114680823E-3</c:v>
                </c:pt>
                <c:pt idx="665">
                  <c:v>2.8210294008000236E-2</c:v>
                </c:pt>
                <c:pt idx="666">
                  <c:v>-0.8920460917816434</c:v>
                </c:pt>
                <c:pt idx="667">
                  <c:v>-0.26339925736705438</c:v>
                </c:pt>
                <c:pt idx="668">
                  <c:v>0.8202571190906105</c:v>
                </c:pt>
                <c:pt idx="669">
                  <c:v>0.44952992589500945</c:v>
                </c:pt>
                <c:pt idx="670">
                  <c:v>-0.41147355621720688</c:v>
                </c:pt>
                <c:pt idx="671">
                  <c:v>-0.26905171225999602</c:v>
                </c:pt>
                <c:pt idx="672">
                  <c:v>0.22222921402008389</c:v>
                </c:pt>
                <c:pt idx="673">
                  <c:v>0.36334621479961776</c:v>
                </c:pt>
                <c:pt idx="674">
                  <c:v>-8.7697851323206302E-2</c:v>
                </c:pt>
                <c:pt idx="675">
                  <c:v>-9.1065734040752994E-2</c:v>
                </c:pt>
                <c:pt idx="676">
                  <c:v>0.3522783340371678</c:v>
                </c:pt>
                <c:pt idx="677">
                  <c:v>-0.6163111737128335</c:v>
                </c:pt>
                <c:pt idx="678">
                  <c:v>0.59525838845316059</c:v>
                </c:pt>
                <c:pt idx="679">
                  <c:v>-0.36216854713887953</c:v>
                </c:pt>
                <c:pt idx="680">
                  <c:v>-0.81928080580476159</c:v>
                </c:pt>
                <c:pt idx="681">
                  <c:v>0.60992329310997906</c:v>
                </c:pt>
                <c:pt idx="682">
                  <c:v>-0.79349285909570355</c:v>
                </c:pt>
                <c:pt idx="683">
                  <c:v>-2.5029882596355992E-2</c:v>
                </c:pt>
                <c:pt idx="684">
                  <c:v>5.8835790696102563E-2</c:v>
                </c:pt>
                <c:pt idx="685">
                  <c:v>0.68920300521012479</c:v>
                </c:pt>
                <c:pt idx="686">
                  <c:v>0.48295685839934527</c:v>
                </c:pt>
                <c:pt idx="687">
                  <c:v>0.14883987276236829</c:v>
                </c:pt>
                <c:pt idx="688">
                  <c:v>0.3148076061997514</c:v>
                </c:pt>
                <c:pt idx="689">
                  <c:v>-7.647178156753931E-2</c:v>
                </c:pt>
                <c:pt idx="690">
                  <c:v>0.16766952528148768</c:v>
                </c:pt>
                <c:pt idx="691">
                  <c:v>-0.6661289730290586</c:v>
                </c:pt>
                <c:pt idx="692">
                  <c:v>0.96129389642770291</c:v>
                </c:pt>
                <c:pt idx="693">
                  <c:v>0.4243112627473315</c:v>
                </c:pt>
                <c:pt idx="694">
                  <c:v>-0.67835899159299862</c:v>
                </c:pt>
                <c:pt idx="695">
                  <c:v>4.3863979744641568E-2</c:v>
                </c:pt>
                <c:pt idx="696">
                  <c:v>-0.27734636699121201</c:v>
                </c:pt>
                <c:pt idx="697">
                  <c:v>-0.10215583052572264</c:v>
                </c:pt>
                <c:pt idx="698">
                  <c:v>-0.83871809765386196</c:v>
                </c:pt>
                <c:pt idx="699">
                  <c:v>-9.3007471816554027E-2</c:v>
                </c:pt>
                <c:pt idx="700">
                  <c:v>-0.46580374920402101</c:v>
                </c:pt>
                <c:pt idx="701">
                  <c:v>2.4140045178424236E-2</c:v>
                </c:pt>
                <c:pt idx="702">
                  <c:v>-0.48808237321708403</c:v>
                </c:pt>
                <c:pt idx="703">
                  <c:v>0.71731597447453088</c:v>
                </c:pt>
                <c:pt idx="704">
                  <c:v>0.27152027010570268</c:v>
                </c:pt>
                <c:pt idx="705">
                  <c:v>-0.80702738939290386</c:v>
                </c:pt>
                <c:pt idx="706">
                  <c:v>-3.6659237071670653E-2</c:v>
                </c:pt>
                <c:pt idx="707">
                  <c:v>0.60644357991787423</c:v>
                </c:pt>
                <c:pt idx="708">
                  <c:v>-0.41190153237148058</c:v>
                </c:pt>
                <c:pt idx="709">
                  <c:v>0.23858020070570571</c:v>
                </c:pt>
                <c:pt idx="710">
                  <c:v>-0.24511316551900317</c:v>
                </c:pt>
                <c:pt idx="711">
                  <c:v>0.70790182902622334</c:v>
                </c:pt>
                <c:pt idx="712">
                  <c:v>-0.85392082348019582</c:v>
                </c:pt>
                <c:pt idx="713">
                  <c:v>0.21002200929069659</c:v>
                </c:pt>
                <c:pt idx="714">
                  <c:v>0.66691134415854214</c:v>
                </c:pt>
                <c:pt idx="715">
                  <c:v>0.6320315240196579</c:v>
                </c:pt>
                <c:pt idx="716">
                  <c:v>-0.59537948232128812</c:v>
                </c:pt>
                <c:pt idx="717">
                  <c:v>-0.79190597611027791</c:v>
                </c:pt>
                <c:pt idx="718">
                  <c:v>6.5626159124292816E-2</c:v>
                </c:pt>
                <c:pt idx="719">
                  <c:v>-0.451308534298344</c:v>
                </c:pt>
                <c:pt idx="720">
                  <c:v>-0.69388782702178864</c:v>
                </c:pt>
                <c:pt idx="721">
                  <c:v>-0.31303537017918981</c:v>
                </c:pt>
                <c:pt idx="722">
                  <c:v>0.3853735633510631</c:v>
                </c:pt>
                <c:pt idx="723">
                  <c:v>-0.16183582513637171</c:v>
                </c:pt>
                <c:pt idx="724">
                  <c:v>0.58577152675533029</c:v>
                </c:pt>
                <c:pt idx="725">
                  <c:v>-0.45838795611459382</c:v>
                </c:pt>
                <c:pt idx="726">
                  <c:v>-0.86695706907251169</c:v>
                </c:pt>
                <c:pt idx="727">
                  <c:v>-0.64266655591296318</c:v>
                </c:pt>
                <c:pt idx="728">
                  <c:v>9.1768918209706549E-2</c:v>
                </c:pt>
                <c:pt idx="729">
                  <c:v>-0.9462580862796296</c:v>
                </c:pt>
                <c:pt idx="730">
                  <c:v>0.83398211000281997</c:v>
                </c:pt>
                <c:pt idx="731">
                  <c:v>0.21168101925834637</c:v>
                </c:pt>
                <c:pt idx="732">
                  <c:v>-0.49763884345831677</c:v>
                </c:pt>
                <c:pt idx="733">
                  <c:v>-0.12705044834821377</c:v>
                </c:pt>
                <c:pt idx="734">
                  <c:v>0.72296905831968672</c:v>
                </c:pt>
                <c:pt idx="735">
                  <c:v>0.32705640545134851</c:v>
                </c:pt>
                <c:pt idx="736">
                  <c:v>-0.63233986680088272</c:v>
                </c:pt>
                <c:pt idx="737">
                  <c:v>-0.59160791046881611</c:v>
                </c:pt>
                <c:pt idx="738">
                  <c:v>0.8565245363590821</c:v>
                </c:pt>
                <c:pt idx="739">
                  <c:v>0.33112755622064488</c:v>
                </c:pt>
                <c:pt idx="740">
                  <c:v>0.69223657399928651</c:v>
                </c:pt>
                <c:pt idx="741">
                  <c:v>0.51266524055621332</c:v>
                </c:pt>
                <c:pt idx="742">
                  <c:v>-0.18566415780652429</c:v>
                </c:pt>
                <c:pt idx="743">
                  <c:v>0.3780307288550393</c:v>
                </c:pt>
                <c:pt idx="744">
                  <c:v>9.3407762465217037E-2</c:v>
                </c:pt>
                <c:pt idx="745">
                  <c:v>-0.62456373254920561</c:v>
                </c:pt>
                <c:pt idx="746">
                  <c:v>-0.14270336770739497</c:v>
                </c:pt>
                <c:pt idx="747">
                  <c:v>0.63811597967932365</c:v>
                </c:pt>
                <c:pt idx="748">
                  <c:v>-0.33363021857495156</c:v>
                </c:pt>
                <c:pt idx="749">
                  <c:v>-0.28015735583890633</c:v>
                </c:pt>
                <c:pt idx="750">
                  <c:v>-0.53227593790808714</c:v>
                </c:pt>
                <c:pt idx="751">
                  <c:v>0.17525932228783103</c:v>
                </c:pt>
                <c:pt idx="752">
                  <c:v>-0.18993674300792002</c:v>
                </c:pt>
                <c:pt idx="753">
                  <c:v>0.84709144430264693</c:v>
                </c:pt>
                <c:pt idx="754">
                  <c:v>9.6923551821297013E-2</c:v>
                </c:pt>
                <c:pt idx="755">
                  <c:v>3.7225569519350296E-4</c:v>
                </c:pt>
                <c:pt idx="756">
                  <c:v>-0.14373891616896939</c:v>
                </c:pt>
                <c:pt idx="757">
                  <c:v>-0.34881822088978187</c:v>
                </c:pt>
                <c:pt idx="758">
                  <c:v>0.81559221931168224</c:v>
                </c:pt>
                <c:pt idx="759">
                  <c:v>0.39661930567949993</c:v>
                </c:pt>
                <c:pt idx="760">
                  <c:v>0.88174362522140903</c:v>
                </c:pt>
                <c:pt idx="761">
                  <c:v>-0.29696060644806332</c:v>
                </c:pt>
                <c:pt idx="762">
                  <c:v>0.3860138107076575</c:v>
                </c:pt>
                <c:pt idx="763">
                  <c:v>-5.7773140700753352E-2</c:v>
                </c:pt>
                <c:pt idx="764">
                  <c:v>-0.22194819649882244</c:v>
                </c:pt>
                <c:pt idx="765">
                  <c:v>0.5660385213920005</c:v>
                </c:pt>
                <c:pt idx="766">
                  <c:v>2.8559854187031775E-2</c:v>
                </c:pt>
                <c:pt idx="767">
                  <c:v>-0.64595222562686261</c:v>
                </c:pt>
                <c:pt idx="768">
                  <c:v>-7.7035107322181814E-2</c:v>
                </c:pt>
                <c:pt idx="769">
                  <c:v>-7.247004346125277E-2</c:v>
                </c:pt>
                <c:pt idx="770">
                  <c:v>0.9525215231305677</c:v>
                </c:pt>
                <c:pt idx="771">
                  <c:v>-0.66142176553568477</c:v>
                </c:pt>
                <c:pt idx="772">
                  <c:v>-0.19086259503295142</c:v>
                </c:pt>
                <c:pt idx="773">
                  <c:v>-0.71400710699588232</c:v>
                </c:pt>
                <c:pt idx="774">
                  <c:v>0.27047784655556839</c:v>
                </c:pt>
                <c:pt idx="775">
                  <c:v>-0.8365170737630514</c:v>
                </c:pt>
                <c:pt idx="776">
                  <c:v>-0.31629347178711081</c:v>
                </c:pt>
                <c:pt idx="777">
                  <c:v>0.93185479329883913</c:v>
                </c:pt>
                <c:pt idx="778">
                  <c:v>0.45371969735110085</c:v>
                </c:pt>
                <c:pt idx="779">
                  <c:v>0.39893335657164286</c:v>
                </c:pt>
                <c:pt idx="780">
                  <c:v>-0.11695856371855307</c:v>
                </c:pt>
                <c:pt idx="781">
                  <c:v>1.5096304174790014E-2</c:v>
                </c:pt>
                <c:pt idx="782">
                  <c:v>-0.88597599354415113</c:v>
                </c:pt>
                <c:pt idx="783">
                  <c:v>-9.2788829853668653E-2</c:v>
                </c:pt>
                <c:pt idx="784">
                  <c:v>0.56040450331911063</c:v>
                </c:pt>
                <c:pt idx="785">
                  <c:v>-0.7948805601975345</c:v>
                </c:pt>
                <c:pt idx="786">
                  <c:v>#N/A</c:v>
                </c:pt>
                <c:pt idx="787">
                  <c:v>#N/A</c:v>
                </c:pt>
                <c:pt idx="788">
                  <c:v>#N/A</c:v>
                </c:pt>
                <c:pt idx="789">
                  <c:v>#N/A</c:v>
                </c:pt>
                <c:pt idx="790">
                  <c:v>#N/A</c:v>
                </c:pt>
                <c:pt idx="791">
                  <c:v>#N/A</c:v>
                </c:pt>
                <c:pt idx="792">
                  <c:v>#N/A</c:v>
                </c:pt>
                <c:pt idx="793">
                  <c:v>#N/A</c:v>
                </c:pt>
                <c:pt idx="794">
                  <c:v>#N/A</c:v>
                </c:pt>
                <c:pt idx="795">
                  <c:v>#N/A</c:v>
                </c:pt>
                <c:pt idx="796">
                  <c:v>#N/A</c:v>
                </c:pt>
                <c:pt idx="797">
                  <c:v>#N/A</c:v>
                </c:pt>
                <c:pt idx="798">
                  <c:v>#N/A</c:v>
                </c:pt>
                <c:pt idx="799">
                  <c:v>#N/A</c:v>
                </c:pt>
                <c:pt idx="800">
                  <c:v>#N/A</c:v>
                </c:pt>
                <c:pt idx="801">
                  <c:v>#N/A</c:v>
                </c:pt>
                <c:pt idx="802">
                  <c:v>#N/A</c:v>
                </c:pt>
                <c:pt idx="803">
                  <c:v>#N/A</c:v>
                </c:pt>
                <c:pt idx="804">
                  <c:v>#N/A</c:v>
                </c:pt>
                <c:pt idx="805">
                  <c:v>#N/A</c:v>
                </c:pt>
                <c:pt idx="806">
                  <c:v>#N/A</c:v>
                </c:pt>
                <c:pt idx="807">
                  <c:v>#N/A</c:v>
                </c:pt>
                <c:pt idx="808">
                  <c:v>#N/A</c:v>
                </c:pt>
                <c:pt idx="809">
                  <c:v>#N/A</c:v>
                </c:pt>
                <c:pt idx="810">
                  <c:v>#N/A</c:v>
                </c:pt>
                <c:pt idx="811">
                  <c:v>#N/A</c:v>
                </c:pt>
                <c:pt idx="812">
                  <c:v>#N/A</c:v>
                </c:pt>
                <c:pt idx="813">
                  <c:v>#N/A</c:v>
                </c:pt>
                <c:pt idx="814">
                  <c:v>#N/A</c:v>
                </c:pt>
                <c:pt idx="815">
                  <c:v>#N/A</c:v>
                </c:pt>
                <c:pt idx="816">
                  <c:v>#N/A</c:v>
                </c:pt>
                <c:pt idx="817">
                  <c:v>#N/A</c:v>
                </c:pt>
                <c:pt idx="818">
                  <c:v>#N/A</c:v>
                </c:pt>
                <c:pt idx="819">
                  <c:v>#N/A</c:v>
                </c:pt>
                <c:pt idx="820">
                  <c:v>#N/A</c:v>
                </c:pt>
                <c:pt idx="821">
                  <c:v>#N/A</c:v>
                </c:pt>
                <c:pt idx="822">
                  <c:v>#N/A</c:v>
                </c:pt>
                <c:pt idx="823">
                  <c:v>#N/A</c:v>
                </c:pt>
                <c:pt idx="824">
                  <c:v>#N/A</c:v>
                </c:pt>
                <c:pt idx="825">
                  <c:v>#N/A</c:v>
                </c:pt>
                <c:pt idx="826">
                  <c:v>#N/A</c:v>
                </c:pt>
                <c:pt idx="827">
                  <c:v>#N/A</c:v>
                </c:pt>
                <c:pt idx="828">
                  <c:v>#N/A</c:v>
                </c:pt>
                <c:pt idx="829">
                  <c:v>#N/A</c:v>
                </c:pt>
                <c:pt idx="830">
                  <c:v>#N/A</c:v>
                </c:pt>
                <c:pt idx="831">
                  <c:v>#N/A</c:v>
                </c:pt>
                <c:pt idx="832">
                  <c:v>#N/A</c:v>
                </c:pt>
                <c:pt idx="833">
                  <c:v>#N/A</c:v>
                </c:pt>
                <c:pt idx="834">
                  <c:v>#N/A</c:v>
                </c:pt>
                <c:pt idx="835">
                  <c:v>#N/A</c:v>
                </c:pt>
                <c:pt idx="836">
                  <c:v>#N/A</c:v>
                </c:pt>
                <c:pt idx="837">
                  <c:v>#N/A</c:v>
                </c:pt>
                <c:pt idx="838">
                  <c:v>#N/A</c:v>
                </c:pt>
                <c:pt idx="839">
                  <c:v>#N/A</c:v>
                </c:pt>
                <c:pt idx="840">
                  <c:v>#N/A</c:v>
                </c:pt>
                <c:pt idx="841">
                  <c:v>#N/A</c:v>
                </c:pt>
                <c:pt idx="842">
                  <c:v>#N/A</c:v>
                </c:pt>
                <c:pt idx="843">
                  <c:v>#N/A</c:v>
                </c:pt>
                <c:pt idx="844">
                  <c:v>#N/A</c:v>
                </c:pt>
                <c:pt idx="845">
                  <c:v>#N/A</c:v>
                </c:pt>
                <c:pt idx="846">
                  <c:v>#N/A</c:v>
                </c:pt>
                <c:pt idx="847">
                  <c:v>#N/A</c:v>
                </c:pt>
                <c:pt idx="848">
                  <c:v>#N/A</c:v>
                </c:pt>
                <c:pt idx="849">
                  <c:v>#N/A</c:v>
                </c:pt>
                <c:pt idx="850">
                  <c:v>#N/A</c:v>
                </c:pt>
                <c:pt idx="851">
                  <c:v>#N/A</c:v>
                </c:pt>
                <c:pt idx="852">
                  <c:v>#N/A</c:v>
                </c:pt>
                <c:pt idx="853">
                  <c:v>#N/A</c:v>
                </c:pt>
                <c:pt idx="854">
                  <c:v>#N/A</c:v>
                </c:pt>
                <c:pt idx="855">
                  <c:v>#N/A</c:v>
                </c:pt>
                <c:pt idx="856">
                  <c:v>#N/A</c:v>
                </c:pt>
                <c:pt idx="857">
                  <c:v>#N/A</c:v>
                </c:pt>
                <c:pt idx="858">
                  <c:v>#N/A</c:v>
                </c:pt>
                <c:pt idx="859">
                  <c:v>#N/A</c:v>
                </c:pt>
                <c:pt idx="860">
                  <c:v>#N/A</c:v>
                </c:pt>
                <c:pt idx="861">
                  <c:v>#N/A</c:v>
                </c:pt>
                <c:pt idx="862">
                  <c:v>#N/A</c:v>
                </c:pt>
                <c:pt idx="863">
                  <c:v>#N/A</c:v>
                </c:pt>
                <c:pt idx="864">
                  <c:v>#N/A</c:v>
                </c:pt>
                <c:pt idx="865">
                  <c:v>#N/A</c:v>
                </c:pt>
                <c:pt idx="866">
                  <c:v>#N/A</c:v>
                </c:pt>
                <c:pt idx="867">
                  <c:v>#N/A</c:v>
                </c:pt>
                <c:pt idx="868">
                  <c:v>#N/A</c:v>
                </c:pt>
                <c:pt idx="869">
                  <c:v>#N/A</c:v>
                </c:pt>
                <c:pt idx="870">
                  <c:v>#N/A</c:v>
                </c:pt>
                <c:pt idx="871">
                  <c:v>#N/A</c:v>
                </c:pt>
                <c:pt idx="872">
                  <c:v>#N/A</c:v>
                </c:pt>
                <c:pt idx="873">
                  <c:v>#N/A</c:v>
                </c:pt>
                <c:pt idx="874">
                  <c:v>#N/A</c:v>
                </c:pt>
                <c:pt idx="875">
                  <c:v>#N/A</c:v>
                </c:pt>
                <c:pt idx="876">
                  <c:v>#N/A</c:v>
                </c:pt>
                <c:pt idx="877">
                  <c:v>#N/A</c:v>
                </c:pt>
                <c:pt idx="878">
                  <c:v>#N/A</c:v>
                </c:pt>
                <c:pt idx="879">
                  <c:v>#N/A</c:v>
                </c:pt>
                <c:pt idx="880">
                  <c:v>#N/A</c:v>
                </c:pt>
                <c:pt idx="881">
                  <c:v>#N/A</c:v>
                </c:pt>
                <c:pt idx="882">
                  <c:v>#N/A</c:v>
                </c:pt>
                <c:pt idx="883">
                  <c:v>#N/A</c:v>
                </c:pt>
                <c:pt idx="884">
                  <c:v>#N/A</c:v>
                </c:pt>
                <c:pt idx="885">
                  <c:v>#N/A</c:v>
                </c:pt>
                <c:pt idx="886">
                  <c:v>#N/A</c:v>
                </c:pt>
                <c:pt idx="887">
                  <c:v>#N/A</c:v>
                </c:pt>
                <c:pt idx="888">
                  <c:v>#N/A</c:v>
                </c:pt>
                <c:pt idx="889">
                  <c:v>#N/A</c:v>
                </c:pt>
                <c:pt idx="890">
                  <c:v>#N/A</c:v>
                </c:pt>
                <c:pt idx="891">
                  <c:v>#N/A</c:v>
                </c:pt>
                <c:pt idx="892">
                  <c:v>#N/A</c:v>
                </c:pt>
                <c:pt idx="893">
                  <c:v>#N/A</c:v>
                </c:pt>
                <c:pt idx="894">
                  <c:v>#N/A</c:v>
                </c:pt>
                <c:pt idx="895">
                  <c:v>#N/A</c:v>
                </c:pt>
                <c:pt idx="896">
                  <c:v>#N/A</c:v>
                </c:pt>
                <c:pt idx="897">
                  <c:v>#N/A</c:v>
                </c:pt>
                <c:pt idx="898">
                  <c:v>#N/A</c:v>
                </c:pt>
                <c:pt idx="899">
                  <c:v>#N/A</c:v>
                </c:pt>
                <c:pt idx="900">
                  <c:v>#N/A</c:v>
                </c:pt>
                <c:pt idx="901">
                  <c:v>#N/A</c:v>
                </c:pt>
                <c:pt idx="902">
                  <c:v>#N/A</c:v>
                </c:pt>
                <c:pt idx="903">
                  <c:v>#N/A</c:v>
                </c:pt>
                <c:pt idx="904">
                  <c:v>#N/A</c:v>
                </c:pt>
                <c:pt idx="905">
                  <c:v>#N/A</c:v>
                </c:pt>
                <c:pt idx="906">
                  <c:v>#N/A</c:v>
                </c:pt>
                <c:pt idx="907">
                  <c:v>#N/A</c:v>
                </c:pt>
                <c:pt idx="908">
                  <c:v>#N/A</c:v>
                </c:pt>
                <c:pt idx="909">
                  <c:v>#N/A</c:v>
                </c:pt>
                <c:pt idx="910">
                  <c:v>#N/A</c:v>
                </c:pt>
                <c:pt idx="911">
                  <c:v>#N/A</c:v>
                </c:pt>
                <c:pt idx="912">
                  <c:v>#N/A</c:v>
                </c:pt>
                <c:pt idx="913">
                  <c:v>#N/A</c:v>
                </c:pt>
                <c:pt idx="914">
                  <c:v>#N/A</c:v>
                </c:pt>
                <c:pt idx="915">
                  <c:v>#N/A</c:v>
                </c:pt>
                <c:pt idx="916">
                  <c:v>#N/A</c:v>
                </c:pt>
                <c:pt idx="917">
                  <c:v>#N/A</c:v>
                </c:pt>
                <c:pt idx="918">
                  <c:v>#N/A</c:v>
                </c:pt>
                <c:pt idx="919">
                  <c:v>#N/A</c:v>
                </c:pt>
                <c:pt idx="920">
                  <c:v>#N/A</c:v>
                </c:pt>
                <c:pt idx="921">
                  <c:v>#N/A</c:v>
                </c:pt>
                <c:pt idx="922">
                  <c:v>#N/A</c:v>
                </c:pt>
                <c:pt idx="923">
                  <c:v>#N/A</c:v>
                </c:pt>
                <c:pt idx="924">
                  <c:v>#N/A</c:v>
                </c:pt>
                <c:pt idx="925">
                  <c:v>#N/A</c:v>
                </c:pt>
                <c:pt idx="926">
                  <c:v>#N/A</c:v>
                </c:pt>
                <c:pt idx="927">
                  <c:v>#N/A</c:v>
                </c:pt>
                <c:pt idx="928">
                  <c:v>#N/A</c:v>
                </c:pt>
                <c:pt idx="929">
                  <c:v>#N/A</c:v>
                </c:pt>
                <c:pt idx="930">
                  <c:v>#N/A</c:v>
                </c:pt>
                <c:pt idx="931">
                  <c:v>#N/A</c:v>
                </c:pt>
                <c:pt idx="932">
                  <c:v>#N/A</c:v>
                </c:pt>
                <c:pt idx="933">
                  <c:v>#N/A</c:v>
                </c:pt>
                <c:pt idx="934">
                  <c:v>#N/A</c:v>
                </c:pt>
                <c:pt idx="935">
                  <c:v>#N/A</c:v>
                </c:pt>
                <c:pt idx="936">
                  <c:v>#N/A</c:v>
                </c:pt>
                <c:pt idx="937">
                  <c:v>#N/A</c:v>
                </c:pt>
                <c:pt idx="938">
                  <c:v>#N/A</c:v>
                </c:pt>
                <c:pt idx="939">
                  <c:v>#N/A</c:v>
                </c:pt>
                <c:pt idx="940">
                  <c:v>#N/A</c:v>
                </c:pt>
                <c:pt idx="941">
                  <c:v>#N/A</c:v>
                </c:pt>
                <c:pt idx="942">
                  <c:v>#N/A</c:v>
                </c:pt>
                <c:pt idx="943">
                  <c:v>#N/A</c:v>
                </c:pt>
                <c:pt idx="944">
                  <c:v>#N/A</c:v>
                </c:pt>
                <c:pt idx="945">
                  <c:v>#N/A</c:v>
                </c:pt>
                <c:pt idx="946">
                  <c:v>#N/A</c:v>
                </c:pt>
                <c:pt idx="947">
                  <c:v>#N/A</c:v>
                </c:pt>
                <c:pt idx="948">
                  <c:v>#N/A</c:v>
                </c:pt>
                <c:pt idx="949">
                  <c:v>#N/A</c:v>
                </c:pt>
                <c:pt idx="950">
                  <c:v>#N/A</c:v>
                </c:pt>
                <c:pt idx="951">
                  <c:v>#N/A</c:v>
                </c:pt>
                <c:pt idx="952">
                  <c:v>#N/A</c:v>
                </c:pt>
                <c:pt idx="953">
                  <c:v>#N/A</c:v>
                </c:pt>
                <c:pt idx="954">
                  <c:v>#N/A</c:v>
                </c:pt>
                <c:pt idx="955">
                  <c:v>#N/A</c:v>
                </c:pt>
                <c:pt idx="956">
                  <c:v>#N/A</c:v>
                </c:pt>
                <c:pt idx="957">
                  <c:v>#N/A</c:v>
                </c:pt>
                <c:pt idx="958">
                  <c:v>#N/A</c:v>
                </c:pt>
                <c:pt idx="959">
                  <c:v>#N/A</c:v>
                </c:pt>
                <c:pt idx="960">
                  <c:v>#N/A</c:v>
                </c:pt>
                <c:pt idx="961">
                  <c:v>#N/A</c:v>
                </c:pt>
                <c:pt idx="962">
                  <c:v>#N/A</c:v>
                </c:pt>
                <c:pt idx="963">
                  <c:v>#N/A</c:v>
                </c:pt>
                <c:pt idx="964">
                  <c:v>#N/A</c:v>
                </c:pt>
                <c:pt idx="965">
                  <c:v>#N/A</c:v>
                </c:pt>
                <c:pt idx="966">
                  <c:v>#N/A</c:v>
                </c:pt>
                <c:pt idx="967">
                  <c:v>#N/A</c:v>
                </c:pt>
                <c:pt idx="968">
                  <c:v>#N/A</c:v>
                </c:pt>
                <c:pt idx="969">
                  <c:v>#N/A</c:v>
                </c:pt>
                <c:pt idx="970">
                  <c:v>#N/A</c:v>
                </c:pt>
                <c:pt idx="971">
                  <c:v>#N/A</c:v>
                </c:pt>
                <c:pt idx="972">
                  <c:v>#N/A</c:v>
                </c:pt>
                <c:pt idx="973">
                  <c:v>#N/A</c:v>
                </c:pt>
                <c:pt idx="974">
                  <c:v>#N/A</c:v>
                </c:pt>
                <c:pt idx="975">
                  <c:v>#N/A</c:v>
                </c:pt>
                <c:pt idx="976">
                  <c:v>#N/A</c:v>
                </c:pt>
                <c:pt idx="977">
                  <c:v>#N/A</c:v>
                </c:pt>
                <c:pt idx="978">
                  <c:v>#N/A</c:v>
                </c:pt>
                <c:pt idx="979">
                  <c:v>#N/A</c:v>
                </c:pt>
                <c:pt idx="980">
                  <c:v>#N/A</c:v>
                </c:pt>
                <c:pt idx="981">
                  <c:v>#N/A</c:v>
                </c:pt>
                <c:pt idx="982">
                  <c:v>#N/A</c:v>
                </c:pt>
                <c:pt idx="983">
                  <c:v>#N/A</c:v>
                </c:pt>
                <c:pt idx="984">
                  <c:v>#N/A</c:v>
                </c:pt>
                <c:pt idx="985">
                  <c:v>#N/A</c:v>
                </c:pt>
                <c:pt idx="986">
                  <c:v>#N/A</c:v>
                </c:pt>
                <c:pt idx="987">
                  <c:v>#N/A</c:v>
                </c:pt>
                <c:pt idx="988">
                  <c:v>#N/A</c:v>
                </c:pt>
                <c:pt idx="989">
                  <c:v>#N/A</c:v>
                </c:pt>
                <c:pt idx="990">
                  <c:v>#N/A</c:v>
                </c:pt>
                <c:pt idx="991">
                  <c:v>#N/A</c:v>
                </c:pt>
                <c:pt idx="992">
                  <c:v>#N/A</c:v>
                </c:pt>
                <c:pt idx="993">
                  <c:v>#N/A</c:v>
                </c:pt>
                <c:pt idx="994">
                  <c:v>#N/A</c:v>
                </c:pt>
                <c:pt idx="995">
                  <c:v>#N/A</c:v>
                </c:pt>
                <c:pt idx="996">
                  <c:v>#N/A</c:v>
                </c:pt>
                <c:pt idx="997">
                  <c:v>#N/A</c:v>
                </c:pt>
                <c:pt idx="998">
                  <c:v>#N/A</c:v>
                </c:pt>
                <c:pt idx="999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5AA-4112-B941-0EA309C9CF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9111168"/>
        <c:axId val="102839040"/>
      </c:scatterChart>
      <c:valAx>
        <c:axId val="89111168"/>
        <c:scaling>
          <c:orientation val="minMax"/>
          <c:max val="1.5"/>
          <c:min val="-1.5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102839040"/>
        <c:crosses val="autoZero"/>
        <c:crossBetween val="midCat"/>
        <c:majorUnit val="0.5"/>
        <c:minorUnit val="0.1"/>
      </c:valAx>
      <c:valAx>
        <c:axId val="102839040"/>
        <c:scaling>
          <c:orientation val="minMax"/>
          <c:max val="1.5"/>
          <c:min val="-1.5"/>
        </c:scaling>
        <c:delete val="0"/>
        <c:axPos val="l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it-IT"/>
          </a:p>
        </c:txPr>
        <c:crossAx val="89111168"/>
        <c:crosses val="autoZero"/>
        <c:crossBetween val="midCat"/>
        <c:majorUnit val="0.5"/>
        <c:minorUnit val="0.1"/>
      </c:valAx>
      <c:spPr>
        <a:noFill/>
        <a:ln w="12700">
          <a:solidFill>
            <a:schemeClr val="tx1"/>
          </a:solidFill>
          <a:prstDash val="solid"/>
        </a:ln>
      </c:spPr>
    </c:plotArea>
    <c:plotVisOnly val="1"/>
    <c:dispBlanksAs val="gap"/>
    <c:showDLblsOverMax val="0"/>
  </c:chart>
  <c:spPr>
    <a:noFill/>
    <a:ln w="3175">
      <a:noFill/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it-IT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2231408573928253E-2"/>
          <c:y val="5.4320607457593567E-2"/>
          <c:w val="0.86176859142607265"/>
          <c:h val="0.82909578157905384"/>
        </c:manualLayout>
      </c:layout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circle"/>
            <c:size val="3"/>
            <c:spPr>
              <a:solidFill>
                <a:srgbClr val="9A0000"/>
              </a:solidFill>
              <a:ln>
                <a:solidFill>
                  <a:prstClr val="black"/>
                </a:solidFill>
              </a:ln>
            </c:spPr>
          </c:marker>
          <c:xVal>
            <c:numRef>
              <c:f>generazione!$L$6:$L$1005</c:f>
              <c:numCache>
                <c:formatCode>General</c:formatCode>
                <c:ptCount val="1000"/>
                <c:pt idx="0">
                  <c:v>0.47783514947709804</c:v>
                </c:pt>
                <c:pt idx="1">
                  <c:v>0.33550870536628347</c:v>
                </c:pt>
                <c:pt idx="2">
                  <c:v>6.5680366813060331E-2</c:v>
                </c:pt>
                <c:pt idx="3">
                  <c:v>0.51277669708218465</c:v>
                </c:pt>
                <c:pt idx="4">
                  <c:v>0.39695920475797342</c:v>
                </c:pt>
                <c:pt idx="5">
                  <c:v>-0.60769443862560835</c:v>
                </c:pt>
                <c:pt idx="6">
                  <c:v>-3.5803979162431401E-2</c:v>
                </c:pt>
                <c:pt idx="7">
                  <c:v>8.4033330319808724E-2</c:v>
                </c:pt>
                <c:pt idx="8">
                  <c:v>0.22576357744236641</c:v>
                </c:pt>
                <c:pt idx="9">
                  <c:v>-0.13940537290251739</c:v>
                </c:pt>
                <c:pt idx="10">
                  <c:v>-1.1060414070655149E-2</c:v>
                </c:pt>
                <c:pt idx="11">
                  <c:v>-9.8556066112220231E-2</c:v>
                </c:pt>
                <c:pt idx="12">
                  <c:v>0.37554752344935932</c:v>
                </c:pt>
                <c:pt idx="13">
                  <c:v>4.6066328596486163E-2</c:v>
                </c:pt>
                <c:pt idx="14">
                  <c:v>-0.3840931312583824</c:v>
                </c:pt>
                <c:pt idx="15">
                  <c:v>-0.30865951920413348</c:v>
                </c:pt>
                <c:pt idx="16">
                  <c:v>0.16134097899974967</c:v>
                </c:pt>
                <c:pt idx="17">
                  <c:v>0.16314530113197856</c:v>
                </c:pt>
                <c:pt idx="18">
                  <c:v>0.20951853816732621</c:v>
                </c:pt>
                <c:pt idx="19">
                  <c:v>-0.48883103791281407</c:v>
                </c:pt>
                <c:pt idx="20">
                  <c:v>0.22163246157456171</c:v>
                </c:pt>
                <c:pt idx="21">
                  <c:v>-0.44771792111641096</c:v>
                </c:pt>
                <c:pt idx="22">
                  <c:v>0.24569071671462869</c:v>
                </c:pt>
                <c:pt idx="23">
                  <c:v>0.42492705483983839</c:v>
                </c:pt>
                <c:pt idx="24">
                  <c:v>0.21109001152755041</c:v>
                </c:pt>
                <c:pt idx="25">
                  <c:v>0.29045330925174806</c:v>
                </c:pt>
                <c:pt idx="26">
                  <c:v>8.0658398498267864E-2</c:v>
                </c:pt>
                <c:pt idx="27">
                  <c:v>0.26006297097182551</c:v>
                </c:pt>
                <c:pt idx="28">
                  <c:v>-0.40546247600176732</c:v>
                </c:pt>
                <c:pt idx="29">
                  <c:v>-0.1377319257731188</c:v>
                </c:pt>
                <c:pt idx="30">
                  <c:v>0.3195132658949375</c:v>
                </c:pt>
                <c:pt idx="31">
                  <c:v>6.0473323023786434E-2</c:v>
                </c:pt>
                <c:pt idx="32">
                  <c:v>-0.5024674982751085</c:v>
                </c:pt>
                <c:pt idx="33">
                  <c:v>-0.36704584565273601</c:v>
                </c:pt>
                <c:pt idx="34">
                  <c:v>2.3587280989998915E-2</c:v>
                </c:pt>
                <c:pt idx="35">
                  <c:v>-4.5756802261836794E-2</c:v>
                </c:pt>
                <c:pt idx="36">
                  <c:v>0.47619588479059677</c:v>
                </c:pt>
                <c:pt idx="37">
                  <c:v>0.7615751681895091</c:v>
                </c:pt>
                <c:pt idx="38">
                  <c:v>-0.33956340632106474</c:v>
                </c:pt>
                <c:pt idx="39">
                  <c:v>0.22185995292864805</c:v>
                </c:pt>
                <c:pt idx="40">
                  <c:v>-5.2445861170995367E-2</c:v>
                </c:pt>
                <c:pt idx="41">
                  <c:v>0.18814436206332275</c:v>
                </c:pt>
                <c:pt idx="42">
                  <c:v>0.3862962952563625</c:v>
                </c:pt>
                <c:pt idx="43">
                  <c:v>-3.125161118944781E-2</c:v>
                </c:pt>
                <c:pt idx="44">
                  <c:v>3.4371981829797962E-2</c:v>
                </c:pt>
                <c:pt idx="45">
                  <c:v>-8.3598226081683141E-5</c:v>
                </c:pt>
                <c:pt idx="46">
                  <c:v>-0.2783925724129393</c:v>
                </c:pt>
                <c:pt idx="47">
                  <c:v>0.58024211799732883</c:v>
                </c:pt>
                <c:pt idx="48">
                  <c:v>-0.23612965143451967</c:v>
                </c:pt>
                <c:pt idx="49">
                  <c:v>0.69087628934564949</c:v>
                </c:pt>
                <c:pt idx="50">
                  <c:v>0.30981220170653251</c:v>
                </c:pt>
                <c:pt idx="51">
                  <c:v>9.2299082354131923E-2</c:v>
                </c:pt>
                <c:pt idx="52">
                  <c:v>-0.14736059864058837</c:v>
                </c:pt>
                <c:pt idx="53">
                  <c:v>0.54276730744713086</c:v>
                </c:pt>
                <c:pt idx="54">
                  <c:v>0.33566609344837833</c:v>
                </c:pt>
                <c:pt idx="55">
                  <c:v>0.4629645320561856</c:v>
                </c:pt>
                <c:pt idx="56">
                  <c:v>-9.8514136786529774E-3</c:v>
                </c:pt>
                <c:pt idx="57">
                  <c:v>0.41326208863493558</c:v>
                </c:pt>
                <c:pt idx="58">
                  <c:v>0.19661505676890836</c:v>
                </c:pt>
                <c:pt idx="59">
                  <c:v>-0.13035907897623383</c:v>
                </c:pt>
                <c:pt idx="60">
                  <c:v>-0.17235177079111288</c:v>
                </c:pt>
                <c:pt idx="61">
                  <c:v>4.1653125986602757E-2</c:v>
                </c:pt>
                <c:pt idx="62">
                  <c:v>-4.2719782554234913E-2</c:v>
                </c:pt>
                <c:pt idx="63">
                  <c:v>2.2364086888250555E-2</c:v>
                </c:pt>
                <c:pt idx="64">
                  <c:v>0.31394094272381051</c:v>
                </c:pt>
                <c:pt idx="65">
                  <c:v>0.24719667279713622</c:v>
                </c:pt>
                <c:pt idx="66">
                  <c:v>0.48201151903615802</c:v>
                </c:pt>
                <c:pt idx="67">
                  <c:v>-0.32754649810055703</c:v>
                </c:pt>
                <c:pt idx="68">
                  <c:v>0.12829342082279824</c:v>
                </c:pt>
                <c:pt idx="69">
                  <c:v>-0.34838477989746658</c:v>
                </c:pt>
                <c:pt idx="70">
                  <c:v>0.19282491697773366</c:v>
                </c:pt>
                <c:pt idx="71">
                  <c:v>0.32628086826430686</c:v>
                </c:pt>
                <c:pt idx="72">
                  <c:v>0.19755394187996092</c:v>
                </c:pt>
                <c:pt idx="73">
                  <c:v>8.1365669651477027E-2</c:v>
                </c:pt>
                <c:pt idx="74">
                  <c:v>0.37019021588615258</c:v>
                </c:pt>
                <c:pt idx="75">
                  <c:v>-0.2929684832796175</c:v>
                </c:pt>
                <c:pt idx="76">
                  <c:v>0.3828799896750123</c:v>
                </c:pt>
                <c:pt idx="77">
                  <c:v>0.72196687271822524</c:v>
                </c:pt>
                <c:pt idx="78">
                  <c:v>0.65860979569023081</c:v>
                </c:pt>
                <c:pt idx="79">
                  <c:v>0.12345783876611871</c:v>
                </c:pt>
                <c:pt idx="80">
                  <c:v>-0.10263621431546446</c:v>
                </c:pt>
                <c:pt idx="81">
                  <c:v>0.26441080725203614</c:v>
                </c:pt>
                <c:pt idx="82">
                  <c:v>0.33354700165521445</c:v>
                </c:pt>
                <c:pt idx="83">
                  <c:v>2.6731588428946969E-2</c:v>
                </c:pt>
                <c:pt idx="84">
                  <c:v>-3.8744154875211032E-2</c:v>
                </c:pt>
                <c:pt idx="85">
                  <c:v>-9.0438808622150077E-2</c:v>
                </c:pt>
                <c:pt idx="86">
                  <c:v>0.30539424341108157</c:v>
                </c:pt>
                <c:pt idx="87">
                  <c:v>0.26056860804688331</c:v>
                </c:pt>
                <c:pt idx="88">
                  <c:v>6.1103070260144263E-2</c:v>
                </c:pt>
                <c:pt idx="89">
                  <c:v>0.18425817329077948</c:v>
                </c:pt>
                <c:pt idx="90">
                  <c:v>0.65509488480629463</c:v>
                </c:pt>
                <c:pt idx="91">
                  <c:v>-3.2637393866382904E-2</c:v>
                </c:pt>
                <c:pt idx="92">
                  <c:v>-0.19481721183428541</c:v>
                </c:pt>
                <c:pt idx="93">
                  <c:v>0.36832663243532798</c:v>
                </c:pt>
                <c:pt idx="94">
                  <c:v>-0.14162766209840066</c:v>
                </c:pt>
                <c:pt idx="95">
                  <c:v>-0.15545684410390906</c:v>
                </c:pt>
                <c:pt idx="96">
                  <c:v>0.38116190602858391</c:v>
                </c:pt>
                <c:pt idx="97">
                  <c:v>0.12683199949699347</c:v>
                </c:pt>
                <c:pt idx="98">
                  <c:v>-0.33551638049566329</c:v>
                </c:pt>
                <c:pt idx="99">
                  <c:v>-0.26664875526585452</c:v>
                </c:pt>
                <c:pt idx="100">
                  <c:v>-0.10183353758593366</c:v>
                </c:pt>
                <c:pt idx="101">
                  <c:v>-0.16956901501081578</c:v>
                </c:pt>
                <c:pt idx="102">
                  <c:v>0.74480952483635288</c:v>
                </c:pt>
                <c:pt idx="103">
                  <c:v>-0.60101036366086169</c:v>
                </c:pt>
                <c:pt idx="104">
                  <c:v>-0.18477974567211294</c:v>
                </c:pt>
                <c:pt idx="105">
                  <c:v>-0.19871235557997632</c:v>
                </c:pt>
                <c:pt idx="106">
                  <c:v>0.35854337750470144</c:v>
                </c:pt>
                <c:pt idx="107">
                  <c:v>0.32952240545646855</c:v>
                </c:pt>
                <c:pt idx="108">
                  <c:v>0.25022784556319294</c:v>
                </c:pt>
                <c:pt idx="109">
                  <c:v>0.24559260992274173</c:v>
                </c:pt>
                <c:pt idx="110">
                  <c:v>-0.1222490722246173</c:v>
                </c:pt>
                <c:pt idx="111">
                  <c:v>9.9132167091994568E-3</c:v>
                </c:pt>
                <c:pt idx="112">
                  <c:v>0.3169223182620477</c:v>
                </c:pt>
                <c:pt idx="113">
                  <c:v>0.15337934185373667</c:v>
                </c:pt>
                <c:pt idx="114">
                  <c:v>6.7875897118023484E-2</c:v>
                </c:pt>
                <c:pt idx="115">
                  <c:v>0.57302955735327077</c:v>
                </c:pt>
                <c:pt idx="116">
                  <c:v>0.42170477678048085</c:v>
                </c:pt>
                <c:pt idx="117">
                  <c:v>-0.31344224168103585</c:v>
                </c:pt>
                <c:pt idx="118">
                  <c:v>-0.20107672108503807</c:v>
                </c:pt>
                <c:pt idx="119">
                  <c:v>0.57478035557289964</c:v>
                </c:pt>
                <c:pt idx="120">
                  <c:v>8.7183879713025686E-2</c:v>
                </c:pt>
                <c:pt idx="121">
                  <c:v>-8.3735994505749922E-2</c:v>
                </c:pt>
                <c:pt idx="122">
                  <c:v>-8.0215833065213044E-2</c:v>
                </c:pt>
                <c:pt idx="123">
                  <c:v>-1.6787006689163376E-2</c:v>
                </c:pt>
                <c:pt idx="124">
                  <c:v>0.11139081263913835</c:v>
                </c:pt>
                <c:pt idx="125">
                  <c:v>0.25360750613700367</c:v>
                </c:pt>
                <c:pt idx="126">
                  <c:v>-0.25324489806614964</c:v>
                </c:pt>
                <c:pt idx="127">
                  <c:v>0.37921367302321718</c:v>
                </c:pt>
                <c:pt idx="128">
                  <c:v>0.14558583652023394</c:v>
                </c:pt>
                <c:pt idx="129">
                  <c:v>5.9128106796489846E-2</c:v>
                </c:pt>
                <c:pt idx="130">
                  <c:v>0.20593587901825447</c:v>
                </c:pt>
                <c:pt idx="131">
                  <c:v>-0.10663760093125645</c:v>
                </c:pt>
                <c:pt idx="132">
                  <c:v>0.27379772865903679</c:v>
                </c:pt>
                <c:pt idx="133">
                  <c:v>-2.75962337939002E-2</c:v>
                </c:pt>
                <c:pt idx="134">
                  <c:v>-0.15484805900342397</c:v>
                </c:pt>
                <c:pt idx="135">
                  <c:v>0.25606961831691016</c:v>
                </c:pt>
                <c:pt idx="136">
                  <c:v>0.2154552773001665</c:v>
                </c:pt>
                <c:pt idx="137">
                  <c:v>0.31077745388608946</c:v>
                </c:pt>
                <c:pt idx="138">
                  <c:v>0.58018749147438708</c:v>
                </c:pt>
                <c:pt idx="139">
                  <c:v>7.4863189443264019E-2</c:v>
                </c:pt>
                <c:pt idx="140">
                  <c:v>0.42841443350433295</c:v>
                </c:pt>
                <c:pt idx="141">
                  <c:v>0.33318705933597126</c:v>
                </c:pt>
                <c:pt idx="142">
                  <c:v>0.20891232495582307</c:v>
                </c:pt>
                <c:pt idx="143">
                  <c:v>0.16860711828244773</c:v>
                </c:pt>
                <c:pt idx="144">
                  <c:v>0.71315412606738682</c:v>
                </c:pt>
                <c:pt idx="145">
                  <c:v>0.14680555775697354</c:v>
                </c:pt>
                <c:pt idx="146">
                  <c:v>-7.9056984220431475E-2</c:v>
                </c:pt>
                <c:pt idx="147">
                  <c:v>0.19045657378871234</c:v>
                </c:pt>
                <c:pt idx="148">
                  <c:v>0.10675207623946852</c:v>
                </c:pt>
                <c:pt idx="149">
                  <c:v>-0.30662809272562075</c:v>
                </c:pt>
                <c:pt idx="150">
                  <c:v>0.48844026720759998</c:v>
                </c:pt>
                <c:pt idx="151">
                  <c:v>0.11755321700847214</c:v>
                </c:pt>
                <c:pt idx="152">
                  <c:v>-0.53105346182953628</c:v>
                </c:pt>
                <c:pt idx="153">
                  <c:v>0.8280804163125236</c:v>
                </c:pt>
                <c:pt idx="154">
                  <c:v>-0.11863616154128284</c:v>
                </c:pt>
                <c:pt idx="155">
                  <c:v>-0.29793513088792689</c:v>
                </c:pt>
                <c:pt idx="156">
                  <c:v>0.94088049951291486</c:v>
                </c:pt>
                <c:pt idx="157">
                  <c:v>0.42189402643993057</c:v>
                </c:pt>
                <c:pt idx="158">
                  <c:v>0.15805577053488978</c:v>
                </c:pt>
                <c:pt idx="159">
                  <c:v>-0.28141921713403317</c:v>
                </c:pt>
                <c:pt idx="160">
                  <c:v>0.32055633506271503</c:v>
                </c:pt>
                <c:pt idx="161">
                  <c:v>-3.5803435020529219E-2</c:v>
                </c:pt>
                <c:pt idx="162">
                  <c:v>0.24110866582367083</c:v>
                </c:pt>
                <c:pt idx="163">
                  <c:v>-0.10598993607334281</c:v>
                </c:pt>
                <c:pt idx="164">
                  <c:v>-0.25013624602441326</c:v>
                </c:pt>
                <c:pt idx="165">
                  <c:v>-0.17402927752759412</c:v>
                </c:pt>
                <c:pt idx="166">
                  <c:v>0.21105381107970361</c:v>
                </c:pt>
                <c:pt idx="167">
                  <c:v>0.19424244816079986</c:v>
                </c:pt>
                <c:pt idx="168">
                  <c:v>0.14452929388427954</c:v>
                </c:pt>
                <c:pt idx="169">
                  <c:v>-6.9446867134974194E-3</c:v>
                </c:pt>
                <c:pt idx="170">
                  <c:v>9.1147324793464546E-2</c:v>
                </c:pt>
                <c:pt idx="171">
                  <c:v>0.29845846921518038</c:v>
                </c:pt>
                <c:pt idx="172">
                  <c:v>0.49614023501928867</c:v>
                </c:pt>
                <c:pt idx="173">
                  <c:v>-0.11813567003784803</c:v>
                </c:pt>
                <c:pt idx="174">
                  <c:v>0.34353001226502161</c:v>
                </c:pt>
                <c:pt idx="175">
                  <c:v>5.8117844206530898E-2</c:v>
                </c:pt>
                <c:pt idx="176">
                  <c:v>0.56828326672801466</c:v>
                </c:pt>
                <c:pt idx="177">
                  <c:v>-6.9295213299147423E-2</c:v>
                </c:pt>
                <c:pt idx="178">
                  <c:v>0.67556773067486164</c:v>
                </c:pt>
                <c:pt idx="179">
                  <c:v>-0.48107033231929952</c:v>
                </c:pt>
                <c:pt idx="180">
                  <c:v>-0.35698677236608062</c:v>
                </c:pt>
                <c:pt idx="181">
                  <c:v>4.5455419543577825E-2</c:v>
                </c:pt>
                <c:pt idx="182">
                  <c:v>0.10611556885335589</c:v>
                </c:pt>
                <c:pt idx="183">
                  <c:v>1.4414009177887513E-3</c:v>
                </c:pt>
                <c:pt idx="184">
                  <c:v>0.23903191407845539</c:v>
                </c:pt>
                <c:pt idx="185">
                  <c:v>-0.35797905273823349</c:v>
                </c:pt>
                <c:pt idx="186">
                  <c:v>0.47828158858235931</c:v>
                </c:pt>
                <c:pt idx="187">
                  <c:v>0.20703075089962053</c:v>
                </c:pt>
                <c:pt idx="188">
                  <c:v>0.61588103936842242</c:v>
                </c:pt>
                <c:pt idx="189">
                  <c:v>-0.1193860072495653</c:v>
                </c:pt>
                <c:pt idx="190">
                  <c:v>-0.25303623436425032</c:v>
                </c:pt>
                <c:pt idx="191">
                  <c:v>3.3117481121367823E-2</c:v>
                </c:pt>
                <c:pt idx="192">
                  <c:v>-6.4920239922488604E-2</c:v>
                </c:pt>
                <c:pt idx="193">
                  <c:v>0.62687499398215674</c:v>
                </c:pt>
                <c:pt idx="194">
                  <c:v>0.36377221601677528</c:v>
                </c:pt>
                <c:pt idx="195">
                  <c:v>-0.2900374509031346</c:v>
                </c:pt>
                <c:pt idx="196">
                  <c:v>6.8909158858579081E-2</c:v>
                </c:pt>
                <c:pt idx="197">
                  <c:v>0.23115223184538061</c:v>
                </c:pt>
                <c:pt idx="198">
                  <c:v>-0.26086714079465334</c:v>
                </c:pt>
                <c:pt idx="199">
                  <c:v>0.44986618347846424</c:v>
                </c:pt>
                <c:pt idx="200">
                  <c:v>0.20784737406385209</c:v>
                </c:pt>
                <c:pt idx="201">
                  <c:v>8.7574121475516395E-2</c:v>
                </c:pt>
                <c:pt idx="202">
                  <c:v>-0.10580218118394576</c:v>
                </c:pt>
                <c:pt idx="203">
                  <c:v>0.30155577447313553</c:v>
                </c:pt>
                <c:pt idx="204">
                  <c:v>0.14626573578151991</c:v>
                </c:pt>
                <c:pt idx="205">
                  <c:v>1.5678530451598428E-2</c:v>
                </c:pt>
                <c:pt idx="206">
                  <c:v>0.66622025210397784</c:v>
                </c:pt>
                <c:pt idx="207">
                  <c:v>-0.17717022018773271</c:v>
                </c:pt>
                <c:pt idx="208">
                  <c:v>-0.61914848911056164</c:v>
                </c:pt>
                <c:pt idx="209">
                  <c:v>0.12370113510031019</c:v>
                </c:pt>
                <c:pt idx="210">
                  <c:v>-0.23398509385304991</c:v>
                </c:pt>
                <c:pt idx="211">
                  <c:v>0.46083684646832829</c:v>
                </c:pt>
                <c:pt idx="212">
                  <c:v>0.2611975028438781</c:v>
                </c:pt>
                <c:pt idx="213">
                  <c:v>6.0509751367995496E-2</c:v>
                </c:pt>
                <c:pt idx="214">
                  <c:v>0.21224345812892864</c:v>
                </c:pt>
                <c:pt idx="215">
                  <c:v>0.19951919845455621</c:v>
                </c:pt>
                <c:pt idx="216">
                  <c:v>0.42335070984612688</c:v>
                </c:pt>
                <c:pt idx="217">
                  <c:v>0.53578817501066556</c:v>
                </c:pt>
                <c:pt idx="218">
                  <c:v>0.46250285305265787</c:v>
                </c:pt>
                <c:pt idx="219">
                  <c:v>0.15221642294250795</c:v>
                </c:pt>
                <c:pt idx="220">
                  <c:v>-0.15756347381169708</c:v>
                </c:pt>
                <c:pt idx="221">
                  <c:v>0.27986919642971131</c:v>
                </c:pt>
                <c:pt idx="222">
                  <c:v>8.8026599243368094E-3</c:v>
                </c:pt>
                <c:pt idx="223">
                  <c:v>0.20458527437328153</c:v>
                </c:pt>
                <c:pt idx="224">
                  <c:v>-6.6016715149552332E-2</c:v>
                </c:pt>
                <c:pt idx="225">
                  <c:v>-0.22290584412695524</c:v>
                </c:pt>
                <c:pt idx="226">
                  <c:v>-0.34815634538257717</c:v>
                </c:pt>
                <c:pt idx="227">
                  <c:v>-0.10428637747315155</c:v>
                </c:pt>
                <c:pt idx="228">
                  <c:v>0.41738032151310811</c:v>
                </c:pt>
                <c:pt idx="229">
                  <c:v>-9.4949608905729468E-2</c:v>
                </c:pt>
                <c:pt idx="230">
                  <c:v>0.34640177876285427</c:v>
                </c:pt>
                <c:pt idx="231">
                  <c:v>-4.8505652441266499E-2</c:v>
                </c:pt>
                <c:pt idx="232">
                  <c:v>0.71747294739517564</c:v>
                </c:pt>
                <c:pt idx="233">
                  <c:v>0.48748669837712766</c:v>
                </c:pt>
                <c:pt idx="234">
                  <c:v>-0.23395816014076479</c:v>
                </c:pt>
                <c:pt idx="235">
                  <c:v>0.45739130623250385</c:v>
                </c:pt>
                <c:pt idx="236">
                  <c:v>7.7110670795985423E-2</c:v>
                </c:pt>
                <c:pt idx="237">
                  <c:v>6.8398162412860258E-2</c:v>
                </c:pt>
                <c:pt idx="238">
                  <c:v>0.11756177302358557</c:v>
                </c:pt>
                <c:pt idx="239">
                  <c:v>-0.19282905686194121</c:v>
                </c:pt>
                <c:pt idx="240">
                  <c:v>-8.0345725068727392E-2</c:v>
                </c:pt>
                <c:pt idx="241">
                  <c:v>-0.23698669429938371</c:v>
                </c:pt>
                <c:pt idx="242">
                  <c:v>0.33900704759957867</c:v>
                </c:pt>
                <c:pt idx="243">
                  <c:v>0.34726378723751888</c:v>
                </c:pt>
                <c:pt idx="244">
                  <c:v>0.25204849032202842</c:v>
                </c:pt>
                <c:pt idx="245">
                  <c:v>0.16320838075131544</c:v>
                </c:pt>
                <c:pt idx="246">
                  <c:v>0.1559621983049588</c:v>
                </c:pt>
                <c:pt idx="247">
                  <c:v>9.6464243417111031E-2</c:v>
                </c:pt>
                <c:pt idx="248">
                  <c:v>0.44670736454255555</c:v>
                </c:pt>
                <c:pt idx="249">
                  <c:v>0.22608780025970637</c:v>
                </c:pt>
                <c:pt idx="250">
                  <c:v>-0.17388648834527948</c:v>
                </c:pt>
                <c:pt idx="251">
                  <c:v>0.2411472279377419</c:v>
                </c:pt>
                <c:pt idx="252">
                  <c:v>-0.2516733615427284</c:v>
                </c:pt>
                <c:pt idx="253">
                  <c:v>0.33774848424226711</c:v>
                </c:pt>
                <c:pt idx="254">
                  <c:v>0.7695666124292686</c:v>
                </c:pt>
                <c:pt idx="255">
                  <c:v>-5.2842835047782873E-2</c:v>
                </c:pt>
                <c:pt idx="256">
                  <c:v>-0.54518578684923058</c:v>
                </c:pt>
                <c:pt idx="257">
                  <c:v>0.19353076923884499</c:v>
                </c:pt>
                <c:pt idx="258">
                  <c:v>0.20011864943520843</c:v>
                </c:pt>
                <c:pt idx="259">
                  <c:v>0.14941267720108042</c:v>
                </c:pt>
                <c:pt idx="260">
                  <c:v>-9.2897505569897704E-2</c:v>
                </c:pt>
                <c:pt idx="261">
                  <c:v>6.2448904763033233E-2</c:v>
                </c:pt>
                <c:pt idx="262">
                  <c:v>-0.27502434164915962</c:v>
                </c:pt>
                <c:pt idx="263">
                  <c:v>-0.25977009007087137</c:v>
                </c:pt>
                <c:pt idx="264">
                  <c:v>0.22048047612672544</c:v>
                </c:pt>
                <c:pt idx="265">
                  <c:v>0.30350463686144141</c:v>
                </c:pt>
                <c:pt idx="266">
                  <c:v>-0.63047284420680283</c:v>
                </c:pt>
                <c:pt idx="267">
                  <c:v>0.42380344153866095</c:v>
                </c:pt>
                <c:pt idx="268">
                  <c:v>-0.1605304576600102</c:v>
                </c:pt>
                <c:pt idx="269">
                  <c:v>-0.23083052344156313</c:v>
                </c:pt>
                <c:pt idx="270">
                  <c:v>-0.48593491099778202</c:v>
                </c:pt>
                <c:pt idx="271">
                  <c:v>0.26027359243276627</c:v>
                </c:pt>
                <c:pt idx="272">
                  <c:v>-0.58349803487832419</c:v>
                </c:pt>
                <c:pt idx="273">
                  <c:v>0.49144642084753531</c:v>
                </c:pt>
                <c:pt idx="274">
                  <c:v>-0.37228618406920616</c:v>
                </c:pt>
                <c:pt idx="275">
                  <c:v>0.64792321398231001</c:v>
                </c:pt>
                <c:pt idx="276">
                  <c:v>0.42201207990170725</c:v>
                </c:pt>
                <c:pt idx="277">
                  <c:v>-2.7593847235867799E-2</c:v>
                </c:pt>
                <c:pt idx="278">
                  <c:v>-0.40236905214420132</c:v>
                </c:pt>
                <c:pt idx="279">
                  <c:v>0.67651437627568756</c:v>
                </c:pt>
                <c:pt idx="280">
                  <c:v>-0.24778502694659371</c:v>
                </c:pt>
                <c:pt idx="281">
                  <c:v>0.19825785757391889</c:v>
                </c:pt>
                <c:pt idx="282">
                  <c:v>7.9419761444063253E-3</c:v>
                </c:pt>
                <c:pt idx="283">
                  <c:v>0.25075156639868978</c:v>
                </c:pt>
                <c:pt idx="284">
                  <c:v>-0.42687681590316701</c:v>
                </c:pt>
                <c:pt idx="285">
                  <c:v>0.42487228073713551</c:v>
                </c:pt>
                <c:pt idx="286">
                  <c:v>0.11085364407106089</c:v>
                </c:pt>
                <c:pt idx="287">
                  <c:v>0.38039386636952638</c:v>
                </c:pt>
                <c:pt idx="288">
                  <c:v>0.11269461254311638</c:v>
                </c:pt>
                <c:pt idx="289">
                  <c:v>0.6147575817992863</c:v>
                </c:pt>
                <c:pt idx="290">
                  <c:v>-0.60139860437320802</c:v>
                </c:pt>
                <c:pt idx="291">
                  <c:v>5.2442599273713884E-2</c:v>
                </c:pt>
                <c:pt idx="292">
                  <c:v>0.47592966860954433</c:v>
                </c:pt>
                <c:pt idx="293">
                  <c:v>-0.52594732226029761</c:v>
                </c:pt>
                <c:pt idx="294">
                  <c:v>-0.14023156429196776</c:v>
                </c:pt>
                <c:pt idx="295">
                  <c:v>0.32613630327672066</c:v>
                </c:pt>
                <c:pt idx="296">
                  <c:v>0.21953777563925864</c:v>
                </c:pt>
                <c:pt idx="297">
                  <c:v>0.20376139126857051</c:v>
                </c:pt>
                <c:pt idx="298">
                  <c:v>-0.22861414628855387</c:v>
                </c:pt>
                <c:pt idx="299">
                  <c:v>1.155702587369698E-2</c:v>
                </c:pt>
                <c:pt idx="300">
                  <c:v>-5.2818511592169812E-2</c:v>
                </c:pt>
                <c:pt idx="301">
                  <c:v>-4.4040991860367334E-2</c:v>
                </c:pt>
                <c:pt idx="302">
                  <c:v>-0.13360029786539387</c:v>
                </c:pt>
                <c:pt idx="303">
                  <c:v>3.8743453380356209E-2</c:v>
                </c:pt>
                <c:pt idx="304">
                  <c:v>-0.28672965821880331</c:v>
                </c:pt>
                <c:pt idx="305">
                  <c:v>-1.1845595534562796E-2</c:v>
                </c:pt>
                <c:pt idx="306">
                  <c:v>4.7366966549738012E-3</c:v>
                </c:pt>
                <c:pt idx="307">
                  <c:v>0.32363965684921531</c:v>
                </c:pt>
                <c:pt idx="308">
                  <c:v>0.58336279203348651</c:v>
                </c:pt>
                <c:pt idx="309">
                  <c:v>-9.0196414129613225E-2</c:v>
                </c:pt>
                <c:pt idx="310">
                  <c:v>-2.1406666495711081E-2</c:v>
                </c:pt>
                <c:pt idx="311">
                  <c:v>0.53215302158033106</c:v>
                </c:pt>
                <c:pt idx="312">
                  <c:v>-0.28936384010130933</c:v>
                </c:pt>
                <c:pt idx="313">
                  <c:v>0.50641782369683119</c:v>
                </c:pt>
                <c:pt idx="314">
                  <c:v>0.13910554846049591</c:v>
                </c:pt>
                <c:pt idx="315">
                  <c:v>0.39245524779182034</c:v>
                </c:pt>
                <c:pt idx="316">
                  <c:v>0.36104544320991072</c:v>
                </c:pt>
                <c:pt idx="317">
                  <c:v>-0.10067625738404509</c:v>
                </c:pt>
                <c:pt idx="318">
                  <c:v>1.0966613736330859</c:v>
                </c:pt>
                <c:pt idx="319">
                  <c:v>-0.29775787718139934</c:v>
                </c:pt>
                <c:pt idx="320">
                  <c:v>0.24654285938678541</c:v>
                </c:pt>
                <c:pt idx="321">
                  <c:v>-4.5869807984023174E-2</c:v>
                </c:pt>
                <c:pt idx="322">
                  <c:v>9.6467075408472547E-2</c:v>
                </c:pt>
                <c:pt idx="323">
                  <c:v>-8.9041921189478068E-2</c:v>
                </c:pt>
                <c:pt idx="324">
                  <c:v>0.36135757985620126</c:v>
                </c:pt>
                <c:pt idx="325">
                  <c:v>0.50045817374211066</c:v>
                </c:pt>
                <c:pt idx="326">
                  <c:v>0.22433231357609867</c:v>
                </c:pt>
                <c:pt idx="327">
                  <c:v>-2.8953830556919205E-2</c:v>
                </c:pt>
                <c:pt idx="328">
                  <c:v>0.17041967745233119</c:v>
                </c:pt>
                <c:pt idx="329">
                  <c:v>0.13174658216946075</c:v>
                </c:pt>
                <c:pt idx="330">
                  <c:v>0.46044547394795776</c:v>
                </c:pt>
                <c:pt idx="331">
                  <c:v>3.2200165550431002E-2</c:v>
                </c:pt>
                <c:pt idx="332">
                  <c:v>-0.21798744355282079</c:v>
                </c:pt>
                <c:pt idx="333">
                  <c:v>0.13541650292746801</c:v>
                </c:pt>
                <c:pt idx="334">
                  <c:v>-0.16147269161478917</c:v>
                </c:pt>
                <c:pt idx="335">
                  <c:v>0.37765950921987662</c:v>
                </c:pt>
                <c:pt idx="336">
                  <c:v>0.45495541558030422</c:v>
                </c:pt>
                <c:pt idx="337">
                  <c:v>0.64229403686292064</c:v>
                </c:pt>
                <c:pt idx="338">
                  <c:v>0.43975090507815706</c:v>
                </c:pt>
                <c:pt idx="339">
                  <c:v>0.19824928887904447</c:v>
                </c:pt>
                <c:pt idx="340">
                  <c:v>0.12692375014365787</c:v>
                </c:pt>
                <c:pt idx="341">
                  <c:v>0.34168127708416984</c:v>
                </c:pt>
                <c:pt idx="342">
                  <c:v>0.1588079704523952</c:v>
                </c:pt>
                <c:pt idx="343">
                  <c:v>0.15395708336336314</c:v>
                </c:pt>
                <c:pt idx="344">
                  <c:v>8.3544152212941508E-2</c:v>
                </c:pt>
                <c:pt idx="345">
                  <c:v>0.31496553634732682</c:v>
                </c:pt>
                <c:pt idx="346">
                  <c:v>-4.0900976619946641E-2</c:v>
                </c:pt>
                <c:pt idx="347">
                  <c:v>4.4473810583669157E-2</c:v>
                </c:pt>
                <c:pt idx="348">
                  <c:v>0.75519588908183954</c:v>
                </c:pt>
                <c:pt idx="349">
                  <c:v>0.17787753763418437</c:v>
                </c:pt>
                <c:pt idx="350">
                  <c:v>0.54147638582450941</c:v>
                </c:pt>
                <c:pt idx="351">
                  <c:v>0.76025795016641762</c:v>
                </c:pt>
                <c:pt idx="352">
                  <c:v>-3.234865515844039E-2</c:v>
                </c:pt>
                <c:pt idx="353">
                  <c:v>9.3408097796239736E-2</c:v>
                </c:pt>
                <c:pt idx="354">
                  <c:v>0.41207412748110117</c:v>
                </c:pt>
                <c:pt idx="355">
                  <c:v>-0.46813634314611574</c:v>
                </c:pt>
                <c:pt idx="356">
                  <c:v>0.22320087257569859</c:v>
                </c:pt>
                <c:pt idx="357">
                  <c:v>-0.41394682126331978</c:v>
                </c:pt>
                <c:pt idx="358">
                  <c:v>0.39728981754904019</c:v>
                </c:pt>
                <c:pt idx="359">
                  <c:v>0.18233652797517555</c:v>
                </c:pt>
                <c:pt idx="360">
                  <c:v>-0.27465070228041438</c:v>
                </c:pt>
                <c:pt idx="361">
                  <c:v>-0.23593145513077288</c:v>
                </c:pt>
                <c:pt idx="362">
                  <c:v>0.20552352365676868</c:v>
                </c:pt>
                <c:pt idx="363">
                  <c:v>0.28463812985430131</c:v>
                </c:pt>
                <c:pt idx="364">
                  <c:v>0.36026183596868788</c:v>
                </c:pt>
                <c:pt idx="365">
                  <c:v>4.6344738084795896E-2</c:v>
                </c:pt>
                <c:pt idx="366">
                  <c:v>-0.46575972801016929</c:v>
                </c:pt>
                <c:pt idx="367">
                  <c:v>6.35831172426575E-2</c:v>
                </c:pt>
                <c:pt idx="368">
                  <c:v>-0.27966469999590138</c:v>
                </c:pt>
                <c:pt idx="369">
                  <c:v>-0.23606403128351489</c:v>
                </c:pt>
                <c:pt idx="370">
                  <c:v>0.41641058297452038</c:v>
                </c:pt>
                <c:pt idx="371">
                  <c:v>-0.25257808664907155</c:v>
                </c:pt>
                <c:pt idx="372">
                  <c:v>-0.32010096807026578</c:v>
                </c:pt>
                <c:pt idx="373">
                  <c:v>-0.28341887690890716</c:v>
                </c:pt>
                <c:pt idx="374">
                  <c:v>-1.8929844757562063E-2</c:v>
                </c:pt>
                <c:pt idx="375">
                  <c:v>-0.36157724254811124</c:v>
                </c:pt>
                <c:pt idx="376">
                  <c:v>2.4185567159652654E-2</c:v>
                </c:pt>
                <c:pt idx="377">
                  <c:v>-1.1793734601648245E-2</c:v>
                </c:pt>
                <c:pt idx="378">
                  <c:v>-0.15564961655606144</c:v>
                </c:pt>
                <c:pt idx="379">
                  <c:v>-0.21771057735120539</c:v>
                </c:pt>
                <c:pt idx="380">
                  <c:v>-0.2380803024763653</c:v>
                </c:pt>
                <c:pt idx="381">
                  <c:v>-0.46053233483081862</c:v>
                </c:pt>
                <c:pt idx="382">
                  <c:v>0.33940353871400603</c:v>
                </c:pt>
                <c:pt idx="383">
                  <c:v>-0.17871811459708914</c:v>
                </c:pt>
                <c:pt idx="384">
                  <c:v>7.4822934466941465E-2</c:v>
                </c:pt>
                <c:pt idx="385">
                  <c:v>-0.25973801118092799</c:v>
                </c:pt>
                <c:pt idx="386">
                  <c:v>0.2184342674068708</c:v>
                </c:pt>
                <c:pt idx="387">
                  <c:v>0.55704950272653764</c:v>
                </c:pt>
                <c:pt idx="388">
                  <c:v>-0.19389517475379803</c:v>
                </c:pt>
                <c:pt idx="389">
                  <c:v>4.3233242044120782E-2</c:v>
                </c:pt>
                <c:pt idx="390">
                  <c:v>0.71164150506013291</c:v>
                </c:pt>
                <c:pt idx="391">
                  <c:v>-3.9415826018639792E-2</c:v>
                </c:pt>
                <c:pt idx="392">
                  <c:v>0.54266845701452304</c:v>
                </c:pt>
                <c:pt idx="393">
                  <c:v>-9.4995457511619419E-2</c:v>
                </c:pt>
                <c:pt idx="394">
                  <c:v>0.11111014931383809</c:v>
                </c:pt>
                <c:pt idx="395">
                  <c:v>-0.10783701279340345</c:v>
                </c:pt>
                <c:pt idx="396">
                  <c:v>-0.22583040974970153</c:v>
                </c:pt>
                <c:pt idx="397">
                  <c:v>0.49318106458297034</c:v>
                </c:pt>
                <c:pt idx="398">
                  <c:v>-9.5837915161788509E-2</c:v>
                </c:pt>
                <c:pt idx="399">
                  <c:v>0.11574438486332206</c:v>
                </c:pt>
                <c:pt idx="400">
                  <c:v>0.66504409981385126</c:v>
                </c:pt>
                <c:pt idx="401">
                  <c:v>0.2866854664702948</c:v>
                </c:pt>
                <c:pt idx="402">
                  <c:v>0.14947319462409686</c:v>
                </c:pt>
                <c:pt idx="403">
                  <c:v>0.58392611957186558</c:v>
                </c:pt>
                <c:pt idx="404">
                  <c:v>5.2311224840911587E-2</c:v>
                </c:pt>
                <c:pt idx="405">
                  <c:v>-0.17336509149213436</c:v>
                </c:pt>
                <c:pt idx="406">
                  <c:v>0.13119358647383661</c:v>
                </c:pt>
                <c:pt idx="407">
                  <c:v>0.54992451733194625</c:v>
                </c:pt>
                <c:pt idx="408">
                  <c:v>8.8857450718918707E-2</c:v>
                </c:pt>
                <c:pt idx="409">
                  <c:v>-5.2575232945870319E-3</c:v>
                </c:pt>
                <c:pt idx="410">
                  <c:v>-0.37287458065749246</c:v>
                </c:pt>
                <c:pt idx="411">
                  <c:v>0.25630491266159527</c:v>
                </c:pt>
                <c:pt idx="412">
                  <c:v>0.10592282445418172</c:v>
                </c:pt>
                <c:pt idx="413">
                  <c:v>-0.59391976443863537</c:v>
                </c:pt>
                <c:pt idx="414">
                  <c:v>0.43717875071415385</c:v>
                </c:pt>
                <c:pt idx="415">
                  <c:v>-0.55624345761922434</c:v>
                </c:pt>
                <c:pt idx="416">
                  <c:v>0.61030865685430402</c:v>
                </c:pt>
                <c:pt idx="417">
                  <c:v>0.14948269580729376</c:v>
                </c:pt>
                <c:pt idx="418">
                  <c:v>-2.5725873421776815E-2</c:v>
                </c:pt>
                <c:pt idx="419">
                  <c:v>-4.1263137176644525E-3</c:v>
                </c:pt>
                <c:pt idx="420">
                  <c:v>0.11846554108435321</c:v>
                </c:pt>
                <c:pt idx="421">
                  <c:v>-0.15055587099023071</c:v>
                </c:pt>
                <c:pt idx="422">
                  <c:v>0.11558313983609292</c:v>
                </c:pt>
                <c:pt idx="423">
                  <c:v>5.7936623063203942E-2</c:v>
                </c:pt>
                <c:pt idx="424">
                  <c:v>-0.34398573395753906</c:v>
                </c:pt>
                <c:pt idx="425">
                  <c:v>-0.54323095144712752</c:v>
                </c:pt>
                <c:pt idx="426">
                  <c:v>0.25547868104215438</c:v>
                </c:pt>
                <c:pt idx="427">
                  <c:v>0.37118147875603685</c:v>
                </c:pt>
                <c:pt idx="428">
                  <c:v>0.66084245007328135</c:v>
                </c:pt>
                <c:pt idx="429">
                  <c:v>-0.17233615851133632</c:v>
                </c:pt>
                <c:pt idx="430">
                  <c:v>0.26144723325212327</c:v>
                </c:pt>
                <c:pt idx="431">
                  <c:v>-0.37710122390374645</c:v>
                </c:pt>
                <c:pt idx="432">
                  <c:v>-0.37412577685147996</c:v>
                </c:pt>
                <c:pt idx="433">
                  <c:v>0.3317357384824548</c:v>
                </c:pt>
                <c:pt idx="434">
                  <c:v>0.13977662845890917</c:v>
                </c:pt>
                <c:pt idx="435">
                  <c:v>5.4208720614436934E-2</c:v>
                </c:pt>
                <c:pt idx="436">
                  <c:v>-9.5919012351597263E-2</c:v>
                </c:pt>
                <c:pt idx="437">
                  <c:v>0.81548964821901671</c:v>
                </c:pt>
                <c:pt idx="438">
                  <c:v>6.8282979228681914E-2</c:v>
                </c:pt>
                <c:pt idx="439">
                  <c:v>0.2919551347949938</c:v>
                </c:pt>
                <c:pt idx="440">
                  <c:v>-1.79280460409037E-3</c:v>
                </c:pt>
                <c:pt idx="441">
                  <c:v>0.49870353553294444</c:v>
                </c:pt>
                <c:pt idx="442">
                  <c:v>4.6257371997334304E-2</c:v>
                </c:pt>
                <c:pt idx="443">
                  <c:v>4.5387345148343902E-2</c:v>
                </c:pt>
                <c:pt idx="444">
                  <c:v>-0.10315386082825792</c:v>
                </c:pt>
                <c:pt idx="445">
                  <c:v>-0.98462219890546243</c:v>
                </c:pt>
                <c:pt idx="446">
                  <c:v>-0.2735131250651468</c:v>
                </c:pt>
                <c:pt idx="447">
                  <c:v>-0.27095294590280289</c:v>
                </c:pt>
                <c:pt idx="448">
                  <c:v>-0.12375044845477152</c:v>
                </c:pt>
                <c:pt idx="449">
                  <c:v>0.102320529556085</c:v>
                </c:pt>
                <c:pt idx="450">
                  <c:v>3.2976137608591E-2</c:v>
                </c:pt>
                <c:pt idx="451">
                  <c:v>-0.28281274088664216</c:v>
                </c:pt>
                <c:pt idx="452">
                  <c:v>-0.2820823147721308</c:v>
                </c:pt>
                <c:pt idx="453">
                  <c:v>-0.15679595784782205</c:v>
                </c:pt>
                <c:pt idx="454">
                  <c:v>-5.444776734137672E-2</c:v>
                </c:pt>
                <c:pt idx="455">
                  <c:v>0.3438086157579533</c:v>
                </c:pt>
                <c:pt idx="456">
                  <c:v>-9.7563775979596243E-2</c:v>
                </c:pt>
                <c:pt idx="457">
                  <c:v>6.3789535753261933E-2</c:v>
                </c:pt>
                <c:pt idx="458">
                  <c:v>-8.9264797972405968E-2</c:v>
                </c:pt>
                <c:pt idx="459">
                  <c:v>-0.26435484011070792</c:v>
                </c:pt>
                <c:pt idx="460">
                  <c:v>0.47394545153239725</c:v>
                </c:pt>
                <c:pt idx="461">
                  <c:v>0.21599402376000179</c:v>
                </c:pt>
                <c:pt idx="462">
                  <c:v>-0.28096034280136833</c:v>
                </c:pt>
                <c:pt idx="463">
                  <c:v>-0.10029614774464866</c:v>
                </c:pt>
                <c:pt idx="464">
                  <c:v>-8.9412551104324889E-2</c:v>
                </c:pt>
                <c:pt idx="465">
                  <c:v>0.29113858117808766</c:v>
                </c:pt>
                <c:pt idx="466">
                  <c:v>-5.3661460544968564E-2</c:v>
                </c:pt>
                <c:pt idx="467">
                  <c:v>-0.21146884832617832</c:v>
                </c:pt>
                <c:pt idx="468">
                  <c:v>0.30346097893086826</c:v>
                </c:pt>
                <c:pt idx="469">
                  <c:v>-0.14230474493898065</c:v>
                </c:pt>
                <c:pt idx="470">
                  <c:v>0.10481041244457145</c:v>
                </c:pt>
                <c:pt idx="471">
                  <c:v>0.40417034245701344</c:v>
                </c:pt>
                <c:pt idx="472">
                  <c:v>6.5571234405731593E-2</c:v>
                </c:pt>
                <c:pt idx="473">
                  <c:v>0.35971803995864854</c:v>
                </c:pt>
                <c:pt idx="474">
                  <c:v>4.7996479014136104E-2</c:v>
                </c:pt>
                <c:pt idx="475">
                  <c:v>3.6957566281868214E-2</c:v>
                </c:pt>
                <c:pt idx="476">
                  <c:v>-0.44259570125611625</c:v>
                </c:pt>
                <c:pt idx="477">
                  <c:v>-2.6114874314931869E-2</c:v>
                </c:pt>
                <c:pt idx="478">
                  <c:v>2.374719548443345E-3</c:v>
                </c:pt>
                <c:pt idx="479">
                  <c:v>0.13237713432747691</c:v>
                </c:pt>
                <c:pt idx="480">
                  <c:v>-0.31540350725520966</c:v>
                </c:pt>
                <c:pt idx="481">
                  <c:v>-0.40940695843356301</c:v>
                </c:pt>
                <c:pt idx="482">
                  <c:v>0.24852414184531652</c:v>
                </c:pt>
                <c:pt idx="483">
                  <c:v>0.41486990869484613</c:v>
                </c:pt>
                <c:pt idx="484">
                  <c:v>0.31146245795976152</c:v>
                </c:pt>
                <c:pt idx="485">
                  <c:v>-0.18933658716815421</c:v>
                </c:pt>
                <c:pt idx="486">
                  <c:v>0.22061650444335315</c:v>
                </c:pt>
                <c:pt idx="487">
                  <c:v>-8.261957445325932E-2</c:v>
                </c:pt>
                <c:pt idx="488">
                  <c:v>0.14474562553276651</c:v>
                </c:pt>
                <c:pt idx="489">
                  <c:v>0.21966960701436228</c:v>
                </c:pt>
                <c:pt idx="490">
                  <c:v>-0.11025499218442535</c:v>
                </c:pt>
                <c:pt idx="491">
                  <c:v>-0.40549700224480695</c:v>
                </c:pt>
                <c:pt idx="492">
                  <c:v>0.41697747124099604</c:v>
                </c:pt>
                <c:pt idx="493">
                  <c:v>0.61650777538046397</c:v>
                </c:pt>
                <c:pt idx="494">
                  <c:v>7.4693376448365129E-2</c:v>
                </c:pt>
                <c:pt idx="495">
                  <c:v>0.2000791710784447</c:v>
                </c:pt>
                <c:pt idx="496">
                  <c:v>2.1096991582899155E-2</c:v>
                </c:pt>
                <c:pt idx="497">
                  <c:v>0.13841942180635297</c:v>
                </c:pt>
                <c:pt idx="498">
                  <c:v>-1.035103305016916E-2</c:v>
                </c:pt>
                <c:pt idx="499">
                  <c:v>0.31586151181265903</c:v>
                </c:pt>
                <c:pt idx="500">
                  <c:v>0.42767386315749018</c:v>
                </c:pt>
                <c:pt idx="501">
                  <c:v>0.25857844461074081</c:v>
                </c:pt>
                <c:pt idx="502">
                  <c:v>-0.18538261759207791</c:v>
                </c:pt>
                <c:pt idx="503">
                  <c:v>0.32822916282776016</c:v>
                </c:pt>
                <c:pt idx="504">
                  <c:v>-0.19991741540014499</c:v>
                </c:pt>
                <c:pt idx="505">
                  <c:v>0.53367531770387178</c:v>
                </c:pt>
                <c:pt idx="506">
                  <c:v>-0.52694210557851162</c:v>
                </c:pt>
                <c:pt idx="507">
                  <c:v>2.2212490398476278E-2</c:v>
                </c:pt>
                <c:pt idx="508">
                  <c:v>0.4431602073681658</c:v>
                </c:pt>
                <c:pt idx="509">
                  <c:v>-0.2039273837914283</c:v>
                </c:pt>
                <c:pt idx="510">
                  <c:v>0.52193700473074656</c:v>
                </c:pt>
                <c:pt idx="511">
                  <c:v>-6.2730029283780103E-2</c:v>
                </c:pt>
                <c:pt idx="512">
                  <c:v>-0.17749099757848796</c:v>
                </c:pt>
                <c:pt idx="513">
                  <c:v>0.18975957731209933</c:v>
                </c:pt>
                <c:pt idx="514">
                  <c:v>0.20326426959253682</c:v>
                </c:pt>
                <c:pt idx="515">
                  <c:v>2.5933575975456605E-2</c:v>
                </c:pt>
                <c:pt idx="516">
                  <c:v>0.98352199093862858</c:v>
                </c:pt>
                <c:pt idx="517">
                  <c:v>2.7882640558319637E-2</c:v>
                </c:pt>
                <c:pt idx="518">
                  <c:v>0.36129211346373474</c:v>
                </c:pt>
                <c:pt idx="519">
                  <c:v>-0.20472601531116041</c:v>
                </c:pt>
                <c:pt idx="520">
                  <c:v>-0.28314969033827486</c:v>
                </c:pt>
                <c:pt idx="521">
                  <c:v>-0.20301676714018554</c:v>
                </c:pt>
                <c:pt idx="522">
                  <c:v>-5.3473097527001134E-2</c:v>
                </c:pt>
                <c:pt idx="523">
                  <c:v>-0.19697951975480868</c:v>
                </c:pt>
                <c:pt idx="524">
                  <c:v>0.26077305131426481</c:v>
                </c:pt>
                <c:pt idx="525">
                  <c:v>-0.1047714248390835</c:v>
                </c:pt>
                <c:pt idx="526">
                  <c:v>0.27161694914478046</c:v>
                </c:pt>
                <c:pt idx="527">
                  <c:v>0.37581038063351146</c:v>
                </c:pt>
                <c:pt idx="528">
                  <c:v>0.17623255116888054</c:v>
                </c:pt>
                <c:pt idx="529">
                  <c:v>9.4321851040002264E-2</c:v>
                </c:pt>
                <c:pt idx="530">
                  <c:v>0.16418494722705262</c:v>
                </c:pt>
                <c:pt idx="531">
                  <c:v>-0.4202480902066878</c:v>
                </c:pt>
                <c:pt idx="532">
                  <c:v>-7.634856425623078E-2</c:v>
                </c:pt>
                <c:pt idx="533">
                  <c:v>0.44930888896856491</c:v>
                </c:pt>
                <c:pt idx="534">
                  <c:v>-5.7503059008558392E-2</c:v>
                </c:pt>
                <c:pt idx="535">
                  <c:v>0.34370572144363426</c:v>
                </c:pt>
                <c:pt idx="536">
                  <c:v>0.75711729539781902</c:v>
                </c:pt>
                <c:pt idx="537">
                  <c:v>0.26063277180413086</c:v>
                </c:pt>
                <c:pt idx="538">
                  <c:v>-6.0500898944882094E-2</c:v>
                </c:pt>
                <c:pt idx="539">
                  <c:v>-0.37365535709421532</c:v>
                </c:pt>
                <c:pt idx="540">
                  <c:v>0.40684613363777888</c:v>
                </c:pt>
                <c:pt idx="541">
                  <c:v>0.21626071978002301</c:v>
                </c:pt>
                <c:pt idx="542">
                  <c:v>0.1078780978077969</c:v>
                </c:pt>
                <c:pt idx="543">
                  <c:v>-0.21210180943804588</c:v>
                </c:pt>
                <c:pt idx="544">
                  <c:v>0.54533087414333425</c:v>
                </c:pt>
                <c:pt idx="545">
                  <c:v>0.76962087040633542</c:v>
                </c:pt>
                <c:pt idx="546">
                  <c:v>-6.1361643334452674E-2</c:v>
                </c:pt>
                <c:pt idx="547">
                  <c:v>-0.21854989261861091</c:v>
                </c:pt>
                <c:pt idx="548">
                  <c:v>-0.23549165796129318</c:v>
                </c:pt>
                <c:pt idx="549">
                  <c:v>0.52899630990710256</c:v>
                </c:pt>
                <c:pt idx="550">
                  <c:v>0.57670563512914108</c:v>
                </c:pt>
                <c:pt idx="551">
                  <c:v>0.56154755701815262</c:v>
                </c:pt>
                <c:pt idx="552">
                  <c:v>0.45452691497467246</c:v>
                </c:pt>
                <c:pt idx="553">
                  <c:v>0.30914033106095506</c:v>
                </c:pt>
                <c:pt idx="554">
                  <c:v>-0.30804798327559701</c:v>
                </c:pt>
                <c:pt idx="555">
                  <c:v>0.26083747238761124</c:v>
                </c:pt>
                <c:pt idx="556">
                  <c:v>-0.27222741108832726</c:v>
                </c:pt>
                <c:pt idx="557">
                  <c:v>-0.11823749584820815</c:v>
                </c:pt>
                <c:pt idx="558">
                  <c:v>-0.32666927537130747</c:v>
                </c:pt>
                <c:pt idx="559">
                  <c:v>-0.14326540827363149</c:v>
                </c:pt>
                <c:pt idx="560">
                  <c:v>0.63281466288214983</c:v>
                </c:pt>
                <c:pt idx="561">
                  <c:v>0.23022949219806499</c:v>
                </c:pt>
                <c:pt idx="562">
                  <c:v>-8.0027093133596197E-3</c:v>
                </c:pt>
                <c:pt idx="563">
                  <c:v>-0.33309514079897984</c:v>
                </c:pt>
                <c:pt idx="564">
                  <c:v>0.18427863274902562</c:v>
                </c:pt>
                <c:pt idx="565">
                  <c:v>-0.25623854732365231</c:v>
                </c:pt>
                <c:pt idx="566">
                  <c:v>0.14688516478987659</c:v>
                </c:pt>
                <c:pt idx="567">
                  <c:v>7.1815540184895693E-2</c:v>
                </c:pt>
                <c:pt idx="568">
                  <c:v>0.16660548723610871</c:v>
                </c:pt>
                <c:pt idx="569">
                  <c:v>0.4166636872535</c:v>
                </c:pt>
                <c:pt idx="570">
                  <c:v>-0.38598000123544152</c:v>
                </c:pt>
                <c:pt idx="571">
                  <c:v>0.13080880803733341</c:v>
                </c:pt>
                <c:pt idx="572">
                  <c:v>-0.20719500048698444</c:v>
                </c:pt>
                <c:pt idx="573">
                  <c:v>0.21960047073307121</c:v>
                </c:pt>
                <c:pt idx="574">
                  <c:v>-0.66443662127571423</c:v>
                </c:pt>
                <c:pt idx="575">
                  <c:v>7.903301906046431E-2</c:v>
                </c:pt>
                <c:pt idx="576">
                  <c:v>-4.1096665959643827E-2</c:v>
                </c:pt>
                <c:pt idx="577">
                  <c:v>-0.37969566391876591</c:v>
                </c:pt>
                <c:pt idx="578">
                  <c:v>0.40685641548173185</c:v>
                </c:pt>
                <c:pt idx="579">
                  <c:v>0.26230990330912712</c:v>
                </c:pt>
                <c:pt idx="580">
                  <c:v>0.48667143807998808</c:v>
                </c:pt>
                <c:pt idx="581">
                  <c:v>-0.36372222569184276</c:v>
                </c:pt>
                <c:pt idx="582">
                  <c:v>0.64934938632554695</c:v>
                </c:pt>
                <c:pt idx="583">
                  <c:v>-9.4035538409073263E-2</c:v>
                </c:pt>
                <c:pt idx="584">
                  <c:v>0.39544360826154512</c:v>
                </c:pt>
                <c:pt idx="585">
                  <c:v>0.27621343550837929</c:v>
                </c:pt>
                <c:pt idx="586">
                  <c:v>-0.17867652263231937</c:v>
                </c:pt>
                <c:pt idx="587">
                  <c:v>9.6853491689957577E-2</c:v>
                </c:pt>
                <c:pt idx="588">
                  <c:v>0.33961436194753508</c:v>
                </c:pt>
                <c:pt idx="589">
                  <c:v>-0.36476961003461367</c:v>
                </c:pt>
                <c:pt idx="590">
                  <c:v>-0.3652014334724244</c:v>
                </c:pt>
                <c:pt idx="591">
                  <c:v>4.6407718937215799E-2</c:v>
                </c:pt>
                <c:pt idx="592">
                  <c:v>-0.3954369323139964</c:v>
                </c:pt>
                <c:pt idx="593">
                  <c:v>-0.45865216486447052</c:v>
                </c:pt>
                <c:pt idx="594">
                  <c:v>0.28821443096471688</c:v>
                </c:pt>
                <c:pt idx="595">
                  <c:v>-8.465004069384878E-2</c:v>
                </c:pt>
                <c:pt idx="596">
                  <c:v>1.0878655359206403E-3</c:v>
                </c:pt>
                <c:pt idx="597">
                  <c:v>9.1535086507171598E-2</c:v>
                </c:pt>
                <c:pt idx="598">
                  <c:v>0.55193938972662093</c:v>
                </c:pt>
                <c:pt idx="599">
                  <c:v>0.22343651434945888</c:v>
                </c:pt>
                <c:pt idx="600">
                  <c:v>0.45003976190389244</c:v>
                </c:pt>
                <c:pt idx="601">
                  <c:v>0.15034793226693058</c:v>
                </c:pt>
                <c:pt idx="602">
                  <c:v>3.672660828278982E-2</c:v>
                </c:pt>
                <c:pt idx="603">
                  <c:v>-0.63076730906525846</c:v>
                </c:pt>
                <c:pt idx="604">
                  <c:v>-0.23903988136894574</c:v>
                </c:pt>
                <c:pt idx="605">
                  <c:v>0.31785570096454829</c:v>
                </c:pt>
                <c:pt idx="606">
                  <c:v>0.28369969352927782</c:v>
                </c:pt>
                <c:pt idx="607">
                  <c:v>-0.10265367836843764</c:v>
                </c:pt>
                <c:pt idx="608">
                  <c:v>2.3137297897758643E-2</c:v>
                </c:pt>
                <c:pt idx="609">
                  <c:v>-9.0082320318980794E-2</c:v>
                </c:pt>
                <c:pt idx="610">
                  <c:v>4.7483019195144513E-2</c:v>
                </c:pt>
                <c:pt idx="611">
                  <c:v>0.72468462619355711</c:v>
                </c:pt>
                <c:pt idx="612">
                  <c:v>-0.1617885103393627</c:v>
                </c:pt>
                <c:pt idx="613">
                  <c:v>4.5677209234785118E-2</c:v>
                </c:pt>
                <c:pt idx="614">
                  <c:v>0.28740474566472918</c:v>
                </c:pt>
                <c:pt idx="615">
                  <c:v>0.25486373300021831</c:v>
                </c:pt>
                <c:pt idx="616">
                  <c:v>-7.7448900455936893E-3</c:v>
                </c:pt>
                <c:pt idx="617">
                  <c:v>-0.2166339032593059</c:v>
                </c:pt>
                <c:pt idx="618">
                  <c:v>-2.0533535388745451E-2</c:v>
                </c:pt>
                <c:pt idx="619">
                  <c:v>0.27682745265440734</c:v>
                </c:pt>
                <c:pt idx="620">
                  <c:v>0.3861949992638255</c:v>
                </c:pt>
                <c:pt idx="621">
                  <c:v>3.972976396273642E-2</c:v>
                </c:pt>
                <c:pt idx="622">
                  <c:v>-0.26648342319555973</c:v>
                </c:pt>
                <c:pt idx="623">
                  <c:v>0.39260895064046347</c:v>
                </c:pt>
                <c:pt idx="624">
                  <c:v>-0.12572257367599252</c:v>
                </c:pt>
                <c:pt idx="625">
                  <c:v>-6.3485074365383559E-2</c:v>
                </c:pt>
                <c:pt idx="626">
                  <c:v>7.6284698268167167E-2</c:v>
                </c:pt>
                <c:pt idx="627">
                  <c:v>0.11292736296576485</c:v>
                </c:pt>
                <c:pt idx="628">
                  <c:v>-0.47130331949831489</c:v>
                </c:pt>
                <c:pt idx="629">
                  <c:v>0.73898736756341665</c:v>
                </c:pt>
                <c:pt idx="630">
                  <c:v>-0.35272180332295527</c:v>
                </c:pt>
                <c:pt idx="631">
                  <c:v>-0.25446627338799277</c:v>
                </c:pt>
                <c:pt idx="632">
                  <c:v>0.3422273385358468</c:v>
                </c:pt>
                <c:pt idx="633">
                  <c:v>0.34855035294458842</c:v>
                </c:pt>
                <c:pt idx="634">
                  <c:v>0.43121932149915082</c:v>
                </c:pt>
                <c:pt idx="635">
                  <c:v>7.1137097364973131E-2</c:v>
                </c:pt>
                <c:pt idx="636">
                  <c:v>-5.2680294332253533E-2</c:v>
                </c:pt>
                <c:pt idx="637">
                  <c:v>0.47507556416645846</c:v>
                </c:pt>
                <c:pt idx="638">
                  <c:v>0.16237970032350366</c:v>
                </c:pt>
                <c:pt idx="639">
                  <c:v>0.46788575276222161</c:v>
                </c:pt>
                <c:pt idx="640">
                  <c:v>0.40077814936936151</c:v>
                </c:pt>
                <c:pt idx="641">
                  <c:v>0.33384009248860208</c:v>
                </c:pt>
                <c:pt idx="642">
                  <c:v>0.19078920644172939</c:v>
                </c:pt>
                <c:pt idx="643">
                  <c:v>0.15567989117387859</c:v>
                </c:pt>
                <c:pt idx="644">
                  <c:v>-0.26081723900664538</c:v>
                </c:pt>
                <c:pt idx="645">
                  <c:v>0.21689895271840054</c:v>
                </c:pt>
                <c:pt idx="646">
                  <c:v>-0.24806527460741495</c:v>
                </c:pt>
                <c:pt idx="647">
                  <c:v>0.16414882878685416</c:v>
                </c:pt>
                <c:pt idx="648">
                  <c:v>-5.6118124770360885E-2</c:v>
                </c:pt>
                <c:pt idx="649">
                  <c:v>0.10530259273374</c:v>
                </c:pt>
                <c:pt idx="650">
                  <c:v>0.28877219969039081</c:v>
                </c:pt>
                <c:pt idx="651">
                  <c:v>-0.47674472266805284</c:v>
                </c:pt>
                <c:pt idx="652">
                  <c:v>-0.33372373611001782</c:v>
                </c:pt>
                <c:pt idx="653">
                  <c:v>0.14880685954042641</c:v>
                </c:pt>
                <c:pt idx="654">
                  <c:v>2.1480734058116992E-2</c:v>
                </c:pt>
                <c:pt idx="655">
                  <c:v>0.37451687982627385</c:v>
                </c:pt>
                <c:pt idx="656">
                  <c:v>0.35004535932151376</c:v>
                </c:pt>
                <c:pt idx="657">
                  <c:v>-0.16278689421561215</c:v>
                </c:pt>
                <c:pt idx="658">
                  <c:v>0.67641455535397566</c:v>
                </c:pt>
                <c:pt idx="659">
                  <c:v>-0.12723845800724201</c:v>
                </c:pt>
                <c:pt idx="660">
                  <c:v>0.12490365863579486</c:v>
                </c:pt>
                <c:pt idx="661">
                  <c:v>0.12968134409051338</c:v>
                </c:pt>
                <c:pt idx="662">
                  <c:v>0.15501905686712847</c:v>
                </c:pt>
                <c:pt idx="663">
                  <c:v>0.76885776823818208</c:v>
                </c:pt>
                <c:pt idx="664">
                  <c:v>0.31712882409262566</c:v>
                </c:pt>
                <c:pt idx="665">
                  <c:v>0.39339944093616447</c:v>
                </c:pt>
                <c:pt idx="666">
                  <c:v>0.48256894412882151</c:v>
                </c:pt>
                <c:pt idx="667">
                  <c:v>0.60737565319189535</c:v>
                </c:pt>
                <c:pt idx="668">
                  <c:v>-0.13447598053773244</c:v>
                </c:pt>
                <c:pt idx="669">
                  <c:v>0.51316926917957162</c:v>
                </c:pt>
                <c:pt idx="670">
                  <c:v>0.31835365488108358</c:v>
                </c:pt>
                <c:pt idx="671">
                  <c:v>-0.31762310388011838</c:v>
                </c:pt>
                <c:pt idx="672">
                  <c:v>0.18265735662803398</c:v>
                </c:pt>
                <c:pt idx="673">
                  <c:v>0.21762627618929051</c:v>
                </c:pt>
                <c:pt idx="674">
                  <c:v>0.23919631777310321</c:v>
                </c:pt>
                <c:pt idx="675">
                  <c:v>0.27171112279942333</c:v>
                </c:pt>
                <c:pt idx="676">
                  <c:v>0.31822236152310862</c:v>
                </c:pt>
                <c:pt idx="677">
                  <c:v>0.70649259429341282</c:v>
                </c:pt>
                <c:pt idx="678">
                  <c:v>0.50055420690388963</c:v>
                </c:pt>
                <c:pt idx="679">
                  <c:v>0.563274080565483</c:v>
                </c:pt>
                <c:pt idx="680">
                  <c:v>0.47767244504111483</c:v>
                </c:pt>
                <c:pt idx="681">
                  <c:v>-0.37150802887295636</c:v>
                </c:pt>
                <c:pt idx="682">
                  <c:v>6.98414030316971E-2</c:v>
                </c:pt>
                <c:pt idx="683">
                  <c:v>0.37808730875455626</c:v>
                </c:pt>
                <c:pt idx="684">
                  <c:v>0.52265059531587521</c:v>
                </c:pt>
                <c:pt idx="685">
                  <c:v>0.24818519044071091</c:v>
                </c:pt>
                <c:pt idx="686">
                  <c:v>7.25502519809747E-2</c:v>
                </c:pt>
                <c:pt idx="687">
                  <c:v>-0.213967111299594</c:v>
                </c:pt>
                <c:pt idx="688">
                  <c:v>3.3012005021038404E-2</c:v>
                </c:pt>
                <c:pt idx="689">
                  <c:v>0.39316733889594735</c:v>
                </c:pt>
                <c:pt idx="690">
                  <c:v>-0.43392817202092615</c:v>
                </c:pt>
                <c:pt idx="691">
                  <c:v>0.57563575954182111</c:v>
                </c:pt>
                <c:pt idx="692">
                  <c:v>-6.5547819337990587E-2</c:v>
                </c:pt>
                <c:pt idx="693">
                  <c:v>0.81632869556077214</c:v>
                </c:pt>
                <c:pt idx="694">
                  <c:v>-0.33777605746148431</c:v>
                </c:pt>
                <c:pt idx="695">
                  <c:v>-5.6030668819782484E-2</c:v>
                </c:pt>
                <c:pt idx="696">
                  <c:v>0.60387778807314585</c:v>
                </c:pt>
                <c:pt idx="697">
                  <c:v>0.21455099389426308</c:v>
                </c:pt>
                <c:pt idx="698">
                  <c:v>0.24028639659786727</c:v>
                </c:pt>
                <c:pt idx="699">
                  <c:v>0.16216750195875579</c:v>
                </c:pt>
                <c:pt idx="700">
                  <c:v>0.65222201374129363</c:v>
                </c:pt>
                <c:pt idx="701">
                  <c:v>6.6831530463681885E-2</c:v>
                </c:pt>
                <c:pt idx="702">
                  <c:v>0.45355861595642932</c:v>
                </c:pt>
                <c:pt idx="703">
                  <c:v>-0.34897983003563687</c:v>
                </c:pt>
                <c:pt idx="704">
                  <c:v>-0.10404977955218166</c:v>
                </c:pt>
                <c:pt idx="705">
                  <c:v>0.25497135459505127</c:v>
                </c:pt>
                <c:pt idx="706">
                  <c:v>0.15569395173394829</c:v>
                </c:pt>
                <c:pt idx="707">
                  <c:v>5.3543500627474747E-2</c:v>
                </c:pt>
                <c:pt idx="708">
                  <c:v>0.10854522551876222</c:v>
                </c:pt>
                <c:pt idx="709">
                  <c:v>3.6899775462183683E-2</c:v>
                </c:pt>
                <c:pt idx="710">
                  <c:v>0.5974483448408795</c:v>
                </c:pt>
                <c:pt idx="711">
                  <c:v>-0.26557101019731966</c:v>
                </c:pt>
                <c:pt idx="712">
                  <c:v>0.33672860680484901</c:v>
                </c:pt>
                <c:pt idx="713">
                  <c:v>-0.30533829995123918</c:v>
                </c:pt>
                <c:pt idx="714">
                  <c:v>0.38544432457919781</c:v>
                </c:pt>
                <c:pt idx="715">
                  <c:v>0.37987290471461976</c:v>
                </c:pt>
                <c:pt idx="716">
                  <c:v>4.1049192768155461E-2</c:v>
                </c:pt>
                <c:pt idx="717">
                  <c:v>-0.30508529646200305</c:v>
                </c:pt>
                <c:pt idx="718">
                  <c:v>0.11935174669258171</c:v>
                </c:pt>
                <c:pt idx="719">
                  <c:v>0.20391830544605982</c:v>
                </c:pt>
                <c:pt idx="720">
                  <c:v>0.23084068386298404</c:v>
                </c:pt>
                <c:pt idx="721">
                  <c:v>0.20955683481309634</c:v>
                </c:pt>
                <c:pt idx="722">
                  <c:v>4.7759436612297814E-3</c:v>
                </c:pt>
                <c:pt idx="723">
                  <c:v>2.5954120908745159E-3</c:v>
                </c:pt>
                <c:pt idx="724">
                  <c:v>0.30042188799071151</c:v>
                </c:pt>
                <c:pt idx="725">
                  <c:v>-2.80503776980374E-2</c:v>
                </c:pt>
                <c:pt idx="726">
                  <c:v>0.22150380233912231</c:v>
                </c:pt>
                <c:pt idx="727">
                  <c:v>0.25979235043990923</c:v>
                </c:pt>
                <c:pt idx="728">
                  <c:v>9.2424855962613905E-2</c:v>
                </c:pt>
                <c:pt idx="729">
                  <c:v>-8.5527281210886208E-3</c:v>
                </c:pt>
                <c:pt idx="730">
                  <c:v>0.31053089128687139</c:v>
                </c:pt>
                <c:pt idx="731">
                  <c:v>-0.1031623384254217</c:v>
                </c:pt>
                <c:pt idx="732">
                  <c:v>1.4523937591560343E-2</c:v>
                </c:pt>
                <c:pt idx="733">
                  <c:v>-6.1321320025248913E-2</c:v>
                </c:pt>
                <c:pt idx="734">
                  <c:v>0.40425441713212312</c:v>
                </c:pt>
                <c:pt idx="735">
                  <c:v>-5.3989203779262765E-2</c:v>
                </c:pt>
                <c:pt idx="736">
                  <c:v>0.16752451084964137</c:v>
                </c:pt>
                <c:pt idx="737">
                  <c:v>4.7536212952522102E-3</c:v>
                </c:pt>
                <c:pt idx="738">
                  <c:v>-0.37889294751454894</c:v>
                </c:pt>
                <c:pt idx="739">
                  <c:v>-0.17938812442567911</c:v>
                </c:pt>
                <c:pt idx="740">
                  <c:v>0.40088716888753007</c:v>
                </c:pt>
                <c:pt idx="741">
                  <c:v>0.61468420558516101</c:v>
                </c:pt>
                <c:pt idx="742">
                  <c:v>-3.7341883043572041E-2</c:v>
                </c:pt>
                <c:pt idx="743">
                  <c:v>-0.43779071859725188</c:v>
                </c:pt>
                <c:pt idx="744">
                  <c:v>-0.59432530142940809</c:v>
                </c:pt>
                <c:pt idx="745">
                  <c:v>0.28992321491470852</c:v>
                </c:pt>
                <c:pt idx="746">
                  <c:v>0.37739642379334576</c:v>
                </c:pt>
                <c:pt idx="747">
                  <c:v>0.52497678235945344</c:v>
                </c:pt>
                <c:pt idx="748">
                  <c:v>8.4448497882712095E-2</c:v>
                </c:pt>
                <c:pt idx="749">
                  <c:v>-0.19294206933805638</c:v>
                </c:pt>
                <c:pt idx="750">
                  <c:v>-0.24299230755265977</c:v>
                </c:pt>
                <c:pt idx="751">
                  <c:v>0.33528321710096903</c:v>
                </c:pt>
                <c:pt idx="752">
                  <c:v>-0.20340762673523374</c:v>
                </c:pt>
                <c:pt idx="753">
                  <c:v>-0.16303389298971407</c:v>
                </c:pt>
                <c:pt idx="754">
                  <c:v>-0.27839775337894451</c:v>
                </c:pt>
                <c:pt idx="755">
                  <c:v>0.60450714485252044</c:v>
                </c:pt>
                <c:pt idx="756">
                  <c:v>-0.42940227419548638</c:v>
                </c:pt>
                <c:pt idx="757">
                  <c:v>0.4545221029815929</c:v>
                </c:pt>
                <c:pt idx="758">
                  <c:v>-0.10722903479724689</c:v>
                </c:pt>
                <c:pt idx="759">
                  <c:v>9.7266441142317722E-2</c:v>
                </c:pt>
                <c:pt idx="760">
                  <c:v>-0.36414501789492532</c:v>
                </c:pt>
                <c:pt idx="761">
                  <c:v>4.0580952770038967E-2</c:v>
                </c:pt>
                <c:pt idx="762">
                  <c:v>-0.20914176239130874</c:v>
                </c:pt>
                <c:pt idx="763">
                  <c:v>0.74300752746599963</c:v>
                </c:pt>
                <c:pt idx="764">
                  <c:v>-8.6504232107785295E-2</c:v>
                </c:pt>
                <c:pt idx="765">
                  <c:v>0.12599990862261229</c:v>
                </c:pt>
                <c:pt idx="766">
                  <c:v>0.68291405063893862</c:v>
                </c:pt>
                <c:pt idx="767">
                  <c:v>-0.12997758494953632</c:v>
                </c:pt>
                <c:pt idx="768">
                  <c:v>-0.44896802101826416</c:v>
                </c:pt>
                <c:pt idx="769">
                  <c:v>0.38443658145663534</c:v>
                </c:pt>
                <c:pt idx="770">
                  <c:v>-0.73161222193850561</c:v>
                </c:pt>
                <c:pt idx="771">
                  <c:v>0.54613976315079693</c:v>
                </c:pt>
                <c:pt idx="772">
                  <c:v>-0.23699649716694865</c:v>
                </c:pt>
                <c:pt idx="773">
                  <c:v>8.1606289760632264E-2</c:v>
                </c:pt>
                <c:pt idx="774">
                  <c:v>-3.639782134861669E-3</c:v>
                </c:pt>
                <c:pt idx="775">
                  <c:v>-0.2632745596806163</c:v>
                </c:pt>
                <c:pt idx="776">
                  <c:v>-0.74466373216543102</c:v>
                </c:pt>
                <c:pt idx="777">
                  <c:v>0.27419734703918175</c:v>
                </c:pt>
                <c:pt idx="778">
                  <c:v>0.14172166496476885</c:v>
                </c:pt>
                <c:pt idx="779">
                  <c:v>0.24371624164681402</c:v>
                </c:pt>
                <c:pt idx="780">
                  <c:v>8.0394749571715926E-2</c:v>
                </c:pt>
                <c:pt idx="781">
                  <c:v>-1.7887338809662194E-2</c:v>
                </c:pt>
                <c:pt idx="782">
                  <c:v>4.0010106706586453E-2</c:v>
                </c:pt>
                <c:pt idx="783">
                  <c:v>9.3556105223716497E-3</c:v>
                </c:pt>
                <c:pt idx="784">
                  <c:v>0.43027622143992766</c:v>
                </c:pt>
                <c:pt idx="785">
                  <c:v>-0.14738261323108687</c:v>
                </c:pt>
                <c:pt idx="786">
                  <c:v>-0.13376480218021841</c:v>
                </c:pt>
                <c:pt idx="787">
                  <c:v>-0.36814768214434762</c:v>
                </c:pt>
                <c:pt idx="788">
                  <c:v>2.7238780463001962E-3</c:v>
                </c:pt>
                <c:pt idx="789">
                  <c:v>0.31659197171055004</c:v>
                </c:pt>
                <c:pt idx="790">
                  <c:v>0.40665648324539688</c:v>
                </c:pt>
                <c:pt idx="791">
                  <c:v>-0.18771035158307101</c:v>
                </c:pt>
                <c:pt idx="792">
                  <c:v>-2.0878371792519956E-2</c:v>
                </c:pt>
                <c:pt idx="793">
                  <c:v>-0.24226290369187573</c:v>
                </c:pt>
                <c:pt idx="794">
                  <c:v>0.39167704362091232</c:v>
                </c:pt>
                <c:pt idx="795">
                  <c:v>0.15873152476223698</c:v>
                </c:pt>
                <c:pt idx="796">
                  <c:v>-0.27588567900218952</c:v>
                </c:pt>
                <c:pt idx="797">
                  <c:v>-7.4035300442661114E-2</c:v>
                </c:pt>
                <c:pt idx="798">
                  <c:v>0.62950453348534774</c:v>
                </c:pt>
                <c:pt idx="799">
                  <c:v>-8.5259156887027548E-3</c:v>
                </c:pt>
                <c:pt idx="800">
                  <c:v>-0.22227638288508444</c:v>
                </c:pt>
                <c:pt idx="801">
                  <c:v>-0.33911650769885177</c:v>
                </c:pt>
                <c:pt idx="802">
                  <c:v>0.10958177017352869</c:v>
                </c:pt>
                <c:pt idx="803">
                  <c:v>1.8503722895594082E-2</c:v>
                </c:pt>
                <c:pt idx="804">
                  <c:v>-0.93387412658048374</c:v>
                </c:pt>
                <c:pt idx="805">
                  <c:v>0.20368434470190144</c:v>
                </c:pt>
                <c:pt idx="806">
                  <c:v>0.2622701399356579</c:v>
                </c:pt>
                <c:pt idx="807">
                  <c:v>0.66577283702271295</c:v>
                </c:pt>
                <c:pt idx="808">
                  <c:v>0.56189338229033192</c:v>
                </c:pt>
                <c:pt idx="809">
                  <c:v>0.34270544041133855</c:v>
                </c:pt>
                <c:pt idx="810">
                  <c:v>0.35295804184888374</c:v>
                </c:pt>
                <c:pt idx="811">
                  <c:v>0.34641831121526762</c:v>
                </c:pt>
                <c:pt idx="812">
                  <c:v>-0.34870576489993732</c:v>
                </c:pt>
                <c:pt idx="813">
                  <c:v>0.2481243159581917</c:v>
                </c:pt>
                <c:pt idx="814">
                  <c:v>-0.42635995948735689</c:v>
                </c:pt>
                <c:pt idx="815">
                  <c:v>-8.3850367906189577E-2</c:v>
                </c:pt>
                <c:pt idx="816">
                  <c:v>-0.40238307720382227</c:v>
                </c:pt>
                <c:pt idx="817">
                  <c:v>-0.43285457548817696</c:v>
                </c:pt>
                <c:pt idx="818">
                  <c:v>0.53459339487420332</c:v>
                </c:pt>
                <c:pt idx="819">
                  <c:v>0.31357757814323139</c:v>
                </c:pt>
                <c:pt idx="820">
                  <c:v>-4.1512519505271734E-3</c:v>
                </c:pt>
                <c:pt idx="821">
                  <c:v>-0.61962000236023373</c:v>
                </c:pt>
                <c:pt idx="822">
                  <c:v>5.3268028387179686E-2</c:v>
                </c:pt>
                <c:pt idx="823">
                  <c:v>-0.33995721772567489</c:v>
                </c:pt>
                <c:pt idx="824">
                  <c:v>0.85827029688243961</c:v>
                </c:pt>
                <c:pt idx="825">
                  <c:v>6.3753309130786084E-2</c:v>
                </c:pt>
                <c:pt idx="826">
                  <c:v>-0.28202214977526113</c:v>
                </c:pt>
                <c:pt idx="827">
                  <c:v>0.30512325206837493</c:v>
                </c:pt>
                <c:pt idx="828">
                  <c:v>-0.11475759323409548</c:v>
                </c:pt>
                <c:pt idx="829">
                  <c:v>-1.1445669704988691E-2</c:v>
                </c:pt>
                <c:pt idx="830">
                  <c:v>-0.42720811186367524</c:v>
                </c:pt>
                <c:pt idx="831">
                  <c:v>-0.13814777130978717</c:v>
                </c:pt>
                <c:pt idx="832">
                  <c:v>-0.24555351916311258</c:v>
                </c:pt>
                <c:pt idx="833">
                  <c:v>-3.1877547363265105E-2</c:v>
                </c:pt>
                <c:pt idx="834">
                  <c:v>-5.6822324128899891E-2</c:v>
                </c:pt>
                <c:pt idx="835">
                  <c:v>0.182639776063868</c:v>
                </c:pt>
                <c:pt idx="836">
                  <c:v>0.10034164715282382</c:v>
                </c:pt>
                <c:pt idx="837">
                  <c:v>3.0506260607944802E-2</c:v>
                </c:pt>
                <c:pt idx="838">
                  <c:v>-0.14095629557303319</c:v>
                </c:pt>
                <c:pt idx="839">
                  <c:v>0.63346866343155162</c:v>
                </c:pt>
                <c:pt idx="840">
                  <c:v>-0.20187568189593191</c:v>
                </c:pt>
                <c:pt idx="841">
                  <c:v>-0.10430500030752125</c:v>
                </c:pt>
                <c:pt idx="842">
                  <c:v>0.4697793375377643</c:v>
                </c:pt>
                <c:pt idx="843">
                  <c:v>0.21813712211757091</c:v>
                </c:pt>
                <c:pt idx="844">
                  <c:v>-0.46039355929391002</c:v>
                </c:pt>
                <c:pt idx="845">
                  <c:v>0.4327964352502579</c:v>
                </c:pt>
                <c:pt idx="846">
                  <c:v>0.88123561985457122</c:v>
                </c:pt>
                <c:pt idx="847">
                  <c:v>-3.5090103720979808E-2</c:v>
                </c:pt>
                <c:pt idx="848">
                  <c:v>-5.8304093552002785E-2</c:v>
                </c:pt>
                <c:pt idx="849">
                  <c:v>-0.36532485475210802</c:v>
                </c:pt>
                <c:pt idx="850">
                  <c:v>-0.49083447989942958</c:v>
                </c:pt>
                <c:pt idx="851">
                  <c:v>0.24960007405241671</c:v>
                </c:pt>
                <c:pt idx="852">
                  <c:v>0.24375902908305452</c:v>
                </c:pt>
                <c:pt idx="853">
                  <c:v>-0.39946370961525723</c:v>
                </c:pt>
                <c:pt idx="854">
                  <c:v>-0.27927976192772047</c:v>
                </c:pt>
                <c:pt idx="855">
                  <c:v>0.21870298366625823</c:v>
                </c:pt>
                <c:pt idx="856">
                  <c:v>-3.0588141840227182E-2</c:v>
                </c:pt>
                <c:pt idx="857">
                  <c:v>0.17427139899835289</c:v>
                </c:pt>
                <c:pt idx="858">
                  <c:v>-0.11172720785550419</c:v>
                </c:pt>
                <c:pt idx="859">
                  <c:v>0.58378316770306615</c:v>
                </c:pt>
                <c:pt idx="860">
                  <c:v>-0.40793851788756286</c:v>
                </c:pt>
                <c:pt idx="861">
                  <c:v>-1.6494129150398169E-2</c:v>
                </c:pt>
                <c:pt idx="862">
                  <c:v>4.1149007709012045E-2</c:v>
                </c:pt>
                <c:pt idx="863">
                  <c:v>-5.0061737739683428E-2</c:v>
                </c:pt>
                <c:pt idx="864">
                  <c:v>0.4677402289002609</c:v>
                </c:pt>
                <c:pt idx="865">
                  <c:v>0.39805948914126837</c:v>
                </c:pt>
                <c:pt idx="866">
                  <c:v>-0.31312063609559931</c:v>
                </c:pt>
                <c:pt idx="867">
                  <c:v>0.18500642622442498</c:v>
                </c:pt>
                <c:pt idx="868">
                  <c:v>-0.33492694544023666</c:v>
                </c:pt>
                <c:pt idx="869">
                  <c:v>-4.0696196126352981E-2</c:v>
                </c:pt>
                <c:pt idx="870">
                  <c:v>0.33167768962702465</c:v>
                </c:pt>
                <c:pt idx="871">
                  <c:v>0.26125491624711727</c:v>
                </c:pt>
                <c:pt idx="872">
                  <c:v>0.30933149944781996</c:v>
                </c:pt>
                <c:pt idx="873">
                  <c:v>0.40008717806689931</c:v>
                </c:pt>
                <c:pt idx="874">
                  <c:v>0.48367340486734189</c:v>
                </c:pt>
                <c:pt idx="875">
                  <c:v>0.31416469326654961</c:v>
                </c:pt>
                <c:pt idx="876">
                  <c:v>-0.18518047539967902</c:v>
                </c:pt>
                <c:pt idx="877">
                  <c:v>0.43933457910061152</c:v>
                </c:pt>
                <c:pt idx="878">
                  <c:v>-3.4053327801292402E-2</c:v>
                </c:pt>
                <c:pt idx="879">
                  <c:v>5.660219620982352E-2</c:v>
                </c:pt>
                <c:pt idx="880">
                  <c:v>6.4446820810275834E-2</c:v>
                </c:pt>
                <c:pt idx="881">
                  <c:v>-0.42277705494205031</c:v>
                </c:pt>
                <c:pt idx="882">
                  <c:v>-9.4592039311763798E-2</c:v>
                </c:pt>
                <c:pt idx="883">
                  <c:v>-0.36504792916227546</c:v>
                </c:pt>
                <c:pt idx="884">
                  <c:v>5.6437365449775817E-2</c:v>
                </c:pt>
                <c:pt idx="885">
                  <c:v>0.52229643389478264</c:v>
                </c:pt>
                <c:pt idx="886">
                  <c:v>0.60106163690994063</c:v>
                </c:pt>
                <c:pt idx="887">
                  <c:v>-0.29503246277850032</c:v>
                </c:pt>
                <c:pt idx="888">
                  <c:v>-0.24355175766075718</c:v>
                </c:pt>
                <c:pt idx="889">
                  <c:v>0.58490174480464807</c:v>
                </c:pt>
                <c:pt idx="890">
                  <c:v>0.51133460417872567</c:v>
                </c:pt>
                <c:pt idx="891">
                  <c:v>-0.12659175173168777</c:v>
                </c:pt>
                <c:pt idx="892">
                  <c:v>-0.13383268751876506</c:v>
                </c:pt>
                <c:pt idx="893">
                  <c:v>0.31252496078887559</c:v>
                </c:pt>
                <c:pt idx="894">
                  <c:v>0.20225737652189726</c:v>
                </c:pt>
                <c:pt idx="895">
                  <c:v>-0.2600804435985653</c:v>
                </c:pt>
                <c:pt idx="896">
                  <c:v>-0.14157521171141396</c:v>
                </c:pt>
                <c:pt idx="897">
                  <c:v>7.003962335727737E-2</c:v>
                </c:pt>
                <c:pt idx="898">
                  <c:v>-0.2227908603766634</c:v>
                </c:pt>
                <c:pt idx="899">
                  <c:v>4.1288195902316284E-2</c:v>
                </c:pt>
                <c:pt idx="900">
                  <c:v>-0.29886447389356946</c:v>
                </c:pt>
                <c:pt idx="901">
                  <c:v>0.19388501020661467</c:v>
                </c:pt>
                <c:pt idx="902">
                  <c:v>-0.16183243814771744</c:v>
                </c:pt>
                <c:pt idx="903">
                  <c:v>0.35956706280380824</c:v>
                </c:pt>
                <c:pt idx="904">
                  <c:v>0.32117233565664216</c:v>
                </c:pt>
                <c:pt idx="905">
                  <c:v>0.25846707442086947</c:v>
                </c:pt>
                <c:pt idx="906">
                  <c:v>0.56530368732653891</c:v>
                </c:pt>
                <c:pt idx="907">
                  <c:v>0.33759639227378102</c:v>
                </c:pt>
                <c:pt idx="908">
                  <c:v>9.2005242949240729E-2</c:v>
                </c:pt>
                <c:pt idx="909">
                  <c:v>0.46723511529431733</c:v>
                </c:pt>
                <c:pt idx="910">
                  <c:v>9.485496746033141E-2</c:v>
                </c:pt>
                <c:pt idx="911">
                  <c:v>0.30442892828573764</c:v>
                </c:pt>
                <c:pt idx="912">
                  <c:v>-8.6194169813450267E-2</c:v>
                </c:pt>
                <c:pt idx="913">
                  <c:v>-8.2819633256372011E-2</c:v>
                </c:pt>
                <c:pt idx="914">
                  <c:v>0.73329277287436123</c:v>
                </c:pt>
                <c:pt idx="915">
                  <c:v>0.25702946986464387</c:v>
                </c:pt>
                <c:pt idx="916">
                  <c:v>-0.25412591334576173</c:v>
                </c:pt>
                <c:pt idx="917">
                  <c:v>-0.18125720343911439</c:v>
                </c:pt>
                <c:pt idx="918">
                  <c:v>-0.23734589934111244</c:v>
                </c:pt>
                <c:pt idx="919">
                  <c:v>-0.25399638901027832</c:v>
                </c:pt>
                <c:pt idx="920">
                  <c:v>-8.2416031189046807E-2</c:v>
                </c:pt>
                <c:pt idx="921">
                  <c:v>-0.28627839310040903</c:v>
                </c:pt>
                <c:pt idx="922">
                  <c:v>0.21527065355826841</c:v>
                </c:pt>
                <c:pt idx="923">
                  <c:v>0.12308935974853263</c:v>
                </c:pt>
                <c:pt idx="924">
                  <c:v>-7.6874043528221442E-2</c:v>
                </c:pt>
                <c:pt idx="925">
                  <c:v>0.2914800205271893</c:v>
                </c:pt>
                <c:pt idx="926">
                  <c:v>-0.32533840666328023</c:v>
                </c:pt>
                <c:pt idx="927">
                  <c:v>0.18288834891975866</c:v>
                </c:pt>
                <c:pt idx="928">
                  <c:v>0.38159395545838726</c:v>
                </c:pt>
                <c:pt idx="929">
                  <c:v>-8.1451260461702826E-2</c:v>
                </c:pt>
                <c:pt idx="930">
                  <c:v>9.4850138445760068E-2</c:v>
                </c:pt>
                <c:pt idx="931">
                  <c:v>-0.13973693403821041</c:v>
                </c:pt>
                <c:pt idx="932">
                  <c:v>0.16102097065290477</c:v>
                </c:pt>
                <c:pt idx="933">
                  <c:v>-0.34097835674414689</c:v>
                </c:pt>
                <c:pt idx="934">
                  <c:v>0.21755735019465991</c:v>
                </c:pt>
                <c:pt idx="935">
                  <c:v>-8.9857574436445667E-2</c:v>
                </c:pt>
                <c:pt idx="936">
                  <c:v>-9.4241458456413504E-2</c:v>
                </c:pt>
                <c:pt idx="937">
                  <c:v>-0.26786354369399668</c:v>
                </c:pt>
                <c:pt idx="938">
                  <c:v>6.3947515028923152E-2</c:v>
                </c:pt>
                <c:pt idx="939">
                  <c:v>1.4920053129583561E-3</c:v>
                </c:pt>
                <c:pt idx="940">
                  <c:v>0.59314143342639758</c:v>
                </c:pt>
                <c:pt idx="941">
                  <c:v>0.31772627810679482</c:v>
                </c:pt>
                <c:pt idx="942">
                  <c:v>-0.12780019227280595</c:v>
                </c:pt>
                <c:pt idx="943">
                  <c:v>-6.2427989188802374E-3</c:v>
                </c:pt>
                <c:pt idx="944">
                  <c:v>0.22603721229754442</c:v>
                </c:pt>
                <c:pt idx="945">
                  <c:v>0.27450899466467094</c:v>
                </c:pt>
                <c:pt idx="946">
                  <c:v>0.14029808189565207</c:v>
                </c:pt>
                <c:pt idx="947">
                  <c:v>-0.32059444512597346</c:v>
                </c:pt>
                <c:pt idx="948">
                  <c:v>-0.34986861258681651</c:v>
                </c:pt>
                <c:pt idx="949">
                  <c:v>9.3706444127156993E-2</c:v>
                </c:pt>
                <c:pt idx="950">
                  <c:v>0.43623107981018749</c:v>
                </c:pt>
                <c:pt idx="951">
                  <c:v>-0.18955842229308514</c:v>
                </c:pt>
                <c:pt idx="952">
                  <c:v>0.73384289150810356</c:v>
                </c:pt>
                <c:pt idx="953">
                  <c:v>-0.20008449855114382</c:v>
                </c:pt>
                <c:pt idx="954">
                  <c:v>0.26581671721105204</c:v>
                </c:pt>
                <c:pt idx="955">
                  <c:v>8.4219022833811344E-2</c:v>
                </c:pt>
                <c:pt idx="956">
                  <c:v>0.9595671776493897</c:v>
                </c:pt>
                <c:pt idx="957">
                  <c:v>0.32792990316802351</c:v>
                </c:pt>
                <c:pt idx="958">
                  <c:v>0.187643550739613</c:v>
                </c:pt>
                <c:pt idx="959">
                  <c:v>0.49083821229159186</c:v>
                </c:pt>
                <c:pt idx="960">
                  <c:v>0.30501620325590068</c:v>
                </c:pt>
                <c:pt idx="961">
                  <c:v>0.1217293989016552</c:v>
                </c:pt>
                <c:pt idx="962">
                  <c:v>-4.4508665029289962E-2</c:v>
                </c:pt>
                <c:pt idx="963">
                  <c:v>0.27004608888320508</c:v>
                </c:pt>
                <c:pt idx="964">
                  <c:v>-0.16826051592238989</c:v>
                </c:pt>
                <c:pt idx="965">
                  <c:v>7.876980623696786E-2</c:v>
                </c:pt>
                <c:pt idx="966">
                  <c:v>0.26499387675852976</c:v>
                </c:pt>
                <c:pt idx="967">
                  <c:v>0.27782919144400914</c:v>
                </c:pt>
                <c:pt idx="968">
                  <c:v>0.1846856506062067</c:v>
                </c:pt>
                <c:pt idx="969">
                  <c:v>0.27223926203696225</c:v>
                </c:pt>
                <c:pt idx="970">
                  <c:v>-1.144609911747986E-2</c:v>
                </c:pt>
                <c:pt idx="971">
                  <c:v>0.53418714584170091</c:v>
                </c:pt>
                <c:pt idx="972">
                  <c:v>0.80311353154783949</c:v>
                </c:pt>
                <c:pt idx="973">
                  <c:v>-0.5379283663154677</c:v>
                </c:pt>
                <c:pt idx="974">
                  <c:v>8.9343238394484242E-2</c:v>
                </c:pt>
                <c:pt idx="975">
                  <c:v>0.36565481117295451</c:v>
                </c:pt>
                <c:pt idx="976">
                  <c:v>0.22738818779829267</c:v>
                </c:pt>
                <c:pt idx="977">
                  <c:v>-0.28887560791508077</c:v>
                </c:pt>
                <c:pt idx="978">
                  <c:v>-0.525174286415242</c:v>
                </c:pt>
                <c:pt idx="979">
                  <c:v>0.71854206459421999</c:v>
                </c:pt>
                <c:pt idx="980">
                  <c:v>0.22705834088180532</c:v>
                </c:pt>
                <c:pt idx="981">
                  <c:v>-2.5843718336110644E-2</c:v>
                </c:pt>
                <c:pt idx="982">
                  <c:v>0.29771062662368081</c:v>
                </c:pt>
                <c:pt idx="983">
                  <c:v>0.35092819507317108</c:v>
                </c:pt>
                <c:pt idx="984">
                  <c:v>0.11592624507623019</c:v>
                </c:pt>
                <c:pt idx="985">
                  <c:v>0.30864449929155746</c:v>
                </c:pt>
                <c:pt idx="986">
                  <c:v>0.20338815627075388</c:v>
                </c:pt>
                <c:pt idx="987">
                  <c:v>-0.29580328884359902</c:v>
                </c:pt>
                <c:pt idx="988">
                  <c:v>0.37015883652160331</c:v>
                </c:pt>
                <c:pt idx="989">
                  <c:v>-0.13321385883180029</c:v>
                </c:pt>
                <c:pt idx="990">
                  <c:v>0.33410007626029864</c:v>
                </c:pt>
                <c:pt idx="991">
                  <c:v>0.80009046460572275</c:v>
                </c:pt>
                <c:pt idx="992">
                  <c:v>0.34762528970316608</c:v>
                </c:pt>
                <c:pt idx="993">
                  <c:v>0.49525431243622009</c:v>
                </c:pt>
                <c:pt idx="994">
                  <c:v>0.10943361255956349</c:v>
                </c:pt>
                <c:pt idx="995">
                  <c:v>3.0295014836406751E-2</c:v>
                </c:pt>
                <c:pt idx="996">
                  <c:v>0.1904209122416225</c:v>
                </c:pt>
                <c:pt idx="997">
                  <c:v>-0.47708408294390564</c:v>
                </c:pt>
                <c:pt idx="998">
                  <c:v>2.4589103907367151E-2</c:v>
                </c:pt>
                <c:pt idx="999">
                  <c:v>-0.33489682255049097</c:v>
                </c:pt>
              </c:numCache>
            </c:numRef>
          </c:xVal>
          <c:yVal>
            <c:numRef>
              <c:f>generazione!$M$6:$M$1005</c:f>
              <c:numCache>
                <c:formatCode>General</c:formatCode>
                <c:ptCount val="1000"/>
                <c:pt idx="0">
                  <c:v>0.32321568404538581</c:v>
                </c:pt>
                <c:pt idx="1">
                  <c:v>0.37321820114284493</c:v>
                </c:pt>
                <c:pt idx="2">
                  <c:v>5.1704826699020774E-2</c:v>
                </c:pt>
                <c:pt idx="3">
                  <c:v>0.6427675033893927</c:v>
                </c:pt>
                <c:pt idx="4">
                  <c:v>0.55832608035279352</c:v>
                </c:pt>
                <c:pt idx="5">
                  <c:v>-0.28243176642211326</c:v>
                </c:pt>
                <c:pt idx="6">
                  <c:v>0.12589609285661454</c:v>
                </c:pt>
                <c:pt idx="7">
                  <c:v>0.28887519971949605</c:v>
                </c:pt>
                <c:pt idx="8">
                  <c:v>0.25423354123978975</c:v>
                </c:pt>
                <c:pt idx="9">
                  <c:v>-1.0684631039172858E-2</c:v>
                </c:pt>
                <c:pt idx="10">
                  <c:v>2.1756456208699128E-2</c:v>
                </c:pt>
                <c:pt idx="11">
                  <c:v>4.9108780295319704E-2</c:v>
                </c:pt>
                <c:pt idx="12">
                  <c:v>0.64999815010877482</c:v>
                </c:pt>
                <c:pt idx="13">
                  <c:v>0.24839395975766729</c:v>
                </c:pt>
                <c:pt idx="14">
                  <c:v>-0.19793616777630474</c:v>
                </c:pt>
                <c:pt idx="15">
                  <c:v>-0.17657049859764851</c:v>
                </c:pt>
                <c:pt idx="16">
                  <c:v>0.38090725224736882</c:v>
                </c:pt>
                <c:pt idx="17">
                  <c:v>0.41822648694892117</c:v>
                </c:pt>
                <c:pt idx="18">
                  <c:v>0.47091999500633142</c:v>
                </c:pt>
                <c:pt idx="19">
                  <c:v>-6.724376131963597E-2</c:v>
                </c:pt>
                <c:pt idx="20">
                  <c:v>0.48259336555221582</c:v>
                </c:pt>
                <c:pt idx="21">
                  <c:v>-0.24986842451744465</c:v>
                </c:pt>
                <c:pt idx="22">
                  <c:v>0.60327142367679598</c:v>
                </c:pt>
                <c:pt idx="23">
                  <c:v>0.38870888191100611</c:v>
                </c:pt>
                <c:pt idx="24">
                  <c:v>0.23170656636450787</c:v>
                </c:pt>
                <c:pt idx="25">
                  <c:v>0.33479885487402761</c:v>
                </c:pt>
                <c:pt idx="26">
                  <c:v>2.5297778395117782E-2</c:v>
                </c:pt>
                <c:pt idx="27">
                  <c:v>0.14391444546072085</c:v>
                </c:pt>
                <c:pt idx="28">
                  <c:v>-0.20690259753276938</c:v>
                </c:pt>
                <c:pt idx="29">
                  <c:v>7.3175619850857881E-2</c:v>
                </c:pt>
                <c:pt idx="30">
                  <c:v>0.24656938653998497</c:v>
                </c:pt>
                <c:pt idx="31">
                  <c:v>0.14914572137786788</c:v>
                </c:pt>
                <c:pt idx="32">
                  <c:v>-0.19676745236970691</c:v>
                </c:pt>
                <c:pt idx="33">
                  <c:v>-0.34788322425808732</c:v>
                </c:pt>
                <c:pt idx="34">
                  <c:v>0.2942078035895303</c:v>
                </c:pt>
                <c:pt idx="35">
                  <c:v>0.23408589877205049</c:v>
                </c:pt>
                <c:pt idx="36">
                  <c:v>0.5292234506692477</c:v>
                </c:pt>
                <c:pt idx="37">
                  <c:v>0.7742539242011186</c:v>
                </c:pt>
                <c:pt idx="38">
                  <c:v>-0.14473716786583768</c:v>
                </c:pt>
                <c:pt idx="39">
                  <c:v>0.24162888650261791</c:v>
                </c:pt>
                <c:pt idx="40">
                  <c:v>-3.888520143910016E-2</c:v>
                </c:pt>
                <c:pt idx="41">
                  <c:v>0.28336963769174334</c:v>
                </c:pt>
                <c:pt idx="42">
                  <c:v>0.29829844538738631</c:v>
                </c:pt>
                <c:pt idx="43">
                  <c:v>0.11651412009636671</c:v>
                </c:pt>
                <c:pt idx="44">
                  <c:v>0.13539593801833641</c:v>
                </c:pt>
                <c:pt idx="45">
                  <c:v>7.9738601985600455E-2</c:v>
                </c:pt>
                <c:pt idx="46">
                  <c:v>-6.6407413176786584E-2</c:v>
                </c:pt>
                <c:pt idx="47">
                  <c:v>0.5844128179810012</c:v>
                </c:pt>
                <c:pt idx="48">
                  <c:v>8.1436984707349711E-2</c:v>
                </c:pt>
                <c:pt idx="49">
                  <c:v>0.5764594657357005</c:v>
                </c:pt>
                <c:pt idx="50">
                  <c:v>0.56550268385721747</c:v>
                </c:pt>
                <c:pt idx="51">
                  <c:v>0.31835512424036283</c:v>
                </c:pt>
                <c:pt idx="52">
                  <c:v>-8.5091829295870877E-2</c:v>
                </c:pt>
                <c:pt idx="53">
                  <c:v>0.46852359067667082</c:v>
                </c:pt>
                <c:pt idx="54">
                  <c:v>0.45412913250402343</c:v>
                </c:pt>
                <c:pt idx="55">
                  <c:v>0.48143259801385224</c:v>
                </c:pt>
                <c:pt idx="56">
                  <c:v>0.32706022424531911</c:v>
                </c:pt>
                <c:pt idx="57">
                  <c:v>0.3953808256879085</c:v>
                </c:pt>
                <c:pt idx="58">
                  <c:v>0.20847519067759276</c:v>
                </c:pt>
                <c:pt idx="59">
                  <c:v>0.23897217853102568</c:v>
                </c:pt>
                <c:pt idx="60">
                  <c:v>-0.17966965284291417</c:v>
                </c:pt>
                <c:pt idx="61">
                  <c:v>0.10082485716285979</c:v>
                </c:pt>
                <c:pt idx="62">
                  <c:v>-1.7644252271162401E-2</c:v>
                </c:pt>
                <c:pt idx="63">
                  <c:v>0.3403269292779218</c:v>
                </c:pt>
                <c:pt idx="64">
                  <c:v>0.40856244266830355</c:v>
                </c:pt>
                <c:pt idx="65">
                  <c:v>0.43080026873060329</c:v>
                </c:pt>
                <c:pt idx="66">
                  <c:v>0.48052185804743602</c:v>
                </c:pt>
                <c:pt idx="67">
                  <c:v>-7.942936457807806E-2</c:v>
                </c:pt>
                <c:pt idx="68">
                  <c:v>0.22652420616126806</c:v>
                </c:pt>
                <c:pt idx="69">
                  <c:v>-0.32858894528547766</c:v>
                </c:pt>
                <c:pt idx="70">
                  <c:v>0.40181946492259868</c:v>
                </c:pt>
                <c:pt idx="71">
                  <c:v>0.31290920902960218</c:v>
                </c:pt>
                <c:pt idx="72">
                  <c:v>0.22461945623652974</c:v>
                </c:pt>
                <c:pt idx="73">
                  <c:v>-3.967310719854132E-3</c:v>
                </c:pt>
                <c:pt idx="74">
                  <c:v>0.38049068011252668</c:v>
                </c:pt>
                <c:pt idx="75">
                  <c:v>-3.6631119263120529E-2</c:v>
                </c:pt>
                <c:pt idx="76">
                  <c:v>0.43689295873543932</c:v>
                </c:pt>
                <c:pt idx="77">
                  <c:v>0.68258977487854933</c:v>
                </c:pt>
                <c:pt idx="78">
                  <c:v>0.78515031436504268</c:v>
                </c:pt>
                <c:pt idx="79">
                  <c:v>0.1438536342915267</c:v>
                </c:pt>
                <c:pt idx="80">
                  <c:v>-0.17463123442353043</c:v>
                </c:pt>
                <c:pt idx="81">
                  <c:v>0.40053081210616914</c:v>
                </c:pt>
                <c:pt idx="82">
                  <c:v>0.18531972667131821</c:v>
                </c:pt>
                <c:pt idx="83">
                  <c:v>0.30083841939620953</c:v>
                </c:pt>
                <c:pt idx="84">
                  <c:v>6.932850243742418E-2</c:v>
                </c:pt>
                <c:pt idx="85">
                  <c:v>-9.2033416233691587E-2</c:v>
                </c:pt>
                <c:pt idx="86">
                  <c:v>0.60197881828889066</c:v>
                </c:pt>
                <c:pt idx="87">
                  <c:v>0.43357007048352281</c:v>
                </c:pt>
                <c:pt idx="88">
                  <c:v>0.20163490836358555</c:v>
                </c:pt>
                <c:pt idx="89">
                  <c:v>0.22118787712457411</c:v>
                </c:pt>
                <c:pt idx="90">
                  <c:v>0.48584801198075833</c:v>
                </c:pt>
                <c:pt idx="91">
                  <c:v>0.20408230317180179</c:v>
                </c:pt>
                <c:pt idx="92">
                  <c:v>-5.9391177893969749E-2</c:v>
                </c:pt>
                <c:pt idx="93">
                  <c:v>0.4814314694203643</c:v>
                </c:pt>
                <c:pt idx="94">
                  <c:v>-4.2825018267500875E-2</c:v>
                </c:pt>
                <c:pt idx="95">
                  <c:v>9.9525628824517747E-3</c:v>
                </c:pt>
                <c:pt idx="96">
                  <c:v>0.35985471630167626</c:v>
                </c:pt>
                <c:pt idx="97">
                  <c:v>0.14945283620791094</c:v>
                </c:pt>
                <c:pt idx="98">
                  <c:v>6.3329225298420333E-2</c:v>
                </c:pt>
                <c:pt idx="99">
                  <c:v>0.12178959350061369</c:v>
                </c:pt>
                <c:pt idx="100">
                  <c:v>-6.08719302675758E-2</c:v>
                </c:pt>
                <c:pt idx="101">
                  <c:v>-2.2803857998727251E-2</c:v>
                </c:pt>
                <c:pt idx="102">
                  <c:v>0.51367947010645065</c:v>
                </c:pt>
                <c:pt idx="103">
                  <c:v>-0.17564039571624354</c:v>
                </c:pt>
                <c:pt idx="104">
                  <c:v>0.27076584052539537</c:v>
                </c:pt>
                <c:pt idx="105">
                  <c:v>-4.0542527567967016E-2</c:v>
                </c:pt>
                <c:pt idx="106">
                  <c:v>0.43700729526143595</c:v>
                </c:pt>
                <c:pt idx="107">
                  <c:v>0.38166300271218989</c:v>
                </c:pt>
                <c:pt idx="108">
                  <c:v>6.0839236231970913E-2</c:v>
                </c:pt>
                <c:pt idx="109">
                  <c:v>0.27678692261249538</c:v>
                </c:pt>
                <c:pt idx="110">
                  <c:v>4.3352614803629917E-2</c:v>
                </c:pt>
                <c:pt idx="111">
                  <c:v>0.32068450372031437</c:v>
                </c:pt>
                <c:pt idx="112">
                  <c:v>0.37504203187173857</c:v>
                </c:pt>
                <c:pt idx="113">
                  <c:v>0.2394065620116545</c:v>
                </c:pt>
                <c:pt idx="114">
                  <c:v>0.24516518103045476</c:v>
                </c:pt>
                <c:pt idx="115">
                  <c:v>0.54806981285639278</c:v>
                </c:pt>
                <c:pt idx="116">
                  <c:v>0.38709727444098246</c:v>
                </c:pt>
                <c:pt idx="117">
                  <c:v>-0.19020294188498221</c:v>
                </c:pt>
                <c:pt idx="118">
                  <c:v>3.3058101640998039E-2</c:v>
                </c:pt>
                <c:pt idx="119">
                  <c:v>0.50883233872042666</c:v>
                </c:pt>
                <c:pt idx="120">
                  <c:v>1.0438380879214244E-2</c:v>
                </c:pt>
                <c:pt idx="121">
                  <c:v>1.4512016584079293E-2</c:v>
                </c:pt>
                <c:pt idx="122">
                  <c:v>-4.0562084463655092E-2</c:v>
                </c:pt>
                <c:pt idx="123">
                  <c:v>2.3675924657170416E-2</c:v>
                </c:pt>
                <c:pt idx="124">
                  <c:v>0.1450765137520304</c:v>
                </c:pt>
                <c:pt idx="125">
                  <c:v>0.29213420719104538</c:v>
                </c:pt>
                <c:pt idx="126">
                  <c:v>-6.8455610029508132E-2</c:v>
                </c:pt>
                <c:pt idx="127">
                  <c:v>0.35555524502244756</c:v>
                </c:pt>
                <c:pt idx="128">
                  <c:v>0.25854851570949788</c:v>
                </c:pt>
                <c:pt idx="129">
                  <c:v>0.29498301867637966</c:v>
                </c:pt>
                <c:pt idx="130">
                  <c:v>0.16275753594637771</c:v>
                </c:pt>
                <c:pt idx="131">
                  <c:v>-6.1079405830071383E-2</c:v>
                </c:pt>
                <c:pt idx="132">
                  <c:v>0.48277041801613124</c:v>
                </c:pt>
                <c:pt idx="133">
                  <c:v>2.5159323902340849E-2</c:v>
                </c:pt>
                <c:pt idx="134">
                  <c:v>0.12391188353802565</c:v>
                </c:pt>
                <c:pt idx="135">
                  <c:v>0.43226180804669062</c:v>
                </c:pt>
                <c:pt idx="136">
                  <c:v>0.38532160834090201</c:v>
                </c:pt>
                <c:pt idx="137">
                  <c:v>0.67042031752149656</c:v>
                </c:pt>
                <c:pt idx="138">
                  <c:v>0.64767410358583422</c:v>
                </c:pt>
                <c:pt idx="139">
                  <c:v>0.29537277840217896</c:v>
                </c:pt>
                <c:pt idx="140">
                  <c:v>0.29670886118644363</c:v>
                </c:pt>
                <c:pt idx="141">
                  <c:v>0.47716730236883631</c:v>
                </c:pt>
                <c:pt idx="142">
                  <c:v>0.25390332982982172</c:v>
                </c:pt>
                <c:pt idx="143">
                  <c:v>0.23201205302656491</c:v>
                </c:pt>
                <c:pt idx="144">
                  <c:v>0.71855283196077568</c:v>
                </c:pt>
                <c:pt idx="145">
                  <c:v>0.22519675925891786</c:v>
                </c:pt>
                <c:pt idx="146">
                  <c:v>0.10424390044083877</c:v>
                </c:pt>
                <c:pt idx="147">
                  <c:v>0.10319494059011897</c:v>
                </c:pt>
                <c:pt idx="148">
                  <c:v>0.14898381777090441</c:v>
                </c:pt>
                <c:pt idx="149">
                  <c:v>-0.25434419906100258</c:v>
                </c:pt>
                <c:pt idx="150">
                  <c:v>0.64952018934746736</c:v>
                </c:pt>
                <c:pt idx="151">
                  <c:v>0.15227510514533202</c:v>
                </c:pt>
                <c:pt idx="152">
                  <c:v>-0.50515931788260959</c:v>
                </c:pt>
                <c:pt idx="153">
                  <c:v>0.75033719087117667</c:v>
                </c:pt>
                <c:pt idx="154">
                  <c:v>0.15042826370930637</c:v>
                </c:pt>
                <c:pt idx="155">
                  <c:v>-0.15584244410154283</c:v>
                </c:pt>
                <c:pt idx="156">
                  <c:v>1.0771559024492241</c:v>
                </c:pt>
                <c:pt idx="157">
                  <c:v>0.37713552332754186</c:v>
                </c:pt>
                <c:pt idx="158">
                  <c:v>0.23997372807403733</c:v>
                </c:pt>
                <c:pt idx="159">
                  <c:v>-0.14688590847035674</c:v>
                </c:pt>
                <c:pt idx="160">
                  <c:v>0.41809201126912848</c:v>
                </c:pt>
                <c:pt idx="161">
                  <c:v>0.11854710030885214</c:v>
                </c:pt>
                <c:pt idx="162">
                  <c:v>0.38037859227319754</c:v>
                </c:pt>
                <c:pt idx="163">
                  <c:v>0.12383571230642162</c:v>
                </c:pt>
                <c:pt idx="164">
                  <c:v>-9.4777196815457543E-2</c:v>
                </c:pt>
                <c:pt idx="165">
                  <c:v>-8.3057106981300727E-2</c:v>
                </c:pt>
                <c:pt idx="166">
                  <c:v>0.35179251585634808</c:v>
                </c:pt>
                <c:pt idx="167">
                  <c:v>0.12851653400885316</c:v>
                </c:pt>
                <c:pt idx="168">
                  <c:v>0.16344561843962846</c:v>
                </c:pt>
                <c:pt idx="169">
                  <c:v>0.17130889934602794</c:v>
                </c:pt>
                <c:pt idx="170">
                  <c:v>0.17342579299329292</c:v>
                </c:pt>
                <c:pt idx="171">
                  <c:v>0.38815154685516445</c:v>
                </c:pt>
                <c:pt idx="172">
                  <c:v>0.43805494885045276</c:v>
                </c:pt>
                <c:pt idx="173">
                  <c:v>-0.22408257846167587</c:v>
                </c:pt>
                <c:pt idx="174">
                  <c:v>0.47824194271776149</c:v>
                </c:pt>
                <c:pt idx="175">
                  <c:v>0.30150825370464246</c:v>
                </c:pt>
                <c:pt idx="176">
                  <c:v>0.60503586399566234</c:v>
                </c:pt>
                <c:pt idx="177">
                  <c:v>-8.0479976036690701E-2</c:v>
                </c:pt>
                <c:pt idx="178">
                  <c:v>0.30329587150623516</c:v>
                </c:pt>
                <c:pt idx="179">
                  <c:v>-0.37243773990574253</c:v>
                </c:pt>
                <c:pt idx="180">
                  <c:v>-8.0432144847069516E-3</c:v>
                </c:pt>
                <c:pt idx="181">
                  <c:v>0.26325174308549443</c:v>
                </c:pt>
                <c:pt idx="182">
                  <c:v>0.33354337544017088</c:v>
                </c:pt>
                <c:pt idx="183">
                  <c:v>0.17296793330650401</c:v>
                </c:pt>
                <c:pt idx="184">
                  <c:v>0.25604864928115267</c:v>
                </c:pt>
                <c:pt idx="185">
                  <c:v>-0.13979841598684914</c:v>
                </c:pt>
                <c:pt idx="186">
                  <c:v>0.53997013091203749</c:v>
                </c:pt>
                <c:pt idx="187">
                  <c:v>0.57031232565066825</c:v>
                </c:pt>
                <c:pt idx="188">
                  <c:v>0.40191592918428964</c:v>
                </c:pt>
                <c:pt idx="189">
                  <c:v>7.8431169404325814E-3</c:v>
                </c:pt>
                <c:pt idx="190">
                  <c:v>2.3529274033780707E-2</c:v>
                </c:pt>
                <c:pt idx="191">
                  <c:v>0.44579373648561377</c:v>
                </c:pt>
                <c:pt idx="192">
                  <c:v>0.16569228067529854</c:v>
                </c:pt>
                <c:pt idx="193">
                  <c:v>0.36054722184309612</c:v>
                </c:pt>
                <c:pt idx="194">
                  <c:v>0.36035553313186863</c:v>
                </c:pt>
                <c:pt idx="195">
                  <c:v>9.2327056126606827E-2</c:v>
                </c:pt>
                <c:pt idx="196">
                  <c:v>0.10846598862673212</c:v>
                </c:pt>
                <c:pt idx="197">
                  <c:v>8.6445515426331179E-2</c:v>
                </c:pt>
                <c:pt idx="198">
                  <c:v>-7.3701033202749431E-3</c:v>
                </c:pt>
                <c:pt idx="199">
                  <c:v>0.32412348477149006</c:v>
                </c:pt>
                <c:pt idx="200">
                  <c:v>0.28099117423938008</c:v>
                </c:pt>
                <c:pt idx="201">
                  <c:v>0.2390973228336884</c:v>
                </c:pt>
                <c:pt idx="202">
                  <c:v>-0.16511892188365437</c:v>
                </c:pt>
                <c:pt idx="203">
                  <c:v>0.37912809699422151</c:v>
                </c:pt>
                <c:pt idx="204">
                  <c:v>5.2568956524902774E-2</c:v>
                </c:pt>
                <c:pt idx="205">
                  <c:v>0.14060289794064387</c:v>
                </c:pt>
                <c:pt idx="206">
                  <c:v>0.63863620480671568</c:v>
                </c:pt>
                <c:pt idx="207">
                  <c:v>-4.9124764381416032E-2</c:v>
                </c:pt>
                <c:pt idx="208">
                  <c:v>-0.49265733626705432</c:v>
                </c:pt>
                <c:pt idx="209">
                  <c:v>0.1814340226257419</c:v>
                </c:pt>
                <c:pt idx="210">
                  <c:v>6.4689343829228974E-2</c:v>
                </c:pt>
                <c:pt idx="211">
                  <c:v>0.59498051106862759</c:v>
                </c:pt>
                <c:pt idx="212">
                  <c:v>0.31716360841236535</c:v>
                </c:pt>
                <c:pt idx="213">
                  <c:v>7.6597672402688333E-2</c:v>
                </c:pt>
                <c:pt idx="214">
                  <c:v>0.17752010127545639</c:v>
                </c:pt>
                <c:pt idx="215">
                  <c:v>0.2797405863168258</c:v>
                </c:pt>
                <c:pt idx="216">
                  <c:v>0.28242612856634886</c:v>
                </c:pt>
                <c:pt idx="217">
                  <c:v>0.74023114040304461</c:v>
                </c:pt>
                <c:pt idx="218">
                  <c:v>0.51064704115675019</c:v>
                </c:pt>
                <c:pt idx="219">
                  <c:v>0.33232864058472411</c:v>
                </c:pt>
                <c:pt idx="220">
                  <c:v>-0.17893912640245599</c:v>
                </c:pt>
                <c:pt idx="221">
                  <c:v>0.53577317250484213</c:v>
                </c:pt>
                <c:pt idx="222">
                  <c:v>0.25449453446590425</c:v>
                </c:pt>
                <c:pt idx="223">
                  <c:v>0.26514391240021673</c:v>
                </c:pt>
                <c:pt idx="224">
                  <c:v>-7.4003793029046042E-2</c:v>
                </c:pt>
                <c:pt idx="225">
                  <c:v>-0.13119533746244644</c:v>
                </c:pt>
                <c:pt idx="226">
                  <c:v>-6.6363805931626316E-2</c:v>
                </c:pt>
                <c:pt idx="227">
                  <c:v>0.29369288139885835</c:v>
                </c:pt>
                <c:pt idx="228">
                  <c:v>0.60596906430350606</c:v>
                </c:pt>
                <c:pt idx="229">
                  <c:v>0.12650869202596479</c:v>
                </c:pt>
                <c:pt idx="230">
                  <c:v>0.31717351489865364</c:v>
                </c:pt>
                <c:pt idx="231">
                  <c:v>0.13138722851120871</c:v>
                </c:pt>
                <c:pt idx="232">
                  <c:v>0.47797243027431752</c:v>
                </c:pt>
                <c:pt idx="233">
                  <c:v>0.54721569437403184</c:v>
                </c:pt>
                <c:pt idx="234">
                  <c:v>-0.2032726454554854</c:v>
                </c:pt>
                <c:pt idx="235">
                  <c:v>0.46606990654423192</c:v>
                </c:pt>
                <c:pt idx="236">
                  <c:v>0.18626556595430541</c:v>
                </c:pt>
                <c:pt idx="237">
                  <c:v>-7.3696793956284756E-2</c:v>
                </c:pt>
                <c:pt idx="238">
                  <c:v>0.2408233441049028</c:v>
                </c:pt>
                <c:pt idx="239">
                  <c:v>9.8419200134511001E-3</c:v>
                </c:pt>
                <c:pt idx="240">
                  <c:v>3.4606743966267041E-2</c:v>
                </c:pt>
                <c:pt idx="241">
                  <c:v>5.0717912488103034E-2</c:v>
                </c:pt>
                <c:pt idx="242">
                  <c:v>0.34497216546912912</c:v>
                </c:pt>
                <c:pt idx="243">
                  <c:v>0.39861176650144653</c:v>
                </c:pt>
                <c:pt idx="244">
                  <c:v>0.35286594104703961</c:v>
                </c:pt>
                <c:pt idx="245">
                  <c:v>0.13511882340308667</c:v>
                </c:pt>
                <c:pt idx="246">
                  <c:v>0.48140907150278661</c:v>
                </c:pt>
                <c:pt idx="247">
                  <c:v>0.31238581059226284</c:v>
                </c:pt>
                <c:pt idx="248">
                  <c:v>0.50763281300447993</c:v>
                </c:pt>
                <c:pt idx="249">
                  <c:v>0.37118506372138088</c:v>
                </c:pt>
                <c:pt idx="250">
                  <c:v>3.2019156074716607E-3</c:v>
                </c:pt>
                <c:pt idx="251">
                  <c:v>0.21866120030716854</c:v>
                </c:pt>
                <c:pt idx="252">
                  <c:v>-7.0379873985584568E-2</c:v>
                </c:pt>
                <c:pt idx="253">
                  <c:v>0.57078383195787463</c:v>
                </c:pt>
                <c:pt idx="254">
                  <c:v>0.76009411914506764</c:v>
                </c:pt>
                <c:pt idx="255">
                  <c:v>0.13527025497752823</c:v>
                </c:pt>
                <c:pt idx="256">
                  <c:v>-0.3713339961156375</c:v>
                </c:pt>
                <c:pt idx="257">
                  <c:v>0.30283994328306585</c:v>
                </c:pt>
                <c:pt idx="258">
                  <c:v>0.38717446768611646</c:v>
                </c:pt>
                <c:pt idx="259">
                  <c:v>0.21953469004488721</c:v>
                </c:pt>
                <c:pt idx="260">
                  <c:v>0.17245507909239324</c:v>
                </c:pt>
                <c:pt idx="261">
                  <c:v>0.32277917650716031</c:v>
                </c:pt>
                <c:pt idx="262">
                  <c:v>-3.4469987347695109E-2</c:v>
                </c:pt>
                <c:pt idx="263">
                  <c:v>9.6668492740115228E-2</c:v>
                </c:pt>
                <c:pt idx="264">
                  <c:v>0.4833828402084408</c:v>
                </c:pt>
                <c:pt idx="265">
                  <c:v>0.44153146995886788</c:v>
                </c:pt>
                <c:pt idx="266">
                  <c:v>-0.72464843617532282</c:v>
                </c:pt>
                <c:pt idx="267">
                  <c:v>0.41595056818039838</c:v>
                </c:pt>
                <c:pt idx="268">
                  <c:v>-3.8898479129891861E-2</c:v>
                </c:pt>
                <c:pt idx="269">
                  <c:v>-0.10562373704713124</c:v>
                </c:pt>
                <c:pt idx="270">
                  <c:v>-0.30420424906280863</c:v>
                </c:pt>
                <c:pt idx="271">
                  <c:v>0.35084899996231267</c:v>
                </c:pt>
                <c:pt idx="272">
                  <c:v>-0.15217797211954717</c:v>
                </c:pt>
                <c:pt idx="273">
                  <c:v>0.52627036008074857</c:v>
                </c:pt>
                <c:pt idx="274">
                  <c:v>-0.19724444445957887</c:v>
                </c:pt>
                <c:pt idx="275">
                  <c:v>0.45318043544896386</c:v>
                </c:pt>
                <c:pt idx="276">
                  <c:v>0.46207103771144281</c:v>
                </c:pt>
                <c:pt idx="277">
                  <c:v>-9.5028648922194613E-3</c:v>
                </c:pt>
                <c:pt idx="278">
                  <c:v>-0.32202073237743833</c:v>
                </c:pt>
                <c:pt idx="279">
                  <c:v>0.62866363568253003</c:v>
                </c:pt>
                <c:pt idx="280">
                  <c:v>-5.8684826820028367E-2</c:v>
                </c:pt>
                <c:pt idx="281">
                  <c:v>0.41222299173766119</c:v>
                </c:pt>
                <c:pt idx="282">
                  <c:v>-8.0556912349296933E-2</c:v>
                </c:pt>
                <c:pt idx="283">
                  <c:v>0.37546524515444518</c:v>
                </c:pt>
                <c:pt idx="284">
                  <c:v>-0.37555390688951973</c:v>
                </c:pt>
                <c:pt idx="285">
                  <c:v>0.39734104278560395</c:v>
                </c:pt>
                <c:pt idx="286">
                  <c:v>4.3525948229575666E-2</c:v>
                </c:pt>
                <c:pt idx="287">
                  <c:v>0.35718041135100137</c:v>
                </c:pt>
                <c:pt idx="288">
                  <c:v>0.21947166510961269</c:v>
                </c:pt>
                <c:pt idx="289">
                  <c:v>0.68853963294302756</c:v>
                </c:pt>
                <c:pt idx="290">
                  <c:v>-0.43956718671326017</c:v>
                </c:pt>
                <c:pt idx="291">
                  <c:v>4.6822465581781339E-2</c:v>
                </c:pt>
                <c:pt idx="292">
                  <c:v>0.4068351251899095</c:v>
                </c:pt>
                <c:pt idx="293">
                  <c:v>-0.4504747100060304</c:v>
                </c:pt>
                <c:pt idx="294">
                  <c:v>0.10646872358420208</c:v>
                </c:pt>
                <c:pt idx="295">
                  <c:v>0.40121670372879487</c:v>
                </c:pt>
                <c:pt idx="296">
                  <c:v>0.18156077225461717</c:v>
                </c:pt>
                <c:pt idx="297">
                  <c:v>0.38182788005149937</c:v>
                </c:pt>
                <c:pt idx="298">
                  <c:v>-3.3044143152780904E-2</c:v>
                </c:pt>
                <c:pt idx="299">
                  <c:v>0.17371178412792243</c:v>
                </c:pt>
                <c:pt idx="300">
                  <c:v>0.267701608054361</c:v>
                </c:pt>
                <c:pt idx="301">
                  <c:v>0.15568747343415076</c:v>
                </c:pt>
                <c:pt idx="302">
                  <c:v>8.5702877820840448E-2</c:v>
                </c:pt>
                <c:pt idx="303">
                  <c:v>0.28695091358889785</c:v>
                </c:pt>
                <c:pt idx="304">
                  <c:v>-0.33494677768782399</c:v>
                </c:pt>
                <c:pt idx="305">
                  <c:v>0.17194872647633577</c:v>
                </c:pt>
                <c:pt idx="306">
                  <c:v>0.34256913132546057</c:v>
                </c:pt>
                <c:pt idx="307">
                  <c:v>0.41864837949595812</c:v>
                </c:pt>
                <c:pt idx="308">
                  <c:v>0.55722877887264455</c:v>
                </c:pt>
                <c:pt idx="309">
                  <c:v>0.13881875039650021</c:v>
                </c:pt>
                <c:pt idx="310">
                  <c:v>-2.4443365675996889E-2</c:v>
                </c:pt>
                <c:pt idx="311">
                  <c:v>0.65684004507161864</c:v>
                </c:pt>
                <c:pt idx="312">
                  <c:v>-0.28854947063918185</c:v>
                </c:pt>
                <c:pt idx="313">
                  <c:v>0.70662130289569058</c:v>
                </c:pt>
                <c:pt idx="314">
                  <c:v>0.19796592338043933</c:v>
                </c:pt>
                <c:pt idx="315">
                  <c:v>0.62084729704691144</c:v>
                </c:pt>
                <c:pt idx="316">
                  <c:v>0.48880809305610912</c:v>
                </c:pt>
                <c:pt idx="317">
                  <c:v>4.3912922583750333E-2</c:v>
                </c:pt>
                <c:pt idx="318">
                  <c:v>1.0199675403530457</c:v>
                </c:pt>
                <c:pt idx="319">
                  <c:v>-0.18126899203107352</c:v>
                </c:pt>
                <c:pt idx="320">
                  <c:v>0.21383539340357691</c:v>
                </c:pt>
                <c:pt idx="321">
                  <c:v>0.17197383207587696</c:v>
                </c:pt>
                <c:pt idx="322">
                  <c:v>1.6222542237144064E-3</c:v>
                </c:pt>
                <c:pt idx="323">
                  <c:v>6.8404715195324511E-2</c:v>
                </c:pt>
                <c:pt idx="324">
                  <c:v>0.349494053694202</c:v>
                </c:pt>
                <c:pt idx="325">
                  <c:v>0.45492998803733581</c:v>
                </c:pt>
                <c:pt idx="326">
                  <c:v>0.36387916400145798</c:v>
                </c:pt>
                <c:pt idx="327">
                  <c:v>7.7906230901635315E-2</c:v>
                </c:pt>
                <c:pt idx="328">
                  <c:v>0.40741811548385215</c:v>
                </c:pt>
                <c:pt idx="329">
                  <c:v>0.46475011548210926</c:v>
                </c:pt>
                <c:pt idx="330">
                  <c:v>0.58367659199686506</c:v>
                </c:pt>
                <c:pt idx="331">
                  <c:v>0.11673493418540512</c:v>
                </c:pt>
                <c:pt idx="332">
                  <c:v>-0.10677593097018652</c:v>
                </c:pt>
                <c:pt idx="333">
                  <c:v>0.38666650395401669</c:v>
                </c:pt>
                <c:pt idx="334">
                  <c:v>-0.15971140897767724</c:v>
                </c:pt>
                <c:pt idx="335">
                  <c:v>0.25490856462221412</c:v>
                </c:pt>
                <c:pt idx="336">
                  <c:v>0.51122487016620377</c:v>
                </c:pt>
                <c:pt idx="337">
                  <c:v>0.61803516300802364</c:v>
                </c:pt>
                <c:pt idx="338">
                  <c:v>0.77164200662612836</c:v>
                </c:pt>
                <c:pt idx="339">
                  <c:v>0.28229456458232066</c:v>
                </c:pt>
                <c:pt idx="340">
                  <c:v>0.34260995708431768</c:v>
                </c:pt>
                <c:pt idx="341">
                  <c:v>0.31876489577709388</c:v>
                </c:pt>
                <c:pt idx="342">
                  <c:v>0.29107661176361055</c:v>
                </c:pt>
                <c:pt idx="343">
                  <c:v>0.17443285573387349</c:v>
                </c:pt>
                <c:pt idx="344">
                  <c:v>0.14378582926906253</c:v>
                </c:pt>
                <c:pt idx="345">
                  <c:v>0.26906840210727401</c:v>
                </c:pt>
                <c:pt idx="346">
                  <c:v>0.20398926252864849</c:v>
                </c:pt>
                <c:pt idx="347">
                  <c:v>0.16801335618440644</c:v>
                </c:pt>
                <c:pt idx="348">
                  <c:v>0.77090712272134609</c:v>
                </c:pt>
                <c:pt idx="349">
                  <c:v>0.25291854341876718</c:v>
                </c:pt>
                <c:pt idx="350">
                  <c:v>0.62652889895718133</c:v>
                </c:pt>
                <c:pt idx="351">
                  <c:v>0.90833515008048171</c:v>
                </c:pt>
                <c:pt idx="352">
                  <c:v>0.15411054831872403</c:v>
                </c:pt>
                <c:pt idx="353">
                  <c:v>0.14858934110355798</c:v>
                </c:pt>
                <c:pt idx="354">
                  <c:v>0.5369369138568888</c:v>
                </c:pt>
                <c:pt idx="355">
                  <c:v>-0.12752314015405056</c:v>
                </c:pt>
                <c:pt idx="356">
                  <c:v>0.26039518144544732</c:v>
                </c:pt>
                <c:pt idx="357">
                  <c:v>-0.25144244643975872</c:v>
                </c:pt>
                <c:pt idx="358">
                  <c:v>0.42271852496112305</c:v>
                </c:pt>
                <c:pt idx="359">
                  <c:v>7.9639284499060187E-2</c:v>
                </c:pt>
                <c:pt idx="360">
                  <c:v>-0.1323349623230235</c:v>
                </c:pt>
                <c:pt idx="361">
                  <c:v>-5.9045369614719956E-2</c:v>
                </c:pt>
                <c:pt idx="362">
                  <c:v>0.45307151879770885</c:v>
                </c:pt>
                <c:pt idx="363">
                  <c:v>0.37577098133371822</c:v>
                </c:pt>
                <c:pt idx="364">
                  <c:v>0.417085841102041</c:v>
                </c:pt>
                <c:pt idx="365">
                  <c:v>0.25796221459333474</c:v>
                </c:pt>
                <c:pt idx="366">
                  <c:v>-0.25287322301297632</c:v>
                </c:pt>
                <c:pt idx="367">
                  <c:v>7.9792224839370249E-2</c:v>
                </c:pt>
                <c:pt idx="368">
                  <c:v>-0.19438012566951135</c:v>
                </c:pt>
                <c:pt idx="369">
                  <c:v>-0.11518878587917487</c:v>
                </c:pt>
                <c:pt idx="370">
                  <c:v>0.31866471588487155</c:v>
                </c:pt>
                <c:pt idx="371">
                  <c:v>0.11062929083262577</c:v>
                </c:pt>
                <c:pt idx="372">
                  <c:v>-0.3003337002240814</c:v>
                </c:pt>
                <c:pt idx="373">
                  <c:v>-4.7601943359464147E-2</c:v>
                </c:pt>
                <c:pt idx="374">
                  <c:v>0.20197060640186448</c:v>
                </c:pt>
                <c:pt idx="375">
                  <c:v>-0.14933558239043726</c:v>
                </c:pt>
                <c:pt idx="376">
                  <c:v>0.18443758394528592</c:v>
                </c:pt>
                <c:pt idx="377">
                  <c:v>-3.0686533117534592E-2</c:v>
                </c:pt>
                <c:pt idx="378">
                  <c:v>-1.8278296730364119E-2</c:v>
                </c:pt>
                <c:pt idx="379">
                  <c:v>7.359959257044793E-2</c:v>
                </c:pt>
                <c:pt idx="380">
                  <c:v>-0.17892913792529194</c:v>
                </c:pt>
                <c:pt idx="381">
                  <c:v>-0.1318214415535553</c:v>
                </c:pt>
                <c:pt idx="382">
                  <c:v>0.32803536564665975</c:v>
                </c:pt>
                <c:pt idx="383">
                  <c:v>-0.12918890961407667</c:v>
                </c:pt>
                <c:pt idx="384">
                  <c:v>0.23185449305100134</c:v>
                </c:pt>
                <c:pt idx="385">
                  <c:v>-0.22892194836495819</c:v>
                </c:pt>
                <c:pt idx="386">
                  <c:v>0.37096520458056598</c:v>
                </c:pt>
                <c:pt idx="387">
                  <c:v>0.65504521341580135</c:v>
                </c:pt>
                <c:pt idx="388">
                  <c:v>3.1920532336474648E-2</c:v>
                </c:pt>
                <c:pt idx="389">
                  <c:v>-0.18062199037314897</c:v>
                </c:pt>
                <c:pt idx="390">
                  <c:v>0.48700724802473633</c:v>
                </c:pt>
                <c:pt idx="391">
                  <c:v>6.1431869270410201E-2</c:v>
                </c:pt>
                <c:pt idx="392">
                  <c:v>0.66553353226715461</c:v>
                </c:pt>
                <c:pt idx="393">
                  <c:v>3.918627584225385E-2</c:v>
                </c:pt>
                <c:pt idx="394">
                  <c:v>0.20829444576917097</c:v>
                </c:pt>
                <c:pt idx="395">
                  <c:v>9.8350212972847267E-2</c:v>
                </c:pt>
                <c:pt idx="396">
                  <c:v>3.4292013986628599E-3</c:v>
                </c:pt>
                <c:pt idx="397">
                  <c:v>0.82864572590385566</c:v>
                </c:pt>
                <c:pt idx="398">
                  <c:v>0.17464707403347621</c:v>
                </c:pt>
                <c:pt idx="399">
                  <c:v>0.33295321285739282</c:v>
                </c:pt>
                <c:pt idx="400">
                  <c:v>0.50961955206397258</c:v>
                </c:pt>
                <c:pt idx="401">
                  <c:v>0.37460733810291852</c:v>
                </c:pt>
                <c:pt idx="402">
                  <c:v>4.2793872756184723E-2</c:v>
                </c:pt>
                <c:pt idx="403">
                  <c:v>0.84418223863244124</c:v>
                </c:pt>
                <c:pt idx="404">
                  <c:v>0.29931597505054763</c:v>
                </c:pt>
                <c:pt idx="405">
                  <c:v>-0.21709580134148232</c:v>
                </c:pt>
                <c:pt idx="406">
                  <c:v>0.12093512192466629</c:v>
                </c:pt>
                <c:pt idx="407">
                  <c:v>0.47824987983961498</c:v>
                </c:pt>
                <c:pt idx="408">
                  <c:v>0.14025394718078441</c:v>
                </c:pt>
                <c:pt idx="409">
                  <c:v>-3.3978191021779416E-2</c:v>
                </c:pt>
                <c:pt idx="410">
                  <c:v>-0.21044081524637054</c:v>
                </c:pt>
                <c:pt idx="411">
                  <c:v>0.18339334264547796</c:v>
                </c:pt>
                <c:pt idx="412">
                  <c:v>0.17880596164145474</c:v>
                </c:pt>
                <c:pt idx="413">
                  <c:v>-0.41272047808175288</c:v>
                </c:pt>
                <c:pt idx="414">
                  <c:v>0.37089240382336447</c:v>
                </c:pt>
                <c:pt idx="415">
                  <c:v>-7.5794839145923346E-2</c:v>
                </c:pt>
                <c:pt idx="416">
                  <c:v>0.69618838070680156</c:v>
                </c:pt>
                <c:pt idx="417">
                  <c:v>0.21320885508703347</c:v>
                </c:pt>
                <c:pt idx="418">
                  <c:v>0.14001853433782332</c:v>
                </c:pt>
                <c:pt idx="419">
                  <c:v>9.5148383873701933E-2</c:v>
                </c:pt>
                <c:pt idx="420">
                  <c:v>0.18979962477495371</c:v>
                </c:pt>
                <c:pt idx="421">
                  <c:v>0.12449467351283217</c:v>
                </c:pt>
                <c:pt idx="422">
                  <c:v>0.1833797704808047</c:v>
                </c:pt>
                <c:pt idx="423">
                  <c:v>3.9494462559584352E-2</c:v>
                </c:pt>
                <c:pt idx="424">
                  <c:v>-6.0954433381654662E-2</c:v>
                </c:pt>
                <c:pt idx="425">
                  <c:v>-0.45791219361630608</c:v>
                </c:pt>
                <c:pt idx="426">
                  <c:v>0.29986826203842815</c:v>
                </c:pt>
                <c:pt idx="427">
                  <c:v>0.43672947947137081</c:v>
                </c:pt>
                <c:pt idx="428">
                  <c:v>0.54606903772650284</c:v>
                </c:pt>
                <c:pt idx="429">
                  <c:v>9.0814739835914621E-2</c:v>
                </c:pt>
                <c:pt idx="430">
                  <c:v>0.44853356005076839</c:v>
                </c:pt>
                <c:pt idx="431">
                  <c:v>2.8760579746974803E-2</c:v>
                </c:pt>
                <c:pt idx="432">
                  <c:v>-0.22920682877140339</c:v>
                </c:pt>
                <c:pt idx="433">
                  <c:v>0.42722609670453998</c:v>
                </c:pt>
                <c:pt idx="434">
                  <c:v>0.26509032772424257</c:v>
                </c:pt>
                <c:pt idx="435">
                  <c:v>0.23065251277361123</c:v>
                </c:pt>
                <c:pt idx="436">
                  <c:v>3.4498948020286694E-3</c:v>
                </c:pt>
                <c:pt idx="437">
                  <c:v>0.83096837607107665</c:v>
                </c:pt>
                <c:pt idx="438">
                  <c:v>0.1622390617449195</c:v>
                </c:pt>
                <c:pt idx="439">
                  <c:v>0.34449025567875158</c:v>
                </c:pt>
                <c:pt idx="440">
                  <c:v>-9.1802837058197709E-2</c:v>
                </c:pt>
                <c:pt idx="441">
                  <c:v>0.32228055471630118</c:v>
                </c:pt>
                <c:pt idx="442">
                  <c:v>1.5741742319783963E-2</c:v>
                </c:pt>
                <c:pt idx="443">
                  <c:v>0.28181111698204336</c:v>
                </c:pt>
                <c:pt idx="444">
                  <c:v>0.15928892538812991</c:v>
                </c:pt>
                <c:pt idx="445">
                  <c:v>-0.76137504613016693</c:v>
                </c:pt>
                <c:pt idx="446">
                  <c:v>-0.28834234193151631</c:v>
                </c:pt>
                <c:pt idx="447">
                  <c:v>-0.10369011269018542</c:v>
                </c:pt>
                <c:pt idx="448">
                  <c:v>1.5991721496834903E-2</c:v>
                </c:pt>
                <c:pt idx="449">
                  <c:v>0.15526460027793013</c:v>
                </c:pt>
                <c:pt idx="450">
                  <c:v>3.2263134249173056E-2</c:v>
                </c:pt>
                <c:pt idx="451">
                  <c:v>-0.33088498043109105</c:v>
                </c:pt>
                <c:pt idx="452">
                  <c:v>-0.27992693608958258</c:v>
                </c:pt>
                <c:pt idx="453">
                  <c:v>-2.3117972803804811E-2</c:v>
                </c:pt>
                <c:pt idx="454">
                  <c:v>0.19596229405941598</c:v>
                </c:pt>
                <c:pt idx="455">
                  <c:v>0.45850986553745166</c:v>
                </c:pt>
                <c:pt idx="456">
                  <c:v>0.12104722359719668</c:v>
                </c:pt>
                <c:pt idx="457">
                  <c:v>0.14378214906820574</c:v>
                </c:pt>
                <c:pt idx="458">
                  <c:v>0.1183539162447622</c:v>
                </c:pt>
                <c:pt idx="459">
                  <c:v>-0.28623560996772657</c:v>
                </c:pt>
                <c:pt idx="460">
                  <c:v>0.4758932435640123</c:v>
                </c:pt>
                <c:pt idx="461">
                  <c:v>0.30113446897163937</c:v>
                </c:pt>
                <c:pt idx="462">
                  <c:v>-0.23506965411693201</c:v>
                </c:pt>
                <c:pt idx="463">
                  <c:v>-0.24018546727141291</c:v>
                </c:pt>
                <c:pt idx="464">
                  <c:v>-0.16288755921486037</c:v>
                </c:pt>
                <c:pt idx="465">
                  <c:v>0.41496961726597842</c:v>
                </c:pt>
                <c:pt idx="466">
                  <c:v>0.16434410444737207</c:v>
                </c:pt>
                <c:pt idx="467">
                  <c:v>0.10975534048690119</c:v>
                </c:pt>
                <c:pt idx="468">
                  <c:v>0.35928394360319055</c:v>
                </c:pt>
                <c:pt idx="469">
                  <c:v>6.6766780986180913E-2</c:v>
                </c:pt>
                <c:pt idx="470">
                  <c:v>0.32155140344055438</c:v>
                </c:pt>
                <c:pt idx="471">
                  <c:v>0.54461915383443071</c:v>
                </c:pt>
                <c:pt idx="472">
                  <c:v>0.25102370836897281</c:v>
                </c:pt>
                <c:pt idx="473">
                  <c:v>0.34601766707677972</c:v>
                </c:pt>
                <c:pt idx="474">
                  <c:v>8.2740365317942655E-2</c:v>
                </c:pt>
                <c:pt idx="475">
                  <c:v>0.32740830625353617</c:v>
                </c:pt>
                <c:pt idx="476">
                  <c:v>-0.13302786018348955</c:v>
                </c:pt>
                <c:pt idx="477">
                  <c:v>0.25760854541220202</c:v>
                </c:pt>
                <c:pt idx="478">
                  <c:v>-4.7332800195503823E-2</c:v>
                </c:pt>
                <c:pt idx="479">
                  <c:v>0.20628357638458117</c:v>
                </c:pt>
                <c:pt idx="480">
                  <c:v>-0.32350525595990515</c:v>
                </c:pt>
                <c:pt idx="481">
                  <c:v>-0.2005521580737338</c:v>
                </c:pt>
                <c:pt idx="482">
                  <c:v>0.39516218487397403</c:v>
                </c:pt>
                <c:pt idx="483">
                  <c:v>0.27252969830517382</c:v>
                </c:pt>
                <c:pt idx="484">
                  <c:v>0.35110307782942751</c:v>
                </c:pt>
                <c:pt idx="485">
                  <c:v>0.107598912759358</c:v>
                </c:pt>
                <c:pt idx="486">
                  <c:v>0.1198921859314345</c:v>
                </c:pt>
                <c:pt idx="487">
                  <c:v>5.7697568634198081E-2</c:v>
                </c:pt>
                <c:pt idx="488">
                  <c:v>0.44226416014966435</c:v>
                </c:pt>
                <c:pt idx="489">
                  <c:v>0.40218679266112733</c:v>
                </c:pt>
                <c:pt idx="490">
                  <c:v>-0.23883499592856286</c:v>
                </c:pt>
                <c:pt idx="491">
                  <c:v>-0.28842668182472508</c:v>
                </c:pt>
                <c:pt idx="492">
                  <c:v>0.48928911295355498</c:v>
                </c:pt>
                <c:pt idx="493">
                  <c:v>0.40425943381679275</c:v>
                </c:pt>
                <c:pt idx="494">
                  <c:v>0.30111003005150794</c:v>
                </c:pt>
                <c:pt idx="495">
                  <c:v>0.27186977481057062</c:v>
                </c:pt>
                <c:pt idx="496">
                  <c:v>0.17506896372048</c:v>
                </c:pt>
                <c:pt idx="497">
                  <c:v>8.8636356069409186E-2</c:v>
                </c:pt>
                <c:pt idx="498">
                  <c:v>0.10658856768110929</c:v>
                </c:pt>
                <c:pt idx="499">
                  <c:v>0.20144179421832742</c:v>
                </c:pt>
                <c:pt idx="500">
                  <c:v>0.56526041450256215</c:v>
                </c:pt>
                <c:pt idx="501">
                  <c:v>0.49042806809102124</c:v>
                </c:pt>
                <c:pt idx="502">
                  <c:v>5.8237608370203996E-2</c:v>
                </c:pt>
                <c:pt idx="503">
                  <c:v>0.47462468499365429</c:v>
                </c:pt>
                <c:pt idx="504">
                  <c:v>-9.6345876022594368E-3</c:v>
                </c:pt>
                <c:pt idx="505">
                  <c:v>0.40441139133803455</c:v>
                </c:pt>
                <c:pt idx="506">
                  <c:v>-0.20631889472694401</c:v>
                </c:pt>
                <c:pt idx="507">
                  <c:v>0.23683487905878137</c:v>
                </c:pt>
                <c:pt idx="508">
                  <c:v>0.5258683466616384</c:v>
                </c:pt>
                <c:pt idx="509">
                  <c:v>2.1859431194969386E-2</c:v>
                </c:pt>
                <c:pt idx="510">
                  <c:v>0.58294598428096756</c:v>
                </c:pt>
                <c:pt idx="511">
                  <c:v>0.16459533361693729</c:v>
                </c:pt>
                <c:pt idx="512">
                  <c:v>3.6219605143131536E-2</c:v>
                </c:pt>
                <c:pt idx="513">
                  <c:v>0.45705355777682333</c:v>
                </c:pt>
                <c:pt idx="514">
                  <c:v>0.23604542353954491</c:v>
                </c:pt>
                <c:pt idx="515">
                  <c:v>0.11808390794203051</c:v>
                </c:pt>
                <c:pt idx="516">
                  <c:v>0.88667366474698939</c:v>
                </c:pt>
                <c:pt idx="517">
                  <c:v>2.7497264892091311E-2</c:v>
                </c:pt>
                <c:pt idx="518">
                  <c:v>0.47885575501268257</c:v>
                </c:pt>
                <c:pt idx="519">
                  <c:v>-1.6677481855409855E-2</c:v>
                </c:pt>
                <c:pt idx="520">
                  <c:v>-1.3621790249533793E-2</c:v>
                </c:pt>
                <c:pt idx="521">
                  <c:v>8.346339454480152E-2</c:v>
                </c:pt>
                <c:pt idx="522">
                  <c:v>0.29704243826694432</c:v>
                </c:pt>
                <c:pt idx="523">
                  <c:v>-0.15994312669763847</c:v>
                </c:pt>
                <c:pt idx="524">
                  <c:v>0.22103438193217437</c:v>
                </c:pt>
                <c:pt idx="525">
                  <c:v>-0.28638321810067791</c:v>
                </c:pt>
                <c:pt idx="526">
                  <c:v>0.27014004594445906</c:v>
                </c:pt>
                <c:pt idx="527">
                  <c:v>0.46699587516160257</c:v>
                </c:pt>
                <c:pt idx="528">
                  <c:v>0.38303005272746632</c:v>
                </c:pt>
                <c:pt idx="529">
                  <c:v>0.16649293822179431</c:v>
                </c:pt>
                <c:pt idx="530">
                  <c:v>0.31767494587468686</c:v>
                </c:pt>
                <c:pt idx="531">
                  <c:v>-0.44648246750208853</c:v>
                </c:pt>
                <c:pt idx="532">
                  <c:v>-0.101435170053316</c:v>
                </c:pt>
                <c:pt idx="533">
                  <c:v>0.70883420602374414</c:v>
                </c:pt>
                <c:pt idx="534">
                  <c:v>0.11905227952608052</c:v>
                </c:pt>
                <c:pt idx="535">
                  <c:v>0.12121500869055249</c:v>
                </c:pt>
                <c:pt idx="536">
                  <c:v>0.76750424155324615</c:v>
                </c:pt>
                <c:pt idx="537">
                  <c:v>0.21588139661414771</c:v>
                </c:pt>
                <c:pt idx="538">
                  <c:v>-0.16824115906813791</c:v>
                </c:pt>
                <c:pt idx="539">
                  <c:v>-0.20836317587291103</c:v>
                </c:pt>
                <c:pt idx="540">
                  <c:v>0.28553259712464846</c:v>
                </c:pt>
                <c:pt idx="541">
                  <c:v>0.16024215716402296</c:v>
                </c:pt>
                <c:pt idx="542">
                  <c:v>0.20786257921255769</c:v>
                </c:pt>
                <c:pt idx="543">
                  <c:v>8.4143707426149239E-2</c:v>
                </c:pt>
                <c:pt idx="544">
                  <c:v>0.56101609894161775</c:v>
                </c:pt>
                <c:pt idx="545">
                  <c:v>0.65304278666112126</c:v>
                </c:pt>
                <c:pt idx="546">
                  <c:v>-1.2620764217247643E-2</c:v>
                </c:pt>
                <c:pt idx="547">
                  <c:v>0.10678351331771582</c:v>
                </c:pt>
                <c:pt idx="548">
                  <c:v>9.9490735140543227E-2</c:v>
                </c:pt>
                <c:pt idx="549">
                  <c:v>0.32802705625776496</c:v>
                </c:pt>
                <c:pt idx="550">
                  <c:v>0.57224864625812355</c:v>
                </c:pt>
                <c:pt idx="551">
                  <c:v>0.58362126730534669</c:v>
                </c:pt>
                <c:pt idx="552">
                  <c:v>0.28979280858528522</c:v>
                </c:pt>
                <c:pt idx="553">
                  <c:v>0.31421341257455798</c:v>
                </c:pt>
                <c:pt idx="554">
                  <c:v>8.8344573990324027E-2</c:v>
                </c:pt>
                <c:pt idx="555">
                  <c:v>0.34357046195870244</c:v>
                </c:pt>
                <c:pt idx="556">
                  <c:v>-0.12185307484454433</c:v>
                </c:pt>
                <c:pt idx="557">
                  <c:v>0.12632122830169767</c:v>
                </c:pt>
                <c:pt idx="558">
                  <c:v>-8.4672255829902468E-2</c:v>
                </c:pt>
                <c:pt idx="559">
                  <c:v>-0.11819878861067964</c:v>
                </c:pt>
                <c:pt idx="560">
                  <c:v>0.61571703932801392</c:v>
                </c:pt>
                <c:pt idx="561">
                  <c:v>0.25988599845490773</c:v>
                </c:pt>
                <c:pt idx="562">
                  <c:v>-1.684943235337668E-2</c:v>
                </c:pt>
                <c:pt idx="563">
                  <c:v>-0.24057693875906941</c:v>
                </c:pt>
                <c:pt idx="564">
                  <c:v>0.17652824103269052</c:v>
                </c:pt>
                <c:pt idx="565">
                  <c:v>8.0791469062302404E-2</c:v>
                </c:pt>
                <c:pt idx="566">
                  <c:v>0.32790825937007639</c:v>
                </c:pt>
                <c:pt idx="567">
                  <c:v>0.17517444820392872</c:v>
                </c:pt>
                <c:pt idx="568">
                  <c:v>0.32088804660402404</c:v>
                </c:pt>
                <c:pt idx="569">
                  <c:v>0.19977617400720821</c:v>
                </c:pt>
                <c:pt idx="570">
                  <c:v>-0.16522425524551837</c:v>
                </c:pt>
                <c:pt idx="571">
                  <c:v>0.12328101609051439</c:v>
                </c:pt>
                <c:pt idx="572">
                  <c:v>-0.29124590055597999</c:v>
                </c:pt>
                <c:pt idx="573">
                  <c:v>4.3190018229286413E-2</c:v>
                </c:pt>
                <c:pt idx="574">
                  <c:v>-0.50536702277011858</c:v>
                </c:pt>
                <c:pt idx="575">
                  <c:v>9.7770193071432226E-2</c:v>
                </c:pt>
                <c:pt idx="576">
                  <c:v>5.5832009477502963E-2</c:v>
                </c:pt>
                <c:pt idx="577">
                  <c:v>0.16278896116326283</c:v>
                </c:pt>
                <c:pt idx="578">
                  <c:v>0.60757601154326091</c:v>
                </c:pt>
                <c:pt idx="579">
                  <c:v>0.42603273628521182</c:v>
                </c:pt>
                <c:pt idx="580">
                  <c:v>0.60117138732637065</c:v>
                </c:pt>
                <c:pt idx="581">
                  <c:v>-0.41622111528814748</c:v>
                </c:pt>
                <c:pt idx="582">
                  <c:v>0.65782368291954119</c:v>
                </c:pt>
                <c:pt idx="583">
                  <c:v>0.18517497544421338</c:v>
                </c:pt>
                <c:pt idx="584">
                  <c:v>0.54111388505908431</c:v>
                </c:pt>
                <c:pt idx="585">
                  <c:v>0.28129029042005999</c:v>
                </c:pt>
                <c:pt idx="586">
                  <c:v>-2.7403043332635792E-2</c:v>
                </c:pt>
                <c:pt idx="587">
                  <c:v>0.13875462017278575</c:v>
                </c:pt>
                <c:pt idx="588">
                  <c:v>0.31440538947315094</c:v>
                </c:pt>
                <c:pt idx="589">
                  <c:v>1.4725771652926659E-2</c:v>
                </c:pt>
                <c:pt idx="590">
                  <c:v>-0.29162644335389015</c:v>
                </c:pt>
                <c:pt idx="591">
                  <c:v>0.17721428410128312</c:v>
                </c:pt>
                <c:pt idx="592">
                  <c:v>-0.31400812590523952</c:v>
                </c:pt>
                <c:pt idx="593">
                  <c:v>-0.52135845484108911</c:v>
                </c:pt>
                <c:pt idx="594">
                  <c:v>0.43360117378347157</c:v>
                </c:pt>
                <c:pt idx="595">
                  <c:v>4.4007360600072654E-2</c:v>
                </c:pt>
                <c:pt idx="596">
                  <c:v>-0.18304018742766387</c:v>
                </c:pt>
                <c:pt idx="597">
                  <c:v>0.22668192716626079</c:v>
                </c:pt>
                <c:pt idx="598">
                  <c:v>0.54305919023006322</c:v>
                </c:pt>
                <c:pt idx="599">
                  <c:v>0.13458951307718064</c:v>
                </c:pt>
                <c:pt idx="600">
                  <c:v>0.55602784251497794</c:v>
                </c:pt>
                <c:pt idx="601">
                  <c:v>0.17962533750224302</c:v>
                </c:pt>
                <c:pt idx="602">
                  <c:v>6.8050647351053081E-2</c:v>
                </c:pt>
                <c:pt idx="603">
                  <c:v>-0.44499033033258595</c:v>
                </c:pt>
                <c:pt idx="604">
                  <c:v>6.5297423974891092E-3</c:v>
                </c:pt>
                <c:pt idx="605">
                  <c:v>0.44768575825393403</c:v>
                </c:pt>
                <c:pt idx="606">
                  <c:v>0.38692198301510777</c:v>
                </c:pt>
                <c:pt idx="607">
                  <c:v>3.1861353180681694E-2</c:v>
                </c:pt>
                <c:pt idx="608">
                  <c:v>-0.13347915469222082</c:v>
                </c:pt>
                <c:pt idx="609">
                  <c:v>0.14670539345737585</c:v>
                </c:pt>
                <c:pt idx="610">
                  <c:v>8.7806455029626765E-2</c:v>
                </c:pt>
                <c:pt idx="611">
                  <c:v>0.65035383765406085</c:v>
                </c:pt>
                <c:pt idx="612">
                  <c:v>-2.3376759430115607E-2</c:v>
                </c:pt>
                <c:pt idx="613">
                  <c:v>0.13189881046973428</c:v>
                </c:pt>
                <c:pt idx="614">
                  <c:v>0.21986989336488041</c:v>
                </c:pt>
                <c:pt idx="615">
                  <c:v>0.26699408814799536</c:v>
                </c:pt>
                <c:pt idx="616">
                  <c:v>-4.6274987650028014E-2</c:v>
                </c:pt>
                <c:pt idx="617">
                  <c:v>7.7790740999450506E-2</c:v>
                </c:pt>
                <c:pt idx="618">
                  <c:v>-0.1093667526939297</c:v>
                </c:pt>
                <c:pt idx="619">
                  <c:v>0.37094929713857006</c:v>
                </c:pt>
                <c:pt idx="620">
                  <c:v>0.51752540445457895</c:v>
                </c:pt>
                <c:pt idx="621">
                  <c:v>0.13186813057439897</c:v>
                </c:pt>
                <c:pt idx="622">
                  <c:v>8.3919008689529243E-2</c:v>
                </c:pt>
                <c:pt idx="623">
                  <c:v>0.38364874139414745</c:v>
                </c:pt>
                <c:pt idx="624">
                  <c:v>0.10621071416589076</c:v>
                </c:pt>
                <c:pt idx="625">
                  <c:v>8.9541799884996567E-2</c:v>
                </c:pt>
                <c:pt idx="626">
                  <c:v>5.3780631310851999E-2</c:v>
                </c:pt>
                <c:pt idx="627">
                  <c:v>0.23398828643084318</c:v>
                </c:pt>
                <c:pt idx="628">
                  <c:v>-0.33595510272364792</c:v>
                </c:pt>
                <c:pt idx="629">
                  <c:v>0.62293930297139788</c:v>
                </c:pt>
                <c:pt idx="630">
                  <c:v>-0.1040651362033156</c:v>
                </c:pt>
                <c:pt idx="631">
                  <c:v>-7.4264581076356837E-3</c:v>
                </c:pt>
                <c:pt idx="632">
                  <c:v>0.51429791392232549</c:v>
                </c:pt>
                <c:pt idx="633">
                  <c:v>0.42027270823446156</c:v>
                </c:pt>
                <c:pt idx="634">
                  <c:v>0.45658867688500854</c:v>
                </c:pt>
                <c:pt idx="635">
                  <c:v>0.36857586774589945</c:v>
                </c:pt>
                <c:pt idx="636">
                  <c:v>0.1167886595851427</c:v>
                </c:pt>
                <c:pt idx="637">
                  <c:v>0.42688305553312755</c:v>
                </c:pt>
                <c:pt idx="638">
                  <c:v>0.34907410319977261</c:v>
                </c:pt>
                <c:pt idx="639">
                  <c:v>0.55623333791154206</c:v>
                </c:pt>
                <c:pt idx="640">
                  <c:v>0.29832002324480478</c:v>
                </c:pt>
                <c:pt idx="641">
                  <c:v>0.59411865214554482</c:v>
                </c:pt>
                <c:pt idx="642">
                  <c:v>0.20217256745674869</c:v>
                </c:pt>
                <c:pt idx="643">
                  <c:v>0.17385753961487987</c:v>
                </c:pt>
                <c:pt idx="644">
                  <c:v>-0.15564378675518459</c:v>
                </c:pt>
                <c:pt idx="645">
                  <c:v>0.27191577325609101</c:v>
                </c:pt>
                <c:pt idx="646">
                  <c:v>0.10998725520905489</c:v>
                </c:pt>
                <c:pt idx="647">
                  <c:v>0.11138009410883588</c:v>
                </c:pt>
                <c:pt idx="648">
                  <c:v>0.10650976270499864</c:v>
                </c:pt>
                <c:pt idx="649">
                  <c:v>8.5807153964909844E-2</c:v>
                </c:pt>
                <c:pt idx="650">
                  <c:v>0.37951675098371673</c:v>
                </c:pt>
                <c:pt idx="651">
                  <c:v>-0.11542452718452016</c:v>
                </c:pt>
                <c:pt idx="652">
                  <c:v>-0.26923506809857711</c:v>
                </c:pt>
                <c:pt idx="653">
                  <c:v>0.35182916106887252</c:v>
                </c:pt>
                <c:pt idx="654">
                  <c:v>0.23521086272562824</c:v>
                </c:pt>
                <c:pt idx="655">
                  <c:v>0.31690142799178855</c:v>
                </c:pt>
                <c:pt idx="656">
                  <c:v>0.30446294741069846</c:v>
                </c:pt>
                <c:pt idx="657">
                  <c:v>-4.6507447311399816E-2</c:v>
                </c:pt>
                <c:pt idx="658">
                  <c:v>0.74516811264720384</c:v>
                </c:pt>
                <c:pt idx="659">
                  <c:v>-3.0021009741664002E-2</c:v>
                </c:pt>
                <c:pt idx="660">
                  <c:v>9.3566558426573382E-2</c:v>
                </c:pt>
                <c:pt idx="661">
                  <c:v>0.22782174334889152</c:v>
                </c:pt>
                <c:pt idx="662">
                  <c:v>0.17136497305345189</c:v>
                </c:pt>
                <c:pt idx="663">
                  <c:v>0.74970182584290268</c:v>
                </c:pt>
                <c:pt idx="664">
                  <c:v>0.28312102784145532</c:v>
                </c:pt>
                <c:pt idx="665">
                  <c:v>0.59847906485012126</c:v>
                </c:pt>
                <c:pt idx="666">
                  <c:v>0.60688211912914725</c:v>
                </c:pt>
                <c:pt idx="667">
                  <c:v>0.45786628078648778</c:v>
                </c:pt>
                <c:pt idx="668">
                  <c:v>3.2943644711548481E-2</c:v>
                </c:pt>
                <c:pt idx="669">
                  <c:v>0.62837585428598774</c:v>
                </c:pt>
                <c:pt idx="670">
                  <c:v>0.48455908873486364</c:v>
                </c:pt>
                <c:pt idx="671">
                  <c:v>-0.20305269654487104</c:v>
                </c:pt>
                <c:pt idx="672">
                  <c:v>0.17941784496915045</c:v>
                </c:pt>
                <c:pt idx="673">
                  <c:v>0.24071532106294424</c:v>
                </c:pt>
                <c:pt idx="674">
                  <c:v>0.37571152828669707</c:v>
                </c:pt>
                <c:pt idx="675">
                  <c:v>0.43463661867396636</c:v>
                </c:pt>
                <c:pt idx="676">
                  <c:v>0.27548831051770417</c:v>
                </c:pt>
                <c:pt idx="677">
                  <c:v>0.5855298654006782</c:v>
                </c:pt>
                <c:pt idx="678">
                  <c:v>0.53572418986959802</c:v>
                </c:pt>
                <c:pt idx="679">
                  <c:v>0.26059718327412085</c:v>
                </c:pt>
                <c:pt idx="680">
                  <c:v>0.3752870660031068</c:v>
                </c:pt>
                <c:pt idx="681">
                  <c:v>-0.15626596003080989</c:v>
                </c:pt>
                <c:pt idx="682">
                  <c:v>7.1433078012581738E-2</c:v>
                </c:pt>
                <c:pt idx="683">
                  <c:v>0.32965754254766289</c:v>
                </c:pt>
                <c:pt idx="684">
                  <c:v>0.7451388651925358</c:v>
                </c:pt>
                <c:pt idx="685">
                  <c:v>0.36144230251655335</c:v>
                </c:pt>
                <c:pt idx="686">
                  <c:v>0.1871187473405044</c:v>
                </c:pt>
                <c:pt idx="687">
                  <c:v>0.15976850672744841</c:v>
                </c:pt>
                <c:pt idx="688">
                  <c:v>0.27774190230697493</c:v>
                </c:pt>
                <c:pt idx="689">
                  <c:v>0.25473690241167124</c:v>
                </c:pt>
                <c:pt idx="690">
                  <c:v>-0.54395261234514114</c:v>
                </c:pt>
                <c:pt idx="691">
                  <c:v>0.4762538273551703</c:v>
                </c:pt>
                <c:pt idx="692">
                  <c:v>5.9514997927774003E-2</c:v>
                </c:pt>
                <c:pt idx="693">
                  <c:v>0.7144136372589347</c:v>
                </c:pt>
                <c:pt idx="694">
                  <c:v>-0.19168469467273969</c:v>
                </c:pt>
                <c:pt idx="695">
                  <c:v>0.21622176535550092</c:v>
                </c:pt>
                <c:pt idx="696">
                  <c:v>0.65931753050817254</c:v>
                </c:pt>
                <c:pt idx="697">
                  <c:v>0.36789870372471978</c:v>
                </c:pt>
                <c:pt idx="698">
                  <c:v>0.22159416780833441</c:v>
                </c:pt>
                <c:pt idx="699">
                  <c:v>0.21875535553575992</c:v>
                </c:pt>
                <c:pt idx="700">
                  <c:v>0.68092299652501165</c:v>
                </c:pt>
                <c:pt idx="701">
                  <c:v>0.24502066978230691</c:v>
                </c:pt>
                <c:pt idx="702">
                  <c:v>0.50231702477210904</c:v>
                </c:pt>
                <c:pt idx="703">
                  <c:v>-6.3937937914783805E-2</c:v>
                </c:pt>
                <c:pt idx="704">
                  <c:v>3.9594324998621955E-4</c:v>
                </c:pt>
                <c:pt idx="705">
                  <c:v>0.46530862430784353</c:v>
                </c:pt>
                <c:pt idx="706">
                  <c:v>0.2791590206995716</c:v>
                </c:pt>
                <c:pt idx="707">
                  <c:v>-6.1726470815316016E-3</c:v>
                </c:pt>
                <c:pt idx="708">
                  <c:v>0.30448228500839053</c:v>
                </c:pt>
                <c:pt idx="709">
                  <c:v>6.3168619118605412E-2</c:v>
                </c:pt>
                <c:pt idx="710">
                  <c:v>0.57835597972015651</c:v>
                </c:pt>
                <c:pt idx="711">
                  <c:v>-1.8794524373026505E-2</c:v>
                </c:pt>
                <c:pt idx="712">
                  <c:v>0.44254486321771458</c:v>
                </c:pt>
                <c:pt idx="713">
                  <c:v>2.3155412174672648E-2</c:v>
                </c:pt>
                <c:pt idx="714">
                  <c:v>0.60619343021221461</c:v>
                </c:pt>
                <c:pt idx="715">
                  <c:v>0.40916105459539875</c:v>
                </c:pt>
                <c:pt idx="716">
                  <c:v>0.26257310223478331</c:v>
                </c:pt>
                <c:pt idx="717">
                  <c:v>-8.7755991863135513E-2</c:v>
                </c:pt>
                <c:pt idx="718">
                  <c:v>0.25621413679583727</c:v>
                </c:pt>
                <c:pt idx="719">
                  <c:v>0.28350069541730638</c:v>
                </c:pt>
                <c:pt idx="720">
                  <c:v>0.64426900122292208</c:v>
                </c:pt>
                <c:pt idx="721">
                  <c:v>0.27048715008023222</c:v>
                </c:pt>
                <c:pt idx="722">
                  <c:v>-4.1785355866645273E-2</c:v>
                </c:pt>
                <c:pt idx="723">
                  <c:v>2.0578595127881048E-2</c:v>
                </c:pt>
                <c:pt idx="724">
                  <c:v>0.2700684889936974</c:v>
                </c:pt>
                <c:pt idx="725">
                  <c:v>-1.6714216765912802E-2</c:v>
                </c:pt>
                <c:pt idx="726">
                  <c:v>0.48080522494104438</c:v>
                </c:pt>
                <c:pt idx="727">
                  <c:v>0.31254228920986943</c:v>
                </c:pt>
                <c:pt idx="728">
                  <c:v>0.33281978546540769</c:v>
                </c:pt>
                <c:pt idx="729">
                  <c:v>1.0624050946887273E-2</c:v>
                </c:pt>
                <c:pt idx="730">
                  <c:v>0.31651615690932633</c:v>
                </c:pt>
                <c:pt idx="731">
                  <c:v>0.11620645943468211</c:v>
                </c:pt>
                <c:pt idx="732">
                  <c:v>-0.15260315154694343</c:v>
                </c:pt>
                <c:pt idx="733">
                  <c:v>-6.1112842099657616E-2</c:v>
                </c:pt>
                <c:pt idx="734">
                  <c:v>0.40838669901037916</c:v>
                </c:pt>
                <c:pt idx="735">
                  <c:v>2.0076639224722352E-2</c:v>
                </c:pt>
                <c:pt idx="736">
                  <c:v>0.42978743458267482</c:v>
                </c:pt>
                <c:pt idx="737">
                  <c:v>0.23667311140118039</c:v>
                </c:pt>
                <c:pt idx="738">
                  <c:v>-0.1018870559069049</c:v>
                </c:pt>
                <c:pt idx="739">
                  <c:v>0.11768058383600843</c:v>
                </c:pt>
                <c:pt idx="740">
                  <c:v>0.47650575341148577</c:v>
                </c:pt>
                <c:pt idx="741">
                  <c:v>0.81226143287291508</c:v>
                </c:pt>
                <c:pt idx="742">
                  <c:v>0.2673871111345324</c:v>
                </c:pt>
                <c:pt idx="743">
                  <c:v>2.1388851196601201E-2</c:v>
                </c:pt>
                <c:pt idx="744">
                  <c:v>-0.37048365266632893</c:v>
                </c:pt>
                <c:pt idx="745">
                  <c:v>0.53352262928963756</c:v>
                </c:pt>
                <c:pt idx="746">
                  <c:v>0.45734926066128578</c:v>
                </c:pt>
                <c:pt idx="747">
                  <c:v>0.54068308602585169</c:v>
                </c:pt>
                <c:pt idx="748">
                  <c:v>0.34809137767985504</c:v>
                </c:pt>
                <c:pt idx="749">
                  <c:v>-5.5447657845317244E-2</c:v>
                </c:pt>
                <c:pt idx="750">
                  <c:v>-7.8979962868794343E-2</c:v>
                </c:pt>
                <c:pt idx="751">
                  <c:v>0.28121208812819776</c:v>
                </c:pt>
                <c:pt idx="752">
                  <c:v>-0.12629475326423861</c:v>
                </c:pt>
                <c:pt idx="753">
                  <c:v>4.4812074418128699E-2</c:v>
                </c:pt>
                <c:pt idx="754">
                  <c:v>-0.15990863359864302</c:v>
                </c:pt>
                <c:pt idx="755">
                  <c:v>0.54394155888352125</c:v>
                </c:pt>
                <c:pt idx="756">
                  <c:v>-0.17927057025508281</c:v>
                </c:pt>
                <c:pt idx="757">
                  <c:v>0.70465280473484615</c:v>
                </c:pt>
                <c:pt idx="758">
                  <c:v>0.23673704945678781</c:v>
                </c:pt>
                <c:pt idx="759">
                  <c:v>-6.5886730674542208E-3</c:v>
                </c:pt>
                <c:pt idx="760">
                  <c:v>-0.33385462342632732</c:v>
                </c:pt>
                <c:pt idx="761">
                  <c:v>-8.5070027602805309E-3</c:v>
                </c:pt>
                <c:pt idx="762">
                  <c:v>5.3746284596164186E-2</c:v>
                </c:pt>
                <c:pt idx="763">
                  <c:v>0.75734832889105053</c:v>
                </c:pt>
                <c:pt idx="764">
                  <c:v>-0.14141456376940501</c:v>
                </c:pt>
                <c:pt idx="765">
                  <c:v>0.12993505400853642</c:v>
                </c:pt>
                <c:pt idx="766">
                  <c:v>0.57642556249319876</c:v>
                </c:pt>
                <c:pt idx="767">
                  <c:v>2.6361913553884155E-2</c:v>
                </c:pt>
                <c:pt idx="768">
                  <c:v>1.0417306909107448E-2</c:v>
                </c:pt>
                <c:pt idx="769">
                  <c:v>0.23753587260239811</c:v>
                </c:pt>
                <c:pt idx="770">
                  <c:v>-0.43904453933049026</c:v>
                </c:pt>
                <c:pt idx="771">
                  <c:v>0.53591542702288963</c:v>
                </c:pt>
                <c:pt idx="772">
                  <c:v>-0.21989621367321921</c:v>
                </c:pt>
                <c:pt idx="773">
                  <c:v>0.41775263840787458</c:v>
                </c:pt>
                <c:pt idx="774">
                  <c:v>3.0236062747430011E-2</c:v>
                </c:pt>
                <c:pt idx="775">
                  <c:v>-0.17208315446387321</c:v>
                </c:pt>
                <c:pt idx="776">
                  <c:v>-0.43224937499167831</c:v>
                </c:pt>
                <c:pt idx="777">
                  <c:v>0.43745419858118206</c:v>
                </c:pt>
                <c:pt idx="778">
                  <c:v>0.29011066848434347</c:v>
                </c:pt>
                <c:pt idx="779">
                  <c:v>0.31302538443827932</c:v>
                </c:pt>
                <c:pt idx="780">
                  <c:v>0.37885683999599279</c:v>
                </c:pt>
                <c:pt idx="781">
                  <c:v>0.13381874871609989</c:v>
                </c:pt>
                <c:pt idx="782">
                  <c:v>8.0186064340778143E-2</c:v>
                </c:pt>
                <c:pt idx="783">
                  <c:v>0.17810319593133794</c:v>
                </c:pt>
                <c:pt idx="784">
                  <c:v>0.53463240370075849</c:v>
                </c:pt>
                <c:pt idx="785">
                  <c:v>-3.5638442242733881E-2</c:v>
                </c:pt>
                <c:pt idx="786">
                  <c:v>-2.810899630152713E-2</c:v>
                </c:pt>
                <c:pt idx="787">
                  <c:v>7.7455363040941194E-2</c:v>
                </c:pt>
                <c:pt idx="788">
                  <c:v>0.24040247715310334</c:v>
                </c:pt>
                <c:pt idx="789">
                  <c:v>0.36403448228434343</c:v>
                </c:pt>
                <c:pt idx="790">
                  <c:v>0.57940588531562953</c:v>
                </c:pt>
                <c:pt idx="791">
                  <c:v>-0.12979737909437974</c:v>
                </c:pt>
                <c:pt idx="792">
                  <c:v>0.38331761539886267</c:v>
                </c:pt>
                <c:pt idx="793">
                  <c:v>8.3157629632668179E-3</c:v>
                </c:pt>
                <c:pt idx="794">
                  <c:v>0.52130024326946101</c:v>
                </c:pt>
                <c:pt idx="795">
                  <c:v>0.36786024625524766</c:v>
                </c:pt>
                <c:pt idx="796">
                  <c:v>-0.26969843525790088</c:v>
                </c:pt>
                <c:pt idx="797">
                  <c:v>0.20742923676380351</c:v>
                </c:pt>
                <c:pt idx="798">
                  <c:v>0.56109161431699195</c:v>
                </c:pt>
                <c:pt idx="799">
                  <c:v>0.24766525226914091</c:v>
                </c:pt>
                <c:pt idx="800">
                  <c:v>1.4460015581527407E-2</c:v>
                </c:pt>
                <c:pt idx="801">
                  <c:v>-1.944915008520964E-2</c:v>
                </c:pt>
                <c:pt idx="802">
                  <c:v>0.16980181261818567</c:v>
                </c:pt>
                <c:pt idx="803">
                  <c:v>0.26038139310273495</c:v>
                </c:pt>
                <c:pt idx="804">
                  <c:v>-0.45977778933169172</c:v>
                </c:pt>
                <c:pt idx="805">
                  <c:v>0.44487970048696807</c:v>
                </c:pt>
                <c:pt idx="806">
                  <c:v>0.23202451850179853</c:v>
                </c:pt>
                <c:pt idx="807">
                  <c:v>0.73767825708126777</c:v>
                </c:pt>
                <c:pt idx="808">
                  <c:v>0.49647920170231497</c:v>
                </c:pt>
                <c:pt idx="809">
                  <c:v>0.40362397771170438</c:v>
                </c:pt>
                <c:pt idx="810">
                  <c:v>0.37503741309703698</c:v>
                </c:pt>
                <c:pt idx="811">
                  <c:v>0.35874514307244582</c:v>
                </c:pt>
                <c:pt idx="812">
                  <c:v>-8.2426892760287349E-2</c:v>
                </c:pt>
                <c:pt idx="813">
                  <c:v>0.50136525226520001</c:v>
                </c:pt>
                <c:pt idx="814">
                  <c:v>-0.44838477877786648</c:v>
                </c:pt>
                <c:pt idx="815">
                  <c:v>7.1812281313583581E-2</c:v>
                </c:pt>
                <c:pt idx="816">
                  <c:v>-0.25418095017576298</c:v>
                </c:pt>
                <c:pt idx="817">
                  <c:v>-0.46761176928496168</c:v>
                </c:pt>
                <c:pt idx="818">
                  <c:v>0.57610209660703871</c:v>
                </c:pt>
                <c:pt idx="819">
                  <c:v>0.3445630750509398</c:v>
                </c:pt>
                <c:pt idx="820">
                  <c:v>7.2261179033599146E-2</c:v>
                </c:pt>
                <c:pt idx="821">
                  <c:v>-0.42174149409453943</c:v>
                </c:pt>
                <c:pt idx="822">
                  <c:v>0.12199688955735299</c:v>
                </c:pt>
                <c:pt idx="823">
                  <c:v>-0.21036446827013636</c:v>
                </c:pt>
                <c:pt idx="824">
                  <c:v>0.71292311004560605</c:v>
                </c:pt>
                <c:pt idx="825">
                  <c:v>0.40698369651962435</c:v>
                </c:pt>
                <c:pt idx="826">
                  <c:v>1.3502059252860582E-3</c:v>
                </c:pt>
                <c:pt idx="827">
                  <c:v>0.4808204856693411</c:v>
                </c:pt>
                <c:pt idx="828">
                  <c:v>6.5173317715988735E-2</c:v>
                </c:pt>
                <c:pt idx="829">
                  <c:v>0.16302449651333237</c:v>
                </c:pt>
                <c:pt idx="830">
                  <c:v>-0.17214396608903923</c:v>
                </c:pt>
                <c:pt idx="831">
                  <c:v>-0.23035782692315057</c:v>
                </c:pt>
                <c:pt idx="832">
                  <c:v>1.71540996957604E-2</c:v>
                </c:pt>
                <c:pt idx="833">
                  <c:v>3.7086485727157802E-2</c:v>
                </c:pt>
                <c:pt idx="834">
                  <c:v>1.6754584037772878E-2</c:v>
                </c:pt>
                <c:pt idx="835">
                  <c:v>0.14728994541471641</c:v>
                </c:pt>
                <c:pt idx="836">
                  <c:v>0.28188025237513636</c:v>
                </c:pt>
                <c:pt idx="837">
                  <c:v>0.36414128629696785</c:v>
                </c:pt>
                <c:pt idx="838">
                  <c:v>7.0446106718369705E-2</c:v>
                </c:pt>
                <c:pt idx="839">
                  <c:v>0.68149548865282905</c:v>
                </c:pt>
                <c:pt idx="840">
                  <c:v>-8.1911868074577066E-2</c:v>
                </c:pt>
                <c:pt idx="841">
                  <c:v>9.4745997597358245E-2</c:v>
                </c:pt>
                <c:pt idx="842">
                  <c:v>0.44154395649857353</c:v>
                </c:pt>
                <c:pt idx="843">
                  <c:v>0.28862032487644618</c:v>
                </c:pt>
                <c:pt idx="844">
                  <c:v>-0.12557983743744591</c:v>
                </c:pt>
                <c:pt idx="845">
                  <c:v>0.16495270746568452</c:v>
                </c:pt>
                <c:pt idx="846">
                  <c:v>0.73588682793175786</c:v>
                </c:pt>
                <c:pt idx="847">
                  <c:v>0.1492553475859289</c:v>
                </c:pt>
                <c:pt idx="848">
                  <c:v>-3.6512585465768341E-2</c:v>
                </c:pt>
                <c:pt idx="849">
                  <c:v>-0.10949089196187702</c:v>
                </c:pt>
                <c:pt idx="850">
                  <c:v>-0.34541096593593057</c:v>
                </c:pt>
                <c:pt idx="851">
                  <c:v>0.16130681010271988</c:v>
                </c:pt>
                <c:pt idx="852">
                  <c:v>0.20875551896042496</c:v>
                </c:pt>
                <c:pt idx="853">
                  <c:v>-0.25059645814792025</c:v>
                </c:pt>
                <c:pt idx="854">
                  <c:v>-4.8418387754959186E-2</c:v>
                </c:pt>
                <c:pt idx="855">
                  <c:v>0.28085980973478897</c:v>
                </c:pt>
                <c:pt idx="856">
                  <c:v>0.10891726991024002</c:v>
                </c:pt>
                <c:pt idx="857">
                  <c:v>0.28703519129824634</c:v>
                </c:pt>
                <c:pt idx="858">
                  <c:v>6.0226109242553283E-2</c:v>
                </c:pt>
                <c:pt idx="859">
                  <c:v>0.57004033620216765</c:v>
                </c:pt>
                <c:pt idx="860">
                  <c:v>4.1460622113545592E-2</c:v>
                </c:pt>
                <c:pt idx="861">
                  <c:v>1.6446582487591142E-2</c:v>
                </c:pt>
                <c:pt idx="862">
                  <c:v>6.0876928759662892E-2</c:v>
                </c:pt>
                <c:pt idx="863">
                  <c:v>-2.1723632517777095E-2</c:v>
                </c:pt>
                <c:pt idx="864">
                  <c:v>0.43526800520929165</c:v>
                </c:pt>
                <c:pt idx="865">
                  <c:v>0.30994984832603628</c:v>
                </c:pt>
                <c:pt idx="866">
                  <c:v>-2.6173274431682152E-2</c:v>
                </c:pt>
                <c:pt idx="867">
                  <c:v>0.1390369957036163</c:v>
                </c:pt>
                <c:pt idx="868">
                  <c:v>-0.11694848423415698</c:v>
                </c:pt>
                <c:pt idx="869">
                  <c:v>-0.14191419458807791</c:v>
                </c:pt>
                <c:pt idx="870">
                  <c:v>0.37274469393525267</c:v>
                </c:pt>
                <c:pt idx="871">
                  <c:v>0.31441274730071306</c:v>
                </c:pt>
                <c:pt idx="872">
                  <c:v>0.20330852623401183</c:v>
                </c:pt>
                <c:pt idx="873">
                  <c:v>0.62274084590981904</c:v>
                </c:pt>
                <c:pt idx="874">
                  <c:v>0.54865780787554863</c:v>
                </c:pt>
                <c:pt idx="875">
                  <c:v>0.50390461235426764</c:v>
                </c:pt>
                <c:pt idx="876">
                  <c:v>-1.9565843379153406E-2</c:v>
                </c:pt>
                <c:pt idx="877">
                  <c:v>0.60961198039188969</c:v>
                </c:pt>
                <c:pt idx="878">
                  <c:v>0.25093936141896822</c:v>
                </c:pt>
                <c:pt idx="879">
                  <c:v>7.8443416783714554E-2</c:v>
                </c:pt>
                <c:pt idx="880">
                  <c:v>0.15621991845947963</c:v>
                </c:pt>
                <c:pt idx="881">
                  <c:v>-0.42148725152308097</c:v>
                </c:pt>
                <c:pt idx="882">
                  <c:v>0.15976029911580092</c:v>
                </c:pt>
                <c:pt idx="883">
                  <c:v>-0.33277675742444257</c:v>
                </c:pt>
                <c:pt idx="884">
                  <c:v>4.4760891105305539E-2</c:v>
                </c:pt>
                <c:pt idx="885">
                  <c:v>0.61185204685138261</c:v>
                </c:pt>
                <c:pt idx="886">
                  <c:v>0.40654089996670961</c:v>
                </c:pt>
                <c:pt idx="887">
                  <c:v>2.5927915347019492E-2</c:v>
                </c:pt>
                <c:pt idx="888">
                  <c:v>2.4401900122364518E-2</c:v>
                </c:pt>
                <c:pt idx="889">
                  <c:v>0.72595937504014862</c:v>
                </c:pt>
                <c:pt idx="890">
                  <c:v>0.56052226523990556</c:v>
                </c:pt>
                <c:pt idx="891">
                  <c:v>2.1657737572276875E-2</c:v>
                </c:pt>
                <c:pt idx="892">
                  <c:v>-4.7931562074795486E-2</c:v>
                </c:pt>
                <c:pt idx="893">
                  <c:v>0.39937960972153791</c:v>
                </c:pt>
                <c:pt idx="894">
                  <c:v>0.41114488566776902</c:v>
                </c:pt>
                <c:pt idx="895">
                  <c:v>-0.14781992057249294</c:v>
                </c:pt>
                <c:pt idx="896">
                  <c:v>-9.6141227231039517E-2</c:v>
                </c:pt>
                <c:pt idx="897">
                  <c:v>8.8545795107733846E-2</c:v>
                </c:pt>
                <c:pt idx="898">
                  <c:v>-5.1506099461420284E-2</c:v>
                </c:pt>
                <c:pt idx="899">
                  <c:v>0.10598860008632571</c:v>
                </c:pt>
                <c:pt idx="900">
                  <c:v>-0.31531126408315713</c:v>
                </c:pt>
                <c:pt idx="901">
                  <c:v>0.25894718016868257</c:v>
                </c:pt>
                <c:pt idx="902">
                  <c:v>-0.1668075234976672</c:v>
                </c:pt>
                <c:pt idx="903">
                  <c:v>0.23741026823391129</c:v>
                </c:pt>
                <c:pt idx="904">
                  <c:v>0.55198074153297749</c:v>
                </c:pt>
                <c:pt idx="905">
                  <c:v>0.28662498978544526</c:v>
                </c:pt>
                <c:pt idx="906">
                  <c:v>0.48708069134965948</c:v>
                </c:pt>
                <c:pt idx="907">
                  <c:v>0.57717407203755577</c:v>
                </c:pt>
                <c:pt idx="908">
                  <c:v>0.10278168385246218</c:v>
                </c:pt>
                <c:pt idx="909">
                  <c:v>0.50914591506214268</c:v>
                </c:pt>
                <c:pt idx="910">
                  <c:v>5.2964578608478051E-2</c:v>
                </c:pt>
                <c:pt idx="911">
                  <c:v>0.11323325069013652</c:v>
                </c:pt>
                <c:pt idx="912">
                  <c:v>-0.16770371006586898</c:v>
                </c:pt>
                <c:pt idx="913">
                  <c:v>4.8895137636948943E-2</c:v>
                </c:pt>
                <c:pt idx="914">
                  <c:v>0.81577999897892761</c:v>
                </c:pt>
                <c:pt idx="915">
                  <c:v>0.22391441686658931</c:v>
                </c:pt>
                <c:pt idx="916">
                  <c:v>3.4623941023271855E-2</c:v>
                </c:pt>
                <c:pt idx="917">
                  <c:v>-4.5582704700532814E-2</c:v>
                </c:pt>
                <c:pt idx="918">
                  <c:v>-0.22001366039273992</c:v>
                </c:pt>
                <c:pt idx="919">
                  <c:v>8.8251829484030542E-2</c:v>
                </c:pt>
                <c:pt idx="920">
                  <c:v>0.21796317103569746</c:v>
                </c:pt>
                <c:pt idx="921">
                  <c:v>-0.21567951694803567</c:v>
                </c:pt>
                <c:pt idx="922">
                  <c:v>0.64810859567665569</c:v>
                </c:pt>
                <c:pt idx="923">
                  <c:v>8.5148609464508487E-2</c:v>
                </c:pt>
                <c:pt idx="924">
                  <c:v>-7.5944806743145146E-2</c:v>
                </c:pt>
                <c:pt idx="925">
                  <c:v>0.57719149963707972</c:v>
                </c:pt>
                <c:pt idx="926">
                  <c:v>-2.0880988973612614E-2</c:v>
                </c:pt>
                <c:pt idx="927">
                  <c:v>0.11208857710350605</c:v>
                </c:pt>
                <c:pt idx="928">
                  <c:v>0.45324513898674629</c:v>
                </c:pt>
                <c:pt idx="929">
                  <c:v>0.18024040591634749</c:v>
                </c:pt>
                <c:pt idx="930">
                  <c:v>0.36266318345582282</c:v>
                </c:pt>
                <c:pt idx="931">
                  <c:v>0.25191987949767602</c:v>
                </c:pt>
                <c:pt idx="932">
                  <c:v>0.13719884072281521</c:v>
                </c:pt>
                <c:pt idx="933">
                  <c:v>-0.32563497196427726</c:v>
                </c:pt>
                <c:pt idx="934">
                  <c:v>0.44270234497275718</c:v>
                </c:pt>
                <c:pt idx="935">
                  <c:v>-7.8756773369538513E-2</c:v>
                </c:pt>
                <c:pt idx="936">
                  <c:v>5.937427600521708E-2</c:v>
                </c:pt>
                <c:pt idx="937">
                  <c:v>-9.4704415371982015E-2</c:v>
                </c:pt>
                <c:pt idx="938">
                  <c:v>5.6215234386129374E-2</c:v>
                </c:pt>
                <c:pt idx="939">
                  <c:v>0.18831241469058291</c:v>
                </c:pt>
                <c:pt idx="940">
                  <c:v>0.52149465263291261</c:v>
                </c:pt>
                <c:pt idx="941">
                  <c:v>0.5281205168273253</c:v>
                </c:pt>
                <c:pt idx="942">
                  <c:v>0.25585922655209525</c:v>
                </c:pt>
                <c:pt idx="943">
                  <c:v>-3.1405678159215543E-2</c:v>
                </c:pt>
                <c:pt idx="944">
                  <c:v>0.40349358672096508</c:v>
                </c:pt>
                <c:pt idx="945">
                  <c:v>0.39725279557652737</c:v>
                </c:pt>
                <c:pt idx="946">
                  <c:v>0.20355488875735481</c:v>
                </c:pt>
                <c:pt idx="947">
                  <c:v>3.3372182975955456E-2</c:v>
                </c:pt>
                <c:pt idx="948">
                  <c:v>-3.7090407793018192E-2</c:v>
                </c:pt>
                <c:pt idx="949">
                  <c:v>0.15072803884529132</c:v>
                </c:pt>
                <c:pt idx="950">
                  <c:v>0.4598972366938498</c:v>
                </c:pt>
                <c:pt idx="951">
                  <c:v>0.16003375985510998</c:v>
                </c:pt>
                <c:pt idx="952">
                  <c:v>0.90122023224779191</c:v>
                </c:pt>
                <c:pt idx="953">
                  <c:v>1.5165418441317557E-2</c:v>
                </c:pt>
                <c:pt idx="954">
                  <c:v>0.32784889472513112</c:v>
                </c:pt>
                <c:pt idx="955">
                  <c:v>0.33962648544569141</c:v>
                </c:pt>
                <c:pt idx="956">
                  <c:v>0.86486038688725286</c:v>
                </c:pt>
                <c:pt idx="957">
                  <c:v>0.31482733313003874</c:v>
                </c:pt>
                <c:pt idx="958">
                  <c:v>0.21496755705630557</c:v>
                </c:pt>
                <c:pt idx="959">
                  <c:v>0.43332324677125617</c:v>
                </c:pt>
                <c:pt idx="960">
                  <c:v>0.11758898743454108</c:v>
                </c:pt>
                <c:pt idx="961">
                  <c:v>0.28089869483189245</c:v>
                </c:pt>
                <c:pt idx="962">
                  <c:v>0.28868268149272241</c:v>
                </c:pt>
                <c:pt idx="963">
                  <c:v>0.21796006168076368</c:v>
                </c:pt>
                <c:pt idx="964">
                  <c:v>0.12065867174358397</c:v>
                </c:pt>
                <c:pt idx="965">
                  <c:v>0.15076816305242935</c:v>
                </c:pt>
                <c:pt idx="966">
                  <c:v>0.41327445166705518</c:v>
                </c:pt>
                <c:pt idx="967">
                  <c:v>0.26637201788215853</c:v>
                </c:pt>
                <c:pt idx="968">
                  <c:v>0.18240213378608988</c:v>
                </c:pt>
                <c:pt idx="969">
                  <c:v>0.35673964384873275</c:v>
                </c:pt>
                <c:pt idx="970">
                  <c:v>-1.2967270757877503E-2</c:v>
                </c:pt>
                <c:pt idx="971">
                  <c:v>0.55000378312271259</c:v>
                </c:pt>
                <c:pt idx="972">
                  <c:v>0.84393281580435553</c:v>
                </c:pt>
                <c:pt idx="973">
                  <c:v>-0.29349628362091218</c:v>
                </c:pt>
                <c:pt idx="974">
                  <c:v>-7.4588968428110233E-2</c:v>
                </c:pt>
                <c:pt idx="975">
                  <c:v>0.31972045631550428</c:v>
                </c:pt>
                <c:pt idx="976">
                  <c:v>0.19284111205294591</c:v>
                </c:pt>
                <c:pt idx="977">
                  <c:v>1.7105653390529385E-3</c:v>
                </c:pt>
                <c:pt idx="978">
                  <c:v>-0.25881426644416688</c:v>
                </c:pt>
                <c:pt idx="979">
                  <c:v>0.57365330006244508</c:v>
                </c:pt>
                <c:pt idx="980">
                  <c:v>0.23220783644536633</c:v>
                </c:pt>
                <c:pt idx="981">
                  <c:v>0.18018369515796964</c:v>
                </c:pt>
                <c:pt idx="982">
                  <c:v>0.39623097044825045</c:v>
                </c:pt>
                <c:pt idx="983">
                  <c:v>0.5139907616117545</c:v>
                </c:pt>
                <c:pt idx="984">
                  <c:v>0.12378541399085199</c:v>
                </c:pt>
                <c:pt idx="985">
                  <c:v>0.18224131395675541</c:v>
                </c:pt>
                <c:pt idx="986">
                  <c:v>0.21629907510322569</c:v>
                </c:pt>
                <c:pt idx="987">
                  <c:v>-0.24749683706907988</c:v>
                </c:pt>
                <c:pt idx="988">
                  <c:v>0.29724713320159563</c:v>
                </c:pt>
                <c:pt idx="989">
                  <c:v>3.5024875604905692E-2</c:v>
                </c:pt>
                <c:pt idx="990">
                  <c:v>0.33766014219265816</c:v>
                </c:pt>
                <c:pt idx="991">
                  <c:v>0.82650109773955971</c:v>
                </c:pt>
                <c:pt idx="992">
                  <c:v>0.47747412829662511</c:v>
                </c:pt>
                <c:pt idx="993">
                  <c:v>0.495311691745002</c:v>
                </c:pt>
                <c:pt idx="994">
                  <c:v>0.22287049118380509</c:v>
                </c:pt>
                <c:pt idx="995">
                  <c:v>0.27536949386657805</c:v>
                </c:pt>
                <c:pt idx="996">
                  <c:v>0.13369968033229701</c:v>
                </c:pt>
                <c:pt idx="997">
                  <c:v>-0.22184604096579741</c:v>
                </c:pt>
                <c:pt idx="998">
                  <c:v>0.18994409953672001</c:v>
                </c:pt>
                <c:pt idx="999">
                  <c:v>-0.20275141174482739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4B90-4EF3-BDF6-EF84A82BDF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2854016"/>
        <c:axId val="102864384"/>
      </c:scatterChart>
      <c:valAx>
        <c:axId val="102854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>
            <a:solidFill>
              <a:srgbClr val="000000"/>
            </a:solidFill>
          </a:ln>
        </c:spPr>
        <c:txPr>
          <a:bodyPr/>
          <a:lstStyle/>
          <a:p>
            <a:pPr>
              <a:defRPr sz="800">
                <a:latin typeface="Arial" pitchFamily="34" charset="0"/>
                <a:cs typeface="Arial" pitchFamily="34" charset="0"/>
              </a:defRPr>
            </a:pPr>
            <a:endParaRPr lang="it-IT"/>
          </a:p>
        </c:txPr>
        <c:crossAx val="102864384"/>
        <c:crosses val="autoZero"/>
        <c:crossBetween val="midCat"/>
      </c:valAx>
      <c:valAx>
        <c:axId val="102864384"/>
        <c:scaling>
          <c:orientation val="minMax"/>
          <c:min val="-1.5"/>
        </c:scaling>
        <c:delete val="0"/>
        <c:axPos val="l"/>
        <c:numFmt formatCode="General" sourceLinked="1"/>
        <c:majorTickMark val="none"/>
        <c:minorTickMark val="none"/>
        <c:tickLblPos val="low"/>
        <c:spPr>
          <a:solidFill>
            <a:srgbClr val="FFFFFF"/>
          </a:solidFill>
          <a:ln>
            <a:solidFill>
              <a:srgbClr val="000000"/>
            </a:solidFill>
          </a:ln>
        </c:spPr>
        <c:txPr>
          <a:bodyPr/>
          <a:lstStyle/>
          <a:p>
            <a:pPr>
              <a:defRPr sz="800">
                <a:latin typeface="Arial" pitchFamily="34" charset="0"/>
                <a:cs typeface="Arial" pitchFamily="34" charset="0"/>
              </a:defRPr>
            </a:pPr>
            <a:endParaRPr lang="it-IT"/>
          </a:p>
        </c:txPr>
        <c:crossAx val="102854016"/>
        <c:crosses val="autoZero"/>
        <c:crossBetween val="midCat"/>
      </c:valAx>
      <c:spPr>
        <a:noFill/>
        <a:ln>
          <a:solidFill>
            <a:schemeClr val="tx1"/>
          </a:solidFill>
        </a:ln>
      </c:spPr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1A1F18DD-61CE-4D88-BC62-12D3799E5EEF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8FD290D1-A2C1-4D6F-B3D4-21852E03B81B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6921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8F6CA-1A4D-4370-AE1F-C905329548E8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testo 2"/>
          <p:cNvSpPr>
            <a:spLocks noGrp="1"/>
          </p:cNvSpPr>
          <p:nvPr>
            <p:ph idx="1"/>
          </p:nvPr>
        </p:nvSpPr>
        <p:spPr bwMode="auto">
          <a:xfrm>
            <a:off x="457200" y="1785926"/>
            <a:ext cx="8229600" cy="434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0" indent="0">
              <a:buNone/>
              <a:defRPr sz="1600" b="0">
                <a:latin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it-IT" noProof="0"/>
              <a:t>Fare clic per modificare stili del testo dello schema</a:t>
            </a:r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457200" y="1285860"/>
            <a:ext cx="8258204" cy="428628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lang="it-IT" sz="2000" b="1" kern="1200" cap="none" baseline="0" dirty="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</a:lstStyle>
          <a:p>
            <a:r>
              <a:rPr lang="it-IT"/>
              <a:t>Fare clic per modificare lo stile del titolo</a:t>
            </a:r>
            <a:endParaRPr lang="it-IT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8F6CA-1A4D-4370-AE1F-C905329548E8}" type="datetimeFigureOut">
              <a:rPr lang="it-IT" smtClean="0"/>
              <a:pPr/>
              <a:t>01/05/2018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C13EF0-AF0F-4A8B-A940-7C8A54E9B7AF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2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oleObject" Target="../embeddings/oleObject9.bin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wmf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oleObject" Target="../embeddings/oleObject10.bin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5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28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16.bin"/><Relationship Id="rId4" Type="http://schemas.openxmlformats.org/officeDocument/2006/relationships/chart" Target="../charts/char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38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40.w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41.w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54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56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55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59.w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58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61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63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62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65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64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67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66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69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ttangolo arrotondato 20"/>
          <p:cNvSpPr/>
          <p:nvPr/>
        </p:nvSpPr>
        <p:spPr>
          <a:xfrm>
            <a:off x="7286644" y="4572008"/>
            <a:ext cx="1643042" cy="285752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Rettangolo arrotondato 19"/>
          <p:cNvSpPr/>
          <p:nvPr/>
        </p:nvSpPr>
        <p:spPr>
          <a:xfrm>
            <a:off x="7000892" y="5000636"/>
            <a:ext cx="2000264" cy="285752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/>
          <p:cNvSpPr txBox="1"/>
          <p:nvPr/>
        </p:nvSpPr>
        <p:spPr>
          <a:xfrm>
            <a:off x="7000892" y="4947834"/>
            <a:ext cx="2071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variabile quantitativa</a:t>
            </a:r>
          </a:p>
        </p:txBody>
      </p:sp>
      <p:sp>
        <p:nvSpPr>
          <p:cNvPr id="19" name="Rettangolo arrotondato 18"/>
          <p:cNvSpPr/>
          <p:nvPr/>
        </p:nvSpPr>
        <p:spPr>
          <a:xfrm>
            <a:off x="7000892" y="3910430"/>
            <a:ext cx="1980000" cy="285752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r>
              <a:rPr lang="it-IT" sz="2000" b="1" dirty="0">
                <a:solidFill>
                  <a:schemeClr val="bg1"/>
                </a:solidFill>
              </a:rPr>
              <a:t>0</a:t>
            </a:r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1</a:t>
            </a:fld>
            <a:r>
              <a:rPr lang="it-IT" sz="2000" b="1" dirty="0">
                <a:solidFill>
                  <a:schemeClr val="bg1"/>
                </a:solidFill>
              </a:rPr>
              <a:t> – Lavorare con più variabili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08000" y="1500175"/>
            <a:ext cx="89280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Una delle finalità più comuni della raccolta di dati è la ricerca di relazioni tra fenomeni differenti del tipo </a:t>
            </a:r>
            <a:r>
              <a:rPr lang="it-IT" sz="1600" b="1" u="sng" dirty="0"/>
              <a:t>causa-effetto</a:t>
            </a:r>
            <a:r>
              <a:rPr lang="it-IT" sz="1600" dirty="0"/>
              <a:t>, con l’obiettivo di </a:t>
            </a:r>
            <a:r>
              <a:rPr lang="it-IT" sz="1600" i="1" dirty="0"/>
              <a:t>interpretare</a:t>
            </a:r>
            <a:r>
              <a:rPr lang="it-IT" sz="1600" dirty="0"/>
              <a:t>, </a:t>
            </a:r>
            <a:r>
              <a:rPr lang="it-IT" sz="1600" i="1" dirty="0"/>
              <a:t>prevedere</a:t>
            </a:r>
            <a:r>
              <a:rPr lang="it-IT" sz="1600" dirty="0"/>
              <a:t>, </a:t>
            </a:r>
            <a:r>
              <a:rPr lang="it-IT" sz="1600" i="1" dirty="0"/>
              <a:t>simulare</a:t>
            </a:r>
            <a:r>
              <a:rPr lang="it-IT" sz="1600" dirty="0"/>
              <a:t> o </a:t>
            </a:r>
            <a:r>
              <a:rPr lang="it-IT" sz="1600" i="1" dirty="0"/>
              <a:t>controllare</a:t>
            </a:r>
            <a:endParaRPr lang="it-IT" sz="1600" dirty="0"/>
          </a:p>
          <a:p>
            <a:endParaRPr lang="it-IT" sz="1000" dirty="0"/>
          </a:p>
          <a:p>
            <a:r>
              <a:rPr lang="it-IT" sz="1600" dirty="0"/>
              <a:t>Sono molti i casi in cui è possibile osservare o misurare su ognuna delle unità statistica di un collettivo più di una variabile contemporaneamente =&gt; si parla in questo caso di </a:t>
            </a:r>
            <a:r>
              <a:rPr lang="it-IT" sz="1600" b="1" dirty="0">
                <a:solidFill>
                  <a:srgbClr val="FF0000"/>
                </a:solidFill>
              </a:rPr>
              <a:t>distribuzioni multiple</a:t>
            </a:r>
            <a:endParaRPr lang="it-IT" sz="1600" b="1" dirty="0"/>
          </a:p>
          <a:p>
            <a:endParaRPr lang="it-IT" sz="1000" dirty="0"/>
          </a:p>
          <a:p>
            <a:r>
              <a:rPr lang="it-IT" sz="1600" dirty="0"/>
              <a:t>Quando studiamo congiuntamente due variabili statistiche si parla in generale di </a:t>
            </a:r>
            <a:r>
              <a:rPr lang="it-IT" sz="1600" b="1" i="1" dirty="0"/>
              <a:t>variabile doppia</a:t>
            </a:r>
            <a:r>
              <a:rPr lang="it-IT" sz="1600" dirty="0"/>
              <a:t> e quindi di una </a:t>
            </a:r>
            <a:r>
              <a:rPr lang="it-IT" sz="1600" b="1" i="1" dirty="0"/>
              <a:t>distribuzione unitaria doppia</a:t>
            </a:r>
            <a:endParaRPr lang="it-IT" sz="1600" dirty="0"/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214282" y="3500438"/>
          <a:ext cx="6429420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6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613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Un. </a:t>
                      </a:r>
                      <a:r>
                        <a:rPr lang="it-IT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Stat</a:t>
                      </a:r>
                      <a:r>
                        <a:rPr lang="it-IT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/>
                        <a:t>1</a:t>
                      </a: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/>
                        <a:t>2</a:t>
                      </a: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/>
                        <a:t>3</a:t>
                      </a: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/>
                        <a:t>4</a:t>
                      </a: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/>
                        <a:t>5</a:t>
                      </a: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/>
                        <a:t>6</a:t>
                      </a: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/>
                        <a:t>7</a:t>
                      </a: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/>
                        <a:t>8</a:t>
                      </a: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/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Provincia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CZ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RC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RC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VV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KR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KR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Sesso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Età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Altezza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175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173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165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178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160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170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162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158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Parentesi graffa chiusa 11"/>
          <p:cNvSpPr/>
          <p:nvPr/>
        </p:nvSpPr>
        <p:spPr>
          <a:xfrm>
            <a:off x="6072198" y="3929066"/>
            <a:ext cx="142876" cy="614354"/>
          </a:xfrm>
          <a:prstGeom prst="rightBrac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CasellaDiTesto 12"/>
          <p:cNvSpPr txBox="1"/>
          <p:nvPr/>
        </p:nvSpPr>
        <p:spPr>
          <a:xfrm>
            <a:off x="7358082" y="4526520"/>
            <a:ext cx="1486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/>
              <a:t>variabile mista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7072330" y="3857628"/>
            <a:ext cx="1928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variabile qualitativa</a:t>
            </a:r>
          </a:p>
        </p:txBody>
      </p:sp>
      <p:cxnSp>
        <p:nvCxnSpPr>
          <p:cNvPr id="16" name="Connettore 2 15"/>
          <p:cNvCxnSpPr/>
          <p:nvPr/>
        </p:nvCxnSpPr>
        <p:spPr>
          <a:xfrm>
            <a:off x="6215074" y="4023008"/>
            <a:ext cx="71438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cxnSp>
      <p:cxnSp>
        <p:nvCxnSpPr>
          <p:cNvPr id="17" name="Connettore 2 16"/>
          <p:cNvCxnSpPr/>
          <p:nvPr/>
        </p:nvCxnSpPr>
        <p:spPr>
          <a:xfrm>
            <a:off x="6215074" y="5116024"/>
            <a:ext cx="71438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cxnSp>
      <p:cxnSp>
        <p:nvCxnSpPr>
          <p:cNvPr id="18" name="Connettore 2 17"/>
          <p:cNvCxnSpPr/>
          <p:nvPr/>
        </p:nvCxnSpPr>
        <p:spPr>
          <a:xfrm>
            <a:off x="6429388" y="4714884"/>
            <a:ext cx="7560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cxnSp>
      <p:sp>
        <p:nvSpPr>
          <p:cNvPr id="22" name="CasellaDiTesto 21"/>
          <p:cNvSpPr txBox="1"/>
          <p:nvPr/>
        </p:nvSpPr>
        <p:spPr>
          <a:xfrm>
            <a:off x="357158" y="5572140"/>
            <a:ext cx="8358246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/>
              <a:t>Consideriamo di voler studiare la relazione tra un carattere </a:t>
            </a:r>
            <a:r>
              <a:rPr lang="it-IT" sz="1600" b="1" i="1" dirty="0"/>
              <a:t>X</a:t>
            </a:r>
            <a:r>
              <a:rPr lang="it-IT" sz="1600" i="1" dirty="0"/>
              <a:t> e un carattere </a:t>
            </a:r>
            <a:r>
              <a:rPr lang="it-IT" sz="1600" b="1" i="1" dirty="0"/>
              <a:t>Y</a:t>
            </a:r>
            <a:r>
              <a:rPr lang="it-IT" sz="1600" i="1" dirty="0"/>
              <a:t> osservati</a:t>
            </a:r>
          </a:p>
          <a:p>
            <a:r>
              <a:rPr lang="it-IT" sz="1600" i="1" dirty="0"/>
              <a:t>(o misurati) su un collettivo statistico – dobbiamo tener conto di due elementi:</a:t>
            </a:r>
          </a:p>
          <a:p>
            <a:endParaRPr lang="it-IT" sz="500" i="1" dirty="0"/>
          </a:p>
          <a:p>
            <a:r>
              <a:rPr lang="it-IT" sz="1700" dirty="0"/>
              <a:t>	la natura delle variabili in gioco</a:t>
            </a:r>
          </a:p>
          <a:p>
            <a:r>
              <a:rPr lang="it-IT" sz="1700" dirty="0"/>
              <a:t>	 il tipo di relazione cui siamo interessati</a:t>
            </a:r>
          </a:p>
        </p:txBody>
      </p:sp>
      <p:sp>
        <p:nvSpPr>
          <p:cNvPr id="24" name="Freccia a destra 23"/>
          <p:cNvSpPr/>
          <p:nvPr/>
        </p:nvSpPr>
        <p:spPr>
          <a:xfrm>
            <a:off x="785786" y="6247710"/>
            <a:ext cx="428628" cy="142876"/>
          </a:xfrm>
          <a:prstGeom prst="rightArrow">
            <a:avLst/>
          </a:prstGeom>
          <a:solidFill>
            <a:srgbClr val="FF000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Freccia a destra 24"/>
          <p:cNvSpPr/>
          <p:nvPr/>
        </p:nvSpPr>
        <p:spPr>
          <a:xfrm>
            <a:off x="785786" y="6500834"/>
            <a:ext cx="428628" cy="142876"/>
          </a:xfrm>
          <a:prstGeom prst="rightArrow">
            <a:avLst/>
          </a:prstGeom>
          <a:solidFill>
            <a:srgbClr val="FF000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Rettangolo arrotondato 26"/>
          <p:cNvSpPr/>
          <p:nvPr/>
        </p:nvSpPr>
        <p:spPr>
          <a:xfrm>
            <a:off x="357158" y="5572140"/>
            <a:ext cx="7358114" cy="114300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Parentesi graffa chiusa 27"/>
          <p:cNvSpPr/>
          <p:nvPr/>
        </p:nvSpPr>
        <p:spPr>
          <a:xfrm>
            <a:off x="6072198" y="4643446"/>
            <a:ext cx="142876" cy="614354"/>
          </a:xfrm>
          <a:prstGeom prst="rightBrac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Parentesi graffa chiusa 28"/>
          <p:cNvSpPr/>
          <p:nvPr/>
        </p:nvSpPr>
        <p:spPr>
          <a:xfrm>
            <a:off x="6215074" y="4286256"/>
            <a:ext cx="142876" cy="614354"/>
          </a:xfrm>
          <a:prstGeom prst="rightBrac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9662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r>
              <a:rPr lang="it-IT" sz="2000" b="1" dirty="0">
                <a:solidFill>
                  <a:schemeClr val="bg1"/>
                </a:solidFill>
              </a:rPr>
              <a:t>0</a:t>
            </a:r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2</a:t>
            </a:fld>
            <a:r>
              <a:rPr lang="it-IT" sz="2000" b="1" dirty="0">
                <a:solidFill>
                  <a:schemeClr val="bg1"/>
                </a:solidFill>
              </a:rPr>
              <a:t> – Distribuzioni doppie di frequenze 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285780" y="1631634"/>
          <a:ext cx="3372740" cy="2011680"/>
        </p:xfrm>
        <a:graphic>
          <a:graphicData uri="http://schemas.openxmlformats.org/drawingml/2006/table">
            <a:tbl>
              <a:tblPr/>
              <a:tblGrid>
                <a:gridCol w="12322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63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14512">
                <a:tc>
                  <a:txBody>
                    <a:bodyPr/>
                    <a:lstStyle/>
                    <a:p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NOME</a:t>
                      </a:r>
                    </a:p>
                    <a:p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M. Rossi</a:t>
                      </a:r>
                    </a:p>
                    <a:p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A. Bianchi </a:t>
                      </a:r>
                    </a:p>
                    <a:p>
                      <a:pPr marL="342900" indent="-342900">
                        <a:buFontTx/>
                        <a:buNone/>
                      </a:pPr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A. Franchi</a:t>
                      </a:r>
                    </a:p>
                    <a:p>
                      <a:pPr marL="342900" indent="-342900">
                        <a:buFontTx/>
                        <a:buNone/>
                      </a:pPr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B. </a:t>
                      </a:r>
                      <a:r>
                        <a:rPr lang="it-IT" b="1" dirty="0" err="1">
                          <a:solidFill>
                            <a:srgbClr val="000000"/>
                          </a:solidFill>
                        </a:rPr>
                        <a:t>Gini</a:t>
                      </a:r>
                      <a:endParaRPr lang="it-IT" b="1" dirty="0">
                        <a:solidFill>
                          <a:srgbClr val="000000"/>
                        </a:solidFill>
                      </a:endParaRPr>
                    </a:p>
                    <a:p>
                      <a:pPr marL="342900" indent="-342900">
                        <a:buFontTx/>
                        <a:buNone/>
                      </a:pPr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A. Grandi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P. Lini</a:t>
                      </a:r>
                      <a:endParaRPr lang="it-IT" b="1" dirty="0"/>
                    </a:p>
                  </a:txBody>
                  <a:tcPr>
                    <a:lnL w="38100" cmpd="sng">
                      <a:solidFill>
                        <a:srgbClr val="FF0000"/>
                      </a:solidFill>
                      <a:prstDash val="soli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rgbClr val="FF0000"/>
                      </a:solidFill>
                      <a:prstDash val="solid"/>
                    </a:lnT>
                    <a:lnB w="381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t-IT" b="1" dirty="0"/>
                        <a:t>GENERE</a:t>
                      </a:r>
                    </a:p>
                    <a:p>
                      <a:r>
                        <a:rPr lang="it-IT" b="1" dirty="0"/>
                        <a:t>M</a:t>
                      </a:r>
                    </a:p>
                    <a:p>
                      <a:r>
                        <a:rPr lang="it-IT" b="1" dirty="0"/>
                        <a:t>F</a:t>
                      </a:r>
                    </a:p>
                    <a:p>
                      <a:r>
                        <a:rPr lang="it-IT" b="1" dirty="0"/>
                        <a:t>F</a:t>
                      </a:r>
                    </a:p>
                    <a:p>
                      <a:r>
                        <a:rPr lang="it-IT" b="1" dirty="0"/>
                        <a:t>M</a:t>
                      </a:r>
                    </a:p>
                    <a:p>
                      <a:r>
                        <a:rPr lang="it-IT" b="1" dirty="0"/>
                        <a:t>F</a:t>
                      </a:r>
                    </a:p>
                    <a:p>
                      <a:r>
                        <a:rPr lang="it-IT" b="1" dirty="0"/>
                        <a:t>F</a:t>
                      </a:r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t-IT" b="1" dirty="0"/>
                        <a:t>REGIONE</a:t>
                      </a:r>
                    </a:p>
                    <a:p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Marche</a:t>
                      </a:r>
                    </a:p>
                    <a:p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Calabria</a:t>
                      </a:r>
                    </a:p>
                    <a:p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Umbria</a:t>
                      </a:r>
                    </a:p>
                    <a:p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Piemonte</a:t>
                      </a:r>
                    </a:p>
                    <a:p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Marche</a:t>
                      </a:r>
                    </a:p>
                    <a:p>
                      <a:r>
                        <a:rPr lang="it-IT" b="1" dirty="0">
                          <a:solidFill>
                            <a:srgbClr val="000000"/>
                          </a:solidFill>
                        </a:rPr>
                        <a:t>Umbria</a:t>
                      </a:r>
                      <a:endParaRPr lang="it-IT" b="1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mpd="sng">
                      <a:solidFill>
                        <a:srgbClr val="FF0000"/>
                      </a:solidFill>
                      <a:prstDash val="soli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1" name="Gruppo 11"/>
          <p:cNvGrpSpPr>
            <a:grpSpLocks/>
          </p:cNvGrpSpPr>
          <p:nvPr/>
        </p:nvGrpSpPr>
        <p:grpSpPr bwMode="auto">
          <a:xfrm>
            <a:off x="3929059" y="1774509"/>
            <a:ext cx="5000659" cy="1754188"/>
            <a:chOff x="3786149" y="1214422"/>
            <a:chExt cx="5000693" cy="1754326"/>
          </a:xfrm>
        </p:grpSpPr>
        <p:sp>
          <p:nvSpPr>
            <p:cNvPr id="12" name="Rettangolo 7"/>
            <p:cNvSpPr>
              <a:spLocks noChangeArrowheads="1"/>
            </p:cNvSpPr>
            <p:nvPr/>
          </p:nvSpPr>
          <p:spPr bwMode="auto">
            <a:xfrm>
              <a:off x="4000496" y="1214422"/>
              <a:ext cx="4786346" cy="1754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it-IT" dirty="0">
                <a:latin typeface="Calibri" pitchFamily="34" charset="0"/>
              </a:endParaRPr>
            </a:p>
            <a:p>
              <a:r>
                <a:rPr lang="it-IT" dirty="0">
                  <a:latin typeface="Calibri" pitchFamily="34" charset="0"/>
                </a:rPr>
                <a:t>		   </a:t>
              </a:r>
              <a:r>
                <a:rPr lang="it-IT" b="1" dirty="0">
                  <a:latin typeface="Calibri" pitchFamily="34" charset="0"/>
                </a:rPr>
                <a:t>Regione</a:t>
              </a:r>
              <a:r>
                <a:rPr lang="it-IT" dirty="0">
                  <a:latin typeface="Calibri" pitchFamily="34" charset="0"/>
                </a:rPr>
                <a:t> 	</a:t>
              </a:r>
            </a:p>
            <a:p>
              <a:r>
                <a:rPr lang="it-IT" dirty="0">
                  <a:latin typeface="Calibri" pitchFamily="34" charset="0"/>
                </a:rPr>
                <a:t>            Calabria   Marche    Umbria   Piemonte </a:t>
              </a:r>
            </a:p>
            <a:p>
              <a:pPr algn="ctr"/>
              <a:r>
                <a:rPr lang="it-IT" dirty="0">
                  <a:latin typeface="Calibri" pitchFamily="34" charset="0"/>
                </a:rPr>
                <a:t>   M 	0 	1 	0 	1 	</a:t>
              </a:r>
            </a:p>
            <a:p>
              <a:pPr algn="ctr"/>
              <a:r>
                <a:rPr lang="it-IT" dirty="0">
                  <a:latin typeface="Calibri" pitchFamily="34" charset="0"/>
                </a:rPr>
                <a:t>   </a:t>
              </a:r>
              <a:r>
                <a:rPr lang="it-IT" sz="1200" dirty="0">
                  <a:latin typeface="Calibri" pitchFamily="34" charset="0"/>
                </a:rPr>
                <a:t> </a:t>
              </a:r>
              <a:r>
                <a:rPr lang="it-IT" dirty="0">
                  <a:latin typeface="Calibri" pitchFamily="34" charset="0"/>
                </a:rPr>
                <a:t>F 	1 	</a:t>
              </a:r>
              <a:r>
                <a:rPr lang="it-IT" dirty="0" err="1">
                  <a:latin typeface="Calibri" pitchFamily="34" charset="0"/>
                </a:rPr>
                <a:t>1</a:t>
              </a:r>
              <a:r>
                <a:rPr lang="it-IT" dirty="0">
                  <a:latin typeface="Calibri" pitchFamily="34" charset="0"/>
                </a:rPr>
                <a:t> 	2 	0 	</a:t>
              </a:r>
            </a:p>
            <a:p>
              <a:endParaRPr lang="it-IT" dirty="0">
                <a:latin typeface="Calibri" pitchFamily="34" charset="0"/>
              </a:endParaRPr>
            </a:p>
          </p:txBody>
        </p:sp>
        <p:sp>
          <p:nvSpPr>
            <p:cNvPr id="13" name="Rettangolo 9"/>
            <p:cNvSpPr>
              <a:spLocks noChangeArrowheads="1"/>
            </p:cNvSpPr>
            <p:nvPr/>
          </p:nvSpPr>
          <p:spPr bwMode="auto">
            <a:xfrm rot="16200000">
              <a:off x="3586735" y="2157410"/>
              <a:ext cx="76815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/>
              <a:r>
                <a:rPr lang="it-IT" b="1" dirty="0">
                  <a:latin typeface="Calibri" pitchFamily="34" charset="0"/>
                </a:rPr>
                <a:t>Sesso </a:t>
              </a:r>
            </a:p>
          </p:txBody>
        </p:sp>
        <p:sp>
          <p:nvSpPr>
            <p:cNvPr id="14" name="Rettangolo 13"/>
            <p:cNvSpPr/>
            <p:nvPr/>
          </p:nvSpPr>
          <p:spPr>
            <a:xfrm>
              <a:off x="4643439" y="2071739"/>
              <a:ext cx="3786213" cy="57154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/>
            </a:p>
          </p:txBody>
        </p:sp>
      </p:grpSp>
      <p:sp>
        <p:nvSpPr>
          <p:cNvPr id="15" name="Arco 14"/>
          <p:cNvSpPr/>
          <p:nvPr/>
        </p:nvSpPr>
        <p:spPr>
          <a:xfrm>
            <a:off x="3500468" y="1703072"/>
            <a:ext cx="1285875" cy="928687"/>
          </a:xfrm>
          <a:prstGeom prst="arc">
            <a:avLst>
              <a:gd name="adj1" fmla="val 13285603"/>
              <a:gd name="adj2" fmla="val 45288"/>
            </a:avLst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/>
          <a:srcRect l="11154" r="23759" b="18736"/>
          <a:stretch>
            <a:fillRect/>
          </a:stretch>
        </p:blipFill>
        <p:spPr bwMode="auto">
          <a:xfrm>
            <a:off x="1571554" y="4857760"/>
            <a:ext cx="6786660" cy="1748554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" name="CasellaDiTesto 14"/>
          <p:cNvSpPr txBox="1">
            <a:spLocks noChangeArrowheads="1"/>
          </p:cNvSpPr>
          <p:nvPr/>
        </p:nvSpPr>
        <p:spPr bwMode="auto">
          <a:xfrm>
            <a:off x="142844" y="3837721"/>
            <a:ext cx="8715375" cy="87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700" dirty="0">
                <a:latin typeface="Calibri" pitchFamily="34" charset="0"/>
              </a:rPr>
              <a:t>Possiamo rappresentare le distribuzioni unitarie doppie come </a:t>
            </a:r>
            <a:r>
              <a:rPr lang="it-IT" sz="1700" b="1" dirty="0">
                <a:solidFill>
                  <a:srgbClr val="FF0000"/>
                </a:solidFill>
                <a:latin typeface="Calibri" pitchFamily="34" charset="0"/>
              </a:rPr>
              <a:t>distribuzioni doppie di frequenze</a:t>
            </a:r>
            <a:r>
              <a:rPr lang="it-IT" sz="1700" dirty="0">
                <a:latin typeface="Calibri" pitchFamily="34" charset="0"/>
              </a:rPr>
              <a:t> contando le unità statistiche che presentano contemporaneamente una modalità di una variabile e una modalità dell’altra variabile considerata 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428596" y="4857760"/>
            <a:ext cx="10001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>
                <a:solidFill>
                  <a:srgbClr val="FF0000"/>
                </a:solidFill>
              </a:rPr>
              <a:t>ESEMPIO</a:t>
            </a:r>
          </a:p>
        </p:txBody>
      </p:sp>
    </p:spTree>
    <p:extLst>
      <p:ext uri="{BB962C8B-B14F-4D97-AF65-F5344CB8AC3E}">
        <p14:creationId xmlns:p14="http://schemas.microsoft.com/office/powerpoint/2010/main" val="3429259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r>
              <a:rPr lang="it-IT" sz="2000" b="1" dirty="0">
                <a:solidFill>
                  <a:schemeClr val="bg1"/>
                </a:solidFill>
              </a:rPr>
              <a:t>0</a:t>
            </a:r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3</a:t>
            </a:fld>
            <a:r>
              <a:rPr lang="it-IT" sz="2000" b="1" dirty="0">
                <a:solidFill>
                  <a:schemeClr val="bg1"/>
                </a:solidFill>
              </a:rPr>
              <a:t> – Notazione 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142845" y="1947438"/>
          <a:ext cx="3072147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y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i1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x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4357686" y="1714488"/>
            <a:ext cx="47149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Consideriamo una variabile doppia </a:t>
            </a:r>
            <a:r>
              <a:rPr lang="it-IT" sz="1600" b="1" dirty="0"/>
              <a:t>(X,Y)</a:t>
            </a:r>
            <a:r>
              <a:rPr lang="it-IT" sz="1600" dirty="0"/>
              <a:t> e supponiamo che sia stata organizzata in una tabella:  sulle righe le </a:t>
            </a:r>
            <a:r>
              <a:rPr lang="it-IT" sz="1600" b="1" dirty="0"/>
              <a:t>r</a:t>
            </a:r>
            <a:r>
              <a:rPr lang="it-IT" sz="1600" dirty="0"/>
              <a:t> modalità di X e sulle colonne le </a:t>
            </a:r>
            <a:r>
              <a:rPr lang="it-IT" sz="1600" b="1" dirty="0"/>
              <a:t>c</a:t>
            </a:r>
            <a:r>
              <a:rPr lang="it-IT" sz="1600" dirty="0"/>
              <a:t> modalità di Y</a:t>
            </a:r>
          </a:p>
        </p:txBody>
      </p:sp>
      <p:graphicFrame>
        <p:nvGraphicFramePr>
          <p:cNvPr id="12" name="Tabella 11"/>
          <p:cNvGraphicFramePr>
            <a:graphicFrameLocks noGrp="1"/>
          </p:cNvGraphicFramePr>
          <p:nvPr/>
        </p:nvGraphicFramePr>
        <p:xfrm>
          <a:off x="3357240" y="1947438"/>
          <a:ext cx="500380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" name="Tabella 12"/>
          <p:cNvGraphicFramePr>
            <a:graphicFrameLocks noGrp="1"/>
          </p:cNvGraphicFramePr>
          <p:nvPr/>
        </p:nvGraphicFramePr>
        <p:xfrm>
          <a:off x="142844" y="4519206"/>
          <a:ext cx="3072147" cy="4048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CasellaDiTesto 14"/>
          <p:cNvSpPr txBox="1"/>
          <p:nvPr/>
        </p:nvSpPr>
        <p:spPr>
          <a:xfrm rot="5400000">
            <a:off x="2705294" y="3028326"/>
            <a:ext cx="27860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rgbClr val="FF0000"/>
                </a:solidFill>
              </a:rPr>
              <a:t>distribuzione marginale di riga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142844" y="4947834"/>
            <a:ext cx="3143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>
                <a:solidFill>
                  <a:srgbClr val="FF0000"/>
                </a:solidFill>
              </a:rPr>
              <a:t>distribuzione marginale di colonna</a:t>
            </a:r>
          </a:p>
        </p:txBody>
      </p:sp>
      <p:sp>
        <p:nvSpPr>
          <p:cNvPr id="19" name="CasellaDiTesto 18"/>
          <p:cNvSpPr txBox="1"/>
          <p:nvPr/>
        </p:nvSpPr>
        <p:spPr>
          <a:xfrm>
            <a:off x="142844" y="5309258"/>
            <a:ext cx="88583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Su ciascuna delle righe abbiamo la distribuzione semplice di ogni modalità </a:t>
            </a:r>
            <a:r>
              <a:rPr lang="it-IT" sz="1600" i="1" dirty="0"/>
              <a:t>i</a:t>
            </a:r>
            <a:r>
              <a:rPr lang="it-IT" sz="1600" dirty="0"/>
              <a:t> della X rispetto a tutte quelle della variabile Y; su ciascuna colonna abbiamo la distribuzione semplice di ogni modalità </a:t>
            </a:r>
            <a:r>
              <a:rPr lang="it-IT" sz="1600" i="1" dirty="0"/>
              <a:t>j</a:t>
            </a:r>
            <a:r>
              <a:rPr lang="it-IT" sz="1600" dirty="0"/>
              <a:t> della Y rispetto a tutte quelle della variabile X</a:t>
            </a:r>
          </a:p>
          <a:p>
            <a:endParaRPr lang="it-IT" sz="1000" dirty="0"/>
          </a:p>
          <a:p>
            <a:r>
              <a:rPr lang="it-IT" sz="1600" b="1" dirty="0"/>
              <a:t>L’elemento generico </a:t>
            </a:r>
            <a:r>
              <a:rPr lang="it-IT" sz="1600" b="1" dirty="0" err="1"/>
              <a:t>n</a:t>
            </a:r>
            <a:r>
              <a:rPr lang="it-IT" sz="1600" b="1" baseline="-25000" dirty="0" err="1"/>
              <a:t>ij</a:t>
            </a:r>
            <a:r>
              <a:rPr lang="it-IT" sz="1600" b="1" dirty="0"/>
              <a:t> rappresenta il numero di unità che presentano allo stesso tempo le modalità x</a:t>
            </a:r>
            <a:r>
              <a:rPr lang="it-IT" sz="1600" b="1" baseline="-25000" dirty="0"/>
              <a:t>i</a:t>
            </a:r>
            <a:r>
              <a:rPr lang="it-IT" sz="1600" b="1" dirty="0"/>
              <a:t> e </a:t>
            </a:r>
            <a:r>
              <a:rPr lang="it-IT" sz="1600" b="1" dirty="0" err="1"/>
              <a:t>y</a:t>
            </a:r>
            <a:r>
              <a:rPr lang="it-IT" sz="1600" b="1" baseline="-25000" dirty="0" err="1"/>
              <a:t>j</a:t>
            </a:r>
            <a:r>
              <a:rPr lang="it-IT" sz="1600" b="1" dirty="0"/>
              <a:t> e viene detto </a:t>
            </a:r>
            <a:r>
              <a:rPr lang="it-IT" sz="1600" b="1" i="1" dirty="0">
                <a:solidFill>
                  <a:srgbClr val="FF0000"/>
                </a:solidFill>
              </a:rPr>
              <a:t>frequenza congiunta</a:t>
            </a:r>
          </a:p>
        </p:txBody>
      </p:sp>
      <p:sp>
        <p:nvSpPr>
          <p:cNvPr id="20" name="Rettangolo 19"/>
          <p:cNvSpPr/>
          <p:nvPr/>
        </p:nvSpPr>
        <p:spPr>
          <a:xfrm>
            <a:off x="3420000" y="4537124"/>
            <a:ext cx="308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b="1" dirty="0"/>
              <a:t>n</a:t>
            </a:r>
            <a:endParaRPr lang="it-IT" b="1" baseline="-25000" dirty="0"/>
          </a:p>
        </p:txBody>
      </p:sp>
      <p:sp>
        <p:nvSpPr>
          <p:cNvPr id="26" name="CasellaDiTesto 25"/>
          <p:cNvSpPr txBox="1"/>
          <p:nvPr/>
        </p:nvSpPr>
        <p:spPr>
          <a:xfrm>
            <a:off x="214282" y="1518810"/>
            <a:ext cx="3286116" cy="267116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it-IT" sz="1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TABELLA A DOPPIA ENTRATA</a:t>
            </a:r>
          </a:p>
        </p:txBody>
      </p:sp>
      <p:sp>
        <p:nvSpPr>
          <p:cNvPr id="30" name="CasellaDiTesto 29"/>
          <p:cNvSpPr txBox="1"/>
          <p:nvPr/>
        </p:nvSpPr>
        <p:spPr>
          <a:xfrm>
            <a:off x="7286644" y="2857496"/>
            <a:ext cx="1714512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FF0000"/>
                </a:solidFill>
              </a:rPr>
              <a:t>FREQ. MARGINALE</a:t>
            </a:r>
          </a:p>
          <a:p>
            <a:pPr algn="ctr"/>
            <a:r>
              <a:rPr lang="it-IT" sz="1400" b="1" dirty="0" err="1">
                <a:solidFill>
                  <a:srgbClr val="FF0000"/>
                </a:solidFill>
              </a:rPr>
              <a:t>DI</a:t>
            </a:r>
            <a:r>
              <a:rPr lang="it-IT" sz="1400" b="1" dirty="0">
                <a:solidFill>
                  <a:srgbClr val="FF0000"/>
                </a:solidFill>
              </a:rPr>
              <a:t> RIGA</a:t>
            </a:r>
          </a:p>
        </p:txBody>
      </p:sp>
      <p:sp>
        <p:nvSpPr>
          <p:cNvPr id="31" name="CasellaDiTesto 30"/>
          <p:cNvSpPr txBox="1"/>
          <p:nvPr/>
        </p:nvSpPr>
        <p:spPr>
          <a:xfrm>
            <a:off x="7286644" y="3929066"/>
            <a:ext cx="1714512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FF0000"/>
                </a:solidFill>
              </a:rPr>
              <a:t>FREQ. MARGINALE</a:t>
            </a:r>
          </a:p>
          <a:p>
            <a:pPr algn="ctr"/>
            <a:r>
              <a:rPr lang="it-IT" sz="1400" b="1" dirty="0" err="1">
                <a:solidFill>
                  <a:srgbClr val="FF0000"/>
                </a:solidFill>
              </a:rPr>
              <a:t>DI</a:t>
            </a:r>
            <a:r>
              <a:rPr lang="it-IT" sz="1400" b="1" dirty="0">
                <a:solidFill>
                  <a:srgbClr val="FF0000"/>
                </a:solidFill>
              </a:rPr>
              <a:t> COLONNA</a:t>
            </a:r>
          </a:p>
        </p:txBody>
      </p:sp>
      <p:sp>
        <p:nvSpPr>
          <p:cNvPr id="32" name="CasellaDiTesto 31"/>
          <p:cNvSpPr txBox="1"/>
          <p:nvPr/>
        </p:nvSpPr>
        <p:spPr>
          <a:xfrm>
            <a:off x="3998315" y="4899140"/>
            <a:ext cx="114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rgbClr val="FF0000"/>
                </a:solidFill>
              </a:rPr>
              <a:t>gran totale</a:t>
            </a:r>
          </a:p>
        </p:txBody>
      </p:sp>
      <p:cxnSp>
        <p:nvCxnSpPr>
          <p:cNvPr id="33" name="Forma 32"/>
          <p:cNvCxnSpPr>
            <a:endCxn id="32" idx="1"/>
          </p:cNvCxnSpPr>
          <p:nvPr/>
        </p:nvCxnSpPr>
        <p:spPr>
          <a:xfrm rot="16200000" flipH="1">
            <a:off x="3715483" y="4785584"/>
            <a:ext cx="210655" cy="355009"/>
          </a:xfrm>
          <a:prstGeom prst="curved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aphicFrame>
        <p:nvGraphicFramePr>
          <p:cNvPr id="20481" name="Object 1"/>
          <p:cNvGraphicFramePr>
            <a:graphicFrameLocks noChangeAspect="1"/>
          </p:cNvGraphicFramePr>
          <p:nvPr/>
        </p:nvGraphicFramePr>
        <p:xfrm>
          <a:off x="4357686" y="2786058"/>
          <a:ext cx="2797803" cy="7332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6" name="Equation" r:id="rId3" imgW="1688760" imgH="444240" progId="Equation.DSMT4">
                  <p:embed/>
                </p:oleObj>
              </mc:Choice>
              <mc:Fallback>
                <p:oleObj name="Equation" r:id="rId3" imgW="168876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6" y="2786058"/>
                        <a:ext cx="2797803" cy="73320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2" name="Object 2"/>
          <p:cNvGraphicFramePr>
            <a:graphicFrameLocks noChangeAspect="1"/>
          </p:cNvGraphicFramePr>
          <p:nvPr/>
        </p:nvGraphicFramePr>
        <p:xfrm>
          <a:off x="4366639" y="3858723"/>
          <a:ext cx="2777129" cy="7132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7" name="Equation" r:id="rId5" imgW="1676160" imgH="431640" progId="Equation.DSMT4">
                  <p:embed/>
                </p:oleObj>
              </mc:Choice>
              <mc:Fallback>
                <p:oleObj name="Equation" r:id="rId5" imgW="167616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6639" y="3858723"/>
                        <a:ext cx="2777129" cy="71328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84539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r>
              <a:rPr lang="it-IT" sz="2000" b="1" dirty="0">
                <a:solidFill>
                  <a:schemeClr val="bg1"/>
                </a:solidFill>
              </a:rPr>
              <a:t>0</a:t>
            </a:r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4</a:t>
            </a:fld>
            <a:r>
              <a:rPr lang="it-IT" sz="2000" b="1" dirty="0">
                <a:solidFill>
                  <a:schemeClr val="bg1"/>
                </a:solidFill>
              </a:rPr>
              <a:t> – Esempio 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714348" y="2383689"/>
          <a:ext cx="4180522" cy="1463040"/>
        </p:xfrm>
        <a:graphic>
          <a:graphicData uri="http://schemas.openxmlformats.org/drawingml/2006/table">
            <a:tbl>
              <a:tblPr/>
              <a:tblGrid>
                <a:gridCol w="70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72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Età</a:t>
                      </a: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i="1" dirty="0">
                          <a:latin typeface="+mj-lt"/>
                          <a:ea typeface="Times New Roman"/>
                          <a:cs typeface="Times New Roman"/>
                        </a:rPr>
                        <a:t>18 - 22</a:t>
                      </a: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i="1" dirty="0">
                          <a:latin typeface="+mj-lt"/>
                          <a:ea typeface="Times New Roman"/>
                          <a:cs typeface="Times New Roman"/>
                        </a:rPr>
                        <a:t>23 - 26</a:t>
                      </a: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27 - 30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Tipo di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Birra</a:t>
                      </a: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Bionda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12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22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+mj-lt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   45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Rossa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5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9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   28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Scura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3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15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18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   36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20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CasellaDiTesto 11"/>
          <p:cNvSpPr txBox="1"/>
          <p:nvPr/>
        </p:nvSpPr>
        <p:spPr>
          <a:xfrm>
            <a:off x="108000" y="1643050"/>
            <a:ext cx="667857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Consideriamo la distribuzione doppia di frequenze del </a:t>
            </a:r>
            <a:r>
              <a:rPr lang="it-IT" sz="1700" b="1" i="1" dirty="0"/>
              <a:t>tipo di birra</a:t>
            </a:r>
          </a:p>
          <a:p>
            <a:r>
              <a:rPr lang="it-IT" sz="1700" dirty="0"/>
              <a:t>preferito e dell’</a:t>
            </a:r>
            <a:r>
              <a:rPr lang="it-IT" sz="1700" b="1" i="1" dirty="0"/>
              <a:t>età</a:t>
            </a:r>
            <a:r>
              <a:rPr lang="it-IT" sz="1700" dirty="0"/>
              <a:t> di un collettivo di consumatori</a:t>
            </a:r>
          </a:p>
        </p:txBody>
      </p:sp>
      <p:pic>
        <p:nvPicPr>
          <p:cNvPr id="19457" name="Picture 1" descr="C:\Documents and Settings\desassossego\Impostazioni locali\Temporary Internet Files\Content.IE5\F32T2PBD\MCj04321870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1658938"/>
            <a:ext cx="2270128" cy="2270128"/>
          </a:xfrm>
          <a:prstGeom prst="rect">
            <a:avLst/>
          </a:prstGeom>
          <a:noFill/>
        </p:spPr>
      </p:pic>
      <p:cxnSp>
        <p:nvCxnSpPr>
          <p:cNvPr id="23" name="Forma 22"/>
          <p:cNvCxnSpPr>
            <a:stCxn id="33" idx="0"/>
            <a:endCxn id="35" idx="6"/>
          </p:cNvCxnSpPr>
          <p:nvPr/>
        </p:nvCxnSpPr>
        <p:spPr>
          <a:xfrm rot="16200000" flipV="1">
            <a:off x="5221578" y="3377186"/>
            <a:ext cx="558233" cy="1285884"/>
          </a:xfrm>
          <a:prstGeom prst="curvedConnector2">
            <a:avLst/>
          </a:prstGeom>
          <a:ln>
            <a:headEnd type="triangle" w="lg" len="med"/>
            <a:tailEnd type="none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24" name="Ovale 23"/>
          <p:cNvSpPr/>
          <p:nvPr/>
        </p:nvSpPr>
        <p:spPr>
          <a:xfrm>
            <a:off x="2357422" y="3098069"/>
            <a:ext cx="357190" cy="285752"/>
          </a:xfrm>
          <a:prstGeom prst="ellipse">
            <a:avLst/>
          </a:prstGeom>
          <a:noFill/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6" name="Forma 25"/>
          <p:cNvCxnSpPr>
            <a:stCxn id="24" idx="2"/>
          </p:cNvCxnSpPr>
          <p:nvPr/>
        </p:nvCxnSpPr>
        <p:spPr>
          <a:xfrm rot="10800000" flipV="1">
            <a:off x="2214546" y="3240945"/>
            <a:ext cx="142876" cy="1000132"/>
          </a:xfrm>
          <a:prstGeom prst="curvedConnector2">
            <a:avLst/>
          </a:prstGeom>
          <a:ln>
            <a:tailEnd type="triangle" w="lg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33" name="CasellaDiTesto 32"/>
          <p:cNvSpPr txBox="1"/>
          <p:nvPr/>
        </p:nvSpPr>
        <p:spPr>
          <a:xfrm>
            <a:off x="4857752" y="4299244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/>
              <a:t>Il gran totale ci dice qual è</a:t>
            </a:r>
          </a:p>
          <a:p>
            <a:pPr algn="ctr"/>
            <a:r>
              <a:rPr lang="it-IT" sz="1600" b="1" dirty="0"/>
              <a:t>la dimensione del collettivo</a:t>
            </a:r>
          </a:p>
        </p:txBody>
      </p:sp>
      <p:sp>
        <p:nvSpPr>
          <p:cNvPr id="34" name="CasellaDiTesto 33"/>
          <p:cNvSpPr txBox="1"/>
          <p:nvPr/>
        </p:nvSpPr>
        <p:spPr>
          <a:xfrm>
            <a:off x="500034" y="4241077"/>
            <a:ext cx="3857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La frequenza congiunta n</a:t>
            </a:r>
            <a:r>
              <a:rPr lang="it-IT" sz="1600" b="1" baseline="-25000" dirty="0"/>
              <a:t>21</a:t>
            </a:r>
            <a:r>
              <a:rPr lang="it-IT" sz="1600" b="1" dirty="0"/>
              <a:t> ci dice quanti sono i consumatori tra i 18 e i 22 anni che preferiscono la birra rossa (=&gt; 5)</a:t>
            </a:r>
          </a:p>
        </p:txBody>
      </p:sp>
      <p:sp>
        <p:nvSpPr>
          <p:cNvPr id="35" name="Ovale 34"/>
          <p:cNvSpPr/>
          <p:nvPr/>
        </p:nvSpPr>
        <p:spPr>
          <a:xfrm>
            <a:off x="4429124" y="3598135"/>
            <a:ext cx="428628" cy="285752"/>
          </a:xfrm>
          <a:prstGeom prst="ellipse">
            <a:avLst/>
          </a:prstGeom>
          <a:noFill/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39" name="Tabella 38"/>
          <p:cNvGraphicFramePr>
            <a:graphicFrameLocks noGrp="1"/>
          </p:cNvGraphicFramePr>
          <p:nvPr/>
        </p:nvGraphicFramePr>
        <p:xfrm>
          <a:off x="190828" y="5424510"/>
          <a:ext cx="1237900" cy="1219200"/>
        </p:xfrm>
        <a:graphic>
          <a:graphicData uri="http://schemas.openxmlformats.org/drawingml/2006/table">
            <a:tbl>
              <a:tblPr/>
              <a:tblGrid>
                <a:gridCol w="711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6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Birra</a:t>
                      </a: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Bionda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   45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Rossa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   28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Scura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   36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41" name="Tabella 40"/>
          <p:cNvGraphicFramePr>
            <a:graphicFrameLocks noGrp="1"/>
          </p:cNvGraphicFramePr>
          <p:nvPr/>
        </p:nvGraphicFramePr>
        <p:xfrm>
          <a:off x="1690489" y="5424510"/>
          <a:ext cx="1238437" cy="1219200"/>
        </p:xfrm>
        <a:graphic>
          <a:graphicData uri="http://schemas.openxmlformats.org/drawingml/2006/table">
            <a:tbl>
              <a:tblPr/>
              <a:tblGrid>
                <a:gridCol w="690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7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9674"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Età</a:t>
                      </a:r>
                      <a:endParaRPr lang="it-IT" sz="16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674"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18 - 22 </a:t>
                      </a:r>
                    </a:p>
                  </a:txBody>
                  <a:tcPr marL="0" marR="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   20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8222"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23 - 26 </a:t>
                      </a:r>
                    </a:p>
                  </a:txBody>
                  <a:tcPr marL="0" marR="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   46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8222"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27 - 30</a:t>
                      </a:r>
                    </a:p>
                  </a:txBody>
                  <a:tcPr marL="0" marR="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   43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3948">
                <a:tc>
                  <a:txBody>
                    <a:bodyPr/>
                    <a:lstStyle/>
                    <a:p>
                      <a:pPr algn="ctr" fontAlgn="t"/>
                      <a:endParaRPr lang="it-IT" sz="16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2" name="CasellaDiTesto 41"/>
          <p:cNvSpPr txBox="1"/>
          <p:nvPr/>
        </p:nvSpPr>
        <p:spPr>
          <a:xfrm>
            <a:off x="3071802" y="5357826"/>
            <a:ext cx="59293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Le distribuzioni marginali rappresentano di fatto le distribuzioni di una variabile per volta: la </a:t>
            </a:r>
            <a:r>
              <a:rPr lang="it-IT" sz="1600" b="1" dirty="0" err="1"/>
              <a:t>distr</a:t>
            </a:r>
            <a:r>
              <a:rPr lang="it-IT" sz="1600" b="1" dirty="0"/>
              <a:t>. marginale di riga è la distribuzione di frequenze della variabile birra a prescindere dall’età; allo stesso modo la </a:t>
            </a:r>
            <a:r>
              <a:rPr lang="it-IT" sz="1600" b="1" dirty="0" err="1"/>
              <a:t>distr</a:t>
            </a:r>
            <a:r>
              <a:rPr lang="it-IT" sz="1600" b="1" dirty="0"/>
              <a:t>. marginale di colonna è la distribuzione della variabile età a prescindere dal tipo di birra preferito</a:t>
            </a:r>
          </a:p>
        </p:txBody>
      </p:sp>
    </p:spTree>
    <p:extLst>
      <p:ext uri="{BB962C8B-B14F-4D97-AF65-F5344CB8AC3E}">
        <p14:creationId xmlns:p14="http://schemas.microsoft.com/office/powerpoint/2010/main" val="2979430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r>
              <a:rPr lang="it-IT" sz="2000" b="1" dirty="0">
                <a:solidFill>
                  <a:schemeClr val="bg1"/>
                </a:solidFill>
              </a:rPr>
              <a:t>0</a:t>
            </a:r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5</a:t>
            </a:fld>
            <a:r>
              <a:rPr lang="it-IT" sz="2000" b="1" dirty="0">
                <a:solidFill>
                  <a:schemeClr val="bg1"/>
                </a:solidFill>
              </a:rPr>
              <a:t> – Trasformazione dei dati: frequenze relative 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214313" y="1952611"/>
          <a:ext cx="3072147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y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1j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1c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i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i1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x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r1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429000" y="1952611"/>
          <a:ext cx="500380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2" name="Tabella 11"/>
          <p:cNvGraphicFramePr>
            <a:graphicFrameLocks noGrp="1"/>
          </p:cNvGraphicFramePr>
          <p:nvPr/>
        </p:nvGraphicFramePr>
        <p:xfrm>
          <a:off x="214313" y="4524361"/>
          <a:ext cx="3072147" cy="4048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ella 12"/>
          <p:cNvGraphicFramePr>
            <a:graphicFrameLocks noGrp="1"/>
          </p:cNvGraphicFramePr>
          <p:nvPr/>
        </p:nvGraphicFramePr>
        <p:xfrm>
          <a:off x="5143504" y="1952611"/>
          <a:ext cx="3072147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y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11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1j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1c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i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i1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ij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ic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x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r1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rj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rc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4" name="Tabella 13"/>
          <p:cNvGraphicFramePr>
            <a:graphicFrameLocks noGrp="1"/>
          </p:cNvGraphicFramePr>
          <p:nvPr/>
        </p:nvGraphicFramePr>
        <p:xfrm>
          <a:off x="8358191" y="1952611"/>
          <a:ext cx="500380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1.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i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5" name="Tabella 14"/>
          <p:cNvGraphicFramePr>
            <a:graphicFrameLocks noGrp="1"/>
          </p:cNvGraphicFramePr>
          <p:nvPr/>
        </p:nvGraphicFramePr>
        <p:xfrm>
          <a:off x="5143504" y="4524361"/>
          <a:ext cx="3072147" cy="4048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.j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.c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Rettangolo 15"/>
          <p:cNvSpPr/>
          <p:nvPr/>
        </p:nvSpPr>
        <p:spPr>
          <a:xfrm>
            <a:off x="3500438" y="4524361"/>
            <a:ext cx="308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>
                <a:latin typeface="+mn-lt"/>
              </a:rPr>
              <a:t>n</a:t>
            </a:r>
            <a:endParaRPr lang="it-IT" b="1" baseline="-25000" dirty="0">
              <a:latin typeface="+mn-lt"/>
            </a:endParaRPr>
          </a:p>
        </p:txBody>
      </p:sp>
      <p:sp>
        <p:nvSpPr>
          <p:cNvPr id="17" name="Rettangolo 16"/>
          <p:cNvSpPr/>
          <p:nvPr/>
        </p:nvSpPr>
        <p:spPr>
          <a:xfrm>
            <a:off x="8429629" y="4559310"/>
            <a:ext cx="30162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>
                <a:latin typeface="+mn-lt"/>
              </a:rPr>
              <a:t>1</a:t>
            </a:r>
            <a:endParaRPr lang="it-IT" b="1" baseline="-25000" dirty="0">
              <a:latin typeface="+mn-lt"/>
            </a:endParaRPr>
          </a:p>
        </p:txBody>
      </p:sp>
      <p:sp>
        <p:nvSpPr>
          <p:cNvPr id="18" name="Freccia a destra 17"/>
          <p:cNvSpPr/>
          <p:nvPr/>
        </p:nvSpPr>
        <p:spPr>
          <a:xfrm>
            <a:off x="4143372" y="3071811"/>
            <a:ext cx="785812" cy="214313"/>
          </a:xfrm>
          <a:prstGeom prst="rightArrow">
            <a:avLst/>
          </a:prstGeom>
          <a:solidFill>
            <a:srgbClr val="FF000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19" name="CasellaDiTesto 11"/>
          <p:cNvSpPr txBox="1">
            <a:spLocks noChangeArrowheads="1"/>
          </p:cNvSpPr>
          <p:nvPr/>
        </p:nvSpPr>
        <p:spPr bwMode="auto">
          <a:xfrm>
            <a:off x="785813" y="1500174"/>
            <a:ext cx="2143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b="1" i="1" dirty="0">
                <a:solidFill>
                  <a:srgbClr val="FF0000"/>
                </a:solidFill>
                <a:latin typeface="Calibri" pitchFamily="34" charset="0"/>
              </a:rPr>
              <a:t>frequenze assolute</a:t>
            </a:r>
          </a:p>
        </p:txBody>
      </p:sp>
      <p:sp>
        <p:nvSpPr>
          <p:cNvPr id="20" name="CasellaDiTesto 12"/>
          <p:cNvSpPr txBox="1">
            <a:spLocks noChangeArrowheads="1"/>
          </p:cNvSpPr>
          <p:nvPr/>
        </p:nvSpPr>
        <p:spPr bwMode="auto">
          <a:xfrm>
            <a:off x="5643566" y="1500174"/>
            <a:ext cx="2143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b="1" i="1">
                <a:solidFill>
                  <a:srgbClr val="FF0000"/>
                </a:solidFill>
                <a:latin typeface="Calibri" pitchFamily="34" charset="0"/>
              </a:rPr>
              <a:t>frequenze relative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 b="32259"/>
          <a:stretch>
            <a:fillRect/>
          </a:stretch>
        </p:blipFill>
        <p:spPr bwMode="auto">
          <a:xfrm>
            <a:off x="7535121" y="5143512"/>
            <a:ext cx="1338198" cy="1589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Freccia a destra 21"/>
          <p:cNvSpPr/>
          <p:nvPr/>
        </p:nvSpPr>
        <p:spPr>
          <a:xfrm>
            <a:off x="7143771" y="5357827"/>
            <a:ext cx="357187" cy="714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23" name="Freccia a destra 22"/>
          <p:cNvSpPr/>
          <p:nvPr/>
        </p:nvSpPr>
        <p:spPr>
          <a:xfrm>
            <a:off x="7143770" y="6143644"/>
            <a:ext cx="357188" cy="7143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24" name="CasellaDiTesto 18"/>
          <p:cNvSpPr txBox="1">
            <a:spLocks noChangeArrowheads="1"/>
          </p:cNvSpPr>
          <p:nvPr/>
        </p:nvSpPr>
        <p:spPr bwMode="auto">
          <a:xfrm>
            <a:off x="5643570" y="5143512"/>
            <a:ext cx="150017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it-IT" sz="1500" b="1" i="1" dirty="0">
                <a:solidFill>
                  <a:srgbClr val="FF0000"/>
                </a:solidFill>
                <a:latin typeface="Calibri" pitchFamily="34" charset="0"/>
              </a:rPr>
              <a:t>È sempre un</a:t>
            </a:r>
          </a:p>
          <a:p>
            <a:pPr algn="ctr"/>
            <a:r>
              <a:rPr lang="it-IT" sz="1500" b="1" i="1" dirty="0">
                <a:solidFill>
                  <a:srgbClr val="FF0000"/>
                </a:solidFill>
                <a:latin typeface="Calibri" pitchFamily="34" charset="0"/>
              </a:rPr>
              <a:t>numero tra 0 e 1</a:t>
            </a:r>
          </a:p>
        </p:txBody>
      </p:sp>
      <p:sp>
        <p:nvSpPr>
          <p:cNvPr id="25" name="CasellaDiTesto 19"/>
          <p:cNvSpPr txBox="1">
            <a:spLocks noChangeArrowheads="1"/>
          </p:cNvSpPr>
          <p:nvPr/>
        </p:nvSpPr>
        <p:spPr bwMode="auto">
          <a:xfrm>
            <a:off x="6000760" y="5787442"/>
            <a:ext cx="1214427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it-IT" sz="1500" b="1" i="1" dirty="0">
                <a:latin typeface="Calibri" pitchFamily="34" charset="0"/>
              </a:rPr>
              <a:t>frequenze</a:t>
            </a:r>
          </a:p>
          <a:p>
            <a:pPr algn="ctr"/>
            <a:r>
              <a:rPr lang="it-IT" sz="1500" b="1" i="1" dirty="0">
                <a:latin typeface="Calibri" pitchFamily="34" charset="0"/>
              </a:rPr>
              <a:t>marginali</a:t>
            </a:r>
          </a:p>
          <a:p>
            <a:pPr algn="ctr"/>
            <a:r>
              <a:rPr lang="it-IT" sz="1500" b="1" i="1" dirty="0">
                <a:latin typeface="Calibri" pitchFamily="34" charset="0"/>
              </a:rPr>
              <a:t>relative</a:t>
            </a:r>
          </a:p>
        </p:txBody>
      </p:sp>
      <p:sp>
        <p:nvSpPr>
          <p:cNvPr id="26" name="CasellaDiTesto 20"/>
          <p:cNvSpPr txBox="1">
            <a:spLocks noChangeArrowheads="1"/>
          </p:cNvSpPr>
          <p:nvPr/>
        </p:nvSpPr>
        <p:spPr bwMode="auto">
          <a:xfrm>
            <a:off x="428629" y="5098333"/>
            <a:ext cx="478631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 b="1" dirty="0">
                <a:latin typeface="Calibri" pitchFamily="34" charset="0"/>
              </a:rPr>
              <a:t>Per ottenere le frequenze relative da una tabella a doppia entrata è sufficiente dividere ogni elemento della matrice per il </a:t>
            </a:r>
            <a:r>
              <a:rPr lang="it-IT" sz="1600" b="1" i="1" dirty="0">
                <a:latin typeface="Calibri" pitchFamily="34" charset="0"/>
              </a:rPr>
              <a:t>gran totale</a:t>
            </a:r>
            <a:r>
              <a:rPr lang="it-IT" sz="1600" b="1" dirty="0">
                <a:latin typeface="Calibri" pitchFamily="34" charset="0"/>
              </a:rPr>
              <a:t> n :</a:t>
            </a:r>
          </a:p>
        </p:txBody>
      </p:sp>
      <p:graphicFrame>
        <p:nvGraphicFramePr>
          <p:cNvPr id="27" name="Object 3"/>
          <p:cNvGraphicFramePr>
            <a:graphicFrameLocks noChangeAspect="1"/>
          </p:cNvGraphicFramePr>
          <p:nvPr/>
        </p:nvGraphicFramePr>
        <p:xfrm>
          <a:off x="727075" y="5857875"/>
          <a:ext cx="831850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5" name="Equation" r:id="rId4" imgW="406080" imgH="419040" progId="Equation.DSMT4">
                  <p:embed/>
                </p:oleObj>
              </mc:Choice>
              <mc:Fallback>
                <p:oleObj name="Equation" r:id="rId4" imgW="40608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7075" y="5857875"/>
                        <a:ext cx="831850" cy="857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asellaDiTesto 22"/>
          <p:cNvSpPr txBox="1">
            <a:spLocks noChangeArrowheads="1"/>
          </p:cNvSpPr>
          <p:nvPr/>
        </p:nvSpPr>
        <p:spPr bwMode="auto">
          <a:xfrm>
            <a:off x="1928813" y="6143642"/>
            <a:ext cx="27146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it-IT" sz="1600" b="1" i="1">
                <a:latin typeface="Calibri" pitchFamily="34" charset="0"/>
              </a:rPr>
              <a:t>frequenza congiunta relativa</a:t>
            </a:r>
          </a:p>
        </p:txBody>
      </p:sp>
      <p:sp>
        <p:nvSpPr>
          <p:cNvPr id="29" name="Freccia a destra 28"/>
          <p:cNvSpPr/>
          <p:nvPr/>
        </p:nvSpPr>
        <p:spPr>
          <a:xfrm>
            <a:off x="1643063" y="6286517"/>
            <a:ext cx="357187" cy="7143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38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r>
              <a:rPr lang="it-IT" sz="2000" b="1" dirty="0">
                <a:solidFill>
                  <a:schemeClr val="bg1"/>
                </a:solidFill>
              </a:rPr>
              <a:t>0</a:t>
            </a:r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6</a:t>
            </a:fld>
            <a:r>
              <a:rPr lang="it-IT" sz="2000" b="1" dirty="0">
                <a:solidFill>
                  <a:schemeClr val="bg1"/>
                </a:solidFill>
              </a:rPr>
              <a:t> – Esempio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08000" y="1571612"/>
            <a:ext cx="88931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Consideriamo ancora la distribuzione doppia di frequenze del </a:t>
            </a:r>
            <a:r>
              <a:rPr lang="it-IT" sz="1700" b="1" i="1" dirty="0"/>
              <a:t>tipo di birra</a:t>
            </a:r>
            <a:r>
              <a:rPr lang="it-IT" sz="1700" dirty="0"/>
              <a:t> preferito e dell’</a:t>
            </a:r>
            <a:r>
              <a:rPr lang="it-IT" sz="1700" b="1" i="1" dirty="0"/>
              <a:t>età</a:t>
            </a:r>
            <a:r>
              <a:rPr lang="it-IT" sz="1700" dirty="0"/>
              <a:t> di un collettivo di consumatori, e calcoliamo le frequenze relative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177164" y="2323150"/>
          <a:ext cx="4180522" cy="1463040"/>
        </p:xfrm>
        <a:graphic>
          <a:graphicData uri="http://schemas.openxmlformats.org/drawingml/2006/table">
            <a:tbl>
              <a:tblPr/>
              <a:tblGrid>
                <a:gridCol w="70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72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366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Età</a:t>
                      </a: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i="1" dirty="0">
                          <a:latin typeface="+mj-lt"/>
                          <a:ea typeface="Times New Roman"/>
                          <a:cs typeface="Times New Roman"/>
                        </a:rPr>
                        <a:t>18 - 22</a:t>
                      </a: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i="1" dirty="0">
                          <a:latin typeface="+mj-lt"/>
                          <a:ea typeface="Times New Roman"/>
                          <a:cs typeface="Times New Roman"/>
                        </a:rPr>
                        <a:t>23 - 26</a:t>
                      </a: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27 - 30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683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Tipo di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Birra</a:t>
                      </a: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Bionda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12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22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+mj-lt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   45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683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Rossa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5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9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   28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683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Scura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3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15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18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   36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20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2" name="Tabella 11"/>
          <p:cNvGraphicFramePr>
            <a:graphicFrameLocks noGrp="1"/>
          </p:cNvGraphicFramePr>
          <p:nvPr/>
        </p:nvGraphicFramePr>
        <p:xfrm>
          <a:off x="4786314" y="2285992"/>
          <a:ext cx="4143404" cy="1520190"/>
        </p:xfrm>
        <a:graphic>
          <a:graphicData uri="http://schemas.openxmlformats.org/drawingml/2006/table">
            <a:tbl>
              <a:tblPr/>
              <a:tblGrid>
                <a:gridCol w="6376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6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60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60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60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16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0501"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0" fontAlgn="t"/>
                      <a:r>
                        <a:rPr lang="it-IT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Età</a:t>
                      </a:r>
                      <a:r>
                        <a:rPr lang="it-IT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it-IT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1"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18 - 22 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23 - 26 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27 - 30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it-IT" sz="1600" b="0" i="1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1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it-IT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Tipo di</a:t>
                      </a:r>
                    </a:p>
                    <a:p>
                      <a:pPr algn="ctr" rtl="0" fontAlgn="ctr"/>
                      <a:r>
                        <a:rPr lang="it-IT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Birra</a:t>
                      </a:r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it-IT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Bionda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0,11</a:t>
                      </a:r>
                    </a:p>
                  </a:txBody>
                  <a:tcPr marL="9525" marR="9525" marT="9525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0,20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0,10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0,41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501">
                <a:tc vMerge="1">
                  <a:txBody>
                    <a:bodyPr/>
                    <a:lstStyle/>
                    <a:p>
                      <a:pPr algn="ctr" rtl="0" fontAlgn="ctr"/>
                      <a:endParaRPr lang="it-IT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Rossa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0,05</a:t>
                      </a:r>
                    </a:p>
                  </a:txBody>
                  <a:tcPr marL="9525" marR="9525" marT="9525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0,08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0,13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0,26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501">
                <a:tc vMerge="1">
                  <a:txBody>
                    <a:bodyPr/>
                    <a:lstStyle/>
                    <a:p>
                      <a:pPr algn="ctr" fontAlgn="ctr"/>
                      <a:endParaRPr lang="it-IT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Scura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0,03</a:t>
                      </a:r>
                    </a:p>
                  </a:txBody>
                  <a:tcPr marL="9525" marR="9525" marT="9525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0,14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0,17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0,33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0501">
                <a:tc>
                  <a:txBody>
                    <a:bodyPr/>
                    <a:lstStyle/>
                    <a:p>
                      <a:pPr algn="ctr" fontAlgn="ctr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it-IT" sz="16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1,00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08000" y="4000504"/>
            <a:ext cx="889315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700" dirty="0"/>
              <a:t>Per facilitare la lettura spesso è preferibile esprimere le frequenze relative in termini percentuali</a:t>
            </a:r>
          </a:p>
        </p:txBody>
      </p:sp>
      <p:graphicFrame>
        <p:nvGraphicFramePr>
          <p:cNvPr id="14" name="Grafico 13"/>
          <p:cNvGraphicFramePr/>
          <p:nvPr/>
        </p:nvGraphicFramePr>
        <p:xfrm>
          <a:off x="500034" y="4464000"/>
          <a:ext cx="3838604" cy="2233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Grafico 14"/>
          <p:cNvGraphicFramePr/>
          <p:nvPr/>
        </p:nvGraphicFramePr>
        <p:xfrm>
          <a:off x="4800567" y="4464000"/>
          <a:ext cx="3893779" cy="2233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61292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r>
              <a:rPr lang="it-IT" sz="2000" b="1" dirty="0">
                <a:solidFill>
                  <a:schemeClr val="bg1"/>
                </a:solidFill>
              </a:rPr>
              <a:t>0</a:t>
            </a:r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7</a:t>
            </a:fld>
            <a:r>
              <a:rPr lang="it-IT" sz="2000" b="1" dirty="0">
                <a:solidFill>
                  <a:schemeClr val="bg1"/>
                </a:solidFill>
              </a:rPr>
              <a:t> – Tabelle doppie e rapporti di composizione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08000" y="1500174"/>
            <a:ext cx="889315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Utilizzando i rapporti di composizione è possibile leggere dalle tabelle doppie altre informazioni:</a:t>
            </a:r>
          </a:p>
          <a:p>
            <a:endParaRPr lang="it-IT" sz="600" dirty="0"/>
          </a:p>
          <a:p>
            <a:r>
              <a:rPr lang="it-IT" sz="1600" dirty="0"/>
              <a:t>in particolare, possiamo utilizzare i rapporti per esplorare la tabella, calcolando la percentuale di unità statistiche che hanno una o più modalità della variabile in riga tra quelle che ne hanno una o più della variabile in colonna (e viceversa)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248602" y="2786058"/>
          <a:ext cx="4180522" cy="1463040"/>
        </p:xfrm>
        <a:graphic>
          <a:graphicData uri="http://schemas.openxmlformats.org/drawingml/2006/table">
            <a:tbl>
              <a:tblPr/>
              <a:tblGrid>
                <a:gridCol w="70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72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366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Età</a:t>
                      </a: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i="1" dirty="0">
                          <a:latin typeface="+mj-lt"/>
                          <a:ea typeface="Times New Roman"/>
                          <a:cs typeface="Times New Roman"/>
                        </a:rPr>
                        <a:t>18 - 22</a:t>
                      </a: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i="1" dirty="0">
                          <a:latin typeface="+mj-lt"/>
                          <a:ea typeface="Times New Roman"/>
                          <a:cs typeface="Times New Roman"/>
                        </a:rPr>
                        <a:t>23 - 26</a:t>
                      </a: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27 - 30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683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Tipo di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Birra</a:t>
                      </a: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Bionda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12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22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+mj-lt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   45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683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Rossa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5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9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   28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683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Scura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3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15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18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   36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20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CasellaDiTesto 11"/>
          <p:cNvSpPr txBox="1"/>
          <p:nvPr/>
        </p:nvSpPr>
        <p:spPr>
          <a:xfrm>
            <a:off x="5072066" y="2714620"/>
            <a:ext cx="392400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" b="1" i="1" dirty="0"/>
              <a:t>Tra tutti coloro che hanno meno di 27 anni qual è la percentuale di quelli che non gradiscono la birra scura?</a:t>
            </a:r>
          </a:p>
          <a:p>
            <a:endParaRPr lang="it-IT" sz="1500" b="1" i="1" dirty="0"/>
          </a:p>
          <a:p>
            <a:r>
              <a:rPr lang="it-IT" sz="1500" b="1" i="1" dirty="0"/>
              <a:t>Tra tutti quelli che preferiscono la birra scura e la birra rossa qual è la percentuale di quelli che hanno più di 26 anni?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4643438" y="292893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(1)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4643438" y="3857628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(2)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142844" y="4643446"/>
            <a:ext cx="892975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I consumatori con meno di 27 anni sono le unità appartenenti alle classi </a:t>
            </a:r>
            <a:r>
              <a:rPr lang="it-IT" sz="1600" b="1" i="1" dirty="0"/>
              <a:t>18 - 22</a:t>
            </a:r>
            <a:r>
              <a:rPr lang="it-IT" sz="1600" b="1" dirty="0"/>
              <a:t> e </a:t>
            </a:r>
            <a:r>
              <a:rPr lang="it-IT" sz="1600" b="1" i="1" dirty="0"/>
              <a:t>23 - 26</a:t>
            </a:r>
            <a:r>
              <a:rPr lang="it-IT" sz="1600" b="1" dirty="0"/>
              <a:t> =&gt; </a:t>
            </a:r>
            <a:r>
              <a:rPr lang="it-IT" sz="1600" b="1" dirty="0">
                <a:solidFill>
                  <a:srgbClr val="FF0000"/>
                </a:solidFill>
              </a:rPr>
              <a:t>20 + 46</a:t>
            </a:r>
          </a:p>
          <a:p>
            <a:endParaRPr lang="it-IT" sz="500" b="1" dirty="0"/>
          </a:p>
          <a:p>
            <a:r>
              <a:rPr lang="it-IT" sz="1600" b="1" dirty="0"/>
              <a:t>Tra questi consumatori , quelli che non preferiscono la birra scura sono </a:t>
            </a:r>
            <a:r>
              <a:rPr lang="it-IT" sz="1600" b="1" dirty="0">
                <a:solidFill>
                  <a:srgbClr val="FF0000"/>
                </a:solidFill>
              </a:rPr>
              <a:t>12 + 5</a:t>
            </a:r>
            <a:r>
              <a:rPr lang="it-IT" sz="1600" b="1" dirty="0"/>
              <a:t> e </a:t>
            </a:r>
            <a:r>
              <a:rPr lang="it-IT" sz="1600" b="1" dirty="0">
                <a:solidFill>
                  <a:srgbClr val="FF0000"/>
                </a:solidFill>
              </a:rPr>
              <a:t>22 + 9</a:t>
            </a:r>
          </a:p>
          <a:p>
            <a:endParaRPr lang="it-IT" sz="500" b="1" dirty="0"/>
          </a:p>
          <a:p>
            <a:r>
              <a:rPr lang="it-IT" sz="1600" b="1" dirty="0"/>
              <a:t>La risposta al primo quesito è (12+5+22+9)/(20+46) = 0,73 =&gt; 73%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142844" y="5730263"/>
            <a:ext cx="892975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I consumatori che preferiscono la birra scura e quella rossa sono </a:t>
            </a:r>
            <a:r>
              <a:rPr lang="it-IT" sz="1600" b="1" dirty="0">
                <a:solidFill>
                  <a:srgbClr val="FF0000"/>
                </a:solidFill>
              </a:rPr>
              <a:t>28 + 36</a:t>
            </a:r>
          </a:p>
          <a:p>
            <a:endParaRPr lang="it-IT" sz="500" b="1" dirty="0"/>
          </a:p>
          <a:p>
            <a:r>
              <a:rPr lang="it-IT" sz="1600" b="1" dirty="0"/>
              <a:t>Tra questi consumatori , hanno più di 26 anni  quelli della classe 27 - 30 =&gt; </a:t>
            </a:r>
            <a:r>
              <a:rPr lang="it-IT" sz="1600" b="1" dirty="0">
                <a:solidFill>
                  <a:srgbClr val="FF0000"/>
                </a:solidFill>
              </a:rPr>
              <a:t>14 + 18</a:t>
            </a:r>
          </a:p>
          <a:p>
            <a:endParaRPr lang="it-IT" sz="500" b="1" dirty="0"/>
          </a:p>
          <a:p>
            <a:r>
              <a:rPr lang="it-IT" sz="1600" b="1" dirty="0"/>
              <a:t>La risposta al secondo quesito è (14+18)/(28+36) = 0,50 =&gt; 50%</a:t>
            </a:r>
          </a:p>
        </p:txBody>
      </p:sp>
      <p:sp>
        <p:nvSpPr>
          <p:cNvPr id="17" name="Rettangolo arrotondato 16"/>
          <p:cNvSpPr/>
          <p:nvPr/>
        </p:nvSpPr>
        <p:spPr>
          <a:xfrm>
            <a:off x="142844" y="4643446"/>
            <a:ext cx="8784000" cy="10001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Rettangolo arrotondato 17"/>
          <p:cNvSpPr/>
          <p:nvPr/>
        </p:nvSpPr>
        <p:spPr>
          <a:xfrm>
            <a:off x="142844" y="5715016"/>
            <a:ext cx="8786874" cy="100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239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r>
              <a:rPr lang="it-IT" sz="2000" b="1" dirty="0">
                <a:solidFill>
                  <a:schemeClr val="bg1"/>
                </a:solidFill>
              </a:rPr>
              <a:t>0</a:t>
            </a:r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8</a:t>
            </a:fld>
            <a:r>
              <a:rPr lang="it-IT" sz="2000" b="1" dirty="0">
                <a:solidFill>
                  <a:schemeClr val="bg1"/>
                </a:solidFill>
              </a:rPr>
              <a:t> – Sintesi di variabili doppie miste e quantitative 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571159" y="1738301"/>
          <a:ext cx="3072147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y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1j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1c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i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i1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x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r1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2" name="Tabella 11"/>
          <p:cNvGraphicFramePr>
            <a:graphicFrameLocks noGrp="1"/>
          </p:cNvGraphicFramePr>
          <p:nvPr/>
        </p:nvGraphicFramePr>
        <p:xfrm>
          <a:off x="3714430" y="1738301"/>
          <a:ext cx="500380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" name="Tabella 12"/>
          <p:cNvGraphicFramePr>
            <a:graphicFrameLocks noGrp="1"/>
          </p:cNvGraphicFramePr>
          <p:nvPr/>
        </p:nvGraphicFramePr>
        <p:xfrm>
          <a:off x="571158" y="4238631"/>
          <a:ext cx="3072147" cy="4048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Rettangolo 13"/>
          <p:cNvSpPr/>
          <p:nvPr/>
        </p:nvSpPr>
        <p:spPr>
          <a:xfrm>
            <a:off x="3778562" y="4238631"/>
            <a:ext cx="308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b="1" dirty="0"/>
              <a:t>n</a:t>
            </a:r>
            <a:endParaRPr lang="it-IT" b="1" baseline="-25000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4682842" y="1714488"/>
            <a:ext cx="4104000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Consideriamo una variabile doppia </a:t>
            </a:r>
            <a:r>
              <a:rPr lang="it-IT" sz="1700" b="1" dirty="0"/>
              <a:t>(X,Y)</a:t>
            </a:r>
            <a:r>
              <a:rPr lang="it-IT" sz="1700" dirty="0"/>
              <a:t> e supponiamo che sia stata organizzata in una</a:t>
            </a:r>
          </a:p>
          <a:p>
            <a:r>
              <a:rPr lang="it-IT" sz="1700" dirty="0"/>
              <a:t>tabella che contiene sulle righe le r modalità</a:t>
            </a:r>
          </a:p>
          <a:p>
            <a:r>
              <a:rPr lang="it-IT" sz="1700" dirty="0"/>
              <a:t>di X e sulle colonne le c modalità di Y</a:t>
            </a:r>
          </a:p>
          <a:p>
            <a:endParaRPr lang="it-IT" sz="1700" dirty="0"/>
          </a:p>
          <a:p>
            <a:r>
              <a:rPr lang="it-IT" sz="1700" dirty="0"/>
              <a:t>Supponiamo che la variabile </a:t>
            </a:r>
            <a:r>
              <a:rPr lang="it-IT" sz="1700" b="1" dirty="0"/>
              <a:t>(X,Y)</a:t>
            </a:r>
            <a:r>
              <a:rPr lang="it-IT" sz="1700" dirty="0"/>
              <a:t> sia mista o quantitativa (cioè che almeno una delle due variabili in gioco sia quantitativa)</a:t>
            </a:r>
          </a:p>
          <a:p>
            <a:endParaRPr lang="it-IT" sz="1700" dirty="0"/>
          </a:p>
          <a:p>
            <a:r>
              <a:rPr lang="it-IT" sz="1700" dirty="0"/>
              <a:t>Se entrambe le variabili sono quantitative è possibile calcolarne la media aritmetica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142844" y="6130373"/>
            <a:ext cx="88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Supponiamo ora che </a:t>
            </a:r>
            <a:r>
              <a:rPr lang="it-IT" sz="1600" b="1" dirty="0"/>
              <a:t>X</a:t>
            </a:r>
            <a:r>
              <a:rPr lang="it-IT" sz="1600" dirty="0"/>
              <a:t> sia una variabile qualitativa e che </a:t>
            </a:r>
            <a:r>
              <a:rPr lang="it-IT" sz="1600" b="1" dirty="0"/>
              <a:t>Y</a:t>
            </a:r>
            <a:r>
              <a:rPr lang="it-IT" sz="1600" dirty="0"/>
              <a:t> sia invece una variabile quantitativa: non è più possibile calcolare la media di </a:t>
            </a:r>
            <a:r>
              <a:rPr lang="it-IT" sz="1600" b="1" dirty="0"/>
              <a:t>X</a:t>
            </a:r>
            <a:r>
              <a:rPr lang="it-IT" sz="1600" dirty="0"/>
              <a:t> mentre invece possiamo calcolare la media di </a:t>
            </a:r>
            <a:r>
              <a:rPr lang="it-IT" sz="1600" b="1" dirty="0"/>
              <a:t>Y</a:t>
            </a:r>
            <a:endParaRPr lang="it-IT" sz="1600" dirty="0"/>
          </a:p>
        </p:txBody>
      </p:sp>
      <p:grpSp>
        <p:nvGrpSpPr>
          <p:cNvPr id="36" name="Gruppo 35"/>
          <p:cNvGrpSpPr/>
          <p:nvPr/>
        </p:nvGrpSpPr>
        <p:grpSpPr>
          <a:xfrm>
            <a:off x="857224" y="4876396"/>
            <a:ext cx="7572428" cy="1052934"/>
            <a:chOff x="857224" y="4876396"/>
            <a:chExt cx="7572428" cy="105293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57224" y="4947834"/>
              <a:ext cx="3908539" cy="971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588117" y="4962454"/>
              <a:ext cx="3841535" cy="882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9" name="CasellaDiTesto 18"/>
            <p:cNvSpPr txBox="1"/>
            <p:nvPr/>
          </p:nvSpPr>
          <p:spPr>
            <a:xfrm>
              <a:off x="1785918" y="5590776"/>
              <a:ext cx="642942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>
                  <a:latin typeface="+mj-lt"/>
                  <a:cs typeface="Times New Roman" pitchFamily="18" charset="0"/>
                </a:rPr>
                <a:t>n</a:t>
              </a:r>
            </a:p>
          </p:txBody>
        </p:sp>
        <p:sp>
          <p:nvSpPr>
            <p:cNvPr id="20" name="CasellaDiTesto 19"/>
            <p:cNvSpPr txBox="1"/>
            <p:nvPr/>
          </p:nvSpPr>
          <p:spPr>
            <a:xfrm>
              <a:off x="5500694" y="5590776"/>
              <a:ext cx="642942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600" dirty="0">
                  <a:latin typeface="+mj-lt"/>
                  <a:cs typeface="Times New Roman" pitchFamily="18" charset="0"/>
                </a:rPr>
                <a:t>n</a:t>
              </a:r>
            </a:p>
          </p:txBody>
        </p:sp>
        <p:sp>
          <p:nvSpPr>
            <p:cNvPr id="21" name="CasellaDiTesto 20"/>
            <p:cNvSpPr txBox="1"/>
            <p:nvPr/>
          </p:nvSpPr>
          <p:spPr>
            <a:xfrm>
              <a:off x="1785918" y="4876396"/>
              <a:ext cx="214314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it-IT" baseline="-25000" dirty="0"/>
                <a:t>r</a:t>
              </a:r>
            </a:p>
          </p:txBody>
        </p:sp>
        <p:sp>
          <p:nvSpPr>
            <p:cNvPr id="22" name="CasellaDiTesto 21"/>
            <p:cNvSpPr txBox="1"/>
            <p:nvPr/>
          </p:nvSpPr>
          <p:spPr>
            <a:xfrm>
              <a:off x="5500694" y="4876396"/>
              <a:ext cx="214314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it-IT" baseline="-25000" dirty="0"/>
                <a:t>c</a:t>
              </a:r>
            </a:p>
          </p:txBody>
        </p:sp>
        <p:sp>
          <p:nvSpPr>
            <p:cNvPr id="23" name="Rettangolo arrotondato 22"/>
            <p:cNvSpPr/>
            <p:nvPr/>
          </p:nvSpPr>
          <p:spPr>
            <a:xfrm>
              <a:off x="2714612" y="5376462"/>
              <a:ext cx="1857388" cy="357190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4" name="Rettangolo arrotondato 23"/>
            <p:cNvSpPr/>
            <p:nvPr/>
          </p:nvSpPr>
          <p:spPr>
            <a:xfrm>
              <a:off x="6429388" y="5376462"/>
              <a:ext cx="1857388" cy="357190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25" name="Connettore 2 24"/>
            <p:cNvCxnSpPr>
              <a:stCxn id="23" idx="1"/>
            </p:cNvCxnSpPr>
            <p:nvPr/>
          </p:nvCxnSpPr>
          <p:spPr>
            <a:xfrm rot="10800000">
              <a:off x="2428860" y="5555058"/>
              <a:ext cx="285752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6" name="Connettore 2 25"/>
            <p:cNvCxnSpPr>
              <a:stCxn id="24" idx="1"/>
            </p:cNvCxnSpPr>
            <p:nvPr/>
          </p:nvCxnSpPr>
          <p:spPr>
            <a:xfrm rot="10800000">
              <a:off x="6143636" y="5555057"/>
              <a:ext cx="285752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cxnSp>
        <p:sp>
          <p:nvSpPr>
            <p:cNvPr id="29" name="Rettangolo 28"/>
            <p:cNvSpPr/>
            <p:nvPr/>
          </p:nvSpPr>
          <p:spPr>
            <a:xfrm>
              <a:off x="1071538" y="5429264"/>
              <a:ext cx="500066" cy="357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0" name="Rettangolo 29"/>
            <p:cNvSpPr/>
            <p:nvPr/>
          </p:nvSpPr>
          <p:spPr>
            <a:xfrm>
              <a:off x="4786314" y="5357826"/>
              <a:ext cx="500066" cy="357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1" name="CasellaDiTesto 30"/>
            <p:cNvSpPr txBox="1"/>
            <p:nvPr/>
          </p:nvSpPr>
          <p:spPr>
            <a:xfrm>
              <a:off x="1285852" y="5345684"/>
              <a:ext cx="357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 err="1"/>
                <a:t>x</a:t>
              </a:r>
              <a:r>
                <a:rPr lang="it-IT" baseline="-25000" dirty="0" err="1"/>
                <a:t>a</a:t>
              </a:r>
              <a:endParaRPr lang="it-IT" baseline="-25000" dirty="0"/>
            </a:p>
          </p:txBody>
        </p:sp>
        <p:sp>
          <p:nvSpPr>
            <p:cNvPr id="32" name="CasellaDiTesto 31"/>
            <p:cNvSpPr txBox="1"/>
            <p:nvPr/>
          </p:nvSpPr>
          <p:spPr>
            <a:xfrm>
              <a:off x="5000628" y="5345684"/>
              <a:ext cx="357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 err="1"/>
                <a:t>y</a:t>
              </a:r>
              <a:r>
                <a:rPr lang="it-IT" baseline="-25000" dirty="0" err="1"/>
                <a:t>a</a:t>
              </a:r>
              <a:endParaRPr lang="it-IT" baseline="-25000" dirty="0"/>
            </a:p>
          </p:txBody>
        </p:sp>
        <p:cxnSp>
          <p:nvCxnSpPr>
            <p:cNvPr id="34" name="Connettore 1 33"/>
            <p:cNvCxnSpPr/>
            <p:nvPr/>
          </p:nvCxnSpPr>
          <p:spPr>
            <a:xfrm rot="5400000" flipH="1" flipV="1">
              <a:off x="1440000" y="5400000"/>
              <a:ext cx="1588" cy="108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Connettore 1 34"/>
            <p:cNvCxnSpPr/>
            <p:nvPr/>
          </p:nvCxnSpPr>
          <p:spPr>
            <a:xfrm rot="5400000" flipH="1" flipV="1">
              <a:off x="5148000" y="5400000"/>
              <a:ext cx="1588" cy="108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82003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r>
              <a:rPr lang="it-IT" sz="2000" b="1" dirty="0">
                <a:solidFill>
                  <a:schemeClr val="bg1"/>
                </a:solidFill>
              </a:rPr>
              <a:t>0</a:t>
            </a:r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9</a:t>
            </a:fld>
            <a:r>
              <a:rPr lang="it-IT" sz="2000" b="1" dirty="0">
                <a:solidFill>
                  <a:schemeClr val="bg1"/>
                </a:solidFill>
              </a:rPr>
              <a:t> – Esempio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250876" y="1670439"/>
            <a:ext cx="8607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Consideriamo la distribuzione doppia di frequenze del </a:t>
            </a:r>
            <a:r>
              <a:rPr lang="it-IT" sz="1600" b="1" i="1" dirty="0"/>
              <a:t>tipo di birra</a:t>
            </a:r>
            <a:r>
              <a:rPr lang="it-IT" sz="1600" dirty="0"/>
              <a:t> preferito e dell’</a:t>
            </a:r>
            <a:r>
              <a:rPr lang="it-IT" sz="1600" b="1" i="1" dirty="0"/>
              <a:t>età</a:t>
            </a:r>
            <a:r>
              <a:rPr lang="it-IT" sz="1600" dirty="0"/>
              <a:t> di un collettivo di consumatori: </a:t>
            </a:r>
            <a:r>
              <a:rPr lang="it-IT" sz="1600" u="sng" dirty="0"/>
              <a:t>ovviamente possiamo calcolare la media solo della variabile in colonna</a:t>
            </a:r>
          </a:p>
        </p:txBody>
      </p:sp>
      <p:graphicFrame>
        <p:nvGraphicFramePr>
          <p:cNvPr id="10" name="Tabella 9"/>
          <p:cNvGraphicFramePr>
            <a:graphicFrameLocks noGrp="1"/>
          </p:cNvGraphicFramePr>
          <p:nvPr/>
        </p:nvGraphicFramePr>
        <p:xfrm>
          <a:off x="320040" y="2585100"/>
          <a:ext cx="4180522" cy="2987040"/>
        </p:xfrm>
        <a:graphic>
          <a:graphicData uri="http://schemas.openxmlformats.org/drawingml/2006/table">
            <a:tbl>
              <a:tblPr/>
              <a:tblGrid>
                <a:gridCol w="70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72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366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Età</a:t>
                      </a: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="1" i="1" dirty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18 - 22</a:t>
                      </a:r>
                      <a:endParaRPr lang="it-IT" sz="1400" b="1" i="1" dirty="0">
                        <a:solidFill>
                          <a:srgbClr val="FF0000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="1" i="1" dirty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23 - 26</a:t>
                      </a:r>
                      <a:endParaRPr lang="it-IT" sz="1400" b="1" i="1" dirty="0">
                        <a:solidFill>
                          <a:srgbClr val="FF0000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b="1" i="1" dirty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27 - 30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683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Tipo di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Birra</a:t>
                      </a: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Bionda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12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22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+mj-lt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   45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683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Rossa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5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9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   28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683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Scura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3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15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18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   36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20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 err="1">
                          <a:latin typeface="+mj-lt"/>
                          <a:ea typeface="Times New Roman"/>
                          <a:cs typeface="Times New Roman"/>
                        </a:rPr>
                        <a:t>v.c.</a:t>
                      </a: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24,5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28,5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 err="1">
                          <a:latin typeface="+mj-lt"/>
                          <a:ea typeface="Times New Roman"/>
                          <a:cs typeface="Times New Roman"/>
                        </a:rPr>
                        <a:t>n</a:t>
                      </a:r>
                      <a:r>
                        <a:rPr lang="it-IT" sz="1600" i="1" baseline="-25000" dirty="0" err="1">
                          <a:latin typeface="+mj-lt"/>
                          <a:ea typeface="Times New Roman"/>
                          <a:cs typeface="Times New Roman"/>
                        </a:rPr>
                        <a:t>.j</a:t>
                      </a:r>
                      <a:endParaRPr lang="it-IT" sz="1600" i="1" baseline="-250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109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5000628" y="2833694"/>
            <a:ext cx="3643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Individuiamo i valori centrali delle diverse classi di età e quindi calcoliamo la media considerando quante unità statistiche appartengono alle diverse classi</a:t>
            </a:r>
          </a:p>
        </p:txBody>
      </p:sp>
      <p:sp>
        <p:nvSpPr>
          <p:cNvPr id="12" name="Freccia in giù 11"/>
          <p:cNvSpPr/>
          <p:nvPr/>
        </p:nvSpPr>
        <p:spPr>
          <a:xfrm>
            <a:off x="2754000" y="4333892"/>
            <a:ext cx="214314" cy="500066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3" name="Oggetto 12"/>
          <p:cNvGraphicFramePr>
            <a:graphicFrameLocks noChangeAspect="1"/>
          </p:cNvGraphicFramePr>
          <p:nvPr/>
        </p:nvGraphicFramePr>
        <p:xfrm>
          <a:off x="5064125" y="5048250"/>
          <a:ext cx="3587750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9" name="Equation" r:id="rId3" imgW="2768400" imgH="393480" progId="Equation.DSMT4">
                  <p:embed/>
                </p:oleObj>
              </mc:Choice>
              <mc:Fallback>
                <p:oleObj name="Equation" r:id="rId3" imgW="276840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4125" y="5048250"/>
                        <a:ext cx="3587750" cy="509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ttangolo arrotondato 13"/>
          <p:cNvSpPr/>
          <p:nvPr/>
        </p:nvSpPr>
        <p:spPr>
          <a:xfrm>
            <a:off x="4857752" y="4857760"/>
            <a:ext cx="4000528" cy="8572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/>
          <p:cNvSpPr txBox="1"/>
          <p:nvPr/>
        </p:nvSpPr>
        <p:spPr>
          <a:xfrm>
            <a:off x="322314" y="6146891"/>
            <a:ext cx="860740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I consumatori del collettivo che stiamo esaminando hanno una età media di 25,25 anni</a:t>
            </a:r>
            <a:endParaRPr lang="it-IT" sz="1700" u="sng" dirty="0"/>
          </a:p>
        </p:txBody>
      </p:sp>
    </p:spTree>
    <p:extLst>
      <p:ext uri="{BB962C8B-B14F-4D97-AF65-F5344CB8AC3E}">
        <p14:creationId xmlns:p14="http://schemas.microsoft.com/office/powerpoint/2010/main" val="40124240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10</a:t>
            </a:fld>
            <a:r>
              <a:rPr lang="it-IT" sz="2000" b="1" dirty="0">
                <a:solidFill>
                  <a:schemeClr val="bg1"/>
                </a:solidFill>
              </a:rPr>
              <a:t> – Variabilità di variabili doppie miste e quantitative 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571159" y="1738301"/>
          <a:ext cx="3072147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y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1j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1c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i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i1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x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r1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" name="Tabella 9"/>
          <p:cNvGraphicFramePr>
            <a:graphicFrameLocks noGrp="1"/>
          </p:cNvGraphicFramePr>
          <p:nvPr/>
        </p:nvGraphicFramePr>
        <p:xfrm>
          <a:off x="3714430" y="1738301"/>
          <a:ext cx="500380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571158" y="4238631"/>
          <a:ext cx="3072147" cy="4048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Rettangolo 11"/>
          <p:cNvSpPr/>
          <p:nvPr/>
        </p:nvSpPr>
        <p:spPr>
          <a:xfrm>
            <a:off x="3778562" y="4238631"/>
            <a:ext cx="308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b="1" dirty="0"/>
              <a:t>n</a:t>
            </a:r>
            <a:endParaRPr lang="it-IT" b="1" baseline="-25000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4682842" y="1714488"/>
            <a:ext cx="4104000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Consideriamo una variabile doppia </a:t>
            </a:r>
            <a:r>
              <a:rPr lang="it-IT" sz="1700" b="1" dirty="0"/>
              <a:t>(X,Y)</a:t>
            </a:r>
            <a:r>
              <a:rPr lang="it-IT" sz="1700" dirty="0"/>
              <a:t> e supponiamo che sia stata organizzata in una</a:t>
            </a:r>
          </a:p>
          <a:p>
            <a:r>
              <a:rPr lang="it-IT" sz="1700" dirty="0"/>
              <a:t>tabella che contiene sulle righe le r modalità</a:t>
            </a:r>
          </a:p>
          <a:p>
            <a:r>
              <a:rPr lang="it-IT" sz="1700" dirty="0"/>
              <a:t>di X e sulle colonne le c modalità di Y</a:t>
            </a:r>
          </a:p>
          <a:p>
            <a:endParaRPr lang="it-IT" sz="1700" dirty="0"/>
          </a:p>
          <a:p>
            <a:r>
              <a:rPr lang="it-IT" sz="1700" dirty="0"/>
              <a:t>Supponiamo che la variabile </a:t>
            </a:r>
            <a:r>
              <a:rPr lang="it-IT" sz="1700" b="1" dirty="0"/>
              <a:t>(X,Y)</a:t>
            </a:r>
            <a:r>
              <a:rPr lang="it-IT" sz="1700" dirty="0"/>
              <a:t> sia mista o quantitativa (cioè che almeno una delle due variabili in gioco sia quantitativa)</a:t>
            </a:r>
          </a:p>
          <a:p>
            <a:endParaRPr lang="it-IT" sz="1700" dirty="0"/>
          </a:p>
          <a:p>
            <a:r>
              <a:rPr lang="it-IT" sz="1700" dirty="0"/>
              <a:t>Se entrambe le variabili sono quantitative è possibile calcolarne la varianza</a:t>
            </a:r>
          </a:p>
        </p:txBody>
      </p:sp>
      <p:graphicFrame>
        <p:nvGraphicFramePr>
          <p:cNvPr id="41986" name="Object 28"/>
          <p:cNvGraphicFramePr>
            <a:graphicFrameLocks noChangeAspect="1"/>
          </p:cNvGraphicFramePr>
          <p:nvPr/>
        </p:nvGraphicFramePr>
        <p:xfrm>
          <a:off x="371474" y="5132388"/>
          <a:ext cx="3986212" cy="67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8" name="Equation" r:id="rId3" imgW="2323800" imgH="431640" progId="Equation.DSMT4">
                  <p:embed/>
                </p:oleObj>
              </mc:Choice>
              <mc:Fallback>
                <p:oleObj name="Equation" r:id="rId3" imgW="232380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4" y="5132388"/>
                        <a:ext cx="3986212" cy="671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7" name="Object 28"/>
          <p:cNvGraphicFramePr>
            <a:graphicFrameLocks noChangeAspect="1"/>
          </p:cNvGraphicFramePr>
          <p:nvPr/>
        </p:nvGraphicFramePr>
        <p:xfrm>
          <a:off x="4857752" y="5122863"/>
          <a:ext cx="400685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9" name="Equation" r:id="rId5" imgW="2336760" imgH="444240" progId="Equation.DSMT4">
                  <p:embed/>
                </p:oleObj>
              </mc:Choice>
              <mc:Fallback>
                <p:oleObj name="Equation" r:id="rId5" imgW="233676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2" y="5122863"/>
                        <a:ext cx="4006850" cy="692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CasellaDiTesto 24"/>
          <p:cNvSpPr txBox="1"/>
          <p:nvPr/>
        </p:nvSpPr>
        <p:spPr>
          <a:xfrm>
            <a:off x="1214414" y="6146891"/>
            <a:ext cx="221457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700" dirty="0"/>
              <a:t>varianza generale di X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5715008" y="6146891"/>
            <a:ext cx="221457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700" dirty="0"/>
              <a:t>varianza generale di Y</a:t>
            </a:r>
          </a:p>
        </p:txBody>
      </p:sp>
      <p:sp>
        <p:nvSpPr>
          <p:cNvPr id="27" name="Rettangolo arrotondato 26"/>
          <p:cNvSpPr/>
          <p:nvPr/>
        </p:nvSpPr>
        <p:spPr>
          <a:xfrm>
            <a:off x="1214414" y="6143644"/>
            <a:ext cx="2214578" cy="35719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9" name="Connettore 2 28"/>
          <p:cNvCxnSpPr/>
          <p:nvPr/>
        </p:nvCxnSpPr>
        <p:spPr>
          <a:xfrm rot="5400000" flipH="1" flipV="1">
            <a:off x="2214943" y="6001166"/>
            <a:ext cx="284957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ttangolo arrotondato 29"/>
          <p:cNvSpPr/>
          <p:nvPr/>
        </p:nvSpPr>
        <p:spPr>
          <a:xfrm>
            <a:off x="5715008" y="6142850"/>
            <a:ext cx="2214578" cy="35719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1" name="Connettore 2 30"/>
          <p:cNvCxnSpPr/>
          <p:nvPr/>
        </p:nvCxnSpPr>
        <p:spPr>
          <a:xfrm rot="16200000" flipV="1">
            <a:off x="6715537" y="6000371"/>
            <a:ext cx="284958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2205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11</a:t>
            </a:fld>
            <a:r>
              <a:rPr lang="it-IT" sz="2000" b="1" dirty="0">
                <a:solidFill>
                  <a:schemeClr val="bg1"/>
                </a:solidFill>
              </a:rPr>
              <a:t> – Esempio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250876" y="1670439"/>
            <a:ext cx="8607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Consideriamo la distribuzione doppia di frequenze del </a:t>
            </a:r>
            <a:r>
              <a:rPr lang="it-IT" sz="1600" b="1" i="1" dirty="0"/>
              <a:t>tipo di birra</a:t>
            </a:r>
            <a:r>
              <a:rPr lang="it-IT" sz="1600" dirty="0"/>
              <a:t> preferito e dell’</a:t>
            </a:r>
            <a:r>
              <a:rPr lang="it-IT" sz="1600" b="1" i="1" dirty="0"/>
              <a:t>età</a:t>
            </a:r>
            <a:r>
              <a:rPr lang="it-IT" sz="1600" dirty="0"/>
              <a:t> di un collettivo di consumatori: </a:t>
            </a:r>
            <a:r>
              <a:rPr lang="it-IT" sz="1600" u="sng" dirty="0"/>
              <a:t>ovviamente possiamo calcolare la varianza solo della variabile in colonna</a:t>
            </a:r>
          </a:p>
        </p:txBody>
      </p:sp>
      <p:graphicFrame>
        <p:nvGraphicFramePr>
          <p:cNvPr id="10" name="Tabella 9"/>
          <p:cNvGraphicFramePr>
            <a:graphicFrameLocks noGrp="1"/>
          </p:cNvGraphicFramePr>
          <p:nvPr/>
        </p:nvGraphicFramePr>
        <p:xfrm>
          <a:off x="320040" y="2585100"/>
          <a:ext cx="4180522" cy="2987040"/>
        </p:xfrm>
        <a:graphic>
          <a:graphicData uri="http://schemas.openxmlformats.org/drawingml/2006/table">
            <a:tbl>
              <a:tblPr/>
              <a:tblGrid>
                <a:gridCol w="70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13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72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366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Età</a:t>
                      </a: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="1" i="1" dirty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18 - 22</a:t>
                      </a:r>
                      <a:endParaRPr lang="it-IT" sz="1400" b="1" i="1" dirty="0">
                        <a:solidFill>
                          <a:srgbClr val="FF0000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="1" i="1" dirty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23 - 26</a:t>
                      </a:r>
                      <a:endParaRPr lang="it-IT" sz="1400" b="1" i="1" dirty="0">
                        <a:solidFill>
                          <a:srgbClr val="FF0000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400" b="1" i="1" dirty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27 - 30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683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Tipo di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+mj-lt"/>
                          <a:ea typeface="Times New Roman"/>
                          <a:cs typeface="Times New Roman"/>
                        </a:rPr>
                        <a:t>Birra</a:t>
                      </a:r>
                      <a:endParaRPr lang="it-IT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Bionda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12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22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>
                          <a:latin typeface="+mj-lt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   45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683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Rossa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5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9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   28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683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+mj-lt"/>
                          <a:ea typeface="Times New Roman"/>
                          <a:cs typeface="Times New Roman"/>
                        </a:rPr>
                        <a:t>Scura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  3</a:t>
                      </a:r>
                    </a:p>
                  </a:txBody>
                  <a:tcPr marL="44450" marR="4445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15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dirty="0">
                          <a:latin typeface="+mj-lt"/>
                          <a:ea typeface="Times New Roman"/>
                          <a:cs typeface="Times New Roman"/>
                        </a:rPr>
                        <a:t>18</a:t>
                      </a:r>
                    </a:p>
                  </a:txBody>
                  <a:tcPr marL="44450" marR="44450" marT="0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   36</a:t>
                      </a:r>
                    </a:p>
                  </a:txBody>
                  <a:tcPr marL="0" marR="0" marT="0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20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 err="1">
                          <a:latin typeface="+mj-lt"/>
                          <a:ea typeface="Times New Roman"/>
                          <a:cs typeface="Times New Roman"/>
                        </a:rPr>
                        <a:t>v.c.</a:t>
                      </a:r>
                      <a:endParaRPr lang="it-IT" sz="1600" i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24,5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28,5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4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6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60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 err="1">
                          <a:latin typeface="+mj-lt"/>
                          <a:ea typeface="Times New Roman"/>
                          <a:cs typeface="Times New Roman"/>
                        </a:rPr>
                        <a:t>n</a:t>
                      </a:r>
                      <a:r>
                        <a:rPr lang="it-IT" sz="1600" i="1" baseline="-25000" dirty="0" err="1">
                          <a:latin typeface="+mj-lt"/>
                          <a:ea typeface="Times New Roman"/>
                          <a:cs typeface="Times New Roman"/>
                        </a:rPr>
                        <a:t>.j</a:t>
                      </a:r>
                      <a:endParaRPr lang="it-IT" sz="1600" i="1" baseline="-250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109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5000628" y="2833694"/>
            <a:ext cx="3643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Individuiamo i valori centrali delle diverse classi di età e consideriamo l’età media di 25,25 anni</a:t>
            </a:r>
          </a:p>
        </p:txBody>
      </p:sp>
      <p:sp>
        <p:nvSpPr>
          <p:cNvPr id="12" name="Freccia in giù 11"/>
          <p:cNvSpPr/>
          <p:nvPr/>
        </p:nvSpPr>
        <p:spPr>
          <a:xfrm>
            <a:off x="2754000" y="4333892"/>
            <a:ext cx="214314" cy="500066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3" name="Oggetto 12"/>
          <p:cNvGraphicFramePr>
            <a:graphicFrameLocks noChangeAspect="1"/>
          </p:cNvGraphicFramePr>
          <p:nvPr/>
        </p:nvGraphicFramePr>
        <p:xfrm>
          <a:off x="5080000" y="3886207"/>
          <a:ext cx="355600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2" name="Equation" r:id="rId3" imgW="2743200" imgH="419040" progId="Equation.DSMT4">
                  <p:embed/>
                </p:oleObj>
              </mc:Choice>
              <mc:Fallback>
                <p:oleObj name="Equation" r:id="rId3" imgW="274320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0000" y="3886207"/>
                        <a:ext cx="3556000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ttangolo arrotondato 13"/>
          <p:cNvSpPr/>
          <p:nvPr/>
        </p:nvSpPr>
        <p:spPr>
          <a:xfrm>
            <a:off x="4857752" y="4857760"/>
            <a:ext cx="4000528" cy="8572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/>
          <p:cNvSpPr txBox="1"/>
          <p:nvPr/>
        </p:nvSpPr>
        <p:spPr>
          <a:xfrm>
            <a:off x="322314" y="6072206"/>
            <a:ext cx="8607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I consumatori del collettivo che stiamo esaminando hanno una età media di 25,25 anni e una deviazione standard di </a:t>
            </a:r>
            <a:r>
              <a:rPr lang="it-IT" sz="1700" dirty="0">
                <a:latin typeface="Cambria Math"/>
                <a:ea typeface="Cambria Math"/>
              </a:rPr>
              <a:t>± </a:t>
            </a:r>
            <a:r>
              <a:rPr lang="it-IT" sz="1700" dirty="0"/>
              <a:t>3,1 anni</a:t>
            </a:r>
            <a:endParaRPr lang="it-IT" sz="1700" u="sng" dirty="0"/>
          </a:p>
        </p:txBody>
      </p:sp>
      <p:graphicFrame>
        <p:nvGraphicFramePr>
          <p:cNvPr id="43011" name="Object 3"/>
          <p:cNvGraphicFramePr>
            <a:graphicFrameLocks noChangeAspect="1"/>
          </p:cNvGraphicFramePr>
          <p:nvPr/>
        </p:nvGraphicFramePr>
        <p:xfrm>
          <a:off x="5048250" y="5122863"/>
          <a:ext cx="3605213" cy="296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3" name="Equation" r:id="rId5" imgW="2781000" imgH="228600" progId="Equation.DSMT4">
                  <p:embed/>
                </p:oleObj>
              </mc:Choice>
              <mc:Fallback>
                <p:oleObj name="Equation" r:id="rId5" imgW="27810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8250" y="5122863"/>
                        <a:ext cx="3605213" cy="2968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90253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12</a:t>
            </a:fld>
            <a:r>
              <a:rPr lang="it-IT" sz="2000" b="1" dirty="0">
                <a:solidFill>
                  <a:schemeClr val="bg1"/>
                </a:solidFill>
              </a:rPr>
              <a:t> – Trasformazione dei dati: frequenze condizionate 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214313" y="1857364"/>
          <a:ext cx="3072147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y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11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1j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1c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i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i1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ij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ic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x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r1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rj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rc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429000" y="1857364"/>
          <a:ext cx="500380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1.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i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2" name="Tabella 11"/>
          <p:cNvGraphicFramePr>
            <a:graphicFrameLocks noGrp="1"/>
          </p:cNvGraphicFramePr>
          <p:nvPr/>
        </p:nvGraphicFramePr>
        <p:xfrm>
          <a:off x="214313" y="4429114"/>
          <a:ext cx="3072147" cy="4048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f</a:t>
                      </a:r>
                      <a:r>
                        <a:rPr lang="it-IT" b="1" baseline="-25000" dirty="0">
                          <a:effectLst/>
                        </a:rPr>
                        <a:t>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.j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f</a:t>
                      </a:r>
                      <a:r>
                        <a:rPr lang="it-IT" b="1" baseline="-25000" dirty="0" err="1">
                          <a:effectLst/>
                        </a:rPr>
                        <a:t>.c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Rettangolo 12"/>
          <p:cNvSpPr/>
          <p:nvPr/>
        </p:nvSpPr>
        <p:spPr>
          <a:xfrm>
            <a:off x="3500438" y="4429114"/>
            <a:ext cx="30162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>
                <a:latin typeface="+mn-lt"/>
              </a:rPr>
              <a:t>1</a:t>
            </a:r>
            <a:endParaRPr lang="it-IT" b="1" baseline="-25000" dirty="0">
              <a:latin typeface="+mn-lt"/>
            </a:endParaRPr>
          </a:p>
        </p:txBody>
      </p:sp>
      <p:sp>
        <p:nvSpPr>
          <p:cNvPr id="14" name="CasellaDiTesto 6"/>
          <p:cNvSpPr txBox="1">
            <a:spLocks noChangeArrowheads="1"/>
          </p:cNvSpPr>
          <p:nvPr/>
        </p:nvSpPr>
        <p:spPr bwMode="auto">
          <a:xfrm>
            <a:off x="4213718" y="1526433"/>
            <a:ext cx="4716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600" dirty="0">
                <a:latin typeface="Calibri" pitchFamily="34" charset="0"/>
              </a:rPr>
              <a:t>Consideriamo una variabile doppia </a:t>
            </a:r>
            <a:r>
              <a:rPr lang="it-IT" sz="1600" b="1" dirty="0">
                <a:latin typeface="Calibri" pitchFamily="34" charset="0"/>
              </a:rPr>
              <a:t>(X,Y)</a:t>
            </a:r>
            <a:r>
              <a:rPr lang="it-IT" sz="1600" dirty="0">
                <a:latin typeface="Calibri" pitchFamily="34" charset="0"/>
              </a:rPr>
              <a:t> e supponiamo di voler studiare la </a:t>
            </a:r>
            <a:r>
              <a:rPr lang="it-IT" sz="1600" dirty="0" err="1">
                <a:latin typeface="Calibri" pitchFamily="34" charset="0"/>
              </a:rPr>
              <a:t>distr</a:t>
            </a:r>
            <a:r>
              <a:rPr lang="it-IT" sz="1600" dirty="0">
                <a:latin typeface="Calibri" pitchFamily="34" charset="0"/>
              </a:rPr>
              <a:t>. della variabile Y rispetto ad un prefissato valore di </a:t>
            </a:r>
            <a:r>
              <a:rPr lang="it-IT" sz="1600" dirty="0" err="1">
                <a:latin typeface="Calibri" pitchFamily="34" charset="0"/>
              </a:rPr>
              <a:t>X=x</a:t>
            </a:r>
            <a:r>
              <a:rPr lang="it-IT" sz="1600" baseline="-25000" dirty="0" err="1">
                <a:latin typeface="Calibri" pitchFamily="34" charset="0"/>
              </a:rPr>
              <a:t>i</a:t>
            </a:r>
            <a:r>
              <a:rPr lang="it-IT" sz="1600" dirty="0">
                <a:latin typeface="Calibri" pitchFamily="34" charset="0"/>
              </a:rPr>
              <a:t> </a:t>
            </a:r>
          </a:p>
        </p:txBody>
      </p:sp>
      <p:graphicFrame>
        <p:nvGraphicFramePr>
          <p:cNvPr id="15" name="Tabella 14"/>
          <p:cNvGraphicFramePr>
            <a:graphicFrameLocks noGrp="1"/>
          </p:cNvGraphicFramePr>
          <p:nvPr/>
        </p:nvGraphicFramePr>
        <p:xfrm>
          <a:off x="5072066" y="2428868"/>
          <a:ext cx="3072147" cy="8096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y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h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solidFill>
                            <a:srgbClr val="FF0000"/>
                          </a:solidFill>
                          <a:effectLst/>
                        </a:rPr>
                        <a:t>f</a:t>
                      </a:r>
                      <a:r>
                        <a:rPr lang="it-IT" b="1" baseline="-25000" dirty="0">
                          <a:solidFill>
                            <a:srgbClr val="FF0000"/>
                          </a:solidFill>
                          <a:effectLst/>
                        </a:rPr>
                        <a:t>11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solidFill>
                            <a:srgbClr val="FF0000"/>
                          </a:solidFill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solidFill>
                            <a:srgbClr val="FF0000"/>
                          </a:solidFill>
                          <a:effectLst/>
                        </a:rPr>
                        <a:t>f</a:t>
                      </a:r>
                      <a:r>
                        <a:rPr lang="it-IT" b="1" baseline="-25000" dirty="0">
                          <a:solidFill>
                            <a:srgbClr val="FF0000"/>
                          </a:solidFill>
                          <a:effectLst/>
                        </a:rPr>
                        <a:t>1j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solidFill>
                            <a:srgbClr val="FF0000"/>
                          </a:solidFill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solidFill>
                            <a:srgbClr val="FF0000"/>
                          </a:solidFill>
                          <a:effectLst/>
                        </a:rPr>
                        <a:t>f</a:t>
                      </a:r>
                      <a:r>
                        <a:rPr lang="it-IT" b="1" baseline="-25000" dirty="0">
                          <a:solidFill>
                            <a:srgbClr val="FF0000"/>
                          </a:solidFill>
                          <a:effectLst/>
                        </a:rPr>
                        <a:t>1c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Rettangolo 15"/>
          <p:cNvSpPr/>
          <p:nvPr/>
        </p:nvSpPr>
        <p:spPr>
          <a:xfrm>
            <a:off x="8215316" y="2844793"/>
            <a:ext cx="37941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rgbClr val="FF0000"/>
                </a:solidFill>
                <a:latin typeface="+mn-lt"/>
              </a:rPr>
              <a:t>f</a:t>
            </a:r>
            <a:r>
              <a:rPr lang="it-IT" b="1" baseline="-25000" dirty="0">
                <a:solidFill>
                  <a:srgbClr val="FF0000"/>
                </a:solidFill>
                <a:latin typeface="+mn-lt"/>
              </a:rPr>
              <a:t>1.</a:t>
            </a:r>
          </a:p>
        </p:txBody>
      </p:sp>
      <p:graphicFrame>
        <p:nvGraphicFramePr>
          <p:cNvPr id="17" name="Object 2"/>
          <p:cNvGraphicFramePr>
            <a:graphicFrameLocks noChangeAspect="1"/>
          </p:cNvGraphicFramePr>
          <p:nvPr/>
        </p:nvGraphicFramePr>
        <p:xfrm>
          <a:off x="5535613" y="3513138"/>
          <a:ext cx="3049587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1" name="Equation" r:id="rId3" imgW="1650960" imgH="457200" progId="Equation.DSMT4">
                  <p:embed/>
                </p:oleObj>
              </mc:Choice>
              <mc:Fallback>
                <p:oleObj name="Equation" r:id="rId3" imgW="165096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5613" y="3513138"/>
                        <a:ext cx="3049587" cy="844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Freccia a destra 17"/>
          <p:cNvSpPr/>
          <p:nvPr/>
        </p:nvSpPr>
        <p:spPr>
          <a:xfrm rot="5400000">
            <a:off x="5715009" y="3428993"/>
            <a:ext cx="285750" cy="14287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9" name="CasellaDiTesto 12"/>
          <p:cNvSpPr txBox="1">
            <a:spLocks noChangeArrowheads="1"/>
          </p:cNvSpPr>
          <p:nvPr/>
        </p:nvSpPr>
        <p:spPr bwMode="auto">
          <a:xfrm>
            <a:off x="214282" y="5072074"/>
            <a:ext cx="4000528" cy="1400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700" dirty="0">
                <a:latin typeface="Calibri" pitchFamily="34" charset="0"/>
              </a:rPr>
              <a:t>In questo modo otteniamo la cosiddetta</a:t>
            </a:r>
          </a:p>
          <a:p>
            <a:r>
              <a:rPr lang="it-IT" sz="1700" b="1" dirty="0">
                <a:latin typeface="Calibri" pitchFamily="34" charset="0"/>
              </a:rPr>
              <a:t>distribuzione condizionata</a:t>
            </a:r>
            <a:r>
              <a:rPr lang="it-IT" sz="1700" dirty="0">
                <a:latin typeface="Calibri" pitchFamily="34" charset="0"/>
              </a:rPr>
              <a:t> di Y rispetto</a:t>
            </a:r>
          </a:p>
          <a:p>
            <a:r>
              <a:rPr lang="it-IT" sz="1700" dirty="0">
                <a:latin typeface="Calibri" pitchFamily="34" charset="0"/>
              </a:rPr>
              <a:t>alla modalità x</a:t>
            </a:r>
            <a:r>
              <a:rPr lang="it-IT" sz="1700" baseline="-25000" dirty="0">
                <a:latin typeface="Calibri" pitchFamily="34" charset="0"/>
              </a:rPr>
              <a:t>1</a:t>
            </a:r>
            <a:r>
              <a:rPr lang="it-IT" sz="1700" dirty="0">
                <a:latin typeface="Calibri" pitchFamily="34" charset="0"/>
              </a:rPr>
              <a:t> di X: questa distribuzione</a:t>
            </a:r>
          </a:p>
          <a:p>
            <a:r>
              <a:rPr lang="it-IT" sz="1700" dirty="0">
                <a:latin typeface="Calibri" pitchFamily="34" charset="0"/>
              </a:rPr>
              <a:t>prende il nome di </a:t>
            </a:r>
            <a:r>
              <a:rPr lang="it-IT" sz="1700" b="1" i="1" dirty="0">
                <a:solidFill>
                  <a:srgbClr val="FF0000"/>
                </a:solidFill>
                <a:latin typeface="Calibri" pitchFamily="34" charset="0"/>
              </a:rPr>
              <a:t>profilo riga</a:t>
            </a:r>
            <a:r>
              <a:rPr lang="it-IT" sz="1700" dirty="0">
                <a:latin typeface="Calibri" pitchFamily="34" charset="0"/>
              </a:rPr>
              <a:t>; allo stesso</a:t>
            </a:r>
          </a:p>
          <a:p>
            <a:r>
              <a:rPr lang="it-IT" sz="1700" dirty="0">
                <a:latin typeface="Calibri" pitchFamily="34" charset="0"/>
              </a:rPr>
              <a:t>modo possiamo ottenere il </a:t>
            </a:r>
            <a:r>
              <a:rPr lang="it-IT" sz="1700" b="1" i="1" dirty="0">
                <a:solidFill>
                  <a:srgbClr val="FF0000"/>
                </a:solidFill>
                <a:latin typeface="Calibri" pitchFamily="34" charset="0"/>
              </a:rPr>
              <a:t>profilo colonna</a:t>
            </a: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4857760"/>
            <a:ext cx="4379912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9124" y="6010298"/>
            <a:ext cx="4500563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74" y="6381773"/>
            <a:ext cx="857250" cy="30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5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43624" y="6364310"/>
            <a:ext cx="1439863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00812" y="5286385"/>
            <a:ext cx="8572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CasellaDiTesto 17"/>
          <p:cNvSpPr txBox="1">
            <a:spLocks noChangeArrowheads="1"/>
          </p:cNvSpPr>
          <p:nvPr/>
        </p:nvSpPr>
        <p:spPr bwMode="auto">
          <a:xfrm>
            <a:off x="6143086" y="4572008"/>
            <a:ext cx="150018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 b="1" i="1" dirty="0">
                <a:solidFill>
                  <a:srgbClr val="FF0000"/>
                </a:solidFill>
                <a:latin typeface="Calibri" pitchFamily="34" charset="0"/>
              </a:rPr>
              <a:t>profilo riga</a:t>
            </a:r>
          </a:p>
        </p:txBody>
      </p:sp>
      <p:sp>
        <p:nvSpPr>
          <p:cNvPr id="25" name="CasellaDiTesto 18"/>
          <p:cNvSpPr txBox="1">
            <a:spLocks noChangeArrowheads="1"/>
          </p:cNvSpPr>
          <p:nvPr/>
        </p:nvSpPr>
        <p:spPr bwMode="auto">
          <a:xfrm>
            <a:off x="6000760" y="5696380"/>
            <a:ext cx="17145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500" b="1" i="1" dirty="0">
                <a:solidFill>
                  <a:srgbClr val="FF0000"/>
                </a:solidFill>
                <a:latin typeface="Calibri" pitchFamily="34" charset="0"/>
              </a:rPr>
              <a:t>profilo colonna</a:t>
            </a:r>
          </a:p>
        </p:txBody>
      </p:sp>
      <p:sp>
        <p:nvSpPr>
          <p:cNvPr id="32" name="Rettangolo arrotondato 31"/>
          <p:cNvSpPr/>
          <p:nvPr/>
        </p:nvSpPr>
        <p:spPr>
          <a:xfrm>
            <a:off x="4429124" y="4572008"/>
            <a:ext cx="4572032" cy="221457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3744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13</a:t>
            </a:fld>
            <a:r>
              <a:rPr lang="it-IT" sz="2000" b="1" dirty="0">
                <a:solidFill>
                  <a:schemeClr val="bg1"/>
                </a:solidFill>
              </a:rPr>
              <a:t> – Esempio 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285720" y="1571612"/>
          <a:ext cx="4071966" cy="1520190"/>
        </p:xfrm>
        <a:graphic>
          <a:graphicData uri="http://schemas.openxmlformats.org/drawingml/2006/table">
            <a:tbl>
              <a:tblPr/>
              <a:tblGrid>
                <a:gridCol w="6376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6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60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60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60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9023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0501"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0" fontAlgn="t"/>
                      <a:r>
                        <a:rPr lang="it-IT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Età</a:t>
                      </a:r>
                      <a:r>
                        <a:rPr lang="it-IT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it-IT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endParaRPr lang="it-IT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1"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18 - 22 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23 - 26 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27 - 30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it-IT" sz="1600" b="0" i="1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1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it-IT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Tipo di</a:t>
                      </a:r>
                    </a:p>
                    <a:p>
                      <a:pPr algn="ctr" rtl="0" fontAlgn="ctr"/>
                      <a:r>
                        <a:rPr lang="it-IT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Birra</a:t>
                      </a:r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it-IT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Bionda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0,11</a:t>
                      </a:r>
                    </a:p>
                  </a:txBody>
                  <a:tcPr marL="9525" marR="9525" marT="9525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0,20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0,10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0,41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501">
                <a:tc vMerge="1">
                  <a:txBody>
                    <a:bodyPr/>
                    <a:lstStyle/>
                    <a:p>
                      <a:pPr algn="ctr" rtl="0" fontAlgn="ctr"/>
                      <a:endParaRPr lang="it-IT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Rossa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0,05</a:t>
                      </a:r>
                    </a:p>
                  </a:txBody>
                  <a:tcPr marL="9525" marR="9525" marT="9525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0,08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0,13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0,26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501">
                <a:tc vMerge="1">
                  <a:txBody>
                    <a:bodyPr/>
                    <a:lstStyle/>
                    <a:p>
                      <a:pPr algn="ctr" fontAlgn="ctr"/>
                      <a:endParaRPr lang="it-IT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Scura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0,03</a:t>
                      </a:r>
                    </a:p>
                  </a:txBody>
                  <a:tcPr marL="9525" marR="9525" marT="9525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0,14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0,17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0,33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0501">
                <a:tc>
                  <a:txBody>
                    <a:bodyPr/>
                    <a:lstStyle/>
                    <a:p>
                      <a:pPr algn="ctr" fontAlgn="ctr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it-IT" sz="16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1,00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214282" y="3429000"/>
          <a:ext cx="4143404" cy="1520190"/>
        </p:xfrm>
        <a:graphic>
          <a:graphicData uri="http://schemas.openxmlformats.org/drawingml/2006/table">
            <a:tbl>
              <a:tblPr/>
              <a:tblGrid>
                <a:gridCol w="7183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83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83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83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99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19063"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0" fontAlgn="t"/>
                      <a:r>
                        <a:rPr lang="it-IT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Età</a:t>
                      </a:r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it-IT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063"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18 - 22 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23 - 26 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27 - 30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it-IT" sz="16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063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it-IT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Tipo di</a:t>
                      </a:r>
                      <a:br>
                        <a:rPr lang="it-IT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it-IT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Birra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Bionda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0,27</a:t>
                      </a:r>
                    </a:p>
                  </a:txBody>
                  <a:tcPr marL="9525" marR="9525" marT="9525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0,49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0,24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1,00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063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Rossa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0,18</a:t>
                      </a:r>
                    </a:p>
                  </a:txBody>
                  <a:tcPr marL="9525" marR="9525" marT="9525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0,32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0,50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1,00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063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Scura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0,08</a:t>
                      </a:r>
                    </a:p>
                  </a:txBody>
                  <a:tcPr marL="9525" marR="9525" marT="9525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0,42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0,50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1,00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9063">
                <a:tc>
                  <a:txBody>
                    <a:bodyPr/>
                    <a:lstStyle/>
                    <a:p>
                      <a:pPr algn="ctr" fontAlgn="ctr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it-IT" sz="1600" b="0" i="1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1,00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2" name="Tabella 11"/>
          <p:cNvGraphicFramePr>
            <a:graphicFrameLocks noGrp="1"/>
          </p:cNvGraphicFramePr>
          <p:nvPr/>
        </p:nvGraphicFramePr>
        <p:xfrm>
          <a:off x="241299" y="5189310"/>
          <a:ext cx="4116387" cy="1520190"/>
        </p:xfrm>
        <a:graphic>
          <a:graphicData uri="http://schemas.openxmlformats.org/drawingml/2006/table">
            <a:tbl>
              <a:tblPr/>
              <a:tblGrid>
                <a:gridCol w="7171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71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7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71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95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182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47747"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0" fontAlgn="t"/>
                      <a:r>
                        <a:rPr lang="it-IT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Età</a:t>
                      </a:r>
                      <a:r>
                        <a:rPr lang="it-IT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it-IT" sz="1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18 - 22 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23 - 26 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27 - 30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it-IT" sz="1600" b="0" i="1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300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it-IT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Tipo di</a:t>
                      </a:r>
                      <a:br>
                        <a:rPr lang="it-IT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it-IT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Birra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Bionda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0,60</a:t>
                      </a:r>
                    </a:p>
                  </a:txBody>
                  <a:tcPr marL="9525" marR="9525" marT="9525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0,47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0,26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0,41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8300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Rossa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0,25</a:t>
                      </a:r>
                    </a:p>
                  </a:txBody>
                  <a:tcPr marL="9525" marR="9525" marT="9525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0,20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0,33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0,26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8300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Scura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0,15</a:t>
                      </a:r>
                    </a:p>
                  </a:txBody>
                  <a:tcPr marL="9525" marR="9525" marT="9525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0,33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0,42</a:t>
                      </a:r>
                    </a:p>
                  </a:txBody>
                  <a:tcPr marL="9525" marR="9525" marT="9525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0,33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ctr" fontAlgn="ctr"/>
                      <a:endParaRPr lang="it-IT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it-IT" sz="1600" b="0" i="1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1,00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1,00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1,00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1,00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4643438" y="3881855"/>
            <a:ext cx="4214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Se dividiamo ogni elemento sulle righe per il totale otteniamo le distribuzioni condizionate </a:t>
            </a:r>
            <a:r>
              <a:rPr lang="it-IT" sz="1600" b="1" dirty="0" err="1"/>
              <a:t>Y|x</a:t>
            </a:r>
            <a:r>
              <a:rPr lang="it-IT" sz="1600" b="1" baseline="-25000" dirty="0" err="1"/>
              <a:t>i</a:t>
            </a:r>
            <a:r>
              <a:rPr lang="it-IT" sz="1600" b="1" dirty="0"/>
              <a:t> : mostrano rispetto alle modalità in riga la composizione rispetto alla variabile in colonna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4643438" y="5637930"/>
            <a:ext cx="4283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Se dividiamo ogni elemento sulle colonne per</a:t>
            </a:r>
          </a:p>
          <a:p>
            <a:r>
              <a:rPr lang="it-IT" sz="1600" b="1" dirty="0"/>
              <a:t>il totale otteniamo le distribuzioni condizionate </a:t>
            </a:r>
            <a:r>
              <a:rPr lang="it-IT" sz="1600" b="1" dirty="0" err="1"/>
              <a:t>X|y</a:t>
            </a:r>
            <a:r>
              <a:rPr lang="it-IT" sz="1600" b="1" baseline="-25000" dirty="0" err="1"/>
              <a:t>j</a:t>
            </a:r>
            <a:r>
              <a:rPr lang="it-IT" sz="1600" b="1" dirty="0"/>
              <a:t> : mostrano rispetto alle modalità in colonna la composizione rispetto alla variabile in riga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4643438" y="2066030"/>
            <a:ext cx="4214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Consideriamo di nuovo la distribuzione doppie di frequenze relative del tipo di birra preferito e dell’età di un collettivo di consumatori</a:t>
            </a:r>
          </a:p>
        </p:txBody>
      </p:sp>
    </p:spTree>
    <p:extLst>
      <p:ext uri="{BB962C8B-B14F-4D97-AF65-F5344CB8AC3E}">
        <p14:creationId xmlns:p14="http://schemas.microsoft.com/office/powerpoint/2010/main" val="2634303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14</a:t>
            </a:fld>
            <a:r>
              <a:rPr lang="it-IT" sz="2000" b="1" dirty="0">
                <a:solidFill>
                  <a:schemeClr val="bg1"/>
                </a:solidFill>
              </a:rPr>
              <a:t> – Medie condizionate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36000" y="1524174"/>
            <a:ext cx="9072594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Supponiamo di voler studiare la distribuzione condizionata </a:t>
            </a:r>
            <a:r>
              <a:rPr lang="it-IT" sz="1700" b="1" dirty="0" err="1"/>
              <a:t>Y|x</a:t>
            </a:r>
            <a:r>
              <a:rPr lang="it-IT" sz="1700" dirty="0"/>
              <a:t> : siamo interessati a vedere come si distribuisce nel collettivo il carattere misurato dalla variabile Y fissato un certo valore della variabile X</a:t>
            </a:r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r>
              <a:rPr lang="it-IT" sz="1700" dirty="0"/>
              <a:t>Possiamo allora calcolare anche la media di Y fissato un certo valore della variabile X, ottenendo così una </a:t>
            </a:r>
            <a:r>
              <a:rPr lang="it-IT" sz="1700" b="1" i="1" dirty="0">
                <a:solidFill>
                  <a:srgbClr val="FF0000"/>
                </a:solidFill>
              </a:rPr>
              <a:t>media condizionata</a:t>
            </a:r>
            <a:r>
              <a:rPr lang="it-IT" sz="1700" dirty="0"/>
              <a:t>: è come se calcolassimo la media della sottopopolazione che presenta x</a:t>
            </a:r>
            <a:r>
              <a:rPr lang="it-IT" sz="1700" baseline="-25000" dirty="0"/>
              <a:t>1</a:t>
            </a:r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/>
        </p:nvGraphicFramePr>
        <p:xfrm>
          <a:off x="1555750" y="2357438"/>
          <a:ext cx="2813050" cy="779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5" name="Equation" r:id="rId3" imgW="1650960" imgH="457200" progId="Equation.DSMT4">
                  <p:embed/>
                </p:oleObj>
              </mc:Choice>
              <mc:Fallback>
                <p:oleObj name="Equation" r:id="rId3" imgW="165096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5750" y="2357438"/>
                        <a:ext cx="2813050" cy="779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2500307"/>
            <a:ext cx="1323975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CasellaDiTesto 12"/>
          <p:cNvSpPr txBox="1"/>
          <p:nvPr/>
        </p:nvSpPr>
        <p:spPr>
          <a:xfrm>
            <a:off x="6000760" y="2517813"/>
            <a:ext cx="25717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" b="1" i="1" dirty="0"/>
              <a:t>al variare di j abbiamo la distribuzione di Y rispetto a x</a:t>
            </a:r>
            <a:r>
              <a:rPr lang="it-IT" sz="1500" b="1" i="1" baseline="-25000" dirty="0"/>
              <a:t>1</a:t>
            </a: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6"/>
          <a:srcRect r="33898"/>
          <a:stretch>
            <a:fillRect/>
          </a:stretch>
        </p:blipFill>
        <p:spPr bwMode="auto">
          <a:xfrm>
            <a:off x="1857356" y="5604292"/>
            <a:ext cx="2786082" cy="1182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CasellaDiTesto 15"/>
          <p:cNvSpPr txBox="1"/>
          <p:nvPr/>
        </p:nvSpPr>
        <p:spPr>
          <a:xfrm>
            <a:off x="3428992" y="5521090"/>
            <a:ext cx="214314" cy="2975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sz="2000" baseline="-25000" dirty="0"/>
              <a:t>c</a:t>
            </a:r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7"/>
          <a:srcRect t="3999"/>
          <a:stretch>
            <a:fillRect/>
          </a:stretch>
        </p:blipFill>
        <p:spPr bwMode="auto">
          <a:xfrm>
            <a:off x="214282" y="4071942"/>
            <a:ext cx="4714908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0628" y="4214818"/>
            <a:ext cx="4000496" cy="250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Rettangolo 17"/>
          <p:cNvSpPr/>
          <p:nvPr/>
        </p:nvSpPr>
        <p:spPr>
          <a:xfrm>
            <a:off x="2143108" y="6143644"/>
            <a:ext cx="1000132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CasellaDiTesto 21"/>
          <p:cNvSpPr txBox="1"/>
          <p:nvPr/>
        </p:nvSpPr>
        <p:spPr>
          <a:xfrm>
            <a:off x="2357422" y="6143644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M(</a:t>
            </a:r>
            <a:r>
              <a:rPr lang="it-IT" dirty="0" err="1"/>
              <a:t>Y|x</a:t>
            </a:r>
            <a:r>
              <a:rPr lang="it-IT" baseline="-25000" dirty="0" err="1"/>
              <a:t>i</a:t>
            </a:r>
            <a:r>
              <a:rPr lang="it-IT" dirty="0"/>
              <a:t>)</a:t>
            </a:r>
          </a:p>
        </p:txBody>
      </p:sp>
      <p:sp>
        <p:nvSpPr>
          <p:cNvPr id="21" name="Freccia a destra 20"/>
          <p:cNvSpPr/>
          <p:nvPr/>
        </p:nvSpPr>
        <p:spPr>
          <a:xfrm>
            <a:off x="1500166" y="6215082"/>
            <a:ext cx="785812" cy="214313"/>
          </a:xfrm>
          <a:prstGeom prst="rightArrow">
            <a:avLst/>
          </a:prstGeom>
          <a:solidFill>
            <a:srgbClr val="FF000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23" name="Rettangolo 22"/>
          <p:cNvSpPr/>
          <p:nvPr/>
        </p:nvSpPr>
        <p:spPr>
          <a:xfrm>
            <a:off x="5072066" y="4357694"/>
            <a:ext cx="928694" cy="285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Rettangolo 23"/>
          <p:cNvSpPr/>
          <p:nvPr/>
        </p:nvSpPr>
        <p:spPr>
          <a:xfrm>
            <a:off x="5094000" y="5214950"/>
            <a:ext cx="928694" cy="285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CasellaDiTesto 24"/>
          <p:cNvSpPr txBox="1"/>
          <p:nvPr/>
        </p:nvSpPr>
        <p:spPr>
          <a:xfrm>
            <a:off x="5000628" y="4286256"/>
            <a:ext cx="10715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FF0000"/>
                </a:solidFill>
              </a:rPr>
              <a:t>M(</a:t>
            </a:r>
            <a:r>
              <a:rPr lang="it-IT" sz="1400" b="1" dirty="0" err="1">
                <a:solidFill>
                  <a:srgbClr val="FF0000"/>
                </a:solidFill>
              </a:rPr>
              <a:t>voto|m</a:t>
            </a:r>
            <a:r>
              <a:rPr lang="it-IT" sz="1400" b="1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5072066" y="5192925"/>
            <a:ext cx="10715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FF0000"/>
                </a:solidFill>
              </a:rPr>
              <a:t>M(</a:t>
            </a:r>
            <a:r>
              <a:rPr lang="it-IT" sz="1400" b="1" dirty="0" err="1">
                <a:solidFill>
                  <a:srgbClr val="FF0000"/>
                </a:solidFill>
              </a:rPr>
              <a:t>voto|f</a:t>
            </a:r>
            <a:r>
              <a:rPr lang="it-IT" sz="1400" b="1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27" name="Rettangolo 26"/>
          <p:cNvSpPr/>
          <p:nvPr/>
        </p:nvSpPr>
        <p:spPr>
          <a:xfrm>
            <a:off x="5286380" y="6215082"/>
            <a:ext cx="57150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CasellaDiTesto 27"/>
          <p:cNvSpPr txBox="1"/>
          <p:nvPr/>
        </p:nvSpPr>
        <p:spPr>
          <a:xfrm>
            <a:off x="5072066" y="6143644"/>
            <a:ext cx="10715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FF0000"/>
                </a:solidFill>
              </a:rPr>
              <a:t>M(voto)</a:t>
            </a:r>
          </a:p>
        </p:txBody>
      </p:sp>
    </p:spTree>
    <p:extLst>
      <p:ext uri="{BB962C8B-B14F-4D97-AF65-F5344CB8AC3E}">
        <p14:creationId xmlns:p14="http://schemas.microsoft.com/office/powerpoint/2010/main" val="4840632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15</a:t>
            </a:fld>
            <a:r>
              <a:rPr lang="it-IT" sz="2000" b="1" dirty="0">
                <a:solidFill>
                  <a:schemeClr val="bg1"/>
                </a:solidFill>
              </a:rPr>
              <a:t> – Varianze condizionate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08594" y="1643050"/>
            <a:ext cx="8964000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Con lo stesso criterio già visto è possibile calcolare anche la varianza della distribuzione condizionata </a:t>
            </a:r>
            <a:r>
              <a:rPr lang="it-IT" sz="1700" b="1" dirty="0" err="1"/>
              <a:t>Y|x</a:t>
            </a:r>
            <a:r>
              <a:rPr lang="it-IT" sz="1700" dirty="0"/>
              <a:t> : siamo interessati a studiare la variabilità nel collettivo del carattere misurato dalla variabile Y fissato un certo valore della variabile X</a:t>
            </a:r>
          </a:p>
        </p:txBody>
      </p:sp>
      <p:graphicFrame>
        <p:nvGraphicFramePr>
          <p:cNvPr id="44034" name="Object 28"/>
          <p:cNvGraphicFramePr>
            <a:graphicFrameLocks noChangeAspect="1"/>
          </p:cNvGraphicFramePr>
          <p:nvPr/>
        </p:nvGraphicFramePr>
        <p:xfrm>
          <a:off x="663436" y="2928934"/>
          <a:ext cx="3694250" cy="785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9" name="Equation" r:id="rId3" imgW="1892160" imgH="444240" progId="Equation.DSMT4">
                  <p:embed/>
                </p:oleObj>
              </mc:Choice>
              <mc:Fallback>
                <p:oleObj name="Equation" r:id="rId3" imgW="189216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436" y="2928934"/>
                        <a:ext cx="3694250" cy="7858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Ovale 9"/>
          <p:cNvSpPr/>
          <p:nvPr/>
        </p:nvSpPr>
        <p:spPr>
          <a:xfrm>
            <a:off x="1500166" y="5143512"/>
            <a:ext cx="428628" cy="4286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44035" name="Object 28"/>
          <p:cNvGraphicFramePr>
            <a:graphicFrameLocks noChangeAspect="1"/>
          </p:cNvGraphicFramePr>
          <p:nvPr/>
        </p:nvGraphicFramePr>
        <p:xfrm>
          <a:off x="714348" y="4786327"/>
          <a:ext cx="3694112" cy="78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70" name="Equation" r:id="rId5" imgW="1892160" imgH="444240" progId="Equation.DSMT4">
                  <p:embed/>
                </p:oleObj>
              </mc:Choice>
              <mc:Fallback>
                <p:oleObj name="Equation" r:id="rId5" imgW="189216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48" y="4786327"/>
                        <a:ext cx="3694112" cy="785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Ovale 10"/>
          <p:cNvSpPr/>
          <p:nvPr/>
        </p:nvSpPr>
        <p:spPr>
          <a:xfrm>
            <a:off x="2786050" y="4929198"/>
            <a:ext cx="1000132" cy="500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Ovale 12"/>
          <p:cNvSpPr/>
          <p:nvPr/>
        </p:nvSpPr>
        <p:spPr>
          <a:xfrm>
            <a:off x="4000496" y="5000636"/>
            <a:ext cx="428628" cy="4286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CasellaDiTesto 13"/>
          <p:cNvSpPr txBox="1"/>
          <p:nvPr/>
        </p:nvSpPr>
        <p:spPr>
          <a:xfrm>
            <a:off x="428596" y="5905046"/>
            <a:ext cx="15001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numerosità del gruppo definito</a:t>
            </a:r>
          </a:p>
          <a:p>
            <a:r>
              <a:rPr lang="it-IT" sz="1400" b="1" dirty="0"/>
              <a:t>dalla modalità x</a:t>
            </a:r>
            <a:r>
              <a:rPr lang="it-IT" sz="1400" b="1" baseline="-25000" dirty="0"/>
              <a:t>i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2428860" y="5786454"/>
            <a:ext cx="15001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media di Y nel gruppo definito</a:t>
            </a:r>
          </a:p>
          <a:p>
            <a:r>
              <a:rPr lang="it-IT" sz="1400" b="1" dirty="0"/>
              <a:t>dalla modalità x</a:t>
            </a:r>
            <a:r>
              <a:rPr lang="it-IT" sz="1400" b="1" baseline="-25000" dirty="0"/>
              <a:t>i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4429124" y="5547856"/>
            <a:ext cx="21431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n. di unità del gruppo che presentano le diverse modalità di Y</a:t>
            </a:r>
            <a:endParaRPr lang="it-IT" sz="1400" b="1" baseline="-25000" dirty="0"/>
          </a:p>
        </p:txBody>
      </p:sp>
      <p:cxnSp>
        <p:nvCxnSpPr>
          <p:cNvPr id="23" name="Connettore 2 22"/>
          <p:cNvCxnSpPr/>
          <p:nvPr/>
        </p:nvCxnSpPr>
        <p:spPr>
          <a:xfrm rot="5400000" flipH="1" flipV="1">
            <a:off x="3030366" y="5577857"/>
            <a:ext cx="332906" cy="3572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ttore 2 24"/>
          <p:cNvCxnSpPr>
            <a:stCxn id="14" idx="0"/>
          </p:cNvCxnSpPr>
          <p:nvPr/>
        </p:nvCxnSpPr>
        <p:spPr>
          <a:xfrm rot="5400000" flipH="1" flipV="1">
            <a:off x="1172978" y="5506419"/>
            <a:ext cx="404344" cy="39291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ttore 2 28"/>
          <p:cNvCxnSpPr>
            <a:endCxn id="13" idx="6"/>
          </p:cNvCxnSpPr>
          <p:nvPr/>
        </p:nvCxnSpPr>
        <p:spPr>
          <a:xfrm rot="10800000">
            <a:off x="4429124" y="5214950"/>
            <a:ext cx="428628" cy="35719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036" name="Object 28"/>
          <p:cNvGraphicFramePr>
            <a:graphicFrameLocks noChangeAspect="1"/>
          </p:cNvGraphicFramePr>
          <p:nvPr/>
        </p:nvGraphicFramePr>
        <p:xfrm>
          <a:off x="4918075" y="2917826"/>
          <a:ext cx="3717925" cy="808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71" name="Equation" r:id="rId7" imgW="1904760" imgH="457200" progId="Equation.DSMT4">
                  <p:embed/>
                </p:oleObj>
              </mc:Choice>
              <mc:Fallback>
                <p:oleObj name="Equation" r:id="rId7" imgW="190476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8075" y="2917826"/>
                        <a:ext cx="3717925" cy="808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Rettangolo arrotondato 30"/>
          <p:cNvSpPr/>
          <p:nvPr/>
        </p:nvSpPr>
        <p:spPr>
          <a:xfrm>
            <a:off x="428596" y="2857496"/>
            <a:ext cx="4071966" cy="92869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Rettangolo arrotondato 31"/>
          <p:cNvSpPr/>
          <p:nvPr/>
        </p:nvSpPr>
        <p:spPr>
          <a:xfrm>
            <a:off x="4786314" y="2857496"/>
            <a:ext cx="4071966" cy="92869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3" name="CasellaDiTesto 32"/>
          <p:cNvSpPr txBox="1"/>
          <p:nvPr/>
        </p:nvSpPr>
        <p:spPr>
          <a:xfrm>
            <a:off x="1142976" y="4286256"/>
            <a:ext cx="264320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rgbClr val="FF0000"/>
                </a:solidFill>
              </a:rPr>
              <a:t>VARIANZA CONDIZIONATA </a:t>
            </a:r>
            <a:r>
              <a:rPr lang="it-IT" sz="1500" b="1" dirty="0" err="1">
                <a:solidFill>
                  <a:srgbClr val="FF0000"/>
                </a:solidFill>
              </a:rPr>
              <a:t>Y|x</a:t>
            </a:r>
            <a:endParaRPr lang="it-IT" sz="1500" b="1" dirty="0">
              <a:solidFill>
                <a:srgbClr val="FF0000"/>
              </a:solidFill>
            </a:endParaRPr>
          </a:p>
        </p:txBody>
      </p:sp>
      <p:sp>
        <p:nvSpPr>
          <p:cNvPr id="34" name="CasellaDiTesto 33"/>
          <p:cNvSpPr txBox="1"/>
          <p:nvPr/>
        </p:nvSpPr>
        <p:spPr>
          <a:xfrm>
            <a:off x="5786446" y="4357694"/>
            <a:ext cx="3143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Anche in questo caso è possibile considerare la deviazione standard come indice di variabilità espresso nell’unità di misura dei dati</a:t>
            </a:r>
          </a:p>
        </p:txBody>
      </p:sp>
    </p:spTree>
    <p:extLst>
      <p:ext uri="{BB962C8B-B14F-4D97-AF65-F5344CB8AC3E}">
        <p14:creationId xmlns:p14="http://schemas.microsoft.com/office/powerpoint/2010/main" val="19201061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16</a:t>
            </a:fld>
            <a:r>
              <a:rPr lang="it-IT" sz="2000" b="1" dirty="0">
                <a:solidFill>
                  <a:schemeClr val="bg1"/>
                </a:solidFill>
              </a:rPr>
              <a:t> – Relazioni tra variabili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0432994"/>
              </p:ext>
            </p:extLst>
          </p:nvPr>
        </p:nvGraphicFramePr>
        <p:xfrm>
          <a:off x="214283" y="3595689"/>
          <a:ext cx="3072147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y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11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1j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1c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i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i1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x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r1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" name="CasellaDiTesto 10"/>
          <p:cNvSpPr txBox="1"/>
          <p:nvPr/>
        </p:nvSpPr>
        <p:spPr>
          <a:xfrm>
            <a:off x="4214810" y="4024317"/>
            <a:ext cx="47149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Consideriamo una variabile doppia </a:t>
            </a:r>
            <a:r>
              <a:rPr lang="it-IT" sz="1600" b="1" dirty="0"/>
              <a:t>(X,Y)</a:t>
            </a:r>
            <a:r>
              <a:rPr lang="it-IT" sz="1600" dirty="0"/>
              <a:t> e supponiamo che sia stata organizzata in una tabella:  sulle righe le </a:t>
            </a:r>
            <a:r>
              <a:rPr lang="it-IT" sz="1600" b="1" dirty="0"/>
              <a:t>r</a:t>
            </a:r>
            <a:r>
              <a:rPr lang="it-IT" sz="1600" dirty="0"/>
              <a:t> modalità di X e sulle colonne le </a:t>
            </a:r>
            <a:r>
              <a:rPr lang="it-IT" sz="1600" b="1" dirty="0"/>
              <a:t>c</a:t>
            </a:r>
            <a:r>
              <a:rPr lang="it-IT" sz="1600" dirty="0"/>
              <a:t> modalità di Y</a:t>
            </a:r>
          </a:p>
          <a:p>
            <a:endParaRPr lang="it-IT" sz="1600" dirty="0"/>
          </a:p>
          <a:p>
            <a:r>
              <a:rPr lang="it-IT" sz="1600" dirty="0"/>
              <a:t>Siamo interessati a studiare se esiste una relazione tra la variabile in riga e la variabile in colonna</a:t>
            </a:r>
          </a:p>
          <a:p>
            <a:endParaRPr lang="it-IT" sz="1600" dirty="0"/>
          </a:p>
          <a:p>
            <a:r>
              <a:rPr lang="it-IT" sz="1600" dirty="0"/>
              <a:t>Una volta verificata l’esistenza della relazione, in caso positivo, vogliamo misurarne l’intensità</a:t>
            </a:r>
          </a:p>
        </p:txBody>
      </p:sp>
      <p:graphicFrame>
        <p:nvGraphicFramePr>
          <p:cNvPr id="12" name="Tabel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5961172"/>
              </p:ext>
            </p:extLst>
          </p:nvPr>
        </p:nvGraphicFramePr>
        <p:xfrm>
          <a:off x="3428678" y="3595689"/>
          <a:ext cx="500380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1.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" name="Tabel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7042726"/>
              </p:ext>
            </p:extLst>
          </p:nvPr>
        </p:nvGraphicFramePr>
        <p:xfrm>
          <a:off x="214282" y="6167457"/>
          <a:ext cx="3072147" cy="4048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.1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7" name="Rettangolo 16"/>
          <p:cNvSpPr/>
          <p:nvPr/>
        </p:nvSpPr>
        <p:spPr>
          <a:xfrm>
            <a:off x="3460467" y="6185375"/>
            <a:ext cx="391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b="1" dirty="0"/>
              <a:t>n</a:t>
            </a:r>
            <a:r>
              <a:rPr lang="it-IT" b="1" baseline="-25000" dirty="0"/>
              <a:t>..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142844" y="1571612"/>
            <a:ext cx="89640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Esistono diverse tipologie di relazioni tra due caratteri: alcune relazioni sono osservabili praticamente su tutti i tipi di variabile doppia (quantitativa, qualitativa o mista), altre invece solo su alcuni tipi di variabile</a:t>
            </a:r>
          </a:p>
          <a:p>
            <a:endParaRPr lang="it-IT" sz="1000" dirty="0"/>
          </a:p>
          <a:p>
            <a:r>
              <a:rPr lang="it-IT" sz="1600" dirty="0"/>
              <a:t>In generale possiamo pensare che presi due caratteri ci sia una relazione di </a:t>
            </a:r>
            <a:r>
              <a:rPr lang="it-IT" sz="1600" b="1" dirty="0"/>
              <a:t>dipendenza</a:t>
            </a:r>
            <a:r>
              <a:rPr lang="it-IT" sz="1600" dirty="0"/>
              <a:t> o </a:t>
            </a:r>
            <a:r>
              <a:rPr lang="it-IT" sz="1600" b="1" dirty="0"/>
              <a:t>indipendenza</a:t>
            </a:r>
            <a:r>
              <a:rPr lang="it-IT" sz="1600" dirty="0"/>
              <a:t> </a:t>
            </a:r>
            <a:r>
              <a:rPr lang="it-IT" sz="1600" b="1" dirty="0"/>
              <a:t>logica</a:t>
            </a:r>
            <a:r>
              <a:rPr lang="it-IT" sz="1600" dirty="0"/>
              <a:t>, in termini di causa/effetto: l’altezza di un uomo dipende ad esempio dall’età, dall’alimentazione,</a:t>
            </a:r>
          </a:p>
          <a:p>
            <a:r>
              <a:rPr lang="it-IT" sz="1600" dirty="0"/>
              <a:t>dal patrimonio genetico dei genitori, ma è indipendente dalla marca di automobile o di cellulare preferita</a:t>
            </a:r>
          </a:p>
          <a:p>
            <a:endParaRPr lang="it-IT" sz="1000" dirty="0"/>
          </a:p>
          <a:p>
            <a:r>
              <a:rPr lang="it-IT" sz="1600" b="1" dirty="0">
                <a:solidFill>
                  <a:srgbClr val="FF0000"/>
                </a:solidFill>
              </a:rPr>
              <a:t>                  </a:t>
            </a:r>
            <a:r>
              <a:rPr lang="it-IT" sz="1600" b="1" dirty="0">
                <a:solidFill>
                  <a:srgbClr val="9A0000"/>
                </a:solidFill>
              </a:rPr>
              <a:t>Noi siamo interessati a studiare la dipendenza o l’indipendenza da un punto di vista statistico</a:t>
            </a:r>
          </a:p>
        </p:txBody>
      </p:sp>
      <p:sp>
        <p:nvSpPr>
          <p:cNvPr id="27" name="Freccia a destra 26"/>
          <p:cNvSpPr/>
          <p:nvPr/>
        </p:nvSpPr>
        <p:spPr>
          <a:xfrm>
            <a:off x="539552" y="3176992"/>
            <a:ext cx="360000" cy="180000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ttangolo arrotondato 41"/>
          <p:cNvSpPr/>
          <p:nvPr/>
        </p:nvSpPr>
        <p:spPr>
          <a:xfrm>
            <a:off x="6084168" y="2132856"/>
            <a:ext cx="2664296" cy="439248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Rettangolo 4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17</a:t>
            </a:fld>
            <a:r>
              <a:rPr lang="it-IT" sz="2000" b="1" dirty="0">
                <a:solidFill>
                  <a:schemeClr val="bg1"/>
                </a:solidFill>
              </a:rPr>
              <a:t> – Tipi di relazione </a:t>
            </a:r>
          </a:p>
        </p:txBody>
      </p:sp>
      <p:sp>
        <p:nvSpPr>
          <p:cNvPr id="19" name="Rettangolo 18"/>
          <p:cNvSpPr/>
          <p:nvPr/>
        </p:nvSpPr>
        <p:spPr>
          <a:xfrm>
            <a:off x="252690" y="1628800"/>
            <a:ext cx="863979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Possiamo osservare, a seconda del problema trattato, diversi tipologie di relazione:</a:t>
            </a:r>
          </a:p>
          <a:p>
            <a:endParaRPr lang="it-IT" sz="1500" dirty="0"/>
          </a:p>
          <a:p>
            <a:endParaRPr lang="it-IT" sz="1500" dirty="0"/>
          </a:p>
          <a:p>
            <a:r>
              <a:rPr lang="it-IT" b="1" dirty="0">
                <a:solidFill>
                  <a:srgbClr val="9A0000"/>
                </a:solidFill>
              </a:rPr>
              <a:t>relazione di INTERDIPENDENZA</a:t>
            </a:r>
          </a:p>
          <a:p>
            <a:r>
              <a:rPr lang="it-IT" sz="1400" b="1" i="1" dirty="0"/>
              <a:t>ES.: ore dedicate allo studio &lt;-&gt; ore dedicate al tempo libero</a:t>
            </a:r>
          </a:p>
          <a:p>
            <a:endParaRPr lang="it-IT" dirty="0"/>
          </a:p>
          <a:p>
            <a:r>
              <a:rPr lang="it-IT" b="1" dirty="0">
                <a:solidFill>
                  <a:srgbClr val="9A0000"/>
                </a:solidFill>
              </a:rPr>
              <a:t>relazione DIRETTA</a:t>
            </a:r>
            <a:r>
              <a:rPr lang="it-IT" b="1" dirty="0"/>
              <a:t> </a:t>
            </a:r>
            <a:r>
              <a:rPr lang="it-IT" sz="1600" b="1" dirty="0"/>
              <a:t>(di una variabile da un’altra, e non viceversa)</a:t>
            </a:r>
          </a:p>
          <a:p>
            <a:r>
              <a:rPr lang="it-IT" sz="1400" b="1" i="1" dirty="0"/>
              <a:t>ES.: reddito -&gt; consumi</a:t>
            </a:r>
          </a:p>
          <a:p>
            <a:endParaRPr lang="it-IT" dirty="0"/>
          </a:p>
          <a:p>
            <a:r>
              <a:rPr lang="it-IT" b="1" dirty="0">
                <a:solidFill>
                  <a:srgbClr val="9A0000"/>
                </a:solidFill>
              </a:rPr>
              <a:t>relazione CONDIZIONATA</a:t>
            </a:r>
            <a:r>
              <a:rPr lang="it-IT" b="1" dirty="0"/>
              <a:t> </a:t>
            </a:r>
            <a:r>
              <a:rPr lang="it-IT" sz="1600" b="1" dirty="0"/>
              <a:t>(da un terzo fenomeno)</a:t>
            </a:r>
          </a:p>
          <a:p>
            <a:r>
              <a:rPr lang="it-IT" sz="1400" b="1" i="1" dirty="0"/>
              <a:t>ES.: età -&gt; ascolto musica classica (condizionata da istruzione)</a:t>
            </a:r>
          </a:p>
          <a:p>
            <a:endParaRPr lang="it-IT" dirty="0"/>
          </a:p>
          <a:p>
            <a:r>
              <a:rPr lang="it-IT" b="1" dirty="0">
                <a:solidFill>
                  <a:srgbClr val="9A0000"/>
                </a:solidFill>
              </a:rPr>
              <a:t>relazione INDIRETTA</a:t>
            </a:r>
          </a:p>
          <a:p>
            <a:r>
              <a:rPr lang="it-IT" sz="1400" b="1" i="1" dirty="0"/>
              <a:t>ES.: istruzione -&gt; reddito -&gt; tenore di vita</a:t>
            </a:r>
          </a:p>
          <a:p>
            <a:endParaRPr lang="it-IT" dirty="0"/>
          </a:p>
          <a:p>
            <a:r>
              <a:rPr lang="it-IT" b="1" dirty="0">
                <a:solidFill>
                  <a:srgbClr val="9A0000"/>
                </a:solidFill>
              </a:rPr>
              <a:t>relazione SPURIA</a:t>
            </a:r>
          </a:p>
          <a:p>
            <a:r>
              <a:rPr lang="it-IT" sz="1400" b="1" i="1" dirty="0"/>
              <a:t>ES.: stato civile &lt;- età -&gt; consumo di dolci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8028384" y="488249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6588224" y="248553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X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7380312" y="248553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6588224" y="320368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X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7380312" y="320368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</a:t>
            </a:r>
          </a:p>
        </p:txBody>
      </p:sp>
      <p:sp>
        <p:nvSpPr>
          <p:cNvPr id="25" name="Freccia a destra 24"/>
          <p:cNvSpPr/>
          <p:nvPr/>
        </p:nvSpPr>
        <p:spPr>
          <a:xfrm>
            <a:off x="7020272" y="3311684"/>
            <a:ext cx="360000" cy="180000"/>
          </a:xfrm>
          <a:prstGeom prst="rightArrow">
            <a:avLst/>
          </a:prstGeom>
          <a:solidFill>
            <a:schemeClr val="bg1"/>
          </a:solidFill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Freccia bidirezionale orizzontale 17"/>
          <p:cNvSpPr/>
          <p:nvPr/>
        </p:nvSpPr>
        <p:spPr>
          <a:xfrm>
            <a:off x="7020272" y="2591636"/>
            <a:ext cx="360000" cy="180000"/>
          </a:xfrm>
          <a:prstGeom prst="leftRightArrow">
            <a:avLst/>
          </a:prstGeom>
          <a:solidFill>
            <a:schemeClr val="bg1"/>
          </a:solidFill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CasellaDiTesto 25"/>
          <p:cNvSpPr txBox="1"/>
          <p:nvPr/>
        </p:nvSpPr>
        <p:spPr>
          <a:xfrm>
            <a:off x="6588224" y="38610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X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7380312" y="38610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</a:t>
            </a:r>
          </a:p>
        </p:txBody>
      </p:sp>
      <p:sp>
        <p:nvSpPr>
          <p:cNvPr id="28" name="Freccia a destra 27"/>
          <p:cNvSpPr/>
          <p:nvPr/>
        </p:nvSpPr>
        <p:spPr>
          <a:xfrm>
            <a:off x="7020272" y="3969048"/>
            <a:ext cx="360000" cy="180000"/>
          </a:xfrm>
          <a:prstGeom prst="rightArrow">
            <a:avLst/>
          </a:prstGeom>
          <a:solidFill>
            <a:schemeClr val="bg1"/>
          </a:solidFill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CasellaDiTesto 28"/>
          <p:cNvSpPr txBox="1"/>
          <p:nvPr/>
        </p:nvSpPr>
        <p:spPr>
          <a:xfrm>
            <a:off x="6588224" y="486916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X</a:t>
            </a:r>
          </a:p>
        </p:txBody>
      </p:sp>
      <p:sp>
        <p:nvSpPr>
          <p:cNvPr id="30" name="CasellaDiTesto 29"/>
          <p:cNvSpPr txBox="1"/>
          <p:nvPr/>
        </p:nvSpPr>
        <p:spPr>
          <a:xfrm>
            <a:off x="7308304" y="486916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</a:t>
            </a:r>
          </a:p>
        </p:txBody>
      </p:sp>
      <p:sp>
        <p:nvSpPr>
          <p:cNvPr id="31" name="Freccia a destra 30"/>
          <p:cNvSpPr/>
          <p:nvPr/>
        </p:nvSpPr>
        <p:spPr>
          <a:xfrm>
            <a:off x="7020272" y="4977160"/>
            <a:ext cx="288000" cy="180000"/>
          </a:xfrm>
          <a:prstGeom prst="rightArrow">
            <a:avLst/>
          </a:prstGeom>
          <a:solidFill>
            <a:schemeClr val="bg1"/>
          </a:solidFill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Freccia a destra 31"/>
          <p:cNvSpPr/>
          <p:nvPr/>
        </p:nvSpPr>
        <p:spPr>
          <a:xfrm>
            <a:off x="7740352" y="4975528"/>
            <a:ext cx="252000" cy="180000"/>
          </a:xfrm>
          <a:prstGeom prst="rightArrow">
            <a:avLst/>
          </a:prstGeom>
          <a:solidFill>
            <a:schemeClr val="bg1"/>
          </a:solidFill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CasellaDiTesto 33"/>
          <p:cNvSpPr txBox="1"/>
          <p:nvPr/>
        </p:nvSpPr>
        <p:spPr>
          <a:xfrm>
            <a:off x="6588224" y="551723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X</a:t>
            </a:r>
          </a:p>
        </p:txBody>
      </p:sp>
      <p:sp>
        <p:nvSpPr>
          <p:cNvPr id="35" name="CasellaDiTesto 34"/>
          <p:cNvSpPr txBox="1"/>
          <p:nvPr/>
        </p:nvSpPr>
        <p:spPr>
          <a:xfrm>
            <a:off x="7380312" y="551723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</a:t>
            </a:r>
          </a:p>
        </p:txBody>
      </p:sp>
      <p:sp>
        <p:nvSpPr>
          <p:cNvPr id="36" name="Freccia a destra 35"/>
          <p:cNvSpPr/>
          <p:nvPr/>
        </p:nvSpPr>
        <p:spPr>
          <a:xfrm>
            <a:off x="7020272" y="5625232"/>
            <a:ext cx="360000" cy="180000"/>
          </a:xfrm>
          <a:prstGeom prst="rightArrow">
            <a:avLst/>
          </a:prstGeom>
          <a:solidFill>
            <a:schemeClr val="bg1"/>
          </a:solidFill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Freccia a destra 36"/>
          <p:cNvSpPr/>
          <p:nvPr/>
        </p:nvSpPr>
        <p:spPr>
          <a:xfrm rot="12929236">
            <a:off x="6811500" y="5860116"/>
            <a:ext cx="252000" cy="180000"/>
          </a:xfrm>
          <a:prstGeom prst="rightArrow">
            <a:avLst/>
          </a:prstGeom>
          <a:solidFill>
            <a:schemeClr val="bg1"/>
          </a:solidFill>
          <a:ln w="25400">
            <a:solidFill>
              <a:srgbClr val="9A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CasellaDiTesto 37"/>
          <p:cNvSpPr txBox="1"/>
          <p:nvPr/>
        </p:nvSpPr>
        <p:spPr>
          <a:xfrm>
            <a:off x="6973500" y="58756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</a:t>
            </a:r>
          </a:p>
        </p:txBody>
      </p:sp>
      <p:sp>
        <p:nvSpPr>
          <p:cNvPr id="39" name="Freccia a destra 38"/>
          <p:cNvSpPr/>
          <p:nvPr/>
        </p:nvSpPr>
        <p:spPr>
          <a:xfrm rot="19500000">
            <a:off x="7315500" y="5859683"/>
            <a:ext cx="252000" cy="180000"/>
          </a:xfrm>
          <a:prstGeom prst="rightArrow">
            <a:avLst/>
          </a:prstGeom>
          <a:solidFill>
            <a:schemeClr val="bg1"/>
          </a:solidFill>
          <a:ln w="25400">
            <a:solidFill>
              <a:srgbClr val="9A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CasellaDiTesto 39"/>
          <p:cNvSpPr txBox="1"/>
          <p:nvPr/>
        </p:nvSpPr>
        <p:spPr>
          <a:xfrm>
            <a:off x="6966032" y="440782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n w="12700">
                  <a:solidFill>
                    <a:srgbClr val="9A0000"/>
                  </a:solidFill>
                  <a:prstDash val="solid"/>
                  <a:round/>
                </a:ln>
                <a:solidFill>
                  <a:srgbClr val="9A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</a:t>
            </a:r>
          </a:p>
        </p:txBody>
      </p:sp>
      <p:sp>
        <p:nvSpPr>
          <p:cNvPr id="41" name="Freccia a destra 40"/>
          <p:cNvSpPr/>
          <p:nvPr/>
        </p:nvSpPr>
        <p:spPr>
          <a:xfrm rot="16200000">
            <a:off x="7056280" y="4257089"/>
            <a:ext cx="252000" cy="180000"/>
          </a:xfrm>
          <a:prstGeom prst="rightArrow">
            <a:avLst/>
          </a:prstGeom>
          <a:solidFill>
            <a:schemeClr val="bg1"/>
          </a:solidFill>
          <a:ln w="25400">
            <a:solidFill>
              <a:srgbClr val="9A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67950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18</a:t>
            </a:fld>
            <a:r>
              <a:rPr lang="it-IT" sz="2000" b="1" dirty="0">
                <a:solidFill>
                  <a:schemeClr val="bg1"/>
                </a:solidFill>
              </a:rPr>
              <a:t> – Studio della connessione tra due variabili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109718" y="1535008"/>
            <a:ext cx="8892000" cy="5184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Supponiamo di voler studiare la relazione tra due variabili di qualsiasi natura e consideriamo a tal proposito le distribuzioni condizionate della X rispetto alle diverse modalità di Y:</a:t>
            </a:r>
          </a:p>
          <a:p>
            <a:endParaRPr lang="it-IT" sz="1000" dirty="0"/>
          </a:p>
          <a:p>
            <a:r>
              <a:rPr lang="it-IT" sz="1700" dirty="0">
                <a:latin typeface="Calibri" pitchFamily="34" charset="0"/>
              </a:rPr>
              <a:t>se la distribuzione condizionata X|Y non si modifica al variare delle modalità di Y allora si dice che la variabile X è </a:t>
            </a:r>
            <a:r>
              <a:rPr lang="it-IT" sz="1700" b="1" i="1" dirty="0">
                <a:solidFill>
                  <a:srgbClr val="9A0000"/>
                </a:solidFill>
                <a:latin typeface="Calibri" pitchFamily="34" charset="0"/>
              </a:rPr>
              <a:t>indipendente in distribuzione</a:t>
            </a:r>
            <a:r>
              <a:rPr lang="it-IT" sz="1700" dirty="0">
                <a:latin typeface="Calibri" pitchFamily="34" charset="0"/>
              </a:rPr>
              <a:t> da Y, o semplicemente che le variabili sono </a:t>
            </a:r>
            <a:r>
              <a:rPr lang="it-IT" sz="1700" b="1" dirty="0">
                <a:solidFill>
                  <a:srgbClr val="9A0000"/>
                </a:solidFill>
                <a:latin typeface="Calibri" pitchFamily="34" charset="0"/>
              </a:rPr>
              <a:t>sconnesse</a:t>
            </a:r>
          </a:p>
          <a:p>
            <a:endParaRPr lang="it-IT" sz="1400" dirty="0">
              <a:latin typeface="Calibri" pitchFamily="34" charset="0"/>
            </a:endParaRPr>
          </a:p>
          <a:p>
            <a:endParaRPr lang="it-IT" sz="1400" dirty="0">
              <a:latin typeface="Calibri" pitchFamily="34" charset="0"/>
            </a:endParaRPr>
          </a:p>
          <a:p>
            <a:endParaRPr lang="it-IT" sz="1400" dirty="0">
              <a:latin typeface="Calibri" pitchFamily="34" charset="0"/>
            </a:endParaRPr>
          </a:p>
          <a:p>
            <a:endParaRPr lang="it-IT" sz="1400" dirty="0">
              <a:latin typeface="Calibri" pitchFamily="34" charset="0"/>
            </a:endParaRPr>
          </a:p>
          <a:p>
            <a:endParaRPr lang="it-IT" sz="1400" dirty="0">
              <a:latin typeface="Calibri" pitchFamily="34" charset="0"/>
            </a:endParaRPr>
          </a:p>
          <a:p>
            <a:r>
              <a:rPr lang="it-IT" sz="1700" dirty="0">
                <a:latin typeface="Calibri" pitchFamily="34" charset="0"/>
              </a:rPr>
              <a:t>L’indipendenza in distribuzione è una relazione </a:t>
            </a:r>
            <a:r>
              <a:rPr lang="it-IT" sz="1700" u="sng" dirty="0">
                <a:latin typeface="Calibri" pitchFamily="34" charset="0"/>
              </a:rPr>
              <a:t>simmetrica</a:t>
            </a:r>
            <a:r>
              <a:rPr lang="it-IT" sz="1700" dirty="0">
                <a:latin typeface="Calibri" pitchFamily="34" charset="0"/>
              </a:rPr>
              <a:t>: se X è indipendente da Y allora anche Y risulta essere indipendente da X</a:t>
            </a:r>
          </a:p>
          <a:p>
            <a:endParaRPr lang="it-IT" sz="1400" dirty="0">
              <a:latin typeface="Calibri" pitchFamily="34" charset="0"/>
            </a:endParaRPr>
          </a:p>
          <a:p>
            <a:endParaRPr lang="it-IT" sz="1400" dirty="0">
              <a:latin typeface="Calibri" pitchFamily="34" charset="0"/>
            </a:endParaRPr>
          </a:p>
          <a:p>
            <a:endParaRPr lang="it-IT" sz="1400" dirty="0">
              <a:latin typeface="Calibri" pitchFamily="34" charset="0"/>
            </a:endParaRPr>
          </a:p>
          <a:p>
            <a:endParaRPr lang="it-IT" sz="1400" dirty="0">
              <a:latin typeface="Calibri" pitchFamily="34" charset="0"/>
            </a:endParaRPr>
          </a:p>
          <a:p>
            <a:endParaRPr lang="it-IT" sz="1400" dirty="0">
              <a:latin typeface="Calibri" pitchFamily="34" charset="0"/>
            </a:endParaRPr>
          </a:p>
          <a:p>
            <a:endParaRPr lang="it-IT" sz="1700" dirty="0">
              <a:latin typeface="Calibri" pitchFamily="34" charset="0"/>
            </a:endParaRPr>
          </a:p>
          <a:p>
            <a:r>
              <a:rPr lang="it-IT" sz="1600" dirty="0">
                <a:latin typeface="Calibri" pitchFamily="34" charset="0"/>
              </a:rPr>
              <a:t>Ovviamente la relazione di dipendenza o indipendenza è determinata sulla base delle osservazioni dei caratteri su un certo collettivo: potrebbe capitare che in base a quanto è stato empiricamente osservato risulti che tra due caratteri logicamente indipendenti sia invece evidenziata una relazione: in questi casi si parla generalmente di </a:t>
            </a:r>
            <a:r>
              <a:rPr lang="it-IT" sz="1600" b="1" i="1" dirty="0">
                <a:latin typeface="Calibri" pitchFamily="34" charset="0"/>
              </a:rPr>
              <a:t>associazione spuria</a:t>
            </a: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6928721"/>
              </p:ext>
            </p:extLst>
          </p:nvPr>
        </p:nvGraphicFramePr>
        <p:xfrm>
          <a:off x="1948416" y="3037478"/>
          <a:ext cx="6052608" cy="5858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4" name="Equation" r:id="rId3" imgW="2666880" imgH="241200" progId="Equation.DSMT4">
                  <p:embed/>
                </p:oleObj>
              </mc:Choice>
              <mc:Fallback>
                <p:oleObj name="Equation" r:id="rId3" imgW="2666880" imgH="2412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8416" y="3037478"/>
                        <a:ext cx="6052608" cy="58580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5850016"/>
              </p:ext>
            </p:extLst>
          </p:nvPr>
        </p:nvGraphicFramePr>
        <p:xfrm>
          <a:off x="1947887" y="4641131"/>
          <a:ext cx="6053137" cy="58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" name="Equation" r:id="rId5" imgW="2666880" imgH="241200" progId="Equation.DSMT4">
                  <p:embed/>
                </p:oleObj>
              </mc:Choice>
              <mc:Fallback>
                <p:oleObj name="Equation" r:id="rId5" imgW="2666880" imgH="2412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7887" y="4641131"/>
                        <a:ext cx="6053137" cy="585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ttangolo 16"/>
          <p:cNvSpPr/>
          <p:nvPr/>
        </p:nvSpPr>
        <p:spPr>
          <a:xfrm>
            <a:off x="1857356" y="2965478"/>
            <a:ext cx="3214710" cy="714380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Rettangolo 17"/>
          <p:cNvSpPr/>
          <p:nvPr/>
        </p:nvSpPr>
        <p:spPr>
          <a:xfrm>
            <a:off x="1857356" y="4549654"/>
            <a:ext cx="3214710" cy="714380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po 6"/>
          <p:cNvGrpSpPr/>
          <p:nvPr/>
        </p:nvGrpSpPr>
        <p:grpSpPr>
          <a:xfrm>
            <a:off x="85725" y="2654596"/>
            <a:ext cx="8915400" cy="1257300"/>
            <a:chOff x="85725" y="2495381"/>
            <a:chExt cx="8915400" cy="1257300"/>
          </a:xfrm>
        </p:grpSpPr>
        <p:pic>
          <p:nvPicPr>
            <p:cNvPr id="12" name="Picture 3"/>
            <p:cNvPicPr>
              <a:picLocks noChangeAspect="1" noChangeArrowheads="1"/>
            </p:cNvPicPr>
            <p:nvPr/>
          </p:nvPicPr>
          <p:blipFill>
            <a:blip r:embed="rId2"/>
            <a:srcRect t="9090"/>
            <a:stretch>
              <a:fillRect/>
            </a:stretch>
          </p:blipFill>
          <p:spPr bwMode="auto">
            <a:xfrm>
              <a:off x="85725" y="2495381"/>
              <a:ext cx="8915400" cy="1257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Rettangolo 1"/>
            <p:cNvSpPr/>
            <p:nvPr/>
          </p:nvSpPr>
          <p:spPr>
            <a:xfrm>
              <a:off x="1475656" y="3124031"/>
              <a:ext cx="72008" cy="5209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4" name="Connettore 1 3"/>
            <p:cNvCxnSpPr/>
            <p:nvPr/>
          </p:nvCxnSpPr>
          <p:spPr>
            <a:xfrm>
              <a:off x="1512000" y="3177016"/>
              <a:ext cx="0" cy="36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19</a:t>
            </a:fld>
            <a:r>
              <a:rPr lang="it-IT" sz="2000" b="1" dirty="0">
                <a:solidFill>
                  <a:schemeClr val="bg1"/>
                </a:solidFill>
              </a:rPr>
              <a:t> – Condizione di indipendenza (in distribuzione) </a:t>
            </a:r>
          </a:p>
        </p:txBody>
      </p:sp>
      <p:sp>
        <p:nvSpPr>
          <p:cNvPr id="9" name="CasellaDiTesto 3"/>
          <p:cNvSpPr txBox="1">
            <a:spLocks noChangeArrowheads="1"/>
          </p:cNvSpPr>
          <p:nvPr/>
        </p:nvSpPr>
        <p:spPr bwMode="auto">
          <a:xfrm>
            <a:off x="142875" y="1643050"/>
            <a:ext cx="8858250" cy="497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700" dirty="0">
                <a:latin typeface="Calibri" pitchFamily="34" charset="0"/>
              </a:rPr>
              <a:t>In generale se due variabili sono indipendenti in distribuzione è possibile allora ricostruire la tabella doppia a partire dalle distribuzioni marginali di riga e colonna, avendo che:</a:t>
            </a:r>
          </a:p>
          <a:p>
            <a:endParaRPr lang="it-IT" dirty="0">
              <a:latin typeface="Calibri" pitchFamily="34" charset="0"/>
            </a:endParaRPr>
          </a:p>
          <a:p>
            <a:endParaRPr lang="it-IT" dirty="0">
              <a:latin typeface="Calibri" pitchFamily="34" charset="0"/>
            </a:endParaRPr>
          </a:p>
          <a:p>
            <a:endParaRPr lang="it-IT" dirty="0">
              <a:latin typeface="Calibri" pitchFamily="34" charset="0"/>
            </a:endParaRPr>
          </a:p>
          <a:p>
            <a:endParaRPr lang="it-IT" dirty="0">
              <a:latin typeface="Calibri" pitchFamily="34" charset="0"/>
            </a:endParaRPr>
          </a:p>
          <a:p>
            <a:endParaRPr lang="it-IT" dirty="0">
              <a:latin typeface="Calibri" pitchFamily="34" charset="0"/>
            </a:endParaRPr>
          </a:p>
          <a:p>
            <a:endParaRPr lang="it-IT" dirty="0">
              <a:latin typeface="Calibri" pitchFamily="34" charset="0"/>
            </a:endParaRPr>
          </a:p>
          <a:p>
            <a:endParaRPr lang="it-IT" dirty="0">
              <a:latin typeface="Calibri" pitchFamily="34" charset="0"/>
            </a:endParaRPr>
          </a:p>
          <a:p>
            <a:endParaRPr lang="it-IT" dirty="0">
              <a:latin typeface="Calibri" pitchFamily="34" charset="0"/>
            </a:endParaRPr>
          </a:p>
          <a:p>
            <a:endParaRPr lang="it-IT" dirty="0">
              <a:latin typeface="Calibri" pitchFamily="34" charset="0"/>
            </a:endParaRPr>
          </a:p>
          <a:p>
            <a:endParaRPr lang="it-IT" dirty="0">
              <a:latin typeface="Calibri" pitchFamily="34" charset="0"/>
            </a:endParaRPr>
          </a:p>
          <a:p>
            <a:endParaRPr lang="it-IT" dirty="0">
              <a:latin typeface="Calibri" pitchFamily="34" charset="0"/>
            </a:endParaRPr>
          </a:p>
          <a:p>
            <a:r>
              <a:rPr lang="it-IT" sz="1700" dirty="0">
                <a:latin typeface="Calibri" pitchFamily="34" charset="0"/>
              </a:rPr>
              <a:t>Quando anche per un solo elemento della tabella non è possibile ottenere la frequenza congiunta a partire dalle frequenze marginali allora cade l’ipotesi iniziale di indipendenza</a:t>
            </a:r>
          </a:p>
          <a:p>
            <a:endParaRPr lang="it-IT" sz="1700" dirty="0">
              <a:latin typeface="Calibri" pitchFamily="34" charset="0"/>
            </a:endParaRPr>
          </a:p>
          <a:p>
            <a:r>
              <a:rPr lang="it-IT" sz="1700" dirty="0">
                <a:latin typeface="Calibri" pitchFamily="34" charset="0"/>
              </a:rPr>
              <a:t>In tal caso c’è un certo legame di dipendenza che dobbiamo misurare: le due variabili sono dette </a:t>
            </a:r>
            <a:r>
              <a:rPr lang="it-IT" sz="1700" b="1" i="1" dirty="0">
                <a:solidFill>
                  <a:srgbClr val="9A0000"/>
                </a:solidFill>
                <a:latin typeface="Calibri" pitchFamily="34" charset="0"/>
              </a:rPr>
              <a:t>connesse</a:t>
            </a:r>
            <a:r>
              <a:rPr lang="it-IT" sz="1700" dirty="0">
                <a:latin typeface="Calibri" pitchFamily="34" charset="0"/>
              </a:rPr>
              <a:t>  =&gt; Per tale motivo si parla anche di studio della connessione tra due variabili</a:t>
            </a:r>
          </a:p>
        </p:txBody>
      </p:sp>
      <p:cxnSp>
        <p:nvCxnSpPr>
          <p:cNvPr id="13" name="Connettore 2 12"/>
          <p:cNvCxnSpPr/>
          <p:nvPr/>
        </p:nvCxnSpPr>
        <p:spPr>
          <a:xfrm rot="5400000">
            <a:off x="5572921" y="4128594"/>
            <a:ext cx="285750" cy="1588"/>
          </a:xfrm>
          <a:prstGeom prst="straightConnector1">
            <a:avLst/>
          </a:prstGeom>
          <a:ln w="31750">
            <a:solidFill>
              <a:srgbClr val="9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8"/>
          <p:cNvSpPr txBox="1">
            <a:spLocks noChangeArrowheads="1"/>
          </p:cNvSpPr>
          <p:nvPr/>
        </p:nvSpPr>
        <p:spPr bwMode="auto">
          <a:xfrm>
            <a:off x="4857752" y="4284960"/>
            <a:ext cx="1785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 i="1" dirty="0">
                <a:latin typeface="Calibri" pitchFamily="34" charset="0"/>
              </a:rPr>
              <a:t>sono anche dette</a:t>
            </a:r>
          </a:p>
          <a:p>
            <a:pPr algn="ctr"/>
            <a:r>
              <a:rPr lang="it-IT" sz="1600" b="1" i="1" dirty="0">
                <a:solidFill>
                  <a:srgbClr val="9A0000"/>
                </a:solidFill>
                <a:latin typeface="Calibri" pitchFamily="34" charset="0"/>
              </a:rPr>
              <a:t>frequenze teoriche</a:t>
            </a:r>
          </a:p>
        </p:txBody>
      </p:sp>
      <p:sp>
        <p:nvSpPr>
          <p:cNvPr id="16" name="Rettangolo 15"/>
          <p:cNvSpPr/>
          <p:nvPr/>
        </p:nvSpPr>
        <p:spPr>
          <a:xfrm>
            <a:off x="6429388" y="2654582"/>
            <a:ext cx="2571768" cy="14287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Rettangolo arrotondato 16"/>
          <p:cNvSpPr/>
          <p:nvPr/>
        </p:nvSpPr>
        <p:spPr>
          <a:xfrm>
            <a:off x="4857752" y="3011772"/>
            <a:ext cx="1714512" cy="928694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CasellaDiTesto 17"/>
          <p:cNvSpPr txBox="1"/>
          <p:nvPr/>
        </p:nvSpPr>
        <p:spPr>
          <a:xfrm>
            <a:off x="6715140" y="3154648"/>
            <a:ext cx="14287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/>
              <a:t>CONDIZIONE </a:t>
            </a:r>
            <a:r>
              <a:rPr lang="it-IT" sz="1500" b="1" dirty="0" err="1"/>
              <a:t>DI</a:t>
            </a:r>
            <a:r>
              <a:rPr lang="it-IT" sz="1500" b="1" dirty="0"/>
              <a:t> INDIPENDENZA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20</a:t>
            </a:fld>
            <a:r>
              <a:rPr lang="it-IT" sz="2000" b="1" dirty="0">
                <a:solidFill>
                  <a:schemeClr val="bg1"/>
                </a:solidFill>
              </a:rPr>
              <a:t> – Esempio </a:t>
            </a:r>
          </a:p>
        </p:txBody>
      </p:sp>
      <p:sp>
        <p:nvSpPr>
          <p:cNvPr id="9" name="CasellaDiTesto 3"/>
          <p:cNvSpPr txBox="1">
            <a:spLocks noChangeArrowheads="1"/>
          </p:cNvSpPr>
          <p:nvPr/>
        </p:nvSpPr>
        <p:spPr bwMode="auto">
          <a:xfrm>
            <a:off x="214282" y="1523044"/>
            <a:ext cx="435771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600" b="1" i="1" dirty="0">
                <a:latin typeface="Calibri" pitchFamily="34" charset="0"/>
              </a:rPr>
              <a:t>Supponiamo di voler studiare l’associazione tra il</a:t>
            </a:r>
          </a:p>
          <a:p>
            <a:r>
              <a:rPr lang="it-IT" sz="1600" b="1" i="1" dirty="0">
                <a:latin typeface="Calibri" pitchFamily="34" charset="0"/>
              </a:rPr>
              <a:t>rendimento scolastico e il reddito familiare di un</a:t>
            </a:r>
          </a:p>
          <a:p>
            <a:r>
              <a:rPr lang="it-IT" sz="1600" b="1" i="1" dirty="0">
                <a:latin typeface="Calibri" pitchFamily="34" charset="0"/>
              </a:rPr>
              <a:t>collettivo di bambini</a:t>
            </a:r>
          </a:p>
          <a:p>
            <a:endParaRPr lang="it-IT" sz="1000" dirty="0">
              <a:latin typeface="Calibri" pitchFamily="34" charset="0"/>
            </a:endParaRPr>
          </a:p>
          <a:p>
            <a:r>
              <a:rPr lang="it-IT" sz="1600" dirty="0">
                <a:latin typeface="Calibri" pitchFamily="34" charset="0"/>
              </a:rPr>
              <a:t>Confrontando i profili riga e colonna si rileva che sono sostanzialmente identici 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789430"/>
              </p:ext>
            </p:extLst>
          </p:nvPr>
        </p:nvGraphicFramePr>
        <p:xfrm>
          <a:off x="4714876" y="1571622"/>
          <a:ext cx="4316372" cy="1428750"/>
        </p:xfrm>
        <a:graphic>
          <a:graphicData uri="http://schemas.openxmlformats.org/drawingml/2006/table">
            <a:tbl>
              <a:tblPr/>
              <a:tblGrid>
                <a:gridCol w="1030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1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4472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it-IT" sz="1500" b="1" i="0" u="none" strike="noStrike" dirty="0">
                          <a:solidFill>
                            <a:srgbClr val="9A0000"/>
                          </a:solidFill>
                          <a:latin typeface="+mj-lt"/>
                        </a:rPr>
                        <a:t>Reddito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it-IT" sz="15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l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alto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medio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basso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t-IT" sz="1500" b="1" i="0" u="none" strike="noStrike" dirty="0">
                          <a:solidFill>
                            <a:srgbClr val="9A0000"/>
                          </a:solidFill>
                          <a:latin typeface="+mj-lt"/>
                        </a:rPr>
                        <a:t>Rendimento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500" b="0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ottimo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88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500" b="0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buono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44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500" b="0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scarso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132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2" name="Grafico 11"/>
          <p:cNvGraphicFramePr/>
          <p:nvPr/>
        </p:nvGraphicFramePr>
        <p:xfrm>
          <a:off x="3857620" y="4572008"/>
          <a:ext cx="3214710" cy="2143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Grafico 12"/>
          <p:cNvGraphicFramePr/>
          <p:nvPr/>
        </p:nvGraphicFramePr>
        <p:xfrm>
          <a:off x="285720" y="4572008"/>
          <a:ext cx="3214710" cy="2143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Tabella 13"/>
          <p:cNvGraphicFramePr>
            <a:graphicFrameLocks noGrp="1"/>
          </p:cNvGraphicFramePr>
          <p:nvPr/>
        </p:nvGraphicFramePr>
        <p:xfrm>
          <a:off x="3843270" y="3286124"/>
          <a:ext cx="3229060" cy="1143000"/>
        </p:xfrm>
        <a:graphic>
          <a:graphicData uri="http://schemas.openxmlformats.org/drawingml/2006/table">
            <a:tbl>
              <a:tblPr/>
              <a:tblGrid>
                <a:gridCol w="774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447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8371"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alto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medio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basso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371">
                <a:tc>
                  <a:txBody>
                    <a:bodyPr/>
                    <a:lstStyle/>
                    <a:p>
                      <a:pPr algn="ct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ottimo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0,333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0,333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0,333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0,333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371">
                <a:tc>
                  <a:txBody>
                    <a:bodyPr/>
                    <a:lstStyle/>
                    <a:p>
                      <a:pPr algn="ct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buono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0,167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0,167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8371">
                <a:tc>
                  <a:txBody>
                    <a:bodyPr/>
                    <a:lstStyle/>
                    <a:p>
                      <a:pPr algn="ct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scarso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0,500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0,500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0,500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0,500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8371"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1,000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1,000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1,000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1,000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5" name="Tabella 14"/>
          <p:cNvGraphicFramePr>
            <a:graphicFrameLocks noGrp="1"/>
          </p:cNvGraphicFramePr>
          <p:nvPr/>
        </p:nvGraphicFramePr>
        <p:xfrm>
          <a:off x="214282" y="3291848"/>
          <a:ext cx="3225752" cy="1143000"/>
        </p:xfrm>
        <a:graphic>
          <a:graphicData uri="http://schemas.openxmlformats.org/drawingml/2006/table">
            <a:tbl>
              <a:tblPr/>
              <a:tblGrid>
                <a:gridCol w="7713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447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8371"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alto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medio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basso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371">
                <a:tc>
                  <a:txBody>
                    <a:bodyPr/>
                    <a:lstStyle/>
                    <a:p>
                      <a:pPr algn="ct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ottimo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0,182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0,364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0,454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1,000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371">
                <a:tc>
                  <a:txBody>
                    <a:bodyPr/>
                    <a:lstStyle/>
                    <a:p>
                      <a:pPr algn="ct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buono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0,182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0,364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0,454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1,000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8371">
                <a:tc>
                  <a:txBody>
                    <a:bodyPr/>
                    <a:lstStyle/>
                    <a:p>
                      <a:pPr algn="ctr" fontAlgn="b"/>
                      <a:r>
                        <a:rPr lang="it-IT" sz="15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scarso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0,182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0,364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0,454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1,000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8371"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0,182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0,364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0,454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1,000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" name="Rettangolo 15"/>
          <p:cNvSpPr/>
          <p:nvPr/>
        </p:nvSpPr>
        <p:spPr>
          <a:xfrm>
            <a:off x="142844" y="3143248"/>
            <a:ext cx="3500462" cy="3643338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Rettangolo 16"/>
          <p:cNvSpPr/>
          <p:nvPr/>
        </p:nvSpPr>
        <p:spPr>
          <a:xfrm>
            <a:off x="3714744" y="3143248"/>
            <a:ext cx="3500462" cy="3643338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4338" name="Object 2"/>
          <p:cNvGraphicFramePr>
            <a:graphicFrameLocks noChangeAspect="1"/>
          </p:cNvGraphicFramePr>
          <p:nvPr/>
        </p:nvGraphicFramePr>
        <p:xfrm>
          <a:off x="7429520" y="4143380"/>
          <a:ext cx="1524000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90" name="Equation" r:id="rId5" imgW="812520" imgH="393480" progId="Equation.DSMT4">
                  <p:embed/>
                </p:oleObj>
              </mc:Choice>
              <mc:Fallback>
                <p:oleObj name="Equation" r:id="rId5" imgW="812520" imgH="3934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9520" y="4143380"/>
                        <a:ext cx="1524000" cy="790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9" name="Connettore 2 18"/>
          <p:cNvCxnSpPr/>
          <p:nvPr/>
        </p:nvCxnSpPr>
        <p:spPr>
          <a:xfrm rot="5400000">
            <a:off x="7823223" y="5393545"/>
            <a:ext cx="642942" cy="1588"/>
          </a:xfrm>
          <a:prstGeom prst="straightConnector1">
            <a:avLst/>
          </a:prstGeom>
          <a:ln>
            <a:solidFill>
              <a:srgbClr val="9A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CasellaDiTesto 3"/>
          <p:cNvSpPr txBox="1">
            <a:spLocks noChangeArrowheads="1"/>
          </p:cNvSpPr>
          <p:nvPr/>
        </p:nvSpPr>
        <p:spPr bwMode="auto">
          <a:xfrm>
            <a:off x="7322344" y="5786454"/>
            <a:ext cx="1728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400" b="1" i="1" dirty="0">
                <a:solidFill>
                  <a:srgbClr val="9A0000"/>
                </a:solidFill>
                <a:latin typeface="Calibri" pitchFamily="34" charset="0"/>
              </a:rPr>
              <a:t>frequenze osservate</a:t>
            </a:r>
          </a:p>
          <a:p>
            <a:r>
              <a:rPr lang="it-IT" sz="1400" i="1" dirty="0">
                <a:latin typeface="Calibri" pitchFamily="34" charset="0"/>
              </a:rPr>
              <a:t>e  </a:t>
            </a:r>
            <a:r>
              <a:rPr lang="it-IT" sz="1400" b="1" i="1" dirty="0">
                <a:solidFill>
                  <a:srgbClr val="9A0000"/>
                </a:solidFill>
                <a:latin typeface="Calibri" pitchFamily="34" charset="0"/>
              </a:rPr>
              <a:t>frequenze teoriche</a:t>
            </a:r>
          </a:p>
          <a:p>
            <a:r>
              <a:rPr lang="it-IT" sz="1400" i="1" dirty="0">
                <a:latin typeface="Calibri" pitchFamily="34" charset="0"/>
              </a:rPr>
              <a:t>coincidono per ogni</a:t>
            </a:r>
          </a:p>
          <a:p>
            <a:r>
              <a:rPr lang="it-IT" sz="1400" i="1" dirty="0">
                <a:latin typeface="Calibri" pitchFamily="34" charset="0"/>
              </a:rPr>
              <a:t>elemento</a:t>
            </a:r>
            <a:endParaRPr lang="it-IT" sz="1400" b="1" i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21</a:t>
            </a:fld>
            <a:r>
              <a:rPr lang="it-IT" sz="2000" b="1" dirty="0">
                <a:solidFill>
                  <a:schemeClr val="bg1"/>
                </a:solidFill>
              </a:rPr>
              <a:t> – Misura del grado di connessione </a:t>
            </a:r>
          </a:p>
        </p:txBody>
      </p:sp>
      <p:sp>
        <p:nvSpPr>
          <p:cNvPr id="9" name="Rettangolo 8"/>
          <p:cNvSpPr/>
          <p:nvPr/>
        </p:nvSpPr>
        <p:spPr>
          <a:xfrm>
            <a:off x="142844" y="1500174"/>
            <a:ext cx="885831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La misura del grado di connessione si basa sullo scarto tra la frequenza osservata (in una cella della tabella) e la frequenza teorica che si osserverebbe se tra le variabili ci fosse perfetta indipendenza</a:t>
            </a: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2143116"/>
            <a:ext cx="19907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Connettore 2 11"/>
          <p:cNvCxnSpPr/>
          <p:nvPr/>
        </p:nvCxnSpPr>
        <p:spPr>
          <a:xfrm rot="5400000">
            <a:off x="4179882" y="3035300"/>
            <a:ext cx="500068" cy="1585"/>
          </a:xfrm>
          <a:prstGeom prst="straightConnector1">
            <a:avLst/>
          </a:prstGeom>
          <a:ln w="31750">
            <a:solidFill>
              <a:srgbClr val="9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3500427" y="3304760"/>
            <a:ext cx="19288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i="1" dirty="0"/>
              <a:t>frequenza osservata</a:t>
            </a:r>
          </a:p>
        </p:txBody>
      </p:sp>
      <p:cxnSp>
        <p:nvCxnSpPr>
          <p:cNvPr id="14" name="Connettore 2 13"/>
          <p:cNvCxnSpPr/>
          <p:nvPr/>
        </p:nvCxnSpPr>
        <p:spPr>
          <a:xfrm>
            <a:off x="5287965" y="2643182"/>
            <a:ext cx="498481" cy="285753"/>
          </a:xfrm>
          <a:prstGeom prst="straightConnector1">
            <a:avLst/>
          </a:prstGeom>
          <a:ln w="31750">
            <a:solidFill>
              <a:srgbClr val="9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5676915" y="2747962"/>
            <a:ext cx="19288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i="1" dirty="0"/>
              <a:t>frequenza teorica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34303" y="2605086"/>
            <a:ext cx="103822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CasellaDiTesto 16"/>
          <p:cNvSpPr txBox="1"/>
          <p:nvPr/>
        </p:nvSpPr>
        <p:spPr>
          <a:xfrm>
            <a:off x="1500163" y="2304628"/>
            <a:ext cx="19288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i="1" dirty="0">
                <a:solidFill>
                  <a:srgbClr val="9A0000"/>
                </a:solidFill>
              </a:rPr>
              <a:t>contingenza</a:t>
            </a:r>
          </a:p>
        </p:txBody>
      </p:sp>
      <p:cxnSp>
        <p:nvCxnSpPr>
          <p:cNvPr id="18" name="Connettore 2 17"/>
          <p:cNvCxnSpPr/>
          <p:nvPr/>
        </p:nvCxnSpPr>
        <p:spPr>
          <a:xfrm rot="10800000" flipV="1">
            <a:off x="3071803" y="2500306"/>
            <a:ext cx="501651" cy="1"/>
          </a:xfrm>
          <a:prstGeom prst="straightConnector1">
            <a:avLst/>
          </a:prstGeom>
          <a:ln w="31750">
            <a:solidFill>
              <a:srgbClr val="9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82" y="3710006"/>
            <a:ext cx="6577920" cy="1790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2" name="Connettore 2 21"/>
          <p:cNvCxnSpPr/>
          <p:nvPr/>
        </p:nvCxnSpPr>
        <p:spPr>
          <a:xfrm>
            <a:off x="6643702" y="4500570"/>
            <a:ext cx="500066" cy="1588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/>
          <p:cNvCxnSpPr/>
          <p:nvPr/>
        </p:nvCxnSpPr>
        <p:spPr>
          <a:xfrm>
            <a:off x="6643702" y="5143512"/>
            <a:ext cx="500066" cy="1588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ttangolo 23"/>
          <p:cNvSpPr/>
          <p:nvPr/>
        </p:nvSpPr>
        <p:spPr>
          <a:xfrm>
            <a:off x="142844" y="5643578"/>
            <a:ext cx="885831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700" b="1" dirty="0"/>
              <a:t>La condizione di indipendenza è molto </a:t>
            </a:r>
            <a:r>
              <a:rPr lang="it-IT" sz="1700" b="1" u="sng" dirty="0"/>
              <a:t>stringente</a:t>
            </a:r>
            <a:r>
              <a:rPr lang="it-IT" sz="1700" b="1" dirty="0"/>
              <a:t>: è sufficiente che per una sola cella ci sia una contingenza diversa da 0 affinché si rilevi una connessione tra le due variabili oggetto di studio</a:t>
            </a:r>
          </a:p>
          <a:p>
            <a:pPr algn="ctr"/>
            <a:endParaRPr lang="it-IT" sz="1200" dirty="0"/>
          </a:p>
          <a:p>
            <a:pPr algn="ctr"/>
            <a:r>
              <a:rPr lang="it-IT" sz="1700" dirty="0"/>
              <a:t>Dobbiamo costruire un indice che ci permetta di misurare il livello di connessione tra due variabili </a:t>
            </a:r>
          </a:p>
        </p:txBody>
      </p:sp>
      <p:sp>
        <p:nvSpPr>
          <p:cNvPr id="25" name="CasellaDiTesto 24"/>
          <p:cNvSpPr txBox="1"/>
          <p:nvPr/>
        </p:nvSpPr>
        <p:spPr>
          <a:xfrm>
            <a:off x="285752" y="3717999"/>
            <a:ext cx="6286512" cy="3539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sz="1700" dirty="0"/>
              <a:t>In caso di indipendenza le contingenze sono tutte nulle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7215206" y="4214818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9A0000"/>
                </a:solidFill>
              </a:rPr>
              <a:t>CONNESSIONE POSITIVA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7215206" y="4857760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9A0000"/>
                </a:solidFill>
              </a:rPr>
              <a:t>CONNESSIONE NEGATIVA</a:t>
            </a:r>
          </a:p>
        </p:txBody>
      </p:sp>
      <p:sp>
        <p:nvSpPr>
          <p:cNvPr id="28" name="Rettangolo arrotondato 27"/>
          <p:cNvSpPr/>
          <p:nvPr/>
        </p:nvSpPr>
        <p:spPr>
          <a:xfrm>
            <a:off x="142876" y="4071942"/>
            <a:ext cx="8858280" cy="1500198"/>
          </a:xfrm>
          <a:prstGeom prst="roundRect">
            <a:avLst/>
          </a:prstGeom>
          <a:noFill/>
          <a:ln w="25400">
            <a:solidFill>
              <a:srgbClr val="9A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9A00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22</a:t>
            </a:fld>
            <a:r>
              <a:rPr lang="it-IT" sz="2000" b="1" dirty="0">
                <a:solidFill>
                  <a:schemeClr val="bg1"/>
                </a:solidFill>
              </a:rPr>
              <a:t> – Esempio 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214282" y="4446638"/>
            <a:ext cx="878687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500" b="1" i="1" dirty="0"/>
              <a:t>I totali della tabella osservata e di quella ricostruita sono sempre uguali: nelle celle della tabella ricostruita possiamo anche trovare valori non interi, perché sono ottenuti per costruzione sotto l’ipotesi di indipendenza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4786314" y="5500702"/>
            <a:ext cx="421484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" i="1" dirty="0"/>
              <a:t>È possibile osservare una connessione positiva tra titoli di studio uguali per moglie e marito, e una connessione negativa tra titoli bassi e titoli alti. Si osserva inoltre una connessione positiva anche tra i titoli più alti (laurea/diploma)</a:t>
            </a:r>
          </a:p>
        </p:txBody>
      </p:sp>
      <p:sp>
        <p:nvSpPr>
          <p:cNvPr id="15" name="Rettangolo 14"/>
          <p:cNvSpPr/>
          <p:nvPr/>
        </p:nvSpPr>
        <p:spPr>
          <a:xfrm>
            <a:off x="357158" y="1476000"/>
            <a:ext cx="850112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500" b="1" i="1" dirty="0"/>
              <a:t>Vogliamo studiare se c’è una connessione tra il titolo di studio di marito e moglie analizzando un collettivo</a:t>
            </a:r>
          </a:p>
          <a:p>
            <a:r>
              <a:rPr lang="it-IT" sz="1500" b="1" i="1" dirty="0"/>
              <a:t>di 14118 coppie sposate in un certo anno, per verificare se tale aspetto influenza la scelta del partner</a:t>
            </a:r>
          </a:p>
        </p:txBody>
      </p:sp>
      <p:graphicFrame>
        <p:nvGraphicFramePr>
          <p:cNvPr id="19" name="Tabell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460073"/>
              </p:ext>
            </p:extLst>
          </p:nvPr>
        </p:nvGraphicFramePr>
        <p:xfrm>
          <a:off x="71406" y="2428868"/>
          <a:ext cx="4450922" cy="1841150"/>
        </p:xfrm>
        <a:graphic>
          <a:graphicData uri="http://schemas.openxmlformats.org/drawingml/2006/table">
            <a:tbl>
              <a:tblPr/>
              <a:tblGrid>
                <a:gridCol w="268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2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71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5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60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79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52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901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54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1" i="1" dirty="0">
                          <a:solidFill>
                            <a:srgbClr val="9A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istruzione moglie</a:t>
                      </a:r>
                    </a:p>
                  </a:txBody>
                  <a:tcPr marL="42681" marR="42681" marT="0" marB="0" anchor="b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7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laurea</a:t>
                      </a:r>
                    </a:p>
                  </a:txBody>
                  <a:tcPr marL="42681" marR="42681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diploma</a:t>
                      </a:r>
                    </a:p>
                  </a:txBody>
                  <a:tcPr marL="42681" marR="42681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 err="1">
                          <a:latin typeface="+mj-lt"/>
                          <a:ea typeface="Times New Roman"/>
                          <a:cs typeface="Times New Roman"/>
                        </a:rPr>
                        <a:t>lic</a:t>
                      </a: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media</a:t>
                      </a:r>
                    </a:p>
                  </a:txBody>
                  <a:tcPr marL="42681" marR="42681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 err="1">
                          <a:latin typeface="+mj-lt"/>
                          <a:ea typeface="Times New Roman"/>
                          <a:cs typeface="Times New Roman"/>
                        </a:rPr>
                        <a:t>lic</a:t>
                      </a: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 err="1">
                          <a:latin typeface="+mj-lt"/>
                          <a:ea typeface="Times New Roman"/>
                          <a:cs typeface="Times New Roman"/>
                        </a:rPr>
                        <a:t>elem</a:t>
                      </a: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42681" marR="42681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nessun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titolo</a:t>
                      </a:r>
                    </a:p>
                  </a:txBody>
                  <a:tcPr marL="42681" marR="42681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   </a:t>
                      </a:r>
                      <a:r>
                        <a:rPr lang="it-IT" sz="1200" b="0" i="1" dirty="0">
                          <a:latin typeface="+mj-lt"/>
                          <a:ea typeface="Times New Roman"/>
                          <a:cs typeface="Times New Roman"/>
                        </a:rPr>
                        <a:t>Totale</a:t>
                      </a: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363">
                <a:tc row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b="1" i="1" dirty="0">
                          <a:solidFill>
                            <a:srgbClr val="9A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istruzione marito</a:t>
                      </a:r>
                    </a:p>
                  </a:txBody>
                  <a:tcPr marL="42681" marR="42681" marT="0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laurea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236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327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119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48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732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diploma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134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1038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701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430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20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2323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lic.media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492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1199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1222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110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3053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 err="1">
                          <a:latin typeface="+mj-lt"/>
                          <a:ea typeface="Times New Roman"/>
                          <a:cs typeface="Times New Roman"/>
                        </a:rPr>
                        <a:t>lic.elem.</a:t>
                      </a: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9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218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666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4523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951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6367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nessun titolo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20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33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405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1195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1643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i="1" dirty="0">
                          <a:latin typeface="+mj-lt"/>
                          <a:ea typeface="Times New Roman"/>
                          <a:cs typeface="Times New Roman"/>
                        </a:rPr>
                        <a:t>Totale</a:t>
                      </a: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412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2082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2718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6628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2278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14118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0" name="Tabell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2695469"/>
              </p:ext>
            </p:extLst>
          </p:nvPr>
        </p:nvGraphicFramePr>
        <p:xfrm>
          <a:off x="4500562" y="2428868"/>
          <a:ext cx="4594524" cy="1841150"/>
        </p:xfrm>
        <a:graphic>
          <a:graphicData uri="http://schemas.openxmlformats.org/drawingml/2006/table">
            <a:tbl>
              <a:tblPr/>
              <a:tblGrid>
                <a:gridCol w="268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2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71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5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8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52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901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54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1" i="1" dirty="0">
                          <a:solidFill>
                            <a:srgbClr val="9A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istruzione moglie</a:t>
                      </a:r>
                    </a:p>
                  </a:txBody>
                  <a:tcPr marL="42681" marR="42681" marT="0" marB="0" anchor="b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7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laurea</a:t>
                      </a:r>
                    </a:p>
                  </a:txBody>
                  <a:tcPr marL="42681" marR="42681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diploma</a:t>
                      </a:r>
                    </a:p>
                  </a:txBody>
                  <a:tcPr marL="42681" marR="42681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 err="1">
                          <a:latin typeface="+mj-lt"/>
                          <a:ea typeface="Times New Roman"/>
                          <a:cs typeface="Times New Roman"/>
                        </a:rPr>
                        <a:t>lic</a:t>
                      </a: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media</a:t>
                      </a:r>
                    </a:p>
                  </a:txBody>
                  <a:tcPr marL="42681" marR="42681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 err="1">
                          <a:latin typeface="+mj-lt"/>
                          <a:ea typeface="Times New Roman"/>
                          <a:cs typeface="Times New Roman"/>
                        </a:rPr>
                        <a:t>lic</a:t>
                      </a: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 err="1">
                          <a:latin typeface="+mj-lt"/>
                          <a:ea typeface="Times New Roman"/>
                          <a:cs typeface="Times New Roman"/>
                        </a:rPr>
                        <a:t>elem</a:t>
                      </a: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42681" marR="42681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nessun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titolo</a:t>
                      </a:r>
                    </a:p>
                  </a:txBody>
                  <a:tcPr marL="42681" marR="42681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   </a:t>
                      </a:r>
                      <a:r>
                        <a:rPr lang="it-IT" sz="1200" b="0" i="1" dirty="0">
                          <a:latin typeface="+mj-lt"/>
                          <a:ea typeface="Times New Roman"/>
                          <a:cs typeface="Times New Roman"/>
                        </a:rPr>
                        <a:t>Totale</a:t>
                      </a: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363">
                <a:tc row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b="1" i="1" dirty="0">
                          <a:solidFill>
                            <a:srgbClr val="9A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istruzione marito</a:t>
                      </a:r>
                    </a:p>
                  </a:txBody>
                  <a:tcPr marL="42681" marR="42681" marT="0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laurea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21.36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107.95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140.92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343.65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118.11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732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diploma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67.79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342.58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447.22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1090.58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374.83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2323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lic.media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89.09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450.23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587.76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1433.30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492.61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3053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 err="1">
                          <a:latin typeface="+mj-lt"/>
                          <a:ea typeface="Times New Roman"/>
                          <a:cs typeface="Times New Roman"/>
                        </a:rPr>
                        <a:t>lic.elem.</a:t>
                      </a: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185.81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938.95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1225.78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2989.13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1027.34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6367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nessun titolo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47.95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242.30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316.31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771.34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265.11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1643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i="1" dirty="0">
                          <a:latin typeface="+mj-lt"/>
                          <a:ea typeface="Times New Roman"/>
                          <a:cs typeface="Times New Roman"/>
                        </a:rPr>
                        <a:t>Totale</a:t>
                      </a: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412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2082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2718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6628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2278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14118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1" name="CasellaDiTesto 20"/>
          <p:cNvSpPr txBox="1"/>
          <p:nvPr/>
        </p:nvSpPr>
        <p:spPr>
          <a:xfrm>
            <a:off x="1302744" y="2143116"/>
            <a:ext cx="2412000" cy="30777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FREQUENZE OSSERVATE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5803338" y="2143116"/>
            <a:ext cx="2412000" cy="30777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FREQUENZE TEORICHE</a:t>
            </a:r>
          </a:p>
        </p:txBody>
      </p:sp>
      <p:sp>
        <p:nvSpPr>
          <p:cNvPr id="23" name="Rettangolo 22"/>
          <p:cNvSpPr/>
          <p:nvPr/>
        </p:nvSpPr>
        <p:spPr>
          <a:xfrm>
            <a:off x="72000" y="2071678"/>
            <a:ext cx="4429156" cy="2357454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Rettangolo 23"/>
          <p:cNvSpPr/>
          <p:nvPr/>
        </p:nvSpPr>
        <p:spPr>
          <a:xfrm>
            <a:off x="4500562" y="2071678"/>
            <a:ext cx="4572000" cy="2357454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25" name="Tabell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172850"/>
              </p:ext>
            </p:extLst>
          </p:nvPr>
        </p:nvGraphicFramePr>
        <p:xfrm>
          <a:off x="71406" y="4929198"/>
          <a:ext cx="4582631" cy="1841150"/>
        </p:xfrm>
        <a:graphic>
          <a:graphicData uri="http://schemas.openxmlformats.org/drawingml/2006/table">
            <a:tbl>
              <a:tblPr/>
              <a:tblGrid>
                <a:gridCol w="268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2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7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5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7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8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52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901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542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1" i="1" dirty="0">
                          <a:solidFill>
                            <a:srgbClr val="9A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istruzione moglie</a:t>
                      </a:r>
                    </a:p>
                  </a:txBody>
                  <a:tcPr marL="42681" marR="42681" marT="0" marB="0" anchor="b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7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laurea</a:t>
                      </a:r>
                    </a:p>
                  </a:txBody>
                  <a:tcPr marL="42681" marR="42681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diploma</a:t>
                      </a:r>
                    </a:p>
                  </a:txBody>
                  <a:tcPr marL="42681" marR="42681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 err="1">
                          <a:latin typeface="+mj-lt"/>
                          <a:ea typeface="Times New Roman"/>
                          <a:cs typeface="Times New Roman"/>
                        </a:rPr>
                        <a:t>lic</a:t>
                      </a: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media</a:t>
                      </a:r>
                    </a:p>
                  </a:txBody>
                  <a:tcPr marL="42681" marR="42681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 err="1">
                          <a:latin typeface="+mj-lt"/>
                          <a:ea typeface="Times New Roman"/>
                          <a:cs typeface="Times New Roman"/>
                        </a:rPr>
                        <a:t>lic</a:t>
                      </a: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 err="1">
                          <a:latin typeface="+mj-lt"/>
                          <a:ea typeface="Times New Roman"/>
                          <a:cs typeface="Times New Roman"/>
                        </a:rPr>
                        <a:t>elem</a:t>
                      </a: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42681" marR="42681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nessun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titolo</a:t>
                      </a:r>
                    </a:p>
                  </a:txBody>
                  <a:tcPr marL="42681" marR="42681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   </a:t>
                      </a:r>
                      <a:r>
                        <a:rPr lang="it-IT" sz="1200" b="0" i="1" dirty="0">
                          <a:latin typeface="+mj-lt"/>
                          <a:ea typeface="Times New Roman"/>
                          <a:cs typeface="Times New Roman"/>
                        </a:rPr>
                        <a:t>Totale</a:t>
                      </a: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363">
                <a:tc row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b="1" i="1" dirty="0">
                          <a:solidFill>
                            <a:srgbClr val="9A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istruzione marito</a:t>
                      </a:r>
                    </a:p>
                  </a:txBody>
                  <a:tcPr marL="42681" marR="42681" marT="0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Laurea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214.64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219.05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-21.92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-295.65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-116.11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diploma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66.21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695.42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253.78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-660.58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-354.83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lic.media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-59.09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41.77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611.24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-211.30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-382.61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 err="1">
                          <a:latin typeface="+mj-lt"/>
                          <a:ea typeface="Times New Roman"/>
                          <a:cs typeface="Times New Roman"/>
                        </a:rPr>
                        <a:t>lic.elem.</a:t>
                      </a: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-176.81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-720.95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-559.78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1533.87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-76.34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nessun titolo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-44.95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-222.30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-283.31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-366.34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929.89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>
                          <a:latin typeface="+mj-lt"/>
                          <a:ea typeface="Times New Roman"/>
                          <a:cs typeface="Times New Roman"/>
                        </a:rPr>
                        <a:t>0</a:t>
                      </a: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83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i="1" dirty="0">
                          <a:latin typeface="+mj-lt"/>
                          <a:ea typeface="Times New Roman"/>
                          <a:cs typeface="Times New Roman"/>
                        </a:rPr>
                        <a:t>Totale</a:t>
                      </a:r>
                      <a:endParaRPr lang="it-IT" sz="1200" b="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0" dirty="0">
                          <a:latin typeface="+mj-lt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2681" marR="426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7" name="CasellaDiTesto 26"/>
          <p:cNvSpPr txBox="1"/>
          <p:nvPr/>
        </p:nvSpPr>
        <p:spPr>
          <a:xfrm>
            <a:off x="5803338" y="5143512"/>
            <a:ext cx="2412000" cy="30777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CONTINGENZE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6429388" y="1000108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dirty="0">
                <a:solidFill>
                  <a:schemeClr val="bg1"/>
                </a:solidFill>
              </a:rPr>
              <a:t>Lezione n° 04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13176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23</a:t>
            </a:fld>
            <a:r>
              <a:rPr lang="it-IT" sz="2000" b="1" dirty="0">
                <a:solidFill>
                  <a:schemeClr val="bg1"/>
                </a:solidFill>
              </a:rPr>
              <a:t> – L’indice Chi-quadro (</a:t>
            </a:r>
            <a:r>
              <a:rPr lang="it-IT" sz="2000" b="1" dirty="0">
                <a:solidFill>
                  <a:schemeClr val="bg1"/>
                </a:solidFill>
                <a:latin typeface="Symbol" pitchFamily="18" charset="2"/>
              </a:rPr>
              <a:t>c</a:t>
            </a:r>
            <a:r>
              <a:rPr lang="it-IT" sz="2000" b="1" baseline="30000" dirty="0">
                <a:solidFill>
                  <a:schemeClr val="bg1"/>
                </a:solidFill>
              </a:rPr>
              <a:t>2</a:t>
            </a:r>
            <a:r>
              <a:rPr lang="it-IT" sz="2000" b="1" dirty="0">
                <a:solidFill>
                  <a:schemeClr val="bg1"/>
                </a:solidFill>
              </a:rPr>
              <a:t>) </a:t>
            </a:r>
          </a:p>
        </p:txBody>
      </p:sp>
      <p:sp>
        <p:nvSpPr>
          <p:cNvPr id="14" name="Rettangolo 3"/>
          <p:cNvSpPr>
            <a:spLocks noChangeArrowheads="1"/>
          </p:cNvSpPr>
          <p:nvPr/>
        </p:nvSpPr>
        <p:spPr bwMode="auto">
          <a:xfrm>
            <a:off x="36000" y="1571612"/>
            <a:ext cx="9036000" cy="4016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700" dirty="0">
                <a:latin typeface="Calibri" pitchFamily="34" charset="0"/>
              </a:rPr>
              <a:t>Nella tabella potremmo trovare come nel caso dell’esempio precedente delle contingenze positive e negative: abbiamo bisogno di un indice che valuti complessivamente l’indipendenza tra le variabili e che allo stesso tempo annulli l’effetto compensativo dei segni positivi e negativi</a:t>
            </a:r>
          </a:p>
          <a:p>
            <a:endParaRPr lang="it-IT" sz="1700" dirty="0">
              <a:latin typeface="Calibri" pitchFamily="34" charset="0"/>
            </a:endParaRPr>
          </a:p>
          <a:p>
            <a:r>
              <a:rPr lang="it-IT" sz="1700" dirty="0">
                <a:latin typeface="Calibri" pitchFamily="34" charset="0"/>
              </a:rPr>
              <a:t>L’indice </a:t>
            </a:r>
            <a:r>
              <a:rPr lang="it-IT" sz="1700" b="1" i="1" dirty="0" err="1">
                <a:solidFill>
                  <a:srgbClr val="9A0000"/>
                </a:solidFill>
                <a:latin typeface="Calibri" pitchFamily="34" charset="0"/>
              </a:rPr>
              <a:t>Chi-quadro</a:t>
            </a:r>
            <a:r>
              <a:rPr lang="it-IT" sz="1700" dirty="0">
                <a:latin typeface="Calibri" pitchFamily="34" charset="0"/>
              </a:rPr>
              <a:t> è ottenuto come somma delle contingenze al quadrato sulle frequenze teoriche</a:t>
            </a:r>
          </a:p>
          <a:p>
            <a:endParaRPr lang="it-IT" sz="1700" dirty="0">
              <a:latin typeface="Calibri" pitchFamily="34" charset="0"/>
            </a:endParaRPr>
          </a:p>
          <a:p>
            <a:endParaRPr lang="it-IT" sz="1700" dirty="0">
              <a:latin typeface="Calibri" pitchFamily="34" charset="0"/>
            </a:endParaRPr>
          </a:p>
          <a:p>
            <a:endParaRPr lang="it-IT" sz="1700" dirty="0">
              <a:latin typeface="Calibri" pitchFamily="34" charset="0"/>
            </a:endParaRPr>
          </a:p>
          <a:p>
            <a:endParaRPr lang="it-IT" sz="1700" dirty="0">
              <a:latin typeface="Calibri" pitchFamily="34" charset="0"/>
            </a:endParaRPr>
          </a:p>
          <a:p>
            <a:endParaRPr lang="it-IT" sz="1700" dirty="0">
              <a:latin typeface="Calibri" pitchFamily="34" charset="0"/>
            </a:endParaRPr>
          </a:p>
          <a:p>
            <a:endParaRPr lang="it-IT" sz="1700" dirty="0">
              <a:latin typeface="Calibri" pitchFamily="34" charset="0"/>
            </a:endParaRPr>
          </a:p>
          <a:p>
            <a:r>
              <a:rPr lang="it-IT" sz="1700" dirty="0">
                <a:latin typeface="Calibri" pitchFamily="34" charset="0"/>
              </a:rPr>
              <a:t>Quando si ha perfetta indipendenza l’indice assume valore 0 (tutte le contingenze sono nulle)</a:t>
            </a:r>
          </a:p>
          <a:p>
            <a:endParaRPr lang="it-IT" sz="1700" dirty="0">
              <a:latin typeface="Calibri" pitchFamily="34" charset="0"/>
            </a:endParaRPr>
          </a:p>
          <a:p>
            <a:r>
              <a:rPr lang="it-IT" sz="1700" dirty="0">
                <a:latin typeface="Calibri" pitchFamily="34" charset="0"/>
              </a:rPr>
              <a:t>Nel caso invece di massima connessione, il valore (massimo) che l’indice può assumere dipende dalla dimensione della tabella e dalla numerosità del collettivo. Si dimostra infatti che:</a:t>
            </a:r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/>
        </p:nvGraphicFramePr>
        <p:xfrm>
          <a:off x="428596" y="5905522"/>
          <a:ext cx="3225800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3" name="Equation" r:id="rId3" imgW="1638000" imgH="253800" progId="Equation.DSMT4">
                  <p:embed/>
                </p:oleObj>
              </mc:Choice>
              <mc:Fallback>
                <p:oleObj name="Equation" r:id="rId3" imgW="1638000" imgH="2538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596" y="5905522"/>
                        <a:ext cx="3225800" cy="500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Freccia a destra 15"/>
          <p:cNvSpPr/>
          <p:nvPr/>
        </p:nvSpPr>
        <p:spPr>
          <a:xfrm>
            <a:off x="3857623" y="6119834"/>
            <a:ext cx="428625" cy="144000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CasellaDiTesto 9"/>
          <p:cNvSpPr txBox="1">
            <a:spLocks noChangeArrowheads="1"/>
          </p:cNvSpPr>
          <p:nvPr/>
        </p:nvSpPr>
        <p:spPr bwMode="auto">
          <a:xfrm>
            <a:off x="4357658" y="5834084"/>
            <a:ext cx="450056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 b="1">
                <a:latin typeface="Calibri" pitchFamily="34" charset="0"/>
              </a:rPr>
              <a:t>il massimo del Chi-quadro è uguale alla numerosità del collettivo studiato per il valore più piccolo tra il numero delle righe meno 1 e il numero delle colonne meno 1</a:t>
            </a:r>
          </a:p>
        </p:txBody>
      </p:sp>
      <p:grpSp>
        <p:nvGrpSpPr>
          <p:cNvPr id="18" name="Gruppo 19"/>
          <p:cNvGrpSpPr>
            <a:grpSpLocks/>
          </p:cNvGrpSpPr>
          <p:nvPr/>
        </p:nvGrpSpPr>
        <p:grpSpPr bwMode="auto">
          <a:xfrm>
            <a:off x="3286116" y="3000372"/>
            <a:ext cx="2500313" cy="1214438"/>
            <a:chOff x="2000232" y="1285860"/>
            <a:chExt cx="2500330" cy="1214446"/>
          </a:xfrm>
        </p:grpSpPr>
        <p:grpSp>
          <p:nvGrpSpPr>
            <p:cNvPr id="19" name="Gruppo 16"/>
            <p:cNvGrpSpPr>
              <a:grpSpLocks/>
            </p:cNvGrpSpPr>
            <p:nvPr/>
          </p:nvGrpSpPr>
          <p:grpSpPr bwMode="auto">
            <a:xfrm>
              <a:off x="2000232" y="1285860"/>
              <a:ext cx="2500330" cy="1214446"/>
              <a:chOff x="2500298" y="1285860"/>
              <a:chExt cx="2500330" cy="1214446"/>
            </a:xfrm>
          </p:grpSpPr>
          <p:pic>
            <p:nvPicPr>
              <p:cNvPr id="23" name="Picture 3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3143239" y="1481674"/>
                <a:ext cx="1857389" cy="9471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4" name="Rettangolo 23"/>
              <p:cNvSpPr/>
              <p:nvPr/>
            </p:nvSpPr>
            <p:spPr>
              <a:xfrm>
                <a:off x="3030527" y="1357298"/>
                <a:ext cx="755655" cy="114300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t-IT"/>
              </a:p>
            </p:txBody>
          </p:sp>
          <p:pic>
            <p:nvPicPr>
              <p:cNvPr id="25" name="Picture 1"/>
              <p:cNvPicPr>
                <a:picLocks noChangeAspect="1" noChangeArrowheads="1"/>
              </p:cNvPicPr>
              <p:nvPr/>
            </p:nvPicPr>
            <p:blipFill>
              <a:blip r:embed="rId6"/>
              <a:srcRect l="73787" r="19284"/>
              <a:stretch>
                <a:fillRect/>
              </a:stretch>
            </p:blipFill>
            <p:spPr bwMode="auto">
              <a:xfrm>
                <a:off x="3286116" y="1285860"/>
                <a:ext cx="571504" cy="11906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" name="Picture 1"/>
              <p:cNvPicPr>
                <a:picLocks noChangeAspect="1" noChangeArrowheads="1"/>
              </p:cNvPicPr>
              <p:nvPr/>
            </p:nvPicPr>
            <p:blipFill>
              <a:blip r:embed="rId6"/>
              <a:srcRect r="90936"/>
              <a:stretch>
                <a:fillRect/>
              </a:stretch>
            </p:blipFill>
            <p:spPr bwMode="auto">
              <a:xfrm>
                <a:off x="2500298" y="1285860"/>
                <a:ext cx="747660" cy="11906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0" name="CasellaDiTesto 17"/>
            <p:cNvSpPr txBox="1">
              <a:spLocks noChangeArrowheads="1"/>
            </p:cNvSpPr>
            <p:nvPr/>
          </p:nvSpPr>
          <p:spPr bwMode="auto">
            <a:xfrm>
              <a:off x="3071802" y="1488409"/>
              <a:ext cx="214314" cy="29751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sz="2000" i="1" baseline="-25000">
                  <a:latin typeface="Calibri" pitchFamily="34" charset="0"/>
                </a:rPr>
                <a:t>c</a:t>
              </a:r>
            </a:p>
          </p:txBody>
        </p:sp>
      </p:grpSp>
      <p:sp>
        <p:nvSpPr>
          <p:cNvPr id="27" name="Rettangolo 26"/>
          <p:cNvSpPr/>
          <p:nvPr/>
        </p:nvSpPr>
        <p:spPr>
          <a:xfrm>
            <a:off x="357158" y="5715016"/>
            <a:ext cx="3357586" cy="928694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24</a:t>
            </a:fld>
            <a:r>
              <a:rPr lang="it-IT" sz="2000" b="1" dirty="0">
                <a:solidFill>
                  <a:schemeClr val="bg1"/>
                </a:solidFill>
              </a:rPr>
              <a:t> – Esempio </a:t>
            </a:r>
          </a:p>
        </p:txBody>
      </p:sp>
      <p:graphicFrame>
        <p:nvGraphicFramePr>
          <p:cNvPr id="28" name="Tabella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815625"/>
              </p:ext>
            </p:extLst>
          </p:nvPr>
        </p:nvGraphicFramePr>
        <p:xfrm>
          <a:off x="4857752" y="1663062"/>
          <a:ext cx="4000511" cy="133731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0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58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43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7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Spesa per ric. telefoniche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0 -| 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25 -| 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50 -| 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18 - 22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32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85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Età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23 - 27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12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80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28 - 32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80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9" name="CasellaDiTesto 3"/>
          <p:cNvSpPr txBox="1">
            <a:spLocks noChangeArrowheads="1"/>
          </p:cNvSpPr>
          <p:nvPr/>
        </p:nvSpPr>
        <p:spPr bwMode="auto">
          <a:xfrm>
            <a:off x="428596" y="1602106"/>
            <a:ext cx="450059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600" b="1" i="1" dirty="0">
                <a:latin typeface="Calibri" pitchFamily="34" charset="0"/>
              </a:rPr>
              <a:t>Supponiamo di voler studiare l’associazione tra la</a:t>
            </a:r>
          </a:p>
          <a:p>
            <a:r>
              <a:rPr lang="it-IT" sz="1600" b="1" i="1" dirty="0">
                <a:solidFill>
                  <a:srgbClr val="9A0000"/>
                </a:solidFill>
                <a:latin typeface="Calibri" pitchFamily="34" charset="0"/>
              </a:rPr>
              <a:t>spesa mensile per ricariche telefoniche</a:t>
            </a:r>
            <a:r>
              <a:rPr lang="it-IT" sz="1600" b="1" i="1" dirty="0">
                <a:latin typeface="Calibri" pitchFamily="34" charset="0"/>
              </a:rPr>
              <a:t> e l’</a:t>
            </a:r>
            <a:r>
              <a:rPr lang="it-IT" sz="1600" b="1" i="1" dirty="0">
                <a:solidFill>
                  <a:srgbClr val="9A0000"/>
                </a:solidFill>
                <a:latin typeface="Calibri" pitchFamily="34" charset="0"/>
              </a:rPr>
              <a:t>età</a:t>
            </a:r>
            <a:r>
              <a:rPr lang="it-IT" sz="1600" b="1" i="1" dirty="0">
                <a:latin typeface="Calibri" pitchFamily="34" charset="0"/>
              </a:rPr>
              <a:t> in un certo collettivo</a:t>
            </a:r>
          </a:p>
          <a:p>
            <a:endParaRPr lang="it-IT" sz="1400" b="1" i="1" dirty="0">
              <a:latin typeface="Calibri" pitchFamily="34" charset="0"/>
            </a:endParaRPr>
          </a:p>
          <a:p>
            <a:endParaRPr lang="it-IT" sz="1400" b="1" i="1" dirty="0">
              <a:latin typeface="Calibri" pitchFamily="34" charset="0"/>
            </a:endParaRPr>
          </a:p>
          <a:p>
            <a:r>
              <a:rPr lang="it-IT" sz="1600" b="1" i="1" dirty="0">
                <a:latin typeface="Calibri" pitchFamily="34" charset="0"/>
              </a:rPr>
              <a:t>Possiamo immediatamente verificare se l’ipotesi di indipendenza è ammissibile calcolando, ad es., la frequenza teorica di consumatori tra 18 e 22 anni che ricaricano fino a 25 € al mese</a:t>
            </a:r>
          </a:p>
        </p:txBody>
      </p:sp>
      <p:graphicFrame>
        <p:nvGraphicFramePr>
          <p:cNvPr id="9217" name="Object 2"/>
          <p:cNvGraphicFramePr>
            <a:graphicFrameLocks noChangeAspect="1"/>
          </p:cNvGraphicFramePr>
          <p:nvPr/>
        </p:nvGraphicFramePr>
        <p:xfrm>
          <a:off x="6180148" y="3321474"/>
          <a:ext cx="2106628" cy="679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1" name="Equation" r:id="rId3" imgW="1307880" imgH="393480" progId="Equation.DSMT4">
                  <p:embed/>
                </p:oleObj>
              </mc:Choice>
              <mc:Fallback>
                <p:oleObj name="Equation" r:id="rId3" imgW="1307880" imgH="3934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0148" y="3321474"/>
                        <a:ext cx="2106628" cy="6790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1" name="Connettore 2 30"/>
          <p:cNvCxnSpPr/>
          <p:nvPr/>
        </p:nvCxnSpPr>
        <p:spPr>
          <a:xfrm>
            <a:off x="3643306" y="3677076"/>
            <a:ext cx="2412000" cy="1588"/>
          </a:xfrm>
          <a:prstGeom prst="straightConnector1">
            <a:avLst/>
          </a:prstGeom>
          <a:ln>
            <a:solidFill>
              <a:srgbClr val="9A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3" name="CasellaDiTesto 32"/>
          <p:cNvSpPr txBox="1"/>
          <p:nvPr/>
        </p:nvSpPr>
        <p:spPr>
          <a:xfrm>
            <a:off x="4500562" y="4000504"/>
            <a:ext cx="4572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9A0000"/>
                </a:solidFill>
              </a:rPr>
              <a:t>Cade l’ipotesi di indipendenza in distribuzione tra i caratteri</a:t>
            </a:r>
          </a:p>
        </p:txBody>
      </p:sp>
      <p:graphicFrame>
        <p:nvGraphicFramePr>
          <p:cNvPr id="34" name="Tabella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845469"/>
              </p:ext>
            </p:extLst>
          </p:nvPr>
        </p:nvGraphicFramePr>
        <p:xfrm>
          <a:off x="428596" y="3949078"/>
          <a:ext cx="4000511" cy="133731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0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58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43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7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Spesa per ric. telefoniche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0 -| 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25 -| 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50 -| 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18 - 22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22.551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41.633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20.816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85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Età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23 - 27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21.224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39.184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19.592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80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28 - 32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21.224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39.184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19.592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80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5" name="Tabell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223840"/>
              </p:ext>
            </p:extLst>
          </p:nvPr>
        </p:nvGraphicFramePr>
        <p:xfrm>
          <a:off x="428596" y="5429264"/>
          <a:ext cx="4000511" cy="133731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0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58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43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7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Spesa per ric. telefoniche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0 -| 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25 -| 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50 -| 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18 - 22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9.449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-7.633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-1.816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Età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23 - 27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-9.224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2.816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6.408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28 - 32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-0.224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4.816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-4.592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6" name="CasellaDiTesto 35"/>
          <p:cNvSpPr txBox="1"/>
          <p:nvPr/>
        </p:nvSpPr>
        <p:spPr>
          <a:xfrm rot="16200000">
            <a:off x="-302795" y="4446145"/>
            <a:ext cx="1214446" cy="3231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500" b="1" dirty="0" err="1">
                <a:solidFill>
                  <a:srgbClr val="9A0000"/>
                </a:solidFill>
              </a:rPr>
              <a:t>fr</a:t>
            </a:r>
            <a:r>
              <a:rPr lang="it-IT" sz="1500" b="1" dirty="0">
                <a:solidFill>
                  <a:srgbClr val="9A0000"/>
                </a:solidFill>
              </a:rPr>
              <a:t>. teoriche</a:t>
            </a:r>
          </a:p>
        </p:txBody>
      </p:sp>
      <p:sp>
        <p:nvSpPr>
          <p:cNvPr id="37" name="CasellaDiTesto 36"/>
          <p:cNvSpPr txBox="1"/>
          <p:nvPr/>
        </p:nvSpPr>
        <p:spPr>
          <a:xfrm rot="16200000">
            <a:off x="-302792" y="5874903"/>
            <a:ext cx="1214442" cy="3231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rgbClr val="9A0000"/>
                </a:solidFill>
              </a:rPr>
              <a:t>contingenze</a:t>
            </a:r>
          </a:p>
        </p:txBody>
      </p:sp>
      <p:sp>
        <p:nvSpPr>
          <p:cNvPr id="38" name="CasellaDiTesto 37"/>
          <p:cNvSpPr txBox="1"/>
          <p:nvPr/>
        </p:nvSpPr>
        <p:spPr>
          <a:xfrm>
            <a:off x="108000" y="2813446"/>
            <a:ext cx="285752" cy="307777"/>
          </a:xfrm>
          <a:prstGeom prst="rect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9" name="CasellaDiTesto 38"/>
          <p:cNvSpPr txBox="1"/>
          <p:nvPr/>
        </p:nvSpPr>
        <p:spPr>
          <a:xfrm>
            <a:off x="4464000" y="4407107"/>
            <a:ext cx="285752" cy="307777"/>
          </a:xfrm>
          <a:prstGeom prst="rect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40" name="Rettangolo 39"/>
          <p:cNvSpPr/>
          <p:nvPr/>
        </p:nvSpPr>
        <p:spPr>
          <a:xfrm>
            <a:off x="4786314" y="4357695"/>
            <a:ext cx="4143404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t-IT" sz="1600" b="1" i="1" dirty="0">
                <a:solidFill>
                  <a:prstClr val="black"/>
                </a:solidFill>
                <a:latin typeface="Calibri" pitchFamily="34" charset="0"/>
              </a:rPr>
              <a:t>Calcoliamo la tabella delle frequenze teoriche</a:t>
            </a:r>
          </a:p>
          <a:p>
            <a:pPr lvl="0"/>
            <a:r>
              <a:rPr lang="it-IT" sz="1600" b="1" i="1" dirty="0">
                <a:solidFill>
                  <a:prstClr val="black"/>
                </a:solidFill>
                <a:latin typeface="Calibri" pitchFamily="34" charset="0"/>
              </a:rPr>
              <a:t>e la tabella della contingenze, da cui possiamo dedurre in quali casi c’è connessione positiva e in quali connessione negativa</a:t>
            </a:r>
          </a:p>
          <a:p>
            <a:pPr lvl="0"/>
            <a:endParaRPr lang="it-IT" sz="1600" b="1" i="1" dirty="0">
              <a:solidFill>
                <a:prstClr val="black"/>
              </a:solidFill>
              <a:latin typeface="Calibri" pitchFamily="34" charset="0"/>
            </a:endParaRPr>
          </a:p>
          <a:p>
            <a:pPr lvl="0"/>
            <a:endParaRPr lang="it-IT" sz="1600" b="1" i="1" dirty="0">
              <a:solidFill>
                <a:prstClr val="black"/>
              </a:solidFill>
              <a:latin typeface="Calibri" pitchFamily="34" charset="0"/>
            </a:endParaRPr>
          </a:p>
          <a:p>
            <a:pPr lvl="0"/>
            <a:endParaRPr lang="it-IT" sz="1600" b="1" i="1" dirty="0">
              <a:solidFill>
                <a:prstClr val="black"/>
              </a:solidFill>
              <a:latin typeface="Calibri" pitchFamily="34" charset="0"/>
            </a:endParaRPr>
          </a:p>
          <a:p>
            <a:pPr lvl="0"/>
            <a:endParaRPr lang="it-IT" sz="1300" b="1" i="1" dirty="0">
              <a:solidFill>
                <a:prstClr val="black"/>
              </a:solidFill>
              <a:latin typeface="Calibri" pitchFamily="34" charset="0"/>
            </a:endParaRPr>
          </a:p>
          <a:p>
            <a:pPr lvl="0"/>
            <a:r>
              <a:rPr lang="it-IT" sz="1400" b="1" i="1" dirty="0">
                <a:solidFill>
                  <a:srgbClr val="9A0000"/>
                </a:solidFill>
                <a:latin typeface="Calibri" pitchFamily="34" charset="0"/>
              </a:rPr>
              <a:t>Poiché il </a:t>
            </a:r>
            <a:r>
              <a:rPr lang="it-IT" sz="1400" b="1" i="1" dirty="0" err="1">
                <a:solidFill>
                  <a:srgbClr val="9A0000"/>
                </a:solidFill>
                <a:latin typeface="Calibri" pitchFamily="34" charset="0"/>
              </a:rPr>
              <a:t>Chi-quadro</a:t>
            </a:r>
            <a:r>
              <a:rPr lang="it-IT" sz="1400" b="1" i="1" dirty="0">
                <a:solidFill>
                  <a:srgbClr val="9A0000"/>
                </a:solidFill>
                <a:latin typeface="Calibri" pitchFamily="34" charset="0"/>
              </a:rPr>
              <a:t> è diverso da 0 allora possiamo concludere che c’è associazione</a:t>
            </a:r>
          </a:p>
        </p:txBody>
      </p:sp>
      <p:sp>
        <p:nvSpPr>
          <p:cNvPr id="41" name="CasellaDiTesto 40"/>
          <p:cNvSpPr txBox="1"/>
          <p:nvPr/>
        </p:nvSpPr>
        <p:spPr>
          <a:xfrm>
            <a:off x="4714876" y="5692991"/>
            <a:ext cx="285752" cy="307777"/>
          </a:xfrm>
          <a:prstGeom prst="rect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chemeClr val="bg1"/>
                </a:solidFill>
              </a:rPr>
              <a:t>3</a:t>
            </a:r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5214942" y="5448320"/>
          <a:ext cx="36607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2" name="Equation" r:id="rId5" imgW="2273040" imgH="444240" progId="Equation.DSMT4">
                  <p:embed/>
                </p:oleObj>
              </mc:Choice>
              <mc:Fallback>
                <p:oleObj name="Equation" r:id="rId5" imgW="2273040" imgH="4442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942" y="5448320"/>
                        <a:ext cx="3660775" cy="766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25</a:t>
            </a:fld>
            <a:r>
              <a:rPr lang="it-IT" sz="2000" b="1" dirty="0">
                <a:solidFill>
                  <a:schemeClr val="bg1"/>
                </a:solidFill>
              </a:rPr>
              <a:t> – Un indice normalizzato: la V di </a:t>
            </a:r>
            <a:r>
              <a:rPr lang="it-IT" sz="2000" b="1" dirty="0" err="1">
                <a:solidFill>
                  <a:schemeClr val="bg1"/>
                </a:solidFill>
              </a:rPr>
              <a:t>Cramer</a:t>
            </a:r>
            <a:r>
              <a:rPr lang="it-IT" sz="20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" name="Rettangolo 8"/>
          <p:cNvSpPr/>
          <p:nvPr/>
        </p:nvSpPr>
        <p:spPr>
          <a:xfrm>
            <a:off x="142844" y="1643050"/>
            <a:ext cx="8786874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Poiché il valore dell’indice </a:t>
            </a:r>
            <a:r>
              <a:rPr lang="el-GR" sz="1700" dirty="0">
                <a:latin typeface="Calibri"/>
              </a:rPr>
              <a:t>χ</a:t>
            </a:r>
            <a:r>
              <a:rPr lang="it-IT" sz="1700" baseline="30000" dirty="0"/>
              <a:t>2</a:t>
            </a:r>
            <a:r>
              <a:rPr lang="it-IT" sz="1700" dirty="0"/>
              <a:t> è influenzato dalle dimensioni della tabella e dalla numerosità del collettivo analizzato non è possibile effettuare dei confronti diretti tra il grado di connessione di due variabili in collettivi diversi, o tra coppie diverse di variabili in uno stesso collettivo</a:t>
            </a:r>
          </a:p>
          <a:p>
            <a:endParaRPr lang="it-IT" sz="1700" dirty="0"/>
          </a:p>
          <a:p>
            <a:r>
              <a:rPr lang="it-IT" sz="1700" dirty="0"/>
              <a:t>Così come visto in altre situazioni è utile ricorrere ad un indice normalizzato, che ha il vantaggio di variare tra 0 e 1 e può quindi essere espresso in percentuale</a:t>
            </a:r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r>
              <a:rPr lang="it-IT" sz="1700" dirty="0"/>
              <a:t>Quando la V di </a:t>
            </a:r>
            <a:r>
              <a:rPr lang="it-IT" sz="1700" dirty="0" err="1"/>
              <a:t>Cramer</a:t>
            </a:r>
            <a:r>
              <a:rPr lang="it-IT" sz="1700" dirty="0"/>
              <a:t> vale </a:t>
            </a:r>
            <a:r>
              <a:rPr lang="it-IT" sz="1700" b="1" dirty="0"/>
              <a:t>0</a:t>
            </a:r>
            <a:r>
              <a:rPr lang="it-IT" sz="1700" dirty="0"/>
              <a:t> allora abbiamo perfetta indipendenza (il numeratore è nullo perché le contingenze sono tutte nulle)</a:t>
            </a:r>
          </a:p>
          <a:p>
            <a:endParaRPr lang="it-IT" sz="1200" dirty="0"/>
          </a:p>
          <a:p>
            <a:r>
              <a:rPr lang="it-IT" sz="1700" dirty="0"/>
              <a:t>Quando la V di </a:t>
            </a:r>
            <a:r>
              <a:rPr lang="it-IT" sz="1700" dirty="0" err="1"/>
              <a:t>Cramer</a:t>
            </a:r>
            <a:r>
              <a:rPr lang="it-IT" sz="1700" dirty="0"/>
              <a:t> vale </a:t>
            </a:r>
            <a:r>
              <a:rPr lang="it-IT" sz="1700" b="1" dirty="0"/>
              <a:t>1</a:t>
            </a:r>
            <a:r>
              <a:rPr lang="it-IT" sz="1700" dirty="0"/>
              <a:t> allora abbiamo massima connessione (il numeratore è esattamente pari al denominatore, cioè il suo valore massimo)</a:t>
            </a:r>
          </a:p>
        </p:txBody>
      </p:sp>
      <p:graphicFrame>
        <p:nvGraphicFramePr>
          <p:cNvPr id="11" name="Oggetto 10"/>
          <p:cNvGraphicFramePr>
            <a:graphicFrameLocks noChangeAspect="1"/>
          </p:cNvGraphicFramePr>
          <p:nvPr/>
        </p:nvGraphicFramePr>
        <p:xfrm>
          <a:off x="1214414" y="3786189"/>
          <a:ext cx="4572032" cy="10001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5" name="Equation" r:id="rId3" imgW="2108160" imgH="507960" progId="Equation.DSMT4">
                  <p:embed/>
                </p:oleObj>
              </mc:Choice>
              <mc:Fallback>
                <p:oleObj name="Equation" r:id="rId3" imgW="2108160" imgH="50796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4414" y="3786189"/>
                        <a:ext cx="4572032" cy="100013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Freccia a destra 17"/>
          <p:cNvSpPr/>
          <p:nvPr/>
        </p:nvSpPr>
        <p:spPr>
          <a:xfrm>
            <a:off x="6572264" y="4175137"/>
            <a:ext cx="571504" cy="214314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CasellaDiTesto 18"/>
          <p:cNvSpPr txBox="1"/>
          <p:nvPr/>
        </p:nvSpPr>
        <p:spPr>
          <a:xfrm>
            <a:off x="7286644" y="4091557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9A0000"/>
                </a:solidFill>
              </a:rPr>
              <a:t>V di </a:t>
            </a:r>
            <a:r>
              <a:rPr lang="it-IT" b="1" dirty="0" err="1">
                <a:solidFill>
                  <a:srgbClr val="9A0000"/>
                </a:solidFill>
              </a:rPr>
              <a:t>Cramer</a:t>
            </a:r>
            <a:endParaRPr lang="it-IT" b="1" dirty="0">
              <a:solidFill>
                <a:srgbClr val="9A0000"/>
              </a:solidFill>
            </a:endParaRPr>
          </a:p>
        </p:txBody>
      </p:sp>
      <p:sp>
        <p:nvSpPr>
          <p:cNvPr id="20" name="Rettangolo arrotondato 19"/>
          <p:cNvSpPr/>
          <p:nvPr/>
        </p:nvSpPr>
        <p:spPr>
          <a:xfrm>
            <a:off x="928662" y="3571876"/>
            <a:ext cx="5143536" cy="1357322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26</a:t>
            </a:fld>
            <a:r>
              <a:rPr lang="it-IT" sz="2000" b="1" dirty="0">
                <a:solidFill>
                  <a:schemeClr val="bg1"/>
                </a:solidFill>
              </a:rPr>
              <a:t> – Analisi e interpretazione dei dati </a:t>
            </a:r>
          </a:p>
        </p:txBody>
      </p:sp>
      <p:sp>
        <p:nvSpPr>
          <p:cNvPr id="9" name="Rettangolo 8"/>
          <p:cNvSpPr/>
          <p:nvPr/>
        </p:nvSpPr>
        <p:spPr>
          <a:xfrm>
            <a:off x="142844" y="1556792"/>
            <a:ext cx="8858312" cy="5278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it-IT" sz="1700" dirty="0"/>
              <a:t>Una volta effettuato un veloce controllo sull’ipotesi di indipendenza, calcolando una frequenza teorica e confrontandola con la corrispondente frequenza osservata, si procede alla costruzione della tabella delle frequenze teoriche e quindi delle contingenze e si fanno le prime valutazioni</a:t>
            </a:r>
          </a:p>
          <a:p>
            <a:pPr lvl="0">
              <a:defRPr/>
            </a:pPr>
            <a:endParaRPr lang="it-IT" sz="1000" dirty="0"/>
          </a:p>
          <a:p>
            <a:pPr lvl="0">
              <a:defRPr/>
            </a:pPr>
            <a:r>
              <a:rPr lang="it-IT" sz="1700" dirty="0"/>
              <a:t>A questo punto si procede al calcolo dell’indice </a:t>
            </a:r>
            <a:r>
              <a:rPr lang="it-IT" sz="1700" dirty="0" err="1"/>
              <a:t>Chi-quadro</a:t>
            </a:r>
            <a:r>
              <a:rPr lang="it-IT" sz="1700" dirty="0"/>
              <a:t>, con il quale siamo soltanto in grado di confermare se c’è indipendenza (l’indice vale 0) o se c’è dipendenza (l’indice è diverso da 0)</a:t>
            </a:r>
          </a:p>
          <a:p>
            <a:pPr lvl="0">
              <a:defRPr/>
            </a:pPr>
            <a:endParaRPr lang="it-IT" sz="1700" dirty="0"/>
          </a:p>
          <a:p>
            <a:pPr lvl="0">
              <a:defRPr/>
            </a:pPr>
            <a:r>
              <a:rPr lang="it-IT" sz="1700" dirty="0"/>
              <a:t>In caso di dipendenza ne misuriamo l’intensità attraverso l’indice V di </a:t>
            </a:r>
            <a:r>
              <a:rPr lang="it-IT" sz="1700" dirty="0" err="1"/>
              <a:t>Cramer</a:t>
            </a:r>
            <a:r>
              <a:rPr lang="it-IT" sz="1700" dirty="0"/>
              <a:t>:</a:t>
            </a:r>
          </a:p>
          <a:p>
            <a:pPr lvl="0">
              <a:defRPr/>
            </a:pPr>
            <a:endParaRPr lang="it-IT" sz="800" dirty="0"/>
          </a:p>
          <a:p>
            <a:pPr lvl="0">
              <a:defRPr/>
            </a:pPr>
            <a:endParaRPr lang="it-IT" sz="800" dirty="0"/>
          </a:p>
          <a:p>
            <a:pPr lvl="0">
              <a:buFontTx/>
              <a:buChar char="-"/>
              <a:defRPr/>
            </a:pPr>
            <a:r>
              <a:rPr lang="it-IT" i="1" dirty="0"/>
              <a:t> da 0 a 0,25 la connessione è bassa*</a:t>
            </a:r>
          </a:p>
          <a:p>
            <a:pPr lvl="0">
              <a:defRPr/>
            </a:pPr>
            <a:r>
              <a:rPr lang="it-IT" sz="1500" dirty="0"/>
              <a:t>(es. V=0,18 -&gt; 18% della </a:t>
            </a:r>
            <a:r>
              <a:rPr lang="it-IT" sz="1500" dirty="0" err="1"/>
              <a:t>max</a:t>
            </a:r>
            <a:r>
              <a:rPr lang="it-IT" sz="1500" dirty="0"/>
              <a:t> connessione osservabile, quindi si ha una debole</a:t>
            </a:r>
            <a:r>
              <a:rPr lang="it-IT" sz="1500" dirty="0">
                <a:solidFill>
                  <a:prstClr val="black"/>
                </a:solidFill>
              </a:rPr>
              <a:t> connessione tra le variabili</a:t>
            </a:r>
            <a:r>
              <a:rPr lang="it-IT" sz="1500" dirty="0"/>
              <a:t>)</a:t>
            </a:r>
            <a:endParaRPr lang="it-IT" sz="1500" i="1" dirty="0"/>
          </a:p>
          <a:p>
            <a:pPr lvl="0">
              <a:defRPr/>
            </a:pPr>
            <a:endParaRPr lang="it-IT" sz="800" i="1" dirty="0"/>
          </a:p>
          <a:p>
            <a:pPr lvl="0">
              <a:buFontTx/>
              <a:buChar char="-"/>
              <a:defRPr/>
            </a:pPr>
            <a:r>
              <a:rPr lang="it-IT" i="1" dirty="0"/>
              <a:t> da 0,25 a 0,5 la connessione è medio-bassa*</a:t>
            </a:r>
          </a:p>
          <a:p>
            <a:pPr>
              <a:defRPr/>
            </a:pPr>
            <a:r>
              <a:rPr lang="it-IT" sz="1500" dirty="0">
                <a:solidFill>
                  <a:prstClr val="black"/>
                </a:solidFill>
              </a:rPr>
              <a:t>(es. V=0,36 -&gt; 36% della </a:t>
            </a:r>
            <a:r>
              <a:rPr lang="it-IT" sz="1500" dirty="0" err="1">
                <a:solidFill>
                  <a:prstClr val="black"/>
                </a:solidFill>
              </a:rPr>
              <a:t>max</a:t>
            </a:r>
            <a:r>
              <a:rPr lang="it-IT" sz="1500" dirty="0">
                <a:solidFill>
                  <a:prstClr val="black"/>
                </a:solidFill>
              </a:rPr>
              <a:t> connessione osservabile, quindi si ha un livello </a:t>
            </a:r>
            <a:r>
              <a:rPr lang="it-IT" sz="1500" dirty="0" err="1">
                <a:solidFill>
                  <a:prstClr val="black"/>
                </a:solidFill>
              </a:rPr>
              <a:t>medio-basso</a:t>
            </a:r>
            <a:r>
              <a:rPr lang="it-IT" sz="1500" dirty="0">
                <a:solidFill>
                  <a:prstClr val="black"/>
                </a:solidFill>
              </a:rPr>
              <a:t> di connessione)</a:t>
            </a:r>
            <a:endParaRPr lang="it-IT" i="1" dirty="0"/>
          </a:p>
          <a:p>
            <a:pPr lvl="0">
              <a:defRPr/>
            </a:pPr>
            <a:endParaRPr lang="it-IT" sz="800" i="1" dirty="0"/>
          </a:p>
          <a:p>
            <a:pPr lvl="0">
              <a:defRPr/>
            </a:pPr>
            <a:r>
              <a:rPr lang="it-IT" i="1" dirty="0"/>
              <a:t>- da 0,5 a 0,75 la connessione è medio-alta*</a:t>
            </a:r>
          </a:p>
          <a:p>
            <a:pPr lvl="0">
              <a:defRPr/>
            </a:pPr>
            <a:r>
              <a:rPr lang="it-IT" sz="1500" dirty="0">
                <a:solidFill>
                  <a:prstClr val="black"/>
                </a:solidFill>
              </a:rPr>
              <a:t>(es. V=0,69 -&gt; 69% della </a:t>
            </a:r>
            <a:r>
              <a:rPr lang="it-IT" sz="1500" dirty="0" err="1">
                <a:solidFill>
                  <a:prstClr val="black"/>
                </a:solidFill>
              </a:rPr>
              <a:t>max</a:t>
            </a:r>
            <a:r>
              <a:rPr lang="it-IT" sz="1500" dirty="0">
                <a:solidFill>
                  <a:prstClr val="black"/>
                </a:solidFill>
              </a:rPr>
              <a:t> connessione osservabile, quindi si ha un livello </a:t>
            </a:r>
            <a:r>
              <a:rPr lang="it-IT" sz="1500" dirty="0" err="1">
                <a:solidFill>
                  <a:prstClr val="black"/>
                </a:solidFill>
              </a:rPr>
              <a:t>medio-alto</a:t>
            </a:r>
            <a:r>
              <a:rPr lang="it-IT" sz="1500" dirty="0">
                <a:solidFill>
                  <a:prstClr val="black"/>
                </a:solidFill>
              </a:rPr>
              <a:t> di connessione)</a:t>
            </a:r>
            <a:endParaRPr lang="it-IT" i="1" dirty="0">
              <a:solidFill>
                <a:prstClr val="black"/>
              </a:solidFill>
            </a:endParaRPr>
          </a:p>
          <a:p>
            <a:pPr lvl="0">
              <a:defRPr/>
            </a:pPr>
            <a:endParaRPr lang="it-IT" sz="800" i="1" dirty="0"/>
          </a:p>
          <a:p>
            <a:pPr lvl="0">
              <a:buFontTx/>
              <a:buChar char="-"/>
              <a:defRPr/>
            </a:pPr>
            <a:r>
              <a:rPr lang="it-IT" i="1" dirty="0"/>
              <a:t> da 0,75 a 1 la connessione è alta*</a:t>
            </a:r>
          </a:p>
          <a:p>
            <a:pPr>
              <a:defRPr/>
            </a:pPr>
            <a:r>
              <a:rPr lang="it-IT" sz="1500" dirty="0">
                <a:solidFill>
                  <a:prstClr val="black"/>
                </a:solidFill>
              </a:rPr>
              <a:t>(es. V=0,83 -&gt; 83% della </a:t>
            </a:r>
            <a:r>
              <a:rPr lang="it-IT" sz="1500" dirty="0" err="1">
                <a:solidFill>
                  <a:prstClr val="black"/>
                </a:solidFill>
              </a:rPr>
              <a:t>max</a:t>
            </a:r>
            <a:r>
              <a:rPr lang="it-IT" sz="1500" dirty="0">
                <a:solidFill>
                  <a:prstClr val="black"/>
                </a:solidFill>
              </a:rPr>
              <a:t> connessione osservabile, quindi si ha una forte connessione)</a:t>
            </a:r>
          </a:p>
          <a:p>
            <a:pPr>
              <a:defRPr/>
            </a:pPr>
            <a:endParaRPr lang="it-IT" sz="600" i="1" dirty="0">
              <a:solidFill>
                <a:prstClr val="black"/>
              </a:solidFill>
            </a:endParaRPr>
          </a:p>
          <a:p>
            <a:pPr>
              <a:defRPr/>
            </a:pPr>
            <a:endParaRPr lang="it-IT" sz="600" i="1" dirty="0">
              <a:solidFill>
                <a:prstClr val="black"/>
              </a:solidFill>
            </a:endParaRPr>
          </a:p>
          <a:p>
            <a:pPr>
              <a:defRPr/>
            </a:pPr>
            <a:r>
              <a:rPr lang="it-IT" sz="1200" b="1" i="1" dirty="0"/>
              <a:t>* </a:t>
            </a:r>
            <a:r>
              <a:rPr lang="it-IT" sz="1200" b="1" i="1" dirty="0">
                <a:solidFill>
                  <a:srgbClr val="9A0000"/>
                </a:solidFill>
              </a:rPr>
              <a:t>I valori riportati sono solo esemplificativi e non rappresentano degli intervalli rigidi: l’esperienza vale più di ogni regola!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142844" y="3666114"/>
            <a:ext cx="8858312" cy="2643206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27</a:t>
            </a:fld>
            <a:r>
              <a:rPr lang="it-IT" sz="2000" b="1" dirty="0">
                <a:solidFill>
                  <a:schemeClr val="bg1"/>
                </a:solidFill>
              </a:rPr>
              <a:t> – Esempio 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5960331" y="1803268"/>
          <a:ext cx="2897949" cy="911352"/>
        </p:xfrm>
        <a:graphic>
          <a:graphicData uri="http://schemas.openxmlformats.org/drawingml/2006/table">
            <a:tbl>
              <a:tblPr/>
              <a:tblGrid>
                <a:gridCol w="8405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t-IT" sz="1300" dirty="0">
                        <a:latin typeface="Calibri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BASSO</a:t>
                      </a:r>
                      <a:endParaRPr lang="it-IT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MEDIO</a:t>
                      </a:r>
                      <a:endParaRPr lang="it-IT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ALTO</a:t>
                      </a:r>
                      <a:endParaRPr lang="it-IT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SERENO</a:t>
                      </a:r>
                      <a:endParaRPr lang="it-IT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100</a:t>
                      </a:r>
                      <a:endParaRPr lang="it-IT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13</a:t>
                      </a:r>
                      <a:endParaRPr lang="it-IT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it-IT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VARIABILE</a:t>
                      </a:r>
                      <a:endParaRPr lang="it-IT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21</a:t>
                      </a:r>
                      <a:endParaRPr lang="it-IT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105</a:t>
                      </a:r>
                      <a:endParaRPr lang="it-IT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</a:t>
                      </a:r>
                      <a:endParaRPr lang="it-IT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PIOGGIA</a:t>
                      </a:r>
                      <a:endParaRPr lang="it-IT" sz="13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</a:t>
                      </a:r>
                      <a:endParaRPr lang="it-IT" sz="13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15</a:t>
                      </a:r>
                      <a:endParaRPr lang="it-IT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3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90</a:t>
                      </a:r>
                      <a:endParaRPr lang="it-IT" sz="13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29971" y="1500174"/>
            <a:ext cx="5727913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500" b="1" i="1" u="none" strike="noStrike" cap="none" normalizeH="0" baseline="0" dirty="0">
                <a:ln>
                  <a:noFill/>
                </a:ln>
                <a:effectLst/>
                <a:latin typeface="+mj-lt"/>
                <a:ea typeface="Calibri" pitchFamily="34" charset="0"/>
                <a:cs typeface="Times New Roman" pitchFamily="18" charset="0"/>
              </a:rPr>
              <a:t>Nel corso del 2006 sono stati rilevati giornalmente in una</a:t>
            </a:r>
            <a:r>
              <a:rPr kumimoji="0" lang="it-IT" sz="1500" b="1" i="1" u="none" strike="noStrike" cap="none" normalizeH="0" dirty="0">
                <a:ln>
                  <a:noFill/>
                </a:ln>
                <a:effectLst/>
                <a:latin typeface="+mj-lt"/>
                <a:ea typeface="Calibri" pitchFamily="34" charset="0"/>
                <a:cs typeface="Times New Roman" pitchFamily="18" charset="0"/>
              </a:rPr>
              <a:t> città del Sud</a:t>
            </a:r>
            <a:endParaRPr kumimoji="0" lang="it-IT" sz="1500" b="1" i="1" u="none" strike="noStrike" cap="none" normalizeH="0" baseline="0" dirty="0">
              <a:ln>
                <a:noFill/>
              </a:ln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it-IT" sz="1500" b="1" i="1" u="none" strike="noStrike" cap="none" normalizeH="0" baseline="0" dirty="0">
                <a:ln>
                  <a:noFill/>
                </a:ln>
                <a:solidFill>
                  <a:srgbClr val="9A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CONDIZIONE METEOROLOGICA</a:t>
            </a:r>
            <a:r>
              <a:rPr kumimoji="0" lang="it-IT" sz="1500" b="1" i="1" u="none" strike="noStrike" cap="none" normalizeH="0" baseline="0" dirty="0">
                <a:ln>
                  <a:noFill/>
                </a:ln>
                <a:effectLst/>
                <a:latin typeface="+mj-lt"/>
                <a:ea typeface="Calibri" pitchFamily="34" charset="0"/>
                <a:cs typeface="Times New Roman" pitchFamily="18" charset="0"/>
              </a:rPr>
              <a:t> e </a:t>
            </a:r>
            <a:r>
              <a:rPr lang="it-IT" sz="1500" b="1" i="1" dirty="0">
                <a:solidFill>
                  <a:srgbClr val="9A0000"/>
                </a:solidFill>
                <a:ea typeface="Calibri" pitchFamily="34" charset="0"/>
                <a:cs typeface="Times New Roman" pitchFamily="18" charset="0"/>
              </a:rPr>
              <a:t>LIVELLO DEL TRAFFICO URBANO</a:t>
            </a:r>
            <a:r>
              <a:rPr lang="it-IT" sz="1500" b="1" i="1" dirty="0">
                <a:ea typeface="Calibri" pitchFamily="34" charset="0"/>
                <a:cs typeface="Times New Roman" pitchFamily="18" charset="0"/>
              </a:rPr>
              <a:t>: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500" b="1" i="1" u="sng" dirty="0">
                <a:ea typeface="Calibri" pitchFamily="34" charset="0"/>
                <a:cs typeface="Times New Roman" pitchFamily="18" charset="0"/>
              </a:rPr>
              <a:t>vogliamo studiare se c’è associazione tra i due caratteri</a:t>
            </a:r>
            <a:endParaRPr kumimoji="0" lang="it-IT" sz="1500" b="1" i="0" u="sng" strike="noStrike" cap="none" normalizeH="0" baseline="0" dirty="0">
              <a:ln>
                <a:noFill/>
              </a:ln>
              <a:effectLst/>
              <a:latin typeface="+mj-lt"/>
            </a:endParaRP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620900" y="5388126"/>
          <a:ext cx="3451034" cy="1051560"/>
        </p:xfrm>
        <a:graphic>
          <a:graphicData uri="http://schemas.openxmlformats.org/drawingml/2006/table">
            <a:tbl>
              <a:tblPr/>
              <a:tblGrid>
                <a:gridCol w="784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t-IT" sz="1200" dirty="0">
                        <a:latin typeface="Calibri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BASSO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MEDIO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ALTO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TOT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SERENO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58,95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-30,00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9F7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-28,95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CB47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VARIABILE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-26,32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EB8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55,44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6AC07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-29,12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B17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PIOGGIA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-32,62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-25,45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B8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58,07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5BF7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TOT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0,00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0,00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2" name="Tabella 11"/>
          <p:cNvGraphicFramePr>
            <a:graphicFrameLocks noGrp="1"/>
          </p:cNvGraphicFramePr>
          <p:nvPr/>
        </p:nvGraphicFramePr>
        <p:xfrm>
          <a:off x="598890" y="3857627"/>
          <a:ext cx="3451034" cy="1051560"/>
        </p:xfrm>
        <a:graphic>
          <a:graphicData uri="http://schemas.openxmlformats.org/drawingml/2006/table">
            <a:tbl>
              <a:tblPr/>
              <a:tblGrid>
                <a:gridCol w="784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t-IT" sz="1200" dirty="0">
                        <a:latin typeface="Calibri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BASSO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MEDIO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ALTO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TOT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SERENO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41,05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43,00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33,95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118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VARIABILE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47,32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49,56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39,12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136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PIOGGIA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38,62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40,45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31,93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111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TOT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127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133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105</a:t>
                      </a:r>
                      <a:endParaRPr lang="it-IT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365</a:t>
                      </a:r>
                      <a:endParaRPr lang="it-IT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285720" y="2482434"/>
            <a:ext cx="4857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Verifichiamo se l’ipotesi di indipendenza è ammissibile:</a:t>
            </a:r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768349" y="2892426"/>
          <a:ext cx="4017965" cy="67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8" name="Equation" r:id="rId3" imgW="2273040" imgH="393480" progId="Equation.DSMT4">
                  <p:embed/>
                </p:oleObj>
              </mc:Choice>
              <mc:Fallback>
                <p:oleObj name="Equation" r:id="rId3" imgW="2273040" imgH="3934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8349" y="2892426"/>
                        <a:ext cx="4017965" cy="679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CasellaDiTesto 13"/>
          <p:cNvSpPr txBox="1"/>
          <p:nvPr/>
        </p:nvSpPr>
        <p:spPr>
          <a:xfrm rot="16200000">
            <a:off x="-268773" y="4231830"/>
            <a:ext cx="1214446" cy="3231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500" b="1" dirty="0" err="1">
                <a:solidFill>
                  <a:schemeClr val="tx1"/>
                </a:solidFill>
              </a:rPr>
              <a:t>fr</a:t>
            </a:r>
            <a:r>
              <a:rPr lang="it-IT" sz="1500" b="1" dirty="0">
                <a:solidFill>
                  <a:schemeClr val="tx1"/>
                </a:solidFill>
              </a:rPr>
              <a:t>. teoriche</a:t>
            </a:r>
          </a:p>
        </p:txBody>
      </p:sp>
      <p:sp>
        <p:nvSpPr>
          <p:cNvPr id="15" name="CasellaDiTesto 14"/>
          <p:cNvSpPr txBox="1"/>
          <p:nvPr/>
        </p:nvSpPr>
        <p:spPr>
          <a:xfrm rot="16200000">
            <a:off x="-268770" y="5732030"/>
            <a:ext cx="1214442" cy="3231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tx1"/>
                </a:solidFill>
              </a:rPr>
              <a:t>contingenze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4337470" y="3571876"/>
            <a:ext cx="4680000" cy="232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Sulla diagonale principale della tabella delle contingenze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si nota un addensamento di casi osservati superiore alla situazione teorica di indipendenza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Essendo tutte le contingenze diverse da zero escludiamo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l’ipotesi di indipendenza e calcoliamo l’indice Chi quadro</a:t>
            </a:r>
            <a:r>
              <a:rPr kumimoji="0" lang="it-IT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500" b="1" dirty="0"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5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500" b="1" dirty="0"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500" b="1" dirty="0">
                <a:latin typeface="+mj-lt"/>
              </a:rPr>
              <a:t>Calcolando il grado di connessione con la V di </a:t>
            </a:r>
            <a:r>
              <a:rPr lang="it-IT" sz="1500" b="1" dirty="0" err="1">
                <a:latin typeface="+mj-lt"/>
              </a:rPr>
              <a:t>Cramer</a:t>
            </a:r>
            <a:r>
              <a:rPr lang="it-IT" sz="1500" b="1" dirty="0">
                <a:latin typeface="+mj-lt"/>
              </a:rPr>
              <a:t>: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6178160" y="4977482"/>
            <a:ext cx="132279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800" b="1" i="0" u="none" strike="noStrike" cap="none" normalizeH="0" baseline="0" dirty="0">
                <a:ln>
                  <a:noFill/>
                </a:ln>
                <a:solidFill>
                  <a:srgbClr val="9A0000"/>
                </a:solidFill>
                <a:effectLst/>
                <a:latin typeface="Symbol" pitchFamily="18" charset="2"/>
                <a:ea typeface="Calibri" pitchFamily="34" charset="0"/>
                <a:cs typeface="Times New Roman" pitchFamily="18" charset="0"/>
              </a:rPr>
              <a:t>c</a:t>
            </a:r>
            <a:r>
              <a:rPr kumimoji="0" lang="it-IT" sz="2200" b="1" i="0" u="none" strike="noStrike" cap="none" normalizeH="0" baseline="30000" dirty="0">
                <a:ln>
                  <a:noFill/>
                </a:ln>
                <a:solidFill>
                  <a:srgbClr val="9A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it-IT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= 377,74</a:t>
            </a:r>
            <a:endParaRPr kumimoji="0" lang="it-IT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4786314" y="5906176"/>
            <a:ext cx="39290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it-IT" sz="2800" b="1" i="0" u="none" strike="noStrike" cap="none" normalizeH="0" baseline="0" dirty="0">
                <a:ln>
                  <a:noFill/>
                </a:ln>
                <a:solidFill>
                  <a:srgbClr val="9A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it-IT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= (377,74/730)</a:t>
            </a:r>
            <a:r>
              <a:rPr lang="it-IT" b="1" baseline="30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1/2</a:t>
            </a:r>
            <a:r>
              <a:rPr kumimoji="0" 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= 0,52</a:t>
            </a:r>
            <a:r>
              <a:rPr kumimoji="0" lang="it-IT" b="1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1/2</a:t>
            </a:r>
            <a:r>
              <a:rPr kumimoji="0" lang="it-I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=&gt; 72%</a:t>
            </a:r>
            <a:endParaRPr kumimoji="0" lang="it-IT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Rettangolo 17"/>
          <p:cNvSpPr/>
          <p:nvPr/>
        </p:nvSpPr>
        <p:spPr>
          <a:xfrm>
            <a:off x="5929322" y="1643050"/>
            <a:ext cx="3071834" cy="12858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CasellaDiTesto 18"/>
          <p:cNvSpPr txBox="1"/>
          <p:nvPr/>
        </p:nvSpPr>
        <p:spPr>
          <a:xfrm>
            <a:off x="4286248" y="6429396"/>
            <a:ext cx="47149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rgbClr val="9A0000"/>
                </a:solidFill>
              </a:rPr>
              <a:t>alta associazione tra traffico e cond. meteorologica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6429388" y="1000108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000" b="1" dirty="0">
                <a:solidFill>
                  <a:schemeClr val="bg1"/>
                </a:solidFill>
              </a:rPr>
              <a:t>Lezione n° 04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28</a:t>
            </a:fld>
            <a:r>
              <a:rPr lang="it-IT" sz="2000" b="1" dirty="0">
                <a:solidFill>
                  <a:schemeClr val="bg1"/>
                </a:solidFill>
              </a:rPr>
              <a:t> – Un altro tipo di </a:t>
            </a:r>
            <a:r>
              <a:rPr lang="it-IT" sz="2000" b="1" dirty="0" err="1">
                <a:solidFill>
                  <a:schemeClr val="bg1"/>
                </a:solidFill>
              </a:rPr>
              <a:t>indipendenza…</a:t>
            </a:r>
            <a:r>
              <a:rPr lang="it-IT" sz="2000" b="1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71406" y="1700808"/>
            <a:ext cx="900115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Supponiamo di considerare una variabile quantitativa Y (</a:t>
            </a:r>
            <a:r>
              <a:rPr lang="it-IT" sz="1700" i="1" dirty="0"/>
              <a:t>es. la classe di voto</a:t>
            </a:r>
            <a:r>
              <a:rPr lang="it-IT" sz="1700" dirty="0"/>
              <a:t>) e di voler studiare la relazione con una variabile quantitativa X (</a:t>
            </a:r>
            <a:r>
              <a:rPr lang="it-IT" sz="1700" i="1" dirty="0"/>
              <a:t>es. il sesso degli studenti</a:t>
            </a:r>
            <a:r>
              <a:rPr lang="it-IT" sz="1700" dirty="0"/>
              <a:t>)</a:t>
            </a:r>
          </a:p>
          <a:p>
            <a:endParaRPr lang="it-IT" sz="1700" dirty="0"/>
          </a:p>
          <a:p>
            <a:r>
              <a:rPr lang="it-IT" sz="1700" dirty="0"/>
              <a:t>Se le medie condizionate di Y rispetto a X sono tutte uguali tra di loro e uguali anche alla media generale allora si dice che la variabile Y è </a:t>
            </a:r>
            <a:r>
              <a:rPr lang="it-IT" sz="1700" b="1" i="1" dirty="0">
                <a:solidFill>
                  <a:srgbClr val="9A0000"/>
                </a:solidFill>
              </a:rPr>
              <a:t>indipendente in media</a:t>
            </a:r>
            <a:r>
              <a:rPr lang="it-IT" sz="1700" dirty="0"/>
              <a:t> da X</a:t>
            </a:r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r>
              <a:rPr lang="it-IT" sz="1700" dirty="0"/>
              <a:t>In questo caso non ci interessa se il variare di un carattere influisce o no sulla distribuzione dell’altro: la nostra attenzione è limitata alla media</a:t>
            </a:r>
          </a:p>
          <a:p>
            <a:endParaRPr lang="it-IT" sz="1000" dirty="0"/>
          </a:p>
          <a:p>
            <a:r>
              <a:rPr lang="it-IT" sz="1700" b="1" dirty="0">
                <a:solidFill>
                  <a:srgbClr val="9A0000"/>
                </a:solidFill>
              </a:rPr>
              <a:t>     condizione importante:</a:t>
            </a:r>
          </a:p>
          <a:p>
            <a:r>
              <a:rPr lang="it-IT" sz="1700" dirty="0"/>
              <a:t>     è possibile verificare l’indipendenza in media </a:t>
            </a:r>
            <a:r>
              <a:rPr lang="it-IT" sz="1700" u="sng" dirty="0"/>
              <a:t>solo</a:t>
            </a:r>
            <a:r>
              <a:rPr lang="it-IT" sz="1700" dirty="0"/>
              <a:t> se almeno una delle due variabili in gioco è</a:t>
            </a:r>
          </a:p>
          <a:p>
            <a:r>
              <a:rPr lang="it-IT" sz="1700" dirty="0"/>
              <a:t>     di tipo quantitativo, se le due variabili sono qualitative possiamo studiare solo l’indipendenza</a:t>
            </a:r>
          </a:p>
          <a:p>
            <a:r>
              <a:rPr lang="it-IT" sz="1700" dirty="0"/>
              <a:t>     in distribuzione</a:t>
            </a:r>
          </a:p>
          <a:p>
            <a:endParaRPr lang="it-IT" sz="1700" dirty="0"/>
          </a:p>
          <a:p>
            <a:r>
              <a:rPr lang="it-IT" sz="1700" dirty="0"/>
              <a:t>A differenza dell’indipendenza in distribuzione l’indipendenza in media non è simmetrica: ciò implica che se Y è indipendente in media da X non è automaticamente verificato il contrario</a:t>
            </a:r>
          </a:p>
        </p:txBody>
      </p:sp>
      <p:grpSp>
        <p:nvGrpSpPr>
          <p:cNvPr id="2" name="Gruppo 12"/>
          <p:cNvGrpSpPr/>
          <p:nvPr/>
        </p:nvGrpSpPr>
        <p:grpSpPr>
          <a:xfrm>
            <a:off x="1485922" y="3274660"/>
            <a:ext cx="6229350" cy="583269"/>
            <a:chOff x="1414484" y="1500174"/>
            <a:chExt cx="6229350" cy="583269"/>
          </a:xfrm>
        </p:grpSpPr>
        <p:grpSp>
          <p:nvGrpSpPr>
            <p:cNvPr id="3" name="Gruppo 8"/>
            <p:cNvGrpSpPr/>
            <p:nvPr/>
          </p:nvGrpSpPr>
          <p:grpSpPr>
            <a:xfrm>
              <a:off x="1414484" y="1500174"/>
              <a:ext cx="6229350" cy="583269"/>
              <a:chOff x="1428728" y="1428736"/>
              <a:chExt cx="6229350" cy="583269"/>
            </a:xfrm>
          </p:grpSpPr>
          <p:pic>
            <p:nvPicPr>
              <p:cNvPr id="16" name="Picture 3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428728" y="1428736"/>
                <a:ext cx="622935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7" name="Rettangolo 16"/>
              <p:cNvSpPr/>
              <p:nvPr/>
            </p:nvSpPr>
            <p:spPr>
              <a:xfrm>
                <a:off x="6357950" y="1785926"/>
                <a:ext cx="108000" cy="10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8" name="CasellaDiTesto 17"/>
              <p:cNvSpPr txBox="1"/>
              <p:nvPr/>
            </p:nvSpPr>
            <p:spPr>
              <a:xfrm>
                <a:off x="6286512" y="1714488"/>
                <a:ext cx="214314" cy="2975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000" i="1" baseline="30000" dirty="0"/>
                  <a:t>r</a:t>
                </a:r>
              </a:p>
            </p:txBody>
          </p:sp>
        </p:grpSp>
        <p:sp>
          <p:nvSpPr>
            <p:cNvPr id="13" name="CasellaDiTesto 12"/>
            <p:cNvSpPr txBox="1"/>
            <p:nvPr/>
          </p:nvSpPr>
          <p:spPr>
            <a:xfrm>
              <a:off x="2214546" y="1571612"/>
              <a:ext cx="14287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/>
                <a:t>|</a:t>
              </a:r>
            </a:p>
          </p:txBody>
        </p:sp>
        <p:sp>
          <p:nvSpPr>
            <p:cNvPr id="14" name="CasellaDiTesto 13"/>
            <p:cNvSpPr txBox="1"/>
            <p:nvPr/>
          </p:nvSpPr>
          <p:spPr>
            <a:xfrm>
              <a:off x="3714744" y="1571612"/>
              <a:ext cx="14287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/>
                <a:t>|</a:t>
              </a:r>
            </a:p>
          </p:txBody>
        </p:sp>
        <p:sp>
          <p:nvSpPr>
            <p:cNvPr id="15" name="CasellaDiTesto 14"/>
            <p:cNvSpPr txBox="1"/>
            <p:nvPr/>
          </p:nvSpPr>
          <p:spPr>
            <a:xfrm>
              <a:off x="6000760" y="1571612"/>
              <a:ext cx="14287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/>
                <a:t>|</a:t>
              </a:r>
            </a:p>
          </p:txBody>
        </p:sp>
      </p:grpSp>
      <p:sp>
        <p:nvSpPr>
          <p:cNvPr id="21" name="Rettangolo arrotondato 20"/>
          <p:cNvSpPr/>
          <p:nvPr/>
        </p:nvSpPr>
        <p:spPr>
          <a:xfrm>
            <a:off x="251520" y="5025532"/>
            <a:ext cx="8429652" cy="791463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Rettangolo 19"/>
          <p:cNvSpPr/>
          <p:nvPr/>
        </p:nvSpPr>
        <p:spPr>
          <a:xfrm>
            <a:off x="6858016" y="3352417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CasellaDiTesto 21"/>
          <p:cNvSpPr txBox="1"/>
          <p:nvPr/>
        </p:nvSpPr>
        <p:spPr>
          <a:xfrm>
            <a:off x="6876000" y="3298425"/>
            <a:ext cx="482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dirty="0" err="1">
                <a:latin typeface="Times New (W1)" pitchFamily="18" charset="0"/>
              </a:rPr>
              <a:t>y</a:t>
            </a:r>
            <a:r>
              <a:rPr lang="it-IT" sz="2200" baseline="-25000" dirty="0" err="1">
                <a:latin typeface="Times New (W1)" pitchFamily="18" charset="0"/>
              </a:rPr>
              <a:t>a</a:t>
            </a:r>
            <a:endParaRPr lang="it-IT" sz="2200" baseline="-25000" dirty="0">
              <a:latin typeface="Times New (W1)" pitchFamily="18" charset="0"/>
            </a:endParaRPr>
          </a:p>
        </p:txBody>
      </p:sp>
      <p:cxnSp>
        <p:nvCxnSpPr>
          <p:cNvPr id="23" name="Connettore 1 22"/>
          <p:cNvCxnSpPr/>
          <p:nvPr/>
        </p:nvCxnSpPr>
        <p:spPr>
          <a:xfrm>
            <a:off x="6985686" y="3423855"/>
            <a:ext cx="10800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Rettangolo arrotondato 18"/>
          <p:cNvSpPr/>
          <p:nvPr/>
        </p:nvSpPr>
        <p:spPr>
          <a:xfrm>
            <a:off x="1428728" y="3274660"/>
            <a:ext cx="6072230" cy="571504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29</a:t>
            </a:fld>
            <a:r>
              <a:rPr lang="it-IT" sz="2000" b="1" dirty="0">
                <a:solidFill>
                  <a:schemeClr val="bg1"/>
                </a:solidFill>
              </a:rPr>
              <a:t> – Media generale e medie condizionate 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500035" y="1643050"/>
          <a:ext cx="3072147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y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1j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1c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i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i1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x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r1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2" name="Tabella 11"/>
          <p:cNvGraphicFramePr>
            <a:graphicFrameLocks noGrp="1"/>
          </p:cNvGraphicFramePr>
          <p:nvPr/>
        </p:nvGraphicFramePr>
        <p:xfrm>
          <a:off x="3643306" y="1643050"/>
          <a:ext cx="500380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" name="Tabella 12"/>
          <p:cNvGraphicFramePr>
            <a:graphicFrameLocks noGrp="1"/>
          </p:cNvGraphicFramePr>
          <p:nvPr/>
        </p:nvGraphicFramePr>
        <p:xfrm>
          <a:off x="500034" y="4143380"/>
          <a:ext cx="3072147" cy="4048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Rettangolo 13"/>
          <p:cNvSpPr/>
          <p:nvPr/>
        </p:nvSpPr>
        <p:spPr>
          <a:xfrm>
            <a:off x="3707438" y="4143380"/>
            <a:ext cx="308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b="1" dirty="0"/>
              <a:t>n</a:t>
            </a:r>
            <a:endParaRPr lang="it-IT" b="1" baseline="-25000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4611718" y="1672743"/>
            <a:ext cx="4104000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Consideriamo una variabile doppia </a:t>
            </a:r>
            <a:r>
              <a:rPr lang="it-IT" sz="1700" b="1" dirty="0"/>
              <a:t>(X,Y)</a:t>
            </a:r>
            <a:r>
              <a:rPr lang="it-IT" sz="1700" dirty="0"/>
              <a:t> e supponiamo che sia stata organizzata in una</a:t>
            </a:r>
          </a:p>
          <a:p>
            <a:r>
              <a:rPr lang="it-IT" sz="1700" dirty="0"/>
              <a:t>tabella che contiene sulle righe le r modalità</a:t>
            </a:r>
          </a:p>
          <a:p>
            <a:r>
              <a:rPr lang="it-IT" sz="1700" dirty="0"/>
              <a:t>di X e sulle colonne le c modalità di Y</a:t>
            </a:r>
          </a:p>
          <a:p>
            <a:endParaRPr lang="it-IT" sz="1700" dirty="0"/>
          </a:p>
          <a:p>
            <a:r>
              <a:rPr lang="it-IT" sz="1700" dirty="0"/>
              <a:t>Supponiamo che la variabile </a:t>
            </a:r>
            <a:r>
              <a:rPr lang="it-IT" sz="1700" b="1" dirty="0"/>
              <a:t>(X,Y)</a:t>
            </a:r>
            <a:r>
              <a:rPr lang="it-IT" sz="1700" dirty="0"/>
              <a:t> sia mista o quantitativa (cioè che almeno una delle due variabili sia quantitativa): in particolare sia </a:t>
            </a:r>
            <a:r>
              <a:rPr lang="it-IT" sz="1700" b="1" dirty="0"/>
              <a:t>Y</a:t>
            </a:r>
            <a:r>
              <a:rPr lang="it-IT" sz="1700" dirty="0"/>
              <a:t> una variabile quantitativa e </a:t>
            </a:r>
            <a:r>
              <a:rPr lang="it-IT" sz="1700" b="1" dirty="0"/>
              <a:t>X</a:t>
            </a:r>
            <a:r>
              <a:rPr lang="it-IT" sz="1700" dirty="0"/>
              <a:t> qualitativa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142844" y="6143644"/>
            <a:ext cx="88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La media generale può essere ottenuta come media ponderata delle medie condizionate (medie del carattere per i singoli gruppi), con pesi pari alla numerosità di ogni sottopopolazione</a:t>
            </a:r>
          </a:p>
        </p:txBody>
      </p:sp>
      <p:grpSp>
        <p:nvGrpSpPr>
          <p:cNvPr id="2" name="Gruppo 31"/>
          <p:cNvGrpSpPr/>
          <p:nvPr/>
        </p:nvGrpSpPr>
        <p:grpSpPr>
          <a:xfrm>
            <a:off x="1500166" y="4714884"/>
            <a:ext cx="6000792" cy="1285884"/>
            <a:chOff x="1142976" y="4786322"/>
            <a:chExt cx="6000792" cy="1285884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2"/>
            <a:srcRect r="53434"/>
            <a:stretch>
              <a:fillRect/>
            </a:stretch>
          </p:blipFill>
          <p:spPr bwMode="auto">
            <a:xfrm>
              <a:off x="5000628" y="4929198"/>
              <a:ext cx="2143140" cy="1056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0" name="CasellaDiTesto 19"/>
            <p:cNvSpPr txBox="1"/>
            <p:nvPr/>
          </p:nvSpPr>
          <p:spPr>
            <a:xfrm>
              <a:off x="6072198" y="5687485"/>
              <a:ext cx="669552" cy="3847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900" dirty="0">
                  <a:latin typeface="Times New Roman" pitchFamily="18" charset="0"/>
                  <a:cs typeface="Times New Roman" pitchFamily="18" charset="0"/>
                </a:rPr>
                <a:t>n</a:t>
              </a:r>
            </a:p>
          </p:txBody>
        </p:sp>
        <p:sp>
          <p:nvSpPr>
            <p:cNvPr id="22" name="CasellaDiTesto 21"/>
            <p:cNvSpPr txBox="1"/>
            <p:nvPr/>
          </p:nvSpPr>
          <p:spPr>
            <a:xfrm>
              <a:off x="6072198" y="4843140"/>
              <a:ext cx="223184" cy="29751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it-IT" sz="2000" baseline="-25000" dirty="0"/>
                <a:t>c</a:t>
              </a:r>
            </a:p>
          </p:txBody>
        </p:sp>
        <p:pic>
          <p:nvPicPr>
            <p:cNvPr id="28" name="Picture 4"/>
            <p:cNvPicPr>
              <a:picLocks noChangeAspect="1" noChangeArrowheads="1"/>
            </p:cNvPicPr>
            <p:nvPr/>
          </p:nvPicPr>
          <p:blipFill>
            <a:blip r:embed="rId3"/>
            <a:srcRect r="33898"/>
            <a:stretch>
              <a:fillRect/>
            </a:stretch>
          </p:blipFill>
          <p:spPr bwMode="auto">
            <a:xfrm>
              <a:off x="1142976" y="4869524"/>
              <a:ext cx="2786082" cy="11822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9" name="CasellaDiTesto 28"/>
            <p:cNvSpPr txBox="1"/>
            <p:nvPr/>
          </p:nvSpPr>
          <p:spPr>
            <a:xfrm>
              <a:off x="2714612" y="4786322"/>
              <a:ext cx="214314" cy="29751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it-IT" sz="2000" baseline="-25000" dirty="0"/>
                <a:t>c</a:t>
              </a:r>
            </a:p>
          </p:txBody>
        </p:sp>
        <p:sp>
          <p:nvSpPr>
            <p:cNvPr id="31" name="Freccia a destra 30"/>
            <p:cNvSpPr/>
            <p:nvPr/>
          </p:nvSpPr>
          <p:spPr>
            <a:xfrm>
              <a:off x="4214816" y="5500702"/>
              <a:ext cx="785812" cy="214313"/>
            </a:xfrm>
            <a:prstGeom prst="rightArrow">
              <a:avLst/>
            </a:prstGeom>
            <a:solidFill>
              <a:srgbClr val="9A0000"/>
            </a:solidFill>
            <a:ln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 dirty="0">
                <a:solidFill>
                  <a:srgbClr val="FF0000"/>
                </a:solidFill>
              </a:endParaRPr>
            </a:p>
          </p:txBody>
        </p:sp>
      </p:grpSp>
      <p:sp>
        <p:nvSpPr>
          <p:cNvPr id="33" name="CasellaDiTesto 32"/>
          <p:cNvSpPr txBox="1"/>
          <p:nvPr/>
        </p:nvSpPr>
        <p:spPr>
          <a:xfrm>
            <a:off x="714348" y="5072074"/>
            <a:ext cx="11430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rgbClr val="9A0000"/>
                </a:solidFill>
              </a:rPr>
              <a:t>MEDIA DEL</a:t>
            </a:r>
          </a:p>
          <a:p>
            <a:pPr algn="ctr"/>
            <a:r>
              <a:rPr lang="it-IT" sz="1500" b="1" dirty="0">
                <a:solidFill>
                  <a:srgbClr val="9A0000"/>
                </a:solidFill>
              </a:rPr>
              <a:t>GRUPPO i</a:t>
            </a:r>
          </a:p>
        </p:txBody>
      </p:sp>
      <p:sp>
        <p:nvSpPr>
          <p:cNvPr id="26" name="Rettangolo 25"/>
          <p:cNvSpPr/>
          <p:nvPr/>
        </p:nvSpPr>
        <p:spPr>
          <a:xfrm>
            <a:off x="5500694" y="5357826"/>
            <a:ext cx="714380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CasellaDiTesto 24"/>
          <p:cNvSpPr txBox="1"/>
          <p:nvPr/>
        </p:nvSpPr>
        <p:spPr>
          <a:xfrm>
            <a:off x="5857884" y="535782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/>
              <a:t>y</a:t>
            </a:r>
            <a:r>
              <a:rPr lang="it-IT" baseline="-25000" dirty="0" err="1"/>
              <a:t>a</a:t>
            </a:r>
            <a:endParaRPr lang="it-IT" baseline="-25000" dirty="0"/>
          </a:p>
        </p:txBody>
      </p:sp>
      <p:cxnSp>
        <p:nvCxnSpPr>
          <p:cNvPr id="30" name="Connettore 1 29"/>
          <p:cNvCxnSpPr/>
          <p:nvPr/>
        </p:nvCxnSpPr>
        <p:spPr>
          <a:xfrm rot="5400000" flipH="1" flipV="1">
            <a:off x="6000182" y="5400562"/>
            <a:ext cx="1588" cy="10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CasellaDiTesto 31"/>
          <p:cNvSpPr txBox="1"/>
          <p:nvPr/>
        </p:nvSpPr>
        <p:spPr>
          <a:xfrm>
            <a:off x="7572396" y="5089580"/>
            <a:ext cx="11430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rgbClr val="9A0000"/>
                </a:solidFill>
              </a:rPr>
              <a:t>MEDIA</a:t>
            </a:r>
          </a:p>
          <a:p>
            <a:pPr algn="ctr"/>
            <a:r>
              <a:rPr lang="it-IT" sz="1500" b="1" dirty="0">
                <a:solidFill>
                  <a:srgbClr val="9A0000"/>
                </a:solidFill>
              </a:rPr>
              <a:t>GENERALE</a:t>
            </a:r>
          </a:p>
        </p:txBody>
      </p:sp>
      <p:sp>
        <p:nvSpPr>
          <p:cNvPr id="34" name="Rettangolo 33"/>
          <p:cNvSpPr/>
          <p:nvPr/>
        </p:nvSpPr>
        <p:spPr>
          <a:xfrm>
            <a:off x="1714480" y="5357826"/>
            <a:ext cx="1071570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CasellaDiTesto 34"/>
          <p:cNvSpPr txBox="1"/>
          <p:nvPr/>
        </p:nvSpPr>
        <p:spPr>
          <a:xfrm>
            <a:off x="2000232" y="5357826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M(</a:t>
            </a:r>
            <a:r>
              <a:rPr lang="it-IT" dirty="0" err="1"/>
              <a:t>Y|x</a:t>
            </a:r>
            <a:r>
              <a:rPr lang="it-IT" baseline="-25000" dirty="0" err="1"/>
              <a:t>i</a:t>
            </a:r>
            <a:r>
              <a:rPr lang="it-IT" dirty="0"/>
              <a:t>)</a:t>
            </a:r>
          </a:p>
        </p:txBody>
      </p:sp>
      <p:sp>
        <p:nvSpPr>
          <p:cNvPr id="36" name="Rettangolo arrotondato 35"/>
          <p:cNvSpPr/>
          <p:nvPr/>
        </p:nvSpPr>
        <p:spPr>
          <a:xfrm>
            <a:off x="1928794" y="4786322"/>
            <a:ext cx="2286016" cy="1214446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Rettangolo arrotondato 36"/>
          <p:cNvSpPr/>
          <p:nvPr/>
        </p:nvSpPr>
        <p:spPr>
          <a:xfrm>
            <a:off x="5643570" y="4786322"/>
            <a:ext cx="1857388" cy="1214446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30</a:t>
            </a:fld>
            <a:r>
              <a:rPr lang="it-IT" sz="2000" b="1" dirty="0">
                <a:solidFill>
                  <a:schemeClr val="bg1"/>
                </a:solidFill>
              </a:rPr>
              <a:t> – Scomposizione della devianza 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71438" y="1504943"/>
            <a:ext cx="9001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La variabilità di un fenomeno può essere valutata tramite la </a:t>
            </a:r>
            <a:r>
              <a:rPr lang="it-IT" sz="1600" b="1" i="1" dirty="0"/>
              <a:t>varianza</a:t>
            </a:r>
            <a:r>
              <a:rPr lang="it-IT" sz="1600" dirty="0"/>
              <a:t>, ma anche tramite il suo numeratore, noto come </a:t>
            </a:r>
            <a:r>
              <a:rPr lang="it-IT" sz="1600" b="1" i="1" dirty="0"/>
              <a:t>devianza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7929554" y="2500306"/>
            <a:ext cx="1071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9A0000"/>
                </a:solidFill>
                <a:latin typeface="+mj-lt"/>
                <a:cs typeface="Times New Roman" pitchFamily="18" charset="0"/>
              </a:rPr>
              <a:t>DEV(Y)</a:t>
            </a:r>
          </a:p>
        </p:txBody>
      </p:sp>
      <p:graphicFrame>
        <p:nvGraphicFramePr>
          <p:cNvPr id="19" name="Tabell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981008"/>
              </p:ext>
            </p:extLst>
          </p:nvPr>
        </p:nvGraphicFramePr>
        <p:xfrm>
          <a:off x="319517" y="2071678"/>
          <a:ext cx="2895161" cy="16192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0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y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11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1j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1c</a:t>
                      </a: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x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r1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Tabell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729718"/>
              </p:ext>
            </p:extLst>
          </p:nvPr>
        </p:nvGraphicFramePr>
        <p:xfrm>
          <a:off x="3286116" y="2071678"/>
          <a:ext cx="500380" cy="16192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sz="1500" b="1" baseline="-25000" dirty="0">
                        <a:effectLst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1.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1" name="Tabell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326097"/>
              </p:ext>
            </p:extLst>
          </p:nvPr>
        </p:nvGraphicFramePr>
        <p:xfrm>
          <a:off x="142844" y="3781421"/>
          <a:ext cx="3072147" cy="4048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sz="1500" b="1" baseline="-25000" dirty="0">
                        <a:effectLst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.1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2" name="Rettangolo 21"/>
          <p:cNvSpPr/>
          <p:nvPr/>
        </p:nvSpPr>
        <p:spPr>
          <a:xfrm>
            <a:off x="3357554" y="3781421"/>
            <a:ext cx="308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b="1" dirty="0"/>
              <a:t>n</a:t>
            </a:r>
            <a:endParaRPr lang="it-IT" b="1" baseline="-25000" dirty="0"/>
          </a:p>
        </p:txBody>
      </p:sp>
      <p:sp>
        <p:nvSpPr>
          <p:cNvPr id="25" name="CasellaDiTesto 24"/>
          <p:cNvSpPr txBox="1"/>
          <p:nvPr/>
        </p:nvSpPr>
        <p:spPr>
          <a:xfrm>
            <a:off x="4214810" y="3643314"/>
            <a:ext cx="4643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i="1" dirty="0"/>
              <a:t>In questo caso valutiamo la variabilità del fenomeno espresso da Y senza considerare la variabile X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71406" y="4304892"/>
            <a:ext cx="90011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La variabilità totale può essere però scomposta in due elementi</a:t>
            </a:r>
            <a:endParaRPr lang="it-IT" sz="1600" b="1" i="1" dirty="0"/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2"/>
          <a:srcRect r="72561"/>
          <a:stretch>
            <a:fillRect/>
          </a:stretch>
        </p:blipFill>
        <p:spPr bwMode="auto">
          <a:xfrm>
            <a:off x="928662" y="4714884"/>
            <a:ext cx="107157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2"/>
          <a:srcRect l="32927" r="37804"/>
          <a:stretch>
            <a:fillRect/>
          </a:stretch>
        </p:blipFill>
        <p:spPr bwMode="auto">
          <a:xfrm>
            <a:off x="3714744" y="4714884"/>
            <a:ext cx="1143008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/>
          <a:srcRect l="62195" t="-18293"/>
          <a:stretch>
            <a:fillRect/>
          </a:stretch>
        </p:blipFill>
        <p:spPr bwMode="auto">
          <a:xfrm>
            <a:off x="2071670" y="4643446"/>
            <a:ext cx="147635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Croce 29"/>
          <p:cNvSpPr/>
          <p:nvPr/>
        </p:nvSpPr>
        <p:spPr>
          <a:xfrm>
            <a:off x="3500430" y="4786322"/>
            <a:ext cx="214314" cy="214314"/>
          </a:xfrm>
          <a:prstGeom prst="mathPlus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CasellaDiTesto 30"/>
          <p:cNvSpPr txBox="1"/>
          <p:nvPr/>
        </p:nvSpPr>
        <p:spPr>
          <a:xfrm>
            <a:off x="571472" y="5376462"/>
            <a:ext cx="1928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/>
              <a:t>devianza totale</a:t>
            </a:r>
          </a:p>
        </p:txBody>
      </p:sp>
      <p:sp>
        <p:nvSpPr>
          <p:cNvPr id="32" name="CasellaDiTesto 31"/>
          <p:cNvSpPr txBox="1"/>
          <p:nvPr/>
        </p:nvSpPr>
        <p:spPr>
          <a:xfrm>
            <a:off x="2428860" y="5305024"/>
            <a:ext cx="2071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devianza nei gruppi</a:t>
            </a:r>
          </a:p>
        </p:txBody>
      </p:sp>
      <p:sp>
        <p:nvSpPr>
          <p:cNvPr id="33" name="CasellaDiTesto 32"/>
          <p:cNvSpPr txBox="1"/>
          <p:nvPr/>
        </p:nvSpPr>
        <p:spPr>
          <a:xfrm>
            <a:off x="4786346" y="5143512"/>
            <a:ext cx="2071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devianza tra i gruppi</a:t>
            </a:r>
          </a:p>
        </p:txBody>
      </p:sp>
      <p:cxnSp>
        <p:nvCxnSpPr>
          <p:cNvPr id="34" name="Connettore 2 33"/>
          <p:cNvCxnSpPr>
            <a:stCxn id="28" idx="2"/>
          </p:cNvCxnSpPr>
          <p:nvPr/>
        </p:nvCxnSpPr>
        <p:spPr>
          <a:xfrm rot="16200000" flipH="1">
            <a:off x="4445792" y="4945865"/>
            <a:ext cx="180981" cy="500068"/>
          </a:xfrm>
          <a:prstGeom prst="straightConnector1">
            <a:avLst/>
          </a:prstGeom>
          <a:ln w="31750">
            <a:solidFill>
              <a:srgbClr val="9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2 34"/>
          <p:cNvCxnSpPr/>
          <p:nvPr/>
        </p:nvCxnSpPr>
        <p:spPr>
          <a:xfrm rot="16200000" flipH="1">
            <a:off x="2993211" y="5064921"/>
            <a:ext cx="252417" cy="333391"/>
          </a:xfrm>
          <a:prstGeom prst="straightConnector1">
            <a:avLst/>
          </a:prstGeom>
          <a:ln w="31750">
            <a:solidFill>
              <a:srgbClr val="9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ttore 2 35"/>
          <p:cNvCxnSpPr/>
          <p:nvPr/>
        </p:nvCxnSpPr>
        <p:spPr>
          <a:xfrm rot="5400000">
            <a:off x="1285058" y="5250669"/>
            <a:ext cx="357190" cy="0"/>
          </a:xfrm>
          <a:prstGeom prst="straightConnector1">
            <a:avLst/>
          </a:prstGeom>
          <a:ln w="31750">
            <a:solidFill>
              <a:srgbClr val="9A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4944" y="5786454"/>
            <a:ext cx="40576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9" name="CasellaDiTesto 38"/>
          <p:cNvSpPr txBox="1"/>
          <p:nvPr/>
        </p:nvSpPr>
        <p:spPr>
          <a:xfrm>
            <a:off x="6357950" y="5774689"/>
            <a:ext cx="214314" cy="2975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sz="2000" b="1" baseline="-25000" dirty="0"/>
              <a:t>r</a:t>
            </a:r>
          </a:p>
        </p:txBody>
      </p:sp>
      <p:sp>
        <p:nvSpPr>
          <p:cNvPr id="40" name="CasellaDiTesto 39"/>
          <p:cNvSpPr txBox="1"/>
          <p:nvPr/>
        </p:nvSpPr>
        <p:spPr>
          <a:xfrm>
            <a:off x="2071670" y="5774689"/>
            <a:ext cx="214314" cy="2975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sz="2000" b="1" baseline="-25000" dirty="0"/>
              <a:t>c</a:t>
            </a:r>
          </a:p>
        </p:txBody>
      </p:sp>
      <p:sp>
        <p:nvSpPr>
          <p:cNvPr id="41" name="CasellaDiTesto 40"/>
          <p:cNvSpPr txBox="1"/>
          <p:nvPr/>
        </p:nvSpPr>
        <p:spPr>
          <a:xfrm>
            <a:off x="1714480" y="5774689"/>
            <a:ext cx="214314" cy="2975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sz="2000" b="1" baseline="-25000" dirty="0"/>
              <a:t>r</a:t>
            </a: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7" y="5904565"/>
            <a:ext cx="116015" cy="182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6143644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47" name="Connettore 7 46"/>
          <p:cNvCxnSpPr>
            <a:stCxn id="18" idx="0"/>
            <a:endCxn id="54" idx="0"/>
          </p:cNvCxnSpPr>
          <p:nvPr/>
        </p:nvCxnSpPr>
        <p:spPr>
          <a:xfrm rot="16200000" flipV="1">
            <a:off x="7784127" y="1819077"/>
            <a:ext cx="214314" cy="1148143"/>
          </a:xfrm>
          <a:prstGeom prst="curvedConnector3">
            <a:avLst>
              <a:gd name="adj1" fmla="val 206666"/>
            </a:avLst>
          </a:prstGeom>
          <a:ln>
            <a:solidFill>
              <a:srgbClr val="9A0000"/>
            </a:solidFill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58" name="Gruppo 57"/>
          <p:cNvGrpSpPr/>
          <p:nvPr/>
        </p:nvGrpSpPr>
        <p:grpSpPr>
          <a:xfrm>
            <a:off x="4286248" y="2204672"/>
            <a:ext cx="3357586" cy="1440352"/>
            <a:chOff x="4000496" y="2204672"/>
            <a:chExt cx="3357586" cy="1440352"/>
          </a:xfrm>
        </p:grpSpPr>
        <p:pic>
          <p:nvPicPr>
            <p:cNvPr id="54" name="Picture 2"/>
            <p:cNvPicPr>
              <a:picLocks noChangeAspect="1" noChangeArrowheads="1"/>
            </p:cNvPicPr>
            <p:nvPr/>
          </p:nvPicPr>
          <p:blipFill>
            <a:blip r:embed="rId6"/>
            <a:srcRect l="72567"/>
            <a:stretch>
              <a:fillRect/>
            </a:stretch>
          </p:blipFill>
          <p:spPr bwMode="auto">
            <a:xfrm>
              <a:off x="6704837" y="2285992"/>
              <a:ext cx="653245" cy="857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2" name="Gruppo 9"/>
            <p:cNvGrpSpPr/>
            <p:nvPr/>
          </p:nvGrpSpPr>
          <p:grpSpPr>
            <a:xfrm>
              <a:off x="4000496" y="2204672"/>
              <a:ext cx="3300760" cy="1440352"/>
              <a:chOff x="142844" y="1383934"/>
              <a:chExt cx="3300760" cy="1440352"/>
            </a:xfrm>
          </p:grpSpPr>
          <p:pic>
            <p:nvPicPr>
              <p:cNvPr id="12" name="Picture 2"/>
              <p:cNvPicPr>
                <a:picLocks noChangeAspect="1" noChangeArrowheads="1"/>
              </p:cNvPicPr>
              <p:nvPr/>
            </p:nvPicPr>
            <p:blipFill>
              <a:blip r:embed="rId6"/>
              <a:srcRect r="58000"/>
              <a:stretch>
                <a:fillRect/>
              </a:stretch>
            </p:blipFill>
            <p:spPr bwMode="auto">
              <a:xfrm>
                <a:off x="1571604" y="1467137"/>
                <a:ext cx="1000132" cy="857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3" name="CasellaDiTesto 12"/>
              <p:cNvSpPr txBox="1"/>
              <p:nvPr/>
            </p:nvSpPr>
            <p:spPr>
              <a:xfrm>
                <a:off x="142844" y="2148307"/>
                <a:ext cx="15001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400" dirty="0">
                    <a:latin typeface="Times New Roman" pitchFamily="18" charset="0"/>
                    <a:cs typeface="Times New Roman" pitchFamily="18" charset="0"/>
                  </a:rPr>
                  <a:t>VAR(Y) </a:t>
                </a:r>
                <a:r>
                  <a:rPr lang="it-IT" sz="2400" b="1" dirty="0"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it-IT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</p:txBody>
          </p:sp>
          <p:sp>
            <p:nvSpPr>
              <p:cNvPr id="14" name="CasellaDiTesto 13"/>
              <p:cNvSpPr txBox="1"/>
              <p:nvPr/>
            </p:nvSpPr>
            <p:spPr>
              <a:xfrm>
                <a:off x="1620000" y="1383934"/>
                <a:ext cx="214314" cy="29751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it-IT" sz="2000" b="1" baseline="-25000" dirty="0"/>
                  <a:t>c</a:t>
                </a:r>
              </a:p>
            </p:txBody>
          </p:sp>
          <p:cxnSp>
            <p:nvCxnSpPr>
              <p:cNvPr id="15" name="Connettore 1 14"/>
              <p:cNvCxnSpPr/>
              <p:nvPr/>
            </p:nvCxnSpPr>
            <p:spPr>
              <a:xfrm>
                <a:off x="1571604" y="2379140"/>
                <a:ext cx="1872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CasellaDiTesto 15"/>
              <p:cNvSpPr txBox="1"/>
              <p:nvPr/>
            </p:nvSpPr>
            <p:spPr>
              <a:xfrm>
                <a:off x="2285984" y="2393399"/>
                <a:ext cx="71438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200" dirty="0">
                    <a:latin typeface="Times New Roman" pitchFamily="18" charset="0"/>
                    <a:cs typeface="Times New Roman" pitchFamily="18" charset="0"/>
                  </a:rPr>
                  <a:t>n</a:t>
                </a:r>
              </a:p>
            </p:txBody>
          </p:sp>
        </p:grpSp>
        <p:sp>
          <p:nvSpPr>
            <p:cNvPr id="49" name="CasellaDiTesto 48"/>
            <p:cNvSpPr txBox="1"/>
            <p:nvPr/>
          </p:nvSpPr>
          <p:spPr>
            <a:xfrm>
              <a:off x="6357950" y="2448000"/>
              <a:ext cx="42862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2200" dirty="0" err="1">
                  <a:latin typeface="Times New (W1)" pitchFamily="18" charset="0"/>
                </a:rPr>
                <a:t>y</a:t>
              </a:r>
              <a:r>
                <a:rPr lang="it-IT" sz="2200" baseline="-25000" dirty="0" err="1">
                  <a:latin typeface="Times New (W1)" pitchFamily="18" charset="0"/>
                </a:rPr>
                <a:t>a</a:t>
              </a:r>
              <a:endParaRPr lang="it-IT" sz="2200" baseline="-25000" dirty="0">
                <a:latin typeface="Times New (W1)" pitchFamily="18" charset="0"/>
              </a:endParaRPr>
            </a:p>
          </p:txBody>
        </p:sp>
        <p:cxnSp>
          <p:nvCxnSpPr>
            <p:cNvPr id="50" name="Connettore 1 49"/>
            <p:cNvCxnSpPr/>
            <p:nvPr/>
          </p:nvCxnSpPr>
          <p:spPr>
            <a:xfrm rot="5400000" flipH="1" flipV="1">
              <a:off x="6500248" y="2540783"/>
              <a:ext cx="1588" cy="108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1" name="Rettangolo 50"/>
          <p:cNvSpPr/>
          <p:nvPr/>
        </p:nvSpPr>
        <p:spPr>
          <a:xfrm>
            <a:off x="7643834" y="6000768"/>
            <a:ext cx="1214446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2" name="Picture 5"/>
          <p:cNvPicPr>
            <a:picLocks noChangeAspect="1" noChangeArrowheads="1"/>
          </p:cNvPicPr>
          <p:nvPr/>
        </p:nvPicPr>
        <p:blipFill>
          <a:blip r:embed="rId3"/>
          <a:srcRect l="82160"/>
          <a:stretch>
            <a:fillRect/>
          </a:stretch>
        </p:blipFill>
        <p:spPr bwMode="auto">
          <a:xfrm>
            <a:off x="8062938" y="5786454"/>
            <a:ext cx="723904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3" name="CasellaDiTesto 52"/>
          <p:cNvSpPr txBox="1"/>
          <p:nvPr/>
        </p:nvSpPr>
        <p:spPr>
          <a:xfrm>
            <a:off x="7643834" y="5998509"/>
            <a:ext cx="4286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dirty="0" err="1">
                <a:latin typeface="Times New (W1)" pitchFamily="18" charset="0"/>
              </a:rPr>
              <a:t>y</a:t>
            </a:r>
            <a:r>
              <a:rPr lang="it-IT" sz="2200" baseline="-25000" dirty="0" err="1">
                <a:latin typeface="Times New (W1)" pitchFamily="18" charset="0"/>
              </a:rPr>
              <a:t>a</a:t>
            </a:r>
            <a:endParaRPr lang="it-IT" sz="2200" baseline="-25000" dirty="0">
              <a:latin typeface="Times New (W1)" pitchFamily="18" charset="0"/>
            </a:endParaRPr>
          </a:p>
        </p:txBody>
      </p:sp>
      <p:cxnSp>
        <p:nvCxnSpPr>
          <p:cNvPr id="55" name="Connettore 1 54"/>
          <p:cNvCxnSpPr/>
          <p:nvPr/>
        </p:nvCxnSpPr>
        <p:spPr>
          <a:xfrm rot="5400000" flipH="1" flipV="1">
            <a:off x="7786132" y="6091292"/>
            <a:ext cx="1588" cy="10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Rettangolo arrotondato 2"/>
          <p:cNvSpPr/>
          <p:nvPr/>
        </p:nvSpPr>
        <p:spPr>
          <a:xfrm>
            <a:off x="5652120" y="2353430"/>
            <a:ext cx="1991714" cy="789812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11" name="Gruppo 10"/>
          <p:cNvGrpSpPr/>
          <p:nvPr/>
        </p:nvGrpSpPr>
        <p:grpSpPr>
          <a:xfrm>
            <a:off x="214282" y="5857892"/>
            <a:ext cx="4181475" cy="923925"/>
            <a:chOff x="214282" y="5857892"/>
            <a:chExt cx="4181475" cy="923925"/>
          </a:xfrm>
        </p:grpSpPr>
        <p:pic>
          <p:nvPicPr>
            <p:cNvPr id="37" name="Picture 4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14282" y="5857892"/>
              <a:ext cx="4181475" cy="923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" name="Rettangolo 3"/>
            <p:cNvSpPr/>
            <p:nvPr/>
          </p:nvSpPr>
          <p:spPr>
            <a:xfrm>
              <a:off x="3665652" y="6086874"/>
              <a:ext cx="186268" cy="3425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8" name="Connettore 1 7"/>
            <p:cNvCxnSpPr>
              <a:stCxn id="4" idx="0"/>
            </p:cNvCxnSpPr>
            <p:nvPr/>
          </p:nvCxnSpPr>
          <p:spPr>
            <a:xfrm>
              <a:off x="3758786" y="6086874"/>
              <a:ext cx="0" cy="342522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8" name="Rettangolo arrotondato 47"/>
          <p:cNvSpPr/>
          <p:nvPr/>
        </p:nvSpPr>
        <p:spPr>
          <a:xfrm>
            <a:off x="214282" y="5715016"/>
            <a:ext cx="8715436" cy="1000132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Rettangolo 16"/>
          <p:cNvSpPr/>
          <p:nvPr/>
        </p:nvSpPr>
        <p:spPr>
          <a:xfrm>
            <a:off x="6786794" y="6072206"/>
            <a:ext cx="1255702" cy="4048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6" name="CasellaDiTesto 55"/>
          <p:cNvSpPr txBox="1"/>
          <p:nvPr/>
        </p:nvSpPr>
        <p:spPr>
          <a:xfrm>
            <a:off x="6660232" y="6068615"/>
            <a:ext cx="157163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900" dirty="0">
                <a:latin typeface="Times New (W1)" pitchFamily="18" charset="0"/>
              </a:rPr>
              <a:t>M(</a:t>
            </a:r>
            <a:r>
              <a:rPr lang="it-IT" sz="1900" dirty="0" err="1">
                <a:latin typeface="Times New (W1)" pitchFamily="18" charset="0"/>
              </a:rPr>
              <a:t>Y|x</a:t>
            </a:r>
            <a:r>
              <a:rPr lang="it-IT" sz="1900" baseline="-25000" dirty="0" err="1">
                <a:latin typeface="Times New (W1)" pitchFamily="18" charset="0"/>
              </a:rPr>
              <a:t>i</a:t>
            </a:r>
            <a:r>
              <a:rPr lang="it-IT" sz="1900" dirty="0">
                <a:latin typeface="Times New (W1)" pitchFamily="18" charset="0"/>
              </a:rPr>
              <a:t>)  –  </a:t>
            </a:r>
            <a:r>
              <a:rPr lang="it-IT" sz="1900" dirty="0" err="1">
                <a:latin typeface="Times New (W1)" pitchFamily="18" charset="0"/>
              </a:rPr>
              <a:t>y</a:t>
            </a:r>
            <a:r>
              <a:rPr lang="it-IT" sz="1900" baseline="-25000" dirty="0" err="1">
                <a:latin typeface="Times New (W1)" pitchFamily="18" charset="0"/>
              </a:rPr>
              <a:t>a</a:t>
            </a:r>
            <a:endParaRPr lang="it-IT" sz="1900" baseline="-25000" dirty="0">
              <a:latin typeface="Times New (W1)" pitchFamily="18" charset="0"/>
            </a:endParaRPr>
          </a:p>
        </p:txBody>
      </p:sp>
      <p:cxnSp>
        <p:nvCxnSpPr>
          <p:cNvPr id="57" name="Connettore 1 56"/>
          <p:cNvCxnSpPr/>
          <p:nvPr/>
        </p:nvCxnSpPr>
        <p:spPr>
          <a:xfrm rot="5400000" flipH="1" flipV="1">
            <a:off x="7937574" y="6120000"/>
            <a:ext cx="1588" cy="10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CasellaDiTesto 61"/>
          <p:cNvSpPr txBox="1"/>
          <p:nvPr/>
        </p:nvSpPr>
        <p:spPr>
          <a:xfrm>
            <a:off x="1765398" y="5733256"/>
            <a:ext cx="214314" cy="2975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sz="2000" b="1" baseline="-25000" dirty="0"/>
              <a:t>r</a:t>
            </a:r>
          </a:p>
        </p:txBody>
      </p:sp>
      <p:sp>
        <p:nvSpPr>
          <p:cNvPr id="63" name="CasellaDiTesto 62"/>
          <p:cNvSpPr txBox="1"/>
          <p:nvPr/>
        </p:nvSpPr>
        <p:spPr>
          <a:xfrm>
            <a:off x="2125438" y="5733256"/>
            <a:ext cx="214314" cy="2975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sz="2000" b="1" baseline="-25000" dirty="0"/>
              <a:t>c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arrotondato 5"/>
          <p:cNvSpPr/>
          <p:nvPr/>
        </p:nvSpPr>
        <p:spPr>
          <a:xfrm>
            <a:off x="142875" y="2500326"/>
            <a:ext cx="8786813" cy="2786062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285750" y="1619269"/>
            <a:ext cx="8572500" cy="480131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it-IT" sz="1700" dirty="0">
                <a:latin typeface="+mj-lt"/>
              </a:rPr>
              <a:t>Da quanto detto la variabilità complessiva del fenomeno oggetto di studio può essere di fatto scomposta in due parti distinte:</a:t>
            </a:r>
          </a:p>
          <a:p>
            <a:pPr>
              <a:defRPr/>
            </a:pPr>
            <a:endParaRPr lang="it-IT" sz="1700" dirty="0">
              <a:latin typeface="+mj-lt"/>
            </a:endParaRPr>
          </a:p>
          <a:p>
            <a:pPr>
              <a:defRPr/>
            </a:pPr>
            <a:endParaRPr lang="it-IT" sz="1700" dirty="0">
              <a:latin typeface="+mj-lt"/>
            </a:endParaRPr>
          </a:p>
          <a:p>
            <a:pPr>
              <a:defRPr/>
            </a:pPr>
            <a:r>
              <a:rPr lang="it-IT" sz="1700" dirty="0">
                <a:latin typeface="+mj-lt"/>
              </a:rPr>
              <a:t>la </a:t>
            </a:r>
            <a:r>
              <a:rPr lang="it-IT" sz="1700" b="1" dirty="0">
                <a:solidFill>
                  <a:srgbClr val="9A0000"/>
                </a:solidFill>
                <a:latin typeface="+mj-lt"/>
              </a:rPr>
              <a:t>DEVIANZA TOTALE</a:t>
            </a:r>
            <a:r>
              <a:rPr lang="it-IT" sz="1700" dirty="0">
                <a:latin typeface="+mj-lt"/>
              </a:rPr>
              <a:t> è la misura della variabilità misurata su tutto il collettivo</a:t>
            </a:r>
          </a:p>
          <a:p>
            <a:pPr>
              <a:defRPr/>
            </a:pPr>
            <a:endParaRPr lang="it-IT" sz="1700" dirty="0">
              <a:latin typeface="+mj-lt"/>
            </a:endParaRPr>
          </a:p>
          <a:p>
            <a:pPr>
              <a:defRPr/>
            </a:pPr>
            <a:r>
              <a:rPr lang="it-IT" sz="1700" dirty="0">
                <a:latin typeface="+mj-lt"/>
              </a:rPr>
              <a:t>la </a:t>
            </a:r>
            <a:r>
              <a:rPr lang="it-IT" sz="1700" b="1" dirty="0">
                <a:solidFill>
                  <a:srgbClr val="9A0000"/>
                </a:solidFill>
                <a:latin typeface="+mj-lt"/>
              </a:rPr>
              <a:t>DEVIANZA TRA I GRUPPI</a:t>
            </a:r>
            <a:r>
              <a:rPr lang="it-IT" sz="1700" dirty="0">
                <a:latin typeface="+mj-lt"/>
              </a:rPr>
              <a:t> (o devianza “</a:t>
            </a:r>
            <a:r>
              <a:rPr lang="it-IT" sz="1700" dirty="0" err="1">
                <a:latin typeface="+mj-lt"/>
              </a:rPr>
              <a:t>between</a:t>
            </a:r>
            <a:r>
              <a:rPr lang="it-IT" sz="1700" dirty="0">
                <a:latin typeface="+mj-lt"/>
              </a:rPr>
              <a:t>”) esprime la parte di variabilità dovuta alle differenze tra i diversi gruppi di unità -&gt; gli studenti frequentanti sono diversi dagli studenti</a:t>
            </a:r>
          </a:p>
          <a:p>
            <a:pPr>
              <a:defRPr/>
            </a:pPr>
            <a:r>
              <a:rPr lang="it-IT" sz="1700" dirty="0">
                <a:latin typeface="+mj-lt"/>
              </a:rPr>
              <a:t>non frequentanti</a:t>
            </a:r>
          </a:p>
          <a:p>
            <a:pPr>
              <a:defRPr/>
            </a:pPr>
            <a:endParaRPr lang="it-IT" sz="1700" dirty="0">
              <a:latin typeface="+mj-lt"/>
            </a:endParaRPr>
          </a:p>
          <a:p>
            <a:pPr>
              <a:defRPr/>
            </a:pPr>
            <a:r>
              <a:rPr lang="it-IT" sz="1700" dirty="0">
                <a:latin typeface="+mj-lt"/>
              </a:rPr>
              <a:t>la </a:t>
            </a:r>
            <a:r>
              <a:rPr lang="it-IT" sz="1700" b="1" dirty="0">
                <a:solidFill>
                  <a:srgbClr val="9A0000"/>
                </a:solidFill>
                <a:latin typeface="+mj-lt"/>
              </a:rPr>
              <a:t>DEVIANZA NEI GRUPPI</a:t>
            </a:r>
            <a:r>
              <a:rPr lang="it-IT" sz="1700" dirty="0">
                <a:latin typeface="+mj-lt"/>
              </a:rPr>
              <a:t> (o devianza “</a:t>
            </a:r>
            <a:r>
              <a:rPr lang="it-IT" sz="1700" dirty="0" err="1">
                <a:latin typeface="+mj-lt"/>
              </a:rPr>
              <a:t>within</a:t>
            </a:r>
            <a:r>
              <a:rPr lang="it-IT" sz="1700" dirty="0">
                <a:latin typeface="+mj-lt"/>
              </a:rPr>
              <a:t>”) esprime la parte di variabilità dovuta alle differenze presenti in ciascuno dei gruppi -&gt; non tutti gli studenti frequentanti si comportano allo stesso modo, così come non tutti gli studenti non frequentanti si comportano ugualmente</a:t>
            </a:r>
          </a:p>
          <a:p>
            <a:pPr>
              <a:defRPr/>
            </a:pPr>
            <a:endParaRPr lang="it-IT" sz="1700" dirty="0">
              <a:latin typeface="+mj-lt"/>
            </a:endParaRPr>
          </a:p>
          <a:p>
            <a:pPr>
              <a:defRPr/>
            </a:pPr>
            <a:endParaRPr lang="it-IT" sz="1700" dirty="0">
              <a:latin typeface="+mj-lt"/>
            </a:endParaRPr>
          </a:p>
          <a:p>
            <a:pPr>
              <a:defRPr/>
            </a:pPr>
            <a:endParaRPr lang="it-IT" sz="1700" dirty="0">
              <a:latin typeface="+mj-lt"/>
            </a:endParaRPr>
          </a:p>
          <a:p>
            <a:pPr>
              <a:defRPr/>
            </a:pPr>
            <a:r>
              <a:rPr lang="it-IT" sz="1700" dirty="0">
                <a:latin typeface="+mj-lt"/>
              </a:rPr>
              <a:t>N.B.: la DEV(W) è data dalla somma delle devianze calcolate su ogni singolo gruppo (sono i numeratori delle varianze </a:t>
            </a:r>
            <a:r>
              <a:rPr lang="it-IT" sz="1700" dirty="0" err="1">
                <a:latin typeface="+mj-lt"/>
              </a:rPr>
              <a:t>condizionate…</a:t>
            </a:r>
            <a:r>
              <a:rPr lang="it-IT" sz="1700" dirty="0">
                <a:latin typeface="+mj-lt"/>
              </a:rPr>
              <a:t>)</a:t>
            </a:r>
          </a:p>
        </p:txBody>
      </p:sp>
      <p:sp>
        <p:nvSpPr>
          <p:cNvPr id="8" name="Rettangolo 7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 txBox="1">
            <a:spLocks/>
          </p:cNvSpPr>
          <p:nvPr/>
        </p:nvSpPr>
        <p:spPr>
          <a:xfrm>
            <a:off x="80946" y="1000108"/>
            <a:ext cx="7277136" cy="399600"/>
          </a:xfrm>
          <a:prstGeom prst="rect">
            <a:avLst/>
          </a:prstGeom>
        </p:spPr>
        <p:txBody>
          <a:bodyPr/>
          <a:lstStyle/>
          <a:p>
            <a:fld id="{3AC13EF0-AF0F-4A8B-A940-7C8A54E9B7AF}" type="slidenum">
              <a:rPr kumimoji="0" lang="it-IT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/>
              <a:t>31</a:t>
            </a:fld>
            <a:r>
              <a:rPr kumimoji="0" lang="it-IT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</a:t>
            </a:r>
            <a:r>
              <a:rPr lang="it-IT" sz="2000" b="1" dirty="0">
                <a:solidFill>
                  <a:schemeClr val="bg1"/>
                </a:solidFill>
              </a:rPr>
              <a:t>Devianza tra i gruppi e nei gruppi</a:t>
            </a:r>
            <a:r>
              <a:rPr kumimoji="0" lang="it-IT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32</a:t>
            </a:fld>
            <a:r>
              <a:rPr lang="it-IT" sz="2000" b="1" dirty="0">
                <a:solidFill>
                  <a:schemeClr val="bg1"/>
                </a:solidFill>
              </a:rPr>
              <a:t> – Esempio 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 b="80282"/>
          <a:stretch>
            <a:fillRect/>
          </a:stretch>
        </p:blipFill>
        <p:spPr bwMode="auto">
          <a:xfrm>
            <a:off x="71406" y="1643050"/>
            <a:ext cx="4848231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t="21427" r="9879" b="62798"/>
          <a:stretch>
            <a:fillRect/>
          </a:stretch>
        </p:blipFill>
        <p:spPr bwMode="auto">
          <a:xfrm>
            <a:off x="5035153" y="1643050"/>
            <a:ext cx="3966003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Rettangolo 11"/>
          <p:cNvSpPr/>
          <p:nvPr/>
        </p:nvSpPr>
        <p:spPr>
          <a:xfrm>
            <a:off x="5000628" y="1643050"/>
            <a:ext cx="4000528" cy="500066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06" y="2357430"/>
            <a:ext cx="450540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Freccia a destra 13"/>
          <p:cNvSpPr/>
          <p:nvPr/>
        </p:nvSpPr>
        <p:spPr>
          <a:xfrm>
            <a:off x="4572000" y="2643182"/>
            <a:ext cx="428628" cy="214314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Freccia a destra 14"/>
          <p:cNvSpPr/>
          <p:nvPr/>
        </p:nvSpPr>
        <p:spPr>
          <a:xfrm>
            <a:off x="4572000" y="3500438"/>
            <a:ext cx="428628" cy="214314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Freccia a destra 15"/>
          <p:cNvSpPr/>
          <p:nvPr/>
        </p:nvSpPr>
        <p:spPr>
          <a:xfrm>
            <a:off x="4572000" y="4357694"/>
            <a:ext cx="428628" cy="214314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5000628" y="2636546"/>
            <a:ext cx="407193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00" b="1" i="1" dirty="0"/>
              <a:t>Voto medio degli studenti che hanno seguito il corso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5000628" y="3493802"/>
            <a:ext cx="407193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00" b="1" i="1" dirty="0"/>
              <a:t>Voto medio degli studenti che non hanno seguito il corso</a:t>
            </a:r>
          </a:p>
        </p:txBody>
      </p:sp>
      <p:sp>
        <p:nvSpPr>
          <p:cNvPr id="19" name="CasellaDiTesto 18"/>
          <p:cNvSpPr txBox="1"/>
          <p:nvPr/>
        </p:nvSpPr>
        <p:spPr>
          <a:xfrm>
            <a:off x="5000628" y="4351058"/>
            <a:ext cx="407193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00" b="1" i="1" dirty="0"/>
              <a:t>Voto medio di tutti gli studenti (media generale)</a:t>
            </a: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06" y="5012299"/>
            <a:ext cx="4851223" cy="1202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5000636"/>
            <a:ext cx="3929090" cy="547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5643570" y="5715016"/>
            <a:ext cx="2495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Freccia a destra 22"/>
          <p:cNvSpPr/>
          <p:nvPr/>
        </p:nvSpPr>
        <p:spPr>
          <a:xfrm>
            <a:off x="5143504" y="5857892"/>
            <a:ext cx="428628" cy="214314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Rettangolo 23"/>
          <p:cNvSpPr/>
          <p:nvPr/>
        </p:nvSpPr>
        <p:spPr>
          <a:xfrm>
            <a:off x="5643570" y="5715016"/>
            <a:ext cx="2500330" cy="500066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CasellaDiTesto 26"/>
          <p:cNvSpPr txBox="1"/>
          <p:nvPr/>
        </p:nvSpPr>
        <p:spPr>
          <a:xfrm>
            <a:off x="500066" y="6376594"/>
            <a:ext cx="7929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i="1" dirty="0">
                <a:solidFill>
                  <a:srgbClr val="9A0000"/>
                </a:solidFill>
              </a:rPr>
              <a:t>Il 38% della variabilità del voto dipende dalla differenza tra frequentanti e non frequentanti</a:t>
            </a:r>
          </a:p>
        </p:txBody>
      </p:sp>
      <p:sp>
        <p:nvSpPr>
          <p:cNvPr id="26" name="Rettangolo 25"/>
          <p:cNvSpPr/>
          <p:nvPr/>
        </p:nvSpPr>
        <p:spPr>
          <a:xfrm>
            <a:off x="142844" y="2643182"/>
            <a:ext cx="1080000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Rettangolo 27"/>
          <p:cNvSpPr/>
          <p:nvPr/>
        </p:nvSpPr>
        <p:spPr>
          <a:xfrm>
            <a:off x="491604" y="3500438"/>
            <a:ext cx="1365752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Rettangolo 28"/>
          <p:cNvSpPr/>
          <p:nvPr/>
        </p:nvSpPr>
        <p:spPr>
          <a:xfrm>
            <a:off x="357158" y="4357694"/>
            <a:ext cx="1365752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CasellaDiTesto 29"/>
          <p:cNvSpPr txBox="1"/>
          <p:nvPr/>
        </p:nvSpPr>
        <p:spPr>
          <a:xfrm>
            <a:off x="108000" y="2559602"/>
            <a:ext cx="1214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9A0000"/>
                </a:solidFill>
              </a:rPr>
              <a:t>M(</a:t>
            </a:r>
            <a:r>
              <a:rPr lang="it-IT" b="1" dirty="0" err="1">
                <a:solidFill>
                  <a:srgbClr val="9A0000"/>
                </a:solidFill>
              </a:rPr>
              <a:t>voto|F</a:t>
            </a:r>
            <a:r>
              <a:rPr lang="it-IT" b="1" dirty="0">
                <a:solidFill>
                  <a:srgbClr val="9A0000"/>
                </a:solidFill>
              </a:rPr>
              <a:t>)</a:t>
            </a:r>
          </a:p>
        </p:txBody>
      </p:sp>
      <p:sp>
        <p:nvSpPr>
          <p:cNvPr id="31" name="CasellaDiTesto 30"/>
          <p:cNvSpPr txBox="1"/>
          <p:nvPr/>
        </p:nvSpPr>
        <p:spPr>
          <a:xfrm>
            <a:off x="571472" y="3357562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9A0000"/>
                </a:solidFill>
              </a:rPr>
              <a:t>M(</a:t>
            </a:r>
            <a:r>
              <a:rPr lang="it-IT" b="1" dirty="0" err="1">
                <a:solidFill>
                  <a:srgbClr val="9A0000"/>
                </a:solidFill>
              </a:rPr>
              <a:t>voto|NF</a:t>
            </a:r>
            <a:r>
              <a:rPr lang="it-IT" b="1" dirty="0">
                <a:solidFill>
                  <a:srgbClr val="9A0000"/>
                </a:solidFill>
              </a:rPr>
              <a:t>)</a:t>
            </a:r>
          </a:p>
        </p:txBody>
      </p:sp>
      <p:sp>
        <p:nvSpPr>
          <p:cNvPr id="32" name="CasellaDiTesto 31"/>
          <p:cNvSpPr txBox="1"/>
          <p:nvPr/>
        </p:nvSpPr>
        <p:spPr>
          <a:xfrm>
            <a:off x="828000" y="4202676"/>
            <a:ext cx="1214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9A0000"/>
                </a:solidFill>
              </a:rPr>
              <a:t>M(voto)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33</a:t>
            </a:fld>
            <a:r>
              <a:rPr lang="it-IT" sz="2000" b="1" dirty="0">
                <a:solidFill>
                  <a:schemeClr val="bg1"/>
                </a:solidFill>
              </a:rPr>
              <a:t> – Misurare l’indipendenza in media 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36000" y="1539983"/>
            <a:ext cx="9072594" cy="515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Abbiamo visto come l’indipendenza in media di una variabile Y da una variabile X è verificata se è verificata la relazione</a:t>
            </a:r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r>
              <a:rPr lang="it-IT" sz="1600" dirty="0"/>
              <a:t>È sufficiente che una sola media sia diversa perché sia violata la condizione di indipendenza e ci sia quindi dipendenza in media di Y rispetto a X</a:t>
            </a:r>
          </a:p>
          <a:p>
            <a:endParaRPr lang="it-IT" sz="1600" dirty="0"/>
          </a:p>
          <a:p>
            <a:r>
              <a:rPr lang="it-IT" sz="1600" dirty="0"/>
              <a:t>Per misurare il livello di dipendenza (indipendenza) in media si ricorre alla scomposizione della devianza e in particolare si utilizza un particolare indice, il </a:t>
            </a:r>
            <a:r>
              <a:rPr lang="it-IT" sz="1600" b="1" i="1" dirty="0">
                <a:solidFill>
                  <a:srgbClr val="9A0000"/>
                </a:solidFill>
              </a:rPr>
              <a:t>rapporto di correlazione di </a:t>
            </a:r>
            <a:r>
              <a:rPr lang="it-IT" sz="1600" b="1" i="1" dirty="0" err="1">
                <a:solidFill>
                  <a:srgbClr val="9A0000"/>
                </a:solidFill>
              </a:rPr>
              <a:t>Pearson</a:t>
            </a:r>
            <a:endParaRPr lang="it-IT" sz="1600" b="1" i="1" dirty="0">
              <a:solidFill>
                <a:srgbClr val="9A0000"/>
              </a:solidFill>
            </a:endParaRPr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400" dirty="0"/>
          </a:p>
          <a:p>
            <a:endParaRPr lang="it-IT" sz="1200" dirty="0"/>
          </a:p>
          <a:p>
            <a:pPr algn="ctr"/>
            <a:r>
              <a:rPr lang="it-IT" sz="1600" b="1" dirty="0">
                <a:solidFill>
                  <a:srgbClr val="9A0000"/>
                </a:solidFill>
              </a:rPr>
              <a:t>Di fatto può essere utilizzato per valutare la bontà della divisione in gruppi di un certo collettivo</a:t>
            </a:r>
          </a:p>
        </p:txBody>
      </p:sp>
      <p:grpSp>
        <p:nvGrpSpPr>
          <p:cNvPr id="2" name="Gruppo 10"/>
          <p:cNvGrpSpPr/>
          <p:nvPr/>
        </p:nvGrpSpPr>
        <p:grpSpPr>
          <a:xfrm>
            <a:off x="1700236" y="2214554"/>
            <a:ext cx="6229350" cy="583269"/>
            <a:chOff x="1414484" y="1500174"/>
            <a:chExt cx="6229350" cy="583269"/>
          </a:xfrm>
        </p:grpSpPr>
        <p:grpSp>
          <p:nvGrpSpPr>
            <p:cNvPr id="3" name="Gruppo 8"/>
            <p:cNvGrpSpPr/>
            <p:nvPr/>
          </p:nvGrpSpPr>
          <p:grpSpPr>
            <a:xfrm>
              <a:off x="1414484" y="1500174"/>
              <a:ext cx="6229350" cy="583269"/>
              <a:chOff x="1428728" y="1428736"/>
              <a:chExt cx="6229350" cy="583269"/>
            </a:xfrm>
          </p:grpSpPr>
          <p:pic>
            <p:nvPicPr>
              <p:cNvPr id="16" name="Picture 3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428728" y="1428736"/>
                <a:ext cx="622935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7" name="Rettangolo 16"/>
              <p:cNvSpPr/>
              <p:nvPr/>
            </p:nvSpPr>
            <p:spPr>
              <a:xfrm>
                <a:off x="6357950" y="1785926"/>
                <a:ext cx="108000" cy="10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8" name="CasellaDiTesto 17"/>
              <p:cNvSpPr txBox="1"/>
              <p:nvPr/>
            </p:nvSpPr>
            <p:spPr>
              <a:xfrm>
                <a:off x="6286512" y="1714488"/>
                <a:ext cx="214314" cy="2975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000" i="1" baseline="30000" dirty="0"/>
                  <a:t>r</a:t>
                </a:r>
              </a:p>
            </p:txBody>
          </p:sp>
        </p:grpSp>
        <p:sp>
          <p:nvSpPr>
            <p:cNvPr id="13" name="CasellaDiTesto 12"/>
            <p:cNvSpPr txBox="1"/>
            <p:nvPr/>
          </p:nvSpPr>
          <p:spPr>
            <a:xfrm>
              <a:off x="2214546" y="1571612"/>
              <a:ext cx="14287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/>
                <a:t>|</a:t>
              </a:r>
            </a:p>
          </p:txBody>
        </p:sp>
        <p:sp>
          <p:nvSpPr>
            <p:cNvPr id="14" name="CasellaDiTesto 13"/>
            <p:cNvSpPr txBox="1"/>
            <p:nvPr/>
          </p:nvSpPr>
          <p:spPr>
            <a:xfrm>
              <a:off x="3714744" y="1571612"/>
              <a:ext cx="14287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/>
                <a:t>|</a:t>
              </a:r>
            </a:p>
          </p:txBody>
        </p:sp>
        <p:sp>
          <p:nvSpPr>
            <p:cNvPr id="15" name="CasellaDiTesto 14"/>
            <p:cNvSpPr txBox="1"/>
            <p:nvPr/>
          </p:nvSpPr>
          <p:spPr>
            <a:xfrm>
              <a:off x="6000760" y="1571612"/>
              <a:ext cx="14287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it-IT" dirty="0"/>
                <a:t>|</a:t>
              </a:r>
            </a:p>
          </p:txBody>
        </p:sp>
      </p:grpSp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3"/>
          <a:srcRect r="72561"/>
          <a:stretch>
            <a:fillRect/>
          </a:stretch>
        </p:blipFill>
        <p:spPr bwMode="auto">
          <a:xfrm>
            <a:off x="4071966" y="5454921"/>
            <a:ext cx="107157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3"/>
          <a:srcRect l="32927" r="37804"/>
          <a:stretch>
            <a:fillRect/>
          </a:stretch>
        </p:blipFill>
        <p:spPr bwMode="auto">
          <a:xfrm>
            <a:off x="4071966" y="4811979"/>
            <a:ext cx="1143008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Freccia a destra 27"/>
          <p:cNvSpPr/>
          <p:nvPr/>
        </p:nvSpPr>
        <p:spPr>
          <a:xfrm>
            <a:off x="3500430" y="5535016"/>
            <a:ext cx="428628" cy="180000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CasellaDiTesto 29"/>
          <p:cNvSpPr txBox="1"/>
          <p:nvPr/>
        </p:nvSpPr>
        <p:spPr>
          <a:xfrm>
            <a:off x="5286412" y="4611397"/>
            <a:ext cx="367200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" b="1" dirty="0"/>
              <a:t>l’indice varia tra 0 e 1: assume valore 0 se si</a:t>
            </a:r>
          </a:p>
          <a:p>
            <a:r>
              <a:rPr lang="it-IT" sz="1500" b="1" dirty="0"/>
              <a:t>ha indipendenza in media e valore 1 se c’è massima dipendenza in media</a:t>
            </a:r>
          </a:p>
          <a:p>
            <a:endParaRPr lang="it-IT" sz="1300" b="1" dirty="0"/>
          </a:p>
          <a:p>
            <a:r>
              <a:rPr lang="it-IT" sz="1500" b="1" dirty="0"/>
              <a:t>i valori intermedi si leggono nel solito modo</a:t>
            </a:r>
          </a:p>
        </p:txBody>
      </p:sp>
      <p:sp>
        <p:nvSpPr>
          <p:cNvPr id="52" name="Rettangolo 51"/>
          <p:cNvSpPr/>
          <p:nvPr/>
        </p:nvSpPr>
        <p:spPr>
          <a:xfrm>
            <a:off x="7072330" y="2285992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3" name="CasellaDiTesto 52"/>
          <p:cNvSpPr txBox="1"/>
          <p:nvPr/>
        </p:nvSpPr>
        <p:spPr>
          <a:xfrm>
            <a:off x="7090314" y="2232000"/>
            <a:ext cx="482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dirty="0" err="1">
                <a:latin typeface="Times New (W1)" pitchFamily="18" charset="0"/>
              </a:rPr>
              <a:t>y</a:t>
            </a:r>
            <a:r>
              <a:rPr lang="it-IT" sz="2200" baseline="-25000" dirty="0" err="1">
                <a:latin typeface="Times New (W1)" pitchFamily="18" charset="0"/>
              </a:rPr>
              <a:t>a</a:t>
            </a:r>
            <a:endParaRPr lang="it-IT" sz="2200" baseline="-25000" dirty="0">
              <a:latin typeface="Times New (W1)" pitchFamily="18" charset="0"/>
            </a:endParaRPr>
          </a:p>
        </p:txBody>
      </p:sp>
      <p:cxnSp>
        <p:nvCxnSpPr>
          <p:cNvPr id="55" name="Connettore 1 54"/>
          <p:cNvCxnSpPr/>
          <p:nvPr/>
        </p:nvCxnSpPr>
        <p:spPr>
          <a:xfrm>
            <a:off x="7200000" y="2357430"/>
            <a:ext cx="10800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Rettangolo arrotondato 18"/>
          <p:cNvSpPr/>
          <p:nvPr/>
        </p:nvSpPr>
        <p:spPr>
          <a:xfrm>
            <a:off x="1643042" y="2143116"/>
            <a:ext cx="5929354" cy="642942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11" name="Gruppo 10"/>
          <p:cNvGrpSpPr/>
          <p:nvPr/>
        </p:nvGrpSpPr>
        <p:grpSpPr>
          <a:xfrm>
            <a:off x="142844" y="4500570"/>
            <a:ext cx="3571900" cy="1785950"/>
            <a:chOff x="142844" y="4500570"/>
            <a:chExt cx="3571900" cy="1785950"/>
          </a:xfrm>
        </p:grpSpPr>
        <p:grpSp>
          <p:nvGrpSpPr>
            <p:cNvPr id="51" name="Gruppo 50"/>
            <p:cNvGrpSpPr/>
            <p:nvPr/>
          </p:nvGrpSpPr>
          <p:grpSpPr>
            <a:xfrm>
              <a:off x="142844" y="4500570"/>
              <a:ext cx="3571900" cy="1785950"/>
              <a:chOff x="71406" y="4500570"/>
              <a:chExt cx="3571900" cy="1785950"/>
            </a:xfrm>
          </p:grpSpPr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/>
              <a:srcRect l="25000" b="38042"/>
              <a:stretch>
                <a:fillRect/>
              </a:stretch>
            </p:blipFill>
            <p:spPr bwMode="auto">
              <a:xfrm>
                <a:off x="1071538" y="4500570"/>
                <a:ext cx="2571768" cy="9725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22" name="CasellaDiTesto 21"/>
              <p:cNvSpPr txBox="1"/>
              <p:nvPr/>
            </p:nvSpPr>
            <p:spPr>
              <a:xfrm>
                <a:off x="1122182" y="4500570"/>
                <a:ext cx="214314" cy="29751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it-IT" sz="2000" b="1" baseline="-25000" dirty="0"/>
                  <a:t>r</a:t>
                </a:r>
              </a:p>
            </p:txBody>
          </p:sp>
          <p:sp>
            <p:nvSpPr>
              <p:cNvPr id="23" name="Rettangolo 22"/>
              <p:cNvSpPr/>
              <p:nvPr/>
            </p:nvSpPr>
            <p:spPr>
              <a:xfrm>
                <a:off x="1285852" y="5328570"/>
                <a:ext cx="142876" cy="144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4" name="CasellaDiTesto 23"/>
              <p:cNvSpPr txBox="1"/>
              <p:nvPr/>
            </p:nvSpPr>
            <p:spPr>
              <a:xfrm>
                <a:off x="1214414" y="5171074"/>
                <a:ext cx="214314" cy="2975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2000" b="1" baseline="-25000" dirty="0"/>
                  <a:t>c</a:t>
                </a:r>
              </a:p>
            </p:txBody>
          </p:sp>
          <p:sp>
            <p:nvSpPr>
              <p:cNvPr id="43" name="Rettangolo 42"/>
              <p:cNvSpPr/>
              <p:nvPr/>
            </p:nvSpPr>
            <p:spPr>
              <a:xfrm>
                <a:off x="1071538" y="5256000"/>
                <a:ext cx="2286016" cy="288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grpSp>
            <p:nvGrpSpPr>
              <p:cNvPr id="42" name="Gruppo 41"/>
              <p:cNvGrpSpPr/>
              <p:nvPr/>
            </p:nvGrpSpPr>
            <p:grpSpPr>
              <a:xfrm>
                <a:off x="1214414" y="5346067"/>
                <a:ext cx="1928826" cy="940453"/>
                <a:chOff x="9644098" y="3571876"/>
                <a:chExt cx="1928826" cy="940453"/>
              </a:xfrm>
            </p:grpSpPr>
            <p:pic>
              <p:nvPicPr>
                <p:cNvPr id="33" name="Picture 2"/>
                <p:cNvPicPr>
                  <a:picLocks noChangeAspect="1" noChangeArrowheads="1"/>
                </p:cNvPicPr>
                <p:nvPr/>
              </p:nvPicPr>
              <p:blipFill>
                <a:blip r:embed="rId5"/>
                <a:srcRect l="72567"/>
                <a:stretch>
                  <a:fillRect/>
                </a:stretch>
              </p:blipFill>
              <p:spPr bwMode="auto">
                <a:xfrm>
                  <a:off x="10919679" y="3653196"/>
                  <a:ext cx="653245" cy="857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grpSp>
              <p:nvGrpSpPr>
                <p:cNvPr id="34" name="Gruppo 9"/>
                <p:cNvGrpSpPr/>
                <p:nvPr/>
              </p:nvGrpSpPr>
              <p:grpSpPr>
                <a:xfrm>
                  <a:off x="9644098" y="3571876"/>
                  <a:ext cx="1000132" cy="940453"/>
                  <a:chOff x="1571604" y="1383934"/>
                  <a:chExt cx="1000132" cy="940453"/>
                </a:xfrm>
              </p:grpSpPr>
              <p:pic>
                <p:nvPicPr>
                  <p:cNvPr id="37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5"/>
                  <a:srcRect r="58000"/>
                  <a:stretch>
                    <a:fillRect/>
                  </a:stretch>
                </p:blipFill>
                <p:spPr bwMode="auto">
                  <a:xfrm>
                    <a:off x="1571604" y="1467137"/>
                    <a:ext cx="1000132" cy="8572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</p:pic>
              <p:sp>
                <p:nvSpPr>
                  <p:cNvPr id="39" name="CasellaDiTesto 38"/>
                  <p:cNvSpPr txBox="1"/>
                  <p:nvPr/>
                </p:nvSpPr>
                <p:spPr>
                  <a:xfrm>
                    <a:off x="1620000" y="1383934"/>
                    <a:ext cx="214314" cy="297517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it-IT" sz="2000" b="1" baseline="-25000" dirty="0"/>
                      <a:t>c</a:t>
                    </a:r>
                  </a:p>
                </p:txBody>
              </p:sp>
            </p:grpSp>
            <p:sp>
              <p:nvSpPr>
                <p:cNvPr id="35" name="CasellaDiTesto 34"/>
                <p:cNvSpPr txBox="1"/>
                <p:nvPr/>
              </p:nvSpPr>
              <p:spPr>
                <a:xfrm>
                  <a:off x="10572792" y="3815204"/>
                  <a:ext cx="428628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it-IT" sz="2200" dirty="0" err="1">
                      <a:latin typeface="Times New (W1)" pitchFamily="18" charset="0"/>
                    </a:rPr>
                    <a:t>y</a:t>
                  </a:r>
                  <a:r>
                    <a:rPr lang="it-IT" sz="2200" baseline="-25000" dirty="0" err="1">
                      <a:latin typeface="Times New (W1)" pitchFamily="18" charset="0"/>
                    </a:rPr>
                    <a:t>a</a:t>
                  </a:r>
                  <a:endParaRPr lang="it-IT" sz="2200" baseline="-25000" dirty="0">
                    <a:latin typeface="Times New (W1)" pitchFamily="18" charset="0"/>
                  </a:endParaRPr>
                </a:p>
              </p:txBody>
            </p:sp>
            <p:cxnSp>
              <p:nvCxnSpPr>
                <p:cNvPr id="36" name="Connettore 1 35"/>
                <p:cNvCxnSpPr/>
                <p:nvPr/>
              </p:nvCxnSpPr>
              <p:spPr>
                <a:xfrm rot="5400000" flipH="1" flipV="1">
                  <a:off x="10715090" y="3907987"/>
                  <a:ext cx="1588" cy="108000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4"/>
              <a:srcRect t="31857" r="75001" b="36286"/>
              <a:stretch>
                <a:fillRect/>
              </a:stretch>
            </p:blipFill>
            <p:spPr bwMode="auto">
              <a:xfrm>
                <a:off x="142844" y="5143512"/>
                <a:ext cx="857256" cy="500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29" name="CasellaDiTesto 28"/>
              <p:cNvSpPr txBox="1"/>
              <p:nvPr/>
            </p:nvSpPr>
            <p:spPr>
              <a:xfrm>
                <a:off x="71406" y="5596282"/>
                <a:ext cx="107157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1100" b="1" i="1" dirty="0"/>
                  <a:t>“</a:t>
                </a:r>
                <a:r>
                  <a:rPr lang="it-IT" sz="1100" b="1" i="1" dirty="0" err="1"/>
                  <a:t>eta</a:t>
                </a:r>
                <a:r>
                  <a:rPr lang="it-IT" sz="1100" b="1" i="1" dirty="0"/>
                  <a:t> quadro”</a:t>
                </a:r>
              </a:p>
            </p:txBody>
          </p:sp>
          <p:sp>
            <p:nvSpPr>
              <p:cNvPr id="47" name="Rettangolo 46"/>
              <p:cNvSpPr/>
              <p:nvPr/>
            </p:nvSpPr>
            <p:spPr>
              <a:xfrm>
                <a:off x="1500166" y="4786322"/>
                <a:ext cx="1357322" cy="35719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49" name="CasellaDiTesto 48"/>
              <p:cNvSpPr txBox="1"/>
              <p:nvPr/>
            </p:nvSpPr>
            <p:spPr>
              <a:xfrm>
                <a:off x="1428728" y="4725144"/>
                <a:ext cx="1571636" cy="3847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1900" dirty="0">
                    <a:latin typeface="Times New (W1)" pitchFamily="18" charset="0"/>
                  </a:rPr>
                  <a:t>M(</a:t>
                </a:r>
                <a:r>
                  <a:rPr lang="it-IT" sz="1900" dirty="0" err="1">
                    <a:latin typeface="Times New (W1)" pitchFamily="18" charset="0"/>
                  </a:rPr>
                  <a:t>Y|x</a:t>
                </a:r>
                <a:r>
                  <a:rPr lang="it-IT" sz="1900" baseline="-25000" dirty="0" err="1">
                    <a:latin typeface="Times New (W1)" pitchFamily="18" charset="0"/>
                  </a:rPr>
                  <a:t>i</a:t>
                </a:r>
                <a:r>
                  <a:rPr lang="it-IT" sz="1900" dirty="0">
                    <a:latin typeface="Times New (W1)" pitchFamily="18" charset="0"/>
                  </a:rPr>
                  <a:t>)  –  </a:t>
                </a:r>
                <a:r>
                  <a:rPr lang="it-IT" sz="1900" dirty="0" err="1">
                    <a:latin typeface="Times New (W1)" pitchFamily="18" charset="0"/>
                  </a:rPr>
                  <a:t>y</a:t>
                </a:r>
                <a:r>
                  <a:rPr lang="it-IT" sz="1900" baseline="-25000" dirty="0" err="1">
                    <a:latin typeface="Times New (W1)" pitchFamily="18" charset="0"/>
                  </a:rPr>
                  <a:t>a</a:t>
                </a:r>
                <a:endParaRPr lang="it-IT" sz="1900" baseline="-25000" dirty="0">
                  <a:latin typeface="Times New (W1)" pitchFamily="18" charset="0"/>
                </a:endParaRPr>
              </a:p>
            </p:txBody>
          </p:sp>
          <p:cxnSp>
            <p:nvCxnSpPr>
              <p:cNvPr id="50" name="Connettore 1 49"/>
              <p:cNvCxnSpPr/>
              <p:nvPr/>
            </p:nvCxnSpPr>
            <p:spPr>
              <a:xfrm rot="5400000" flipH="1" flipV="1">
                <a:off x="2696380" y="4804554"/>
                <a:ext cx="1588" cy="10800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8" name="Connettore 1 7"/>
            <p:cNvCxnSpPr>
              <a:stCxn id="43" idx="1"/>
              <a:endCxn id="43" idx="3"/>
            </p:cNvCxnSpPr>
            <p:nvPr/>
          </p:nvCxnSpPr>
          <p:spPr>
            <a:xfrm>
              <a:off x="1142976" y="5400000"/>
              <a:ext cx="2286016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" name="Freccia a destra 26"/>
          <p:cNvSpPr/>
          <p:nvPr/>
        </p:nvSpPr>
        <p:spPr>
          <a:xfrm>
            <a:off x="3500430" y="4892074"/>
            <a:ext cx="428628" cy="180000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/>
          <p:cNvSpPr/>
          <p:nvPr/>
        </p:nvSpPr>
        <p:spPr>
          <a:xfrm>
            <a:off x="642910" y="5429270"/>
            <a:ext cx="45719" cy="160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1" name="Connettore 1 30"/>
          <p:cNvCxnSpPr/>
          <p:nvPr/>
        </p:nvCxnSpPr>
        <p:spPr>
          <a:xfrm>
            <a:off x="665770" y="5445240"/>
            <a:ext cx="0" cy="14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34</a:t>
            </a:fld>
            <a:r>
              <a:rPr lang="it-IT" sz="2000" b="1" dirty="0">
                <a:solidFill>
                  <a:schemeClr val="bg1"/>
                </a:solidFill>
              </a:rPr>
              <a:t> – Analisi e interpretazione dei dati </a:t>
            </a:r>
          </a:p>
        </p:txBody>
      </p:sp>
      <p:sp>
        <p:nvSpPr>
          <p:cNvPr id="9" name="Rettangolo 8"/>
          <p:cNvSpPr/>
          <p:nvPr/>
        </p:nvSpPr>
        <p:spPr>
          <a:xfrm>
            <a:off x="142844" y="1631329"/>
            <a:ext cx="885831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it-IT" sz="1700" dirty="0"/>
              <a:t>Una volta effettuato il controllo sull’ipotesi di indipendenza, calcolando le medie condizionate e confrontandole con la media generale, si procede al calcolo del rapporto di correlazione, avendo cura di selezionare la variabile dipendente e la variabile indipendente</a:t>
            </a:r>
          </a:p>
          <a:p>
            <a:pPr lvl="0">
              <a:defRPr/>
            </a:pPr>
            <a:endParaRPr lang="it-IT" sz="1000" dirty="0"/>
          </a:p>
          <a:p>
            <a:pPr lvl="0">
              <a:defRPr/>
            </a:pPr>
            <a:endParaRPr lang="it-IT" sz="1000" dirty="0"/>
          </a:p>
          <a:p>
            <a:pPr lvl="0">
              <a:defRPr/>
            </a:pPr>
            <a:r>
              <a:rPr lang="it-IT" sz="1700" dirty="0"/>
              <a:t>Di seguito è riportato un esempio di lettura e interpretazione dei risultati ottenuti:</a:t>
            </a:r>
          </a:p>
          <a:p>
            <a:pPr lvl="0">
              <a:defRPr/>
            </a:pPr>
            <a:endParaRPr lang="it-IT" sz="800" dirty="0"/>
          </a:p>
          <a:p>
            <a:pPr lvl="0">
              <a:defRPr/>
            </a:pPr>
            <a:endParaRPr lang="it-IT" sz="800" dirty="0"/>
          </a:p>
          <a:p>
            <a:pPr lvl="0">
              <a:buFontTx/>
              <a:buChar char="-"/>
              <a:defRPr/>
            </a:pPr>
            <a:r>
              <a:rPr lang="it-IT" i="1" dirty="0"/>
              <a:t> da 0 a 0,25 la dipendenza in media è bassa</a:t>
            </a:r>
          </a:p>
          <a:p>
            <a:pPr lvl="0">
              <a:defRPr/>
            </a:pPr>
            <a:r>
              <a:rPr lang="it-IT" sz="1500" dirty="0"/>
              <a:t>(es. </a:t>
            </a:r>
            <a:r>
              <a:rPr lang="el-GR" sz="1500" dirty="0"/>
              <a:t>η</a:t>
            </a:r>
            <a:r>
              <a:rPr lang="it-IT" sz="1500" baseline="30000" dirty="0"/>
              <a:t>2</a:t>
            </a:r>
            <a:r>
              <a:rPr lang="it-IT" sz="1500" dirty="0"/>
              <a:t>=0,18 -&gt; 18% della </a:t>
            </a:r>
            <a:r>
              <a:rPr lang="it-IT" sz="1500" dirty="0" err="1"/>
              <a:t>max</a:t>
            </a:r>
            <a:r>
              <a:rPr lang="it-IT" sz="1500" dirty="0"/>
              <a:t> dipendenza in media osservabile, quindi si ha una intensità debole)</a:t>
            </a:r>
            <a:endParaRPr lang="it-IT" sz="1500" i="1" dirty="0"/>
          </a:p>
          <a:p>
            <a:pPr lvl="0">
              <a:defRPr/>
            </a:pPr>
            <a:endParaRPr lang="it-IT" sz="800" i="1" dirty="0"/>
          </a:p>
          <a:p>
            <a:pPr lvl="0">
              <a:buFontTx/>
              <a:buChar char="-"/>
              <a:defRPr/>
            </a:pPr>
            <a:r>
              <a:rPr lang="it-IT" i="1" dirty="0"/>
              <a:t> da 0,25 a 0,5 la dipendenza in media è </a:t>
            </a:r>
            <a:r>
              <a:rPr lang="it-IT" i="1" dirty="0" err="1"/>
              <a:t>medio-bassa</a:t>
            </a:r>
            <a:endParaRPr lang="it-IT" i="1" dirty="0"/>
          </a:p>
          <a:p>
            <a:pPr>
              <a:defRPr/>
            </a:pPr>
            <a:r>
              <a:rPr lang="it-IT" sz="1500" dirty="0">
                <a:solidFill>
                  <a:prstClr val="black"/>
                </a:solidFill>
              </a:rPr>
              <a:t>(es. </a:t>
            </a:r>
            <a:r>
              <a:rPr lang="el-GR" sz="1500" dirty="0"/>
              <a:t>η</a:t>
            </a:r>
            <a:r>
              <a:rPr lang="it-IT" sz="1500" baseline="30000" dirty="0"/>
              <a:t>2</a:t>
            </a:r>
            <a:r>
              <a:rPr lang="it-IT" sz="1500" dirty="0">
                <a:solidFill>
                  <a:prstClr val="black"/>
                </a:solidFill>
              </a:rPr>
              <a:t>=0,36 -&gt; 36% della </a:t>
            </a:r>
            <a:r>
              <a:rPr lang="it-IT" sz="1500" dirty="0" err="1">
                <a:solidFill>
                  <a:prstClr val="black"/>
                </a:solidFill>
              </a:rPr>
              <a:t>max</a:t>
            </a:r>
            <a:r>
              <a:rPr lang="it-IT" sz="1500" dirty="0">
                <a:solidFill>
                  <a:prstClr val="black"/>
                </a:solidFill>
              </a:rPr>
              <a:t> </a:t>
            </a:r>
            <a:r>
              <a:rPr lang="it-IT" sz="1500" dirty="0"/>
              <a:t>dipendenza in media osservabile</a:t>
            </a:r>
            <a:r>
              <a:rPr lang="it-IT" sz="1500" dirty="0">
                <a:solidFill>
                  <a:prstClr val="black"/>
                </a:solidFill>
              </a:rPr>
              <a:t>, quindi si ha una intensità </a:t>
            </a:r>
            <a:r>
              <a:rPr lang="it-IT" sz="1500" dirty="0" err="1">
                <a:solidFill>
                  <a:prstClr val="black"/>
                </a:solidFill>
              </a:rPr>
              <a:t>medio-bassa</a:t>
            </a:r>
            <a:r>
              <a:rPr lang="it-IT" sz="1500" dirty="0">
                <a:solidFill>
                  <a:prstClr val="black"/>
                </a:solidFill>
              </a:rPr>
              <a:t>)</a:t>
            </a:r>
            <a:endParaRPr lang="it-IT" i="1" dirty="0"/>
          </a:p>
          <a:p>
            <a:pPr lvl="0">
              <a:defRPr/>
            </a:pPr>
            <a:endParaRPr lang="it-IT" sz="800" i="1" dirty="0"/>
          </a:p>
          <a:p>
            <a:pPr lvl="0">
              <a:defRPr/>
            </a:pPr>
            <a:r>
              <a:rPr lang="it-IT" i="1" dirty="0"/>
              <a:t>- da 0,5 a 0,75 la dipendenza in media è </a:t>
            </a:r>
            <a:r>
              <a:rPr lang="it-IT" i="1" dirty="0" err="1"/>
              <a:t>medio-alta</a:t>
            </a:r>
            <a:endParaRPr lang="it-IT" i="1" dirty="0"/>
          </a:p>
          <a:p>
            <a:pPr lvl="0">
              <a:defRPr/>
            </a:pPr>
            <a:r>
              <a:rPr lang="it-IT" sz="1500" dirty="0">
                <a:solidFill>
                  <a:prstClr val="black"/>
                </a:solidFill>
              </a:rPr>
              <a:t>(es. </a:t>
            </a:r>
            <a:r>
              <a:rPr lang="el-GR" sz="1500" dirty="0"/>
              <a:t>η</a:t>
            </a:r>
            <a:r>
              <a:rPr lang="it-IT" sz="1500" baseline="30000" dirty="0"/>
              <a:t>2</a:t>
            </a:r>
            <a:r>
              <a:rPr lang="it-IT" sz="1500" dirty="0">
                <a:solidFill>
                  <a:prstClr val="black"/>
                </a:solidFill>
              </a:rPr>
              <a:t>=0,69 -&gt; 69% della </a:t>
            </a:r>
            <a:r>
              <a:rPr lang="it-IT" sz="1500" dirty="0" err="1">
                <a:solidFill>
                  <a:prstClr val="black"/>
                </a:solidFill>
              </a:rPr>
              <a:t>max</a:t>
            </a:r>
            <a:r>
              <a:rPr lang="it-IT" sz="1500" dirty="0">
                <a:solidFill>
                  <a:prstClr val="black"/>
                </a:solidFill>
              </a:rPr>
              <a:t> </a:t>
            </a:r>
            <a:r>
              <a:rPr lang="it-IT" sz="1500" dirty="0"/>
              <a:t>dipendenza in media osservabile</a:t>
            </a:r>
            <a:r>
              <a:rPr lang="it-IT" sz="1500" dirty="0">
                <a:solidFill>
                  <a:prstClr val="black"/>
                </a:solidFill>
              </a:rPr>
              <a:t>, quindi si ha una intensità </a:t>
            </a:r>
            <a:r>
              <a:rPr lang="it-IT" sz="1500" dirty="0" err="1">
                <a:solidFill>
                  <a:prstClr val="black"/>
                </a:solidFill>
              </a:rPr>
              <a:t>medio-alta</a:t>
            </a:r>
            <a:r>
              <a:rPr lang="it-IT" sz="1500" dirty="0">
                <a:solidFill>
                  <a:prstClr val="black"/>
                </a:solidFill>
              </a:rPr>
              <a:t>)</a:t>
            </a:r>
            <a:endParaRPr lang="it-IT" i="1" dirty="0">
              <a:solidFill>
                <a:prstClr val="black"/>
              </a:solidFill>
            </a:endParaRPr>
          </a:p>
          <a:p>
            <a:pPr lvl="0">
              <a:defRPr/>
            </a:pPr>
            <a:endParaRPr lang="it-IT" sz="800" i="1" dirty="0"/>
          </a:p>
          <a:p>
            <a:pPr lvl="0">
              <a:buFontTx/>
              <a:buChar char="-"/>
              <a:defRPr/>
            </a:pPr>
            <a:r>
              <a:rPr lang="it-IT" i="1" dirty="0"/>
              <a:t> da 0,75 a 1 la dipendenza in media è alta</a:t>
            </a:r>
          </a:p>
          <a:p>
            <a:pPr>
              <a:defRPr/>
            </a:pPr>
            <a:r>
              <a:rPr lang="it-IT" sz="1500" dirty="0">
                <a:solidFill>
                  <a:prstClr val="black"/>
                </a:solidFill>
              </a:rPr>
              <a:t>(es. </a:t>
            </a:r>
            <a:r>
              <a:rPr lang="el-GR" sz="1500" dirty="0"/>
              <a:t>η</a:t>
            </a:r>
            <a:r>
              <a:rPr lang="it-IT" sz="1500" baseline="30000" dirty="0"/>
              <a:t>2</a:t>
            </a:r>
            <a:r>
              <a:rPr lang="it-IT" sz="1500" dirty="0">
                <a:solidFill>
                  <a:prstClr val="black"/>
                </a:solidFill>
              </a:rPr>
              <a:t>=0,83 -&gt; 83% della </a:t>
            </a:r>
            <a:r>
              <a:rPr lang="it-IT" sz="1500" dirty="0" err="1"/>
              <a:t>max</a:t>
            </a:r>
            <a:r>
              <a:rPr lang="it-IT" sz="1500" dirty="0"/>
              <a:t> dipendenza in media osservabile</a:t>
            </a:r>
            <a:r>
              <a:rPr lang="it-IT" sz="1500" dirty="0">
                <a:solidFill>
                  <a:prstClr val="black"/>
                </a:solidFill>
              </a:rPr>
              <a:t>, quindi si ha una intensità forte)</a:t>
            </a:r>
            <a:endParaRPr lang="it-IT" i="1" dirty="0"/>
          </a:p>
        </p:txBody>
      </p:sp>
      <p:sp>
        <p:nvSpPr>
          <p:cNvPr id="11" name="Rettangolo 10"/>
          <p:cNvSpPr/>
          <p:nvPr/>
        </p:nvSpPr>
        <p:spPr>
          <a:xfrm>
            <a:off x="142844" y="3143248"/>
            <a:ext cx="8858312" cy="2643206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CasellaDiTesto 12"/>
          <p:cNvSpPr txBox="1"/>
          <p:nvPr/>
        </p:nvSpPr>
        <p:spPr>
          <a:xfrm>
            <a:off x="928662" y="6000768"/>
            <a:ext cx="692948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700" b="1" i="1" dirty="0"/>
              <a:t>Attenzione!</a:t>
            </a:r>
            <a:r>
              <a:rPr lang="it-IT" sz="1700" i="1" dirty="0"/>
              <a:t> Se invertiamo il ruolo delle variabili abbiamo uno stesso criterio di lettura ma una interpretazione completamente differente del fenomeno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tangolo 18"/>
          <p:cNvSpPr/>
          <p:nvPr/>
        </p:nvSpPr>
        <p:spPr>
          <a:xfrm>
            <a:off x="5857884" y="4773610"/>
            <a:ext cx="3071834" cy="357190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35</a:t>
            </a:fld>
            <a:r>
              <a:rPr lang="it-IT" sz="2000" b="1" dirty="0">
                <a:solidFill>
                  <a:schemeClr val="bg1"/>
                </a:solidFill>
              </a:rPr>
              <a:t> – Esempio  </a:t>
            </a:r>
          </a:p>
        </p:txBody>
      </p:sp>
      <p:graphicFrame>
        <p:nvGraphicFramePr>
          <p:cNvPr id="11" name="Tabel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626537"/>
              </p:ext>
            </p:extLst>
          </p:nvPr>
        </p:nvGraphicFramePr>
        <p:xfrm>
          <a:off x="285720" y="1526369"/>
          <a:ext cx="4286280" cy="1762934"/>
        </p:xfrm>
        <a:graphic>
          <a:graphicData uri="http://schemas.openxmlformats.org/drawingml/2006/table">
            <a:tbl>
              <a:tblPr/>
              <a:tblGrid>
                <a:gridCol w="415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0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79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9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79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30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8673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it-IT" sz="1400" b="1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it-IT" sz="1200" b="1" i="0" u="none" strike="noStrike" dirty="0">
                          <a:solidFill>
                            <a:srgbClr val="9A0000"/>
                          </a:solidFill>
                          <a:latin typeface="+mj-lt"/>
                        </a:rPr>
                        <a:t>MINUTI </a:t>
                      </a:r>
                      <a:r>
                        <a:rPr lang="it-IT" sz="1200" b="1" i="0" u="none" strike="noStrike" dirty="0" err="1">
                          <a:solidFill>
                            <a:srgbClr val="9A0000"/>
                          </a:solidFill>
                          <a:latin typeface="+mj-lt"/>
                        </a:rPr>
                        <a:t>DI</a:t>
                      </a:r>
                      <a:r>
                        <a:rPr lang="it-IT" sz="1200" b="1" i="0" u="none" strike="noStrike" dirty="0">
                          <a:solidFill>
                            <a:srgbClr val="9A0000"/>
                          </a:solidFill>
                          <a:latin typeface="+mj-lt"/>
                        </a:rPr>
                        <a:t> CONVERSAZIONE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endParaRPr lang="it-IT" sz="12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673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it-IT" sz="1400" b="1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3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0 -| 30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3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30 -| 60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3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60 -| 90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fr-FR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291">
                <a:tc rowSpan="3"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rgbClr val="9A0000"/>
                          </a:solidFill>
                          <a:latin typeface="+mj-lt"/>
                        </a:rPr>
                        <a:t>MARCA CELLULARE</a:t>
                      </a: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3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NOKIA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12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9291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3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APPLE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6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14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12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32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291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3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SAMSUNG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11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15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17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43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9291">
                <a:tc>
                  <a:txBody>
                    <a:bodyPr/>
                    <a:lstStyle/>
                    <a:p>
                      <a:pPr algn="ctr" fontAlgn="b"/>
                      <a:endParaRPr lang="it-IT" sz="1200" b="1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9525" marR="9525" marT="9525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it-IT" sz="1400" b="0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29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37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34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CasellaDiTesto 3"/>
          <p:cNvSpPr txBox="1">
            <a:spLocks noChangeArrowheads="1"/>
          </p:cNvSpPr>
          <p:nvPr/>
        </p:nvSpPr>
        <p:spPr bwMode="auto">
          <a:xfrm>
            <a:off x="4822001" y="1717667"/>
            <a:ext cx="4179155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600" b="1" i="1" dirty="0">
                <a:latin typeface="Calibri" pitchFamily="34" charset="0"/>
              </a:rPr>
              <a:t>Sono stati intervistati 100 viaggiatori del treno Napoli – Roma chiedendo la marca preferita di cellulare e i minuti di conversazione effettuati in una giornata: c’è dipendenza in media tra i due caratteri? </a:t>
            </a:r>
            <a:r>
              <a:rPr lang="it-IT" sz="1400" b="1" i="1" dirty="0">
                <a:solidFill>
                  <a:srgbClr val="9A0000"/>
                </a:solidFill>
                <a:latin typeface="Calibri" pitchFamily="34" charset="0"/>
              </a:rPr>
              <a:t>(quanto parlo al cellulare dipende mediamente dalla marca che preferisco?)</a:t>
            </a:r>
            <a:endParaRPr lang="it-IT" sz="1400" dirty="0">
              <a:solidFill>
                <a:srgbClr val="9A0000"/>
              </a:solidFill>
              <a:latin typeface="Calibri" pitchFamily="34" charset="0"/>
            </a:endParaRPr>
          </a:p>
        </p:txBody>
      </p:sp>
      <p:sp>
        <p:nvSpPr>
          <p:cNvPr id="13" name="CasellaDiTesto 3"/>
          <p:cNvSpPr txBox="1">
            <a:spLocks noChangeArrowheads="1"/>
          </p:cNvSpPr>
          <p:nvPr/>
        </p:nvSpPr>
        <p:spPr bwMode="auto">
          <a:xfrm>
            <a:off x="357158" y="3357562"/>
            <a:ext cx="84296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600" b="1" i="1" dirty="0">
                <a:latin typeface="Calibri" pitchFamily="34" charset="0"/>
              </a:rPr>
              <a:t>Calcoliamo le medie condizionate per sapere quanti minuti di conversazione effettua in media chi preferisce NOKIA, APPLE o SAMSUNG</a:t>
            </a:r>
            <a:endParaRPr lang="it-IT" sz="10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4" name="Parentesi graffa chiusa 13"/>
          <p:cNvSpPr/>
          <p:nvPr/>
        </p:nvSpPr>
        <p:spPr>
          <a:xfrm>
            <a:off x="2500297" y="4143380"/>
            <a:ext cx="142876" cy="928694"/>
          </a:xfrm>
          <a:prstGeom prst="rightBrace">
            <a:avLst/>
          </a:prstGeom>
          <a:ln>
            <a:solidFill>
              <a:srgbClr val="9A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/>
          <p:cNvSpPr txBox="1"/>
          <p:nvPr/>
        </p:nvSpPr>
        <p:spPr>
          <a:xfrm>
            <a:off x="2732065" y="4000504"/>
            <a:ext cx="2340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9A0000"/>
                </a:solidFill>
              </a:rPr>
              <a:t>Le medie condizionate sono</a:t>
            </a:r>
          </a:p>
          <a:p>
            <a:r>
              <a:rPr lang="it-IT" sz="1400" b="1" dirty="0">
                <a:solidFill>
                  <a:srgbClr val="9A0000"/>
                </a:solidFill>
              </a:rPr>
              <a:t>diverse tra loro e dalla media</a:t>
            </a:r>
          </a:p>
          <a:p>
            <a:r>
              <a:rPr lang="it-IT" sz="1400" b="1" dirty="0">
                <a:solidFill>
                  <a:srgbClr val="9A0000"/>
                </a:solidFill>
              </a:rPr>
              <a:t>generale, quindi l’ipotesi di</a:t>
            </a:r>
          </a:p>
          <a:p>
            <a:r>
              <a:rPr lang="it-IT" sz="1400" b="1" dirty="0">
                <a:solidFill>
                  <a:srgbClr val="9A0000"/>
                </a:solidFill>
              </a:rPr>
              <a:t>indipendenza in media non</a:t>
            </a:r>
          </a:p>
          <a:p>
            <a:r>
              <a:rPr lang="it-IT" sz="1400" b="1" dirty="0">
                <a:solidFill>
                  <a:srgbClr val="9A0000"/>
                </a:solidFill>
              </a:rPr>
              <a:t>è ammissibile</a:t>
            </a:r>
          </a:p>
        </p:txBody>
      </p:sp>
      <p:cxnSp>
        <p:nvCxnSpPr>
          <p:cNvPr id="17" name="Connettore 2 16"/>
          <p:cNvCxnSpPr/>
          <p:nvPr/>
        </p:nvCxnSpPr>
        <p:spPr>
          <a:xfrm>
            <a:off x="5143504" y="4961834"/>
            <a:ext cx="642942" cy="1588"/>
          </a:xfrm>
          <a:prstGeom prst="straightConnector1">
            <a:avLst/>
          </a:prstGeom>
          <a:ln>
            <a:solidFill>
              <a:srgbClr val="9A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13314" name="Object 2"/>
          <p:cNvGraphicFramePr>
            <a:graphicFrameLocks noChangeAspect="1"/>
          </p:cNvGraphicFramePr>
          <p:nvPr/>
        </p:nvGraphicFramePr>
        <p:xfrm>
          <a:off x="5929322" y="4818958"/>
          <a:ext cx="2973388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71" name="Equation" r:id="rId3" imgW="2260440" imgH="203040" progId="Equation.DSMT4">
                  <p:embed/>
                </p:oleObj>
              </mc:Choice>
              <mc:Fallback>
                <p:oleObj name="Equation" r:id="rId3" imgW="2260440" imgH="20304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9322" y="4818958"/>
                        <a:ext cx="2973388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2"/>
          <p:cNvGraphicFramePr>
            <a:graphicFrameLocks noChangeAspect="1"/>
          </p:cNvGraphicFramePr>
          <p:nvPr/>
        </p:nvGraphicFramePr>
        <p:xfrm>
          <a:off x="6111905" y="5247586"/>
          <a:ext cx="2674937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72" name="Equation" r:id="rId5" imgW="2031840" imgH="419040" progId="Equation.DSMT4">
                  <p:embed/>
                </p:oleObj>
              </mc:Choice>
              <mc:Fallback>
                <p:oleObj name="Equation" r:id="rId5" imgW="2031840" imgH="41904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905" y="5247586"/>
                        <a:ext cx="2674937" cy="568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asellaDiTesto 3"/>
          <p:cNvSpPr txBox="1">
            <a:spLocks noChangeArrowheads="1"/>
          </p:cNvSpPr>
          <p:nvPr/>
        </p:nvSpPr>
        <p:spPr bwMode="auto">
          <a:xfrm>
            <a:off x="285720" y="6143644"/>
            <a:ext cx="84296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600" b="1" i="1" dirty="0">
                <a:latin typeface="Calibri" pitchFamily="34" charset="0"/>
              </a:rPr>
              <a:t>Avendo osservato il 6% della massima dipendenza in media osservabile, possiamo concludere che il grado di dipendenza tra marca e minuti di conversazione è basso</a:t>
            </a:r>
            <a:endParaRPr lang="it-IT" sz="1000" dirty="0">
              <a:solidFill>
                <a:srgbClr val="FF0000"/>
              </a:solidFill>
              <a:latin typeface="Calibri" pitchFamily="34" charset="0"/>
            </a:endParaRPr>
          </a:p>
        </p:txBody>
      </p:sp>
      <p:grpSp>
        <p:nvGrpSpPr>
          <p:cNvPr id="8" name="Gruppo 7"/>
          <p:cNvGrpSpPr/>
          <p:nvPr/>
        </p:nvGrpSpPr>
        <p:grpSpPr>
          <a:xfrm>
            <a:off x="110924" y="4143380"/>
            <a:ext cx="4965132" cy="1844676"/>
            <a:chOff x="35496" y="4143380"/>
            <a:chExt cx="4965132" cy="1844676"/>
          </a:xfrm>
        </p:grpSpPr>
        <p:graphicFrame>
          <p:nvGraphicFramePr>
            <p:cNvPr id="13313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04987621"/>
                </p:ext>
              </p:extLst>
            </p:nvPr>
          </p:nvGraphicFramePr>
          <p:xfrm>
            <a:off x="214282" y="4143380"/>
            <a:ext cx="4786346" cy="1844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973" name="Equation" r:id="rId7" imgW="3581280" imgH="1307880" progId="Equation.DSMT4">
                    <p:embed/>
                  </p:oleObj>
                </mc:Choice>
                <mc:Fallback>
                  <p:oleObj name="Equation" r:id="rId7" imgW="3581280" imgH="1307880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282" y="4143380"/>
                          <a:ext cx="4786346" cy="184467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" name="CasellaDiTesto 1"/>
            <p:cNvSpPr txBox="1"/>
            <p:nvPr/>
          </p:nvSpPr>
          <p:spPr>
            <a:xfrm>
              <a:off x="35496" y="5523329"/>
              <a:ext cx="864000" cy="35394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700" b="1" dirty="0"/>
                <a:t>M(</a:t>
              </a:r>
              <a:r>
                <a:rPr lang="it-IT" sz="1700" b="1" dirty="0" err="1"/>
                <a:t>min</a:t>
              </a:r>
              <a:r>
                <a:rPr lang="it-IT" sz="1700" b="1" dirty="0"/>
                <a:t>)</a:t>
              </a:r>
            </a:p>
          </p:txBody>
        </p:sp>
        <p:sp>
          <p:nvSpPr>
            <p:cNvPr id="4" name="Rettangolo 3"/>
            <p:cNvSpPr/>
            <p:nvPr/>
          </p:nvSpPr>
          <p:spPr>
            <a:xfrm>
              <a:off x="899496" y="4509120"/>
              <a:ext cx="180000" cy="18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" name="CasellaDiTesto 2"/>
            <p:cNvSpPr txBox="1"/>
            <p:nvPr/>
          </p:nvSpPr>
          <p:spPr>
            <a:xfrm>
              <a:off x="864000" y="4417200"/>
              <a:ext cx="216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b="1" dirty="0"/>
                <a:t>A</a:t>
              </a:r>
            </a:p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36</a:t>
            </a:fld>
            <a:r>
              <a:rPr lang="it-IT" sz="2000" b="1" dirty="0">
                <a:solidFill>
                  <a:schemeClr val="bg1"/>
                </a:solidFill>
              </a:rPr>
              <a:t> – Relazione tra indipendenza in distribuzione e in media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71406" y="1486903"/>
            <a:ext cx="89297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/>
              <a:t>L’indipendenza in distribuzione di una variabile quantitativa Y da una variabile (qualsiasi) X implica anche l’indipendenza in media ma ciò non è sempre vero per il contrario</a:t>
            </a:r>
            <a:endParaRPr lang="it-IT" sz="1700" b="1" i="1" dirty="0"/>
          </a:p>
        </p:txBody>
      </p:sp>
      <p:sp>
        <p:nvSpPr>
          <p:cNvPr id="11" name="CasellaDiTesto 3"/>
          <p:cNvSpPr txBox="1">
            <a:spLocks noChangeArrowheads="1"/>
          </p:cNvSpPr>
          <p:nvPr/>
        </p:nvSpPr>
        <p:spPr bwMode="auto">
          <a:xfrm>
            <a:off x="178942" y="2204864"/>
            <a:ext cx="864399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600" b="1" i="1" dirty="0">
                <a:latin typeface="Calibri" pitchFamily="34" charset="0"/>
              </a:rPr>
              <a:t>Supponiamo di voler studiare l’associazione tra il </a:t>
            </a:r>
            <a:r>
              <a:rPr lang="it-IT" sz="1600" b="1" i="1" dirty="0">
                <a:solidFill>
                  <a:srgbClr val="9A0000"/>
                </a:solidFill>
                <a:latin typeface="Calibri" pitchFamily="34" charset="0"/>
              </a:rPr>
              <a:t>genere musicale preferito</a:t>
            </a:r>
            <a:r>
              <a:rPr lang="it-IT" sz="1600" b="1" i="1" dirty="0">
                <a:latin typeface="Calibri" pitchFamily="34" charset="0"/>
              </a:rPr>
              <a:t> e l’</a:t>
            </a:r>
            <a:r>
              <a:rPr lang="it-IT" sz="1600" b="1" i="1" dirty="0">
                <a:solidFill>
                  <a:srgbClr val="9A0000"/>
                </a:solidFill>
                <a:latin typeface="Calibri" pitchFamily="34" charset="0"/>
              </a:rPr>
              <a:t>età</a:t>
            </a:r>
            <a:endParaRPr lang="it-IT" sz="1000" dirty="0">
              <a:solidFill>
                <a:srgbClr val="9A0000"/>
              </a:solidFill>
              <a:latin typeface="Calibri" pitchFamily="34" charset="0"/>
            </a:endParaRPr>
          </a:p>
        </p:txBody>
      </p:sp>
      <p:graphicFrame>
        <p:nvGraphicFramePr>
          <p:cNvPr id="12" name="Tabel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6845175"/>
              </p:ext>
            </p:extLst>
          </p:nvPr>
        </p:nvGraphicFramePr>
        <p:xfrm>
          <a:off x="107504" y="2559653"/>
          <a:ext cx="3432268" cy="1383030"/>
        </p:xfrm>
        <a:graphic>
          <a:graphicData uri="http://schemas.openxmlformats.org/drawingml/2006/table">
            <a:tbl>
              <a:tblPr/>
              <a:tblGrid>
                <a:gridCol w="24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1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31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it-IT" sz="1500" b="1" i="0" u="none" strike="noStrike" dirty="0">
                          <a:solidFill>
                            <a:srgbClr val="9A0000"/>
                          </a:solidFill>
                          <a:latin typeface="+mj-lt"/>
                        </a:rPr>
                        <a:t>Età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l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14 - 16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17 - 19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20 - 22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t-IT" sz="1500" b="1" i="0" u="none" strike="noStrike" dirty="0">
                          <a:solidFill>
                            <a:srgbClr val="9A0000"/>
                          </a:solidFill>
                          <a:latin typeface="+mj-lt"/>
                        </a:rPr>
                        <a:t>Musica</a:t>
                      </a:r>
                    </a:p>
                  </a:txBody>
                  <a:tcPr marL="9525" marR="9525" marT="9525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POP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 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 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 22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PUNK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 66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ROCK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 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 44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2" name="Tabella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9930443"/>
              </p:ext>
            </p:extLst>
          </p:nvPr>
        </p:nvGraphicFramePr>
        <p:xfrm>
          <a:off x="3750842" y="2559643"/>
          <a:ext cx="3432268" cy="1383030"/>
        </p:xfrm>
        <a:graphic>
          <a:graphicData uri="http://schemas.openxmlformats.org/drawingml/2006/table">
            <a:tbl>
              <a:tblPr/>
              <a:tblGrid>
                <a:gridCol w="24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1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65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31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it-IT" sz="1500" b="1" i="0" u="none" strike="noStrike" dirty="0">
                          <a:solidFill>
                            <a:srgbClr val="9A0000"/>
                          </a:solidFill>
                          <a:latin typeface="+mj-lt"/>
                        </a:rPr>
                        <a:t>Età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l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14 – 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17 – 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20 – 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t-IT" sz="1500" b="1" i="0" u="none" strike="noStrike" dirty="0">
                          <a:solidFill>
                            <a:srgbClr val="9A0000"/>
                          </a:solidFill>
                          <a:latin typeface="+mj-lt"/>
                        </a:rPr>
                        <a:t>Musica</a:t>
                      </a:r>
                    </a:p>
                  </a:txBody>
                  <a:tcPr marL="9525" marR="9525" marT="9525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POP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0,36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PUNK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0,36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ROCK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0,36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5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0,18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3" name="CasellaDiTesto 22"/>
          <p:cNvSpPr txBox="1"/>
          <p:nvPr/>
        </p:nvSpPr>
        <p:spPr>
          <a:xfrm>
            <a:off x="7179866" y="2471980"/>
            <a:ext cx="185735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Dal confronto dei profili riga si deduce che tra i caratteri c’è </a:t>
            </a:r>
            <a:r>
              <a:rPr lang="it-IT" sz="1400" b="1" dirty="0" err="1"/>
              <a:t>ind</a:t>
            </a:r>
            <a:r>
              <a:rPr lang="it-IT" sz="1400" b="1" dirty="0"/>
              <a:t>. in distribuzione </a:t>
            </a:r>
          </a:p>
          <a:p>
            <a:endParaRPr lang="it-IT" sz="1400" b="1" dirty="0"/>
          </a:p>
          <a:p>
            <a:r>
              <a:rPr lang="it-IT" sz="1400" b="1" dirty="0">
                <a:solidFill>
                  <a:srgbClr val="9A0000"/>
                </a:solidFill>
              </a:rPr>
              <a:t>(si può verificare che in questo caso </a:t>
            </a:r>
            <a:r>
              <a:rPr lang="it-IT" sz="1400" b="1" dirty="0">
                <a:solidFill>
                  <a:srgbClr val="9A0000"/>
                </a:solidFill>
                <a:latin typeface="Symbol" pitchFamily="18" charset="2"/>
                <a:ea typeface="Calibri" pitchFamily="34" charset="0"/>
                <a:cs typeface="Times New Roman" pitchFamily="18" charset="0"/>
              </a:rPr>
              <a:t>c</a:t>
            </a:r>
            <a:r>
              <a:rPr lang="it-IT" sz="1400" b="1" baseline="30000" dirty="0">
                <a:solidFill>
                  <a:srgbClr val="9A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it-IT" sz="1400" b="1" dirty="0">
                <a:solidFill>
                  <a:srgbClr val="9A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= 0</a:t>
            </a:r>
            <a:r>
              <a:rPr lang="it-IT" sz="1400" b="1" dirty="0">
                <a:solidFill>
                  <a:srgbClr val="9A0000"/>
                </a:solidFill>
              </a:rPr>
              <a:t>)</a:t>
            </a:r>
          </a:p>
        </p:txBody>
      </p:sp>
      <p:sp>
        <p:nvSpPr>
          <p:cNvPr id="24" name="CasellaDiTesto 3"/>
          <p:cNvSpPr txBox="1">
            <a:spLocks noChangeArrowheads="1"/>
          </p:cNvSpPr>
          <p:nvPr/>
        </p:nvSpPr>
        <p:spPr bwMode="auto">
          <a:xfrm>
            <a:off x="178942" y="4115054"/>
            <a:ext cx="864399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600" b="1" dirty="0">
                <a:latin typeface="Calibri" pitchFamily="34" charset="0"/>
              </a:rPr>
              <a:t>Se calcoliamo l’età media di coloro che preferisco il POP, il PUNK e il ROCK vediamo che:</a:t>
            </a:r>
            <a:endParaRPr lang="it-IT" sz="10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7179866" y="4571894"/>
            <a:ext cx="1857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C’è </a:t>
            </a:r>
            <a:r>
              <a:rPr lang="it-IT" sz="1400" b="1" dirty="0" err="1"/>
              <a:t>ind</a:t>
            </a:r>
            <a:r>
              <a:rPr lang="it-IT" sz="1400" b="1" dirty="0"/>
              <a:t>. in media</a:t>
            </a:r>
          </a:p>
        </p:txBody>
      </p:sp>
      <p:graphicFrame>
        <p:nvGraphicFramePr>
          <p:cNvPr id="26" name="Tabella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113715"/>
              </p:ext>
            </p:extLst>
          </p:nvPr>
        </p:nvGraphicFramePr>
        <p:xfrm>
          <a:off x="250348" y="5400938"/>
          <a:ext cx="3251157" cy="1357300"/>
        </p:xfrm>
        <a:graphic>
          <a:graphicData uri="http://schemas.openxmlformats.org/drawingml/2006/table">
            <a:tbl>
              <a:tblPr/>
              <a:tblGrid>
                <a:gridCol w="2324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69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87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87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87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87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0694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71460">
                <a:tc>
                  <a:txBody>
                    <a:bodyPr/>
                    <a:lstStyle/>
                    <a:p>
                      <a:pPr algn="r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9A0000"/>
                          </a:solidFill>
                          <a:latin typeface="+mj-lt"/>
                        </a:rPr>
                        <a:t>Tempo di attesa (mesi)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it-IT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460">
                <a:tc>
                  <a:txBody>
                    <a:bodyPr/>
                    <a:lstStyle/>
                    <a:p>
                      <a:pPr algn="r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1460">
                <a:tc rowSpan="2"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9A0000"/>
                          </a:solidFill>
                          <a:latin typeface="+mj-lt"/>
                        </a:rPr>
                        <a:t>Auto</a:t>
                      </a:r>
                    </a:p>
                  </a:txBody>
                  <a:tcPr marL="9525" marR="9525" marT="9525" marB="0" vert="vert270" anchor="ctr">
                    <a:lnL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1" i="1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s.wagon</a:t>
                      </a:r>
                      <a:endParaRPr lang="it-IT" sz="1400" b="1" i="1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58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460">
                <a:tc vMerge="1">
                  <a:txBody>
                    <a:bodyPr/>
                    <a:lstStyle/>
                    <a:p>
                      <a:pPr algn="ctr" fontAlgn="b"/>
                      <a:endParaRPr lang="it-IT" sz="1400" b="1" i="1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1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berlina</a:t>
                      </a:r>
                    </a:p>
                  </a:txBody>
                  <a:tcPr marL="9525" marR="9525" marT="9525" marB="0" anchor="b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  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  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8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460">
                <a:tc>
                  <a:txBody>
                    <a:bodyPr/>
                    <a:lstStyle/>
                    <a:p>
                      <a:pPr algn="r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28" name="Connettore 1 27"/>
          <p:cNvCxnSpPr/>
          <p:nvPr/>
        </p:nvCxnSpPr>
        <p:spPr>
          <a:xfrm>
            <a:off x="178942" y="5043748"/>
            <a:ext cx="8715436" cy="1588"/>
          </a:xfrm>
          <a:prstGeom prst="line">
            <a:avLst/>
          </a:prstGeom>
          <a:ln>
            <a:solidFill>
              <a:srgbClr val="9A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9" name="CasellaDiTesto 3"/>
          <p:cNvSpPr txBox="1">
            <a:spLocks noChangeArrowheads="1"/>
          </p:cNvSpPr>
          <p:nvPr/>
        </p:nvSpPr>
        <p:spPr bwMode="auto">
          <a:xfrm>
            <a:off x="3679372" y="5132651"/>
            <a:ext cx="514353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600" b="1" i="1" dirty="0">
                <a:latin typeface="Calibri" pitchFamily="34" charset="0"/>
              </a:rPr>
              <a:t>Il </a:t>
            </a:r>
            <a:r>
              <a:rPr lang="it-IT" sz="1600" b="1" i="1" dirty="0">
                <a:solidFill>
                  <a:srgbClr val="9A0000"/>
                </a:solidFill>
                <a:latin typeface="Calibri" pitchFamily="34" charset="0"/>
              </a:rPr>
              <a:t>tempo di attesa</a:t>
            </a:r>
            <a:r>
              <a:rPr lang="it-IT" sz="1600" b="1" i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it-IT" sz="1600" b="1" i="1" dirty="0">
                <a:latin typeface="Calibri" pitchFamily="34" charset="0"/>
              </a:rPr>
              <a:t>dipende dal </a:t>
            </a:r>
            <a:r>
              <a:rPr lang="it-IT" sz="1600" b="1" i="1" dirty="0">
                <a:solidFill>
                  <a:srgbClr val="9A0000"/>
                </a:solidFill>
                <a:latin typeface="Calibri" pitchFamily="34" charset="0"/>
              </a:rPr>
              <a:t>tipo di auto</a:t>
            </a:r>
            <a:r>
              <a:rPr lang="it-IT" sz="1600" b="1" i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it-IT" sz="1600" b="1" i="1" dirty="0">
                <a:latin typeface="Calibri" pitchFamily="34" charset="0"/>
              </a:rPr>
              <a:t>acquistato?</a:t>
            </a:r>
            <a:endParaRPr lang="it-IT" sz="1000" dirty="0">
              <a:solidFill>
                <a:srgbClr val="FF0000"/>
              </a:solidFill>
              <a:latin typeface="Calibri" pitchFamily="34" charset="0"/>
            </a:endParaRPr>
          </a:p>
        </p:txBody>
      </p:sp>
      <p:graphicFrame>
        <p:nvGraphicFramePr>
          <p:cNvPr id="205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6592403"/>
              </p:ext>
            </p:extLst>
          </p:nvPr>
        </p:nvGraphicFramePr>
        <p:xfrm>
          <a:off x="3965124" y="6115318"/>
          <a:ext cx="2844817" cy="5899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95" name="Equation" r:id="rId3" imgW="1854000" imgH="393480" progId="Equation.DSMT4">
                  <p:embed/>
                </p:oleObj>
              </mc:Choice>
              <mc:Fallback>
                <p:oleObj name="Equation" r:id="rId3" imgW="1854000" imgH="39348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5124" y="6115318"/>
                        <a:ext cx="2844817" cy="58991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CasellaDiTesto 29"/>
          <p:cNvSpPr txBox="1"/>
          <p:nvPr/>
        </p:nvSpPr>
        <p:spPr>
          <a:xfrm>
            <a:off x="7251272" y="6043880"/>
            <a:ext cx="15716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C’è </a:t>
            </a:r>
            <a:r>
              <a:rPr lang="it-IT" sz="1400" b="1" dirty="0" err="1"/>
              <a:t>ind</a:t>
            </a:r>
            <a:r>
              <a:rPr lang="it-IT" sz="1400" b="1" dirty="0"/>
              <a:t>. in media</a:t>
            </a:r>
          </a:p>
          <a:p>
            <a:r>
              <a:rPr lang="it-IT" sz="1400" b="1" dirty="0"/>
              <a:t>ma non c’è </a:t>
            </a:r>
            <a:r>
              <a:rPr lang="it-IT" sz="1400" b="1" dirty="0" err="1"/>
              <a:t>ind</a:t>
            </a:r>
            <a:r>
              <a:rPr lang="it-IT" sz="1400" b="1" dirty="0"/>
              <a:t>. in distribuzione</a:t>
            </a:r>
          </a:p>
        </p:txBody>
      </p:sp>
      <p:grpSp>
        <p:nvGrpSpPr>
          <p:cNvPr id="4" name="Gruppo 3"/>
          <p:cNvGrpSpPr/>
          <p:nvPr/>
        </p:nvGrpSpPr>
        <p:grpSpPr>
          <a:xfrm>
            <a:off x="178942" y="4511592"/>
            <a:ext cx="6786610" cy="400110"/>
            <a:chOff x="214314" y="4397042"/>
            <a:chExt cx="6786610" cy="400110"/>
          </a:xfrm>
        </p:grpSpPr>
        <p:graphicFrame>
          <p:nvGraphicFramePr>
            <p:cNvPr id="2051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84802039"/>
                </p:ext>
              </p:extLst>
            </p:nvPr>
          </p:nvGraphicFramePr>
          <p:xfrm>
            <a:off x="214314" y="4446945"/>
            <a:ext cx="6786610" cy="3393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996" name="Equation" r:id="rId5" imgW="4178160" imgH="203040" progId="Equation.DSMT4">
                    <p:embed/>
                  </p:oleObj>
                </mc:Choice>
                <mc:Fallback>
                  <p:oleObj name="Equation" r:id="rId5" imgW="4178160" imgH="203040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314" y="4446945"/>
                          <a:ext cx="6786610" cy="33937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" name="Rettangolo 2"/>
            <p:cNvSpPr/>
            <p:nvPr/>
          </p:nvSpPr>
          <p:spPr>
            <a:xfrm>
              <a:off x="4932040" y="4457344"/>
              <a:ext cx="792088" cy="307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" name="CasellaDiTesto 1"/>
            <p:cNvSpPr txBox="1"/>
            <p:nvPr/>
          </p:nvSpPr>
          <p:spPr>
            <a:xfrm>
              <a:off x="4860032" y="4397042"/>
              <a:ext cx="9361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2000" b="1" dirty="0"/>
                <a:t>M(Età)</a:t>
              </a:r>
            </a:p>
          </p:txBody>
        </p:sp>
      </p:grpSp>
      <p:grpSp>
        <p:nvGrpSpPr>
          <p:cNvPr id="13" name="Gruppo 12"/>
          <p:cNvGrpSpPr/>
          <p:nvPr/>
        </p:nvGrpSpPr>
        <p:grpSpPr>
          <a:xfrm>
            <a:off x="3380928" y="5487766"/>
            <a:ext cx="5584856" cy="432048"/>
            <a:chOff x="3416300" y="5373216"/>
            <a:chExt cx="5584856" cy="432048"/>
          </a:xfrm>
        </p:grpSpPr>
        <p:graphicFrame>
          <p:nvGraphicFramePr>
            <p:cNvPr id="2052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168894455"/>
                </p:ext>
              </p:extLst>
            </p:nvPr>
          </p:nvGraphicFramePr>
          <p:xfrm>
            <a:off x="3416300" y="5429250"/>
            <a:ext cx="5584856" cy="3397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997" name="Equation" r:id="rId7" imgW="3593880" imgH="203040" progId="Equation.DSMT4">
                    <p:embed/>
                  </p:oleObj>
                </mc:Choice>
                <mc:Fallback>
                  <p:oleObj name="Equation" r:id="rId7" imgW="3593880" imgH="203040" progId="Equation.DSMT4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16300" y="5429250"/>
                          <a:ext cx="5584856" cy="3397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Rettangolo 7"/>
            <p:cNvSpPr/>
            <p:nvPr/>
          </p:nvSpPr>
          <p:spPr>
            <a:xfrm>
              <a:off x="7596336" y="5445224"/>
              <a:ext cx="1026000" cy="3600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2" name="CasellaDiTesto 31"/>
            <p:cNvSpPr txBox="1"/>
            <p:nvPr/>
          </p:nvSpPr>
          <p:spPr>
            <a:xfrm>
              <a:off x="7486520" y="5373216"/>
              <a:ext cx="133395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2000" b="1" dirty="0"/>
                <a:t>M(tempo)</a:t>
              </a:r>
            </a:p>
          </p:txBody>
        </p: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37</a:t>
            </a:fld>
            <a:r>
              <a:rPr lang="it-IT" sz="2000" b="1" dirty="0">
                <a:solidFill>
                  <a:schemeClr val="bg1"/>
                </a:solidFill>
              </a:rPr>
              <a:t> – Analisi della interdipendenza lineare </a:t>
            </a:r>
          </a:p>
        </p:txBody>
      </p:sp>
      <p:cxnSp>
        <p:nvCxnSpPr>
          <p:cNvPr id="9" name="Connettore 1 8"/>
          <p:cNvCxnSpPr/>
          <p:nvPr/>
        </p:nvCxnSpPr>
        <p:spPr>
          <a:xfrm flipV="1">
            <a:off x="5572132" y="5575610"/>
            <a:ext cx="2786082" cy="857256"/>
          </a:xfrm>
          <a:prstGeom prst="line">
            <a:avLst/>
          </a:prstGeom>
          <a:ln w="47625">
            <a:solidFill>
              <a:srgbClr val="9A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36594" y="1500174"/>
            <a:ext cx="9036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Quando si analizzano due o più caratteri quantitativi si può cercare di individuare una funzione che descriva in modo dettagliato la relazione che emerge dai dati, con uno scopo </a:t>
            </a:r>
            <a:r>
              <a:rPr lang="it-IT" sz="1600" i="1" dirty="0"/>
              <a:t>descrittivo</a:t>
            </a:r>
            <a:r>
              <a:rPr lang="it-IT" sz="1600" dirty="0"/>
              <a:t>, </a:t>
            </a:r>
            <a:r>
              <a:rPr lang="it-IT" sz="1600" i="1" dirty="0"/>
              <a:t>interpretativo</a:t>
            </a:r>
            <a:r>
              <a:rPr lang="it-IT" sz="1600" dirty="0"/>
              <a:t> o </a:t>
            </a:r>
            <a:r>
              <a:rPr lang="it-IT" sz="1600" i="1" dirty="0"/>
              <a:t>previsivo</a:t>
            </a:r>
            <a:endParaRPr lang="it-IT" sz="1600" dirty="0"/>
          </a:p>
          <a:p>
            <a:endParaRPr lang="it-IT" sz="1000" dirty="0"/>
          </a:p>
          <a:p>
            <a:r>
              <a:rPr lang="it-IT" sz="1600" dirty="0"/>
              <a:t>Consideriamo due variabili quantitative </a:t>
            </a:r>
            <a:r>
              <a:rPr lang="it-IT" sz="1600" b="1" dirty="0"/>
              <a:t>Y</a:t>
            </a:r>
            <a:r>
              <a:rPr lang="it-IT" sz="1600" dirty="0"/>
              <a:t> e </a:t>
            </a:r>
            <a:r>
              <a:rPr lang="it-IT" sz="1600" b="1" dirty="0"/>
              <a:t>X</a:t>
            </a:r>
            <a:r>
              <a:rPr lang="it-IT" sz="1600" dirty="0"/>
              <a:t>, e supponiamo di essere interessati a comprendere come la </a:t>
            </a:r>
            <a:r>
              <a:rPr lang="it-IT" sz="1600" b="1" dirty="0"/>
              <a:t>Y</a:t>
            </a:r>
            <a:r>
              <a:rPr lang="it-IT" sz="1600" dirty="0"/>
              <a:t> (var. </a:t>
            </a:r>
            <a:r>
              <a:rPr lang="it-IT" sz="1600" i="1" dirty="0"/>
              <a:t>di risposta</a:t>
            </a:r>
            <a:r>
              <a:rPr lang="it-IT" sz="1600" dirty="0"/>
              <a:t> o </a:t>
            </a:r>
            <a:r>
              <a:rPr lang="it-IT" sz="1600" i="1" dirty="0"/>
              <a:t>dipendente</a:t>
            </a:r>
            <a:r>
              <a:rPr lang="it-IT" sz="1600" dirty="0"/>
              <a:t>) sia influenzata dalla </a:t>
            </a:r>
            <a:r>
              <a:rPr lang="it-IT" sz="1600" b="1" dirty="0"/>
              <a:t>X</a:t>
            </a:r>
            <a:r>
              <a:rPr lang="it-IT" sz="1600" dirty="0"/>
              <a:t> (var. </a:t>
            </a:r>
            <a:r>
              <a:rPr lang="it-IT" sz="1600" i="1" dirty="0"/>
              <a:t>esplicativa</a:t>
            </a:r>
            <a:r>
              <a:rPr lang="it-IT" sz="1600" dirty="0"/>
              <a:t> o </a:t>
            </a:r>
            <a:r>
              <a:rPr lang="it-IT" sz="1600" i="1" dirty="0"/>
              <a:t>indipendente</a:t>
            </a:r>
            <a:r>
              <a:rPr lang="it-IT" sz="1600" dirty="0"/>
              <a:t>)</a:t>
            </a:r>
          </a:p>
          <a:p>
            <a:endParaRPr lang="it-IT" dirty="0"/>
          </a:p>
          <a:p>
            <a:r>
              <a:rPr lang="it-IT" sz="1600" dirty="0"/>
              <a:t>Una variabile </a:t>
            </a:r>
            <a:r>
              <a:rPr lang="it-IT" sz="1600" b="1" dirty="0"/>
              <a:t>Y</a:t>
            </a:r>
            <a:r>
              <a:rPr lang="it-IT" sz="1600" dirty="0"/>
              <a:t> è una </a:t>
            </a:r>
            <a:r>
              <a:rPr lang="it-IT" sz="1600" u="sng" dirty="0"/>
              <a:t>funzione</a:t>
            </a:r>
            <a:r>
              <a:rPr lang="it-IT" sz="1600" dirty="0"/>
              <a:t> di </a:t>
            </a:r>
            <a:r>
              <a:rPr lang="it-IT" sz="1600" b="1" dirty="0"/>
              <a:t>X</a:t>
            </a:r>
            <a:r>
              <a:rPr lang="it-IT" sz="1600" dirty="0"/>
              <a:t> se ad ogni valore di </a:t>
            </a:r>
            <a:r>
              <a:rPr lang="it-IT" sz="1600" b="1" dirty="0"/>
              <a:t>X</a:t>
            </a:r>
            <a:r>
              <a:rPr lang="it-IT" sz="1600" dirty="0"/>
              <a:t> corrisponde uno e un solo valore di </a:t>
            </a:r>
            <a:r>
              <a:rPr lang="it-IT" sz="1600" b="1" dirty="0"/>
              <a:t>Y</a:t>
            </a:r>
            <a:r>
              <a:rPr lang="it-IT" sz="1600" dirty="0"/>
              <a:t>: in tale caso</a:t>
            </a:r>
          </a:p>
          <a:p>
            <a:r>
              <a:rPr lang="it-IT" sz="1600" dirty="0"/>
              <a:t>si dice che tra le due variabili c’è una </a:t>
            </a:r>
            <a:r>
              <a:rPr lang="it-IT" sz="1600" b="1" i="1" dirty="0"/>
              <a:t>relazione funzionale</a:t>
            </a:r>
          </a:p>
          <a:p>
            <a:endParaRPr lang="it-IT" sz="1200" dirty="0"/>
          </a:p>
          <a:p>
            <a:endParaRPr lang="it-IT" sz="1200" dirty="0"/>
          </a:p>
          <a:p>
            <a:r>
              <a:rPr lang="it-IT" dirty="0"/>
              <a:t>          Se X è la lunghezza del lato di un quadrato e Y la sua area allora =&gt; Y = X</a:t>
            </a:r>
            <a:r>
              <a:rPr lang="it-IT" baseline="30000" dirty="0"/>
              <a:t>2</a:t>
            </a:r>
          </a:p>
          <a:p>
            <a:r>
              <a:rPr lang="it-IT" dirty="0"/>
              <a:t>          Se X è la temperatura in gradi Celsius e Y quella in gradi Fahrenheit allora =&gt; Y = 32 + 1,8X</a:t>
            </a:r>
          </a:p>
          <a:p>
            <a:pPr>
              <a:buFontTx/>
              <a:buChar char="-"/>
            </a:pPr>
            <a:endParaRPr lang="it-IT" dirty="0"/>
          </a:p>
          <a:p>
            <a:r>
              <a:rPr lang="it-IT" sz="1600" dirty="0"/>
              <a:t>Il secondo caso è un esempio di relazione funzionale lineare (=&gt; </a:t>
            </a:r>
            <a:r>
              <a:rPr lang="it-IT" sz="1600" i="1" dirty="0"/>
              <a:t>equazione di una retta</a:t>
            </a:r>
            <a:r>
              <a:rPr lang="it-IT" sz="1600" dirty="0"/>
              <a:t>)</a:t>
            </a:r>
          </a:p>
        </p:txBody>
      </p:sp>
      <p:sp>
        <p:nvSpPr>
          <p:cNvPr id="12" name="Rettangolo arrotondato 11"/>
          <p:cNvSpPr/>
          <p:nvPr/>
        </p:nvSpPr>
        <p:spPr>
          <a:xfrm>
            <a:off x="572344" y="3749486"/>
            <a:ext cx="8465374" cy="642942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4" name="Object 2"/>
          <p:cNvGraphicFramePr>
            <a:graphicFrameLocks noChangeAspect="1"/>
          </p:cNvGraphicFramePr>
          <p:nvPr/>
        </p:nvGraphicFramePr>
        <p:xfrm>
          <a:off x="104929" y="5357826"/>
          <a:ext cx="1823852" cy="5455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6" name="Equation" r:id="rId3" imgW="711000" imgH="177480" progId="Equation.DSMT4">
                  <p:embed/>
                </p:oleObj>
              </mc:Choice>
              <mc:Fallback>
                <p:oleObj name="Equation" r:id="rId3" imgW="71100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929" y="5357826"/>
                        <a:ext cx="1823852" cy="5455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5" name="Connettore 7 14"/>
          <p:cNvCxnSpPr/>
          <p:nvPr/>
        </p:nvCxnSpPr>
        <p:spPr>
          <a:xfrm rot="16200000" flipH="1">
            <a:off x="928662" y="5847865"/>
            <a:ext cx="285752" cy="285752"/>
          </a:xfrm>
          <a:prstGeom prst="curvedConnector3">
            <a:avLst>
              <a:gd name="adj1" fmla="val 107777"/>
            </a:avLst>
          </a:prstGeom>
          <a:ln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1214414" y="5987497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>
                <a:solidFill>
                  <a:srgbClr val="9A0000"/>
                </a:solidFill>
              </a:rPr>
              <a:t>intercetta</a:t>
            </a:r>
            <a:r>
              <a:rPr lang="it-IT" sz="1600" b="1" dirty="0"/>
              <a:t>: </a:t>
            </a:r>
            <a:r>
              <a:rPr lang="it-IT" sz="1600" i="1" dirty="0"/>
              <a:t>intersezione tra la</a:t>
            </a:r>
          </a:p>
          <a:p>
            <a:r>
              <a:rPr lang="it-IT" sz="1600" i="1" dirty="0"/>
              <a:t>retta e l’asse verticale (X = 0)</a:t>
            </a:r>
          </a:p>
        </p:txBody>
      </p:sp>
      <p:cxnSp>
        <p:nvCxnSpPr>
          <p:cNvPr id="17" name="Connettore 7 16"/>
          <p:cNvCxnSpPr/>
          <p:nvPr/>
        </p:nvCxnSpPr>
        <p:spPr>
          <a:xfrm flipV="1">
            <a:off x="1428728" y="5146982"/>
            <a:ext cx="571504" cy="214314"/>
          </a:xfrm>
          <a:prstGeom prst="curvedConnector3">
            <a:avLst>
              <a:gd name="adj1" fmla="val -3333"/>
            </a:avLst>
          </a:prstGeom>
          <a:ln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2000232" y="4987365"/>
            <a:ext cx="3429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>
                <a:solidFill>
                  <a:srgbClr val="9A0000"/>
                </a:solidFill>
              </a:rPr>
              <a:t>coefficiente angolare</a:t>
            </a:r>
            <a:r>
              <a:rPr lang="it-IT" sz="1600" b="1" dirty="0"/>
              <a:t>: </a:t>
            </a:r>
            <a:r>
              <a:rPr lang="it-IT" sz="1600" i="1" dirty="0"/>
              <a:t>inclinazione</a:t>
            </a:r>
          </a:p>
          <a:p>
            <a:r>
              <a:rPr lang="it-IT" sz="1600" i="1" dirty="0"/>
              <a:t>della retta sul piano cartesiano</a:t>
            </a:r>
          </a:p>
        </p:txBody>
      </p:sp>
      <p:cxnSp>
        <p:nvCxnSpPr>
          <p:cNvPr id="19" name="Connettore 2 18"/>
          <p:cNvCxnSpPr/>
          <p:nvPr/>
        </p:nvCxnSpPr>
        <p:spPr>
          <a:xfrm rot="5400000">
            <a:off x="4779338" y="5938212"/>
            <a:ext cx="1584000" cy="1588"/>
          </a:xfrm>
          <a:prstGeom prst="straightConnector1">
            <a:avLst/>
          </a:prstGeom>
          <a:ln w="317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/>
          <p:nvPr/>
        </p:nvCxnSpPr>
        <p:spPr>
          <a:xfrm rot="10800000" flipV="1">
            <a:off x="5572134" y="6718642"/>
            <a:ext cx="3143271" cy="0"/>
          </a:xfrm>
          <a:prstGeom prst="straightConnector1">
            <a:avLst/>
          </a:prstGeom>
          <a:ln w="317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sellaDiTesto 20"/>
          <p:cNvSpPr txBox="1"/>
          <p:nvPr/>
        </p:nvSpPr>
        <p:spPr>
          <a:xfrm>
            <a:off x="5429256" y="4861230"/>
            <a:ext cx="50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Y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8572528" y="6519470"/>
            <a:ext cx="50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/>
              <a:t>X</a:t>
            </a:r>
          </a:p>
        </p:txBody>
      </p:sp>
      <p:sp>
        <p:nvSpPr>
          <p:cNvPr id="23" name="Ovale 22"/>
          <p:cNvSpPr>
            <a:spLocks noChangeAspect="1"/>
          </p:cNvSpPr>
          <p:nvPr/>
        </p:nvSpPr>
        <p:spPr>
          <a:xfrm>
            <a:off x="5508562" y="6338346"/>
            <a:ext cx="145734" cy="145734"/>
          </a:xfrm>
          <a:prstGeom prst="ellipse">
            <a:avLst/>
          </a:prstGeom>
          <a:noFill/>
          <a:ln w="15875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CasellaDiTesto 23"/>
          <p:cNvSpPr txBox="1"/>
          <p:nvPr/>
        </p:nvSpPr>
        <p:spPr>
          <a:xfrm>
            <a:off x="5072066" y="6492162"/>
            <a:ext cx="50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/>
              <a:t>0</a:t>
            </a:r>
          </a:p>
        </p:txBody>
      </p:sp>
      <p:sp>
        <p:nvSpPr>
          <p:cNvPr id="25" name="CasellaDiTesto 24"/>
          <p:cNvSpPr txBox="1"/>
          <p:nvPr/>
        </p:nvSpPr>
        <p:spPr>
          <a:xfrm>
            <a:off x="5072066" y="607567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dirty="0"/>
              <a:t>a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572312" y="3429000"/>
            <a:ext cx="235745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b="1" dirty="0">
                <a:solidFill>
                  <a:srgbClr val="9A0000"/>
                </a:solidFill>
              </a:rPr>
              <a:t>esempio</a:t>
            </a:r>
          </a:p>
        </p:txBody>
      </p:sp>
      <p:sp>
        <p:nvSpPr>
          <p:cNvPr id="27" name="Freccia in giù 26"/>
          <p:cNvSpPr/>
          <p:nvPr/>
        </p:nvSpPr>
        <p:spPr>
          <a:xfrm rot="16200000">
            <a:off x="250843" y="3731837"/>
            <a:ext cx="107156" cy="392905"/>
          </a:xfrm>
          <a:prstGeom prst="down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CasellaDiTesto 27"/>
          <p:cNvSpPr txBox="1"/>
          <p:nvPr/>
        </p:nvSpPr>
        <p:spPr>
          <a:xfrm>
            <a:off x="5929322" y="634928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b</a:t>
            </a:r>
          </a:p>
        </p:txBody>
      </p:sp>
      <p:sp>
        <p:nvSpPr>
          <p:cNvPr id="29" name="CasellaDiTesto 28"/>
          <p:cNvSpPr txBox="1"/>
          <p:nvPr/>
        </p:nvSpPr>
        <p:spPr>
          <a:xfrm>
            <a:off x="7929586" y="5237056"/>
            <a:ext cx="10715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/>
              <a:t>Y = a + </a:t>
            </a:r>
            <a:r>
              <a:rPr lang="it-IT" sz="1600" b="1" dirty="0" err="1"/>
              <a:t>bX</a:t>
            </a:r>
            <a:endParaRPr lang="it-IT" sz="1600" b="1" dirty="0"/>
          </a:p>
        </p:txBody>
      </p:sp>
    </p:spTree>
    <p:extLst>
      <p:ext uri="{BB962C8B-B14F-4D97-AF65-F5344CB8AC3E}">
        <p14:creationId xmlns:p14="http://schemas.microsoft.com/office/powerpoint/2010/main" val="39670662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38</a:t>
            </a:fld>
            <a:r>
              <a:rPr lang="it-IT" sz="2000" b="1" dirty="0">
                <a:solidFill>
                  <a:schemeClr val="bg1"/>
                </a:solidFill>
              </a:rPr>
              <a:t> – Concordanza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36594" y="1500174"/>
            <a:ext cx="9036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Uno degli aspetti fondamentali dello studio della relazione tra due variabili quantitative è legato al concetto di </a:t>
            </a:r>
            <a:r>
              <a:rPr lang="it-IT" sz="1600" b="1" i="1" dirty="0"/>
              <a:t>concordanza</a:t>
            </a:r>
            <a:r>
              <a:rPr lang="it-IT" sz="1600" dirty="0"/>
              <a:t>, ossia la ricerca della direzione della dipendenza tra </a:t>
            </a:r>
            <a:r>
              <a:rPr lang="it-IT" sz="1600" b="1" dirty="0"/>
              <a:t>Y</a:t>
            </a:r>
            <a:r>
              <a:rPr lang="it-IT" sz="1600" dirty="0"/>
              <a:t> e </a:t>
            </a:r>
            <a:r>
              <a:rPr lang="it-IT" sz="1600" b="1" dirty="0"/>
              <a:t>X</a:t>
            </a:r>
            <a:r>
              <a:rPr lang="it-IT" sz="1600" dirty="0"/>
              <a:t>:</a:t>
            </a:r>
          </a:p>
          <a:p>
            <a:endParaRPr lang="it-IT" sz="1600" dirty="0"/>
          </a:p>
          <a:p>
            <a:r>
              <a:rPr lang="it-IT" sz="1600" dirty="0"/>
              <a:t>           </a:t>
            </a:r>
            <a:r>
              <a:rPr lang="it-IT" sz="1600" i="1" dirty="0"/>
              <a:t>ci si chiede se a valori inferiori (superiori) della media di una variabile si accompagnano</a:t>
            </a:r>
          </a:p>
          <a:p>
            <a:r>
              <a:rPr lang="it-IT" sz="1600" i="1" dirty="0"/>
              <a:t>           valori superiori (inferiori) della media dell’altra</a:t>
            </a:r>
          </a:p>
          <a:p>
            <a:endParaRPr lang="it-IT" sz="1600" dirty="0"/>
          </a:p>
          <a:p>
            <a:r>
              <a:rPr lang="it-IT" sz="1600" dirty="0"/>
              <a:t>Per ciascuna delle possibili combinazioni di valori di </a:t>
            </a:r>
            <a:r>
              <a:rPr lang="it-IT" sz="1600" b="1" dirty="0"/>
              <a:t>Y</a:t>
            </a:r>
            <a:r>
              <a:rPr lang="it-IT" sz="1600" dirty="0"/>
              <a:t> e </a:t>
            </a:r>
            <a:r>
              <a:rPr lang="it-IT" sz="1600" b="1" dirty="0"/>
              <a:t>X</a:t>
            </a:r>
            <a:r>
              <a:rPr lang="it-IT" sz="1600" dirty="0"/>
              <a:t> è possibile avere una indicazione sulla direzione della dipendenza calcolando gli </a:t>
            </a:r>
            <a:r>
              <a:rPr lang="it-IT" sz="1600" i="1" dirty="0"/>
              <a:t>scarti misti</a:t>
            </a:r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pPr lvl="1"/>
            <a:r>
              <a:rPr lang="it-IT" sz="1600" dirty="0"/>
              <a:t>          Quando </a:t>
            </a:r>
            <a:r>
              <a:rPr lang="it-IT" sz="1600" b="1" dirty="0" err="1"/>
              <a:t>s</a:t>
            </a:r>
            <a:r>
              <a:rPr lang="it-IT" sz="1600" b="1" baseline="-25000" dirty="0" err="1"/>
              <a:t>ij</a:t>
            </a:r>
            <a:r>
              <a:rPr lang="it-IT" sz="1600" b="1" baseline="-25000" dirty="0"/>
              <a:t> </a:t>
            </a:r>
            <a:r>
              <a:rPr lang="it-IT" sz="1600" b="1" dirty="0"/>
              <a:t>&gt; 0</a:t>
            </a:r>
            <a:r>
              <a:rPr lang="it-IT" sz="1600" dirty="0"/>
              <a:t> si ha che </a:t>
            </a:r>
            <a:r>
              <a:rPr lang="it-IT" sz="1600" b="1" dirty="0"/>
              <a:t>x</a:t>
            </a:r>
            <a:r>
              <a:rPr lang="it-IT" sz="1600" b="1" baseline="-25000" dirty="0"/>
              <a:t>i </a:t>
            </a:r>
            <a:r>
              <a:rPr lang="it-IT" sz="1600" b="1" dirty="0"/>
              <a:t>&gt; M(X)</a:t>
            </a:r>
            <a:r>
              <a:rPr lang="it-IT" sz="1600" dirty="0"/>
              <a:t> e </a:t>
            </a:r>
            <a:r>
              <a:rPr lang="it-IT" sz="1600" b="1" dirty="0" err="1"/>
              <a:t>y</a:t>
            </a:r>
            <a:r>
              <a:rPr lang="it-IT" sz="1600" b="1" baseline="-25000" dirty="0" err="1"/>
              <a:t>j</a:t>
            </a:r>
            <a:r>
              <a:rPr lang="it-IT" sz="1600" b="1" baseline="-25000" dirty="0"/>
              <a:t> </a:t>
            </a:r>
            <a:r>
              <a:rPr lang="it-IT" sz="1600" b="1" dirty="0"/>
              <a:t>&gt; M(Y)</a:t>
            </a:r>
            <a:r>
              <a:rPr lang="it-IT" sz="1600" dirty="0"/>
              <a:t> oppure </a:t>
            </a:r>
            <a:r>
              <a:rPr lang="it-IT" sz="1600" b="1" dirty="0"/>
              <a:t>x</a:t>
            </a:r>
            <a:r>
              <a:rPr lang="it-IT" sz="1600" b="1" baseline="-25000" dirty="0"/>
              <a:t>i </a:t>
            </a:r>
            <a:r>
              <a:rPr lang="it-IT" sz="1600" b="1" dirty="0"/>
              <a:t>&lt; M(X)</a:t>
            </a:r>
            <a:r>
              <a:rPr lang="it-IT" sz="1600" dirty="0"/>
              <a:t> e </a:t>
            </a:r>
            <a:r>
              <a:rPr lang="it-IT" sz="1600" b="1" dirty="0" err="1"/>
              <a:t>y</a:t>
            </a:r>
            <a:r>
              <a:rPr lang="it-IT" sz="1600" b="1" baseline="-25000" dirty="0" err="1"/>
              <a:t>j</a:t>
            </a:r>
            <a:r>
              <a:rPr lang="it-IT" sz="1600" b="1" baseline="-25000" dirty="0"/>
              <a:t> </a:t>
            </a:r>
            <a:r>
              <a:rPr lang="it-IT" sz="1600" b="1" dirty="0"/>
              <a:t>&lt; M(Y)</a:t>
            </a:r>
          </a:p>
          <a:p>
            <a:endParaRPr lang="it-IT" sz="1600" dirty="0"/>
          </a:p>
          <a:p>
            <a:pPr lvl="1"/>
            <a:r>
              <a:rPr lang="it-IT" sz="1600" dirty="0"/>
              <a:t>          Quando </a:t>
            </a:r>
            <a:r>
              <a:rPr lang="it-IT" sz="1600" b="1" dirty="0" err="1"/>
              <a:t>s</a:t>
            </a:r>
            <a:r>
              <a:rPr lang="it-IT" sz="1600" b="1" baseline="-25000" dirty="0" err="1"/>
              <a:t>ij</a:t>
            </a:r>
            <a:r>
              <a:rPr lang="it-IT" sz="1600" b="1" baseline="-25000" dirty="0"/>
              <a:t> </a:t>
            </a:r>
            <a:r>
              <a:rPr lang="it-IT" sz="1600" b="1" dirty="0"/>
              <a:t>&lt; 0</a:t>
            </a:r>
            <a:r>
              <a:rPr lang="it-IT" sz="1600" dirty="0"/>
              <a:t> si ha che </a:t>
            </a:r>
            <a:r>
              <a:rPr lang="it-IT" sz="1600" b="1" dirty="0"/>
              <a:t>x</a:t>
            </a:r>
            <a:r>
              <a:rPr lang="it-IT" sz="1600" b="1" baseline="-25000" dirty="0"/>
              <a:t>i </a:t>
            </a:r>
            <a:r>
              <a:rPr lang="it-IT" sz="1600" b="1" dirty="0"/>
              <a:t>&gt; M(X)</a:t>
            </a:r>
            <a:r>
              <a:rPr lang="it-IT" sz="1600" dirty="0"/>
              <a:t> e </a:t>
            </a:r>
            <a:r>
              <a:rPr lang="it-IT" sz="1600" b="1" dirty="0" err="1"/>
              <a:t>y</a:t>
            </a:r>
            <a:r>
              <a:rPr lang="it-IT" sz="1600" b="1" baseline="-25000" dirty="0" err="1"/>
              <a:t>j</a:t>
            </a:r>
            <a:r>
              <a:rPr lang="it-IT" sz="1600" b="1" baseline="-25000" dirty="0"/>
              <a:t> </a:t>
            </a:r>
            <a:r>
              <a:rPr lang="it-IT" sz="1600" b="1" dirty="0"/>
              <a:t>&lt; M(Y)</a:t>
            </a:r>
            <a:r>
              <a:rPr lang="it-IT" sz="1600" dirty="0"/>
              <a:t> oppure </a:t>
            </a:r>
            <a:r>
              <a:rPr lang="it-IT" sz="1600" b="1" dirty="0"/>
              <a:t>x</a:t>
            </a:r>
            <a:r>
              <a:rPr lang="it-IT" sz="1600" b="1" baseline="-25000" dirty="0"/>
              <a:t>i </a:t>
            </a:r>
            <a:r>
              <a:rPr lang="it-IT" sz="1600" b="1" dirty="0"/>
              <a:t>&lt; M(X)</a:t>
            </a:r>
            <a:r>
              <a:rPr lang="it-IT" sz="1600" dirty="0"/>
              <a:t> e </a:t>
            </a:r>
            <a:r>
              <a:rPr lang="it-IT" sz="1600" b="1" dirty="0" err="1"/>
              <a:t>y</a:t>
            </a:r>
            <a:r>
              <a:rPr lang="it-IT" sz="1600" b="1" baseline="-25000" dirty="0" err="1"/>
              <a:t>j</a:t>
            </a:r>
            <a:r>
              <a:rPr lang="it-IT" sz="1600" b="1" baseline="-25000" dirty="0"/>
              <a:t> </a:t>
            </a:r>
            <a:r>
              <a:rPr lang="it-IT" sz="1600" b="1" dirty="0"/>
              <a:t>&gt; M(Y)</a:t>
            </a:r>
          </a:p>
          <a:p>
            <a:endParaRPr lang="it-IT" sz="1300" b="1" dirty="0"/>
          </a:p>
          <a:p>
            <a:endParaRPr lang="it-IT" sz="1300" b="1" dirty="0"/>
          </a:p>
          <a:p>
            <a:r>
              <a:rPr lang="it-IT" sz="1600" dirty="0"/>
              <a:t>Poiché non è possibile cogliere il segno della</a:t>
            </a:r>
          </a:p>
          <a:p>
            <a:r>
              <a:rPr lang="it-IT" sz="1600" dirty="0"/>
              <a:t>concordanza (o discordanza) osservando tutti</a:t>
            </a:r>
          </a:p>
          <a:p>
            <a:r>
              <a:rPr lang="it-IT" sz="1600" dirty="0"/>
              <a:t>gli scarti misti uno per volta, è necessario costruire</a:t>
            </a:r>
          </a:p>
          <a:p>
            <a:r>
              <a:rPr lang="it-IT" sz="1600" dirty="0"/>
              <a:t>una misura di sintesi =&gt; </a:t>
            </a:r>
            <a:r>
              <a:rPr lang="it-IT" sz="1600" b="1" u="sng" dirty="0"/>
              <a:t>COVARIANZA</a:t>
            </a:r>
          </a:p>
        </p:txBody>
      </p:sp>
      <p:sp>
        <p:nvSpPr>
          <p:cNvPr id="11" name="Rettangolo arrotondato 10"/>
          <p:cNvSpPr/>
          <p:nvPr/>
        </p:nvSpPr>
        <p:spPr>
          <a:xfrm>
            <a:off x="572376" y="2214554"/>
            <a:ext cx="7322366" cy="714380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Freccia in giù 11"/>
          <p:cNvSpPr/>
          <p:nvPr/>
        </p:nvSpPr>
        <p:spPr>
          <a:xfrm rot="16200000">
            <a:off x="250875" y="2214556"/>
            <a:ext cx="107156" cy="392905"/>
          </a:xfrm>
          <a:prstGeom prst="down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3" name="Oggetto 12"/>
          <p:cNvGraphicFramePr>
            <a:graphicFrameLocks noChangeAspect="1"/>
          </p:cNvGraphicFramePr>
          <p:nvPr/>
        </p:nvGraphicFramePr>
        <p:xfrm>
          <a:off x="1108131" y="3714084"/>
          <a:ext cx="3143273" cy="5687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0" name="Equation" r:id="rId3" imgW="1333440" imgH="241200" progId="Equation.DSMT4">
                  <p:embed/>
                </p:oleObj>
              </mc:Choice>
              <mc:Fallback>
                <p:oleObj name="Equation" r:id="rId3" imgW="133344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8131" y="3714084"/>
                        <a:ext cx="3143273" cy="56878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Freccia in giù 13"/>
          <p:cNvSpPr/>
          <p:nvPr/>
        </p:nvSpPr>
        <p:spPr>
          <a:xfrm rot="16200000">
            <a:off x="4501439" y="3782803"/>
            <a:ext cx="107156" cy="392905"/>
          </a:xfrm>
          <a:prstGeom prst="down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/>
          <p:cNvSpPr/>
          <p:nvPr/>
        </p:nvSpPr>
        <p:spPr>
          <a:xfrm>
            <a:off x="4822908" y="3639925"/>
            <a:ext cx="34290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il segno dello scarto misto indica la</a:t>
            </a:r>
          </a:p>
          <a:p>
            <a:r>
              <a:rPr lang="it-IT" dirty="0"/>
              <a:t>direzione della relazione tra </a:t>
            </a:r>
            <a:r>
              <a:rPr lang="it-IT" b="1" dirty="0"/>
              <a:t>Y</a:t>
            </a:r>
            <a:r>
              <a:rPr lang="it-IT" dirty="0"/>
              <a:t> e </a:t>
            </a:r>
            <a:r>
              <a:rPr lang="it-IT" b="1" dirty="0"/>
              <a:t>X</a:t>
            </a:r>
          </a:p>
        </p:txBody>
      </p:sp>
      <p:sp>
        <p:nvSpPr>
          <p:cNvPr id="16" name="Freccia in giù 15"/>
          <p:cNvSpPr/>
          <p:nvPr/>
        </p:nvSpPr>
        <p:spPr>
          <a:xfrm rot="16200000">
            <a:off x="677818" y="4464008"/>
            <a:ext cx="108000" cy="324000"/>
          </a:xfrm>
          <a:prstGeom prst="down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Freccia in giù 16"/>
          <p:cNvSpPr/>
          <p:nvPr/>
        </p:nvSpPr>
        <p:spPr>
          <a:xfrm rot="16200000">
            <a:off x="677818" y="4879097"/>
            <a:ext cx="108000" cy="324000"/>
          </a:xfrm>
          <a:prstGeom prst="down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CasellaDiTesto 17"/>
          <p:cNvSpPr txBox="1"/>
          <p:nvPr/>
        </p:nvSpPr>
        <p:spPr>
          <a:xfrm>
            <a:off x="7251800" y="4463157"/>
            <a:ext cx="171451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" b="1" dirty="0">
                <a:solidFill>
                  <a:srgbClr val="9A0000"/>
                </a:solidFill>
              </a:rPr>
              <a:t>CONCORDANZA</a:t>
            </a:r>
          </a:p>
        </p:txBody>
      </p:sp>
      <p:sp>
        <p:nvSpPr>
          <p:cNvPr id="19" name="CasellaDiTesto 18"/>
          <p:cNvSpPr txBox="1"/>
          <p:nvPr/>
        </p:nvSpPr>
        <p:spPr>
          <a:xfrm>
            <a:off x="7251800" y="4891785"/>
            <a:ext cx="171451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" b="1" dirty="0">
                <a:solidFill>
                  <a:srgbClr val="9A0000"/>
                </a:solidFill>
              </a:rPr>
              <a:t>DISCONCORDANZA</a:t>
            </a:r>
          </a:p>
        </p:txBody>
      </p:sp>
      <p:graphicFrame>
        <p:nvGraphicFramePr>
          <p:cNvPr id="20" name="Object 3"/>
          <p:cNvGraphicFramePr>
            <a:graphicFrameLocks noChangeAspect="1"/>
          </p:cNvGraphicFramePr>
          <p:nvPr/>
        </p:nvGraphicFramePr>
        <p:xfrm>
          <a:off x="4751470" y="5459982"/>
          <a:ext cx="4114803" cy="1183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1" name="Equation" r:id="rId5" imgW="2158920" imgH="622080" progId="Equation.DSMT4">
                  <p:embed/>
                </p:oleObj>
              </mc:Choice>
              <mc:Fallback>
                <p:oleObj name="Equation" r:id="rId5" imgW="2158920" imgH="622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1470" y="5459982"/>
                        <a:ext cx="4114803" cy="11837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ttangolo arrotondato 22"/>
          <p:cNvSpPr/>
          <p:nvPr/>
        </p:nvSpPr>
        <p:spPr>
          <a:xfrm>
            <a:off x="4680032" y="5429264"/>
            <a:ext cx="4286280" cy="1285884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492791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39</a:t>
            </a:fld>
            <a:r>
              <a:rPr lang="it-IT" sz="2000" b="1" dirty="0">
                <a:solidFill>
                  <a:schemeClr val="bg1"/>
                </a:solidFill>
              </a:rPr>
              <a:t> – Esempio </a:t>
            </a:r>
          </a:p>
        </p:txBody>
      </p:sp>
      <p:graphicFrame>
        <p:nvGraphicFramePr>
          <p:cNvPr id="11" name="Grafico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445674"/>
              </p:ext>
            </p:extLst>
          </p:nvPr>
        </p:nvGraphicFramePr>
        <p:xfrm>
          <a:off x="5857884" y="1428736"/>
          <a:ext cx="3143272" cy="26299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3" name="Gruppo 12"/>
          <p:cNvGrpSpPr/>
          <p:nvPr/>
        </p:nvGrpSpPr>
        <p:grpSpPr>
          <a:xfrm>
            <a:off x="4857752" y="4214818"/>
            <a:ext cx="4143404" cy="2500330"/>
            <a:chOff x="3857620" y="3500438"/>
            <a:chExt cx="5143536" cy="2857520"/>
          </a:xfrm>
        </p:grpSpPr>
        <p:grpSp>
          <p:nvGrpSpPr>
            <p:cNvPr id="14" name="Gruppo 10"/>
            <p:cNvGrpSpPr/>
            <p:nvPr/>
          </p:nvGrpSpPr>
          <p:grpSpPr>
            <a:xfrm>
              <a:off x="3857620" y="3500438"/>
              <a:ext cx="5143536" cy="2857520"/>
              <a:chOff x="4000496" y="3357562"/>
              <a:chExt cx="5000660" cy="2857520"/>
            </a:xfrm>
          </p:grpSpPr>
          <p:graphicFrame>
            <p:nvGraphicFramePr>
              <p:cNvPr id="20" name="Grafico 5"/>
              <p:cNvGraphicFramePr/>
              <p:nvPr>
                <p:extLst>
                  <p:ext uri="{D42A27DB-BD31-4B8C-83A1-F6EECF244321}">
                    <p14:modId xmlns:p14="http://schemas.microsoft.com/office/powerpoint/2010/main" val="2539926786"/>
                  </p:ext>
                </p:extLst>
              </p:nvPr>
            </p:nvGraphicFramePr>
            <p:xfrm>
              <a:off x="4000496" y="3357562"/>
              <a:ext cx="5000660" cy="285752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21" name="CasellaDiTesto 20"/>
              <p:cNvSpPr txBox="1"/>
              <p:nvPr/>
            </p:nvSpPr>
            <p:spPr>
              <a:xfrm>
                <a:off x="4357686" y="3500438"/>
                <a:ext cx="50006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b="1" dirty="0"/>
                  <a:t>IV</a:t>
                </a:r>
              </a:p>
            </p:txBody>
          </p:sp>
          <p:sp>
            <p:nvSpPr>
              <p:cNvPr id="22" name="CasellaDiTesto 21"/>
              <p:cNvSpPr txBox="1"/>
              <p:nvPr/>
            </p:nvSpPr>
            <p:spPr>
              <a:xfrm>
                <a:off x="8358214" y="3500438"/>
                <a:ext cx="50006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it-IT" b="1" dirty="0"/>
                  <a:t>I</a:t>
                </a:r>
              </a:p>
            </p:txBody>
          </p:sp>
          <p:sp>
            <p:nvSpPr>
              <p:cNvPr id="23" name="CasellaDiTesto 22"/>
              <p:cNvSpPr txBox="1"/>
              <p:nvPr/>
            </p:nvSpPr>
            <p:spPr>
              <a:xfrm>
                <a:off x="4357686" y="5429264"/>
                <a:ext cx="50006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b="1" dirty="0"/>
                  <a:t>III</a:t>
                </a:r>
              </a:p>
            </p:txBody>
          </p:sp>
          <p:sp>
            <p:nvSpPr>
              <p:cNvPr id="24" name="CasellaDiTesto 23"/>
              <p:cNvSpPr txBox="1"/>
              <p:nvPr/>
            </p:nvSpPr>
            <p:spPr>
              <a:xfrm>
                <a:off x="8358214" y="5429264"/>
                <a:ext cx="50006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it-IT" b="1" dirty="0"/>
                  <a:t>II</a:t>
                </a:r>
              </a:p>
            </p:txBody>
          </p:sp>
        </p:grpSp>
        <p:sp>
          <p:nvSpPr>
            <p:cNvPr id="15" name="CasellaDiTesto 14"/>
            <p:cNvSpPr txBox="1"/>
            <p:nvPr/>
          </p:nvSpPr>
          <p:spPr>
            <a:xfrm>
              <a:off x="7237658" y="4857760"/>
              <a:ext cx="12858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400" b="1" dirty="0"/>
                <a:t>Piemonte</a:t>
              </a:r>
            </a:p>
          </p:txBody>
        </p:sp>
        <p:sp>
          <p:nvSpPr>
            <p:cNvPr id="16" name="CasellaDiTesto 15"/>
            <p:cNvSpPr txBox="1"/>
            <p:nvPr/>
          </p:nvSpPr>
          <p:spPr>
            <a:xfrm>
              <a:off x="6643702" y="5192925"/>
              <a:ext cx="12858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400" b="1" dirty="0"/>
                <a:t>Molise</a:t>
              </a:r>
            </a:p>
          </p:txBody>
        </p:sp>
        <p:sp>
          <p:nvSpPr>
            <p:cNvPr id="17" name="CasellaDiTesto 16"/>
            <p:cNvSpPr txBox="1"/>
            <p:nvPr/>
          </p:nvSpPr>
          <p:spPr>
            <a:xfrm>
              <a:off x="4345369" y="4407107"/>
              <a:ext cx="12858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400" b="1" dirty="0"/>
                <a:t>Puglia</a:t>
              </a:r>
            </a:p>
          </p:txBody>
        </p:sp>
        <p:sp>
          <p:nvSpPr>
            <p:cNvPr id="18" name="CasellaDiTesto 17"/>
            <p:cNvSpPr txBox="1"/>
            <p:nvPr/>
          </p:nvSpPr>
          <p:spPr>
            <a:xfrm>
              <a:off x="5054822" y="3845808"/>
              <a:ext cx="12858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400" b="1" dirty="0"/>
                <a:t>Veneto</a:t>
              </a:r>
            </a:p>
          </p:txBody>
        </p:sp>
      </p:grpSp>
      <p:sp>
        <p:nvSpPr>
          <p:cNvPr id="25" name="CasellaDiTesto 24"/>
          <p:cNvSpPr txBox="1"/>
          <p:nvPr/>
        </p:nvSpPr>
        <p:spPr>
          <a:xfrm>
            <a:off x="714348" y="5334672"/>
            <a:ext cx="3857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i="1" dirty="0">
                <a:solidFill>
                  <a:srgbClr val="9A0000"/>
                </a:solidFill>
              </a:rPr>
              <a:t>Quadranti I e III : scostamenti concordi</a:t>
            </a:r>
          </a:p>
          <a:p>
            <a:pPr algn="ctr"/>
            <a:r>
              <a:rPr lang="it-IT" sz="1400" b="1" i="1" dirty="0">
                <a:solidFill>
                  <a:srgbClr val="9A0000"/>
                </a:solidFill>
              </a:rPr>
              <a:t>Quadranti II e IV : scostamenti discordi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214314" y="4181886"/>
            <a:ext cx="457200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i="1" dirty="0"/>
              <a:t>Dall’analisi degli scostamenti si rileva come Molise e Piemonte hanno una percentuale di popolazione anziana superiore alla media mentre Puglia, Trentino e Veneto hanno un n° di posti letto in strutture ospedaliere ogni 1000 ab. superiore alla media</a:t>
            </a:r>
          </a:p>
          <a:p>
            <a:endParaRPr lang="it-IT" sz="1500" i="1" dirty="0"/>
          </a:p>
          <a:p>
            <a:endParaRPr lang="it-IT" sz="1500" i="1" dirty="0"/>
          </a:p>
          <a:p>
            <a:endParaRPr lang="it-IT" sz="1500" dirty="0"/>
          </a:p>
          <a:p>
            <a:pPr algn="ctr"/>
            <a:r>
              <a:rPr lang="it-IT" sz="1500" b="1" dirty="0"/>
              <a:t>COV(X,Y) = 1.86675</a:t>
            </a:r>
          </a:p>
          <a:p>
            <a:endParaRPr lang="it-IT" sz="1500" dirty="0"/>
          </a:p>
          <a:p>
            <a:pPr algn="ctr"/>
            <a:r>
              <a:rPr lang="it-IT" sz="1500" b="1" dirty="0"/>
              <a:t>Tra i due caratteri c’è </a:t>
            </a:r>
            <a:r>
              <a:rPr lang="it-IT" sz="1500" b="1" dirty="0">
                <a:solidFill>
                  <a:srgbClr val="9A0000"/>
                </a:solidFill>
              </a:rPr>
              <a:t>concordanza</a:t>
            </a:r>
          </a:p>
        </p:txBody>
      </p:sp>
      <p:sp>
        <p:nvSpPr>
          <p:cNvPr id="30" name="Rettangolo 29"/>
          <p:cNvSpPr/>
          <p:nvPr/>
        </p:nvSpPr>
        <p:spPr>
          <a:xfrm>
            <a:off x="1357290" y="5877272"/>
            <a:ext cx="2214578" cy="4286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Freccia a destra 30"/>
          <p:cNvSpPr/>
          <p:nvPr/>
        </p:nvSpPr>
        <p:spPr>
          <a:xfrm>
            <a:off x="5143504" y="2714620"/>
            <a:ext cx="571504" cy="214314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CasellaDiTesto 31"/>
          <p:cNvSpPr txBox="1"/>
          <p:nvPr/>
        </p:nvSpPr>
        <p:spPr>
          <a:xfrm>
            <a:off x="6215074" y="3786190"/>
            <a:ext cx="27860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9A0000"/>
                </a:solidFill>
              </a:rPr>
              <a:t>% popolazione &gt; 65 anni</a:t>
            </a:r>
          </a:p>
        </p:txBody>
      </p:sp>
      <p:sp>
        <p:nvSpPr>
          <p:cNvPr id="33" name="CasellaDiTesto 32"/>
          <p:cNvSpPr txBox="1"/>
          <p:nvPr/>
        </p:nvSpPr>
        <p:spPr>
          <a:xfrm rot="16200000">
            <a:off x="4989616" y="2560732"/>
            <a:ext cx="22860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9A0000"/>
                </a:solidFill>
              </a:rPr>
              <a:t>n° posti letto / 1000 ab.</a:t>
            </a:r>
          </a:p>
        </p:txBody>
      </p:sp>
      <p:sp>
        <p:nvSpPr>
          <p:cNvPr id="34" name="Freccia a destra 33"/>
          <p:cNvSpPr/>
          <p:nvPr/>
        </p:nvSpPr>
        <p:spPr>
          <a:xfrm>
            <a:off x="4214810" y="5500702"/>
            <a:ext cx="571504" cy="214314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9A0000"/>
              </a:solidFill>
            </a:endParaRPr>
          </a:p>
        </p:txBody>
      </p:sp>
      <p:sp>
        <p:nvSpPr>
          <p:cNvPr id="38" name="CasellaDiTesto 37"/>
          <p:cNvSpPr txBox="1"/>
          <p:nvPr/>
        </p:nvSpPr>
        <p:spPr>
          <a:xfrm>
            <a:off x="5715008" y="4777392"/>
            <a:ext cx="1035851" cy="269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Trentino</a:t>
            </a:r>
          </a:p>
        </p:txBody>
      </p:sp>
      <p:graphicFrame>
        <p:nvGraphicFramePr>
          <p:cNvPr id="36" name="Tabella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897632"/>
              </p:ext>
            </p:extLst>
          </p:nvPr>
        </p:nvGraphicFramePr>
        <p:xfrm>
          <a:off x="462383" y="1605387"/>
          <a:ext cx="2036212" cy="2451735"/>
        </p:xfrm>
        <a:graphic>
          <a:graphicData uri="http://schemas.openxmlformats.org/drawingml/2006/table">
            <a:tbl>
              <a:tblPr/>
              <a:tblGrid>
                <a:gridCol w="13586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7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7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4871">
                <a:tc>
                  <a:txBody>
                    <a:bodyPr/>
                    <a:lstStyle/>
                    <a:p>
                      <a:pPr algn="just" fontAlgn="b"/>
                      <a:r>
                        <a:rPr lang="it-IT" sz="1400" b="1" i="0" u="none" strike="noStrike" dirty="0">
                          <a:latin typeface="+mn-lt"/>
                        </a:rPr>
                        <a:t>Regione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latin typeface="+mn-lt"/>
                        </a:rPr>
                        <a:t>X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>
                          <a:latin typeface="+mn-lt"/>
                        </a:rPr>
                        <a:t>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 dirty="0">
                          <a:latin typeface="+mn-lt"/>
                        </a:rPr>
                        <a:t>Piemonte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17.2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4.9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Valle d’Aosta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15.2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5.4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 dirty="0">
                          <a:latin typeface="+mn-lt"/>
                        </a:rPr>
                        <a:t>Lombardia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14.4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5.6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Trentino-Alto Ad.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14.3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6.7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Veneto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14.7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7.2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Friuli-Venez.-Giul.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18.6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8.1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Liguria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20.9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7.0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Emilia Romagna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18.9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6.2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Toscana 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18.7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5.9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 dirty="0">
                          <a:latin typeface="+mn-lt"/>
                        </a:rPr>
                        <a:t>Umbria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latin typeface="+mn-lt"/>
                        </a:rPr>
                        <a:t>18.2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latin typeface="+mn-lt"/>
                        </a:rPr>
                        <a:t>6.0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37" name="Tabell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2580446"/>
              </p:ext>
            </p:extLst>
          </p:nvPr>
        </p:nvGraphicFramePr>
        <p:xfrm>
          <a:off x="2633977" y="1605387"/>
          <a:ext cx="1899264" cy="2451735"/>
        </p:xfrm>
        <a:graphic>
          <a:graphicData uri="http://schemas.openxmlformats.org/drawingml/2006/table">
            <a:tbl>
              <a:tblPr/>
              <a:tblGrid>
                <a:gridCol w="12571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4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0" u="none" strike="noStrike" dirty="0">
                          <a:latin typeface="+mn-lt"/>
                        </a:rPr>
                        <a:t>Regione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 dirty="0">
                          <a:latin typeface="+mn-lt"/>
                        </a:rPr>
                        <a:t>X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 dirty="0">
                          <a:latin typeface="+mn-lt"/>
                        </a:rPr>
                        <a:t>Y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 dirty="0">
                          <a:latin typeface="+mn-lt"/>
                        </a:rPr>
                        <a:t>Marche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latin typeface="+mn-lt"/>
                        </a:rPr>
                        <a:t>17.7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6.2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 dirty="0">
                          <a:latin typeface="+mn-lt"/>
                        </a:rPr>
                        <a:t>Lazio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13.7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4.6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Abruzzo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latin typeface="+mn-lt"/>
                        </a:rPr>
                        <a:t>15.8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6.5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Molise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16.5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4.7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Campania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latin typeface="+mn-lt"/>
                        </a:rPr>
                        <a:t>10.8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3.6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Puglia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11.8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5.8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Basilicata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13.9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4.1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7160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 dirty="0">
                          <a:latin typeface="+mn-lt"/>
                        </a:rPr>
                        <a:t>Calabria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12.8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4.6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>
                          <a:latin typeface="+mn-lt"/>
                        </a:rPr>
                        <a:t>Sicilia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12.9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4.6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487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400" b="1" i="1" u="none" strike="noStrike" dirty="0">
                          <a:latin typeface="+mn-lt"/>
                        </a:rPr>
                        <a:t>Sardegna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latin typeface="+mn-lt"/>
                        </a:rPr>
                        <a:t>12.0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latin typeface="+mn-lt"/>
                        </a:rPr>
                        <a:t>4.8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1" name="Rettangolo 40"/>
          <p:cNvSpPr/>
          <p:nvPr/>
        </p:nvSpPr>
        <p:spPr>
          <a:xfrm>
            <a:off x="390976" y="1556792"/>
            <a:ext cx="4250861" cy="2542100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19960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40</a:t>
            </a:fld>
            <a:r>
              <a:rPr lang="it-IT" sz="2000" b="1" dirty="0">
                <a:solidFill>
                  <a:schemeClr val="bg1"/>
                </a:solidFill>
              </a:rPr>
              <a:t> – Proprietà della covarianza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08594" y="2132856"/>
            <a:ext cx="89640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               Se la covarianza è maggiore di 0 allora c’è una predominanza di scostamenti positivi </a:t>
            </a:r>
          </a:p>
          <a:p>
            <a:r>
              <a:rPr lang="it-IT" sz="1600" dirty="0"/>
              <a:t>               e quindi tra i due caratteri c’è concordanza</a:t>
            </a:r>
          </a:p>
          <a:p>
            <a:endParaRPr lang="it-IT" sz="1600" dirty="0"/>
          </a:p>
          <a:p>
            <a:r>
              <a:rPr lang="it-IT" sz="1600" dirty="0"/>
              <a:t>               Se la covarianza è minore di 0 allora c’è una predominanza di scostamenti negativi e</a:t>
            </a:r>
          </a:p>
          <a:p>
            <a:r>
              <a:rPr lang="it-IT" sz="1600" dirty="0"/>
              <a:t>               quindi tra i due caratteri c’è discordanza</a:t>
            </a:r>
          </a:p>
          <a:p>
            <a:endParaRPr lang="it-IT" sz="1600" dirty="0"/>
          </a:p>
          <a:p>
            <a:r>
              <a:rPr lang="it-IT" sz="1600" dirty="0"/>
              <a:t>               Se la covarianza è nulla allora gli scostamenti positivi e negativi si bilanciano e quindi</a:t>
            </a:r>
          </a:p>
          <a:p>
            <a:r>
              <a:rPr lang="it-IT" sz="1600" dirty="0"/>
              <a:t>               si dice che i due caratteri sono </a:t>
            </a:r>
            <a:r>
              <a:rPr lang="it-IT" sz="1600" b="1" dirty="0" err="1"/>
              <a:t>incorrelati</a:t>
            </a:r>
            <a:endParaRPr lang="it-IT" sz="1600" b="1" dirty="0"/>
          </a:p>
          <a:p>
            <a:endParaRPr lang="it-IT" sz="1200" dirty="0"/>
          </a:p>
          <a:p>
            <a:endParaRPr lang="it-IT" sz="1200" dirty="0"/>
          </a:p>
          <a:p>
            <a:r>
              <a:rPr lang="it-IT" sz="1600" b="1" dirty="0"/>
              <a:t>NB</a:t>
            </a:r>
          </a:p>
          <a:p>
            <a:r>
              <a:rPr lang="it-IT" sz="1600" dirty="0"/>
              <a:t>Se i due caratteri sono statisticamente indipendenti allora sono anche </a:t>
            </a:r>
            <a:r>
              <a:rPr lang="it-IT" sz="1600" dirty="0" err="1"/>
              <a:t>incorrelati</a:t>
            </a:r>
            <a:r>
              <a:rPr lang="it-IT" sz="1600" dirty="0"/>
              <a:t> (la covarianza è nulla) ma non è vero il contrario: infatti la covarianza si annulla se i prodotti degli scostamenti si compensano, ma ciò può avvenire anche se tra i due caratteri c’è una relazione di tipo </a:t>
            </a:r>
            <a:r>
              <a:rPr lang="it-IT" sz="1600" u="sng" dirty="0"/>
              <a:t>non lineare</a:t>
            </a:r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</p:txBody>
      </p:sp>
      <p:sp>
        <p:nvSpPr>
          <p:cNvPr id="11" name="Freccia in giù 10"/>
          <p:cNvSpPr/>
          <p:nvPr/>
        </p:nvSpPr>
        <p:spPr>
          <a:xfrm rot="16200000">
            <a:off x="408348" y="2969864"/>
            <a:ext cx="180000" cy="432000"/>
          </a:xfrm>
          <a:prstGeom prst="down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600"/>
          </a:p>
        </p:txBody>
      </p:sp>
      <p:sp>
        <p:nvSpPr>
          <p:cNvPr id="12" name="Freccia in giù 11"/>
          <p:cNvSpPr/>
          <p:nvPr/>
        </p:nvSpPr>
        <p:spPr>
          <a:xfrm rot="16200000">
            <a:off x="408348" y="2219765"/>
            <a:ext cx="180000" cy="432000"/>
          </a:xfrm>
          <a:prstGeom prst="down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600"/>
          </a:p>
        </p:txBody>
      </p:sp>
      <p:sp>
        <p:nvSpPr>
          <p:cNvPr id="13" name="Freccia in giù 12"/>
          <p:cNvSpPr/>
          <p:nvPr/>
        </p:nvSpPr>
        <p:spPr>
          <a:xfrm rot="16200000">
            <a:off x="408348" y="3684244"/>
            <a:ext cx="180000" cy="432000"/>
          </a:xfrm>
          <a:prstGeom prst="down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600"/>
          </a:p>
        </p:txBody>
      </p:sp>
      <p:graphicFrame>
        <p:nvGraphicFramePr>
          <p:cNvPr id="14" name="Tabel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633072"/>
              </p:ext>
            </p:extLst>
          </p:nvPr>
        </p:nvGraphicFramePr>
        <p:xfrm>
          <a:off x="322876" y="5822573"/>
          <a:ext cx="20447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0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10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10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10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b="1" dirty="0"/>
                        <a:t>X</a:t>
                      </a:r>
                      <a:endParaRPr lang="it-IT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-2</a:t>
                      </a:r>
                      <a:endParaRPr lang="it-IT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-1</a:t>
                      </a:r>
                      <a:endParaRPr lang="it-IT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1</a:t>
                      </a:r>
                      <a:endParaRPr lang="it-IT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2</a:t>
                      </a:r>
                      <a:endParaRPr lang="it-IT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b="1" dirty="0"/>
                        <a:t>Y</a:t>
                      </a:r>
                      <a:endParaRPr lang="it-IT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8</a:t>
                      </a:r>
                      <a:endParaRPr lang="it-IT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2</a:t>
                      </a:r>
                      <a:endParaRPr lang="it-IT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2</a:t>
                      </a:r>
                      <a:endParaRPr lang="it-IT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8</a:t>
                      </a:r>
                      <a:endParaRPr lang="it-IT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CasellaDiTesto 14"/>
          <p:cNvSpPr txBox="1"/>
          <p:nvPr/>
        </p:nvSpPr>
        <p:spPr>
          <a:xfrm>
            <a:off x="251438" y="5538718"/>
            <a:ext cx="23574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>
                <a:solidFill>
                  <a:srgbClr val="9A0000"/>
                </a:solidFill>
              </a:rPr>
              <a:t>esempio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2608892" y="5733256"/>
            <a:ext cx="6429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Se calcoliamo le medie risulta che </a:t>
            </a:r>
            <a:r>
              <a:rPr lang="it-IT" sz="1600" b="1" dirty="0"/>
              <a:t>M(X) = 0</a:t>
            </a:r>
            <a:r>
              <a:rPr lang="it-IT" sz="1600" dirty="0"/>
              <a:t> e </a:t>
            </a:r>
            <a:r>
              <a:rPr lang="it-IT" sz="1600" b="1" dirty="0"/>
              <a:t>M(Y) = 5</a:t>
            </a:r>
            <a:r>
              <a:rPr lang="it-IT" sz="1600" dirty="0"/>
              <a:t> e quindi che la </a:t>
            </a:r>
            <a:r>
              <a:rPr lang="it-IT" sz="1600" b="1" dirty="0"/>
              <a:t>COV(X,Y) = 0 </a:t>
            </a:r>
            <a:r>
              <a:rPr lang="it-IT" sz="1600" dirty="0"/>
              <a:t>=&gt; tra le due variabili sussiste però una relazione del tipo</a:t>
            </a:r>
          </a:p>
          <a:p>
            <a:r>
              <a:rPr lang="it-IT" sz="1600" b="1" dirty="0"/>
              <a:t>Y = 2X</a:t>
            </a:r>
            <a:r>
              <a:rPr lang="it-IT" sz="1600" b="1" baseline="30000" dirty="0"/>
              <a:t>2</a:t>
            </a:r>
            <a:r>
              <a:rPr lang="it-IT" sz="1600" dirty="0"/>
              <a:t>, quindi c’è perfetta dipendenza ma non lineare</a:t>
            </a:r>
          </a:p>
        </p:txBody>
      </p:sp>
      <p:sp>
        <p:nvSpPr>
          <p:cNvPr id="2" name="Rettangolo arrotondato 1"/>
          <p:cNvSpPr/>
          <p:nvPr/>
        </p:nvSpPr>
        <p:spPr>
          <a:xfrm>
            <a:off x="107504" y="4437112"/>
            <a:ext cx="8930808" cy="2232248"/>
          </a:xfrm>
          <a:prstGeom prst="roundRect">
            <a:avLst>
              <a:gd name="adj" fmla="val 6671"/>
            </a:avLst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CasellaDiTesto 2"/>
          <p:cNvSpPr txBox="1"/>
          <p:nvPr/>
        </p:nvSpPr>
        <p:spPr>
          <a:xfrm>
            <a:off x="180602" y="1619508"/>
            <a:ext cx="8783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In generale si ha sempre che </a:t>
            </a:r>
            <a:r>
              <a:rPr lang="it-IT" b="1" dirty="0"/>
              <a:t>COV(X,Y) = COV(Y,X)</a:t>
            </a:r>
            <a:r>
              <a:rPr lang="it-IT" dirty="0"/>
              <a:t> e che </a:t>
            </a:r>
            <a:r>
              <a:rPr lang="it-IT" b="1" dirty="0"/>
              <a:t>COV(X,X) = </a:t>
            </a:r>
            <a:r>
              <a:rPr lang="el-GR" b="1" dirty="0"/>
              <a:t>σ</a:t>
            </a:r>
            <a:r>
              <a:rPr lang="it-IT" b="1" baseline="30000" dirty="0"/>
              <a:t>2</a:t>
            </a:r>
            <a:r>
              <a:rPr lang="it-IT" b="1" baseline="-25000" dirty="0"/>
              <a:t>X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319980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ttangolo 15"/>
          <p:cNvSpPr/>
          <p:nvPr/>
        </p:nvSpPr>
        <p:spPr>
          <a:xfrm>
            <a:off x="8429652" y="3690939"/>
            <a:ext cx="285752" cy="42862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41</a:t>
            </a:fld>
            <a:r>
              <a:rPr lang="it-IT" sz="2000" b="1" dirty="0">
                <a:solidFill>
                  <a:schemeClr val="bg1"/>
                </a:solidFill>
              </a:rPr>
              <a:t> – Covarianza per distribuzioni doppie 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2280254"/>
              </p:ext>
            </p:extLst>
          </p:nvPr>
        </p:nvGraphicFramePr>
        <p:xfrm>
          <a:off x="285721" y="1500174"/>
          <a:ext cx="3072147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y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y</a:t>
                      </a:r>
                      <a:r>
                        <a:rPr lang="it-IT" b="1" baseline="-25000" dirty="0" err="1">
                          <a:effectLst/>
                        </a:rPr>
                        <a:t>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1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11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1j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1c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x</a:t>
                      </a:r>
                      <a:r>
                        <a:rPr lang="it-IT" b="1" baseline="-25000" dirty="0">
                          <a:effectLst/>
                        </a:rPr>
                        <a:t>i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i1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x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r1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1" name="Tabel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455189"/>
              </p:ext>
            </p:extLst>
          </p:nvPr>
        </p:nvGraphicFramePr>
        <p:xfrm>
          <a:off x="3500116" y="1500174"/>
          <a:ext cx="500380" cy="24288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1.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i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r</a:t>
                      </a:r>
                      <a:r>
                        <a:rPr lang="it-IT" b="1" baseline="-25000" dirty="0">
                          <a:effectLst/>
                        </a:rPr>
                        <a:t>.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2" name="Tabel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453861"/>
              </p:ext>
            </p:extLst>
          </p:nvPr>
        </p:nvGraphicFramePr>
        <p:xfrm>
          <a:off x="285720" y="4071942"/>
          <a:ext cx="3072147" cy="4048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3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3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it-IT" sz="1500" b="1" dirty="0">
                          <a:effectLst/>
                        </a:rPr>
                        <a:t>TOT</a:t>
                      </a:r>
                      <a:endParaRPr lang="it-IT" sz="1500" b="1" baseline="-25000" dirty="0">
                        <a:effectLst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effectLst/>
                        </a:rPr>
                        <a:t>n</a:t>
                      </a:r>
                      <a:r>
                        <a:rPr lang="it-IT" b="1" baseline="-25000" dirty="0">
                          <a:effectLst/>
                        </a:rPr>
                        <a:t>.1</a:t>
                      </a:r>
                    </a:p>
                  </a:txBody>
                  <a:tcPr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.j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0" dirty="0">
                          <a:effectLst/>
                        </a:rPr>
                        <a:t>…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err="1">
                          <a:effectLst/>
                        </a:rPr>
                        <a:t>n</a:t>
                      </a:r>
                      <a:r>
                        <a:rPr lang="it-IT" b="1" baseline="-25000" dirty="0" err="1">
                          <a:effectLst/>
                        </a:rPr>
                        <a:t>.c</a:t>
                      </a:r>
                      <a:endParaRPr lang="it-IT" b="1" baseline="-25000" dirty="0"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Rettangolo 12"/>
          <p:cNvSpPr/>
          <p:nvPr/>
        </p:nvSpPr>
        <p:spPr>
          <a:xfrm>
            <a:off x="3562876" y="4089860"/>
            <a:ext cx="308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b="1" dirty="0"/>
              <a:t>n</a:t>
            </a:r>
            <a:endParaRPr lang="it-IT" b="1" baseline="-25000" dirty="0"/>
          </a:p>
        </p:txBody>
      </p:sp>
      <p:sp>
        <p:nvSpPr>
          <p:cNvPr id="14" name="Rettangolo 13"/>
          <p:cNvSpPr/>
          <p:nvPr/>
        </p:nvSpPr>
        <p:spPr>
          <a:xfrm>
            <a:off x="4357687" y="1835527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1600" dirty="0"/>
              <a:t>Supponiamo che la variabile X e la variabile Y (entrambe </a:t>
            </a:r>
            <a:r>
              <a:rPr lang="it-IT" sz="1600" u="sng" dirty="0"/>
              <a:t>quantitative</a:t>
            </a:r>
            <a:r>
              <a:rPr lang="it-IT" sz="1600" dirty="0"/>
              <a:t>) siano rappresentate</a:t>
            </a:r>
          </a:p>
          <a:p>
            <a:r>
              <a:rPr lang="it-IT" sz="1600" dirty="0"/>
              <a:t>come distribuzione doppia di frequenze con</a:t>
            </a:r>
          </a:p>
          <a:p>
            <a:r>
              <a:rPr lang="it-IT" sz="1600" dirty="0"/>
              <a:t>una tabella a doppia entrata</a:t>
            </a:r>
          </a:p>
          <a:p>
            <a:endParaRPr lang="it-IT" sz="1600" dirty="0"/>
          </a:p>
          <a:p>
            <a:r>
              <a:rPr lang="it-IT" sz="1600" dirty="0"/>
              <a:t>Come si calcola in questo caso la covarianza?</a:t>
            </a:r>
          </a:p>
        </p:txBody>
      </p:sp>
      <p:graphicFrame>
        <p:nvGraphicFramePr>
          <p:cNvPr id="20481" name="Object 1"/>
          <p:cNvGraphicFramePr>
            <a:graphicFrameLocks noChangeAspect="1"/>
          </p:cNvGraphicFramePr>
          <p:nvPr/>
        </p:nvGraphicFramePr>
        <p:xfrm>
          <a:off x="4286248" y="3476625"/>
          <a:ext cx="4478338" cy="11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14" name="Equation" r:id="rId3" imgW="2349360" imgH="622080" progId="Equation.DSMT4">
                  <p:embed/>
                </p:oleObj>
              </mc:Choice>
              <mc:Fallback>
                <p:oleObj name="Equation" r:id="rId3" imgW="2349360" imgH="622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48" y="3476625"/>
                        <a:ext cx="4478338" cy="1184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8" name="Connettore 2 17"/>
          <p:cNvCxnSpPr/>
          <p:nvPr/>
        </p:nvCxnSpPr>
        <p:spPr>
          <a:xfrm rot="5400000">
            <a:off x="8036743" y="4369600"/>
            <a:ext cx="571504" cy="214314"/>
          </a:xfrm>
          <a:prstGeom prst="straightConnector1">
            <a:avLst/>
          </a:prstGeom>
          <a:ln>
            <a:solidFill>
              <a:srgbClr val="9A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CasellaDiTesto 19"/>
          <p:cNvSpPr txBox="1"/>
          <p:nvPr/>
        </p:nvSpPr>
        <p:spPr>
          <a:xfrm>
            <a:off x="7215206" y="4762509"/>
            <a:ext cx="171451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9A0000"/>
                </a:solidFill>
              </a:rPr>
              <a:t>Bisogna ricordare</a:t>
            </a:r>
          </a:p>
          <a:p>
            <a:r>
              <a:rPr lang="it-IT" sz="1400" b="1" dirty="0">
                <a:solidFill>
                  <a:srgbClr val="9A0000"/>
                </a:solidFill>
              </a:rPr>
              <a:t>di moltiplicare ogni scarto misto per la frequenza congiunta corrispondente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214282" y="4749238"/>
            <a:ext cx="6572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/>
              <a:t>In questo caso per semplificare il calcolo della covarianza è opportuno ricorrere ad una trasformazione della formula del tipo:</a:t>
            </a:r>
          </a:p>
        </p:txBody>
      </p:sp>
      <p:graphicFrame>
        <p:nvGraphicFramePr>
          <p:cNvPr id="20482" name="Object 2"/>
          <p:cNvGraphicFramePr>
            <a:graphicFrameLocks noChangeAspect="1"/>
          </p:cNvGraphicFramePr>
          <p:nvPr/>
        </p:nvGraphicFramePr>
        <p:xfrm>
          <a:off x="1335096" y="5507060"/>
          <a:ext cx="4379912" cy="11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15" name="Equation" r:id="rId5" imgW="2298600" imgH="622080" progId="Equation.DSMT4">
                  <p:embed/>
                </p:oleObj>
              </mc:Choice>
              <mc:Fallback>
                <p:oleObj name="Equation" r:id="rId5" imgW="2298600" imgH="622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5096" y="5507060"/>
                        <a:ext cx="4379912" cy="1184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ttangolo arrotondato 21"/>
          <p:cNvSpPr/>
          <p:nvPr/>
        </p:nvSpPr>
        <p:spPr>
          <a:xfrm>
            <a:off x="1071538" y="5476889"/>
            <a:ext cx="4857784" cy="1285884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79837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42</a:t>
            </a:fld>
            <a:r>
              <a:rPr lang="it-IT" sz="2000" b="1" dirty="0">
                <a:solidFill>
                  <a:schemeClr val="bg1"/>
                </a:solidFill>
              </a:rPr>
              <a:t> – Esempio 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215306"/>
              </p:ext>
            </p:extLst>
          </p:nvPr>
        </p:nvGraphicFramePr>
        <p:xfrm>
          <a:off x="4778946" y="1571622"/>
          <a:ext cx="4150772" cy="1428750"/>
        </p:xfrm>
        <a:graphic>
          <a:graphicData uri="http://schemas.openxmlformats.org/drawingml/2006/table">
            <a:tbl>
              <a:tblPr/>
              <a:tblGrid>
                <a:gridCol w="217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98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02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02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02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30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rgbClr val="9A0000"/>
                          </a:solidFill>
                          <a:latin typeface="Calibri"/>
                        </a:rPr>
                        <a:t>Consumi carburante (€/per sett.)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0 -| 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25 -| 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50 -| 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2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 dirty="0">
                          <a:solidFill>
                            <a:srgbClr val="9A0000"/>
                          </a:solidFill>
                          <a:latin typeface="Calibri"/>
                        </a:rPr>
                        <a:t>CV Fiscali</a:t>
                      </a:r>
                    </a:p>
                  </a:txBody>
                  <a:tcPr marL="9525" marR="9525" marT="9525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1 - 15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63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25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16 - 30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6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21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25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31 - 50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2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16</a:t>
                      </a:r>
                    </a:p>
                  </a:txBody>
                  <a:tcPr marL="9525" marR="9525" marT="9525" marB="0" anchor="b">
                    <a:lnL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9A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" name="Rettangolo 10"/>
          <p:cNvSpPr/>
          <p:nvPr/>
        </p:nvSpPr>
        <p:spPr>
          <a:xfrm>
            <a:off x="71406" y="200025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1600" dirty="0"/>
              <a:t>Sono stati registrati per 100 possessori di automobile i </a:t>
            </a:r>
            <a:r>
              <a:rPr lang="it-IT" sz="1600" b="1" dirty="0"/>
              <a:t>cavalli fiscali</a:t>
            </a:r>
            <a:r>
              <a:rPr lang="it-IT" sz="1600" dirty="0"/>
              <a:t> e la </a:t>
            </a:r>
            <a:r>
              <a:rPr lang="it-IT" sz="1600" b="1" dirty="0"/>
              <a:t>spesa settimanale per carburante</a:t>
            </a:r>
            <a:r>
              <a:rPr lang="it-IT" sz="1600" dirty="0"/>
              <a:t> (in €): c’è concordanza tra le due variabili?</a:t>
            </a:r>
          </a:p>
        </p:txBody>
      </p:sp>
      <p:graphicFrame>
        <p:nvGraphicFramePr>
          <p:cNvPr id="19457" name="Object 1"/>
          <p:cNvGraphicFramePr>
            <a:graphicFrameLocks noChangeAspect="1"/>
          </p:cNvGraphicFramePr>
          <p:nvPr/>
        </p:nvGraphicFramePr>
        <p:xfrm>
          <a:off x="2641633" y="3571875"/>
          <a:ext cx="4695825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88" name="Equation" r:id="rId3" imgW="2463480" imgH="393480" progId="Equation.DSMT4">
                  <p:embed/>
                </p:oleObj>
              </mc:Choice>
              <mc:Fallback>
                <p:oleObj name="Equation" r:id="rId3" imgW="246348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1633" y="3571875"/>
                        <a:ext cx="4695825" cy="749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2657497" y="4537077"/>
          <a:ext cx="5057775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89" name="Equation" r:id="rId5" imgW="2654280" imgH="393480" progId="Equation.DSMT4">
                  <p:embed/>
                </p:oleObj>
              </mc:Choice>
              <mc:Fallback>
                <p:oleObj name="Equation" r:id="rId5" imgW="265428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7497" y="4537077"/>
                        <a:ext cx="5057775" cy="749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asellaDiTesto 11"/>
          <p:cNvSpPr txBox="1"/>
          <p:nvPr/>
        </p:nvSpPr>
        <p:spPr>
          <a:xfrm>
            <a:off x="7286676" y="3786190"/>
            <a:ext cx="1857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9A0000"/>
                </a:solidFill>
              </a:rPr>
              <a:t>(CV fiscali -&gt; </a:t>
            </a:r>
            <a:r>
              <a:rPr lang="it-IT" sz="1400" b="1" dirty="0">
                <a:solidFill>
                  <a:srgbClr val="9A0000"/>
                </a:solidFill>
                <a:sym typeface="Symbol"/>
              </a:rPr>
              <a:t></a:t>
            </a:r>
            <a:r>
              <a:rPr lang="it-IT" sz="1400" b="1" dirty="0">
                <a:solidFill>
                  <a:srgbClr val="9A0000"/>
                </a:solidFill>
              </a:rPr>
              <a:t>1505 cc)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7715272" y="4749752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9A0000"/>
                </a:solidFill>
              </a:rPr>
              <a:t>(€/per sett.)</a:t>
            </a:r>
          </a:p>
        </p:txBody>
      </p:sp>
      <p:graphicFrame>
        <p:nvGraphicFramePr>
          <p:cNvPr id="19459" name="Object 3"/>
          <p:cNvGraphicFramePr>
            <a:graphicFrameLocks noChangeAspect="1"/>
          </p:cNvGraphicFramePr>
          <p:nvPr/>
        </p:nvGraphicFramePr>
        <p:xfrm>
          <a:off x="3784600" y="5786438"/>
          <a:ext cx="4646613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90" name="Equation" r:id="rId7" imgW="2438280" imgH="203040" progId="Equation.DSMT4">
                  <p:embed/>
                </p:oleObj>
              </mc:Choice>
              <mc:Fallback>
                <p:oleObj name="Equation" r:id="rId7" imgW="243828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4600" y="5786438"/>
                        <a:ext cx="4646613" cy="387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ttangolo 13"/>
          <p:cNvSpPr/>
          <p:nvPr/>
        </p:nvSpPr>
        <p:spPr>
          <a:xfrm>
            <a:off x="71406" y="4130098"/>
            <a:ext cx="22145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i="1" dirty="0"/>
              <a:t>Calcoliamo i cv fiscali</a:t>
            </a:r>
          </a:p>
          <a:p>
            <a:r>
              <a:rPr lang="it-IT" sz="1600" i="1" dirty="0"/>
              <a:t>medi e la spesa media</a:t>
            </a:r>
          </a:p>
        </p:txBody>
      </p:sp>
      <p:sp>
        <p:nvSpPr>
          <p:cNvPr id="15" name="Freccia a destra 14"/>
          <p:cNvSpPr/>
          <p:nvPr/>
        </p:nvSpPr>
        <p:spPr>
          <a:xfrm>
            <a:off x="3071802" y="5786443"/>
            <a:ext cx="642942" cy="285752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ttangolo 15"/>
          <p:cNvSpPr/>
          <p:nvPr/>
        </p:nvSpPr>
        <p:spPr>
          <a:xfrm>
            <a:off x="428596" y="5786443"/>
            <a:ext cx="24288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i="1" dirty="0"/>
              <a:t>Calcoliamo la covarianza</a:t>
            </a:r>
          </a:p>
        </p:txBody>
      </p:sp>
      <p:sp>
        <p:nvSpPr>
          <p:cNvPr id="17" name="Freccia a destra 16"/>
          <p:cNvSpPr/>
          <p:nvPr/>
        </p:nvSpPr>
        <p:spPr>
          <a:xfrm>
            <a:off x="1928794" y="3786179"/>
            <a:ext cx="642942" cy="285752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Freccia a destra 17"/>
          <p:cNvSpPr/>
          <p:nvPr/>
        </p:nvSpPr>
        <p:spPr>
          <a:xfrm>
            <a:off x="1928794" y="4750865"/>
            <a:ext cx="642942" cy="285752"/>
          </a:xfrm>
          <a:prstGeom prst="right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Rettangolo 18"/>
          <p:cNvSpPr/>
          <p:nvPr/>
        </p:nvSpPr>
        <p:spPr>
          <a:xfrm>
            <a:off x="3357554" y="6429385"/>
            <a:ext cx="50006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t-IT" sz="1600" b="1" dirty="0">
                <a:solidFill>
                  <a:srgbClr val="9A0000"/>
                </a:solidFill>
              </a:rPr>
              <a:t>Tra i due caratteri sussiste una relazione, e sono concordi</a:t>
            </a:r>
          </a:p>
        </p:txBody>
      </p:sp>
      <p:cxnSp>
        <p:nvCxnSpPr>
          <p:cNvPr id="21" name="Connettore 1 20"/>
          <p:cNvCxnSpPr/>
          <p:nvPr/>
        </p:nvCxnSpPr>
        <p:spPr>
          <a:xfrm flipV="1">
            <a:off x="285720" y="3286124"/>
            <a:ext cx="8501122" cy="0"/>
          </a:xfrm>
          <a:prstGeom prst="line">
            <a:avLst/>
          </a:prstGeom>
          <a:ln>
            <a:solidFill>
              <a:srgbClr val="9A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76813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43</a:t>
            </a:fld>
            <a:r>
              <a:rPr lang="it-IT" sz="2000" b="1" dirty="0">
                <a:solidFill>
                  <a:schemeClr val="bg1"/>
                </a:solidFill>
              </a:rPr>
              <a:t> – Una misura normalizzata della covarianza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71406" y="1556792"/>
            <a:ext cx="89280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È possibile dimostrare che la covarianza assume valori nell’intervallo [</a:t>
            </a:r>
            <a:r>
              <a:rPr lang="it-IT" sz="1600" dirty="0" err="1"/>
              <a:t>-</a:t>
            </a:r>
            <a:r>
              <a:rPr lang="it-IT" sz="1600" b="1" dirty="0" err="1">
                <a:latin typeface="Symbol" pitchFamily="18" charset="2"/>
              </a:rPr>
              <a:t>s</a:t>
            </a:r>
            <a:r>
              <a:rPr lang="it-IT" sz="1600" baseline="-25000" dirty="0" err="1"/>
              <a:t>x</a:t>
            </a:r>
            <a:r>
              <a:rPr lang="it-IT" sz="1600" b="1" dirty="0" err="1">
                <a:latin typeface="Symbol" pitchFamily="18" charset="2"/>
              </a:rPr>
              <a:t>s</a:t>
            </a:r>
            <a:r>
              <a:rPr lang="it-IT" sz="1600" baseline="-25000" dirty="0" err="1"/>
              <a:t>y</a:t>
            </a:r>
            <a:r>
              <a:rPr lang="it-IT" sz="1600" dirty="0"/>
              <a:t> ; </a:t>
            </a:r>
            <a:r>
              <a:rPr lang="it-IT" sz="1600" dirty="0" err="1"/>
              <a:t>+</a:t>
            </a:r>
            <a:r>
              <a:rPr lang="it-IT" sz="1600" b="1" dirty="0" err="1">
                <a:latin typeface="Symbol" pitchFamily="18" charset="2"/>
              </a:rPr>
              <a:t>s</a:t>
            </a:r>
            <a:r>
              <a:rPr lang="it-IT" sz="1600" baseline="-25000" dirty="0" err="1"/>
              <a:t>x</a:t>
            </a:r>
            <a:r>
              <a:rPr lang="it-IT" sz="1600" b="1" dirty="0" err="1">
                <a:latin typeface="Symbol" pitchFamily="18" charset="2"/>
              </a:rPr>
              <a:t>s</a:t>
            </a:r>
            <a:r>
              <a:rPr lang="it-IT" sz="1600" baseline="-25000" dirty="0" err="1"/>
              <a:t>y</a:t>
            </a:r>
            <a:r>
              <a:rPr lang="it-IT" sz="1600" dirty="0"/>
              <a:t>], dove </a:t>
            </a:r>
            <a:r>
              <a:rPr lang="it-IT" sz="1600" b="1" dirty="0" err="1">
                <a:latin typeface="Symbol" pitchFamily="18" charset="2"/>
              </a:rPr>
              <a:t>s</a:t>
            </a:r>
            <a:r>
              <a:rPr lang="it-IT" sz="1600" baseline="-25000" dirty="0" err="1"/>
              <a:t>x</a:t>
            </a:r>
            <a:r>
              <a:rPr lang="it-IT" sz="1600" dirty="0"/>
              <a:t> e </a:t>
            </a:r>
            <a:r>
              <a:rPr lang="it-IT" sz="1600" b="1" dirty="0" err="1">
                <a:latin typeface="Symbol" pitchFamily="18" charset="2"/>
              </a:rPr>
              <a:t>s</a:t>
            </a:r>
            <a:r>
              <a:rPr lang="it-IT" sz="1600" baseline="-25000" dirty="0" err="1"/>
              <a:t>y</a:t>
            </a:r>
            <a:r>
              <a:rPr lang="it-IT" sz="1600" dirty="0"/>
              <a:t> rappresentano le deviazioni standard di X e Y</a:t>
            </a:r>
          </a:p>
          <a:p>
            <a:endParaRPr lang="it-IT" sz="1200" dirty="0"/>
          </a:p>
          <a:p>
            <a:r>
              <a:rPr lang="it-IT" sz="1600" dirty="0"/>
              <a:t>Avendo a disposizione il limite inferiore e superiore della covarianza possiamo allora utilizzare</a:t>
            </a:r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endParaRPr lang="it-IT" sz="1600" dirty="0"/>
          </a:p>
          <a:p>
            <a:r>
              <a:rPr lang="it-IT" sz="1600" dirty="0"/>
              <a:t>Il segno del coefficiente di correlazione corrisponde al segno della covarianza, poiché le quantità al denominatore sono sempre positive</a:t>
            </a:r>
          </a:p>
          <a:p>
            <a:endParaRPr lang="it-IT" sz="1600" dirty="0"/>
          </a:p>
          <a:p>
            <a:endParaRPr lang="it-IT" sz="1600" dirty="0"/>
          </a:p>
          <a:p>
            <a:r>
              <a:rPr lang="it-IT" sz="1600" dirty="0"/>
              <a:t>È un indice che varia tra </a:t>
            </a:r>
            <a:r>
              <a:rPr lang="it-IT" sz="1600" b="1" dirty="0"/>
              <a:t>-1</a:t>
            </a:r>
            <a:r>
              <a:rPr lang="it-IT" sz="1600" dirty="0"/>
              <a:t> e </a:t>
            </a:r>
            <a:r>
              <a:rPr lang="it-IT" sz="1600" b="1" dirty="0"/>
              <a:t>+1</a:t>
            </a:r>
          </a:p>
          <a:p>
            <a:endParaRPr lang="it-IT" sz="1600" dirty="0"/>
          </a:p>
          <a:p>
            <a:endParaRPr lang="it-IT" sz="1600" dirty="0"/>
          </a:p>
        </p:txBody>
      </p:sp>
      <p:graphicFrame>
        <p:nvGraphicFramePr>
          <p:cNvPr id="1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9018726"/>
              </p:ext>
            </p:extLst>
          </p:nvPr>
        </p:nvGraphicFramePr>
        <p:xfrm>
          <a:off x="631826" y="2744259"/>
          <a:ext cx="5227637" cy="174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2" name="Equation" r:id="rId3" imgW="2743200" imgH="914400" progId="Equation.DSMT4">
                  <p:embed/>
                </p:oleObj>
              </mc:Choice>
              <mc:Fallback>
                <p:oleObj name="Equation" r:id="rId3" imgW="2743200" imgH="914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6" y="2744259"/>
                        <a:ext cx="5227637" cy="1741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ttangolo arrotondato 11"/>
          <p:cNvSpPr/>
          <p:nvPr/>
        </p:nvSpPr>
        <p:spPr>
          <a:xfrm>
            <a:off x="571472" y="2771238"/>
            <a:ext cx="5357850" cy="1785950"/>
          </a:xfrm>
          <a:prstGeom prst="round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CasellaDiTesto 12"/>
          <p:cNvSpPr txBox="1"/>
          <p:nvPr/>
        </p:nvSpPr>
        <p:spPr>
          <a:xfrm>
            <a:off x="6000696" y="3125043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9A0000"/>
                </a:solidFill>
              </a:rPr>
              <a:t>Coefficiente di correlazione lineare di </a:t>
            </a:r>
            <a:r>
              <a:rPr lang="it-IT" b="1" dirty="0" err="1">
                <a:solidFill>
                  <a:srgbClr val="9A0000"/>
                </a:solidFill>
              </a:rPr>
              <a:t>Bravais</a:t>
            </a:r>
            <a:r>
              <a:rPr lang="it-IT" b="1" dirty="0">
                <a:solidFill>
                  <a:srgbClr val="9A0000"/>
                </a:solidFill>
              </a:rPr>
              <a:t> - </a:t>
            </a:r>
            <a:r>
              <a:rPr lang="it-IT" b="1" dirty="0" err="1">
                <a:solidFill>
                  <a:srgbClr val="9A0000"/>
                </a:solidFill>
              </a:rPr>
              <a:t>Pearson</a:t>
            </a:r>
            <a:endParaRPr lang="it-IT" b="1" dirty="0">
              <a:solidFill>
                <a:srgbClr val="9A0000"/>
              </a:solidFill>
            </a:endParaRPr>
          </a:p>
        </p:txBody>
      </p:sp>
      <p:cxnSp>
        <p:nvCxnSpPr>
          <p:cNvPr id="14" name="Connettore 2 13"/>
          <p:cNvCxnSpPr/>
          <p:nvPr/>
        </p:nvCxnSpPr>
        <p:spPr>
          <a:xfrm>
            <a:off x="2928862" y="6057162"/>
            <a:ext cx="571504" cy="1588"/>
          </a:xfrm>
          <a:prstGeom prst="straightConnector1">
            <a:avLst/>
          </a:prstGeom>
          <a:ln w="28575">
            <a:solidFill>
              <a:srgbClr val="9A0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Connettore 2 14"/>
          <p:cNvCxnSpPr/>
          <p:nvPr/>
        </p:nvCxnSpPr>
        <p:spPr>
          <a:xfrm flipV="1">
            <a:off x="2856528" y="5725962"/>
            <a:ext cx="572400" cy="212726"/>
          </a:xfrm>
          <a:prstGeom prst="straightConnector1">
            <a:avLst/>
          </a:prstGeom>
          <a:ln w="28575">
            <a:solidFill>
              <a:srgbClr val="9A0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>
            <a:off x="2856528" y="6165162"/>
            <a:ext cx="571504" cy="285752"/>
          </a:xfrm>
          <a:prstGeom prst="straightConnector1">
            <a:avLst/>
          </a:prstGeom>
          <a:ln w="28575">
            <a:solidFill>
              <a:srgbClr val="9A0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3571868" y="5910360"/>
            <a:ext cx="52864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0 se i due caratteri sono indipendenti (o la relazione non è lineare)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3500430" y="5553170"/>
            <a:ext cx="5429288" cy="30777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it-IT" sz="1400" b="1" dirty="0"/>
              <a:t>-1 se tra i due caratteri c’è perfetta dipendenza lineare e sono discordi</a:t>
            </a:r>
          </a:p>
        </p:txBody>
      </p:sp>
      <p:sp>
        <p:nvSpPr>
          <p:cNvPr id="19" name="CasellaDiTesto 18"/>
          <p:cNvSpPr txBox="1"/>
          <p:nvPr/>
        </p:nvSpPr>
        <p:spPr>
          <a:xfrm>
            <a:off x="3500462" y="6289575"/>
            <a:ext cx="5429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+1 se tra i due caratteri c’è perfetta dipendenza lineare e sono concordi</a:t>
            </a:r>
          </a:p>
        </p:txBody>
      </p:sp>
    </p:spTree>
    <p:extLst>
      <p:ext uri="{BB962C8B-B14F-4D97-AF65-F5344CB8AC3E}">
        <p14:creationId xmlns:p14="http://schemas.microsoft.com/office/powerpoint/2010/main" val="10715615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44</a:t>
            </a:fld>
            <a:r>
              <a:rPr lang="it-IT" sz="2000" b="1" dirty="0">
                <a:solidFill>
                  <a:schemeClr val="bg1"/>
                </a:solidFill>
              </a:rPr>
              <a:t> – Esempio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214282" y="2143116"/>
          <a:ext cx="2297428" cy="2987040"/>
        </p:xfrm>
        <a:graphic>
          <a:graphicData uri="http://schemas.openxmlformats.org/drawingml/2006/table">
            <a:tbl>
              <a:tblPr/>
              <a:tblGrid>
                <a:gridCol w="7073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6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6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73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06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6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71450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 dirty="0">
                          <a:latin typeface="+mn-lt"/>
                        </a:rPr>
                        <a:t>Studente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 dirty="0">
                          <a:latin typeface="+mn-lt"/>
                        </a:rPr>
                        <a:t>X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Y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Studente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X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Y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22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14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23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28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15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27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30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16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26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25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17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22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27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18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25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23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19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23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22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20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latin typeface="+mn-lt"/>
                        </a:rPr>
                        <a:t>18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25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21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23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24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22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24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23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11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25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24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12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24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>
                          <a:latin typeface="+mn-lt"/>
                        </a:rPr>
                        <a:t>25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30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 dirty="0">
                          <a:latin typeface="+mn-lt"/>
                        </a:rPr>
                        <a:t>13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25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1" i="0" u="none" strike="noStrike" dirty="0">
                          <a:latin typeface="+mn-lt"/>
                        </a:rPr>
                        <a:t>26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latin typeface="+mn-lt"/>
                        </a:rPr>
                        <a:t>16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latin typeface="+mn-lt"/>
                        </a:rPr>
                        <a:t>19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11" name="Grafico 10"/>
          <p:cNvGraphicFramePr/>
          <p:nvPr>
            <p:extLst>
              <p:ext uri="{D42A27DB-BD31-4B8C-83A1-F6EECF244321}">
                <p14:modId xmlns:p14="http://schemas.microsoft.com/office/powerpoint/2010/main" val="570989238"/>
              </p:ext>
            </p:extLst>
          </p:nvPr>
        </p:nvGraphicFramePr>
        <p:xfrm>
          <a:off x="5929322" y="2285992"/>
          <a:ext cx="3048000" cy="28194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Grafico 11"/>
          <p:cNvGraphicFramePr/>
          <p:nvPr>
            <p:extLst>
              <p:ext uri="{D42A27DB-BD31-4B8C-83A1-F6EECF244321}">
                <p14:modId xmlns:p14="http://schemas.microsoft.com/office/powerpoint/2010/main" val="2918021840"/>
              </p:ext>
            </p:extLst>
          </p:nvPr>
        </p:nvGraphicFramePr>
        <p:xfrm>
          <a:off x="3000364" y="2285992"/>
          <a:ext cx="3047999" cy="2809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571504" y="1558341"/>
            <a:ext cx="8286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/>
              <a:t>Su un collettivo di 26 studenti sono stati rilevati i voti ottenuti alla prova scritta (X) e orale (Y) dell’esame di statistica: verificare se i due caratteri sono concordi e l’intensità della relazione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3214678" y="4978611"/>
            <a:ext cx="27860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prova scritta (X)</a:t>
            </a:r>
          </a:p>
        </p:txBody>
      </p:sp>
      <p:sp>
        <p:nvSpPr>
          <p:cNvPr id="15" name="CasellaDiTesto 14"/>
          <p:cNvSpPr txBox="1"/>
          <p:nvPr/>
        </p:nvSpPr>
        <p:spPr>
          <a:xfrm rot="16200000">
            <a:off x="1524872" y="3453707"/>
            <a:ext cx="27860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prova orale (Y)</a:t>
            </a:r>
          </a:p>
        </p:txBody>
      </p:sp>
      <p:graphicFrame>
        <p:nvGraphicFramePr>
          <p:cNvPr id="16" name="Tabella 15"/>
          <p:cNvGraphicFramePr>
            <a:graphicFrameLocks noGrp="1"/>
          </p:cNvGraphicFramePr>
          <p:nvPr/>
        </p:nvGraphicFramePr>
        <p:xfrm>
          <a:off x="214282" y="5290204"/>
          <a:ext cx="2405486" cy="853440"/>
        </p:xfrm>
        <a:graphic>
          <a:graphicData uri="http://schemas.openxmlformats.org/drawingml/2006/table">
            <a:tbl>
              <a:tblPr/>
              <a:tblGrid>
                <a:gridCol w="9703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7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7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latin typeface="+mn-lt"/>
                        </a:rPr>
                        <a:t>Somma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latin typeface="+mn-lt"/>
                        </a:rPr>
                        <a:t>536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latin typeface="+mn-lt"/>
                        </a:rPr>
                        <a:t>614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latin typeface="+mn-lt"/>
                        </a:rPr>
                        <a:t>Media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latin typeface="+mn-lt"/>
                        </a:rPr>
                        <a:t>20.61538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latin typeface="+mn-lt"/>
                        </a:rPr>
                        <a:t>23.61538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latin typeface="+mn-lt"/>
                        </a:rPr>
                        <a:t>Varianza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latin typeface="+mn-lt"/>
                        </a:rPr>
                        <a:t>17.23669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latin typeface="+mn-lt"/>
                        </a:rPr>
                        <a:t>11.39053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latin typeface="+mn-lt"/>
                        </a:rPr>
                        <a:t>Dev. Stand.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latin typeface="+mn-lt"/>
                        </a:rPr>
                        <a:t>4.15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latin typeface="+mn-lt"/>
                        </a:rPr>
                        <a:t>3.37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Freccia in giù 16"/>
          <p:cNvSpPr/>
          <p:nvPr/>
        </p:nvSpPr>
        <p:spPr>
          <a:xfrm rot="16200000">
            <a:off x="2930050" y="5426735"/>
            <a:ext cx="180000" cy="468000"/>
          </a:xfrm>
          <a:prstGeom prst="down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CasellaDiTesto 17"/>
          <p:cNvSpPr txBox="1"/>
          <p:nvPr/>
        </p:nvSpPr>
        <p:spPr>
          <a:xfrm>
            <a:off x="3286116" y="550070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COV(X,Y) = 8.8520 </a:t>
            </a:r>
          </a:p>
        </p:txBody>
      </p:sp>
      <p:sp>
        <p:nvSpPr>
          <p:cNvPr id="19" name="CasellaDiTesto 18"/>
          <p:cNvSpPr txBox="1"/>
          <p:nvPr/>
        </p:nvSpPr>
        <p:spPr>
          <a:xfrm>
            <a:off x="5214942" y="5415993"/>
            <a:ext cx="3429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/>
              <a:t>La covarianza è diversa da 0 e positiva,</a:t>
            </a:r>
          </a:p>
          <a:p>
            <a:r>
              <a:rPr lang="it-IT" sz="1600" i="1" dirty="0"/>
              <a:t>quindi tra i due caratteri sono concordi</a:t>
            </a:r>
          </a:p>
        </p:txBody>
      </p:sp>
      <p:grpSp>
        <p:nvGrpSpPr>
          <p:cNvPr id="21" name="Gruppo 20"/>
          <p:cNvGrpSpPr/>
          <p:nvPr/>
        </p:nvGrpSpPr>
        <p:grpSpPr>
          <a:xfrm>
            <a:off x="2928926" y="6047922"/>
            <a:ext cx="2857520" cy="642942"/>
            <a:chOff x="428596" y="5643578"/>
            <a:chExt cx="2857520" cy="642942"/>
          </a:xfrm>
        </p:grpSpPr>
        <p:sp>
          <p:nvSpPr>
            <p:cNvPr id="22" name="CasellaDiTesto 21"/>
            <p:cNvSpPr txBox="1"/>
            <p:nvPr/>
          </p:nvSpPr>
          <p:spPr>
            <a:xfrm>
              <a:off x="428596" y="5786454"/>
              <a:ext cx="28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b="1" dirty="0"/>
                <a:t>r(X,Y) =                        = 0.632</a:t>
              </a:r>
            </a:p>
          </p:txBody>
        </p:sp>
        <p:cxnSp>
          <p:nvCxnSpPr>
            <p:cNvPr id="23" name="Connettore 1 22"/>
            <p:cNvCxnSpPr>
              <a:endCxn id="22" idx="3"/>
            </p:cNvCxnSpPr>
            <p:nvPr/>
          </p:nvCxnSpPr>
          <p:spPr>
            <a:xfrm>
              <a:off x="1214414" y="5971120"/>
              <a:ext cx="1188000" cy="1588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ttangolo 23"/>
            <p:cNvSpPr/>
            <p:nvPr/>
          </p:nvSpPr>
          <p:spPr>
            <a:xfrm>
              <a:off x="1383869" y="5643578"/>
              <a:ext cx="83067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b="1" dirty="0"/>
                <a:t>8.8520</a:t>
              </a:r>
              <a:endParaRPr lang="it-IT" dirty="0"/>
            </a:p>
          </p:txBody>
        </p:sp>
        <p:sp>
          <p:nvSpPr>
            <p:cNvPr id="25" name="Rettangolo 24"/>
            <p:cNvSpPr/>
            <p:nvPr/>
          </p:nvSpPr>
          <p:spPr>
            <a:xfrm>
              <a:off x="1214414" y="5917188"/>
              <a:ext cx="121444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b="1" dirty="0"/>
                <a:t>4.15 x 3.37</a:t>
              </a:r>
              <a:endParaRPr lang="it-IT" dirty="0"/>
            </a:p>
          </p:txBody>
        </p:sp>
      </p:grpSp>
      <p:sp>
        <p:nvSpPr>
          <p:cNvPr id="26" name="CasellaDiTesto 25"/>
          <p:cNvSpPr txBox="1"/>
          <p:nvPr/>
        </p:nvSpPr>
        <p:spPr>
          <a:xfrm>
            <a:off x="5786446" y="6047922"/>
            <a:ext cx="31432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9A0000"/>
                </a:solidFill>
              </a:rPr>
              <a:t>L’intensità della dipendenza è del</a:t>
            </a:r>
          </a:p>
          <a:p>
            <a:r>
              <a:rPr lang="it-IT" sz="1400" b="1" dirty="0">
                <a:solidFill>
                  <a:srgbClr val="9A0000"/>
                </a:solidFill>
              </a:rPr>
              <a:t>63.2%, quindi c’è un forte legame</a:t>
            </a:r>
          </a:p>
          <a:p>
            <a:r>
              <a:rPr lang="it-IT" sz="1400" b="1" dirty="0">
                <a:solidFill>
                  <a:srgbClr val="9A0000"/>
                </a:solidFill>
              </a:rPr>
              <a:t>tra il voto allo scritto e il voto all’orale</a:t>
            </a:r>
          </a:p>
        </p:txBody>
      </p:sp>
    </p:spTree>
    <p:extLst>
      <p:ext uri="{BB962C8B-B14F-4D97-AF65-F5344CB8AC3E}">
        <p14:creationId xmlns:p14="http://schemas.microsoft.com/office/powerpoint/2010/main" val="78803344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45</a:t>
            </a:fld>
            <a:r>
              <a:rPr lang="it-IT" sz="2000" b="1" dirty="0">
                <a:solidFill>
                  <a:schemeClr val="bg1"/>
                </a:solidFill>
              </a:rPr>
              <a:t> – Analisi grafica con il diagramma di dispersione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000100" y="1500174"/>
            <a:ext cx="8001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Il diagramma di dispersione fornisce una idea immediata sia sulla direzione della relazione sia sulla sua intensità</a:t>
            </a:r>
          </a:p>
        </p:txBody>
      </p:sp>
      <p:graphicFrame>
        <p:nvGraphicFramePr>
          <p:cNvPr id="11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2867175"/>
              </p:ext>
            </p:extLst>
          </p:nvPr>
        </p:nvGraphicFramePr>
        <p:xfrm>
          <a:off x="142844" y="2285992"/>
          <a:ext cx="1928826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Grafico 11"/>
          <p:cNvGraphicFramePr/>
          <p:nvPr>
            <p:extLst>
              <p:ext uri="{D42A27DB-BD31-4B8C-83A1-F6EECF244321}">
                <p14:modId xmlns:p14="http://schemas.microsoft.com/office/powerpoint/2010/main" val="888124657"/>
              </p:ext>
            </p:extLst>
          </p:nvPr>
        </p:nvGraphicFramePr>
        <p:xfrm>
          <a:off x="2786050" y="2285992"/>
          <a:ext cx="1928826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Rettangolo 12"/>
          <p:cNvSpPr/>
          <p:nvPr/>
        </p:nvSpPr>
        <p:spPr>
          <a:xfrm>
            <a:off x="5000628" y="2143116"/>
            <a:ext cx="407196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/>
              <a:t>La relazione tra i due caratteri tende a divenire più forte man mano che la nube di punti passa dalla forma circolare, all’ellisse ed alla retta</a:t>
            </a:r>
          </a:p>
          <a:p>
            <a:endParaRPr lang="it-IT" sz="1600" dirty="0"/>
          </a:p>
          <a:p>
            <a:r>
              <a:rPr lang="it-IT" sz="1600" dirty="0"/>
              <a:t>Si tratta comunque di una relazione </a:t>
            </a:r>
            <a:r>
              <a:rPr lang="it-IT" sz="1600" u="sng" dirty="0"/>
              <a:t>lineare</a:t>
            </a:r>
            <a:r>
              <a:rPr lang="it-IT" sz="1600" dirty="0"/>
              <a:t>:</a:t>
            </a:r>
          </a:p>
          <a:p>
            <a:r>
              <a:rPr lang="it-IT" sz="1600" dirty="0"/>
              <a:t>i due caratteri possono essere dipendenti ma secondo una diversa relazione funzionale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428596" y="2088000"/>
            <a:ext cx="500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Y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3071802" y="2088000"/>
            <a:ext cx="500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Y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1928794" y="3672000"/>
            <a:ext cx="500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X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4608000" y="3672000"/>
            <a:ext cx="500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X</a:t>
            </a:r>
          </a:p>
        </p:txBody>
      </p:sp>
      <p:sp>
        <p:nvSpPr>
          <p:cNvPr id="18" name="Freccia in giù 17"/>
          <p:cNvSpPr/>
          <p:nvPr/>
        </p:nvSpPr>
        <p:spPr>
          <a:xfrm rot="16200000">
            <a:off x="626034" y="1479925"/>
            <a:ext cx="180000" cy="432000"/>
          </a:xfrm>
          <a:prstGeom prst="down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19" name="Gruppo 18"/>
          <p:cNvGrpSpPr/>
          <p:nvPr/>
        </p:nvGrpSpPr>
        <p:grpSpPr>
          <a:xfrm>
            <a:off x="142844" y="4286256"/>
            <a:ext cx="4714876" cy="2428868"/>
            <a:chOff x="142844" y="3714752"/>
            <a:chExt cx="5214974" cy="3076860"/>
          </a:xfrm>
        </p:grpSpPr>
        <p:pic>
          <p:nvPicPr>
            <p:cNvPr id="20" name="Picture 1"/>
            <p:cNvPicPr>
              <a:picLocks noChangeAspect="1" noChangeArrowheads="1"/>
            </p:cNvPicPr>
            <p:nvPr/>
          </p:nvPicPr>
          <p:blipFill>
            <a:blip r:embed="rId4"/>
            <a:srcRect r="50649"/>
            <a:stretch>
              <a:fillRect/>
            </a:stretch>
          </p:blipFill>
          <p:spPr bwMode="auto">
            <a:xfrm>
              <a:off x="142844" y="3714752"/>
              <a:ext cx="2714644" cy="3000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1" name="Picture 1"/>
            <p:cNvPicPr>
              <a:picLocks noChangeAspect="1" noChangeArrowheads="1"/>
            </p:cNvPicPr>
            <p:nvPr/>
          </p:nvPicPr>
          <p:blipFill>
            <a:blip r:embed="rId4"/>
            <a:srcRect l="50649" b="45238"/>
            <a:stretch>
              <a:fillRect/>
            </a:stretch>
          </p:blipFill>
          <p:spPr bwMode="auto">
            <a:xfrm>
              <a:off x="2643174" y="3714752"/>
              <a:ext cx="2714644" cy="1643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2" name="Rettangolo 21"/>
            <p:cNvSpPr/>
            <p:nvPr/>
          </p:nvSpPr>
          <p:spPr>
            <a:xfrm>
              <a:off x="2714612" y="5166000"/>
              <a:ext cx="285752" cy="214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23" name="Picture 1"/>
            <p:cNvPicPr>
              <a:picLocks noChangeAspect="1" noChangeArrowheads="1"/>
            </p:cNvPicPr>
            <p:nvPr/>
          </p:nvPicPr>
          <p:blipFill>
            <a:blip r:embed="rId4"/>
            <a:srcRect l="50649" t="47619"/>
            <a:stretch>
              <a:fillRect/>
            </a:stretch>
          </p:blipFill>
          <p:spPr bwMode="auto">
            <a:xfrm>
              <a:off x="2643174" y="5220000"/>
              <a:ext cx="2714644" cy="1571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4" name="Rettangolo 23"/>
            <p:cNvSpPr/>
            <p:nvPr/>
          </p:nvSpPr>
          <p:spPr>
            <a:xfrm>
              <a:off x="2880000" y="5184000"/>
              <a:ext cx="71438" cy="7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5" name="Rettangolo 24"/>
            <p:cNvSpPr/>
            <p:nvPr/>
          </p:nvSpPr>
          <p:spPr>
            <a:xfrm>
              <a:off x="4857752" y="5143512"/>
              <a:ext cx="214314" cy="285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26" name="Picture 1"/>
            <p:cNvPicPr>
              <a:picLocks noChangeAspect="1" noChangeArrowheads="1"/>
            </p:cNvPicPr>
            <p:nvPr/>
          </p:nvPicPr>
          <p:blipFill>
            <a:blip r:embed="rId4"/>
            <a:srcRect l="42857" t="47619" r="53247" b="45238"/>
            <a:stretch>
              <a:fillRect/>
            </a:stretch>
          </p:blipFill>
          <p:spPr bwMode="auto">
            <a:xfrm>
              <a:off x="4929190" y="5143512"/>
              <a:ext cx="214314" cy="214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27" name="Rettangolo 26"/>
          <p:cNvSpPr/>
          <p:nvPr/>
        </p:nvSpPr>
        <p:spPr>
          <a:xfrm>
            <a:off x="5072066" y="4286256"/>
            <a:ext cx="392905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500" dirty="0"/>
              <a:t>Se il coefficiente è maggiore di 0 allora c’è</a:t>
            </a:r>
          </a:p>
          <a:p>
            <a:r>
              <a:rPr lang="it-IT" sz="1500" dirty="0"/>
              <a:t>un legame diretto tra i due caratteri </a:t>
            </a:r>
            <a:r>
              <a:rPr lang="it-IT" sz="1500" b="1" dirty="0"/>
              <a:t>(A)</a:t>
            </a:r>
          </a:p>
          <a:p>
            <a:endParaRPr lang="it-IT" sz="500" dirty="0"/>
          </a:p>
          <a:p>
            <a:r>
              <a:rPr lang="it-IT" sz="1500" dirty="0"/>
              <a:t>Se invece il coefficiente è minore di 0 c’è un legame indiretto (inverso) tra i caratteri </a:t>
            </a:r>
            <a:r>
              <a:rPr lang="it-IT" sz="1500" b="1" dirty="0"/>
              <a:t>(B)</a:t>
            </a:r>
            <a:endParaRPr lang="it-IT" sz="1500" dirty="0"/>
          </a:p>
          <a:p>
            <a:endParaRPr lang="it-IT" sz="500" dirty="0"/>
          </a:p>
          <a:p>
            <a:r>
              <a:rPr lang="it-IT" sz="1500" dirty="0"/>
              <a:t>Se il coefficiente è uguale a 1 allora c’è una relazione di perfetta dipendenza lineare </a:t>
            </a:r>
            <a:r>
              <a:rPr lang="it-IT" sz="1500" b="1" dirty="0"/>
              <a:t>(C)</a:t>
            </a:r>
          </a:p>
          <a:p>
            <a:endParaRPr lang="it-IT" sz="500" dirty="0"/>
          </a:p>
          <a:p>
            <a:r>
              <a:rPr lang="it-IT" sz="1500" dirty="0"/>
              <a:t>Se invece il coefficiente è uguale a -1 c’è una relazione  di perfetta dipendenza lineare, ma di tipo inverso </a:t>
            </a:r>
            <a:r>
              <a:rPr lang="it-IT" sz="1500" b="1" dirty="0"/>
              <a:t>(D)</a:t>
            </a:r>
            <a:endParaRPr lang="it-IT" sz="1500" dirty="0"/>
          </a:p>
        </p:txBody>
      </p:sp>
      <p:sp>
        <p:nvSpPr>
          <p:cNvPr id="28" name="CasellaDiTesto 27"/>
          <p:cNvSpPr txBox="1"/>
          <p:nvPr/>
        </p:nvSpPr>
        <p:spPr>
          <a:xfrm>
            <a:off x="2071670" y="450057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9A0000"/>
                </a:solidFill>
              </a:rPr>
              <a:t>A</a:t>
            </a:r>
          </a:p>
        </p:txBody>
      </p:sp>
      <p:sp>
        <p:nvSpPr>
          <p:cNvPr id="29" name="CasellaDiTesto 28"/>
          <p:cNvSpPr txBox="1"/>
          <p:nvPr/>
        </p:nvSpPr>
        <p:spPr>
          <a:xfrm>
            <a:off x="2071670" y="584575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9A0000"/>
                </a:solidFill>
              </a:rPr>
              <a:t>C</a:t>
            </a:r>
          </a:p>
        </p:txBody>
      </p:sp>
      <p:sp>
        <p:nvSpPr>
          <p:cNvPr id="30" name="CasellaDiTesto 29"/>
          <p:cNvSpPr txBox="1"/>
          <p:nvPr/>
        </p:nvSpPr>
        <p:spPr>
          <a:xfrm>
            <a:off x="4572000" y="450057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9A0000"/>
                </a:solidFill>
              </a:rPr>
              <a:t>B</a:t>
            </a:r>
          </a:p>
        </p:txBody>
      </p:sp>
      <p:sp>
        <p:nvSpPr>
          <p:cNvPr id="31" name="CasellaDiTesto 30"/>
          <p:cNvSpPr txBox="1"/>
          <p:nvPr/>
        </p:nvSpPr>
        <p:spPr>
          <a:xfrm>
            <a:off x="4572000" y="584575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9A0000"/>
                </a:solidFill>
              </a:rPr>
              <a:t>D</a:t>
            </a:r>
          </a:p>
        </p:txBody>
      </p:sp>
      <p:sp>
        <p:nvSpPr>
          <p:cNvPr id="32" name="Freccia in giù 31"/>
          <p:cNvSpPr/>
          <p:nvPr/>
        </p:nvSpPr>
        <p:spPr>
          <a:xfrm rot="16200000">
            <a:off x="2358546" y="2818966"/>
            <a:ext cx="216000" cy="504000"/>
          </a:xfrm>
          <a:prstGeom prst="downArrow">
            <a:avLst/>
          </a:prstGeom>
          <a:solidFill>
            <a:srgbClr val="9A0000"/>
          </a:solidFill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3" name="Ovale 32"/>
          <p:cNvSpPr/>
          <p:nvPr/>
        </p:nvSpPr>
        <p:spPr>
          <a:xfrm>
            <a:off x="2088562" y="4554000"/>
            <a:ext cx="285752" cy="285752"/>
          </a:xfrm>
          <a:prstGeom prst="ellipse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Ovale 33"/>
          <p:cNvSpPr/>
          <p:nvPr/>
        </p:nvSpPr>
        <p:spPr>
          <a:xfrm>
            <a:off x="2088562" y="5900628"/>
            <a:ext cx="285752" cy="285752"/>
          </a:xfrm>
          <a:prstGeom prst="ellipse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Ovale 34"/>
          <p:cNvSpPr/>
          <p:nvPr/>
        </p:nvSpPr>
        <p:spPr>
          <a:xfrm>
            <a:off x="4590000" y="4554000"/>
            <a:ext cx="285752" cy="285752"/>
          </a:xfrm>
          <a:prstGeom prst="ellipse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Ovale 35"/>
          <p:cNvSpPr/>
          <p:nvPr/>
        </p:nvSpPr>
        <p:spPr>
          <a:xfrm>
            <a:off x="4590000" y="5900628"/>
            <a:ext cx="285752" cy="285752"/>
          </a:xfrm>
          <a:prstGeom prst="ellipse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9A0000"/>
              </a:solidFill>
            </a:endParaRPr>
          </a:p>
        </p:txBody>
      </p:sp>
      <p:sp>
        <p:nvSpPr>
          <p:cNvPr id="37" name="Rettangolo 36"/>
          <p:cNvSpPr/>
          <p:nvPr/>
        </p:nvSpPr>
        <p:spPr>
          <a:xfrm>
            <a:off x="3214678" y="4429132"/>
            <a:ext cx="1143008" cy="1428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Rettangolo 37"/>
          <p:cNvSpPr/>
          <p:nvPr/>
        </p:nvSpPr>
        <p:spPr>
          <a:xfrm>
            <a:off x="928662" y="5072074"/>
            <a:ext cx="1143008" cy="1428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9" name="Rettangolo 38"/>
          <p:cNvSpPr/>
          <p:nvPr/>
        </p:nvSpPr>
        <p:spPr>
          <a:xfrm>
            <a:off x="785786" y="6000768"/>
            <a:ext cx="1143008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Rettangolo 39"/>
          <p:cNvSpPr/>
          <p:nvPr/>
        </p:nvSpPr>
        <p:spPr>
          <a:xfrm>
            <a:off x="3643306" y="6000768"/>
            <a:ext cx="857256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2" name="Rettangolo 41"/>
          <p:cNvSpPr/>
          <p:nvPr/>
        </p:nvSpPr>
        <p:spPr>
          <a:xfrm>
            <a:off x="642910" y="4500570"/>
            <a:ext cx="57150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1" name="CasellaDiTesto 40"/>
          <p:cNvSpPr txBox="1"/>
          <p:nvPr/>
        </p:nvSpPr>
        <p:spPr>
          <a:xfrm>
            <a:off x="571472" y="4357694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r(y,x) &gt; 0</a:t>
            </a:r>
          </a:p>
        </p:txBody>
      </p:sp>
      <p:sp>
        <p:nvSpPr>
          <p:cNvPr id="43" name="Rettangolo 42"/>
          <p:cNvSpPr/>
          <p:nvPr/>
        </p:nvSpPr>
        <p:spPr>
          <a:xfrm>
            <a:off x="3571868" y="4786322"/>
            <a:ext cx="57150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4" name="CasellaDiTesto 43"/>
          <p:cNvSpPr txBox="1"/>
          <p:nvPr/>
        </p:nvSpPr>
        <p:spPr>
          <a:xfrm>
            <a:off x="3357554" y="4357694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r(y,x) &lt; 0</a:t>
            </a:r>
          </a:p>
        </p:txBody>
      </p:sp>
      <p:sp>
        <p:nvSpPr>
          <p:cNvPr id="45" name="Rettangolo 44"/>
          <p:cNvSpPr/>
          <p:nvPr/>
        </p:nvSpPr>
        <p:spPr>
          <a:xfrm>
            <a:off x="1285852" y="5643578"/>
            <a:ext cx="428628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6" name="CasellaDiTesto 45"/>
          <p:cNvSpPr txBox="1"/>
          <p:nvPr/>
        </p:nvSpPr>
        <p:spPr>
          <a:xfrm>
            <a:off x="928662" y="5929330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r(y,x) = 1</a:t>
            </a:r>
          </a:p>
        </p:txBody>
      </p:sp>
      <p:sp>
        <p:nvSpPr>
          <p:cNvPr id="47" name="Rettangolo 46"/>
          <p:cNvSpPr/>
          <p:nvPr/>
        </p:nvSpPr>
        <p:spPr>
          <a:xfrm>
            <a:off x="3143240" y="5572140"/>
            <a:ext cx="57150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8" name="CasellaDiTesto 47"/>
          <p:cNvSpPr txBox="1"/>
          <p:nvPr/>
        </p:nvSpPr>
        <p:spPr>
          <a:xfrm>
            <a:off x="3357554" y="5643578"/>
            <a:ext cx="1000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r(y,x) = -1</a:t>
            </a:r>
          </a:p>
        </p:txBody>
      </p:sp>
    </p:spTree>
    <p:extLst>
      <p:ext uri="{BB962C8B-B14F-4D97-AF65-F5344CB8AC3E}">
        <p14:creationId xmlns:p14="http://schemas.microsoft.com/office/powerpoint/2010/main" val="38308238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46</a:t>
            </a:fld>
            <a:r>
              <a:rPr lang="it-IT" sz="2000" b="1" dirty="0">
                <a:solidFill>
                  <a:schemeClr val="bg1"/>
                </a:solidFill>
              </a:rPr>
              <a:t> – Relazioni cause/effetto </a:t>
            </a:r>
          </a:p>
        </p:txBody>
      </p:sp>
      <p:grpSp>
        <p:nvGrpSpPr>
          <p:cNvPr id="9" name="Gruppo 8"/>
          <p:cNvGrpSpPr/>
          <p:nvPr/>
        </p:nvGrpSpPr>
        <p:grpSpPr>
          <a:xfrm>
            <a:off x="6357950" y="3408054"/>
            <a:ext cx="2571768" cy="2949904"/>
            <a:chOff x="6429388" y="3643314"/>
            <a:chExt cx="2571768" cy="3235632"/>
          </a:xfrm>
        </p:grpSpPr>
        <p:pic>
          <p:nvPicPr>
            <p:cNvPr id="11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 r="8757" b="1996"/>
            <a:stretch>
              <a:fillRect/>
            </a:stretch>
          </p:blipFill>
          <p:spPr bwMode="auto">
            <a:xfrm>
              <a:off x="6489960" y="3643314"/>
              <a:ext cx="2511196" cy="32356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2" name="Rettangolo 11"/>
            <p:cNvSpPr/>
            <p:nvPr/>
          </p:nvSpPr>
          <p:spPr>
            <a:xfrm>
              <a:off x="6429388" y="6072206"/>
              <a:ext cx="142876" cy="5715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3" name="Rettangolo 12"/>
            <p:cNvSpPr/>
            <p:nvPr/>
          </p:nvSpPr>
          <p:spPr>
            <a:xfrm>
              <a:off x="6429388" y="3643314"/>
              <a:ext cx="857256" cy="5715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14" name="Rettangolo 13"/>
          <p:cNvSpPr/>
          <p:nvPr/>
        </p:nvSpPr>
        <p:spPr>
          <a:xfrm>
            <a:off x="214282" y="1500174"/>
            <a:ext cx="867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L'esistenza di correlazione, per quanto intensa, non implica una relazione di causa/effetto</a:t>
            </a:r>
          </a:p>
          <a:p>
            <a:endParaRPr lang="it-IT" sz="1200" dirty="0"/>
          </a:p>
          <a:p>
            <a:r>
              <a:rPr lang="it-IT" sz="1700" dirty="0"/>
              <a:t>La correlazione indica soltanto che l‘insieme dei valori assunti da una variabile tende a disporsi secondo una retta se rappresentato congiuntamente all'altro insieme. I </a:t>
            </a:r>
            <a:r>
              <a:rPr lang="it-IT" sz="1700" i="1" dirty="0"/>
              <a:t>perché</a:t>
            </a:r>
            <a:r>
              <a:rPr lang="it-IT" sz="1700" dirty="0"/>
              <a:t> vanno cercati al</a:t>
            </a:r>
          </a:p>
          <a:p>
            <a:r>
              <a:rPr lang="it-IT" sz="1700" dirty="0"/>
              <a:t>di fuori della statistica</a:t>
            </a:r>
          </a:p>
        </p:txBody>
      </p:sp>
      <p:sp>
        <p:nvSpPr>
          <p:cNvPr id="18" name="Rettangolo 17"/>
          <p:cNvSpPr/>
          <p:nvPr/>
        </p:nvSpPr>
        <p:spPr>
          <a:xfrm>
            <a:off x="142844" y="3160754"/>
            <a:ext cx="60007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500" i="1" dirty="0"/>
              <a:t>In una zona del Nord Europa è stato monitorato il numero di nidi costruiti</a:t>
            </a:r>
          </a:p>
          <a:p>
            <a:r>
              <a:rPr lang="it-IT" sz="1500" i="1" dirty="0"/>
              <a:t>dalle cicogne e il numero di nati vivi nel periodo della loro permanenza</a:t>
            </a:r>
            <a:endParaRPr lang="it-IT" sz="1500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7358082" y="6152397"/>
            <a:ext cx="100013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/>
              <a:t>nidi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6286512" y="4551062"/>
            <a:ext cx="43818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it-IT" sz="1200" b="1" dirty="0"/>
              <a:t>nati</a:t>
            </a:r>
          </a:p>
          <a:p>
            <a:pPr algn="r"/>
            <a:r>
              <a:rPr lang="it-IT" sz="1200" b="1" dirty="0"/>
              <a:t>vivi</a:t>
            </a:r>
          </a:p>
        </p:txBody>
      </p:sp>
      <p:graphicFrame>
        <p:nvGraphicFramePr>
          <p:cNvPr id="21" name="Tabella 20"/>
          <p:cNvGraphicFramePr>
            <a:graphicFrameLocks noGrp="1"/>
          </p:cNvGraphicFramePr>
          <p:nvPr/>
        </p:nvGraphicFramePr>
        <p:xfrm>
          <a:off x="142844" y="3856693"/>
          <a:ext cx="2701471" cy="2501265"/>
        </p:xfrm>
        <a:graphic>
          <a:graphicData uri="http://schemas.openxmlformats.org/drawingml/2006/table">
            <a:tbl>
              <a:tblPr/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73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6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68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73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658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X-M(X)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Y-M(Y)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  <a:r>
                        <a:rPr lang="it-IT" sz="1200" b="1" i="0" u="none" strike="noStrike" baseline="-25000" dirty="0" err="1">
                          <a:solidFill>
                            <a:srgbClr val="000000"/>
                          </a:solidFill>
                          <a:latin typeface="Calibri"/>
                        </a:rPr>
                        <a:t>ij</a:t>
                      </a:r>
                      <a:endParaRPr lang="it-IT" sz="1200" b="1" i="0" u="none" strike="noStrike" baseline="-2500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-24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1155,917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-19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551,8333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-16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352,0833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-10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160,5833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24,91667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0,666667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16,25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47,91667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175,5833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227,1667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573,9167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1029,167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22" name="Tabella 21"/>
          <p:cNvGraphicFramePr>
            <a:graphicFrameLocks noGrp="1"/>
          </p:cNvGraphicFramePr>
          <p:nvPr/>
        </p:nvGraphicFramePr>
        <p:xfrm>
          <a:off x="3227408" y="3833822"/>
          <a:ext cx="2916228" cy="952500"/>
        </p:xfrm>
        <a:graphic>
          <a:graphicData uri="http://schemas.openxmlformats.org/drawingml/2006/table">
            <a:tbl>
              <a:tblPr/>
              <a:tblGrid>
                <a:gridCol w="5413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57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57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08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857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1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1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100" b="1" i="0" u="none" strike="noStrike" baseline="-250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SOMMA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MEDIA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209,8542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627,2222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COVAR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359,6667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DEV.ST</a:t>
                      </a:r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14,48634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25,04441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23" name="Gruppo 22"/>
          <p:cNvGrpSpPr/>
          <p:nvPr/>
        </p:nvGrpSpPr>
        <p:grpSpPr>
          <a:xfrm>
            <a:off x="3357554" y="5144500"/>
            <a:ext cx="2857520" cy="642942"/>
            <a:chOff x="428596" y="5643578"/>
            <a:chExt cx="2857520" cy="642942"/>
          </a:xfrm>
        </p:grpSpPr>
        <p:sp>
          <p:nvSpPr>
            <p:cNvPr id="24" name="CasellaDiTesto 23"/>
            <p:cNvSpPr txBox="1"/>
            <p:nvPr/>
          </p:nvSpPr>
          <p:spPr>
            <a:xfrm>
              <a:off x="428596" y="5786454"/>
              <a:ext cx="28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b="1" dirty="0"/>
                <a:t>r(X,Y) =                        = 0.991</a:t>
              </a:r>
            </a:p>
          </p:txBody>
        </p:sp>
        <p:cxnSp>
          <p:nvCxnSpPr>
            <p:cNvPr id="25" name="Connettore 1 24"/>
            <p:cNvCxnSpPr>
              <a:endCxn id="24" idx="3"/>
            </p:cNvCxnSpPr>
            <p:nvPr/>
          </p:nvCxnSpPr>
          <p:spPr>
            <a:xfrm>
              <a:off x="1214414" y="5971120"/>
              <a:ext cx="1188000" cy="1588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ttangolo 25"/>
            <p:cNvSpPr/>
            <p:nvPr/>
          </p:nvSpPr>
          <p:spPr>
            <a:xfrm>
              <a:off x="1383869" y="5643578"/>
              <a:ext cx="83067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b="1" dirty="0"/>
                <a:t>359.67</a:t>
              </a:r>
              <a:endParaRPr lang="it-IT" dirty="0"/>
            </a:p>
          </p:txBody>
        </p:sp>
        <p:sp>
          <p:nvSpPr>
            <p:cNvPr id="27" name="Rettangolo 26"/>
            <p:cNvSpPr/>
            <p:nvPr/>
          </p:nvSpPr>
          <p:spPr>
            <a:xfrm>
              <a:off x="1142976" y="5917188"/>
              <a:ext cx="135732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b="1" dirty="0"/>
                <a:t>14.5 x 25.05</a:t>
              </a:r>
              <a:endParaRPr lang="it-IT" dirty="0"/>
            </a:p>
          </p:txBody>
        </p:sp>
      </p:grpSp>
      <p:sp>
        <p:nvSpPr>
          <p:cNvPr id="28" name="Rettangolo 27"/>
          <p:cNvSpPr/>
          <p:nvPr/>
        </p:nvSpPr>
        <p:spPr>
          <a:xfrm>
            <a:off x="2928926" y="5858880"/>
            <a:ext cx="400052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500" i="1" dirty="0"/>
              <a:t>Si parla in questi casi di </a:t>
            </a:r>
            <a:r>
              <a:rPr lang="it-IT" sz="1500" b="1" i="1" u="sng" dirty="0">
                <a:solidFill>
                  <a:srgbClr val="9A0000"/>
                </a:solidFill>
              </a:rPr>
              <a:t>correlazione spuria</a:t>
            </a:r>
          </a:p>
          <a:p>
            <a:r>
              <a:rPr lang="it-IT" sz="1500" i="1" dirty="0"/>
              <a:t>(c’è probabilmente una 3a variabile nascosta legata alle altre due)</a:t>
            </a:r>
            <a:endParaRPr lang="it-IT" sz="1500" b="1" u="sng" dirty="0"/>
          </a:p>
        </p:txBody>
      </p:sp>
      <p:sp>
        <p:nvSpPr>
          <p:cNvPr id="29" name="CasellaDiTesto 28"/>
          <p:cNvSpPr txBox="1"/>
          <p:nvPr/>
        </p:nvSpPr>
        <p:spPr>
          <a:xfrm>
            <a:off x="142844" y="2928934"/>
            <a:ext cx="164307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" b="1" dirty="0">
                <a:solidFill>
                  <a:srgbClr val="9A0000"/>
                </a:solidFill>
              </a:rPr>
              <a:t>ESEMPIO</a:t>
            </a:r>
          </a:p>
        </p:txBody>
      </p:sp>
    </p:spTree>
    <p:extLst>
      <p:ext uri="{BB962C8B-B14F-4D97-AF65-F5344CB8AC3E}">
        <p14:creationId xmlns:p14="http://schemas.microsoft.com/office/powerpoint/2010/main" val="38579499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000108"/>
            <a:ext cx="9144000" cy="428628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Segnaposto numero diapositiva 9"/>
          <p:cNvSpPr>
            <a:spLocks noGrp="1"/>
          </p:cNvSpPr>
          <p:nvPr>
            <p:ph type="sldNum" sz="quarter" idx="12"/>
          </p:nvPr>
        </p:nvSpPr>
        <p:spPr>
          <a:xfrm>
            <a:off x="80946" y="1000108"/>
            <a:ext cx="7277136" cy="399600"/>
          </a:xfrm>
        </p:spPr>
        <p:txBody>
          <a:bodyPr/>
          <a:lstStyle/>
          <a:p>
            <a:pPr algn="l"/>
            <a:fld id="{3AC13EF0-AF0F-4A8B-A940-7C8A54E9B7AF}" type="slidenum">
              <a:rPr lang="it-IT" sz="2000" b="1" smtClean="0">
                <a:solidFill>
                  <a:schemeClr val="bg1"/>
                </a:solidFill>
              </a:rPr>
              <a:pPr algn="l"/>
              <a:t>47</a:t>
            </a:fld>
            <a:r>
              <a:rPr lang="it-IT" sz="2000" b="1" dirty="0">
                <a:solidFill>
                  <a:schemeClr val="bg1"/>
                </a:solidFill>
              </a:rPr>
              <a:t> – La terza variabile </a:t>
            </a:r>
            <a:r>
              <a:rPr lang="it-IT" sz="2000" b="1" dirty="0" err="1">
                <a:solidFill>
                  <a:schemeClr val="bg1"/>
                </a:solidFill>
              </a:rPr>
              <a:t>nascosta…</a:t>
            </a:r>
            <a:r>
              <a:rPr lang="it-IT" sz="20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" name="Rettangolo 8"/>
          <p:cNvSpPr/>
          <p:nvPr/>
        </p:nvSpPr>
        <p:spPr>
          <a:xfrm>
            <a:off x="214282" y="1571612"/>
            <a:ext cx="8715436" cy="5143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700" dirty="0"/>
              <a:t>Spesso il valore di r(X,Y) altro non è che l'apparenza di un legame la cui sostanza è invece dovuta a fenomeni esterni</a:t>
            </a:r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r>
              <a:rPr lang="it-IT" sz="1700" dirty="0"/>
              <a:t>Tale legame non è distinguibile dal legame spurio che tra di esse si pone a causa della comune dipendenza da una terza variabile Z</a:t>
            </a:r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700" dirty="0"/>
          </a:p>
          <a:p>
            <a:endParaRPr lang="it-IT" sz="1000" dirty="0"/>
          </a:p>
          <a:p>
            <a:r>
              <a:rPr lang="it-IT" sz="1700" dirty="0"/>
              <a:t>Questo si verifica spesso a causa dell'esistenza di fenomeni tendenziali di lungo periodo che incidono allo stesso modo su variabili diverse</a:t>
            </a:r>
          </a:p>
          <a:p>
            <a:endParaRPr lang="it-IT" sz="1000" dirty="0"/>
          </a:p>
          <a:p>
            <a:pPr algn="ctr"/>
            <a:r>
              <a:rPr lang="it-IT" sz="1600" b="1" i="1" dirty="0">
                <a:solidFill>
                  <a:srgbClr val="9A0000"/>
                </a:solidFill>
              </a:rPr>
              <a:t>L’apprendimento di nuove parole non rende i piedi più grandi, come avere piedi più grandi</a:t>
            </a:r>
          </a:p>
          <a:p>
            <a:pPr algn="ctr"/>
            <a:r>
              <a:rPr lang="it-IT" sz="1600" b="1" i="1" dirty="0">
                <a:solidFill>
                  <a:srgbClr val="9A0000"/>
                </a:solidFill>
              </a:rPr>
              <a:t>non aiuta a conoscere nuove parole. C’è un terzo fattore nascosto dietro la correlazione: l’età</a:t>
            </a:r>
          </a:p>
        </p:txBody>
      </p:sp>
      <p:sp>
        <p:nvSpPr>
          <p:cNvPr id="10" name="Rettangolo arrotondato 9"/>
          <p:cNvSpPr/>
          <p:nvPr/>
        </p:nvSpPr>
        <p:spPr>
          <a:xfrm>
            <a:off x="2857488" y="2285992"/>
            <a:ext cx="1000132" cy="5715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000" b="1" dirty="0"/>
              <a:t>X</a:t>
            </a:r>
          </a:p>
        </p:txBody>
      </p:sp>
      <p:sp>
        <p:nvSpPr>
          <p:cNvPr id="11" name="Rettangolo arrotondato 10"/>
          <p:cNvSpPr/>
          <p:nvPr/>
        </p:nvSpPr>
        <p:spPr>
          <a:xfrm>
            <a:off x="5286380" y="2285992"/>
            <a:ext cx="1000132" cy="5715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000" b="1" dirty="0"/>
              <a:t>Y</a:t>
            </a:r>
          </a:p>
        </p:txBody>
      </p:sp>
      <p:sp>
        <p:nvSpPr>
          <p:cNvPr id="12" name="Rettangolo arrotondato 11"/>
          <p:cNvSpPr/>
          <p:nvPr/>
        </p:nvSpPr>
        <p:spPr>
          <a:xfrm>
            <a:off x="2643174" y="3929066"/>
            <a:ext cx="1000132" cy="5715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000" b="1" dirty="0"/>
              <a:t>X</a:t>
            </a:r>
          </a:p>
        </p:txBody>
      </p:sp>
      <p:sp>
        <p:nvSpPr>
          <p:cNvPr id="13" name="Rettangolo arrotondato 12"/>
          <p:cNvSpPr/>
          <p:nvPr/>
        </p:nvSpPr>
        <p:spPr>
          <a:xfrm>
            <a:off x="5500694" y="3929066"/>
            <a:ext cx="1000132" cy="5715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000" b="1" dirty="0"/>
              <a:t>Y</a:t>
            </a:r>
          </a:p>
        </p:txBody>
      </p:sp>
      <p:sp>
        <p:nvSpPr>
          <p:cNvPr id="14" name="Rettangolo arrotondato 13"/>
          <p:cNvSpPr/>
          <p:nvPr/>
        </p:nvSpPr>
        <p:spPr>
          <a:xfrm>
            <a:off x="4071934" y="4572008"/>
            <a:ext cx="1000132" cy="5715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000" b="1" dirty="0"/>
              <a:t>Z</a:t>
            </a:r>
          </a:p>
        </p:txBody>
      </p:sp>
      <p:cxnSp>
        <p:nvCxnSpPr>
          <p:cNvPr id="16" name="Connettore 2 15"/>
          <p:cNvCxnSpPr>
            <a:stCxn id="10" idx="3"/>
            <a:endCxn id="11" idx="1"/>
          </p:cNvCxnSpPr>
          <p:nvPr/>
        </p:nvCxnSpPr>
        <p:spPr>
          <a:xfrm>
            <a:off x="3857620" y="2571744"/>
            <a:ext cx="1428760" cy="1588"/>
          </a:xfrm>
          <a:prstGeom prst="straightConnector1">
            <a:avLst/>
          </a:prstGeom>
          <a:ln>
            <a:solidFill>
              <a:srgbClr val="9A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Connettore 2 17"/>
          <p:cNvCxnSpPr>
            <a:stCxn id="12" idx="2"/>
            <a:endCxn id="14" idx="1"/>
          </p:cNvCxnSpPr>
          <p:nvPr/>
        </p:nvCxnSpPr>
        <p:spPr>
          <a:xfrm rot="16200000" flipH="1">
            <a:off x="3428992" y="4214818"/>
            <a:ext cx="357190" cy="928694"/>
          </a:xfrm>
          <a:prstGeom prst="straightConnector1">
            <a:avLst/>
          </a:prstGeom>
          <a:ln>
            <a:solidFill>
              <a:srgbClr val="9A0000"/>
            </a:solidFill>
            <a:headEnd type="arrow"/>
            <a:tailEnd type="non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Connettore 2 19"/>
          <p:cNvCxnSpPr>
            <a:stCxn id="14" idx="3"/>
            <a:endCxn id="13" idx="2"/>
          </p:cNvCxnSpPr>
          <p:nvPr/>
        </p:nvCxnSpPr>
        <p:spPr>
          <a:xfrm flipV="1">
            <a:off x="5072066" y="4500570"/>
            <a:ext cx="928694" cy="357190"/>
          </a:xfrm>
          <a:prstGeom prst="straightConnector1">
            <a:avLst/>
          </a:prstGeom>
          <a:ln>
            <a:solidFill>
              <a:srgbClr val="9A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Connettore 2 21"/>
          <p:cNvCxnSpPr>
            <a:stCxn id="12" idx="3"/>
            <a:endCxn id="13" idx="1"/>
          </p:cNvCxnSpPr>
          <p:nvPr/>
        </p:nvCxnSpPr>
        <p:spPr>
          <a:xfrm>
            <a:off x="3643306" y="4214818"/>
            <a:ext cx="1857388" cy="1588"/>
          </a:xfrm>
          <a:prstGeom prst="straightConnector1">
            <a:avLst/>
          </a:prstGeom>
          <a:ln>
            <a:solidFill>
              <a:srgbClr val="9A0000"/>
            </a:solidFill>
            <a:prstDash val="dash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584013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40248</TotalTime>
  <Words>7770</Words>
  <Application>Microsoft Office PowerPoint</Application>
  <PresentationFormat>Presentazione su schermo (4:3)</PresentationFormat>
  <Paragraphs>2263</Paragraphs>
  <Slides>47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47</vt:i4>
      </vt:variant>
    </vt:vector>
  </HeadingPairs>
  <TitlesOfParts>
    <vt:vector size="56" baseType="lpstr">
      <vt:lpstr>Arial</vt:lpstr>
      <vt:lpstr>Calibri</vt:lpstr>
      <vt:lpstr>Cambria Math</vt:lpstr>
      <vt:lpstr>Symbol</vt:lpstr>
      <vt:lpstr>Tahoma</vt:lpstr>
      <vt:lpstr>Times New (W1)</vt:lpstr>
      <vt:lpstr>Times New Roman</vt:lpstr>
      <vt:lpstr>Tema di Office</vt:lpstr>
      <vt:lpstr>Equation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Michelangelo Misuraca</dc:creator>
  <cp:lastModifiedBy>GERMANA SCEPI</cp:lastModifiedBy>
  <cp:revision>80</cp:revision>
  <cp:lastPrinted>2011-10-17T16:13:11Z</cp:lastPrinted>
  <dcterms:created xsi:type="dcterms:W3CDTF">2008-01-19T20:45:34Z</dcterms:created>
  <dcterms:modified xsi:type="dcterms:W3CDTF">2018-05-01T11:37:17Z</dcterms:modified>
</cp:coreProperties>
</file>